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58" r:id="rId4"/>
    <p:sldId id="259" r:id="rId5"/>
    <p:sldId id="260" r:id="rId6"/>
    <p:sldId id="261" r:id="rId7"/>
    <p:sldId id="262" r:id="rId8"/>
    <p:sldId id="278" r:id="rId9"/>
    <p:sldId id="279" r:id="rId10"/>
    <p:sldId id="280" r:id="rId11"/>
    <p:sldId id="281" r:id="rId12"/>
    <p:sldId id="263" r:id="rId13"/>
    <p:sldId id="282" r:id="rId14"/>
    <p:sldId id="264" r:id="rId15"/>
    <p:sldId id="265" r:id="rId16"/>
    <p:sldId id="267" r:id="rId17"/>
    <p:sldId id="283" r:id="rId18"/>
    <p:sldId id="284" r:id="rId19"/>
    <p:sldId id="286" r:id="rId20"/>
    <p:sldId id="285" r:id="rId21"/>
    <p:sldId id="268" r:id="rId22"/>
    <p:sldId id="270" r:id="rId23"/>
    <p:sldId id="287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48" autoAdjust="0"/>
  </p:normalViewPr>
  <p:slideViewPr>
    <p:cSldViewPr showGuides="1">
      <p:cViewPr varScale="1">
        <p:scale>
          <a:sx n="71" d="100"/>
          <a:sy n="71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7D5F5-DD75-45D2-AD6C-2B8FB0E96A10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A9914-9E7B-4B65-9127-208D5ED638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29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A9914-9E7B-4B65-9127-208D5ED6383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60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23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236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0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36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134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6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480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60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3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62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81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85856-0525-4EC3-B530-EAD3DF0E33B4}" type="datetimeFigureOut">
              <a:rPr lang="pt-BR" smtClean="0"/>
              <a:t>13/10/2011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944D9-D182-4153-BAFD-E3A71CE5EF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28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t.unesp.br/users/yamashita/publist.html" TargetMode="External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14.wmf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wmf"/><Relationship Id="rId1" Type="http://schemas.openxmlformats.org/officeDocument/2006/relationships/vmlDrawing" Target="../drawings/vmlDrawing3.vml"/><Relationship Id="rId11" Type="http://schemas.openxmlformats.org/officeDocument/2006/relationships/oleObject" Target="../embeddings/oleObject50.bin"/><Relationship Id="rId15" Type="http://schemas.openxmlformats.org/officeDocument/2006/relationships/oleObject" Target="../embeddings/oleObject60.bin"/><Relationship Id="rId10" Type="http://schemas.openxmlformats.org/officeDocument/2006/relationships/image" Target="../media/image14.wmf"/><Relationship Id="rId19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878855"/>
            <a:ext cx="7772400" cy="14700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Scales</a:t>
            </a:r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t-BR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and</a:t>
            </a:r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t-BR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Universality</a:t>
            </a:r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b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 </a:t>
            </a:r>
            <a:r>
              <a:rPr lang="pt-BR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Three-Body</a:t>
            </a:r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Systems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6560" y="3116560"/>
            <a:ext cx="6800800" cy="17526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Marcelo </a:t>
            </a:r>
            <a:r>
              <a:rPr lang="pt-BR" dirty="0" err="1" smtClean="0">
                <a:solidFill>
                  <a:schemeClr val="tx1"/>
                </a:solidFill>
              </a:rPr>
              <a:t>Takeshi</a:t>
            </a:r>
            <a:r>
              <a:rPr lang="pt-BR" dirty="0" smtClean="0">
                <a:solidFill>
                  <a:schemeClr val="tx1"/>
                </a:solidFill>
              </a:rPr>
              <a:t> Yamashita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yamashita@ift.unesp.br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Instituto de Física Teórica – IFT / UNESP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79512" y="332656"/>
            <a:ext cx="350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Then</a:t>
            </a:r>
            <a:r>
              <a:rPr lang="pt-BR" dirty="0" smtClean="0"/>
              <a:t> </a:t>
            </a:r>
            <a:r>
              <a:rPr lang="pt-BR" dirty="0" err="1" smtClean="0"/>
              <a:t>we</a:t>
            </a:r>
            <a:r>
              <a:rPr lang="pt-BR" dirty="0" smtClean="0"/>
              <a:t> </a:t>
            </a:r>
            <a:r>
              <a:rPr lang="pt-BR" dirty="0" err="1" smtClean="0"/>
              <a:t>can</a:t>
            </a:r>
            <a:r>
              <a:rPr lang="pt-BR" dirty="0" smtClean="0"/>
              <a:t> </a:t>
            </a:r>
            <a:r>
              <a:rPr lang="pt-BR" dirty="0" err="1" smtClean="0"/>
              <a:t>write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cut</a:t>
            </a:r>
            <a:r>
              <a:rPr lang="pt-BR" dirty="0" smtClean="0"/>
              <a:t> </a:t>
            </a:r>
            <a:r>
              <a:rPr lang="pt-BR" dirty="0" err="1" smtClean="0"/>
              <a:t>explicitly</a:t>
            </a:r>
            <a:endParaRPr lang="pt-B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814684"/>
            <a:ext cx="8388424" cy="355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23528" y="4941167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After</a:t>
            </a:r>
            <a:r>
              <a:rPr lang="pt-BR" dirty="0" smtClean="0"/>
              <a:t> </a:t>
            </a:r>
            <a:r>
              <a:rPr lang="pt-BR" dirty="0" err="1" smtClean="0"/>
              <a:t>integration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defining</a:t>
            </a:r>
            <a:endParaRPr lang="pt-B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57" y="4725144"/>
            <a:ext cx="1811307" cy="52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701" y="5445223"/>
            <a:ext cx="3319531" cy="51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34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44405" y="247502"/>
            <a:ext cx="16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We</a:t>
            </a:r>
            <a:r>
              <a:rPr lang="pt-BR" dirty="0" smtClean="0"/>
              <a:t> </a:t>
            </a:r>
            <a:r>
              <a:rPr lang="pt-BR" dirty="0" err="1" smtClean="0"/>
              <a:t>have</a:t>
            </a:r>
            <a:r>
              <a:rPr lang="pt-BR" dirty="0" smtClean="0"/>
              <a:t> </a:t>
            </a:r>
            <a:r>
              <a:rPr lang="pt-BR" dirty="0" err="1" smtClean="0"/>
              <a:t>finally</a:t>
            </a:r>
            <a:endParaRPr lang="pt-BR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7" y="751558"/>
            <a:ext cx="8618948" cy="371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76453" y="5144046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should</a:t>
            </a:r>
            <a:r>
              <a:rPr lang="pt-BR" dirty="0" smtClean="0"/>
              <a:t> </a:t>
            </a:r>
            <a:r>
              <a:rPr lang="pt-BR" dirty="0" err="1" smtClean="0"/>
              <a:t>be</a:t>
            </a:r>
            <a:r>
              <a:rPr lang="pt-BR" dirty="0" smtClean="0"/>
              <a:t> </a:t>
            </a:r>
            <a:r>
              <a:rPr lang="pt-BR" dirty="0" err="1" smtClean="0"/>
              <a:t>outside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cut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9" y="5194712"/>
            <a:ext cx="440515" cy="32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70" y="5028406"/>
            <a:ext cx="16954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240949" y="514404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thus</a:t>
            </a:r>
            <a:endParaRPr lang="pt-BR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29" y="5065703"/>
            <a:ext cx="15240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4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07504" y="418629"/>
            <a:ext cx="8786812" cy="5962699"/>
            <a:chOff x="107504" y="418629"/>
            <a:chExt cx="8786812" cy="5962699"/>
          </a:xfrm>
        </p:grpSpPr>
        <p:sp>
          <p:nvSpPr>
            <p:cNvPr id="3" name="Text Box 21"/>
            <p:cNvSpPr txBox="1">
              <a:spLocks noChangeArrowheads="1"/>
            </p:cNvSpPr>
            <p:nvPr/>
          </p:nvSpPr>
          <p:spPr bwMode="auto">
            <a:xfrm>
              <a:off x="683766" y="418629"/>
              <a:ext cx="3795713" cy="3460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pt-BR" sz="1600" b="1" dirty="0" err="1" smtClean="0">
                  <a:solidFill>
                    <a:schemeClr val="tx2"/>
                  </a:solidFill>
                </a:rPr>
                <a:t>Efimov</a:t>
              </a:r>
              <a:r>
                <a:rPr lang="pt-BR" sz="1600" b="1" dirty="0" smtClean="0">
                  <a:solidFill>
                    <a:schemeClr val="tx2"/>
                  </a:solidFill>
                </a:rPr>
                <a:t> </a:t>
              </a:r>
              <a:r>
                <a:rPr lang="pt-BR" sz="1600" b="1" dirty="0" err="1" smtClean="0">
                  <a:solidFill>
                    <a:schemeClr val="tx2"/>
                  </a:solidFill>
                </a:rPr>
                <a:t>states</a:t>
              </a:r>
              <a:r>
                <a:rPr lang="pt-BR" sz="1600" b="1" dirty="0" smtClean="0">
                  <a:solidFill>
                    <a:schemeClr val="tx2"/>
                  </a:solidFill>
                </a:rPr>
                <a:t> – </a:t>
              </a:r>
              <a:r>
                <a:rPr lang="pt-BR" sz="1600" b="1" dirty="0" err="1" smtClean="0">
                  <a:solidFill>
                    <a:schemeClr val="tx2"/>
                  </a:solidFill>
                </a:rPr>
                <a:t>Bound</a:t>
              </a:r>
              <a:r>
                <a:rPr lang="pt-BR" sz="1600" b="1" dirty="0" smtClean="0">
                  <a:solidFill>
                    <a:schemeClr val="tx2"/>
                  </a:solidFill>
                </a:rPr>
                <a:t> </a:t>
              </a:r>
              <a:r>
                <a:rPr lang="pt-BR" sz="1600" b="1" dirty="0" err="1">
                  <a:solidFill>
                    <a:schemeClr val="tx2"/>
                  </a:solidFill>
                </a:rPr>
                <a:t>and</a:t>
              </a:r>
              <a:r>
                <a:rPr lang="pt-BR" sz="1600" b="1" dirty="0">
                  <a:solidFill>
                    <a:schemeClr val="tx2"/>
                  </a:solidFill>
                </a:rPr>
                <a:t> virtual </a:t>
              </a:r>
              <a:r>
                <a:rPr lang="pt-BR" sz="1600" b="1" dirty="0" err="1">
                  <a:solidFill>
                    <a:schemeClr val="tx2"/>
                  </a:solidFill>
                </a:rPr>
                <a:t>states</a:t>
              </a:r>
              <a:r>
                <a:rPr lang="pt-BR" sz="1600" b="1" dirty="0">
                  <a:solidFill>
                    <a:schemeClr val="tx2"/>
                  </a:solidFill>
                </a:rPr>
                <a:t> </a:t>
              </a:r>
              <a:endParaRPr lang="pt-BR" sz="1600" dirty="0">
                <a:solidFill>
                  <a:schemeClr val="tx2"/>
                </a:solidFill>
              </a:endParaRPr>
            </a:p>
          </p:txBody>
        </p:sp>
        <p:sp>
          <p:nvSpPr>
            <p:cNvPr id="4" name="Text Box 23"/>
            <p:cNvSpPr txBox="1">
              <a:spLocks noChangeArrowheads="1"/>
            </p:cNvSpPr>
            <p:nvPr/>
          </p:nvSpPr>
          <p:spPr bwMode="auto">
            <a:xfrm>
              <a:off x="4716016" y="875556"/>
              <a:ext cx="2654300" cy="2014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 b="1" dirty="0" err="1">
                  <a:solidFill>
                    <a:schemeClr val="tx1"/>
                  </a:solidFill>
                </a:rPr>
                <a:t>Lines</a:t>
              </a:r>
              <a:r>
                <a:rPr lang="pt-BR" sz="1800" b="1" dirty="0">
                  <a:solidFill>
                    <a:schemeClr val="tx1"/>
                  </a:solidFill>
                </a:rPr>
                <a:t> – </a:t>
              </a:r>
              <a:r>
                <a:rPr lang="pt-BR" sz="1800" b="1" dirty="0" err="1">
                  <a:solidFill>
                    <a:schemeClr val="tx1"/>
                  </a:solidFill>
                </a:rPr>
                <a:t>Bound</a:t>
              </a:r>
              <a:r>
                <a:rPr lang="pt-BR" sz="1800" b="1" dirty="0">
                  <a:solidFill>
                    <a:schemeClr val="tx1"/>
                  </a:solidFill>
                </a:rPr>
                <a:t> </a:t>
              </a:r>
              <a:r>
                <a:rPr lang="pt-BR" sz="1800" b="1" dirty="0" err="1">
                  <a:solidFill>
                    <a:schemeClr val="tx1"/>
                  </a:solidFill>
                </a:rPr>
                <a:t>states</a:t>
              </a:r>
              <a:endParaRPr lang="pt-BR" sz="1800" b="1" dirty="0">
                <a:solidFill>
                  <a:schemeClr val="tx1"/>
                </a:solidFill>
              </a:endParaRPr>
            </a:p>
            <a:p>
              <a:endParaRPr lang="pt-BR" sz="1800" b="1" dirty="0">
                <a:solidFill>
                  <a:schemeClr val="tx1"/>
                </a:solidFill>
              </a:endParaRPr>
            </a:p>
            <a:p>
              <a:r>
                <a:rPr lang="pt-BR" sz="1800" dirty="0" err="1">
                  <a:solidFill>
                    <a:schemeClr val="tx1"/>
                  </a:solidFill>
                </a:rPr>
                <a:t>crosses</a:t>
              </a:r>
              <a:r>
                <a:rPr lang="pt-BR" sz="1800" dirty="0">
                  <a:solidFill>
                    <a:schemeClr val="tx1"/>
                  </a:solidFill>
                </a:rPr>
                <a:t> – </a:t>
              </a:r>
              <a:r>
                <a:rPr lang="pt-BR" sz="1800" dirty="0" err="1">
                  <a:solidFill>
                    <a:schemeClr val="tx1"/>
                  </a:solidFill>
                </a:rPr>
                <a:t>ground</a:t>
              </a:r>
              <a:endParaRPr lang="pt-BR" sz="1800" dirty="0">
                <a:solidFill>
                  <a:schemeClr val="tx1"/>
                </a:solidFill>
              </a:endParaRPr>
            </a:p>
            <a:p>
              <a:endParaRPr lang="pt-BR" sz="1800" dirty="0">
                <a:solidFill>
                  <a:schemeClr val="tx1"/>
                </a:solidFill>
              </a:endParaRPr>
            </a:p>
            <a:p>
              <a:r>
                <a:rPr lang="pt-BR" sz="1800" dirty="0" err="1">
                  <a:solidFill>
                    <a:schemeClr val="tx1"/>
                  </a:solidFill>
                </a:rPr>
                <a:t>squares</a:t>
              </a:r>
              <a:r>
                <a:rPr lang="pt-BR" sz="1800" dirty="0">
                  <a:solidFill>
                    <a:schemeClr val="tx1"/>
                  </a:solidFill>
                </a:rPr>
                <a:t> – </a:t>
              </a:r>
              <a:r>
                <a:rPr lang="pt-BR" sz="1800" dirty="0" err="1">
                  <a:solidFill>
                    <a:schemeClr val="tx1"/>
                  </a:solidFill>
                </a:rPr>
                <a:t>first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excited</a:t>
              </a:r>
              <a:endParaRPr lang="pt-BR" sz="1800" dirty="0">
                <a:solidFill>
                  <a:schemeClr val="tx1"/>
                </a:solidFill>
              </a:endParaRPr>
            </a:p>
            <a:p>
              <a:endParaRPr lang="pt-BR" sz="1800" dirty="0">
                <a:solidFill>
                  <a:schemeClr val="tx1"/>
                </a:solidFill>
              </a:endParaRPr>
            </a:p>
            <a:p>
              <a:r>
                <a:rPr lang="pt-BR" sz="1800" dirty="0" err="1">
                  <a:solidFill>
                    <a:schemeClr val="tx1"/>
                  </a:solidFill>
                </a:rPr>
                <a:t>diamonds</a:t>
              </a:r>
              <a:r>
                <a:rPr lang="pt-BR" sz="1800" dirty="0">
                  <a:solidFill>
                    <a:schemeClr val="tx1"/>
                  </a:solidFill>
                </a:rPr>
                <a:t> – </a:t>
              </a:r>
              <a:r>
                <a:rPr lang="pt-BR" sz="1800" dirty="0" err="1">
                  <a:solidFill>
                    <a:schemeClr val="tx1"/>
                  </a:solidFill>
                </a:rPr>
                <a:t>second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excited</a:t>
              </a:r>
              <a:endParaRPr lang="pt-BR" sz="18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 Box 24"/>
            <p:cNvSpPr txBox="1">
              <a:spLocks noChangeArrowheads="1"/>
            </p:cNvSpPr>
            <p:nvPr/>
          </p:nvSpPr>
          <p:spPr bwMode="auto">
            <a:xfrm>
              <a:off x="4716016" y="3109168"/>
              <a:ext cx="4178300" cy="1465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 b="1" dirty="0" err="1">
                  <a:solidFill>
                    <a:schemeClr val="tx1"/>
                  </a:solidFill>
                </a:rPr>
                <a:t>Symbols</a:t>
              </a:r>
              <a:r>
                <a:rPr lang="pt-BR" sz="1800" b="1" dirty="0">
                  <a:solidFill>
                    <a:schemeClr val="tx1"/>
                  </a:solidFill>
                </a:rPr>
                <a:t> – Virtual </a:t>
              </a:r>
              <a:r>
                <a:rPr lang="pt-BR" sz="1800" b="1" dirty="0" err="1">
                  <a:solidFill>
                    <a:schemeClr val="tx1"/>
                  </a:solidFill>
                </a:rPr>
                <a:t>states</a:t>
              </a:r>
              <a:endParaRPr lang="pt-BR" sz="1800" b="1" dirty="0">
                <a:solidFill>
                  <a:schemeClr val="tx1"/>
                </a:solidFill>
              </a:endParaRPr>
            </a:p>
            <a:p>
              <a:endParaRPr lang="pt-BR" sz="1800" dirty="0">
                <a:solidFill>
                  <a:schemeClr val="tx1"/>
                </a:solidFill>
              </a:endParaRPr>
            </a:p>
            <a:p>
              <a:r>
                <a:rPr lang="pt-BR" sz="1800" dirty="0" err="1">
                  <a:solidFill>
                    <a:schemeClr val="tx1"/>
                  </a:solidFill>
                </a:rPr>
                <a:t>circles</a:t>
              </a:r>
              <a:r>
                <a:rPr lang="pt-BR" sz="1800" dirty="0">
                  <a:solidFill>
                    <a:schemeClr val="tx1"/>
                  </a:solidFill>
                </a:rPr>
                <a:t> - </a:t>
              </a:r>
              <a:r>
                <a:rPr lang="pt-BR" sz="1800" dirty="0" err="1">
                  <a:solidFill>
                    <a:schemeClr val="tx1"/>
                  </a:solidFill>
                </a:rPr>
                <a:t>refers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to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the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first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excited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state</a:t>
              </a:r>
              <a:endParaRPr lang="pt-BR" sz="1800" dirty="0">
                <a:solidFill>
                  <a:schemeClr val="tx1"/>
                </a:solidFill>
              </a:endParaRPr>
            </a:p>
            <a:p>
              <a:endParaRPr lang="pt-BR" sz="1800" dirty="0">
                <a:solidFill>
                  <a:schemeClr val="tx1"/>
                </a:solidFill>
              </a:endParaRPr>
            </a:p>
            <a:p>
              <a:r>
                <a:rPr lang="pt-BR" sz="1800" dirty="0" err="1">
                  <a:solidFill>
                    <a:schemeClr val="tx1"/>
                  </a:solidFill>
                </a:rPr>
                <a:t>triangles</a:t>
              </a:r>
              <a:r>
                <a:rPr lang="pt-BR" sz="1800" dirty="0">
                  <a:solidFill>
                    <a:schemeClr val="tx1"/>
                  </a:solidFill>
                </a:rPr>
                <a:t> – </a:t>
              </a:r>
              <a:r>
                <a:rPr lang="pt-BR" sz="1800" dirty="0" err="1">
                  <a:solidFill>
                    <a:schemeClr val="tx1"/>
                  </a:solidFill>
                </a:rPr>
                <a:t>refers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to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the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second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excited</a:t>
              </a:r>
              <a:r>
                <a:rPr lang="pt-BR" sz="1800" dirty="0">
                  <a:solidFill>
                    <a:schemeClr val="tx1"/>
                  </a:solidFill>
                </a:rPr>
                <a:t> </a:t>
              </a:r>
              <a:r>
                <a:rPr lang="pt-BR" sz="1800" dirty="0" err="1">
                  <a:solidFill>
                    <a:schemeClr val="tx1"/>
                  </a:solidFill>
                </a:rPr>
                <a:t>state</a:t>
              </a:r>
              <a:endParaRPr lang="pt-BR" sz="1800" dirty="0">
                <a:solidFill>
                  <a:schemeClr val="tx1"/>
                </a:solidFill>
              </a:endParaRPr>
            </a:p>
          </p:txBody>
        </p:sp>
        <p:sp>
          <p:nvSpPr>
            <p:cNvPr id="6" name="Line 25"/>
            <p:cNvSpPr>
              <a:spLocks noChangeShapeType="1"/>
            </p:cNvSpPr>
            <p:nvPr/>
          </p:nvSpPr>
          <p:spPr bwMode="auto">
            <a:xfrm>
              <a:off x="212725" y="5328519"/>
              <a:ext cx="0" cy="4318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 Box 26"/>
            <p:cNvSpPr txBox="1">
              <a:spLocks noChangeArrowheads="1"/>
            </p:cNvSpPr>
            <p:nvPr/>
          </p:nvSpPr>
          <p:spPr bwMode="auto">
            <a:xfrm>
              <a:off x="336550" y="5328519"/>
              <a:ext cx="430470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 dirty="0" err="1"/>
                <a:t>Appearance</a:t>
              </a:r>
              <a:r>
                <a:rPr lang="pt-BR" sz="1800" dirty="0"/>
                <a:t> </a:t>
              </a:r>
              <a:r>
                <a:rPr lang="pt-BR" sz="1800" dirty="0" err="1"/>
                <a:t>of</a:t>
              </a:r>
              <a:r>
                <a:rPr lang="pt-BR" sz="1800" dirty="0"/>
                <a:t> </a:t>
              </a:r>
              <a:r>
                <a:rPr lang="pt-BR" sz="1800" dirty="0" err="1"/>
                <a:t>the</a:t>
              </a:r>
              <a:r>
                <a:rPr lang="pt-BR" sz="1800" dirty="0"/>
                <a:t> virtual </a:t>
              </a:r>
              <a:r>
                <a:rPr lang="pt-BR" sz="1800" dirty="0" err="1"/>
                <a:t>state</a:t>
              </a:r>
              <a:r>
                <a:rPr lang="pt-BR" sz="1800" dirty="0"/>
                <a:t> </a:t>
              </a:r>
              <a:r>
                <a:rPr lang="pt-BR" sz="1800"/>
                <a:t>(</a:t>
              </a:r>
              <a:r>
                <a:rPr lang="pt-BR" sz="1800" smtClean="0"/>
                <a:t>dotted </a:t>
              </a:r>
              <a:r>
                <a:rPr lang="pt-BR" sz="1800" dirty="0" err="1"/>
                <a:t>line</a:t>
              </a:r>
              <a:r>
                <a:rPr lang="pt-BR" sz="1800" dirty="0"/>
                <a:t>)</a:t>
              </a:r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flipV="1">
              <a:off x="258763" y="5712694"/>
              <a:ext cx="0" cy="4318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 Box 28"/>
            <p:cNvSpPr txBox="1">
              <a:spLocks noChangeArrowheads="1"/>
            </p:cNvSpPr>
            <p:nvPr/>
          </p:nvSpPr>
          <p:spPr bwMode="auto">
            <a:xfrm>
              <a:off x="323528" y="5760319"/>
              <a:ext cx="51181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 dirty="0"/>
                <a:t>The virtual </a:t>
              </a:r>
              <a:r>
                <a:rPr lang="pt-BR" sz="1800" dirty="0" err="1"/>
                <a:t>state</a:t>
              </a:r>
              <a:r>
                <a:rPr lang="pt-BR" sz="1800" dirty="0"/>
                <a:t> </a:t>
              </a:r>
              <a:r>
                <a:rPr lang="pt-BR" sz="1800" dirty="0" err="1"/>
                <a:t>turns</a:t>
              </a:r>
              <a:r>
                <a:rPr lang="pt-BR" sz="1800" dirty="0"/>
                <a:t> </a:t>
              </a:r>
              <a:r>
                <a:rPr lang="pt-BR" sz="1800" dirty="0" err="1"/>
                <a:t>into</a:t>
              </a:r>
              <a:r>
                <a:rPr lang="pt-BR" sz="1800" dirty="0"/>
                <a:t> </a:t>
              </a:r>
              <a:r>
                <a:rPr lang="pt-BR" sz="1800" dirty="0" err="1"/>
                <a:t>an</a:t>
              </a:r>
              <a:r>
                <a:rPr lang="pt-BR" sz="1800" dirty="0"/>
                <a:t> </a:t>
              </a:r>
              <a:r>
                <a:rPr lang="pt-BR" sz="1800" dirty="0" err="1"/>
                <a:t>excited</a:t>
              </a:r>
              <a:r>
                <a:rPr lang="pt-BR" sz="1800" dirty="0"/>
                <a:t> </a:t>
              </a:r>
              <a:r>
                <a:rPr lang="pt-BR" sz="1800" dirty="0" err="1"/>
                <a:t>state</a:t>
              </a:r>
              <a:r>
                <a:rPr lang="pt-BR" sz="1800" dirty="0"/>
                <a:t> (</a:t>
              </a:r>
              <a:r>
                <a:rPr lang="pt-BR" sz="1800" dirty="0" err="1"/>
                <a:t>solid</a:t>
              </a:r>
              <a:r>
                <a:rPr lang="pt-BR" sz="1800" dirty="0"/>
                <a:t> </a:t>
              </a:r>
              <a:r>
                <a:rPr lang="pt-BR" sz="1800" dirty="0" err="1"/>
                <a:t>line</a:t>
              </a:r>
              <a:r>
                <a:rPr lang="pt-BR" sz="1800" dirty="0"/>
                <a:t>)</a:t>
              </a:r>
            </a:p>
          </p:txBody>
        </p:sp>
        <p:graphicFrame>
          <p:nvGraphicFramePr>
            <p:cNvPr id="1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0027002"/>
                </p:ext>
              </p:extLst>
            </p:nvPr>
          </p:nvGraphicFramePr>
          <p:xfrm>
            <a:off x="4611688" y="5211044"/>
            <a:ext cx="858838" cy="592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" name="Equation" r:id="rId3" imgW="571320" imgH="393480" progId="Equation.3">
                    <p:embed/>
                  </p:oleObj>
                </mc:Choice>
                <mc:Fallback>
                  <p:oleObj name="Equation" r:id="rId3" imgW="57132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1688" y="5211044"/>
                          <a:ext cx="858838" cy="59213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1270238"/>
                </p:ext>
              </p:extLst>
            </p:nvPr>
          </p:nvGraphicFramePr>
          <p:xfrm>
            <a:off x="5585644" y="5765082"/>
            <a:ext cx="661988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7" name="Equation" r:id="rId5" imgW="444240" imgH="228600" progId="Equation.3">
                    <p:embed/>
                  </p:oleObj>
                </mc:Choice>
                <mc:Fallback>
                  <p:oleObj name="Equation" r:id="rId5" imgW="4442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5644" y="5765082"/>
                          <a:ext cx="661988" cy="3429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AutoShape 31"/>
            <p:cNvSpPr>
              <a:spLocks noChangeArrowheads="1"/>
            </p:cNvSpPr>
            <p:nvPr/>
          </p:nvSpPr>
          <p:spPr bwMode="auto">
            <a:xfrm>
              <a:off x="6765925" y="5124028"/>
              <a:ext cx="1768475" cy="1257300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l-GR" sz="1800" b="1" dirty="0">
                  <a:solidFill>
                    <a:srgbClr val="0000FF"/>
                  </a:solidFill>
                </a:rPr>
                <a:t>ε</a:t>
              </a:r>
              <a:r>
                <a:rPr lang="pt-BR" sz="1800" b="1" baseline="-25000" dirty="0">
                  <a:solidFill>
                    <a:srgbClr val="0000FF"/>
                  </a:solidFill>
                </a:rPr>
                <a:t>2 </a:t>
              </a:r>
              <a:r>
                <a:rPr lang="pt-BR" sz="1800" b="1" dirty="0" err="1">
                  <a:solidFill>
                    <a:srgbClr val="0000FF"/>
                  </a:solidFill>
                </a:rPr>
                <a:t>bound</a:t>
              </a:r>
              <a:r>
                <a:rPr lang="pt-BR" sz="1800" b="1" baseline="-25000" dirty="0">
                  <a:solidFill>
                    <a:srgbClr val="FF9900"/>
                  </a:solidFill>
                </a:rPr>
                <a:t> </a:t>
              </a:r>
            </a:p>
          </p:txBody>
        </p:sp>
        <p:pic>
          <p:nvPicPr>
            <p:cNvPr id="13" name="Picture 32" descr="evgraf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019572"/>
              <a:ext cx="4246563" cy="4143375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3387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09" y="769664"/>
            <a:ext cx="6572658" cy="364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" y="4655270"/>
            <a:ext cx="9000999" cy="78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2189911" y="6023835"/>
            <a:ext cx="1668527" cy="369332"/>
            <a:chOff x="1191486" y="5157192"/>
            <a:chExt cx="1668527" cy="369332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486" y="5223455"/>
              <a:ext cx="461715" cy="280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1691680" y="5157192"/>
              <a:ext cx="11683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is</a:t>
              </a:r>
              <a:r>
                <a:rPr lang="pt-BR" dirty="0" smtClean="0"/>
                <a:t> </a:t>
              </a:r>
              <a:r>
                <a:rPr lang="pt-BR" dirty="0" err="1" smtClean="0"/>
                <a:t>complex</a:t>
              </a:r>
              <a:endParaRPr lang="pt-BR" dirty="0"/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384305" y="245511"/>
            <a:ext cx="1289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u="sng" dirty="0" err="1" smtClean="0"/>
              <a:t>Resonances</a:t>
            </a:r>
            <a:endParaRPr lang="pt-BR" u="sng" dirty="0"/>
          </a:p>
        </p:txBody>
      </p:sp>
      <p:sp>
        <p:nvSpPr>
          <p:cNvPr id="5" name="CaixaDeTexto 4"/>
          <p:cNvSpPr txBox="1"/>
          <p:nvPr/>
        </p:nvSpPr>
        <p:spPr>
          <a:xfrm>
            <a:off x="2219751" y="3140646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ε</a:t>
            </a:r>
            <a:r>
              <a:rPr lang="pt-BR" b="1" baseline="-25000" dirty="0">
                <a:solidFill>
                  <a:srgbClr val="0000FF"/>
                </a:solidFill>
              </a:rPr>
              <a:t>2 </a:t>
            </a:r>
            <a:r>
              <a:rPr lang="pt-BR" b="1" dirty="0" err="1" smtClean="0">
                <a:solidFill>
                  <a:srgbClr val="0000FF"/>
                </a:solidFill>
              </a:rPr>
              <a:t>unbound</a:t>
            </a:r>
            <a:r>
              <a:rPr lang="pt-BR" b="1" baseline="-25000" dirty="0" smtClean="0">
                <a:solidFill>
                  <a:srgbClr val="FF9900"/>
                </a:solidFill>
              </a:rPr>
              <a:t> </a:t>
            </a:r>
            <a:endParaRPr lang="pt-BR" b="1" baseline="-25000" dirty="0">
              <a:solidFill>
                <a:srgbClr val="FF99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675635"/>
            <a:ext cx="1304219" cy="106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onector angulado 13"/>
          <p:cNvCxnSpPr>
            <a:stCxn id="12291" idx="2"/>
            <a:endCxn id="3" idx="3"/>
          </p:cNvCxnSpPr>
          <p:nvPr/>
        </p:nvCxnSpPr>
        <p:spPr>
          <a:xfrm rot="5400000">
            <a:off x="3834489" y="5468852"/>
            <a:ext cx="763599" cy="715699"/>
          </a:xfrm>
          <a:prstGeom prst="bentConnector2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do 15"/>
          <p:cNvCxnSpPr>
            <a:stCxn id="12291" idx="2"/>
            <a:endCxn id="13314" idx="1"/>
          </p:cNvCxnSpPr>
          <p:nvPr/>
        </p:nvCxnSpPr>
        <p:spPr>
          <a:xfrm rot="16200000" flipH="1">
            <a:off x="4551308" y="5467730"/>
            <a:ext cx="763600" cy="717943"/>
          </a:xfrm>
          <a:prstGeom prst="bentConnector2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399640" y="557147"/>
            <a:ext cx="57019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400" dirty="0" smtClean="0"/>
              <a:t>F. </a:t>
            </a:r>
            <a:r>
              <a:rPr lang="pt-BR" sz="1400" dirty="0" err="1" smtClean="0"/>
              <a:t>Bringas</a:t>
            </a:r>
            <a:r>
              <a:rPr lang="pt-BR" sz="1400" dirty="0" smtClean="0"/>
              <a:t>, M.T. Yamashita </a:t>
            </a:r>
            <a:r>
              <a:rPr lang="pt-BR" sz="1400" dirty="0" err="1" smtClean="0"/>
              <a:t>and</a:t>
            </a:r>
            <a:r>
              <a:rPr lang="pt-BR" sz="1400" dirty="0" smtClean="0"/>
              <a:t> T. Frederico </a:t>
            </a:r>
            <a:r>
              <a:rPr lang="pt-BR" sz="1400" dirty="0" err="1" smtClean="0"/>
              <a:t>Phys</a:t>
            </a:r>
            <a:r>
              <a:rPr lang="pt-BR" sz="1400" dirty="0" smtClean="0"/>
              <a:t>. Rev. A 69, 040702(R) (2004)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251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95425" y="404664"/>
            <a:ext cx="8410004" cy="6120680"/>
            <a:chOff x="495425" y="404664"/>
            <a:chExt cx="8410004" cy="6120680"/>
          </a:xfrm>
        </p:grpSpPr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1259632" y="404664"/>
              <a:ext cx="2697163" cy="33813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dirty="0" err="1">
                  <a:solidFill>
                    <a:schemeClr val="tx2"/>
                  </a:solidFill>
                </a:rPr>
                <a:t>Efimov</a:t>
              </a:r>
              <a:r>
                <a:rPr lang="pt-BR" sz="1600" b="1" dirty="0">
                  <a:solidFill>
                    <a:schemeClr val="tx2"/>
                  </a:solidFill>
                </a:rPr>
                <a:t> </a:t>
              </a:r>
              <a:r>
                <a:rPr lang="pt-BR" sz="1600" b="1" dirty="0" err="1" smtClean="0">
                  <a:solidFill>
                    <a:schemeClr val="tx2"/>
                  </a:solidFill>
                </a:rPr>
                <a:t>states</a:t>
              </a:r>
              <a:r>
                <a:rPr lang="pt-BR" sz="1600" b="1" dirty="0" smtClean="0">
                  <a:solidFill>
                    <a:schemeClr val="tx2"/>
                  </a:solidFill>
                </a:rPr>
                <a:t> - </a:t>
              </a:r>
              <a:r>
                <a:rPr lang="pt-BR" sz="1600" b="1" dirty="0" err="1" smtClean="0">
                  <a:solidFill>
                    <a:schemeClr val="tx2"/>
                  </a:solidFill>
                </a:rPr>
                <a:t>Resonances</a:t>
              </a:r>
              <a:endParaRPr lang="pt-BR" sz="1600" dirty="0">
                <a:solidFill>
                  <a:schemeClr val="tx2"/>
                </a:solidFill>
              </a:endParaRPr>
            </a:p>
          </p:txBody>
        </p:sp>
        <p:pic>
          <p:nvPicPr>
            <p:cNvPr id="5" name="Picture 15" descr="resgraf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425" y="991319"/>
              <a:ext cx="3646488" cy="51006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" name="Picture 16" descr="resgraf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991319"/>
              <a:ext cx="4189413" cy="3989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6302500" y="5268044"/>
              <a:ext cx="1768475" cy="1257300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l-GR" sz="1800" b="1">
                  <a:solidFill>
                    <a:srgbClr val="0000FF"/>
                  </a:solidFill>
                </a:rPr>
                <a:t>ε</a:t>
              </a:r>
              <a:r>
                <a:rPr lang="pt-BR" sz="1800" b="1" baseline="-25000">
                  <a:solidFill>
                    <a:srgbClr val="0000FF"/>
                  </a:solidFill>
                </a:rPr>
                <a:t>2 </a:t>
              </a:r>
              <a:r>
                <a:rPr lang="pt-BR" sz="1800" b="1">
                  <a:solidFill>
                    <a:srgbClr val="0000FF"/>
                  </a:solidFill>
                </a:rPr>
                <a:t>virtual</a:t>
              </a:r>
              <a:r>
                <a:rPr lang="pt-BR" sz="1800" b="1" baseline="-25000">
                  <a:solidFill>
                    <a:srgbClr val="FF990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9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5104274" cy="483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026649" y="395372"/>
            <a:ext cx="3087192" cy="369332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 err="1" smtClean="0">
                <a:solidFill>
                  <a:schemeClr val="tx2"/>
                </a:solidFill>
              </a:rPr>
              <a:t>Full</a:t>
            </a:r>
            <a:r>
              <a:rPr lang="pt-BR" sz="1800" b="1" dirty="0" smtClean="0">
                <a:solidFill>
                  <a:schemeClr val="tx2"/>
                </a:solidFill>
              </a:rPr>
              <a:t> </a:t>
            </a:r>
            <a:r>
              <a:rPr lang="pt-BR" sz="1800" b="1" dirty="0" err="1">
                <a:solidFill>
                  <a:schemeClr val="tx2"/>
                </a:solidFill>
              </a:rPr>
              <a:t>trajectory</a:t>
            </a:r>
            <a:r>
              <a:rPr lang="pt-BR" sz="1800" b="1" dirty="0">
                <a:solidFill>
                  <a:schemeClr val="tx2"/>
                </a:solidFill>
              </a:rPr>
              <a:t> </a:t>
            </a:r>
            <a:r>
              <a:rPr lang="pt-BR" sz="1800" b="1" dirty="0" err="1">
                <a:solidFill>
                  <a:schemeClr val="tx2"/>
                </a:solidFill>
              </a:rPr>
              <a:t>of</a:t>
            </a:r>
            <a:r>
              <a:rPr lang="pt-BR" sz="1800" b="1" dirty="0">
                <a:solidFill>
                  <a:schemeClr val="tx2"/>
                </a:solidFill>
              </a:rPr>
              <a:t> </a:t>
            </a:r>
            <a:r>
              <a:rPr lang="pt-BR" sz="1800" b="1" dirty="0" err="1">
                <a:solidFill>
                  <a:schemeClr val="tx2"/>
                </a:solidFill>
              </a:rPr>
              <a:t>Efimov</a:t>
            </a:r>
            <a:r>
              <a:rPr lang="pt-BR" sz="1800" b="1" dirty="0">
                <a:solidFill>
                  <a:schemeClr val="tx2"/>
                </a:solidFill>
              </a:rPr>
              <a:t> </a:t>
            </a:r>
            <a:r>
              <a:rPr lang="pt-BR" sz="1800" b="1" dirty="0" err="1">
                <a:solidFill>
                  <a:schemeClr val="tx2"/>
                </a:solidFill>
              </a:rPr>
              <a:t>states</a:t>
            </a:r>
            <a:endParaRPr lang="pt-BR" sz="1800" b="1" dirty="0">
              <a:solidFill>
                <a:schemeClr val="tx2"/>
              </a:solidFill>
            </a:endParaRP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699211" y="276507"/>
            <a:ext cx="2732088" cy="900113"/>
            <a:chOff x="120" y="930"/>
            <a:chExt cx="1721" cy="567"/>
          </a:xfrm>
        </p:grpSpPr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120" y="930"/>
              <a:ext cx="752" cy="4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 b="1" dirty="0"/>
                <a:t>E3 </a:t>
              </a:r>
              <a:r>
                <a:rPr lang="pt-BR" sz="1800" b="1" dirty="0" err="1"/>
                <a:t>bound</a:t>
              </a:r>
              <a:endParaRPr lang="pt-BR" sz="1800" b="1" dirty="0"/>
            </a:p>
            <a:p>
              <a:r>
                <a:rPr lang="pt-BR" sz="1800" b="1" dirty="0"/>
                <a:t>E2 virtual</a:t>
              </a: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872" y="1125"/>
              <a:ext cx="969" cy="3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4932040" y="357232"/>
            <a:ext cx="3552825" cy="942975"/>
            <a:chOff x="3467" y="935"/>
            <a:chExt cx="2238" cy="594"/>
          </a:xfrm>
        </p:grpSpPr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4977" y="935"/>
              <a:ext cx="728" cy="4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 b="1"/>
                <a:t>E3 bound</a:t>
              </a:r>
            </a:p>
            <a:p>
              <a:r>
                <a:rPr lang="pt-BR" sz="1800" b="1"/>
                <a:t>E2 bound</a:t>
              </a:r>
              <a:endParaRPr lang="pt-BR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H="1">
              <a:off x="3467" y="1130"/>
              <a:ext cx="1512" cy="3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6350471" y="1360369"/>
            <a:ext cx="1963738" cy="2366961"/>
            <a:chOff x="4480" y="2055"/>
            <a:chExt cx="1237" cy="1491"/>
          </a:xfrm>
        </p:grpSpPr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965" y="3126"/>
              <a:ext cx="752" cy="4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800" b="1"/>
                <a:t>E3 virtual</a:t>
              </a:r>
            </a:p>
            <a:p>
              <a:r>
                <a:rPr lang="pt-BR" sz="1800" b="1"/>
                <a:t>E2 bound</a:t>
              </a:r>
              <a:endParaRPr lang="pt-BR" sz="1800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 flipV="1">
              <a:off x="4480" y="2055"/>
              <a:ext cx="483" cy="12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96914" y="1334969"/>
            <a:ext cx="2619377" cy="666751"/>
            <a:chOff x="19" y="1214"/>
            <a:chExt cx="1650" cy="420"/>
          </a:xfrm>
        </p:grpSpPr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19" y="1214"/>
              <a:ext cx="987" cy="4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sz="1800" b="1" dirty="0"/>
                <a:t>E3 </a:t>
              </a:r>
              <a:r>
                <a:rPr lang="pt-BR" sz="1800" b="1" dirty="0" err="1"/>
                <a:t>resonance</a:t>
              </a:r>
              <a:endParaRPr lang="pt-BR" sz="1800" b="1" dirty="0"/>
            </a:p>
            <a:p>
              <a:r>
                <a:rPr lang="pt-BR" sz="1800" b="1" dirty="0"/>
                <a:t>E2 virtual</a:t>
              </a:r>
              <a:endParaRPr lang="pt-BR" sz="1800" dirty="0"/>
            </a:p>
          </p:txBody>
        </p:sp>
        <p:sp>
          <p:nvSpPr>
            <p:cNvPr id="19" name="Line 23"/>
            <p:cNvSpPr>
              <a:spLocks noChangeShapeType="1"/>
            </p:cNvSpPr>
            <p:nvPr/>
          </p:nvSpPr>
          <p:spPr bwMode="auto">
            <a:xfrm flipV="1">
              <a:off x="1004" y="1230"/>
              <a:ext cx="665" cy="19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77831" y="5445224"/>
            <a:ext cx="8982374" cy="707886"/>
            <a:chOff x="155626" y="5529426"/>
            <a:chExt cx="8982374" cy="707886"/>
          </a:xfrm>
        </p:grpSpPr>
        <p:grpSp>
          <p:nvGrpSpPr>
            <p:cNvPr id="42" name="Grupo 41"/>
            <p:cNvGrpSpPr/>
            <p:nvPr/>
          </p:nvGrpSpPr>
          <p:grpSpPr>
            <a:xfrm>
              <a:off x="155626" y="5698703"/>
              <a:ext cx="1548918" cy="369332"/>
              <a:chOff x="155626" y="5407084"/>
              <a:chExt cx="1548918" cy="369332"/>
            </a:xfrm>
          </p:grpSpPr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55626" y="5519519"/>
                <a:ext cx="144463" cy="14446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" name="CaixaDeTexto 1"/>
              <p:cNvSpPr txBox="1"/>
              <p:nvPr/>
            </p:nvSpPr>
            <p:spPr>
              <a:xfrm>
                <a:off x="315061" y="5407084"/>
                <a:ext cx="1389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i="1" dirty="0" smtClean="0"/>
                  <a:t>s</a:t>
                </a:r>
                <a:r>
                  <a:rPr lang="pt-BR" dirty="0"/>
                  <a:t> </a:t>
                </a:r>
                <a:r>
                  <a:rPr lang="pt-BR" dirty="0" err="1" smtClean="0"/>
                  <a:t>wave</a:t>
                </a:r>
                <a:r>
                  <a:rPr lang="pt-BR" dirty="0" smtClean="0"/>
                  <a:t> (</a:t>
                </a:r>
                <a:r>
                  <a:rPr lang="pt-BR" i="1" dirty="0" smtClean="0"/>
                  <a:t>N</a:t>
                </a:r>
                <a:r>
                  <a:rPr lang="pt-BR" dirty="0" smtClean="0"/>
                  <a:t>=0)</a:t>
                </a:r>
                <a:endParaRPr lang="pt-BR" dirty="0"/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>
              <a:off x="1704544" y="5698703"/>
              <a:ext cx="1827633" cy="369332"/>
              <a:chOff x="179512" y="5897011"/>
              <a:chExt cx="1827633" cy="369332"/>
            </a:xfrm>
          </p:grpSpPr>
          <p:sp>
            <p:nvSpPr>
              <p:cNvPr id="36" name="Oval 19"/>
              <p:cNvSpPr>
                <a:spLocks noChangeArrowheads="1"/>
              </p:cNvSpPr>
              <p:nvPr/>
            </p:nvSpPr>
            <p:spPr bwMode="auto">
              <a:xfrm>
                <a:off x="179512" y="6009446"/>
                <a:ext cx="144463" cy="14446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" name="CaixaDeTexto 2"/>
              <p:cNvSpPr txBox="1"/>
              <p:nvPr/>
            </p:nvSpPr>
            <p:spPr>
              <a:xfrm>
                <a:off x="293855" y="5897011"/>
                <a:ext cx="1713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i="1" dirty="0" err="1" smtClean="0"/>
                  <a:t>s</a:t>
                </a:r>
                <a:r>
                  <a:rPr lang="pt-BR" dirty="0" err="1" smtClean="0"/>
                  <a:t>+</a:t>
                </a:r>
                <a:r>
                  <a:rPr lang="pt-BR" i="1" dirty="0" err="1" smtClean="0"/>
                  <a:t>d</a:t>
                </a:r>
                <a:r>
                  <a:rPr lang="pt-BR" i="1" dirty="0" smtClean="0"/>
                  <a:t> </a:t>
                </a:r>
                <a:r>
                  <a:rPr lang="pt-BR" dirty="0" err="1" smtClean="0"/>
                  <a:t>waves</a:t>
                </a:r>
                <a:r>
                  <a:rPr lang="pt-BR" dirty="0" smtClean="0"/>
                  <a:t> (</a:t>
                </a:r>
                <a:r>
                  <a:rPr lang="pt-BR" i="1" dirty="0" smtClean="0"/>
                  <a:t>N</a:t>
                </a:r>
                <a:r>
                  <a:rPr lang="pt-BR" dirty="0" smtClean="0"/>
                  <a:t>=0)</a:t>
                </a:r>
                <a:endParaRPr lang="pt-BR" dirty="0"/>
              </a:p>
            </p:txBody>
          </p:sp>
        </p:grpSp>
        <p:grpSp>
          <p:nvGrpSpPr>
            <p:cNvPr id="45" name="Grupo 44"/>
            <p:cNvGrpSpPr/>
            <p:nvPr/>
          </p:nvGrpSpPr>
          <p:grpSpPr>
            <a:xfrm>
              <a:off x="3464280" y="5529426"/>
              <a:ext cx="1639375" cy="707886"/>
              <a:chOff x="35496" y="6177498"/>
              <a:chExt cx="1639375" cy="707886"/>
            </a:xfrm>
          </p:grpSpPr>
          <p:grpSp>
            <p:nvGrpSpPr>
              <p:cNvPr id="40" name="Grupo 39"/>
              <p:cNvGrpSpPr/>
              <p:nvPr/>
            </p:nvGrpSpPr>
            <p:grpSpPr>
              <a:xfrm>
                <a:off x="35496" y="6177498"/>
                <a:ext cx="407484" cy="707886"/>
                <a:chOff x="217130" y="6057862"/>
                <a:chExt cx="407484" cy="707886"/>
              </a:xfrm>
            </p:grpSpPr>
            <p:sp>
              <p:nvSpPr>
                <p:cNvPr id="38" name="Oval 19"/>
                <p:cNvSpPr>
                  <a:spLocks noChangeArrowheads="1"/>
                </p:cNvSpPr>
                <p:nvPr/>
              </p:nvSpPr>
              <p:spPr bwMode="auto">
                <a:xfrm>
                  <a:off x="331912" y="6380881"/>
                  <a:ext cx="144463" cy="144463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9" name="CaixaDeTexto 38"/>
                <p:cNvSpPr txBox="1"/>
                <p:nvPr/>
              </p:nvSpPr>
              <p:spPr>
                <a:xfrm>
                  <a:off x="217130" y="6057862"/>
                  <a:ext cx="40748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4000" dirty="0" smtClean="0"/>
                    <a:t>x</a:t>
                  </a:r>
                  <a:endParaRPr lang="pt-BR" sz="4000" dirty="0"/>
                </a:p>
              </p:txBody>
            </p:sp>
          </p:grpSp>
          <p:sp>
            <p:nvSpPr>
              <p:cNvPr id="41" name="CaixaDeTexto 40"/>
              <p:cNvSpPr txBox="1"/>
              <p:nvPr/>
            </p:nvSpPr>
            <p:spPr>
              <a:xfrm>
                <a:off x="285388" y="6346775"/>
                <a:ext cx="1389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i="1" dirty="0" smtClean="0"/>
                  <a:t>s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wave</a:t>
                </a:r>
                <a:r>
                  <a:rPr lang="pt-BR" dirty="0" smtClean="0"/>
                  <a:t> (</a:t>
                </a:r>
                <a:r>
                  <a:rPr lang="pt-BR" i="1" dirty="0" smtClean="0"/>
                  <a:t>N</a:t>
                </a:r>
                <a:r>
                  <a:rPr lang="pt-BR" dirty="0" smtClean="0"/>
                  <a:t>=1)</a:t>
                </a:r>
                <a:endParaRPr lang="pt-BR" dirty="0"/>
              </a:p>
            </p:txBody>
          </p:sp>
        </p:grpSp>
        <p:sp>
          <p:nvSpPr>
            <p:cNvPr id="46" name="CaixaDeTexto 45"/>
            <p:cNvSpPr txBox="1"/>
            <p:nvPr/>
          </p:nvSpPr>
          <p:spPr>
            <a:xfrm>
              <a:off x="5004048" y="5729481"/>
              <a:ext cx="41339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err="1"/>
                <a:t>Th</a:t>
              </a:r>
              <a:r>
                <a:rPr lang="pt-BR" sz="1400" dirty="0"/>
                <a:t>. </a:t>
              </a:r>
              <a:r>
                <a:rPr lang="pt-BR" sz="1400" dirty="0" err="1" smtClean="0"/>
                <a:t>Cornelius</a:t>
              </a:r>
              <a:r>
                <a:rPr lang="pt-BR" sz="1400" dirty="0" smtClean="0"/>
                <a:t>, </a:t>
              </a:r>
              <a:r>
                <a:rPr lang="pt-BR" sz="1400" dirty="0"/>
                <a:t>W. </a:t>
              </a:r>
              <a:r>
                <a:rPr lang="pt-BR" sz="1400" dirty="0" err="1"/>
                <a:t>Glöckle</a:t>
              </a:r>
              <a:r>
                <a:rPr lang="pt-BR" sz="1400" dirty="0"/>
                <a:t>. </a:t>
              </a:r>
              <a:r>
                <a:rPr lang="pt-BR" sz="1400" i="1" dirty="0"/>
                <a:t>J. </a:t>
              </a:r>
              <a:r>
                <a:rPr lang="pt-BR" sz="1400" i="1" dirty="0" err="1"/>
                <a:t>Chem</a:t>
              </a:r>
              <a:r>
                <a:rPr lang="pt-BR" sz="1400" i="1" dirty="0"/>
                <a:t>. </a:t>
              </a:r>
              <a:r>
                <a:rPr lang="pt-BR" sz="1400" i="1" dirty="0" err="1"/>
                <a:t>Phys</a:t>
              </a:r>
              <a:r>
                <a:rPr lang="pt-BR" sz="1400" i="1" dirty="0"/>
                <a:t>.</a:t>
              </a:r>
              <a:r>
                <a:rPr lang="pt-BR" sz="1400" dirty="0"/>
                <a:t> </a:t>
              </a:r>
              <a:r>
                <a:rPr lang="pt-BR" sz="1400" b="1" dirty="0"/>
                <a:t>85</a:t>
              </a:r>
              <a:r>
                <a:rPr lang="pt-BR" sz="1400" dirty="0"/>
                <a:t>, 1 (1996).</a:t>
              </a:r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81656" y="5929535"/>
            <a:ext cx="3096791" cy="307777"/>
            <a:chOff x="107057" y="6031992"/>
            <a:chExt cx="3096791" cy="307777"/>
          </a:xfrm>
        </p:grpSpPr>
        <p:sp>
          <p:nvSpPr>
            <p:cNvPr id="49" name="AutoShape 28"/>
            <p:cNvSpPr>
              <a:spLocks noChangeArrowheads="1"/>
            </p:cNvSpPr>
            <p:nvPr/>
          </p:nvSpPr>
          <p:spPr bwMode="auto">
            <a:xfrm>
              <a:off x="107057" y="6113649"/>
              <a:ext cx="144463" cy="144463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279906" y="6031992"/>
              <a:ext cx="29239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S. Huber. </a:t>
              </a:r>
              <a:r>
                <a:rPr lang="pt-BR" sz="1400" i="1" dirty="0" err="1"/>
                <a:t>Phys</a:t>
              </a:r>
              <a:r>
                <a:rPr lang="pt-BR" sz="1400" i="1" dirty="0"/>
                <a:t>. Rev. </a:t>
              </a:r>
              <a:r>
                <a:rPr lang="pt-BR" sz="1400" b="1" dirty="0"/>
                <a:t>A31</a:t>
              </a:r>
              <a:r>
                <a:rPr lang="pt-BR" sz="1400" dirty="0"/>
                <a:t>, 3981 (1985).</a:t>
              </a: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2514" y="6101763"/>
            <a:ext cx="4837756" cy="461665"/>
            <a:chOff x="27915" y="6269660"/>
            <a:chExt cx="4837756" cy="461665"/>
          </a:xfrm>
        </p:grpSpPr>
        <p:grpSp>
          <p:nvGrpSpPr>
            <p:cNvPr id="55" name="Grupo 54"/>
            <p:cNvGrpSpPr/>
            <p:nvPr/>
          </p:nvGrpSpPr>
          <p:grpSpPr>
            <a:xfrm>
              <a:off x="27915" y="6269660"/>
              <a:ext cx="317716" cy="461665"/>
              <a:chOff x="27915" y="6269660"/>
              <a:chExt cx="317716" cy="461665"/>
            </a:xfrm>
          </p:grpSpPr>
          <p:sp>
            <p:nvSpPr>
              <p:cNvPr id="52" name="Rectangle 21"/>
              <p:cNvSpPr>
                <a:spLocks noChangeArrowheads="1"/>
              </p:cNvSpPr>
              <p:nvPr/>
            </p:nvSpPr>
            <p:spPr bwMode="auto">
              <a:xfrm>
                <a:off x="107504" y="6452889"/>
                <a:ext cx="144463" cy="14446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" name="CaixaDeTexto 53"/>
              <p:cNvSpPr txBox="1"/>
              <p:nvPr/>
            </p:nvSpPr>
            <p:spPr>
              <a:xfrm>
                <a:off x="27915" y="6269660"/>
                <a:ext cx="3177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dirty="0" smtClean="0"/>
                  <a:t>x</a:t>
                </a:r>
                <a:endParaRPr lang="pt-BR" sz="2400" dirty="0"/>
              </a:p>
            </p:txBody>
          </p:sp>
        </p:grpSp>
        <p:sp>
          <p:nvSpPr>
            <p:cNvPr id="56" name="CaixaDeTexto 55"/>
            <p:cNvSpPr txBox="1"/>
            <p:nvPr/>
          </p:nvSpPr>
          <p:spPr>
            <a:xfrm>
              <a:off x="259987" y="6361583"/>
              <a:ext cx="4605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B. D. </a:t>
              </a:r>
              <a:r>
                <a:rPr lang="pt-BR" sz="1400" dirty="0" err="1" smtClean="0"/>
                <a:t>Esry</a:t>
              </a:r>
              <a:r>
                <a:rPr lang="pt-BR" sz="1400" dirty="0" smtClean="0"/>
                <a:t>, C. D. </a:t>
              </a:r>
              <a:r>
                <a:rPr lang="pt-BR" sz="1400" dirty="0" err="1" smtClean="0"/>
                <a:t>Lin</a:t>
              </a:r>
              <a:r>
                <a:rPr lang="pt-BR" sz="1400" dirty="0" smtClean="0"/>
                <a:t>, C. H. Greene. </a:t>
              </a:r>
              <a:r>
                <a:rPr lang="pt-BR" sz="1400" dirty="0" err="1" smtClean="0"/>
                <a:t>Phys</a:t>
              </a:r>
              <a:r>
                <a:rPr lang="pt-BR" sz="1400" dirty="0" smtClean="0"/>
                <a:t>. Rev. A 54, 394 (1996).</a:t>
              </a:r>
              <a:endParaRPr lang="pt-BR" sz="1400" dirty="0"/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86298" y="6466075"/>
            <a:ext cx="6055827" cy="307777"/>
            <a:chOff x="35496" y="6525344"/>
            <a:chExt cx="6055827" cy="307777"/>
          </a:xfrm>
        </p:grpSpPr>
        <p:sp>
          <p:nvSpPr>
            <p:cNvPr id="59" name="AutoShape 29"/>
            <p:cNvSpPr>
              <a:spLocks noChangeArrowheads="1"/>
            </p:cNvSpPr>
            <p:nvPr/>
          </p:nvSpPr>
          <p:spPr bwMode="auto">
            <a:xfrm>
              <a:off x="35496" y="6571282"/>
              <a:ext cx="144463" cy="215900"/>
            </a:xfrm>
            <a:prstGeom prst="flowChartDecision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179512" y="6525344"/>
              <a:ext cx="5911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E. A. </a:t>
              </a:r>
              <a:r>
                <a:rPr lang="pt-BR" sz="1400" dirty="0" err="1"/>
                <a:t>Kolganova</a:t>
              </a:r>
              <a:r>
                <a:rPr lang="pt-BR" sz="1400" dirty="0"/>
                <a:t>, A. K. </a:t>
              </a:r>
              <a:r>
                <a:rPr lang="pt-BR" sz="1400" dirty="0" err="1"/>
                <a:t>Motovilov</a:t>
              </a:r>
              <a:r>
                <a:rPr lang="pt-BR" sz="1400" dirty="0"/>
                <a:t> e S. A. </a:t>
              </a:r>
              <a:r>
                <a:rPr lang="pt-BR" sz="1400" dirty="0" err="1"/>
                <a:t>Sofianos</a:t>
              </a:r>
              <a:r>
                <a:rPr lang="pt-BR" sz="1400" dirty="0"/>
                <a:t>. </a:t>
              </a:r>
              <a:r>
                <a:rPr lang="pt-BR" sz="1400" i="1" dirty="0"/>
                <a:t> </a:t>
              </a:r>
              <a:r>
                <a:rPr lang="pt-BR" sz="1400" i="1" dirty="0" err="1"/>
                <a:t>Phys</a:t>
              </a:r>
              <a:r>
                <a:rPr lang="pt-BR" sz="1400" i="1" dirty="0"/>
                <a:t>. Rev. </a:t>
              </a:r>
              <a:r>
                <a:rPr lang="pt-BR" sz="1400" b="1" dirty="0"/>
                <a:t>A56</a:t>
              </a:r>
              <a:r>
                <a:rPr lang="pt-BR" sz="1400" dirty="0"/>
                <a:t>, R1686 (1997</a:t>
              </a:r>
              <a:r>
                <a:rPr lang="pt-BR" sz="1400" dirty="0" smtClean="0"/>
                <a:t>).</a:t>
              </a:r>
              <a:endParaRPr lang="pt-BR" sz="1400" dirty="0"/>
            </a:p>
          </p:txBody>
        </p:sp>
      </p:grpSp>
      <p:sp>
        <p:nvSpPr>
          <p:cNvPr id="51" name="Rectangle 47"/>
          <p:cNvSpPr>
            <a:spLocks noChangeArrowheads="1"/>
          </p:cNvSpPr>
          <p:nvPr/>
        </p:nvSpPr>
        <p:spPr bwMode="auto">
          <a:xfrm>
            <a:off x="27239" y="4437112"/>
            <a:ext cx="231251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sz="1400" dirty="0" smtClean="0"/>
              <a:t>T. Frederico, L. </a:t>
            </a:r>
            <a:r>
              <a:rPr lang="pt-BR" sz="1400" dirty="0" err="1" smtClean="0"/>
              <a:t>Tomio</a:t>
            </a:r>
            <a:r>
              <a:rPr lang="pt-BR" sz="1400" dirty="0" smtClean="0"/>
              <a:t>, A. Delfino, M.R. </a:t>
            </a:r>
            <a:r>
              <a:rPr lang="pt-BR" sz="1400" dirty="0" err="1" smtClean="0"/>
              <a:t>Hadizadeh</a:t>
            </a:r>
            <a:r>
              <a:rPr lang="pt-BR" sz="1400" dirty="0" smtClean="0"/>
              <a:t> </a:t>
            </a:r>
            <a:r>
              <a:rPr lang="pt-BR" sz="1400" dirty="0" err="1" smtClean="0"/>
              <a:t>and</a:t>
            </a:r>
            <a:r>
              <a:rPr lang="pt-BR" sz="1400" dirty="0" smtClean="0"/>
              <a:t> M.T. Yamashita, </a:t>
            </a:r>
            <a:r>
              <a:rPr lang="pt-BR" sz="1400" dirty="0" err="1" smtClean="0"/>
              <a:t>Few</a:t>
            </a:r>
            <a:r>
              <a:rPr lang="pt-BR" sz="1400" dirty="0"/>
              <a:t> </a:t>
            </a:r>
            <a:r>
              <a:rPr lang="pt-BR" sz="1400" dirty="0" err="1" smtClean="0"/>
              <a:t>Body</a:t>
            </a:r>
            <a:r>
              <a:rPr lang="pt-BR" sz="1400" dirty="0" smtClean="0"/>
              <a:t> </a:t>
            </a:r>
            <a:r>
              <a:rPr lang="pt-BR" sz="1400" dirty="0" err="1" smtClean="0"/>
              <a:t>Syst</a:t>
            </a:r>
            <a:r>
              <a:rPr lang="pt-BR" sz="1400" dirty="0" smtClean="0"/>
              <a:t>. (2011) online </a:t>
            </a:r>
            <a:r>
              <a:rPr lang="pt-BR" sz="1400" dirty="0" err="1" smtClean="0"/>
              <a:t>first</a:t>
            </a:r>
            <a:r>
              <a:rPr lang="pt-BR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888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179512" y="404664"/>
            <a:ext cx="8731251" cy="5670550"/>
            <a:chOff x="159" y="469"/>
            <a:chExt cx="5500" cy="3572"/>
          </a:xfrm>
        </p:grpSpPr>
        <p:graphicFrame>
          <p:nvGraphicFramePr>
            <p:cNvPr id="24" name="Object 5"/>
            <p:cNvGraphicFramePr>
              <a:graphicFrameLocks noChangeAspect="1"/>
            </p:cNvGraphicFramePr>
            <p:nvPr/>
          </p:nvGraphicFramePr>
          <p:xfrm>
            <a:off x="159" y="784"/>
            <a:ext cx="3199" cy="3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44" name="Graph" r:id="rId3" imgW="2671200" imgH="2579040" progId="Origin50.Graph">
                    <p:embed/>
                  </p:oleObj>
                </mc:Choice>
                <mc:Fallback>
                  <p:oleObj name="Graph" r:id="rId3" imgW="2671200" imgH="257904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" y="784"/>
                          <a:ext cx="3199" cy="325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3696" y="2210"/>
              <a:ext cx="45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3696" y="2458"/>
              <a:ext cx="45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4262" y="2066"/>
              <a:ext cx="46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 dirty="0" err="1"/>
                <a:t>Ground</a:t>
              </a:r>
              <a:endParaRPr lang="pt-BR" sz="1400" dirty="0"/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4262" y="2314"/>
              <a:ext cx="66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 dirty="0" err="1"/>
                <a:t>First</a:t>
              </a:r>
              <a:r>
                <a:rPr lang="pt-BR" sz="1400" dirty="0"/>
                <a:t> </a:t>
              </a:r>
              <a:r>
                <a:rPr lang="pt-BR" sz="1400" dirty="0" err="1"/>
                <a:t>excited</a:t>
              </a:r>
              <a:endParaRPr lang="pt-BR" sz="1400" dirty="0"/>
            </a:p>
          </p:txBody>
        </p:sp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3478" y="2689"/>
              <a:ext cx="2181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 dirty="0" err="1"/>
                <a:t>Symbols</a:t>
              </a:r>
              <a:r>
                <a:rPr lang="pt-BR" sz="1400" dirty="0"/>
                <a:t> </a:t>
              </a:r>
              <a:r>
                <a:rPr lang="pt-BR" sz="1400" dirty="0" err="1"/>
                <a:t>from</a:t>
              </a:r>
              <a:endParaRPr lang="pt-BR" sz="1400" dirty="0"/>
            </a:p>
            <a:p>
              <a:r>
                <a:rPr lang="pt-BR" sz="1400" dirty="0"/>
                <a:t>P. Barletta </a:t>
              </a:r>
              <a:r>
                <a:rPr lang="pt-BR" sz="1400" dirty="0" err="1"/>
                <a:t>and</a:t>
              </a:r>
              <a:r>
                <a:rPr lang="pt-BR" sz="1400" dirty="0"/>
                <a:t> A. </a:t>
              </a:r>
              <a:r>
                <a:rPr lang="pt-BR" sz="1400" dirty="0" err="1"/>
                <a:t>Kievsky</a:t>
              </a:r>
              <a:endParaRPr lang="pt-BR" sz="1400" dirty="0"/>
            </a:p>
            <a:p>
              <a:r>
                <a:rPr lang="pt-BR" sz="1400" dirty="0" err="1"/>
                <a:t>Phys</a:t>
              </a:r>
              <a:r>
                <a:rPr lang="pt-BR" sz="1400" dirty="0"/>
                <a:t>. Rev. A </a:t>
              </a:r>
              <a:r>
                <a:rPr lang="pt-BR" sz="1400" b="1" dirty="0"/>
                <a:t>64</a:t>
              </a:r>
              <a:r>
                <a:rPr lang="pt-BR" sz="1400" dirty="0"/>
                <a:t>, 042514 (2001)</a:t>
              </a:r>
            </a:p>
            <a:p>
              <a:endParaRPr lang="pt-BR" sz="1400" dirty="0"/>
            </a:p>
            <a:p>
              <a:r>
                <a:rPr lang="pt-BR" sz="1400" dirty="0" err="1"/>
                <a:t>squares</a:t>
              </a:r>
              <a:r>
                <a:rPr lang="pt-BR" sz="1400" dirty="0"/>
                <a:t> - </a:t>
              </a:r>
              <a:r>
                <a:rPr lang="pt-BR" sz="1400" dirty="0" err="1"/>
                <a:t>Ground</a:t>
              </a:r>
              <a:r>
                <a:rPr lang="pt-BR" sz="1400" dirty="0"/>
                <a:t> </a:t>
              </a:r>
              <a:r>
                <a:rPr lang="pt-BR" sz="1400" dirty="0" err="1"/>
                <a:t>state</a:t>
              </a:r>
              <a:endParaRPr lang="pt-BR" sz="1400" dirty="0"/>
            </a:p>
            <a:p>
              <a:r>
                <a:rPr lang="pt-BR" sz="1400" dirty="0" err="1"/>
                <a:t>circles</a:t>
              </a:r>
              <a:r>
                <a:rPr lang="pt-BR" sz="1400" dirty="0"/>
                <a:t> - </a:t>
              </a:r>
              <a:r>
                <a:rPr lang="pt-BR" sz="1400" dirty="0" err="1"/>
                <a:t>First</a:t>
              </a:r>
              <a:r>
                <a:rPr lang="pt-BR" sz="1400" dirty="0"/>
                <a:t> </a:t>
              </a:r>
              <a:r>
                <a:rPr lang="pt-BR" sz="1400" dirty="0" err="1"/>
                <a:t>excited</a:t>
              </a:r>
              <a:r>
                <a:rPr lang="pt-BR" sz="1400" dirty="0"/>
                <a:t> </a:t>
              </a:r>
              <a:r>
                <a:rPr lang="pt-BR" sz="1400" dirty="0" err="1" smtClean="0"/>
                <a:t>state</a:t>
              </a:r>
              <a:endParaRPr lang="pt-BR" sz="1400" dirty="0" smtClean="0"/>
            </a:p>
            <a:p>
              <a:endParaRPr lang="pt-BR" sz="1400" dirty="0"/>
            </a:p>
            <a:p>
              <a:r>
                <a:rPr lang="pt-BR" sz="1400" dirty="0" err="1" smtClean="0"/>
                <a:t>Potentials</a:t>
              </a:r>
              <a:r>
                <a:rPr lang="pt-BR" sz="1400" dirty="0" smtClean="0"/>
                <a:t>: HFDB, LM2M2, TTY, SAPT1, SAPT2</a:t>
              </a:r>
              <a:endParaRPr lang="pt-BR" sz="1400" dirty="0"/>
            </a:p>
          </p:txBody>
        </p:sp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182" y="469"/>
              <a:ext cx="2345" cy="21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600" b="1" dirty="0" err="1">
                  <a:solidFill>
                    <a:srgbClr val="FF0000"/>
                  </a:solidFill>
                </a:rPr>
                <a:t>Weakly-bound</a:t>
              </a:r>
              <a:r>
                <a:rPr lang="pt-BR" sz="1600" b="1" dirty="0">
                  <a:solidFill>
                    <a:srgbClr val="FF0000"/>
                  </a:solidFill>
                </a:rPr>
                <a:t> </a:t>
              </a:r>
              <a:r>
                <a:rPr lang="pt-BR" sz="1600" b="1" dirty="0" err="1" smtClean="0">
                  <a:solidFill>
                    <a:srgbClr val="FF0000"/>
                  </a:solidFill>
                </a:rPr>
                <a:t>molecules</a:t>
              </a:r>
              <a:r>
                <a:rPr lang="pt-BR" sz="1600" b="1" dirty="0" smtClean="0">
                  <a:solidFill>
                    <a:srgbClr val="FF0000"/>
                  </a:solidFill>
                </a:rPr>
                <a:t> – </a:t>
              </a:r>
              <a:r>
                <a:rPr lang="pt-BR" sz="1600" b="1" dirty="0" err="1" smtClean="0">
                  <a:solidFill>
                    <a:srgbClr val="FF0000"/>
                  </a:solidFill>
                </a:rPr>
                <a:t>Helium</a:t>
              </a:r>
              <a:r>
                <a:rPr lang="pt-BR" sz="1600" b="1" dirty="0" smtClean="0">
                  <a:solidFill>
                    <a:srgbClr val="FF0000"/>
                  </a:solidFill>
                </a:rPr>
                <a:t> </a:t>
              </a:r>
              <a:r>
                <a:rPr lang="pt-BR" sz="1600" b="1" dirty="0" err="1" smtClean="0">
                  <a:solidFill>
                    <a:srgbClr val="FF0000"/>
                  </a:solidFill>
                </a:rPr>
                <a:t>trimer</a:t>
              </a:r>
              <a:endParaRPr lang="pt-BR" sz="16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31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1045770"/>
                </p:ext>
              </p:extLst>
            </p:nvPr>
          </p:nvGraphicFramePr>
          <p:xfrm>
            <a:off x="3696" y="896"/>
            <a:ext cx="1928" cy="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45" name="Equation" r:id="rId5" imgW="1739880" imgH="736560" progId="Equation.3">
                    <p:embed/>
                  </p:oleObj>
                </mc:Choice>
                <mc:Fallback>
                  <p:oleObj name="Equation" r:id="rId5" imgW="1739880" imgH="736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896"/>
                          <a:ext cx="1928" cy="8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230314" y="816967"/>
            <a:ext cx="74621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400" dirty="0" smtClean="0"/>
              <a:t>M.T. Yamashita, R.S. Marques de Carvalho, L. </a:t>
            </a:r>
            <a:r>
              <a:rPr lang="pt-BR" sz="1400" dirty="0" err="1" smtClean="0"/>
              <a:t>Tomio</a:t>
            </a:r>
            <a:r>
              <a:rPr lang="pt-BR" sz="1400" dirty="0"/>
              <a:t> </a:t>
            </a:r>
            <a:r>
              <a:rPr lang="pt-BR" sz="1400" dirty="0" err="1" smtClean="0"/>
              <a:t>and</a:t>
            </a:r>
            <a:r>
              <a:rPr lang="pt-BR" sz="1400" dirty="0" smtClean="0"/>
              <a:t> T. Frederico, </a:t>
            </a:r>
            <a:r>
              <a:rPr lang="pt-BR" sz="1400" dirty="0" err="1" smtClean="0"/>
              <a:t>Phys</a:t>
            </a:r>
            <a:r>
              <a:rPr lang="pt-BR" sz="1400" dirty="0" smtClean="0"/>
              <a:t>. Rev. A 68, 012506 (2003)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470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52618" y="1700808"/>
            <a:ext cx="5113397" cy="4826855"/>
            <a:chOff x="152618" y="1700808"/>
            <a:chExt cx="5113397" cy="4826855"/>
          </a:xfrm>
        </p:grpSpPr>
        <p:grpSp>
          <p:nvGrpSpPr>
            <p:cNvPr id="11" name="Grupo 10"/>
            <p:cNvGrpSpPr/>
            <p:nvPr/>
          </p:nvGrpSpPr>
          <p:grpSpPr>
            <a:xfrm>
              <a:off x="152618" y="1700808"/>
              <a:ext cx="5113397" cy="3904117"/>
              <a:chOff x="251520" y="2420888"/>
              <a:chExt cx="5113397" cy="3904117"/>
            </a:xfrm>
          </p:grpSpPr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2420888"/>
                <a:ext cx="5113397" cy="39041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Chave esquerda 4"/>
              <p:cNvSpPr/>
              <p:nvPr/>
            </p:nvSpPr>
            <p:spPr>
              <a:xfrm rot="20208324">
                <a:off x="3282866" y="4394469"/>
                <a:ext cx="546654" cy="1541733"/>
              </a:xfrm>
              <a:prstGeom prst="leftBrace">
                <a:avLst>
                  <a:gd name="adj1" fmla="val 8333"/>
                  <a:gd name="adj2" fmla="val 49844"/>
                </a:avLst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7" name="Conector em curva 6"/>
            <p:cNvCxnSpPr>
              <a:stCxn id="5" idx="1"/>
              <a:endCxn id="3" idx="1"/>
            </p:cNvCxnSpPr>
            <p:nvPr/>
          </p:nvCxnSpPr>
          <p:spPr>
            <a:xfrm rot="10800000" flipV="1">
              <a:off x="1299593" y="4550696"/>
              <a:ext cx="1905517" cy="1651772"/>
            </a:xfrm>
            <a:prstGeom prst="curvedConnector3">
              <a:avLst>
                <a:gd name="adj1" fmla="val 111997"/>
              </a:avLst>
            </a:prstGeom>
            <a:ln w="222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592" y="5877272"/>
              <a:ext cx="3056384" cy="650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107504" y="116632"/>
            <a:ext cx="8605277" cy="1368152"/>
            <a:chOff x="107504" y="116632"/>
            <a:chExt cx="8605277" cy="1368152"/>
          </a:xfrm>
        </p:grpSpPr>
        <p:sp>
          <p:nvSpPr>
            <p:cNvPr id="2" name="CaixaDeTexto 1"/>
            <p:cNvSpPr txBox="1"/>
            <p:nvPr/>
          </p:nvSpPr>
          <p:spPr>
            <a:xfrm>
              <a:off x="107504" y="116632"/>
              <a:ext cx="3364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u="sng" dirty="0" smtClean="0"/>
                <a:t>Range </a:t>
              </a:r>
              <a:r>
                <a:rPr lang="pt-BR" u="sng" dirty="0" err="1" smtClean="0"/>
                <a:t>correction</a:t>
              </a:r>
              <a:r>
                <a:rPr lang="pt-BR" u="sng" dirty="0" smtClean="0"/>
                <a:t> for </a:t>
              </a:r>
              <a:r>
                <a:rPr lang="pt-BR" u="sng" dirty="0" err="1" smtClean="0"/>
                <a:t>bound</a:t>
              </a:r>
              <a:r>
                <a:rPr lang="pt-BR" u="sng" dirty="0" smtClean="0"/>
                <a:t> </a:t>
              </a:r>
              <a:r>
                <a:rPr lang="pt-BR" u="sng" dirty="0" err="1" smtClean="0"/>
                <a:t>states</a:t>
              </a:r>
              <a:endParaRPr lang="pt-BR" u="sng" dirty="0"/>
            </a:p>
          </p:txBody>
        </p:sp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92" y="620688"/>
              <a:ext cx="2751324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644867"/>
              <a:ext cx="5364917" cy="767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47"/>
            <p:cNvSpPr>
              <a:spLocks noChangeArrowheads="1"/>
            </p:cNvSpPr>
            <p:nvPr/>
          </p:nvSpPr>
          <p:spPr bwMode="auto">
            <a:xfrm>
              <a:off x="107504" y="413956"/>
              <a:ext cx="529984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 dirty="0" smtClean="0"/>
                <a:t>D. S. Ventura, M.T. Yamashita, L. </a:t>
              </a:r>
              <a:r>
                <a:rPr lang="pt-BR" sz="1400" dirty="0" err="1" smtClean="0"/>
                <a:t>Tomio</a:t>
              </a:r>
              <a:r>
                <a:rPr lang="pt-BR" sz="1400" dirty="0" smtClean="0"/>
                <a:t> </a:t>
              </a:r>
              <a:r>
                <a:rPr lang="pt-BR" sz="1400" dirty="0" err="1" smtClean="0"/>
                <a:t>and</a:t>
              </a:r>
              <a:r>
                <a:rPr lang="pt-BR" sz="1400" dirty="0" smtClean="0"/>
                <a:t> T. Frederico, in </a:t>
              </a:r>
              <a:r>
                <a:rPr lang="pt-BR" sz="1400" dirty="0" err="1" smtClean="0"/>
                <a:t>preparation</a:t>
              </a:r>
              <a:endParaRPr lang="en-US" sz="1400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415646" y="1988840"/>
            <a:ext cx="3687515" cy="3024336"/>
            <a:chOff x="5415646" y="1484784"/>
            <a:chExt cx="3687515" cy="2759838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646" y="1484784"/>
              <a:ext cx="3687515" cy="2759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6160125" y="3356992"/>
              <a:ext cx="24443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smtClean="0"/>
                <a:t>From Kokkelmans presentation</a:t>
              </a:r>
              <a:endParaRPr lang="pt-BR" sz="1400"/>
            </a:p>
          </p:txBody>
        </p:sp>
      </p:grpSp>
    </p:spTree>
    <p:extLst>
      <p:ext uri="{BB962C8B-B14F-4D97-AF65-F5344CB8AC3E}">
        <p14:creationId xmlns:p14="http://schemas.microsoft.com/office/powerpoint/2010/main" val="223792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0" y="358552"/>
            <a:ext cx="4324714" cy="105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1320"/>
            <a:ext cx="4892273" cy="369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3207816" cy="106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089" y="5805264"/>
            <a:ext cx="4532233" cy="8951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5536" y="5373216"/>
            <a:ext cx="618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Point </a:t>
            </a:r>
            <a:r>
              <a:rPr lang="pt-BR" dirty="0" err="1" smtClean="0"/>
              <a:t>where</a:t>
            </a:r>
            <a:r>
              <a:rPr lang="pt-BR" dirty="0" smtClean="0"/>
              <a:t> </a:t>
            </a:r>
            <a:r>
              <a:rPr lang="pt-BR" dirty="0" err="1" smtClean="0"/>
              <a:t>an</a:t>
            </a:r>
            <a:r>
              <a:rPr lang="pt-BR" dirty="0" smtClean="0"/>
              <a:t> </a:t>
            </a:r>
            <a:r>
              <a:rPr lang="pt-BR" dirty="0" err="1" smtClean="0"/>
              <a:t>excited</a:t>
            </a:r>
            <a:r>
              <a:rPr lang="pt-BR" dirty="0"/>
              <a:t> </a:t>
            </a:r>
            <a:r>
              <a:rPr lang="pt-BR" dirty="0" err="1" smtClean="0"/>
              <a:t>three-body</a:t>
            </a:r>
            <a:r>
              <a:rPr lang="pt-BR" dirty="0" smtClean="0"/>
              <a:t> </a:t>
            </a:r>
            <a:r>
              <a:rPr lang="pt-BR" dirty="0" err="1" smtClean="0"/>
              <a:t>state</a:t>
            </a:r>
            <a:r>
              <a:rPr lang="pt-BR" dirty="0" smtClean="0"/>
              <a:t> </a:t>
            </a:r>
            <a:r>
              <a:rPr lang="pt-BR" dirty="0" err="1" smtClean="0"/>
              <a:t>becomes</a:t>
            </a:r>
            <a:r>
              <a:rPr lang="pt-BR" dirty="0" smtClean="0"/>
              <a:t> virtual/</a:t>
            </a:r>
            <a:r>
              <a:rPr lang="pt-BR" dirty="0" err="1" smtClean="0"/>
              <a:t>bound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256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88640" y="116632"/>
            <a:ext cx="6264696" cy="1905517"/>
            <a:chOff x="2123728" y="4581128"/>
            <a:chExt cx="6264696" cy="1905517"/>
          </a:xfrm>
        </p:grpSpPr>
        <p:grpSp>
          <p:nvGrpSpPr>
            <p:cNvPr id="2" name="Grupo 1"/>
            <p:cNvGrpSpPr/>
            <p:nvPr/>
          </p:nvGrpSpPr>
          <p:grpSpPr>
            <a:xfrm>
              <a:off x="2123728" y="4581128"/>
              <a:ext cx="6264696" cy="1905517"/>
              <a:chOff x="3995936" y="3573016"/>
              <a:chExt cx="6264696" cy="1905517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936" y="3573016"/>
                <a:ext cx="6264696" cy="107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5483" y="4652512"/>
                <a:ext cx="3145603" cy="8260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tângulo 2"/>
            <p:cNvSpPr/>
            <p:nvPr/>
          </p:nvSpPr>
          <p:spPr>
            <a:xfrm>
              <a:off x="2123728" y="4581128"/>
              <a:ext cx="6264696" cy="190551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624736" cy="22434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05" y="4293096"/>
            <a:ext cx="5737891" cy="242756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41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69" y="1439360"/>
            <a:ext cx="5719308" cy="38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362893" y="838453"/>
            <a:ext cx="1768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mtClean="0"/>
              <a:t>M. R. </a:t>
            </a:r>
            <a:r>
              <a:rPr lang="pt-BR" dirty="0" err="1" smtClean="0"/>
              <a:t>Hadizadeh</a:t>
            </a:r>
            <a:r>
              <a:rPr lang="pt-BR" dirty="0" smtClean="0"/>
              <a:t> </a:t>
            </a:r>
          </a:p>
          <a:p>
            <a:pPr algn="ctr"/>
            <a:r>
              <a:rPr lang="pt-BR" smtClean="0"/>
              <a:t>IFT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626203" y="5302949"/>
            <a:ext cx="1441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mtClean="0"/>
              <a:t>D. S. Ventura </a:t>
            </a:r>
            <a:endParaRPr lang="pt-BR" dirty="0" smtClean="0"/>
          </a:p>
          <a:p>
            <a:pPr algn="ctr"/>
            <a:r>
              <a:rPr lang="pt-BR" smtClean="0"/>
              <a:t>IFT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724128" y="1342509"/>
            <a:ext cx="1323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mtClean="0"/>
              <a:t>T. </a:t>
            </a:r>
            <a:r>
              <a:rPr lang="pt-BR" dirty="0" smtClean="0"/>
              <a:t>Frederico </a:t>
            </a:r>
          </a:p>
          <a:p>
            <a:pPr algn="ctr"/>
            <a:r>
              <a:rPr lang="pt-BR" dirty="0" smtClean="0"/>
              <a:t>ITA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860032" y="5291916"/>
            <a:ext cx="173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/>
              <a:t>L. </a:t>
            </a:r>
            <a:r>
              <a:rPr lang="pt-BR" err="1" smtClean="0"/>
              <a:t>Tomio</a:t>
            </a:r>
            <a:r>
              <a:rPr lang="pt-BR" smtClean="0"/>
              <a:t> UFF/IFT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355976" y="1052736"/>
            <a:ext cx="1160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mtClean="0"/>
              <a:t>A. </a:t>
            </a:r>
            <a:r>
              <a:rPr lang="pt-BR" dirty="0" smtClean="0"/>
              <a:t>Delfino </a:t>
            </a:r>
          </a:p>
          <a:p>
            <a:pPr algn="ctr"/>
            <a:r>
              <a:rPr lang="pt-BR" dirty="0" smtClean="0"/>
              <a:t>UFF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415441" y="908720"/>
            <a:ext cx="60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/>
              <a:t>MTY</a:t>
            </a:r>
          </a:p>
          <a:p>
            <a:pPr algn="ctr"/>
            <a:r>
              <a:rPr lang="pt-BR" smtClean="0"/>
              <a:t>IFT</a:t>
            </a:r>
            <a:endParaRPr lang="pt-B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53" y="2996952"/>
            <a:ext cx="993263" cy="127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926803" y="4365104"/>
            <a:ext cx="1245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/>
              <a:t>F. F. Bellotti</a:t>
            </a:r>
          </a:p>
          <a:p>
            <a:pPr algn="ctr"/>
            <a:r>
              <a:rPr lang="pt-BR" smtClean="0"/>
              <a:t>ITA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5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1233" y="260648"/>
            <a:ext cx="699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u="sng" dirty="0" smtClean="0"/>
              <a:t>The </a:t>
            </a:r>
            <a:r>
              <a:rPr lang="pt-BR" u="sng" dirty="0" err="1" smtClean="0"/>
              <a:t>transition</a:t>
            </a:r>
            <a:r>
              <a:rPr lang="pt-BR" u="sng" dirty="0" smtClean="0"/>
              <a:t> </a:t>
            </a:r>
            <a:r>
              <a:rPr lang="pt-BR" u="sng" dirty="0" err="1" smtClean="0"/>
              <a:t>bound</a:t>
            </a:r>
            <a:r>
              <a:rPr lang="pt-BR" u="sng" dirty="0" smtClean="0"/>
              <a:t>-virtual does </a:t>
            </a:r>
            <a:r>
              <a:rPr lang="pt-BR" u="sng" dirty="0" err="1" smtClean="0"/>
              <a:t>not</a:t>
            </a:r>
            <a:r>
              <a:rPr lang="pt-BR" u="sng" dirty="0" smtClean="0"/>
              <a:t> </a:t>
            </a:r>
            <a:r>
              <a:rPr lang="pt-BR" u="sng" dirty="0" err="1" smtClean="0"/>
              <a:t>depend</a:t>
            </a:r>
            <a:r>
              <a:rPr lang="pt-BR" u="sng" dirty="0" smtClean="0"/>
              <a:t> </a:t>
            </a:r>
            <a:r>
              <a:rPr lang="pt-BR" u="sng" dirty="0" err="1" smtClean="0"/>
              <a:t>on</a:t>
            </a:r>
            <a:r>
              <a:rPr lang="pt-BR" u="sng" dirty="0" smtClean="0"/>
              <a:t> </a:t>
            </a:r>
            <a:r>
              <a:rPr lang="pt-BR" u="sng" dirty="0" err="1" smtClean="0"/>
              <a:t>the</a:t>
            </a:r>
            <a:r>
              <a:rPr lang="pt-BR" u="sng" dirty="0" smtClean="0"/>
              <a:t> </a:t>
            </a:r>
            <a:r>
              <a:rPr lang="pt-BR" u="sng" dirty="0" err="1" smtClean="0"/>
              <a:t>particles</a:t>
            </a:r>
            <a:r>
              <a:rPr lang="pt-BR" u="sng" dirty="0" smtClean="0"/>
              <a:t> </a:t>
            </a:r>
            <a:r>
              <a:rPr lang="pt-BR" u="sng" dirty="0" err="1" smtClean="0"/>
              <a:t>mass</a:t>
            </a:r>
            <a:r>
              <a:rPr lang="pt-BR" u="sng" dirty="0" smtClean="0"/>
              <a:t> </a:t>
            </a:r>
            <a:r>
              <a:rPr lang="pt-BR" u="sng" dirty="0" err="1" smtClean="0"/>
              <a:t>ratio</a:t>
            </a:r>
            <a:endParaRPr lang="pt-BR" u="sng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404003" y="1305299"/>
            <a:ext cx="113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 smtClean="0"/>
              <a:t>Example</a:t>
            </a:r>
            <a:r>
              <a:rPr lang="pt-BR" sz="2000" dirty="0" smtClean="0"/>
              <a:t>:</a:t>
            </a:r>
            <a:endParaRPr lang="pt-BR" sz="2000" dirty="0"/>
          </a:p>
        </p:txBody>
      </p:sp>
      <p:grpSp>
        <p:nvGrpSpPr>
          <p:cNvPr id="58" name="Grupo 57"/>
          <p:cNvGrpSpPr/>
          <p:nvPr/>
        </p:nvGrpSpPr>
        <p:grpSpPr>
          <a:xfrm>
            <a:off x="1443711" y="1988840"/>
            <a:ext cx="1663361" cy="2466031"/>
            <a:chOff x="2908639" y="781638"/>
            <a:chExt cx="1663361" cy="2466031"/>
          </a:xfrm>
        </p:grpSpPr>
        <p:grpSp>
          <p:nvGrpSpPr>
            <p:cNvPr id="47" name="Group 20"/>
            <p:cNvGrpSpPr>
              <a:grpSpLocks/>
            </p:cNvGrpSpPr>
            <p:nvPr/>
          </p:nvGrpSpPr>
          <p:grpSpPr bwMode="auto">
            <a:xfrm>
              <a:off x="2908639" y="1221903"/>
              <a:ext cx="1663361" cy="1739739"/>
              <a:chOff x="205" y="2589"/>
              <a:chExt cx="1345" cy="1345"/>
            </a:xfrm>
          </p:grpSpPr>
          <p:sp>
            <p:nvSpPr>
              <p:cNvPr id="49" name="Oval 21"/>
              <p:cNvSpPr>
                <a:spLocks noChangeArrowheads="1"/>
              </p:cNvSpPr>
              <p:nvPr/>
            </p:nvSpPr>
            <p:spPr bwMode="auto">
              <a:xfrm>
                <a:off x="653" y="2589"/>
                <a:ext cx="448" cy="42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0" name="Oval 22"/>
              <p:cNvSpPr>
                <a:spLocks noChangeArrowheads="1"/>
              </p:cNvSpPr>
              <p:nvPr/>
            </p:nvSpPr>
            <p:spPr bwMode="auto">
              <a:xfrm>
                <a:off x="205" y="3645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" name="Oval 23"/>
              <p:cNvSpPr>
                <a:spLocks noChangeArrowheads="1"/>
              </p:cNvSpPr>
              <p:nvPr/>
            </p:nvSpPr>
            <p:spPr bwMode="auto">
              <a:xfrm>
                <a:off x="1262" y="3646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52" name="AutoShape 24"/>
              <p:cNvCxnSpPr>
                <a:cxnSpLocks noChangeShapeType="1"/>
                <a:stCxn id="50" idx="0"/>
                <a:endCxn id="49" idx="3"/>
              </p:cNvCxnSpPr>
              <p:nvPr/>
            </p:nvCxnSpPr>
            <p:spPr bwMode="auto">
              <a:xfrm flipV="1">
                <a:off x="349" y="2951"/>
                <a:ext cx="370" cy="694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25"/>
              <p:cNvCxnSpPr>
                <a:cxnSpLocks noChangeShapeType="1"/>
                <a:stCxn id="50" idx="6"/>
                <a:endCxn id="51" idx="2"/>
              </p:cNvCxnSpPr>
              <p:nvPr/>
            </p:nvCxnSpPr>
            <p:spPr bwMode="auto">
              <a:xfrm>
                <a:off x="493" y="3789"/>
                <a:ext cx="769" cy="1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26"/>
              <p:cNvCxnSpPr>
                <a:cxnSpLocks noChangeShapeType="1"/>
                <a:stCxn id="51" idx="0"/>
                <a:endCxn id="49" idx="5"/>
              </p:cNvCxnSpPr>
              <p:nvPr/>
            </p:nvCxnSpPr>
            <p:spPr bwMode="auto">
              <a:xfrm flipH="1" flipV="1">
                <a:off x="1035" y="2951"/>
                <a:ext cx="371" cy="695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5" name="CaixaDeTexto 54"/>
            <p:cNvSpPr txBox="1"/>
            <p:nvPr/>
          </p:nvSpPr>
          <p:spPr>
            <a:xfrm>
              <a:off x="3440397" y="781638"/>
              <a:ext cx="619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aseline="30000" dirty="0" smtClean="0"/>
                <a:t>18</a:t>
              </a:r>
              <a:r>
                <a:rPr lang="pt-BR" sz="2800" dirty="0" smtClean="0"/>
                <a:t>C</a:t>
              </a:r>
              <a:endParaRPr lang="pt-BR" sz="2800" dirty="0"/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2959441" y="287833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n</a:t>
              </a:r>
              <a:endParaRPr lang="pt-BR" dirty="0"/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4265506" y="287833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n</a:t>
              </a:r>
              <a:endParaRPr lang="pt-BR" dirty="0"/>
            </a:p>
          </p:txBody>
        </p:sp>
      </p:grpSp>
      <p:sp>
        <p:nvSpPr>
          <p:cNvPr id="22" name="Rectangle 47"/>
          <p:cNvSpPr>
            <a:spLocks noChangeArrowheads="1"/>
          </p:cNvSpPr>
          <p:nvPr/>
        </p:nvSpPr>
        <p:spPr bwMode="auto">
          <a:xfrm>
            <a:off x="395536" y="581338"/>
            <a:ext cx="79351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400" dirty="0" smtClean="0"/>
              <a:t>M.T. Yamashita, T. Frederico </a:t>
            </a:r>
            <a:r>
              <a:rPr lang="pt-BR" sz="1400" dirty="0" err="1" smtClean="0"/>
              <a:t>and</a:t>
            </a:r>
            <a:r>
              <a:rPr lang="pt-BR" sz="1400" dirty="0" smtClean="0"/>
              <a:t> L. </a:t>
            </a:r>
            <a:r>
              <a:rPr lang="pt-BR" sz="1400" dirty="0" err="1" smtClean="0"/>
              <a:t>Tomio</a:t>
            </a:r>
            <a:r>
              <a:rPr lang="pt-BR" sz="1400" dirty="0" smtClean="0"/>
              <a:t>, </a:t>
            </a:r>
            <a:r>
              <a:rPr lang="pt-BR" sz="1400" dirty="0" err="1" smtClean="0"/>
              <a:t>Phys</a:t>
            </a:r>
            <a:r>
              <a:rPr lang="pt-BR" sz="1400" dirty="0" smtClean="0"/>
              <a:t>. </a:t>
            </a:r>
            <a:r>
              <a:rPr lang="pt-BR" sz="1400" dirty="0" err="1" smtClean="0"/>
              <a:t>Lett</a:t>
            </a:r>
            <a:r>
              <a:rPr lang="pt-BR" sz="1400" dirty="0" smtClean="0"/>
              <a:t>. B 660, 339 (2008); </a:t>
            </a:r>
            <a:r>
              <a:rPr lang="pt-BR" sz="1400" dirty="0" err="1" smtClean="0"/>
              <a:t>Phys</a:t>
            </a:r>
            <a:r>
              <a:rPr lang="pt-BR" sz="1400" dirty="0" smtClean="0"/>
              <a:t>. Rev. </a:t>
            </a:r>
            <a:r>
              <a:rPr lang="pt-BR" sz="1400" dirty="0" err="1" smtClean="0"/>
              <a:t>Lett</a:t>
            </a:r>
            <a:r>
              <a:rPr lang="pt-BR" sz="1400" dirty="0" smtClean="0"/>
              <a:t>. 99, 269201 (2007) </a:t>
            </a:r>
            <a:endParaRPr lang="en-US" sz="1400" dirty="0"/>
          </a:p>
        </p:txBody>
      </p:sp>
      <p:sp>
        <p:nvSpPr>
          <p:cNvPr id="23" name="CaixaDeTexto 1"/>
          <p:cNvSpPr txBox="1">
            <a:spLocks noChangeArrowheads="1"/>
          </p:cNvSpPr>
          <p:nvPr/>
        </p:nvSpPr>
        <p:spPr bwMode="auto">
          <a:xfrm>
            <a:off x="1331913" y="4365625"/>
            <a:ext cx="2065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n-</a:t>
            </a:r>
            <a:r>
              <a:rPr lang="pt-BR" baseline="30000"/>
              <a:t>18</a:t>
            </a:r>
            <a:r>
              <a:rPr lang="pt-BR"/>
              <a:t>C: 160 (110) keV</a:t>
            </a:r>
          </a:p>
        </p:txBody>
      </p:sp>
      <p:grpSp>
        <p:nvGrpSpPr>
          <p:cNvPr id="12291" name="Grupo 12290"/>
          <p:cNvGrpSpPr/>
          <p:nvPr/>
        </p:nvGrpSpPr>
        <p:grpSpPr>
          <a:xfrm>
            <a:off x="3275856" y="1305300"/>
            <a:ext cx="5452629" cy="5364060"/>
            <a:chOff x="3794141" y="833542"/>
            <a:chExt cx="4853277" cy="4859313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41" y="833542"/>
              <a:ext cx="4853277" cy="4859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2" name="Conector de seta reta 61"/>
            <p:cNvCxnSpPr/>
            <p:nvPr/>
          </p:nvCxnSpPr>
          <p:spPr>
            <a:xfrm flipH="1">
              <a:off x="4932040" y="3573016"/>
              <a:ext cx="79208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/>
            <p:cNvSpPr txBox="1"/>
            <p:nvPr/>
          </p:nvSpPr>
          <p:spPr>
            <a:xfrm>
              <a:off x="5002329" y="3212976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bound</a:t>
              </a:r>
              <a:endParaRPr lang="pt-BR" dirty="0"/>
            </a:p>
          </p:txBody>
        </p:sp>
        <p:cxnSp>
          <p:nvCxnSpPr>
            <p:cNvPr id="12289" name="Conector de seta reta 12288"/>
            <p:cNvCxnSpPr/>
            <p:nvPr/>
          </p:nvCxnSpPr>
          <p:spPr>
            <a:xfrm>
              <a:off x="5868144" y="3573016"/>
              <a:ext cx="1944216" cy="929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CaixaDeTexto 66"/>
            <p:cNvSpPr txBox="1"/>
            <p:nvPr/>
          </p:nvSpPr>
          <p:spPr>
            <a:xfrm>
              <a:off x="6948264" y="3212976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virtual</a:t>
              </a:r>
              <a:endParaRPr lang="pt-BR" dirty="0"/>
            </a:p>
          </p:txBody>
        </p:sp>
      </p:grpSp>
      <p:sp>
        <p:nvSpPr>
          <p:cNvPr id="45" name="CaixaDeTexto 44"/>
          <p:cNvSpPr txBox="1"/>
          <p:nvPr/>
        </p:nvSpPr>
        <p:spPr>
          <a:xfrm>
            <a:off x="1576656" y="1268759"/>
            <a:ext cx="214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aseline="30000" smtClean="0"/>
              <a:t>20</a:t>
            </a:r>
            <a:r>
              <a:rPr lang="pt-BR" sz="2800" smtClean="0"/>
              <a:t>C (3.5 MeV)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778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88925" y="248568"/>
            <a:ext cx="2244725" cy="346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chemeClr val="accent1"/>
                </a:solidFill>
              </a:rPr>
              <a:t>Root </a:t>
            </a:r>
            <a:r>
              <a:rPr lang="pt-BR" sz="1600" b="1" dirty="0" err="1">
                <a:solidFill>
                  <a:schemeClr val="accent1"/>
                </a:solidFill>
              </a:rPr>
              <a:t>mean</a:t>
            </a:r>
            <a:r>
              <a:rPr lang="pt-BR" sz="1600" b="1" dirty="0">
                <a:solidFill>
                  <a:schemeClr val="accent1"/>
                </a:solidFill>
              </a:rPr>
              <a:t> </a:t>
            </a:r>
            <a:r>
              <a:rPr lang="pt-BR" sz="1600" b="1" dirty="0" err="1">
                <a:solidFill>
                  <a:schemeClr val="accent1"/>
                </a:solidFill>
              </a:rPr>
              <a:t>square</a:t>
            </a:r>
            <a:r>
              <a:rPr lang="pt-BR" sz="1600" b="1" dirty="0">
                <a:solidFill>
                  <a:schemeClr val="accent1"/>
                </a:solidFill>
              </a:rPr>
              <a:t> </a:t>
            </a:r>
            <a:r>
              <a:rPr lang="pt-BR" sz="1600" b="1" dirty="0" err="1">
                <a:solidFill>
                  <a:schemeClr val="accent1"/>
                </a:solidFill>
              </a:rPr>
              <a:t>radii</a:t>
            </a:r>
            <a:endParaRPr lang="pt-BR" sz="1600" b="1" dirty="0">
              <a:solidFill>
                <a:schemeClr val="accent1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52339" y="684229"/>
            <a:ext cx="2826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dirty="0" err="1"/>
              <a:t>Scaling</a:t>
            </a:r>
            <a:r>
              <a:rPr lang="pt-BR" dirty="0"/>
              <a:t> </a:t>
            </a:r>
            <a:r>
              <a:rPr lang="pt-BR" dirty="0" err="1"/>
              <a:t>function</a:t>
            </a:r>
            <a:r>
              <a:rPr lang="pt-BR" dirty="0"/>
              <a:t> for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radii</a:t>
            </a:r>
            <a:endParaRPr lang="pt-BR" dirty="0"/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591025"/>
              </p:ext>
            </p:extLst>
          </p:nvPr>
        </p:nvGraphicFramePr>
        <p:xfrm>
          <a:off x="3467100" y="1340768"/>
          <a:ext cx="47498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" name="Equation" r:id="rId3" imgW="2374560" imgH="507960" progId="Equation.3">
                  <p:embed/>
                </p:oleObj>
              </mc:Choice>
              <mc:Fallback>
                <p:oleObj name="Equation" r:id="rId3" imgW="23745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1340768"/>
                        <a:ext cx="4749800" cy="1016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520752" y="2564904"/>
            <a:ext cx="1411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dirty="0">
                <a:latin typeface="Symbol" pitchFamily="18" charset="2"/>
              </a:rPr>
              <a:t>g</a:t>
            </a:r>
            <a:r>
              <a:rPr lang="pt-BR" dirty="0"/>
              <a:t> = </a:t>
            </a:r>
            <a:r>
              <a:rPr lang="pt-BR" i="1" dirty="0"/>
              <a:t>A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i="1" dirty="0"/>
              <a:t>B</a:t>
            </a:r>
            <a:endParaRPr lang="pt-BR" i="1" dirty="0">
              <a:latin typeface="Symbol" pitchFamily="18" charset="2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508104" y="2492896"/>
            <a:ext cx="21775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600" dirty="0"/>
              <a:t>+ </a:t>
            </a:r>
            <a:r>
              <a:rPr lang="pt-BR" sz="1600" dirty="0" err="1"/>
              <a:t>two-body</a:t>
            </a:r>
            <a:r>
              <a:rPr lang="pt-BR" sz="1600" dirty="0"/>
              <a:t> </a:t>
            </a:r>
            <a:r>
              <a:rPr lang="pt-BR" sz="1600" dirty="0" err="1"/>
              <a:t>bound</a:t>
            </a:r>
            <a:r>
              <a:rPr lang="pt-BR" sz="1600" dirty="0"/>
              <a:t> </a:t>
            </a:r>
            <a:r>
              <a:rPr lang="pt-BR" sz="1600" dirty="0" err="1"/>
              <a:t>state</a:t>
            </a:r>
            <a:endParaRPr lang="pt-BR" sz="1600" dirty="0"/>
          </a:p>
          <a:p>
            <a:r>
              <a:rPr lang="pt-BR" sz="1600" dirty="0"/>
              <a:t>- </a:t>
            </a:r>
            <a:r>
              <a:rPr lang="pt-BR" sz="1600" dirty="0" err="1"/>
              <a:t>two-body</a:t>
            </a:r>
            <a:r>
              <a:rPr lang="pt-BR" sz="1600" dirty="0"/>
              <a:t> virtual </a:t>
            </a:r>
            <a:r>
              <a:rPr lang="pt-BR" sz="1600" dirty="0" err="1"/>
              <a:t>state</a:t>
            </a:r>
            <a:endParaRPr lang="pt-BR" sz="1600" dirty="0"/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323850" y="836712"/>
            <a:ext cx="2135188" cy="2135188"/>
            <a:chOff x="204" y="728"/>
            <a:chExt cx="1345" cy="1345"/>
          </a:xfrm>
        </p:grpSpPr>
        <p:sp>
          <p:nvSpPr>
            <p:cNvPr id="12" name="Oval 16"/>
            <p:cNvSpPr>
              <a:spLocks noChangeArrowheads="1"/>
            </p:cNvSpPr>
            <p:nvPr/>
          </p:nvSpPr>
          <p:spPr bwMode="auto">
            <a:xfrm>
              <a:off x="652" y="728"/>
              <a:ext cx="448" cy="4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204" y="1784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1261" y="1785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15" name="AutoShape 19"/>
            <p:cNvCxnSpPr>
              <a:cxnSpLocks noChangeShapeType="1"/>
              <a:stCxn id="13" idx="0"/>
              <a:endCxn id="12" idx="3"/>
            </p:cNvCxnSpPr>
            <p:nvPr/>
          </p:nvCxnSpPr>
          <p:spPr bwMode="auto">
            <a:xfrm flipV="1">
              <a:off x="348" y="1090"/>
              <a:ext cx="370" cy="6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AutoShape 20"/>
            <p:cNvCxnSpPr>
              <a:cxnSpLocks noChangeShapeType="1"/>
              <a:stCxn id="13" idx="6"/>
              <a:endCxn id="14" idx="2"/>
            </p:cNvCxnSpPr>
            <p:nvPr/>
          </p:nvCxnSpPr>
          <p:spPr bwMode="auto">
            <a:xfrm>
              <a:off x="492" y="1928"/>
              <a:ext cx="769" cy="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21"/>
            <p:cNvCxnSpPr>
              <a:cxnSpLocks noChangeShapeType="1"/>
              <a:stCxn id="14" idx="0"/>
              <a:endCxn id="12" idx="5"/>
            </p:cNvCxnSpPr>
            <p:nvPr/>
          </p:nvCxnSpPr>
          <p:spPr bwMode="auto">
            <a:xfrm flipH="1" flipV="1">
              <a:off x="1034" y="1090"/>
              <a:ext cx="371" cy="695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226608" y="9653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89996" y="2544862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077508" y="2551742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4" name="Group 4"/>
          <p:cNvGrpSpPr>
            <a:grpSpLocks/>
          </p:cNvGrpSpPr>
          <p:nvPr/>
        </p:nvGrpSpPr>
        <p:grpSpPr bwMode="auto">
          <a:xfrm>
            <a:off x="6732240" y="3532704"/>
            <a:ext cx="1663361" cy="1739739"/>
            <a:chOff x="204" y="728"/>
            <a:chExt cx="1345" cy="1345"/>
          </a:xfrm>
        </p:grpSpPr>
        <p:sp>
          <p:nvSpPr>
            <p:cNvPr id="76" name="Oval 5"/>
            <p:cNvSpPr>
              <a:spLocks noChangeArrowheads="1"/>
            </p:cNvSpPr>
            <p:nvPr/>
          </p:nvSpPr>
          <p:spPr bwMode="auto">
            <a:xfrm>
              <a:off x="652" y="728"/>
              <a:ext cx="448" cy="4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7" name="Oval 6"/>
            <p:cNvSpPr>
              <a:spLocks noChangeArrowheads="1"/>
            </p:cNvSpPr>
            <p:nvPr/>
          </p:nvSpPr>
          <p:spPr bwMode="auto">
            <a:xfrm>
              <a:off x="204" y="1784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8" name="Oval 7"/>
            <p:cNvSpPr>
              <a:spLocks noChangeArrowheads="1"/>
            </p:cNvSpPr>
            <p:nvPr/>
          </p:nvSpPr>
          <p:spPr bwMode="auto">
            <a:xfrm>
              <a:off x="1261" y="1785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79" name="AutoShape 8"/>
            <p:cNvCxnSpPr>
              <a:cxnSpLocks noChangeShapeType="1"/>
              <a:stCxn id="77" idx="0"/>
              <a:endCxn id="76" idx="3"/>
            </p:cNvCxnSpPr>
            <p:nvPr/>
          </p:nvCxnSpPr>
          <p:spPr bwMode="auto">
            <a:xfrm flipV="1">
              <a:off x="348" y="1090"/>
              <a:ext cx="370" cy="6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AutoShape 9"/>
            <p:cNvCxnSpPr>
              <a:cxnSpLocks noChangeShapeType="1"/>
              <a:stCxn id="77" idx="6"/>
              <a:endCxn id="78" idx="2"/>
            </p:cNvCxnSpPr>
            <p:nvPr/>
          </p:nvCxnSpPr>
          <p:spPr bwMode="auto">
            <a:xfrm>
              <a:off x="492" y="1928"/>
              <a:ext cx="769" cy="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AutoShape 10"/>
            <p:cNvCxnSpPr>
              <a:cxnSpLocks noChangeShapeType="1"/>
              <a:stCxn id="78" idx="0"/>
              <a:endCxn id="76" idx="5"/>
            </p:cNvCxnSpPr>
            <p:nvPr/>
          </p:nvCxnSpPr>
          <p:spPr bwMode="auto">
            <a:xfrm flipH="1" flipV="1">
              <a:off x="1034" y="1090"/>
              <a:ext cx="371" cy="695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12"/>
          <p:cNvGrpSpPr>
            <a:grpSpLocks/>
          </p:cNvGrpSpPr>
          <p:nvPr/>
        </p:nvGrpSpPr>
        <p:grpSpPr bwMode="auto">
          <a:xfrm>
            <a:off x="4654806" y="3517176"/>
            <a:ext cx="1663361" cy="1739739"/>
            <a:chOff x="3245" y="729"/>
            <a:chExt cx="1345" cy="1345"/>
          </a:xfrm>
        </p:grpSpPr>
        <p:sp>
          <p:nvSpPr>
            <p:cNvPr id="68" name="Oval 13"/>
            <p:cNvSpPr>
              <a:spLocks noChangeArrowheads="1"/>
            </p:cNvSpPr>
            <p:nvPr/>
          </p:nvSpPr>
          <p:spPr bwMode="auto">
            <a:xfrm>
              <a:off x="3693" y="729"/>
              <a:ext cx="448" cy="4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9" name="Oval 14"/>
            <p:cNvSpPr>
              <a:spLocks noChangeArrowheads="1"/>
            </p:cNvSpPr>
            <p:nvPr/>
          </p:nvSpPr>
          <p:spPr bwMode="auto">
            <a:xfrm>
              <a:off x="3245" y="1785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0" name="Oval 15"/>
            <p:cNvSpPr>
              <a:spLocks noChangeArrowheads="1"/>
            </p:cNvSpPr>
            <p:nvPr/>
          </p:nvSpPr>
          <p:spPr bwMode="auto">
            <a:xfrm>
              <a:off x="4302" y="1786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71" name="AutoShape 16"/>
            <p:cNvCxnSpPr>
              <a:cxnSpLocks noChangeShapeType="1"/>
              <a:stCxn id="69" idx="0"/>
              <a:endCxn id="68" idx="3"/>
            </p:cNvCxnSpPr>
            <p:nvPr/>
          </p:nvCxnSpPr>
          <p:spPr bwMode="auto">
            <a:xfrm flipV="1">
              <a:off x="3389" y="1091"/>
              <a:ext cx="370" cy="6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AutoShape 17"/>
            <p:cNvCxnSpPr>
              <a:cxnSpLocks noChangeShapeType="1"/>
              <a:stCxn id="69" idx="6"/>
              <a:endCxn id="70" idx="2"/>
            </p:cNvCxnSpPr>
            <p:nvPr/>
          </p:nvCxnSpPr>
          <p:spPr bwMode="auto">
            <a:xfrm>
              <a:off x="3533" y="1929"/>
              <a:ext cx="769" cy="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AutoShape 18"/>
            <p:cNvCxnSpPr>
              <a:cxnSpLocks noChangeShapeType="1"/>
              <a:stCxn id="70" idx="0"/>
              <a:endCxn id="68" idx="5"/>
            </p:cNvCxnSpPr>
            <p:nvPr/>
          </p:nvCxnSpPr>
          <p:spPr bwMode="auto">
            <a:xfrm flipH="1" flipV="1">
              <a:off x="4075" y="1091"/>
              <a:ext cx="371" cy="695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" name="Group 20"/>
          <p:cNvGrpSpPr>
            <a:grpSpLocks/>
          </p:cNvGrpSpPr>
          <p:nvPr/>
        </p:nvGrpSpPr>
        <p:grpSpPr bwMode="auto">
          <a:xfrm>
            <a:off x="2548686" y="3508767"/>
            <a:ext cx="1663361" cy="1739739"/>
            <a:chOff x="205" y="2589"/>
            <a:chExt cx="1345" cy="1345"/>
          </a:xfrm>
        </p:grpSpPr>
        <p:sp>
          <p:nvSpPr>
            <p:cNvPr id="60" name="Oval 21"/>
            <p:cNvSpPr>
              <a:spLocks noChangeArrowheads="1"/>
            </p:cNvSpPr>
            <p:nvPr/>
          </p:nvSpPr>
          <p:spPr bwMode="auto">
            <a:xfrm>
              <a:off x="653" y="2589"/>
              <a:ext cx="448" cy="4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" name="Oval 22"/>
            <p:cNvSpPr>
              <a:spLocks noChangeArrowheads="1"/>
            </p:cNvSpPr>
            <p:nvPr/>
          </p:nvSpPr>
          <p:spPr bwMode="auto">
            <a:xfrm>
              <a:off x="205" y="3645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" name="Oval 23"/>
            <p:cNvSpPr>
              <a:spLocks noChangeArrowheads="1"/>
            </p:cNvSpPr>
            <p:nvPr/>
          </p:nvSpPr>
          <p:spPr bwMode="auto">
            <a:xfrm>
              <a:off x="1262" y="3646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63" name="AutoShape 24"/>
            <p:cNvCxnSpPr>
              <a:cxnSpLocks noChangeShapeType="1"/>
              <a:stCxn id="61" idx="0"/>
              <a:endCxn id="60" idx="3"/>
            </p:cNvCxnSpPr>
            <p:nvPr/>
          </p:nvCxnSpPr>
          <p:spPr bwMode="auto">
            <a:xfrm flipV="1">
              <a:off x="349" y="2951"/>
              <a:ext cx="370" cy="6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AutoShape 25"/>
            <p:cNvCxnSpPr>
              <a:cxnSpLocks noChangeShapeType="1"/>
              <a:stCxn id="61" idx="6"/>
              <a:endCxn id="62" idx="2"/>
            </p:cNvCxnSpPr>
            <p:nvPr/>
          </p:nvCxnSpPr>
          <p:spPr bwMode="auto">
            <a:xfrm>
              <a:off x="493" y="3789"/>
              <a:ext cx="769" cy="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AutoShape 26"/>
            <p:cNvCxnSpPr>
              <a:cxnSpLocks noChangeShapeType="1"/>
              <a:stCxn id="62" idx="0"/>
              <a:endCxn id="60" idx="5"/>
            </p:cNvCxnSpPr>
            <p:nvPr/>
          </p:nvCxnSpPr>
          <p:spPr bwMode="auto">
            <a:xfrm flipH="1" flipV="1">
              <a:off x="1035" y="2951"/>
              <a:ext cx="371" cy="695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" name="Group 27"/>
          <p:cNvGrpSpPr>
            <a:grpSpLocks/>
          </p:cNvGrpSpPr>
          <p:nvPr/>
        </p:nvGrpSpPr>
        <p:grpSpPr bwMode="auto">
          <a:xfrm>
            <a:off x="467544" y="3501008"/>
            <a:ext cx="1663361" cy="1739739"/>
            <a:chOff x="3246" y="2590"/>
            <a:chExt cx="1345" cy="1345"/>
          </a:xfrm>
        </p:grpSpPr>
        <p:sp>
          <p:nvSpPr>
            <p:cNvPr id="52" name="Oval 28"/>
            <p:cNvSpPr>
              <a:spLocks noChangeArrowheads="1"/>
            </p:cNvSpPr>
            <p:nvPr/>
          </p:nvSpPr>
          <p:spPr bwMode="auto">
            <a:xfrm>
              <a:off x="3694" y="2590"/>
              <a:ext cx="448" cy="4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" name="Oval 29"/>
            <p:cNvSpPr>
              <a:spLocks noChangeArrowheads="1"/>
            </p:cNvSpPr>
            <p:nvPr/>
          </p:nvSpPr>
          <p:spPr bwMode="auto">
            <a:xfrm>
              <a:off x="3246" y="3646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4" name="Oval 30"/>
            <p:cNvSpPr>
              <a:spLocks noChangeArrowheads="1"/>
            </p:cNvSpPr>
            <p:nvPr/>
          </p:nvSpPr>
          <p:spPr bwMode="auto">
            <a:xfrm>
              <a:off x="4303" y="3647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55" name="AutoShape 31"/>
            <p:cNvCxnSpPr>
              <a:cxnSpLocks noChangeShapeType="1"/>
              <a:stCxn id="53" idx="0"/>
              <a:endCxn id="52" idx="3"/>
            </p:cNvCxnSpPr>
            <p:nvPr/>
          </p:nvCxnSpPr>
          <p:spPr bwMode="auto">
            <a:xfrm flipV="1">
              <a:off x="3390" y="2952"/>
              <a:ext cx="370" cy="6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AutoShape 32"/>
            <p:cNvCxnSpPr>
              <a:cxnSpLocks noChangeShapeType="1"/>
              <a:stCxn id="53" idx="6"/>
              <a:endCxn id="54" idx="2"/>
            </p:cNvCxnSpPr>
            <p:nvPr/>
          </p:nvCxnSpPr>
          <p:spPr bwMode="auto">
            <a:xfrm>
              <a:off x="3534" y="3790"/>
              <a:ext cx="769" cy="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AutoShape 33"/>
            <p:cNvCxnSpPr>
              <a:cxnSpLocks noChangeShapeType="1"/>
              <a:stCxn id="54" idx="0"/>
              <a:endCxn id="52" idx="5"/>
            </p:cNvCxnSpPr>
            <p:nvPr/>
          </p:nvCxnSpPr>
          <p:spPr bwMode="auto">
            <a:xfrm flipH="1" flipV="1">
              <a:off x="4076" y="2952"/>
              <a:ext cx="371" cy="695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" name="Group 41"/>
          <p:cNvGrpSpPr>
            <a:grpSpLocks/>
          </p:cNvGrpSpPr>
          <p:nvPr/>
        </p:nvGrpSpPr>
        <p:grpSpPr bwMode="auto">
          <a:xfrm>
            <a:off x="389996" y="5723705"/>
            <a:ext cx="2020768" cy="684254"/>
            <a:chOff x="1809" y="2323"/>
            <a:chExt cx="1634" cy="529"/>
          </a:xfrm>
        </p:grpSpPr>
        <p:sp>
          <p:nvSpPr>
            <p:cNvPr id="46" name="Line 36"/>
            <p:cNvSpPr>
              <a:spLocks noChangeShapeType="1"/>
            </p:cNvSpPr>
            <p:nvPr/>
          </p:nvSpPr>
          <p:spPr bwMode="auto">
            <a:xfrm>
              <a:off x="1810" y="2497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Line 37"/>
            <p:cNvSpPr>
              <a:spLocks noChangeShapeType="1"/>
            </p:cNvSpPr>
            <p:nvPr/>
          </p:nvSpPr>
          <p:spPr bwMode="auto">
            <a:xfrm>
              <a:off x="1809" y="2730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Text Box 38"/>
            <p:cNvSpPr txBox="1">
              <a:spLocks noChangeArrowheads="1"/>
            </p:cNvSpPr>
            <p:nvPr/>
          </p:nvSpPr>
          <p:spPr bwMode="auto">
            <a:xfrm>
              <a:off x="2437" y="2323"/>
              <a:ext cx="99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dirty="0" err="1"/>
                <a:t>bound</a:t>
              </a:r>
              <a:r>
                <a:rPr lang="pt-BR" dirty="0"/>
                <a:t> </a:t>
              </a:r>
              <a:r>
                <a:rPr lang="pt-BR" dirty="0" err="1"/>
                <a:t>state</a:t>
              </a:r>
              <a:endParaRPr lang="pt-BR" dirty="0"/>
            </a:p>
          </p:txBody>
        </p:sp>
        <p:sp>
          <p:nvSpPr>
            <p:cNvPr id="49" name="Text Box 39"/>
            <p:cNvSpPr txBox="1">
              <a:spLocks noChangeArrowheads="1"/>
            </p:cNvSpPr>
            <p:nvPr/>
          </p:nvSpPr>
          <p:spPr bwMode="auto">
            <a:xfrm>
              <a:off x="2428" y="2564"/>
              <a:ext cx="10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/>
                <a:t>virtual 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2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017893"/>
              </p:ext>
            </p:extLst>
          </p:nvPr>
        </p:nvGraphicFramePr>
        <p:xfrm>
          <a:off x="6075695" y="1558379"/>
          <a:ext cx="2687638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4" name="Equation" r:id="rId3" imgW="1790640" imgH="1193760" progId="Equation.3">
                  <p:embed/>
                </p:oleObj>
              </mc:Choice>
              <mc:Fallback>
                <p:oleObj name="Equation" r:id="rId3" imgW="179064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5695" y="1558379"/>
                        <a:ext cx="2687638" cy="1790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521095"/>
              </p:ext>
            </p:extLst>
          </p:nvPr>
        </p:nvGraphicFramePr>
        <p:xfrm>
          <a:off x="6113795" y="3419276"/>
          <a:ext cx="938213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5" name="Equation" r:id="rId5" imgW="622080" imgH="228600" progId="Equation.3">
                  <p:embed/>
                </p:oleObj>
              </mc:Choice>
              <mc:Fallback>
                <p:oleObj name="Equation" r:id="rId5" imgW="622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795" y="3419276"/>
                        <a:ext cx="938213" cy="344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079582"/>
              </p:ext>
            </p:extLst>
          </p:nvPr>
        </p:nvGraphicFramePr>
        <p:xfrm>
          <a:off x="6094745" y="3997126"/>
          <a:ext cx="6096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6" name="Equation" r:id="rId7" imgW="406080" imgH="164880" progId="Equation.3">
                  <p:embed/>
                </p:oleObj>
              </mc:Choice>
              <mc:Fallback>
                <p:oleObj name="Equation" r:id="rId7" imgW="4060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745" y="3997126"/>
                        <a:ext cx="609600" cy="2476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7"/>
          <p:cNvGrpSpPr>
            <a:grpSpLocks/>
          </p:cNvGrpSpPr>
          <p:nvPr/>
        </p:nvGrpSpPr>
        <p:grpSpPr bwMode="auto">
          <a:xfrm>
            <a:off x="6132845" y="394940"/>
            <a:ext cx="2198688" cy="703263"/>
            <a:chOff x="3908" y="673"/>
            <a:chExt cx="1385" cy="443"/>
          </a:xfrm>
        </p:grpSpPr>
        <p:sp>
          <p:nvSpPr>
            <p:cNvPr id="84" name="Line 8"/>
            <p:cNvSpPr>
              <a:spLocks noChangeShapeType="1"/>
            </p:cNvSpPr>
            <p:nvPr/>
          </p:nvSpPr>
          <p:spPr bwMode="auto">
            <a:xfrm>
              <a:off x="3908" y="798"/>
              <a:ext cx="4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5" name="Line 9"/>
            <p:cNvSpPr>
              <a:spLocks noChangeShapeType="1"/>
            </p:cNvSpPr>
            <p:nvPr/>
          </p:nvSpPr>
          <p:spPr bwMode="auto">
            <a:xfrm>
              <a:off x="3909" y="991"/>
              <a:ext cx="4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6" name="Text Box 10"/>
            <p:cNvSpPr txBox="1">
              <a:spLocks noChangeArrowheads="1"/>
            </p:cNvSpPr>
            <p:nvPr/>
          </p:nvSpPr>
          <p:spPr bwMode="auto">
            <a:xfrm>
              <a:off x="4514" y="673"/>
              <a:ext cx="7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000" dirty="0"/>
                <a:t>BB </a:t>
              </a:r>
              <a:r>
                <a:rPr lang="pt-BR" sz="2000" dirty="0" err="1"/>
                <a:t>bound</a:t>
              </a:r>
              <a:endParaRPr lang="pt-BR" sz="2000" dirty="0"/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auto">
            <a:xfrm>
              <a:off x="4507" y="866"/>
              <a:ext cx="78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000" dirty="0"/>
                <a:t>BB virtual</a:t>
              </a:r>
            </a:p>
          </p:txBody>
        </p:sp>
      </p:grp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6132845" y="4511476"/>
            <a:ext cx="2198688" cy="703263"/>
            <a:chOff x="3908" y="673"/>
            <a:chExt cx="1385" cy="443"/>
          </a:xfrm>
        </p:grpSpPr>
        <p:sp>
          <p:nvSpPr>
            <p:cNvPr id="80" name="Line 13"/>
            <p:cNvSpPr>
              <a:spLocks noChangeShapeType="1"/>
            </p:cNvSpPr>
            <p:nvPr/>
          </p:nvSpPr>
          <p:spPr bwMode="auto">
            <a:xfrm>
              <a:off x="3908" y="798"/>
              <a:ext cx="4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1" name="Line 14"/>
            <p:cNvSpPr>
              <a:spLocks noChangeShapeType="1"/>
            </p:cNvSpPr>
            <p:nvPr/>
          </p:nvSpPr>
          <p:spPr bwMode="auto">
            <a:xfrm>
              <a:off x="3909" y="991"/>
              <a:ext cx="4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2" name="Text Box 15"/>
            <p:cNvSpPr txBox="1">
              <a:spLocks noChangeArrowheads="1"/>
            </p:cNvSpPr>
            <p:nvPr/>
          </p:nvSpPr>
          <p:spPr bwMode="auto">
            <a:xfrm>
              <a:off x="4514" y="673"/>
              <a:ext cx="7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000"/>
                <a:t>BB bound</a:t>
              </a:r>
            </a:p>
          </p:txBody>
        </p:sp>
        <p:sp>
          <p:nvSpPr>
            <p:cNvPr id="83" name="Text Box 16"/>
            <p:cNvSpPr txBox="1">
              <a:spLocks noChangeArrowheads="1"/>
            </p:cNvSpPr>
            <p:nvPr/>
          </p:nvSpPr>
          <p:spPr bwMode="auto">
            <a:xfrm>
              <a:off x="4507" y="866"/>
              <a:ext cx="78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000"/>
                <a:t>BB virtual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57396" y="322932"/>
            <a:ext cx="5502275" cy="5194300"/>
            <a:chOff x="357396" y="538956"/>
            <a:chExt cx="5502275" cy="5194300"/>
          </a:xfrm>
        </p:grpSpPr>
        <p:graphicFrame>
          <p:nvGraphicFramePr>
            <p:cNvPr id="22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4579692"/>
                </p:ext>
              </p:extLst>
            </p:nvPr>
          </p:nvGraphicFramePr>
          <p:xfrm>
            <a:off x="357396" y="538956"/>
            <a:ext cx="5502275" cy="5194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97" name="Graph" r:id="rId9" imgW="2895840" imgH="2733120" progId="Origin50.Graph">
                    <p:embed/>
                  </p:oleObj>
                </mc:Choice>
                <mc:Fallback>
                  <p:oleObj name="Graph" r:id="rId9" imgW="2895840" imgH="27331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396" y="538956"/>
                          <a:ext cx="5502275" cy="51943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3913396" y="1318419"/>
              <a:ext cx="533400" cy="555625"/>
              <a:chOff x="3246" y="2590"/>
              <a:chExt cx="1345" cy="1345"/>
            </a:xfrm>
          </p:grpSpPr>
          <p:sp>
            <p:nvSpPr>
              <p:cNvPr id="74" name="Oval 28"/>
              <p:cNvSpPr>
                <a:spLocks noChangeArrowheads="1"/>
              </p:cNvSpPr>
              <p:nvPr/>
            </p:nvSpPr>
            <p:spPr bwMode="auto">
              <a:xfrm>
                <a:off x="3694" y="2590"/>
                <a:ext cx="448" cy="42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5" name="Oval 29"/>
              <p:cNvSpPr>
                <a:spLocks noChangeArrowheads="1"/>
              </p:cNvSpPr>
              <p:nvPr/>
            </p:nvSpPr>
            <p:spPr bwMode="auto">
              <a:xfrm>
                <a:off x="3246" y="3646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6" name="Oval 30"/>
              <p:cNvSpPr>
                <a:spLocks noChangeArrowheads="1"/>
              </p:cNvSpPr>
              <p:nvPr/>
            </p:nvSpPr>
            <p:spPr bwMode="auto">
              <a:xfrm>
                <a:off x="4303" y="3647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77" name="AutoShape 31"/>
              <p:cNvCxnSpPr>
                <a:cxnSpLocks noChangeShapeType="1"/>
                <a:stCxn id="75" idx="0"/>
                <a:endCxn id="74" idx="3"/>
              </p:cNvCxnSpPr>
              <p:nvPr/>
            </p:nvCxnSpPr>
            <p:spPr bwMode="auto">
              <a:xfrm flipV="1">
                <a:off x="3390" y="2952"/>
                <a:ext cx="370" cy="694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AutoShape 32"/>
              <p:cNvCxnSpPr>
                <a:cxnSpLocks noChangeShapeType="1"/>
                <a:stCxn id="75" idx="6"/>
                <a:endCxn id="76" idx="2"/>
              </p:cNvCxnSpPr>
              <p:nvPr/>
            </p:nvCxnSpPr>
            <p:spPr bwMode="auto">
              <a:xfrm>
                <a:off x="3534" y="3790"/>
                <a:ext cx="769" cy="1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AutoShape 33"/>
              <p:cNvCxnSpPr>
                <a:cxnSpLocks noChangeShapeType="1"/>
                <a:stCxn id="76" idx="0"/>
                <a:endCxn id="74" idx="5"/>
              </p:cNvCxnSpPr>
              <p:nvPr/>
            </p:nvCxnSpPr>
            <p:spPr bwMode="auto">
              <a:xfrm flipH="1" flipV="1">
                <a:off x="4076" y="2952"/>
                <a:ext cx="371" cy="695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4410284" y="1915319"/>
              <a:ext cx="555625" cy="566738"/>
              <a:chOff x="4528" y="530"/>
              <a:chExt cx="358" cy="364"/>
            </a:xfrm>
          </p:grpSpPr>
          <p:sp>
            <p:nvSpPr>
              <p:cNvPr id="68" name="Oval 35"/>
              <p:cNvSpPr>
                <a:spLocks noChangeArrowheads="1"/>
              </p:cNvSpPr>
              <p:nvPr/>
            </p:nvSpPr>
            <p:spPr bwMode="auto">
              <a:xfrm>
                <a:off x="4647" y="530"/>
                <a:ext cx="119" cy="11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9" name="Oval 36"/>
              <p:cNvSpPr>
                <a:spLocks noChangeArrowheads="1"/>
              </p:cNvSpPr>
              <p:nvPr/>
            </p:nvSpPr>
            <p:spPr bwMode="auto">
              <a:xfrm>
                <a:off x="4528" y="816"/>
                <a:ext cx="77" cy="7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0" name="Oval 37"/>
              <p:cNvSpPr>
                <a:spLocks noChangeArrowheads="1"/>
              </p:cNvSpPr>
              <p:nvPr/>
            </p:nvSpPr>
            <p:spPr bwMode="auto">
              <a:xfrm>
                <a:off x="4809" y="816"/>
                <a:ext cx="77" cy="7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71" name="AutoShape 38"/>
              <p:cNvCxnSpPr>
                <a:cxnSpLocks noChangeShapeType="1"/>
                <a:stCxn id="69" idx="0"/>
                <a:endCxn id="68" idx="3"/>
              </p:cNvCxnSpPr>
              <p:nvPr/>
            </p:nvCxnSpPr>
            <p:spPr bwMode="auto">
              <a:xfrm flipV="1">
                <a:off x="4566" y="628"/>
                <a:ext cx="99" cy="188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AutoShape 39"/>
              <p:cNvCxnSpPr>
                <a:cxnSpLocks noChangeShapeType="1"/>
                <a:stCxn id="69" idx="6"/>
                <a:endCxn id="70" idx="2"/>
              </p:cNvCxnSpPr>
              <p:nvPr/>
            </p:nvCxnSpPr>
            <p:spPr bwMode="auto">
              <a:xfrm>
                <a:off x="4605" y="855"/>
                <a:ext cx="204" cy="0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AutoShape 40"/>
              <p:cNvCxnSpPr>
                <a:cxnSpLocks noChangeShapeType="1"/>
                <a:stCxn id="70" idx="0"/>
                <a:endCxn id="68" idx="5"/>
              </p:cNvCxnSpPr>
              <p:nvPr/>
            </p:nvCxnSpPr>
            <p:spPr bwMode="auto">
              <a:xfrm flipH="1" flipV="1">
                <a:off x="4749" y="628"/>
                <a:ext cx="99" cy="188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6" name="Group 57"/>
            <p:cNvGrpSpPr>
              <a:grpSpLocks/>
            </p:cNvGrpSpPr>
            <p:nvPr/>
          </p:nvGrpSpPr>
          <p:grpSpPr bwMode="auto">
            <a:xfrm>
              <a:off x="2089359" y="1718469"/>
              <a:ext cx="508000" cy="542925"/>
              <a:chOff x="4863" y="544"/>
              <a:chExt cx="320" cy="342"/>
            </a:xfrm>
          </p:grpSpPr>
          <p:sp>
            <p:nvSpPr>
              <p:cNvPr id="62" name="Oval 43"/>
              <p:cNvSpPr>
                <a:spLocks noChangeArrowheads="1"/>
              </p:cNvSpPr>
              <p:nvPr/>
            </p:nvSpPr>
            <p:spPr bwMode="auto">
              <a:xfrm>
                <a:off x="4970" y="544"/>
                <a:ext cx="106" cy="10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3" name="Oval 44"/>
              <p:cNvSpPr>
                <a:spLocks noChangeArrowheads="1"/>
              </p:cNvSpPr>
              <p:nvPr/>
            </p:nvSpPr>
            <p:spPr bwMode="auto">
              <a:xfrm>
                <a:off x="4863" y="813"/>
                <a:ext cx="69" cy="7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4" name="Oval 45"/>
              <p:cNvSpPr>
                <a:spLocks noChangeArrowheads="1"/>
              </p:cNvSpPr>
              <p:nvPr/>
            </p:nvSpPr>
            <p:spPr bwMode="auto">
              <a:xfrm>
                <a:off x="5114" y="813"/>
                <a:ext cx="69" cy="7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65" name="AutoShape 46"/>
              <p:cNvCxnSpPr>
                <a:cxnSpLocks noChangeShapeType="1"/>
                <a:stCxn id="63" idx="0"/>
                <a:endCxn id="62" idx="3"/>
              </p:cNvCxnSpPr>
              <p:nvPr/>
            </p:nvCxnSpPr>
            <p:spPr bwMode="auto">
              <a:xfrm flipV="1">
                <a:off x="4897" y="636"/>
                <a:ext cx="88" cy="177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AutoShape 47"/>
              <p:cNvCxnSpPr>
                <a:cxnSpLocks noChangeShapeType="1"/>
                <a:stCxn id="63" idx="6"/>
                <a:endCxn id="64" idx="2"/>
              </p:cNvCxnSpPr>
              <p:nvPr/>
            </p:nvCxnSpPr>
            <p:spPr bwMode="auto">
              <a:xfrm>
                <a:off x="4932" y="849"/>
                <a:ext cx="182" cy="0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AutoShape 48"/>
              <p:cNvCxnSpPr>
                <a:cxnSpLocks noChangeShapeType="1"/>
                <a:stCxn id="64" idx="0"/>
                <a:endCxn id="62" idx="5"/>
              </p:cNvCxnSpPr>
              <p:nvPr/>
            </p:nvCxnSpPr>
            <p:spPr bwMode="auto">
              <a:xfrm flipH="1" flipV="1">
                <a:off x="5060" y="636"/>
                <a:ext cx="89" cy="177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7" name="Group 56"/>
            <p:cNvGrpSpPr>
              <a:grpSpLocks/>
            </p:cNvGrpSpPr>
            <p:nvPr/>
          </p:nvGrpSpPr>
          <p:grpSpPr bwMode="auto">
            <a:xfrm>
              <a:off x="2368759" y="2348706"/>
              <a:ext cx="542925" cy="519113"/>
              <a:chOff x="5279" y="560"/>
              <a:chExt cx="342" cy="327"/>
            </a:xfrm>
          </p:grpSpPr>
          <p:sp>
            <p:nvSpPr>
              <p:cNvPr id="56" name="Oval 50"/>
              <p:cNvSpPr>
                <a:spLocks noChangeArrowheads="1"/>
              </p:cNvSpPr>
              <p:nvPr/>
            </p:nvSpPr>
            <p:spPr bwMode="auto">
              <a:xfrm>
                <a:off x="5393" y="560"/>
                <a:ext cx="114" cy="10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7" name="Oval 51"/>
              <p:cNvSpPr>
                <a:spLocks noChangeArrowheads="1"/>
              </p:cNvSpPr>
              <p:nvPr/>
            </p:nvSpPr>
            <p:spPr bwMode="auto">
              <a:xfrm>
                <a:off x="5279" y="817"/>
                <a:ext cx="73" cy="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8" name="Oval 52"/>
              <p:cNvSpPr>
                <a:spLocks noChangeArrowheads="1"/>
              </p:cNvSpPr>
              <p:nvPr/>
            </p:nvSpPr>
            <p:spPr bwMode="auto">
              <a:xfrm>
                <a:off x="5548" y="817"/>
                <a:ext cx="73" cy="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59" name="AutoShape 53"/>
              <p:cNvCxnSpPr>
                <a:cxnSpLocks noChangeShapeType="1"/>
                <a:stCxn id="57" idx="0"/>
                <a:endCxn id="56" idx="3"/>
              </p:cNvCxnSpPr>
              <p:nvPr/>
            </p:nvCxnSpPr>
            <p:spPr bwMode="auto">
              <a:xfrm flipV="1">
                <a:off x="5316" y="648"/>
                <a:ext cx="94" cy="169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AutoShape 54"/>
              <p:cNvCxnSpPr>
                <a:cxnSpLocks noChangeShapeType="1"/>
                <a:stCxn id="57" idx="6"/>
                <a:endCxn id="58" idx="2"/>
              </p:cNvCxnSpPr>
              <p:nvPr/>
            </p:nvCxnSpPr>
            <p:spPr bwMode="auto">
              <a:xfrm>
                <a:off x="5352" y="852"/>
                <a:ext cx="196" cy="0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/>
              <p:cNvCxnSpPr>
                <a:cxnSpLocks noChangeShapeType="1"/>
                <a:stCxn id="58" idx="0"/>
                <a:endCxn id="56" idx="5"/>
              </p:cNvCxnSpPr>
              <p:nvPr/>
            </p:nvCxnSpPr>
            <p:spPr bwMode="auto">
              <a:xfrm flipH="1" flipV="1">
                <a:off x="5490" y="648"/>
                <a:ext cx="94" cy="169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8" name="Group 58"/>
            <p:cNvGrpSpPr>
              <a:grpSpLocks/>
            </p:cNvGrpSpPr>
            <p:nvPr/>
          </p:nvGrpSpPr>
          <p:grpSpPr bwMode="auto">
            <a:xfrm>
              <a:off x="4143584" y="3158331"/>
              <a:ext cx="533400" cy="555625"/>
              <a:chOff x="3246" y="2590"/>
              <a:chExt cx="1345" cy="1345"/>
            </a:xfrm>
          </p:grpSpPr>
          <p:sp>
            <p:nvSpPr>
              <p:cNvPr id="50" name="Oval 59"/>
              <p:cNvSpPr>
                <a:spLocks noChangeArrowheads="1"/>
              </p:cNvSpPr>
              <p:nvPr/>
            </p:nvSpPr>
            <p:spPr bwMode="auto">
              <a:xfrm>
                <a:off x="3694" y="2590"/>
                <a:ext cx="448" cy="42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" name="Oval 60"/>
              <p:cNvSpPr>
                <a:spLocks noChangeArrowheads="1"/>
              </p:cNvSpPr>
              <p:nvPr/>
            </p:nvSpPr>
            <p:spPr bwMode="auto">
              <a:xfrm>
                <a:off x="3246" y="3646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2" name="Oval 61"/>
              <p:cNvSpPr>
                <a:spLocks noChangeArrowheads="1"/>
              </p:cNvSpPr>
              <p:nvPr/>
            </p:nvSpPr>
            <p:spPr bwMode="auto">
              <a:xfrm>
                <a:off x="4303" y="3647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53" name="AutoShape 62"/>
              <p:cNvCxnSpPr>
                <a:cxnSpLocks noChangeShapeType="1"/>
                <a:stCxn id="51" idx="0"/>
                <a:endCxn id="50" idx="3"/>
              </p:cNvCxnSpPr>
              <p:nvPr/>
            </p:nvCxnSpPr>
            <p:spPr bwMode="auto">
              <a:xfrm flipV="1">
                <a:off x="3390" y="2952"/>
                <a:ext cx="370" cy="694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63"/>
              <p:cNvCxnSpPr>
                <a:cxnSpLocks noChangeShapeType="1"/>
                <a:stCxn id="51" idx="6"/>
                <a:endCxn id="52" idx="2"/>
              </p:cNvCxnSpPr>
              <p:nvPr/>
            </p:nvCxnSpPr>
            <p:spPr bwMode="auto">
              <a:xfrm>
                <a:off x="3534" y="3790"/>
                <a:ext cx="769" cy="1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64"/>
              <p:cNvCxnSpPr>
                <a:cxnSpLocks noChangeShapeType="1"/>
                <a:stCxn id="52" idx="0"/>
                <a:endCxn id="50" idx="5"/>
              </p:cNvCxnSpPr>
              <p:nvPr/>
            </p:nvCxnSpPr>
            <p:spPr bwMode="auto">
              <a:xfrm flipH="1" flipV="1">
                <a:off x="4076" y="2952"/>
                <a:ext cx="371" cy="695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9" name="Group 65"/>
            <p:cNvGrpSpPr>
              <a:grpSpLocks/>
            </p:cNvGrpSpPr>
            <p:nvPr/>
          </p:nvGrpSpPr>
          <p:grpSpPr bwMode="auto">
            <a:xfrm>
              <a:off x="3719721" y="3852069"/>
              <a:ext cx="555625" cy="566738"/>
              <a:chOff x="4528" y="530"/>
              <a:chExt cx="358" cy="364"/>
            </a:xfrm>
          </p:grpSpPr>
          <p:sp>
            <p:nvSpPr>
              <p:cNvPr id="44" name="Oval 66"/>
              <p:cNvSpPr>
                <a:spLocks noChangeArrowheads="1"/>
              </p:cNvSpPr>
              <p:nvPr/>
            </p:nvSpPr>
            <p:spPr bwMode="auto">
              <a:xfrm>
                <a:off x="4647" y="530"/>
                <a:ext cx="119" cy="11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5" name="Oval 67"/>
              <p:cNvSpPr>
                <a:spLocks noChangeArrowheads="1"/>
              </p:cNvSpPr>
              <p:nvPr/>
            </p:nvSpPr>
            <p:spPr bwMode="auto">
              <a:xfrm>
                <a:off x="4528" y="816"/>
                <a:ext cx="77" cy="7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6" name="Oval 68"/>
              <p:cNvSpPr>
                <a:spLocks noChangeArrowheads="1"/>
              </p:cNvSpPr>
              <p:nvPr/>
            </p:nvSpPr>
            <p:spPr bwMode="auto">
              <a:xfrm>
                <a:off x="4809" y="816"/>
                <a:ext cx="77" cy="7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47" name="AutoShape 69"/>
              <p:cNvCxnSpPr>
                <a:cxnSpLocks noChangeShapeType="1"/>
                <a:stCxn id="45" idx="0"/>
                <a:endCxn id="44" idx="3"/>
              </p:cNvCxnSpPr>
              <p:nvPr/>
            </p:nvCxnSpPr>
            <p:spPr bwMode="auto">
              <a:xfrm flipV="1">
                <a:off x="4566" y="628"/>
                <a:ext cx="99" cy="188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70"/>
              <p:cNvCxnSpPr>
                <a:cxnSpLocks noChangeShapeType="1"/>
                <a:stCxn id="45" idx="6"/>
                <a:endCxn id="46" idx="2"/>
              </p:cNvCxnSpPr>
              <p:nvPr/>
            </p:nvCxnSpPr>
            <p:spPr bwMode="auto">
              <a:xfrm>
                <a:off x="4605" y="855"/>
                <a:ext cx="204" cy="0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71"/>
              <p:cNvCxnSpPr>
                <a:cxnSpLocks noChangeShapeType="1"/>
                <a:stCxn id="46" idx="0"/>
                <a:endCxn id="44" idx="5"/>
              </p:cNvCxnSpPr>
              <p:nvPr/>
            </p:nvCxnSpPr>
            <p:spPr bwMode="auto">
              <a:xfrm flipH="1" flipV="1">
                <a:off x="4749" y="628"/>
                <a:ext cx="99" cy="188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0" name="Group 72"/>
            <p:cNvGrpSpPr>
              <a:grpSpLocks/>
            </p:cNvGrpSpPr>
            <p:nvPr/>
          </p:nvGrpSpPr>
          <p:grpSpPr bwMode="auto">
            <a:xfrm>
              <a:off x="2017921" y="3888581"/>
              <a:ext cx="508000" cy="542925"/>
              <a:chOff x="4863" y="544"/>
              <a:chExt cx="320" cy="342"/>
            </a:xfrm>
          </p:grpSpPr>
          <p:sp>
            <p:nvSpPr>
              <p:cNvPr id="38" name="Oval 73"/>
              <p:cNvSpPr>
                <a:spLocks noChangeArrowheads="1"/>
              </p:cNvSpPr>
              <p:nvPr/>
            </p:nvSpPr>
            <p:spPr bwMode="auto">
              <a:xfrm>
                <a:off x="4970" y="544"/>
                <a:ext cx="106" cy="10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" name="Oval 74"/>
              <p:cNvSpPr>
                <a:spLocks noChangeArrowheads="1"/>
              </p:cNvSpPr>
              <p:nvPr/>
            </p:nvSpPr>
            <p:spPr bwMode="auto">
              <a:xfrm>
                <a:off x="4863" y="813"/>
                <a:ext cx="69" cy="7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0" name="Oval 75"/>
              <p:cNvSpPr>
                <a:spLocks noChangeArrowheads="1"/>
              </p:cNvSpPr>
              <p:nvPr/>
            </p:nvSpPr>
            <p:spPr bwMode="auto">
              <a:xfrm>
                <a:off x="5114" y="813"/>
                <a:ext cx="69" cy="7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41" name="AutoShape 76"/>
              <p:cNvCxnSpPr>
                <a:cxnSpLocks noChangeShapeType="1"/>
                <a:stCxn id="39" idx="0"/>
                <a:endCxn id="38" idx="3"/>
              </p:cNvCxnSpPr>
              <p:nvPr/>
            </p:nvCxnSpPr>
            <p:spPr bwMode="auto">
              <a:xfrm flipV="1">
                <a:off x="4897" y="636"/>
                <a:ext cx="88" cy="177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AutoShape 77"/>
              <p:cNvCxnSpPr>
                <a:cxnSpLocks noChangeShapeType="1"/>
                <a:stCxn id="39" idx="6"/>
                <a:endCxn id="40" idx="2"/>
              </p:cNvCxnSpPr>
              <p:nvPr/>
            </p:nvCxnSpPr>
            <p:spPr bwMode="auto">
              <a:xfrm>
                <a:off x="4932" y="849"/>
                <a:ext cx="182" cy="0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AutoShape 78"/>
              <p:cNvCxnSpPr>
                <a:cxnSpLocks noChangeShapeType="1"/>
                <a:stCxn id="40" idx="0"/>
                <a:endCxn id="38" idx="5"/>
              </p:cNvCxnSpPr>
              <p:nvPr/>
            </p:nvCxnSpPr>
            <p:spPr bwMode="auto">
              <a:xfrm flipH="1" flipV="1">
                <a:off x="5060" y="636"/>
                <a:ext cx="89" cy="177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1" name="Group 79"/>
            <p:cNvGrpSpPr>
              <a:grpSpLocks/>
            </p:cNvGrpSpPr>
            <p:nvPr/>
          </p:nvGrpSpPr>
          <p:grpSpPr bwMode="auto">
            <a:xfrm>
              <a:off x="2713246" y="4177506"/>
              <a:ext cx="542925" cy="519113"/>
              <a:chOff x="5279" y="560"/>
              <a:chExt cx="342" cy="327"/>
            </a:xfrm>
          </p:grpSpPr>
          <p:sp>
            <p:nvSpPr>
              <p:cNvPr id="32" name="Oval 80"/>
              <p:cNvSpPr>
                <a:spLocks noChangeArrowheads="1"/>
              </p:cNvSpPr>
              <p:nvPr/>
            </p:nvSpPr>
            <p:spPr bwMode="auto">
              <a:xfrm>
                <a:off x="5393" y="560"/>
                <a:ext cx="114" cy="10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3" name="Oval 81"/>
              <p:cNvSpPr>
                <a:spLocks noChangeArrowheads="1"/>
              </p:cNvSpPr>
              <p:nvPr/>
            </p:nvSpPr>
            <p:spPr bwMode="auto">
              <a:xfrm>
                <a:off x="5279" y="817"/>
                <a:ext cx="73" cy="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4" name="Oval 82"/>
              <p:cNvSpPr>
                <a:spLocks noChangeArrowheads="1"/>
              </p:cNvSpPr>
              <p:nvPr/>
            </p:nvSpPr>
            <p:spPr bwMode="auto">
              <a:xfrm>
                <a:off x="5548" y="817"/>
                <a:ext cx="73" cy="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35" name="AutoShape 83"/>
              <p:cNvCxnSpPr>
                <a:cxnSpLocks noChangeShapeType="1"/>
                <a:stCxn id="33" idx="0"/>
                <a:endCxn id="32" idx="3"/>
              </p:cNvCxnSpPr>
              <p:nvPr/>
            </p:nvCxnSpPr>
            <p:spPr bwMode="auto">
              <a:xfrm flipV="1">
                <a:off x="5316" y="648"/>
                <a:ext cx="94" cy="169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AutoShape 84"/>
              <p:cNvCxnSpPr>
                <a:cxnSpLocks noChangeShapeType="1"/>
                <a:stCxn id="33" idx="6"/>
                <a:endCxn id="34" idx="2"/>
              </p:cNvCxnSpPr>
              <p:nvPr/>
            </p:nvCxnSpPr>
            <p:spPr bwMode="auto">
              <a:xfrm>
                <a:off x="5352" y="852"/>
                <a:ext cx="196" cy="0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AutoShape 85"/>
              <p:cNvCxnSpPr>
                <a:cxnSpLocks noChangeShapeType="1"/>
                <a:stCxn id="34" idx="0"/>
                <a:endCxn id="32" idx="5"/>
              </p:cNvCxnSpPr>
              <p:nvPr/>
            </p:nvCxnSpPr>
            <p:spPr bwMode="auto">
              <a:xfrm flipH="1" flipV="1">
                <a:off x="5490" y="648"/>
                <a:ext cx="94" cy="169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539552" y="418629"/>
            <a:ext cx="2244725" cy="346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chemeClr val="accent1"/>
                </a:solidFill>
              </a:rPr>
              <a:t>Root </a:t>
            </a:r>
            <a:r>
              <a:rPr lang="pt-BR" sz="1600" b="1" dirty="0" err="1">
                <a:solidFill>
                  <a:schemeClr val="accent1"/>
                </a:solidFill>
              </a:rPr>
              <a:t>mean</a:t>
            </a:r>
            <a:r>
              <a:rPr lang="pt-BR" sz="1600" b="1" dirty="0">
                <a:solidFill>
                  <a:schemeClr val="accent1"/>
                </a:solidFill>
              </a:rPr>
              <a:t> </a:t>
            </a:r>
            <a:r>
              <a:rPr lang="pt-BR" sz="1600" b="1" dirty="0" err="1">
                <a:solidFill>
                  <a:schemeClr val="accent1"/>
                </a:solidFill>
              </a:rPr>
              <a:t>square</a:t>
            </a:r>
            <a:r>
              <a:rPr lang="pt-BR" sz="1600" b="1" dirty="0">
                <a:solidFill>
                  <a:schemeClr val="accent1"/>
                </a:solidFill>
              </a:rPr>
              <a:t> </a:t>
            </a:r>
            <a:r>
              <a:rPr lang="pt-BR" sz="1600" b="1" dirty="0" err="1">
                <a:solidFill>
                  <a:schemeClr val="accent1"/>
                </a:solidFill>
              </a:rPr>
              <a:t>radii</a:t>
            </a:r>
            <a:endParaRPr lang="pt-BR" sz="1600" b="1" dirty="0">
              <a:solidFill>
                <a:schemeClr val="accent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556131" y="5301208"/>
            <a:ext cx="6025211" cy="1049189"/>
            <a:chOff x="1617732" y="5085184"/>
            <a:chExt cx="6025211" cy="1049189"/>
          </a:xfrm>
        </p:grpSpPr>
        <p:grpSp>
          <p:nvGrpSpPr>
            <p:cNvPr id="89" name="Group 4"/>
            <p:cNvGrpSpPr>
              <a:grpSpLocks/>
            </p:cNvGrpSpPr>
            <p:nvPr/>
          </p:nvGrpSpPr>
          <p:grpSpPr bwMode="auto">
            <a:xfrm>
              <a:off x="6607899" y="5097331"/>
              <a:ext cx="1035044" cy="1024895"/>
              <a:chOff x="204" y="728"/>
              <a:chExt cx="1345" cy="1345"/>
            </a:xfrm>
          </p:grpSpPr>
          <p:sp>
            <p:nvSpPr>
              <p:cNvPr id="121" name="Oval 5"/>
              <p:cNvSpPr>
                <a:spLocks noChangeArrowheads="1"/>
              </p:cNvSpPr>
              <p:nvPr/>
            </p:nvSpPr>
            <p:spPr bwMode="auto">
              <a:xfrm>
                <a:off x="652" y="728"/>
                <a:ext cx="448" cy="42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2" name="Oval 6"/>
              <p:cNvSpPr>
                <a:spLocks noChangeArrowheads="1"/>
              </p:cNvSpPr>
              <p:nvPr/>
            </p:nvSpPr>
            <p:spPr bwMode="auto">
              <a:xfrm>
                <a:off x="204" y="1784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" name="Oval 7"/>
              <p:cNvSpPr>
                <a:spLocks noChangeArrowheads="1"/>
              </p:cNvSpPr>
              <p:nvPr/>
            </p:nvSpPr>
            <p:spPr bwMode="auto">
              <a:xfrm>
                <a:off x="1261" y="1785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124" name="AutoShape 8"/>
              <p:cNvCxnSpPr>
                <a:cxnSpLocks noChangeShapeType="1"/>
                <a:stCxn id="122" idx="0"/>
                <a:endCxn id="121" idx="3"/>
              </p:cNvCxnSpPr>
              <p:nvPr/>
            </p:nvCxnSpPr>
            <p:spPr bwMode="auto">
              <a:xfrm flipV="1">
                <a:off x="348" y="1090"/>
                <a:ext cx="370" cy="694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AutoShape 9"/>
              <p:cNvCxnSpPr>
                <a:cxnSpLocks noChangeShapeType="1"/>
                <a:stCxn id="122" idx="6"/>
                <a:endCxn id="123" idx="2"/>
              </p:cNvCxnSpPr>
              <p:nvPr/>
            </p:nvCxnSpPr>
            <p:spPr bwMode="auto">
              <a:xfrm>
                <a:off x="492" y="1928"/>
                <a:ext cx="769" cy="1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6" name="AutoShape 10"/>
              <p:cNvCxnSpPr>
                <a:cxnSpLocks noChangeShapeType="1"/>
                <a:stCxn id="123" idx="0"/>
                <a:endCxn id="121" idx="5"/>
              </p:cNvCxnSpPr>
              <p:nvPr/>
            </p:nvCxnSpPr>
            <p:spPr bwMode="auto">
              <a:xfrm flipH="1" flipV="1">
                <a:off x="1034" y="1090"/>
                <a:ext cx="371" cy="695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0" name="Group 12"/>
            <p:cNvGrpSpPr>
              <a:grpSpLocks/>
            </p:cNvGrpSpPr>
            <p:nvPr/>
          </p:nvGrpSpPr>
          <p:grpSpPr bwMode="auto">
            <a:xfrm>
              <a:off x="5035948" y="5085184"/>
              <a:ext cx="1035044" cy="1049189"/>
              <a:chOff x="3245" y="729"/>
              <a:chExt cx="1345" cy="1345"/>
            </a:xfrm>
          </p:grpSpPr>
          <p:sp>
            <p:nvSpPr>
              <p:cNvPr id="115" name="Oval 13"/>
              <p:cNvSpPr>
                <a:spLocks noChangeArrowheads="1"/>
              </p:cNvSpPr>
              <p:nvPr/>
            </p:nvSpPr>
            <p:spPr bwMode="auto">
              <a:xfrm>
                <a:off x="3693" y="729"/>
                <a:ext cx="448" cy="42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6" name="Oval 14"/>
              <p:cNvSpPr>
                <a:spLocks noChangeArrowheads="1"/>
              </p:cNvSpPr>
              <p:nvPr/>
            </p:nvSpPr>
            <p:spPr bwMode="auto">
              <a:xfrm>
                <a:off x="3245" y="1785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7" name="Oval 15"/>
              <p:cNvSpPr>
                <a:spLocks noChangeArrowheads="1"/>
              </p:cNvSpPr>
              <p:nvPr/>
            </p:nvSpPr>
            <p:spPr bwMode="auto">
              <a:xfrm>
                <a:off x="4302" y="1786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118" name="AutoShape 16"/>
              <p:cNvCxnSpPr>
                <a:cxnSpLocks noChangeShapeType="1"/>
                <a:stCxn id="116" idx="0"/>
                <a:endCxn id="115" idx="3"/>
              </p:cNvCxnSpPr>
              <p:nvPr/>
            </p:nvCxnSpPr>
            <p:spPr bwMode="auto">
              <a:xfrm flipV="1">
                <a:off x="3389" y="1091"/>
                <a:ext cx="370" cy="694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AutoShape 17"/>
              <p:cNvCxnSpPr>
                <a:cxnSpLocks noChangeShapeType="1"/>
                <a:stCxn id="116" idx="6"/>
                <a:endCxn id="117" idx="2"/>
              </p:cNvCxnSpPr>
              <p:nvPr/>
            </p:nvCxnSpPr>
            <p:spPr bwMode="auto">
              <a:xfrm>
                <a:off x="3533" y="1929"/>
                <a:ext cx="769" cy="1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AutoShape 18"/>
              <p:cNvCxnSpPr>
                <a:cxnSpLocks noChangeShapeType="1"/>
                <a:stCxn id="117" idx="0"/>
                <a:endCxn id="115" idx="5"/>
              </p:cNvCxnSpPr>
              <p:nvPr/>
            </p:nvCxnSpPr>
            <p:spPr bwMode="auto">
              <a:xfrm flipH="1" flipV="1">
                <a:off x="4075" y="1091"/>
                <a:ext cx="371" cy="695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1" name="Group 20"/>
            <p:cNvGrpSpPr>
              <a:grpSpLocks/>
            </p:cNvGrpSpPr>
            <p:nvPr/>
          </p:nvGrpSpPr>
          <p:grpSpPr bwMode="auto">
            <a:xfrm>
              <a:off x="3287717" y="5087057"/>
              <a:ext cx="1035044" cy="1045444"/>
              <a:chOff x="205" y="2589"/>
              <a:chExt cx="1345" cy="1345"/>
            </a:xfrm>
          </p:grpSpPr>
          <p:sp>
            <p:nvSpPr>
              <p:cNvPr id="109" name="Oval 21"/>
              <p:cNvSpPr>
                <a:spLocks noChangeArrowheads="1"/>
              </p:cNvSpPr>
              <p:nvPr/>
            </p:nvSpPr>
            <p:spPr bwMode="auto">
              <a:xfrm>
                <a:off x="653" y="2589"/>
                <a:ext cx="448" cy="42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0" name="Oval 22"/>
              <p:cNvSpPr>
                <a:spLocks noChangeArrowheads="1"/>
              </p:cNvSpPr>
              <p:nvPr/>
            </p:nvSpPr>
            <p:spPr bwMode="auto">
              <a:xfrm>
                <a:off x="205" y="3645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1" name="Oval 23"/>
              <p:cNvSpPr>
                <a:spLocks noChangeArrowheads="1"/>
              </p:cNvSpPr>
              <p:nvPr/>
            </p:nvSpPr>
            <p:spPr bwMode="auto">
              <a:xfrm>
                <a:off x="1262" y="3646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112" name="AutoShape 24"/>
              <p:cNvCxnSpPr>
                <a:cxnSpLocks noChangeShapeType="1"/>
                <a:stCxn id="110" idx="0"/>
                <a:endCxn id="109" idx="3"/>
              </p:cNvCxnSpPr>
              <p:nvPr/>
            </p:nvCxnSpPr>
            <p:spPr bwMode="auto">
              <a:xfrm flipV="1">
                <a:off x="349" y="2951"/>
                <a:ext cx="370" cy="694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AutoShape 25"/>
              <p:cNvCxnSpPr>
                <a:cxnSpLocks noChangeShapeType="1"/>
                <a:stCxn id="110" idx="6"/>
                <a:endCxn id="111" idx="2"/>
              </p:cNvCxnSpPr>
              <p:nvPr/>
            </p:nvCxnSpPr>
            <p:spPr bwMode="auto">
              <a:xfrm>
                <a:off x="493" y="3789"/>
                <a:ext cx="769" cy="1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AutoShape 26"/>
              <p:cNvCxnSpPr>
                <a:cxnSpLocks noChangeShapeType="1"/>
                <a:stCxn id="111" idx="0"/>
                <a:endCxn id="109" idx="5"/>
              </p:cNvCxnSpPr>
              <p:nvPr/>
            </p:nvCxnSpPr>
            <p:spPr bwMode="auto">
              <a:xfrm flipH="1" flipV="1">
                <a:off x="1035" y="2951"/>
                <a:ext cx="371" cy="695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2" name="Group 27"/>
            <p:cNvGrpSpPr>
              <a:grpSpLocks/>
            </p:cNvGrpSpPr>
            <p:nvPr/>
          </p:nvGrpSpPr>
          <p:grpSpPr bwMode="auto">
            <a:xfrm>
              <a:off x="1617732" y="5086667"/>
              <a:ext cx="1035044" cy="1046222"/>
              <a:chOff x="3246" y="2590"/>
              <a:chExt cx="1345" cy="1345"/>
            </a:xfrm>
          </p:grpSpPr>
          <p:sp>
            <p:nvSpPr>
              <p:cNvPr id="103" name="Oval 28"/>
              <p:cNvSpPr>
                <a:spLocks noChangeArrowheads="1"/>
              </p:cNvSpPr>
              <p:nvPr/>
            </p:nvSpPr>
            <p:spPr bwMode="auto">
              <a:xfrm>
                <a:off x="3694" y="2590"/>
                <a:ext cx="448" cy="42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" name="Oval 29"/>
              <p:cNvSpPr>
                <a:spLocks noChangeArrowheads="1"/>
              </p:cNvSpPr>
              <p:nvPr/>
            </p:nvSpPr>
            <p:spPr bwMode="auto">
              <a:xfrm>
                <a:off x="3246" y="3646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" name="Oval 30"/>
              <p:cNvSpPr>
                <a:spLocks noChangeArrowheads="1"/>
              </p:cNvSpPr>
              <p:nvPr/>
            </p:nvSpPr>
            <p:spPr bwMode="auto">
              <a:xfrm>
                <a:off x="4303" y="3647"/>
                <a:ext cx="288" cy="2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106" name="AutoShape 31"/>
              <p:cNvCxnSpPr>
                <a:cxnSpLocks noChangeShapeType="1"/>
                <a:stCxn id="104" idx="0"/>
                <a:endCxn id="103" idx="3"/>
              </p:cNvCxnSpPr>
              <p:nvPr/>
            </p:nvCxnSpPr>
            <p:spPr bwMode="auto">
              <a:xfrm flipV="1">
                <a:off x="3390" y="2952"/>
                <a:ext cx="370" cy="694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AutoShape 32"/>
              <p:cNvCxnSpPr>
                <a:cxnSpLocks noChangeShapeType="1"/>
                <a:stCxn id="104" idx="6"/>
                <a:endCxn id="105" idx="2"/>
              </p:cNvCxnSpPr>
              <p:nvPr/>
            </p:nvCxnSpPr>
            <p:spPr bwMode="auto">
              <a:xfrm>
                <a:off x="3534" y="3790"/>
                <a:ext cx="769" cy="1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AutoShape 33"/>
              <p:cNvCxnSpPr>
                <a:cxnSpLocks noChangeShapeType="1"/>
                <a:stCxn id="105" idx="0"/>
                <a:endCxn id="103" idx="5"/>
              </p:cNvCxnSpPr>
              <p:nvPr/>
            </p:nvCxnSpPr>
            <p:spPr bwMode="auto">
              <a:xfrm flipH="1" flipV="1">
                <a:off x="4076" y="2952"/>
                <a:ext cx="371" cy="695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5" name="Text Box 51"/>
            <p:cNvSpPr txBox="1">
              <a:spLocks noChangeArrowheads="1"/>
            </p:cNvSpPr>
            <p:nvPr/>
          </p:nvSpPr>
          <p:spPr bwMode="auto">
            <a:xfrm>
              <a:off x="2776056" y="5363818"/>
              <a:ext cx="344244" cy="491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4000" b="1" dirty="0"/>
                <a:t>&gt;</a:t>
              </a:r>
            </a:p>
          </p:txBody>
        </p:sp>
        <p:sp>
          <p:nvSpPr>
            <p:cNvPr id="96" name="Text Box 52"/>
            <p:cNvSpPr txBox="1">
              <a:spLocks noChangeArrowheads="1"/>
            </p:cNvSpPr>
            <p:nvPr/>
          </p:nvSpPr>
          <p:spPr bwMode="auto">
            <a:xfrm>
              <a:off x="4536512" y="5363818"/>
              <a:ext cx="344244" cy="491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4000" b="1" dirty="0"/>
                <a:t>&gt;</a:t>
              </a:r>
            </a:p>
          </p:txBody>
        </p:sp>
        <p:sp>
          <p:nvSpPr>
            <p:cNvPr id="97" name="Text Box 53"/>
            <p:cNvSpPr txBox="1">
              <a:spLocks noChangeArrowheads="1"/>
            </p:cNvSpPr>
            <p:nvPr/>
          </p:nvSpPr>
          <p:spPr bwMode="auto">
            <a:xfrm>
              <a:off x="6250731" y="5363818"/>
              <a:ext cx="344244" cy="491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4000" b="1" dirty="0"/>
                <a:t>&gt;</a:t>
              </a:r>
            </a:p>
          </p:txBody>
        </p:sp>
      </p:grpSp>
      <p:sp>
        <p:nvSpPr>
          <p:cNvPr id="127" name="Rectangle 47"/>
          <p:cNvSpPr>
            <a:spLocks noChangeArrowheads="1"/>
          </p:cNvSpPr>
          <p:nvPr/>
        </p:nvSpPr>
        <p:spPr bwMode="auto">
          <a:xfrm>
            <a:off x="395536" y="6433591"/>
            <a:ext cx="52745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400" dirty="0" smtClean="0"/>
              <a:t>M.T. Yamashita, L. </a:t>
            </a:r>
            <a:r>
              <a:rPr lang="pt-BR" sz="1400" dirty="0" err="1" smtClean="0"/>
              <a:t>Tomio</a:t>
            </a:r>
            <a:r>
              <a:rPr lang="pt-BR" sz="1400" dirty="0"/>
              <a:t> </a:t>
            </a:r>
            <a:r>
              <a:rPr lang="pt-BR" sz="1400" dirty="0" err="1" smtClean="0"/>
              <a:t>and</a:t>
            </a:r>
            <a:r>
              <a:rPr lang="pt-BR" sz="1400" dirty="0" smtClean="0"/>
              <a:t> </a:t>
            </a:r>
            <a:r>
              <a:rPr lang="pt-BR" sz="1400" dirty="0"/>
              <a:t>T. </a:t>
            </a:r>
            <a:r>
              <a:rPr lang="pt-BR" sz="1400" dirty="0" smtClean="0"/>
              <a:t>Frederico, Nucl. </a:t>
            </a:r>
            <a:r>
              <a:rPr lang="pt-BR" sz="1400" dirty="0" err="1" smtClean="0"/>
              <a:t>Phys</a:t>
            </a:r>
            <a:r>
              <a:rPr lang="pt-BR" sz="1400" dirty="0" smtClean="0"/>
              <a:t>. A 735, 40 (2004)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765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3275856" y="5608147"/>
            <a:ext cx="5477206" cy="1249853"/>
            <a:chOff x="3275856" y="5608147"/>
            <a:chExt cx="5477206" cy="1249853"/>
          </a:xfrm>
        </p:grpSpPr>
        <p:pic>
          <p:nvPicPr>
            <p:cNvPr id="2" name="Picture 20" descr="man42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9499" y="5608147"/>
              <a:ext cx="648072" cy="1249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7524328" y="6444044"/>
              <a:ext cx="1228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Thank</a:t>
              </a:r>
              <a:r>
                <a:rPr lang="pt-BR" dirty="0" smtClean="0"/>
                <a:t> </a:t>
              </a:r>
              <a:r>
                <a:rPr lang="pt-BR" dirty="0" err="1" smtClean="0"/>
                <a:t>you</a:t>
              </a:r>
              <a:r>
                <a:rPr lang="pt-BR" dirty="0" smtClean="0"/>
                <a:t>!</a:t>
              </a:r>
              <a:endParaRPr lang="pt-BR" dirty="0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3275856" y="6455022"/>
              <a:ext cx="35800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hlinkClick r:id="rId3"/>
                </a:rPr>
                <a:t>http://www.ift.unesp.br/users/yamashita/publist.html</a:t>
              </a:r>
              <a:endParaRPr lang="pt-BR" sz="1200" dirty="0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4081391" y="860289"/>
            <a:ext cx="10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smtClean="0"/>
              <a:t>Summary</a:t>
            </a:r>
            <a:endParaRPr lang="pt-BR" b="1" u="sng"/>
          </a:p>
        </p:txBody>
      </p:sp>
      <p:sp>
        <p:nvSpPr>
          <p:cNvPr id="20" name="CaixaDeTexto 19"/>
          <p:cNvSpPr txBox="1"/>
          <p:nvPr/>
        </p:nvSpPr>
        <p:spPr>
          <a:xfrm>
            <a:off x="179512" y="1669725"/>
            <a:ext cx="470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mtClean="0"/>
              <a:t>If at least one two-body subsystem is bound:</a:t>
            </a:r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179512" y="2380513"/>
            <a:ext cx="561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mtClean="0"/>
              <a:t>All two-body subsystems are virtual (borromean case):</a:t>
            </a:r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4716016" y="1669725"/>
            <a:ext cx="133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/>
              <a:t>Efimov state</a:t>
            </a:r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6946223" y="1669725"/>
            <a:ext cx="7841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/>
              <a:t>virtual</a:t>
            </a:r>
            <a:endParaRPr lang="pt-BR"/>
          </a:p>
        </p:txBody>
      </p:sp>
      <p:cxnSp>
        <p:nvCxnSpPr>
          <p:cNvPr id="25" name="Conector angulado 24"/>
          <p:cNvCxnSpPr>
            <a:stCxn id="22" idx="3"/>
            <a:endCxn id="23" idx="1"/>
          </p:cNvCxnSpPr>
          <p:nvPr/>
        </p:nvCxnSpPr>
        <p:spPr>
          <a:xfrm>
            <a:off x="6050997" y="1854391"/>
            <a:ext cx="895226" cy="1"/>
          </a:xfrm>
          <a:prstGeom prst="bentConnector3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5662060" y="2389805"/>
            <a:ext cx="133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/>
              <a:t>Efimov state</a:t>
            </a:r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7892267" y="2371339"/>
            <a:ext cx="115627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/>
              <a:t>resonance</a:t>
            </a:r>
            <a:endParaRPr lang="pt-BR"/>
          </a:p>
        </p:txBody>
      </p:sp>
      <p:cxnSp>
        <p:nvCxnSpPr>
          <p:cNvPr id="28" name="Conector angulado 27"/>
          <p:cNvCxnSpPr>
            <a:stCxn id="26" idx="3"/>
            <a:endCxn id="27" idx="1"/>
          </p:cNvCxnSpPr>
          <p:nvPr/>
        </p:nvCxnSpPr>
        <p:spPr>
          <a:xfrm>
            <a:off x="6997041" y="2574471"/>
            <a:ext cx="895226" cy="1"/>
          </a:xfrm>
          <a:prstGeom prst="bentConnector3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179512" y="3172601"/>
            <a:ext cx="7222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mtClean="0"/>
              <a:t>Range correction for the point where an excited Efimov state disappears</a:t>
            </a:r>
            <a:endParaRPr lang="pt-BR"/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42" y="3757957"/>
            <a:ext cx="4532233" cy="8951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4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631505" y="4738792"/>
            <a:ext cx="3235221" cy="1930568"/>
            <a:chOff x="631505" y="4738792"/>
            <a:chExt cx="3235221" cy="19305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ixaDeTexto 23"/>
                <p:cNvSpPr txBox="1"/>
                <p:nvPr/>
              </p:nvSpPr>
              <p:spPr>
                <a:xfrm>
                  <a:off x="984816" y="4738792"/>
                  <a:ext cx="785600" cy="4349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pt-BR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pt-BR" b="0" i="1" smtClean="0">
                                <a:latin typeface="Cambria Math"/>
                              </a:rPr>
                              <m:t>|</m:t>
                            </m:r>
                            <m:r>
                              <a:rPr lang="pt-BR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pt-BR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pt-BR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pt-BR" b="0" i="1" smtClean="0">
                            <a:latin typeface="Cambria Math"/>
                          </a:rPr>
                          <m:t>|</m:t>
                        </m:r>
                      </m:oMath>
                    </m:oMathPara>
                  </a14:m>
                  <a:endParaRPr lang="pt-BR" b="0" dirty="0" smtClean="0"/>
                </a:p>
              </p:txBody>
            </p:sp>
          </mc:Choice>
          <mc:Fallback xmlns="">
            <p:sp>
              <p:nvSpPr>
                <p:cNvPr id="24" name="CaixaDeTex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816" y="4738792"/>
                  <a:ext cx="785600" cy="43499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Conector reto 25"/>
            <p:cNvCxnSpPr/>
            <p:nvPr/>
          </p:nvCxnSpPr>
          <p:spPr>
            <a:xfrm>
              <a:off x="631505" y="5589240"/>
              <a:ext cx="149222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>
              <a:off x="631505" y="5733256"/>
              <a:ext cx="149222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>
              <a:off x="631505" y="6525344"/>
              <a:ext cx="149222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have direita 28"/>
            <p:cNvSpPr/>
            <p:nvPr/>
          </p:nvSpPr>
          <p:spPr>
            <a:xfrm>
              <a:off x="2267744" y="5445224"/>
              <a:ext cx="144016" cy="1224136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2470575" y="5733256"/>
              <a:ext cx="13961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err="1" smtClean="0"/>
                <a:t>Three-body</a:t>
              </a:r>
              <a:endParaRPr lang="pt-BR" smtClean="0"/>
            </a:p>
            <a:p>
              <a:r>
                <a:rPr lang="pt-BR" err="1" smtClean="0"/>
                <a:t>bound</a:t>
              </a:r>
              <a:r>
                <a:rPr lang="pt-BR" smtClean="0"/>
                <a:t> </a:t>
              </a:r>
              <a:r>
                <a:rPr lang="pt-BR" err="1" smtClean="0"/>
                <a:t>states</a:t>
              </a:r>
              <a:endParaRPr lang="pt-BR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911226" y="4144434"/>
            <a:ext cx="7284555" cy="369332"/>
            <a:chOff x="911226" y="4144434"/>
            <a:chExt cx="7284555" cy="369332"/>
          </a:xfrm>
        </p:grpSpPr>
        <p:sp>
          <p:nvSpPr>
            <p:cNvPr id="22" name="CaixaDeTexto 21"/>
            <p:cNvSpPr txBox="1"/>
            <p:nvPr/>
          </p:nvSpPr>
          <p:spPr>
            <a:xfrm>
              <a:off x="911226" y="4144434"/>
              <a:ext cx="1899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u="sng" err="1" smtClean="0"/>
                <a:t>Three-body</a:t>
              </a:r>
              <a:r>
                <a:rPr lang="pt-BR" u="sng" smtClean="0"/>
                <a:t> sector</a:t>
              </a:r>
              <a:endParaRPr lang="pt-BR" u="sng"/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3583043" y="4144434"/>
              <a:ext cx="4612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Ex</a:t>
              </a:r>
              <a:r>
                <a:rPr lang="pt-BR" dirty="0" smtClean="0"/>
                <a:t>: </a:t>
              </a:r>
              <a:r>
                <a:rPr lang="pt-BR" dirty="0" err="1" smtClean="0"/>
                <a:t>Three</a:t>
              </a:r>
              <a:r>
                <a:rPr lang="pt-BR" dirty="0" smtClean="0"/>
                <a:t> </a:t>
              </a:r>
              <a:r>
                <a:rPr lang="pt-BR" dirty="0" err="1" smtClean="0"/>
                <a:t>identical</a:t>
              </a:r>
              <a:r>
                <a:rPr lang="pt-BR" dirty="0" smtClean="0"/>
                <a:t> </a:t>
              </a:r>
              <a:r>
                <a:rPr lang="pt-BR" dirty="0" err="1" smtClean="0"/>
                <a:t>bosons</a:t>
              </a:r>
              <a:r>
                <a:rPr lang="pt-BR" dirty="0" smtClean="0"/>
                <a:t> </a:t>
              </a:r>
              <a:r>
                <a:rPr lang="pt-BR" dirty="0" err="1" smtClean="0"/>
                <a:t>interacting</a:t>
              </a:r>
              <a:r>
                <a:rPr lang="pt-BR" dirty="0" smtClean="0"/>
                <a:t> in s-</a:t>
              </a:r>
              <a:r>
                <a:rPr lang="pt-BR" dirty="0" err="1" smtClean="0"/>
                <a:t>wave</a:t>
              </a:r>
              <a:endParaRPr lang="pt-BR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405898" y="4608424"/>
            <a:ext cx="2486582" cy="369332"/>
            <a:chOff x="6405898" y="4608424"/>
            <a:chExt cx="2486582" cy="369332"/>
          </a:xfrm>
        </p:grpSpPr>
        <p:cxnSp>
          <p:nvCxnSpPr>
            <p:cNvPr id="43" name="Conector de seta reta 42"/>
            <p:cNvCxnSpPr/>
            <p:nvPr/>
          </p:nvCxnSpPr>
          <p:spPr>
            <a:xfrm>
              <a:off x="6405898" y="4953551"/>
              <a:ext cx="248658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ixaDeTexto 43"/>
            <p:cNvSpPr txBox="1"/>
            <p:nvPr/>
          </p:nvSpPr>
          <p:spPr>
            <a:xfrm>
              <a:off x="7157221" y="4608424"/>
              <a:ext cx="1048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Decrease</a:t>
              </a:r>
              <a:endParaRPr lang="pt-BR" dirty="0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268288" y="1268760"/>
            <a:ext cx="8696200" cy="3024336"/>
            <a:chOff x="268288" y="1268760"/>
            <a:chExt cx="8696200" cy="30243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ixaDeTexto 19"/>
                <p:cNvSpPr txBox="1"/>
                <p:nvPr/>
              </p:nvSpPr>
              <p:spPr>
                <a:xfrm>
                  <a:off x="4283968" y="2354232"/>
                  <a:ext cx="1519840" cy="19388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000" b="0" i="1" smtClean="0">
                            <a:latin typeface="Cambria Math"/>
                          </a:rPr>
                          <m:t>𝑎</m:t>
                        </m:r>
                        <m:r>
                          <a:rPr lang="pt-BR" sz="2000" b="0" i="1" smtClean="0">
                            <a:latin typeface="Cambria Math"/>
                          </a:rPr>
                          <m:t> ≈10</m:t>
                        </m:r>
                        <m:r>
                          <a:rPr lang="pt-BR" sz="2000" b="0" i="0" smtClean="0">
                            <a:latin typeface="Cambria Math"/>
                          </a:rPr>
                          <m:t>0 </m:t>
                        </m:r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Å</m:t>
                        </m:r>
                      </m:oMath>
                    </m:oMathPara>
                  </a14:m>
                  <a:endParaRPr lang="pt-BR" sz="2000" b="0" dirty="0" smtClean="0"/>
                </a:p>
                <a:p>
                  <a:endParaRPr lang="pt-BR" sz="2000" b="0" dirty="0" smtClean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pt-BR" sz="2000" b="0" i="1" smtClean="0">
                          <a:latin typeface="Cambria Math"/>
                          <a:ea typeface="Cambria Math"/>
                        </a:rPr>
                        <m:t>≈ </m:t>
                      </m:r>
                    </m:oMath>
                  </a14:m>
                  <a:r>
                    <a:rPr lang="pt-BR" sz="2000" b="0" dirty="0" smtClean="0"/>
                    <a:t>50</a:t>
                  </a:r>
                  <a14:m>
                    <m:oMath xmlns:m="http://schemas.openxmlformats.org/officeDocument/2006/math">
                      <m:r>
                        <a:rPr lang="pt-BR" sz="2000" b="0" i="1" smtClean="0">
                          <a:latin typeface="Cambria Math"/>
                          <a:ea typeface="Cambria Math"/>
                        </a:rPr>
                        <m:t> Å</m:t>
                      </m:r>
                    </m:oMath>
                  </a14:m>
                  <a:endParaRPr lang="pt-BR" sz="2000" b="0" dirty="0" smtClean="0">
                    <a:ea typeface="Cambria Math"/>
                  </a:endParaRPr>
                </a:p>
                <a:p>
                  <a:endParaRPr lang="pt-BR" sz="2000" b="0" dirty="0" smtClean="0">
                    <a:ea typeface="Cambria Math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pt-BR" sz="2000" b="0" i="1" smtClean="0">
                          <a:latin typeface="Cambria Math"/>
                          <a:ea typeface="Cambria Math"/>
                        </a:rPr>
                        <m:t>=1.1</m:t>
                      </m:r>
                    </m:oMath>
                  </a14:m>
                  <a:r>
                    <a:rPr lang="pt-BR" sz="2000" b="0" dirty="0" smtClean="0">
                      <a:ea typeface="Cambria Math"/>
                    </a:rPr>
                    <a:t> </a:t>
                  </a:r>
                  <a:r>
                    <a:rPr lang="pt-BR" sz="2000" b="0" dirty="0" err="1" smtClean="0">
                      <a:ea typeface="Cambria Math"/>
                    </a:rPr>
                    <a:t>mK</a:t>
                  </a:r>
                  <a:endParaRPr lang="pt-BR" sz="2000" b="0" dirty="0" smtClean="0">
                    <a:ea typeface="Cambria Math"/>
                  </a:endParaRPr>
                </a:p>
                <a:p>
                  <a:endParaRPr lang="pt-BR" b="0" dirty="0" smtClean="0"/>
                </a:p>
              </p:txBody>
            </p:sp>
          </mc:Choice>
          <mc:Fallback xmlns="">
            <p:sp>
              <p:nvSpPr>
                <p:cNvPr id="20" name="CaixaDe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2354232"/>
                  <a:ext cx="1519840" cy="193886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r="-361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>
              <a:off x="268288" y="1268760"/>
              <a:ext cx="2900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v"/>
              </a:pPr>
              <a:r>
                <a:rPr lang="pt-BR" dirty="0"/>
                <a:t>Some </a:t>
              </a:r>
              <a:r>
                <a:rPr lang="pt-BR" dirty="0" err="1"/>
                <a:t>consequences</a:t>
              </a:r>
              <a:endParaRPr lang="en-US" dirty="0"/>
            </a:p>
          </p:txBody>
        </p:sp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>
              <a:off x="911226" y="1656481"/>
              <a:ext cx="174477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u="sng" err="1"/>
                <a:t>Two-body</a:t>
              </a:r>
              <a:r>
                <a:rPr lang="pt-BR" u="sng"/>
                <a:t> sector</a:t>
              </a:r>
              <a:endParaRPr lang="en-US" u="sng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ixaDeTexto 15"/>
                <p:cNvSpPr txBox="1"/>
                <p:nvPr/>
              </p:nvSpPr>
              <p:spPr>
                <a:xfrm>
                  <a:off x="6948264" y="1422918"/>
                  <a:ext cx="2016224" cy="709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pt-BR" sz="20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pt-BR" sz="20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pt-BR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pt-BR" sz="2000" b="0" i="1" smtClean="0">
                                    <a:latin typeface="Cambria Math"/>
                                    <a:ea typeface="Cambria Math"/>
                                  </a:rPr>
                                  <m:t>ħ</m:t>
                                </m:r>
                              </m:e>
                              <m:sup>
                                <m:r>
                                  <a:rPr lang="pt-BR" sz="20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20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pt-BR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pt-BR" sz="2000" b="0" i="1" smtClean="0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pt-BR" sz="20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pt-BR" sz="2000" dirty="0"/>
                </a:p>
              </p:txBody>
            </p:sp>
          </mc:Choice>
          <mc:Fallback xmlns="">
            <p:sp>
              <p:nvSpPr>
                <p:cNvPr id="16" name="CaixaDeTexto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8264" y="1422918"/>
                  <a:ext cx="2016224" cy="70993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aixaDeTexto 17"/>
            <p:cNvSpPr txBox="1"/>
            <p:nvPr/>
          </p:nvSpPr>
          <p:spPr>
            <a:xfrm>
              <a:off x="1976934" y="2996952"/>
              <a:ext cx="165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mtClean="0"/>
                <a:t>Helium-4 </a:t>
              </a:r>
              <a:r>
                <a:rPr lang="pt-BR" err="1" smtClean="0"/>
                <a:t>dimer</a:t>
              </a:r>
              <a:endParaRPr lang="pt-BR"/>
            </a:p>
          </p:txBody>
        </p:sp>
        <p:sp>
          <p:nvSpPr>
            <p:cNvPr id="21" name="Chave esquerda 20"/>
            <p:cNvSpPr/>
            <p:nvPr/>
          </p:nvSpPr>
          <p:spPr>
            <a:xfrm>
              <a:off x="4067944" y="2276872"/>
              <a:ext cx="216024" cy="1800200"/>
            </a:xfrm>
            <a:prstGeom prst="leftBrac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" name="Grupo 3"/>
            <p:cNvGrpSpPr/>
            <p:nvPr/>
          </p:nvGrpSpPr>
          <p:grpSpPr>
            <a:xfrm>
              <a:off x="6012160" y="2348880"/>
              <a:ext cx="1881386" cy="648126"/>
              <a:chOff x="6413268" y="2204864"/>
              <a:chExt cx="1881386" cy="6481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CaixaDeTexto 1"/>
                  <p:cNvSpPr txBox="1"/>
                  <p:nvPr/>
                </p:nvSpPr>
                <p:spPr>
                  <a:xfrm>
                    <a:off x="6413268" y="2204864"/>
                    <a:ext cx="1333955" cy="6481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pt-BR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pt-BR" i="1">
                                      <a:latin typeface="Cambria Math"/>
                                      <a:ea typeface="Cambria Math"/>
                                    </a:rPr>
                                    <m:t>ħ</m:t>
                                  </m:r>
                                </m:e>
                                <m:sup>
                                  <m:r>
                                    <a:rPr lang="pt-BR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pt-BR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pt-BR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/>
                                </a:rPr>
                                <m:t>48.12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2" name="CaixaDeTexto 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13268" y="2204864"/>
                    <a:ext cx="1333955" cy="648126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CaixaDeTexto 2"/>
                  <p:cNvSpPr txBox="1"/>
                  <p:nvPr/>
                </p:nvSpPr>
                <p:spPr>
                  <a:xfrm>
                    <a:off x="7714046" y="2337368"/>
                    <a:ext cx="580608" cy="3831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t-BR" dirty="0" smtClean="0"/>
                      <a:t>K</a:t>
                    </a:r>
                    <a:r>
                      <a:rPr lang="pt-BR" dirty="0">
                        <a:ea typeface="Cambria Math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pt-BR" i="1">
                            <a:latin typeface="Cambria Math"/>
                            <a:ea typeface="Cambria Math"/>
                          </a:rPr>
                          <m:t>Å</m:t>
                        </m:r>
                      </m:oMath>
                    </a14:m>
                    <a:r>
                      <a:rPr lang="pt-BR" baseline="30000" dirty="0" smtClean="0"/>
                      <a:t>2</a:t>
                    </a:r>
                    <a:endParaRPr lang="pt-BR" baseline="30000" dirty="0"/>
                  </a:p>
                </p:txBody>
              </p:sp>
            </mc:Choice>
            <mc:Fallback xmlns="">
              <p:sp>
                <p:nvSpPr>
                  <p:cNvPr id="3" name="CaixaDeTexto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4046" y="2337368"/>
                    <a:ext cx="580608" cy="383118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l="-9474" t="-3175" b="-25397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2" name="CaixaDeTexto 31"/>
            <p:cNvSpPr txBox="1"/>
            <p:nvPr/>
          </p:nvSpPr>
          <p:spPr>
            <a:xfrm>
              <a:off x="2771800" y="1638942"/>
              <a:ext cx="4458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Ex</a:t>
              </a:r>
              <a:r>
                <a:rPr lang="pt-BR" dirty="0" smtClean="0"/>
                <a:t>: </a:t>
              </a:r>
              <a:r>
                <a:rPr lang="pt-BR" dirty="0" err="1" smtClean="0"/>
                <a:t>Two</a:t>
              </a:r>
              <a:r>
                <a:rPr lang="pt-BR" dirty="0" smtClean="0"/>
                <a:t> </a:t>
              </a:r>
              <a:r>
                <a:rPr lang="pt-BR" dirty="0" err="1" smtClean="0"/>
                <a:t>identical</a:t>
              </a:r>
              <a:r>
                <a:rPr lang="pt-BR" dirty="0" smtClean="0"/>
                <a:t> </a:t>
              </a:r>
              <a:r>
                <a:rPr lang="pt-BR" dirty="0" err="1" smtClean="0"/>
                <a:t>bosons</a:t>
              </a:r>
              <a:r>
                <a:rPr lang="pt-BR" dirty="0" smtClean="0"/>
                <a:t> </a:t>
              </a:r>
              <a:r>
                <a:rPr lang="pt-BR" dirty="0" err="1" smtClean="0"/>
                <a:t>interacting</a:t>
              </a:r>
              <a:r>
                <a:rPr lang="pt-BR" dirty="0" smtClean="0"/>
                <a:t> in s-</a:t>
              </a:r>
              <a:r>
                <a:rPr lang="pt-BR" dirty="0" err="1" smtClean="0"/>
                <a:t>wave</a:t>
              </a:r>
              <a:endParaRPr lang="pt-BR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267744" y="4611160"/>
            <a:ext cx="5832648" cy="2058200"/>
            <a:chOff x="2267744" y="4611160"/>
            <a:chExt cx="5832648" cy="2058200"/>
          </a:xfrm>
        </p:grpSpPr>
        <p:cxnSp>
          <p:nvCxnSpPr>
            <p:cNvPr id="33" name="Conector de seta reta 32"/>
            <p:cNvCxnSpPr/>
            <p:nvPr/>
          </p:nvCxnSpPr>
          <p:spPr>
            <a:xfrm>
              <a:off x="2267744" y="4956287"/>
              <a:ext cx="248658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/>
            <p:cNvSpPr txBox="1"/>
            <p:nvPr/>
          </p:nvSpPr>
          <p:spPr>
            <a:xfrm>
              <a:off x="3019067" y="4611160"/>
              <a:ext cx="1048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Decrease</a:t>
              </a:r>
              <a:endParaRPr lang="pt-B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ixaDeTexto 34"/>
                <p:cNvSpPr txBox="1"/>
                <p:nvPr/>
              </p:nvSpPr>
              <p:spPr>
                <a:xfrm>
                  <a:off x="4747080" y="4738792"/>
                  <a:ext cx="1634999" cy="4349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pt-BR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pt-BR" b="0" i="1" smtClean="0">
                                <a:latin typeface="Cambria Math"/>
                              </a:rPr>
                              <m:t>|</m:t>
                            </m:r>
                            <m:r>
                              <a:rPr lang="pt-BR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pt-BR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pt-BR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r>
                          <a:rPr lang="pt-BR" b="0" i="1" smtClean="0">
                            <a:latin typeface="Cambria Math"/>
                          </a:rPr>
                          <m:t>|</m:t>
                        </m:r>
                        <m:r>
                          <a:rPr lang="pt-BR" b="0" i="0" smtClean="0">
                            <a:latin typeface="Cambria Math"/>
                          </a:rPr>
                          <m:t>&lt;</m:t>
                        </m:r>
                        <m:sSubSup>
                          <m:sSubSupPr>
                            <m:ctrlPr>
                              <a:rPr lang="pt-BR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pt-BR" b="0" i="1" smtClean="0">
                                <a:latin typeface="Cambria Math"/>
                              </a:rPr>
                              <m:t>|</m:t>
                            </m:r>
                            <m:r>
                              <a:rPr lang="pt-BR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pt-BR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pt-BR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pt-BR" b="0" i="1" smtClean="0">
                            <a:latin typeface="Cambria Math"/>
                          </a:rPr>
                          <m:t>|</m:t>
                        </m:r>
                      </m:oMath>
                    </m:oMathPara>
                  </a14:m>
                  <a:endParaRPr lang="pt-BR" b="0" dirty="0" smtClean="0"/>
                </a:p>
              </p:txBody>
            </p:sp>
          </mc:Choice>
          <mc:Fallback xmlns="">
            <p:sp>
              <p:nvSpPr>
                <p:cNvPr id="35" name="CaixaDeTexto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7080" y="4738792"/>
                  <a:ext cx="1634999" cy="43499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Conector reto 35"/>
            <p:cNvCxnSpPr/>
            <p:nvPr/>
          </p:nvCxnSpPr>
          <p:spPr>
            <a:xfrm>
              <a:off x="4865171" y="5589240"/>
              <a:ext cx="149222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>
              <a:off x="4865171" y="5733256"/>
              <a:ext cx="149222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>
              <a:off x="4865171" y="6525344"/>
              <a:ext cx="149222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have direita 38"/>
            <p:cNvSpPr/>
            <p:nvPr/>
          </p:nvSpPr>
          <p:spPr>
            <a:xfrm>
              <a:off x="6501410" y="5445224"/>
              <a:ext cx="144016" cy="1224136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6704241" y="5733256"/>
              <a:ext cx="13961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err="1" smtClean="0"/>
                <a:t>Three-body</a:t>
              </a:r>
              <a:endParaRPr lang="pt-BR" smtClean="0"/>
            </a:p>
            <a:p>
              <a:r>
                <a:rPr lang="pt-BR" err="1" smtClean="0"/>
                <a:t>bound</a:t>
              </a:r>
              <a:r>
                <a:rPr lang="pt-BR" smtClean="0"/>
                <a:t> </a:t>
              </a:r>
              <a:r>
                <a:rPr lang="pt-BR" err="1" smtClean="0"/>
                <a:t>states</a:t>
              </a:r>
              <a:endParaRPr lang="pt-BR"/>
            </a:p>
          </p:txBody>
        </p:sp>
      </p:grpSp>
      <p:cxnSp>
        <p:nvCxnSpPr>
          <p:cNvPr id="41" name="Conector reto 40"/>
          <p:cNvCxnSpPr/>
          <p:nvPr/>
        </p:nvCxnSpPr>
        <p:spPr>
          <a:xfrm>
            <a:off x="4868499" y="5517232"/>
            <a:ext cx="1492223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/>
          <p:cNvSpPr txBox="1"/>
          <p:nvPr/>
        </p:nvSpPr>
        <p:spPr>
          <a:xfrm>
            <a:off x="251520" y="262239"/>
            <a:ext cx="215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mtClean="0"/>
              <a:t>What's </a:t>
            </a:r>
            <a:r>
              <a:rPr lang="pt-BR" b="1" dirty="0" err="1" smtClean="0"/>
              <a:t>Universality</a:t>
            </a:r>
            <a:r>
              <a:rPr lang="pt-BR" b="1" dirty="0" smtClean="0"/>
              <a:t>?</a:t>
            </a:r>
            <a:endParaRPr lang="pt-BR" b="1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3183568" y="264428"/>
            <a:ext cx="309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/>
              <a:t>Independence </a:t>
            </a:r>
            <a:r>
              <a:rPr lang="pt-BR" err="1" smtClean="0"/>
              <a:t>of</a:t>
            </a:r>
            <a:r>
              <a:rPr lang="pt-BR" smtClean="0"/>
              <a:t> the </a:t>
            </a:r>
            <a:r>
              <a:rPr lang="pt-BR" u="sng" smtClean="0"/>
              <a:t>potential</a:t>
            </a:r>
            <a:endParaRPr lang="pt-BR" u="sng"/>
          </a:p>
        </p:txBody>
      </p:sp>
      <p:sp>
        <p:nvSpPr>
          <p:cNvPr id="49" name="CaixaDeTexto 48"/>
          <p:cNvSpPr txBox="1"/>
          <p:nvPr/>
        </p:nvSpPr>
        <p:spPr>
          <a:xfrm>
            <a:off x="1979712" y="764704"/>
            <a:ext cx="511281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err="1" smtClean="0"/>
              <a:t>Two-body</a:t>
            </a:r>
            <a:r>
              <a:rPr lang="pt-BR" smtClean="0"/>
              <a:t> </a:t>
            </a:r>
            <a:r>
              <a:rPr lang="pt-BR" err="1" smtClean="0"/>
              <a:t>scattering</a:t>
            </a:r>
            <a:r>
              <a:rPr lang="pt-BR" smtClean="0"/>
              <a:t> </a:t>
            </a:r>
            <a:r>
              <a:rPr lang="pt-BR" err="1" smtClean="0"/>
              <a:t>length</a:t>
            </a:r>
            <a:r>
              <a:rPr lang="pt-BR" smtClean="0"/>
              <a:t> &gt;&gt; range </a:t>
            </a:r>
            <a:r>
              <a:rPr lang="pt-BR" err="1" smtClean="0"/>
              <a:t>of</a:t>
            </a:r>
            <a:r>
              <a:rPr lang="pt-BR" smtClean="0"/>
              <a:t> </a:t>
            </a:r>
            <a:r>
              <a:rPr lang="pt-BR" err="1" smtClean="0"/>
              <a:t>the</a:t>
            </a:r>
            <a:r>
              <a:rPr lang="pt-BR" smtClean="0"/>
              <a:t> </a:t>
            </a:r>
            <a:r>
              <a:rPr lang="pt-BR" err="1" smtClean="0"/>
              <a:t>potential</a:t>
            </a:r>
            <a:endParaRPr lang="pt-BR"/>
          </a:p>
        </p:txBody>
      </p:sp>
      <p:cxnSp>
        <p:nvCxnSpPr>
          <p:cNvPr id="13" name="Conector angulado 12"/>
          <p:cNvCxnSpPr>
            <a:stCxn id="45" idx="3"/>
            <a:endCxn id="46" idx="1"/>
          </p:cNvCxnSpPr>
          <p:nvPr/>
        </p:nvCxnSpPr>
        <p:spPr>
          <a:xfrm>
            <a:off x="2405636" y="446905"/>
            <a:ext cx="777932" cy="218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74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112786" y="4941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grpSp>
        <p:nvGrpSpPr>
          <p:cNvPr id="9" name="Grupo 8"/>
          <p:cNvGrpSpPr/>
          <p:nvPr/>
        </p:nvGrpSpPr>
        <p:grpSpPr>
          <a:xfrm>
            <a:off x="35496" y="764704"/>
            <a:ext cx="5250577" cy="5832754"/>
            <a:chOff x="35496" y="764704"/>
            <a:chExt cx="5250577" cy="5832754"/>
          </a:xfrm>
        </p:grpSpPr>
        <p:graphicFrame>
          <p:nvGraphicFramePr>
            <p:cNvPr id="11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6384458"/>
                </p:ext>
              </p:extLst>
            </p:nvPr>
          </p:nvGraphicFramePr>
          <p:xfrm>
            <a:off x="3638986" y="1540956"/>
            <a:ext cx="1172191" cy="8799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" name="Foto do Photo Editor" r:id="rId3" imgW="15238095" imgH="11428571" progId="MSPhotoEd.3">
                    <p:embed/>
                  </p:oleObj>
                </mc:Choice>
                <mc:Fallback>
                  <p:oleObj name="Foto do Photo Editor" r:id="rId3" imgW="15238095" imgH="11428571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8986" y="1540956"/>
                          <a:ext cx="1172191" cy="8799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3861324" y="764704"/>
              <a:ext cx="142474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u="sng" dirty="0" err="1"/>
                <a:t>Efimov</a:t>
              </a:r>
              <a:r>
                <a:rPr lang="pt-BR" u="sng" dirty="0"/>
                <a:t> </a:t>
              </a:r>
              <a:r>
                <a:rPr lang="pt-BR" u="sng" dirty="0" err="1" smtClean="0"/>
                <a:t>states</a:t>
              </a:r>
              <a:endParaRPr lang="en-US" u="sng" dirty="0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35496" y="1796256"/>
              <a:ext cx="3493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 err="1"/>
                <a:t>discovered</a:t>
              </a:r>
              <a:r>
                <a:rPr lang="pt-BR" dirty="0"/>
                <a:t> </a:t>
              </a:r>
              <a:r>
                <a:rPr lang="pt-BR" dirty="0" err="1"/>
                <a:t>by</a:t>
              </a:r>
              <a:r>
                <a:rPr lang="pt-BR" dirty="0"/>
                <a:t> Vitaly </a:t>
              </a:r>
              <a:r>
                <a:rPr lang="pt-BR" dirty="0" err="1"/>
                <a:t>Efimov</a:t>
              </a:r>
              <a:r>
                <a:rPr lang="pt-BR" dirty="0"/>
                <a:t> in 1970</a:t>
              </a:r>
              <a:endParaRPr lang="en-US" dirty="0"/>
            </a:p>
          </p:txBody>
        </p:sp>
        <p:pic>
          <p:nvPicPr>
            <p:cNvPr id="1106" name="Picture 8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564904"/>
              <a:ext cx="4321243" cy="1991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7" name="Picture 8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97" y="4797152"/>
              <a:ext cx="4430625" cy="1800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o 9"/>
          <p:cNvGrpSpPr/>
          <p:nvPr/>
        </p:nvGrpSpPr>
        <p:grpSpPr>
          <a:xfrm>
            <a:off x="5286073" y="1379316"/>
            <a:ext cx="3816424" cy="5270565"/>
            <a:chOff x="5286073" y="1379316"/>
            <a:chExt cx="3816424" cy="5270565"/>
          </a:xfrm>
        </p:grpSpPr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>
              <a:off x="5286073" y="1379316"/>
              <a:ext cx="3816424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pt-BR" sz="1800" dirty="0"/>
                <a:t>“</a:t>
              </a:r>
              <a:r>
                <a:rPr lang="pt-BR" sz="1800" dirty="0" err="1"/>
                <a:t>Evidence</a:t>
              </a:r>
              <a:r>
                <a:rPr lang="pt-BR" sz="1800" dirty="0"/>
                <a:t> </a:t>
              </a:r>
              <a:r>
                <a:rPr lang="pt-BR" sz="1800" dirty="0" err="1"/>
                <a:t>of</a:t>
              </a:r>
              <a:r>
                <a:rPr lang="pt-BR" sz="1800" dirty="0"/>
                <a:t> </a:t>
              </a:r>
              <a:r>
                <a:rPr lang="pt-BR" sz="1800" dirty="0" err="1"/>
                <a:t>Efimov</a:t>
              </a:r>
              <a:r>
                <a:rPr lang="pt-BR" sz="1800" dirty="0"/>
                <a:t> quantum </a:t>
              </a:r>
              <a:r>
                <a:rPr lang="pt-BR" sz="1800" dirty="0" err="1"/>
                <a:t>states</a:t>
              </a:r>
              <a:r>
                <a:rPr lang="pt-BR" sz="1800" dirty="0"/>
                <a:t> </a:t>
              </a:r>
              <a:endParaRPr lang="pt-BR" sz="1800" dirty="0" smtClean="0"/>
            </a:p>
            <a:p>
              <a:pPr algn="ctr"/>
              <a:r>
                <a:rPr lang="pt-BR" sz="1800" dirty="0" smtClean="0"/>
                <a:t>in </a:t>
              </a:r>
              <a:r>
                <a:rPr lang="pt-BR" sz="1800" dirty="0" err="1"/>
                <a:t>an</a:t>
              </a:r>
              <a:r>
                <a:rPr lang="pt-BR" sz="1800" dirty="0"/>
                <a:t> </a:t>
              </a:r>
              <a:r>
                <a:rPr lang="pt-BR" sz="1800" dirty="0" err="1"/>
                <a:t>ultracold</a:t>
              </a:r>
              <a:r>
                <a:rPr lang="pt-BR" sz="1800" dirty="0"/>
                <a:t> </a:t>
              </a:r>
              <a:r>
                <a:rPr lang="pt-BR" sz="1800" dirty="0" err="1"/>
                <a:t>gas</a:t>
              </a:r>
              <a:r>
                <a:rPr lang="pt-BR" sz="1800" dirty="0"/>
                <a:t> </a:t>
              </a:r>
              <a:r>
                <a:rPr lang="pt-BR" sz="1800" dirty="0" err="1"/>
                <a:t>of</a:t>
              </a:r>
              <a:r>
                <a:rPr lang="pt-BR" sz="1800" dirty="0"/>
                <a:t> </a:t>
              </a:r>
              <a:r>
                <a:rPr lang="pt-BR" sz="1800" dirty="0" err="1"/>
                <a:t>cesium</a:t>
              </a:r>
              <a:r>
                <a:rPr lang="pt-BR" sz="1800" dirty="0"/>
                <a:t> </a:t>
              </a:r>
              <a:r>
                <a:rPr lang="pt-BR" sz="1800" dirty="0" err="1"/>
                <a:t>atoms</a:t>
              </a:r>
              <a:r>
                <a:rPr lang="pt-BR" sz="1800" dirty="0"/>
                <a:t>” !</a:t>
              </a:r>
            </a:p>
          </p:txBody>
        </p:sp>
        <p:sp>
          <p:nvSpPr>
            <p:cNvPr id="23" name="Text Box 26"/>
            <p:cNvSpPr txBox="1">
              <a:spLocks noChangeArrowheads="1"/>
            </p:cNvSpPr>
            <p:nvPr/>
          </p:nvSpPr>
          <p:spPr bwMode="auto">
            <a:xfrm>
              <a:off x="5702157" y="2204864"/>
              <a:ext cx="32210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pt-BR" sz="1400" dirty="0"/>
                <a:t>T. </a:t>
              </a:r>
              <a:r>
                <a:rPr lang="pt-BR" sz="1400" dirty="0" err="1"/>
                <a:t>Kraemer</a:t>
              </a:r>
              <a:r>
                <a:rPr lang="pt-BR" sz="1400" dirty="0"/>
                <a:t> et al. </a:t>
              </a:r>
              <a:r>
                <a:rPr lang="pt-BR" sz="1400" dirty="0" err="1"/>
                <a:t>Nature</a:t>
              </a:r>
              <a:r>
                <a:rPr lang="pt-BR" sz="1400" dirty="0"/>
                <a:t> </a:t>
              </a:r>
              <a:r>
                <a:rPr lang="pt-BR" sz="1400" b="1" dirty="0"/>
                <a:t>440</a:t>
              </a:r>
              <a:r>
                <a:rPr lang="pt-BR" sz="1400" dirty="0"/>
                <a:t>, 315 (2006)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1111" y="2607414"/>
              <a:ext cx="3066347" cy="4042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upo 13"/>
          <p:cNvGrpSpPr/>
          <p:nvPr/>
        </p:nvGrpSpPr>
        <p:grpSpPr>
          <a:xfrm>
            <a:off x="461033" y="188640"/>
            <a:ext cx="8215423" cy="659604"/>
            <a:chOff x="461033" y="188640"/>
            <a:chExt cx="8215423" cy="659604"/>
          </a:xfrm>
        </p:grpSpPr>
        <p:grpSp>
          <p:nvGrpSpPr>
            <p:cNvPr id="5" name="Grupo 4"/>
            <p:cNvGrpSpPr/>
            <p:nvPr/>
          </p:nvGrpSpPr>
          <p:grpSpPr>
            <a:xfrm>
              <a:off x="461033" y="188640"/>
              <a:ext cx="6048672" cy="659604"/>
              <a:chOff x="1043608" y="835592"/>
              <a:chExt cx="6048672" cy="659604"/>
            </a:xfrm>
          </p:grpSpPr>
          <p:sp>
            <p:nvSpPr>
              <p:cNvPr id="2" name="CaixaDeTexto 1"/>
              <p:cNvSpPr txBox="1"/>
              <p:nvPr/>
            </p:nvSpPr>
            <p:spPr>
              <a:xfrm>
                <a:off x="2662742" y="980728"/>
                <a:ext cx="3598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err="1" smtClean="0"/>
                  <a:t>Appearance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of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an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effective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potential</a:t>
                </a:r>
                <a:endParaRPr lang="pt-BR" dirty="0" smtClean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CaixaDeTexto 2"/>
                  <p:cNvSpPr txBox="1"/>
                  <p:nvPr/>
                </p:nvSpPr>
                <p:spPr>
                  <a:xfrm>
                    <a:off x="6335150" y="835592"/>
                    <a:ext cx="757130" cy="659604"/>
                  </a:xfrm>
                  <a:prstGeom prst="rect">
                    <a:avLst/>
                  </a:prstGeom>
                  <a:noFill/>
                  <a:ln>
                    <a:solidFill>
                      <a:schemeClr val="accent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i="1" smtClean="0">
                              <a:latin typeface="Cambria Math"/>
                              <a:ea typeface="Cambria Math"/>
                            </a:rPr>
                            <m:t>∝</m:t>
                          </m:r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pt-BR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3" name="CaixaDeTexto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5150" y="835592"/>
                    <a:ext cx="757130" cy="659604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CaixaDeTexto 3"/>
                  <p:cNvSpPr txBox="1"/>
                  <p:nvPr/>
                </p:nvSpPr>
                <p:spPr>
                  <a:xfrm>
                    <a:off x="1043608" y="992627"/>
                    <a:ext cx="831061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pt-BR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pt-BR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/>
                              </a:rPr>
                              <m:t>2</m:t>
                            </m:r>
                          </m:sub>
                          <m:sup/>
                        </m:sSubSup>
                        <m:r>
                          <a:rPr lang="pt-BR" b="0" i="0" smtClean="0">
                            <a:latin typeface="Cambria Math"/>
                          </a:rPr>
                          <m:t>=</m:t>
                        </m:r>
                      </m:oMath>
                    </a14:m>
                    <a:r>
                      <a:rPr lang="pt-BR" b="0" dirty="0" smtClean="0"/>
                      <a:t> 0</a:t>
                    </a:r>
                  </a:p>
                </p:txBody>
              </p:sp>
            </mc:Choice>
            <mc:Fallback xmlns="">
              <p:sp>
                <p:nvSpPr>
                  <p:cNvPr id="4" name="CaixaDeTexto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3608" y="992627"/>
                    <a:ext cx="831061" cy="369332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t="-6452" r="-4317" b="-24194"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" name="Conector de seta reta 5"/>
              <p:cNvCxnSpPr/>
              <p:nvPr/>
            </p:nvCxnSpPr>
            <p:spPr>
              <a:xfrm>
                <a:off x="1979712" y="1177293"/>
                <a:ext cx="683030" cy="0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CaixaDeTexto 7"/>
            <p:cNvSpPr txBox="1"/>
            <p:nvPr/>
          </p:nvSpPr>
          <p:spPr>
            <a:xfrm>
              <a:off x="6725729" y="188640"/>
              <a:ext cx="19507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err="1" smtClean="0"/>
                <a:t>Infinite</a:t>
              </a:r>
              <a:r>
                <a:rPr lang="pt-BR" dirty="0" smtClean="0"/>
                <a:t> </a:t>
              </a:r>
              <a:r>
                <a:rPr lang="pt-BR" dirty="0" err="1" smtClean="0"/>
                <a:t>three-body</a:t>
              </a:r>
              <a:endParaRPr lang="pt-BR" dirty="0" smtClean="0"/>
            </a:p>
            <a:p>
              <a:pPr algn="ctr"/>
              <a:r>
                <a:rPr lang="pt-BR" dirty="0" err="1" smtClean="0"/>
                <a:t>bound</a:t>
              </a:r>
              <a:r>
                <a:rPr lang="pt-BR" dirty="0" smtClean="0"/>
                <a:t> </a:t>
              </a:r>
              <a:r>
                <a:rPr lang="pt-BR" dirty="0" err="1" smtClean="0"/>
                <a:t>states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94796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23528" y="2204864"/>
            <a:ext cx="4112518" cy="873388"/>
            <a:chOff x="683568" y="827420"/>
            <a:chExt cx="4112518" cy="873388"/>
          </a:xfrm>
        </p:grpSpPr>
        <p:sp>
          <p:nvSpPr>
            <p:cNvPr id="2" name="CaixaDeTexto 1"/>
            <p:cNvSpPr txBox="1"/>
            <p:nvPr/>
          </p:nvSpPr>
          <p:spPr>
            <a:xfrm>
              <a:off x="683568" y="827420"/>
              <a:ext cx="291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 smtClean="0"/>
                <a:t>Describing</a:t>
              </a:r>
              <a:r>
                <a:rPr lang="pt-BR" b="1" dirty="0" smtClean="0"/>
                <a:t> universal systems</a:t>
              </a:r>
              <a:endParaRPr lang="pt-BR" b="1" dirty="0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704197" y="1331476"/>
              <a:ext cx="4091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2</a:t>
              </a:r>
              <a:r>
                <a:rPr lang="pt-BR" dirty="0" smtClean="0"/>
                <a:t>: </a:t>
              </a:r>
              <a:r>
                <a:rPr lang="pt-BR" dirty="0" err="1" smtClean="0"/>
                <a:t>scattering</a:t>
              </a:r>
              <a:r>
                <a:rPr lang="pt-BR" dirty="0" smtClean="0"/>
                <a:t> </a:t>
              </a:r>
              <a:r>
                <a:rPr lang="pt-BR" dirty="0" err="1" smtClean="0"/>
                <a:t>length</a:t>
              </a:r>
              <a:r>
                <a:rPr lang="pt-BR" dirty="0" smtClean="0"/>
                <a:t> (</a:t>
              </a:r>
              <a:r>
                <a:rPr lang="pt-BR" i="1" dirty="0" smtClean="0"/>
                <a:t>a</a:t>
              </a:r>
              <a:r>
                <a:rPr lang="pt-BR" dirty="0" smtClean="0"/>
                <a:t>) / </a:t>
              </a:r>
              <a:r>
                <a:rPr lang="pt-BR" dirty="0" err="1" smtClean="0"/>
                <a:t>two-body</a:t>
              </a:r>
              <a:r>
                <a:rPr lang="pt-BR" dirty="0" smtClean="0"/>
                <a:t> </a:t>
              </a:r>
              <a:r>
                <a:rPr lang="pt-BR" dirty="0" err="1" smtClean="0"/>
                <a:t>energy</a:t>
              </a:r>
              <a:endParaRPr lang="pt-BR" dirty="0"/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323528" y="3212976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3</a:t>
            </a:r>
            <a:r>
              <a:rPr lang="pt-BR" dirty="0" smtClean="0"/>
              <a:t>: </a:t>
            </a:r>
            <a:r>
              <a:rPr lang="pt-BR" dirty="0" err="1" smtClean="0"/>
              <a:t>two-body</a:t>
            </a:r>
            <a:r>
              <a:rPr lang="pt-BR" dirty="0" smtClean="0"/>
              <a:t> </a:t>
            </a:r>
            <a:r>
              <a:rPr lang="pt-BR" dirty="0" err="1" smtClean="0"/>
              <a:t>energy</a:t>
            </a:r>
            <a:r>
              <a:rPr lang="pt-BR" dirty="0" smtClean="0"/>
              <a:t> +</a:t>
            </a:r>
            <a:endParaRPr lang="pt-BR" dirty="0"/>
          </a:p>
        </p:txBody>
      </p:sp>
      <p:grpSp>
        <p:nvGrpSpPr>
          <p:cNvPr id="16" name="Grupo 15"/>
          <p:cNvGrpSpPr/>
          <p:nvPr/>
        </p:nvGrpSpPr>
        <p:grpSpPr>
          <a:xfrm>
            <a:off x="2729458" y="5111219"/>
            <a:ext cx="3714750" cy="1495425"/>
            <a:chOff x="2716726" y="3140968"/>
            <a:chExt cx="3714750" cy="1495425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9317403"/>
                </p:ext>
              </p:extLst>
            </p:nvPr>
          </p:nvGraphicFramePr>
          <p:xfrm>
            <a:off x="2716726" y="3772793"/>
            <a:ext cx="3714750" cy="86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3" name="Equação" r:id="rId3" imgW="2184120" imgH="507960" progId="Equation.3">
                    <p:embed/>
                  </p:oleObj>
                </mc:Choice>
                <mc:Fallback>
                  <p:oleObj name="Equação" r:id="rId3" imgW="2184120" imgH="507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6726" y="3772793"/>
                          <a:ext cx="3714750" cy="863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540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738135" y="3140968"/>
              <a:ext cx="167193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dirty="0" err="1"/>
                <a:t>Scaling</a:t>
              </a:r>
              <a:r>
                <a:rPr lang="pt-BR" dirty="0"/>
                <a:t> </a:t>
              </a:r>
              <a:r>
                <a:rPr lang="pt-BR" dirty="0" err="1"/>
                <a:t>function</a:t>
              </a:r>
              <a:endParaRPr lang="pt-BR" dirty="0"/>
            </a:p>
          </p:txBody>
        </p:sp>
      </p:grp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2005285" y="4095938"/>
            <a:ext cx="5807075" cy="998538"/>
            <a:chOff x="108" y="703"/>
            <a:chExt cx="3658" cy="629"/>
          </a:xfrm>
        </p:grpSpPr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108" y="878"/>
              <a:ext cx="156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dirty="0"/>
                <a:t>Thomas </a:t>
              </a:r>
              <a:r>
                <a:rPr lang="pt-BR" dirty="0" err="1"/>
                <a:t>collapse</a:t>
              </a:r>
              <a:r>
                <a:rPr lang="pt-BR" dirty="0"/>
                <a:t> in 1935</a:t>
              </a:r>
              <a:endParaRPr lang="en-US" dirty="0"/>
            </a:p>
          </p:txBody>
        </p:sp>
        <p:sp>
          <p:nvSpPr>
            <p:cNvPr id="12" name="Text Box 49"/>
            <p:cNvSpPr txBox="1">
              <a:spLocks noChangeArrowheads="1"/>
            </p:cNvSpPr>
            <p:nvPr/>
          </p:nvSpPr>
          <p:spPr bwMode="auto">
            <a:xfrm>
              <a:off x="1925" y="703"/>
              <a:ext cx="73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dirty="0"/>
                <a:t>r</a:t>
              </a:r>
              <a:r>
                <a:rPr lang="pt-BR" baseline="-25000" dirty="0"/>
                <a:t>0</a:t>
              </a:r>
              <a:r>
                <a:rPr lang="pt-BR" dirty="0"/>
                <a:t> </a:t>
              </a:r>
              <a:r>
                <a:rPr lang="pt-BR" dirty="0">
                  <a:sym typeface="Wingdings" pitchFamily="2" charset="2"/>
                </a:rPr>
                <a:t></a:t>
              </a:r>
              <a:r>
                <a:rPr lang="pt-BR" dirty="0"/>
                <a:t> 0</a:t>
              </a:r>
            </a:p>
            <a:p>
              <a:r>
                <a:rPr lang="pt-BR" dirty="0"/>
                <a:t>V</a:t>
              </a:r>
              <a:r>
                <a:rPr lang="pt-BR" baseline="-25000" dirty="0"/>
                <a:t>0</a:t>
              </a:r>
              <a:r>
                <a:rPr lang="pt-BR" dirty="0"/>
                <a:t> </a:t>
              </a:r>
              <a:r>
                <a:rPr lang="pt-BR" dirty="0">
                  <a:sym typeface="Wingdings" pitchFamily="2" charset="2"/>
                </a:rPr>
                <a:t> </a:t>
              </a:r>
              <a:r>
                <a:rPr lang="pt-BR" dirty="0">
                  <a:cs typeface="Times New Roman" pitchFamily="18" charset="0"/>
                  <a:sym typeface="Wingdings" pitchFamily="2" charset="2"/>
                </a:rPr>
                <a:t>∞</a:t>
              </a:r>
            </a:p>
            <a:p>
              <a:r>
                <a:rPr lang="pt-BR" dirty="0">
                  <a:cs typeface="Times New Roman" pitchFamily="18" charset="0"/>
                  <a:sym typeface="Wingdings" pitchFamily="2" charset="2"/>
                </a:rPr>
                <a:t>E</a:t>
              </a:r>
              <a:r>
                <a:rPr lang="pt-BR" baseline="-25000" dirty="0">
                  <a:cs typeface="Times New Roman" pitchFamily="18" charset="0"/>
                  <a:sym typeface="Wingdings" pitchFamily="2" charset="2"/>
                </a:rPr>
                <a:t>2</a:t>
              </a:r>
              <a:r>
                <a:rPr lang="pt-BR" dirty="0">
                  <a:cs typeface="Times New Roman" pitchFamily="18" charset="0"/>
                  <a:sym typeface="Wingdings" pitchFamily="2" charset="2"/>
                </a:rPr>
                <a:t>  </a:t>
              </a:r>
              <a:r>
                <a:rPr lang="pt-BR" dirty="0" err="1">
                  <a:cs typeface="Times New Roman" pitchFamily="18" charset="0"/>
                  <a:sym typeface="Wingdings" pitchFamily="2" charset="2"/>
                </a:rPr>
                <a:t>fixed</a:t>
              </a:r>
              <a:endParaRPr lang="pt-BR" dirty="0">
                <a:cs typeface="Times New Roman" pitchFamily="18" charset="0"/>
              </a:endParaRPr>
            </a:p>
          </p:txBody>
        </p:sp>
        <p:sp>
          <p:nvSpPr>
            <p:cNvPr id="13" name="AutoShape 51"/>
            <p:cNvSpPr>
              <a:spLocks/>
            </p:cNvSpPr>
            <p:nvPr/>
          </p:nvSpPr>
          <p:spPr bwMode="auto">
            <a:xfrm>
              <a:off x="1885" y="711"/>
              <a:ext cx="56" cy="621"/>
            </a:xfrm>
            <a:prstGeom prst="leftBrace">
              <a:avLst>
                <a:gd name="adj1" fmla="val 92411"/>
                <a:gd name="adj2" fmla="val 50000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Text Box 52"/>
            <p:cNvSpPr txBox="1">
              <a:spLocks noChangeArrowheads="1"/>
            </p:cNvSpPr>
            <p:nvPr/>
          </p:nvSpPr>
          <p:spPr bwMode="auto">
            <a:xfrm>
              <a:off x="2880" y="864"/>
              <a:ext cx="8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dirty="0"/>
                <a:t>E</a:t>
              </a:r>
              <a:r>
                <a:rPr lang="pt-BR" baseline="-25000" dirty="0"/>
                <a:t>3</a:t>
              </a:r>
              <a:r>
                <a:rPr lang="pt-BR" baseline="30000" dirty="0"/>
                <a:t>deepest</a:t>
              </a:r>
              <a:r>
                <a:rPr lang="pt-BR" dirty="0"/>
                <a:t> </a:t>
              </a:r>
              <a:r>
                <a:rPr lang="pt-BR" dirty="0">
                  <a:sym typeface="Wingdings" pitchFamily="2" charset="2"/>
                </a:rPr>
                <a:t> ∞</a:t>
              </a:r>
              <a:endParaRPr lang="en-US" dirty="0">
                <a:sym typeface="Wingdings" pitchFamily="2" charset="2"/>
              </a:endParaRPr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2361025" y="3221029"/>
            <a:ext cx="178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Three-body</a:t>
            </a:r>
            <a:r>
              <a:rPr lang="pt-BR" dirty="0" smtClean="0"/>
              <a:t> </a:t>
            </a:r>
            <a:r>
              <a:rPr lang="pt-BR" u="sng" dirty="0" err="1" smtClean="0"/>
              <a:t>scale</a:t>
            </a:r>
            <a:endParaRPr lang="pt-BR" u="sng" dirty="0"/>
          </a:p>
        </p:txBody>
      </p:sp>
      <p:cxnSp>
        <p:nvCxnSpPr>
          <p:cNvPr id="18" name="Conector de seta reta 17"/>
          <p:cNvCxnSpPr>
            <a:stCxn id="15" idx="2"/>
            <a:endCxn id="11" idx="0"/>
          </p:cNvCxnSpPr>
          <p:nvPr/>
        </p:nvCxnSpPr>
        <p:spPr>
          <a:xfrm flipH="1">
            <a:off x="3248298" y="3590361"/>
            <a:ext cx="4895" cy="78339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/>
          <p:cNvGrpSpPr/>
          <p:nvPr/>
        </p:nvGrpSpPr>
        <p:grpSpPr>
          <a:xfrm>
            <a:off x="331475" y="260648"/>
            <a:ext cx="8542029" cy="1872208"/>
            <a:chOff x="331475" y="260648"/>
            <a:chExt cx="8542029" cy="1872208"/>
          </a:xfrm>
        </p:grpSpPr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331475" y="260648"/>
              <a:ext cx="144732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dirty="0" err="1" smtClean="0"/>
                <a:t>Efimov</a:t>
              </a:r>
              <a:r>
                <a:rPr lang="pt-BR" dirty="0" smtClean="0"/>
                <a:t> </a:t>
              </a:r>
              <a:r>
                <a:rPr lang="pt-BR" dirty="0" err="1" smtClean="0"/>
                <a:t>states</a:t>
              </a:r>
              <a:endParaRPr lang="en-US" dirty="0"/>
            </a:p>
          </p:txBody>
        </p:sp>
        <p:grpSp>
          <p:nvGrpSpPr>
            <p:cNvPr id="19" name="Grupo 18"/>
            <p:cNvGrpSpPr/>
            <p:nvPr/>
          </p:nvGrpSpPr>
          <p:grpSpPr>
            <a:xfrm>
              <a:off x="1990644" y="1020420"/>
              <a:ext cx="5351618" cy="1011186"/>
              <a:chOff x="3612870" y="4434038"/>
              <a:chExt cx="5351618" cy="1011186"/>
            </a:xfrm>
          </p:grpSpPr>
          <p:sp>
            <p:nvSpPr>
              <p:cNvPr id="20" name="Text Box 22"/>
              <p:cNvSpPr txBox="1">
                <a:spLocks noChangeArrowheads="1"/>
              </p:cNvSpPr>
              <p:nvPr/>
            </p:nvSpPr>
            <p:spPr bwMode="auto">
              <a:xfrm>
                <a:off x="3715487" y="4434038"/>
                <a:ext cx="5249001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sz="1600" dirty="0" smtClean="0"/>
                  <a:t>• Energy </a:t>
                </a:r>
                <a:r>
                  <a:rPr lang="pt-BR" sz="1600" dirty="0" err="1" smtClean="0"/>
                  <a:t>ratio</a:t>
                </a:r>
                <a:r>
                  <a:rPr lang="pt-BR" sz="1600" dirty="0" smtClean="0"/>
                  <a:t> </a:t>
                </a:r>
                <a:r>
                  <a:rPr lang="pt-BR" sz="1600" dirty="0" err="1" smtClean="0"/>
                  <a:t>between</a:t>
                </a:r>
                <a:r>
                  <a:rPr lang="pt-BR" sz="1600" dirty="0" smtClean="0"/>
                  <a:t> </a:t>
                </a:r>
                <a:r>
                  <a:rPr lang="pt-BR" sz="1600" dirty="0" err="1" smtClean="0"/>
                  <a:t>two</a:t>
                </a:r>
                <a:r>
                  <a:rPr lang="pt-BR" sz="1600" dirty="0" smtClean="0"/>
                  <a:t> </a:t>
                </a:r>
                <a:r>
                  <a:rPr lang="pt-BR" sz="1600" dirty="0" err="1" smtClean="0"/>
                  <a:t>consecutive</a:t>
                </a:r>
                <a:r>
                  <a:rPr lang="pt-BR" sz="1600" dirty="0" smtClean="0"/>
                  <a:t> </a:t>
                </a:r>
                <a:r>
                  <a:rPr lang="pt-BR" sz="1600" dirty="0" err="1" smtClean="0"/>
                  <a:t>states</a:t>
                </a:r>
                <a:r>
                  <a:rPr lang="pt-BR" sz="1600" dirty="0" smtClean="0"/>
                  <a:t> 515.03</a:t>
                </a:r>
              </a:p>
              <a:p>
                <a:endParaRPr lang="pt-BR" sz="1600" dirty="0"/>
              </a:p>
              <a:p>
                <a:r>
                  <a:rPr lang="pt-BR" sz="1600" dirty="0"/>
                  <a:t>• </a:t>
                </a:r>
                <a:r>
                  <a:rPr lang="pt-BR" sz="1600" dirty="0" err="1" smtClean="0"/>
                  <a:t>rms</a:t>
                </a:r>
                <a:r>
                  <a:rPr lang="pt-BR" sz="1600" dirty="0" smtClean="0"/>
                  <a:t> </a:t>
                </a:r>
                <a:r>
                  <a:rPr lang="pt-BR" sz="1600" dirty="0" err="1" smtClean="0"/>
                  <a:t>hyperradius</a:t>
                </a:r>
                <a:r>
                  <a:rPr lang="pt-BR" sz="1600" dirty="0" smtClean="0"/>
                  <a:t> </a:t>
                </a:r>
                <a:r>
                  <a:rPr lang="pt-BR" sz="1600" dirty="0" err="1"/>
                  <a:t>ratio</a:t>
                </a:r>
                <a:r>
                  <a:rPr lang="pt-BR" sz="1600" dirty="0"/>
                  <a:t> </a:t>
                </a:r>
                <a:r>
                  <a:rPr lang="pt-BR" sz="1600" dirty="0" err="1"/>
                  <a:t>between</a:t>
                </a:r>
                <a:r>
                  <a:rPr lang="pt-BR" sz="1600" dirty="0"/>
                  <a:t> </a:t>
                </a:r>
                <a:r>
                  <a:rPr lang="pt-BR" sz="1600" dirty="0" err="1"/>
                  <a:t>two</a:t>
                </a:r>
                <a:r>
                  <a:rPr lang="pt-BR" sz="1600" dirty="0"/>
                  <a:t> </a:t>
                </a:r>
                <a:r>
                  <a:rPr lang="pt-BR" sz="1600" dirty="0" err="1"/>
                  <a:t>consecutive</a:t>
                </a:r>
                <a:r>
                  <a:rPr lang="pt-BR" sz="1600" dirty="0"/>
                  <a:t> </a:t>
                </a:r>
                <a:r>
                  <a:rPr lang="pt-BR" sz="1600" dirty="0" err="1"/>
                  <a:t>states</a:t>
                </a:r>
                <a:r>
                  <a:rPr lang="pt-BR" sz="1600" dirty="0"/>
                  <a:t> 22.7</a:t>
                </a:r>
                <a:endParaRPr lang="en-US" sz="1600" dirty="0"/>
              </a:p>
            </p:txBody>
          </p:sp>
          <p:sp>
            <p:nvSpPr>
              <p:cNvPr id="21" name="Chave esquerda 20"/>
              <p:cNvSpPr/>
              <p:nvPr/>
            </p:nvSpPr>
            <p:spPr>
              <a:xfrm>
                <a:off x="3612870" y="4437112"/>
                <a:ext cx="45719" cy="1008112"/>
              </a:xfrm>
              <a:prstGeom prst="lef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22" name="Conector em curva 21"/>
            <p:cNvCxnSpPr>
              <a:stCxn id="17" idx="3"/>
              <a:endCxn id="20" idx="0"/>
            </p:cNvCxnSpPr>
            <p:nvPr/>
          </p:nvCxnSpPr>
          <p:spPr>
            <a:xfrm>
              <a:off x="1778799" y="445314"/>
              <a:ext cx="2938963" cy="575106"/>
            </a:xfrm>
            <a:prstGeom prst="curvedConnector2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4" descr="http://dolls.virgula.uol.com.br/wp-content/uploads/2010/09/matrioskas-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333" y="797965"/>
              <a:ext cx="1575171" cy="133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691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o 35"/>
          <p:cNvGrpSpPr/>
          <p:nvPr/>
        </p:nvGrpSpPr>
        <p:grpSpPr>
          <a:xfrm>
            <a:off x="323077" y="332656"/>
            <a:ext cx="8641411" cy="2361373"/>
            <a:chOff x="-392195" y="289719"/>
            <a:chExt cx="9156782" cy="2361373"/>
          </a:xfrm>
        </p:grpSpPr>
        <p:cxnSp>
          <p:nvCxnSpPr>
            <p:cNvPr id="9" name="AutoShape 39"/>
            <p:cNvCxnSpPr>
              <a:cxnSpLocks noChangeShapeType="1"/>
              <a:endCxn id="26" idx="2"/>
            </p:cNvCxnSpPr>
            <p:nvPr/>
          </p:nvCxnSpPr>
          <p:spPr bwMode="auto">
            <a:xfrm rot="10800000" flipH="1" flipV="1">
              <a:off x="-392195" y="1684305"/>
              <a:ext cx="785813" cy="966787"/>
            </a:xfrm>
            <a:prstGeom prst="bentConnector3">
              <a:avLst>
                <a:gd name="adj1" fmla="val -2909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" name="Text Box 19"/>
            <p:cNvSpPr txBox="1">
              <a:spLocks noChangeArrowheads="1"/>
            </p:cNvSpPr>
            <p:nvPr/>
          </p:nvSpPr>
          <p:spPr bwMode="auto">
            <a:xfrm>
              <a:off x="-93475" y="289719"/>
              <a:ext cx="869772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dirty="0" err="1"/>
                <a:t>Three-body</a:t>
              </a:r>
              <a:r>
                <a:rPr lang="pt-BR" sz="1800" dirty="0"/>
                <a:t> </a:t>
              </a:r>
              <a:r>
                <a:rPr lang="pt-BR" sz="1800" dirty="0" err="1"/>
                <a:t>bound</a:t>
              </a:r>
              <a:r>
                <a:rPr lang="pt-BR" sz="1800" dirty="0"/>
                <a:t> </a:t>
              </a:r>
              <a:r>
                <a:rPr lang="pt-BR" sz="1800" dirty="0" err="1"/>
                <a:t>state</a:t>
              </a:r>
              <a:r>
                <a:rPr lang="pt-BR" sz="1800" dirty="0"/>
                <a:t> </a:t>
              </a:r>
              <a:r>
                <a:rPr lang="pt-BR" sz="1800" dirty="0" err="1"/>
                <a:t>equation</a:t>
              </a:r>
              <a:r>
                <a:rPr lang="pt-BR" sz="1800" dirty="0"/>
                <a:t> </a:t>
              </a:r>
              <a:r>
                <a:rPr lang="pt-BR" sz="1800" dirty="0" err="1"/>
                <a:t>with</a:t>
              </a:r>
              <a:r>
                <a:rPr lang="pt-BR" sz="1800" dirty="0"/>
                <a:t> zero-range </a:t>
              </a:r>
              <a:r>
                <a:rPr lang="pt-BR" sz="1800" dirty="0" err="1"/>
                <a:t>interaction</a:t>
              </a:r>
              <a:r>
                <a:rPr lang="pt-BR" sz="1800" dirty="0"/>
                <a:t> </a:t>
              </a:r>
              <a:r>
                <a:rPr lang="pt-BR" sz="1800" err="1"/>
                <a:t>with</a:t>
              </a:r>
              <a:r>
                <a:rPr lang="pt-BR" sz="1800"/>
                <a:t> </a:t>
              </a:r>
              <a:r>
                <a:rPr lang="pt-BR" sz="1800" smtClean="0"/>
                <a:t>momentum </a:t>
              </a:r>
              <a:r>
                <a:rPr lang="pt-BR" sz="1800" dirty="0" err="1"/>
                <a:t>cutoff</a:t>
              </a:r>
              <a:endParaRPr lang="pt-BR" sz="1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" name="Object 2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31391969"/>
                    </p:ext>
                  </p:extLst>
                </p:nvPr>
              </p:nvGraphicFramePr>
              <p:xfrm>
                <a:off x="474662" y="1026319"/>
                <a:ext cx="5106988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742" name="Equation" r:id="rId3" imgW="3403440" imgH="736560" progId="Equation.3">
                        <p:embed/>
                      </p:oleObj>
                    </mc:Choice>
                    <mc:Fallback>
                      <p:oleObj name="Equation" r:id="rId3" imgW="3403440" imgH="73656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4662" y="1026319"/>
                              <a:ext cx="5106988" cy="110490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" name="Object 2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31391969"/>
                    </p:ext>
                  </p:extLst>
                </p:nvPr>
              </p:nvGraphicFramePr>
              <p:xfrm>
                <a:off x="474662" y="1026319"/>
                <a:ext cx="5106988" cy="1104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363" name="Equation" r:id="rId7" imgW="3403440" imgH="736560" progId="Equation.3">
                        <p:embed/>
                      </p:oleObj>
                    </mc:Choice>
                    <mc:Fallback>
                      <p:oleObj name="Equation" r:id="rId7" imgW="3403440" imgH="73656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4662" y="1026319"/>
                              <a:ext cx="5106988" cy="110490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6213475" y="1032669"/>
              <a:ext cx="1152525" cy="1087437"/>
              <a:chOff x="3868" y="799"/>
              <a:chExt cx="726" cy="685"/>
            </a:xfrm>
          </p:grpSpPr>
          <p:sp>
            <p:nvSpPr>
              <p:cNvPr id="29" name="Text Box 22"/>
              <p:cNvSpPr txBox="1">
                <a:spLocks noChangeArrowheads="1"/>
              </p:cNvSpPr>
              <p:nvPr/>
            </p:nvSpPr>
            <p:spPr bwMode="auto">
              <a:xfrm>
                <a:off x="3868" y="799"/>
                <a:ext cx="72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800"/>
                  <a:t>momenta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30" name="Object 23"/>
                  <p:cNvGraphicFramePr>
                    <a:graphicFrameLocks noChangeAspect="1"/>
                  </p:cNvGraphicFramePr>
                  <p:nvPr/>
                </p:nvGraphicFramePr>
                <p:xfrm>
                  <a:off x="3999" y="981"/>
                  <a:ext cx="467" cy="50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3743" name="Equation" r:id="rId9" imgW="495000" imgH="533160" progId="Equation.3">
                          <p:embed/>
                        </p:oleObj>
                      </mc:Choice>
                      <mc:Fallback>
                        <p:oleObj name="Equation" r:id="rId9" imgW="495000" imgH="53316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999" y="981"/>
                                <a:ext cx="467" cy="503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0" name="Object 23"/>
                  <p:cNvGraphicFramePr>
                    <a:graphicFrameLocks noChangeAspect="1"/>
                  </p:cNvGraphicFramePr>
                  <p:nvPr/>
                </p:nvGraphicFramePr>
                <p:xfrm>
                  <a:off x="3999" y="981"/>
                  <a:ext cx="467" cy="50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3364" name="Equation" r:id="rId11" imgW="495000" imgH="533160" progId="Equation.3">
                          <p:embed/>
                        </p:oleObj>
                      </mc:Choice>
                      <mc:Fallback>
                        <p:oleObj name="Equation" r:id="rId11" imgW="495000" imgH="53316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999" y="981"/>
                                <a:ext cx="467" cy="503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7685087" y="1032669"/>
              <a:ext cx="1079500" cy="1077912"/>
              <a:chOff x="4795" y="799"/>
              <a:chExt cx="680" cy="679"/>
            </a:xfrm>
          </p:grpSpPr>
          <p:sp>
            <p:nvSpPr>
              <p:cNvPr id="27" name="Text Box 25"/>
              <p:cNvSpPr txBox="1">
                <a:spLocks noChangeArrowheads="1"/>
              </p:cNvSpPr>
              <p:nvPr/>
            </p:nvSpPr>
            <p:spPr bwMode="auto">
              <a:xfrm>
                <a:off x="4795" y="799"/>
                <a:ext cx="6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800"/>
                  <a:t>energies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28" name="Object 26"/>
                  <p:cNvGraphicFramePr>
                    <a:graphicFrameLocks noChangeAspect="1"/>
                  </p:cNvGraphicFramePr>
                  <p:nvPr/>
                </p:nvGraphicFramePr>
                <p:xfrm>
                  <a:off x="4840" y="1021"/>
                  <a:ext cx="601" cy="45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3744" name="Equation" r:id="rId13" imgW="634680" imgH="482400" progId="Equation.3">
                          <p:embed/>
                        </p:oleObj>
                      </mc:Choice>
                      <mc:Fallback>
                        <p:oleObj name="Equation" r:id="rId13" imgW="634680" imgH="4824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840" y="1021"/>
                                <a:ext cx="601" cy="457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28" name="Object 26"/>
                  <p:cNvGraphicFramePr>
                    <a:graphicFrameLocks noChangeAspect="1"/>
                  </p:cNvGraphicFramePr>
                  <p:nvPr/>
                </p:nvGraphicFramePr>
                <p:xfrm>
                  <a:off x="4840" y="1021"/>
                  <a:ext cx="601" cy="45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3365" name="Equation" r:id="rId15" imgW="634680" imgH="482400" progId="Equation.3">
                          <p:embed/>
                        </p:oleObj>
                      </mc:Choice>
                      <mc:Fallback>
                        <p:oleObj name="Equation" r:id="rId15" imgW="634680" imgH="4824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840" y="1021"/>
                                <a:ext cx="601" cy="457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sp>
          <p:nvSpPr>
            <p:cNvPr id="16" name="Rectangle 47"/>
            <p:cNvSpPr>
              <a:spLocks noChangeArrowheads="1"/>
            </p:cNvSpPr>
            <p:nvPr/>
          </p:nvSpPr>
          <p:spPr bwMode="auto">
            <a:xfrm>
              <a:off x="-86508" y="645319"/>
              <a:ext cx="37036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 dirty="0" err="1"/>
                <a:t>Skorniakov</a:t>
              </a:r>
              <a:r>
                <a:rPr lang="pt-BR" sz="1400" dirty="0"/>
                <a:t> </a:t>
              </a:r>
              <a:r>
                <a:rPr lang="pt-BR" sz="1400" dirty="0" err="1"/>
                <a:t>and</a:t>
              </a:r>
              <a:r>
                <a:rPr lang="pt-BR" sz="1400" dirty="0"/>
                <a:t> Ter-</a:t>
              </a:r>
              <a:r>
                <a:rPr lang="pt-BR" sz="1400" dirty="0" err="1"/>
                <a:t>Martirosian</a:t>
              </a:r>
              <a:r>
                <a:rPr lang="pt-BR" sz="1400" dirty="0"/>
                <a:t> </a:t>
              </a:r>
              <a:r>
                <a:rPr lang="pt-BR" sz="1400" dirty="0" err="1"/>
                <a:t>equation</a:t>
              </a:r>
              <a:r>
                <a:rPr lang="pt-BR" sz="1400" dirty="0"/>
                <a:t> (1956) 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ixaDeTexto 34"/>
                <p:cNvSpPr txBox="1"/>
                <p:nvPr/>
              </p:nvSpPr>
              <p:spPr>
                <a:xfrm>
                  <a:off x="6372200" y="2204864"/>
                  <a:ext cx="955711" cy="3742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 smtClean="0">
                      <a:cs typeface="Times New Roman" pitchFamily="18" charset="0"/>
                    </a:rPr>
                    <a:t>Λ </a:t>
                  </a:r>
                  <a14:m>
                    <m:oMath xmlns:m="http://schemas.openxmlformats.org/officeDocument/2006/math">
                      <m:r>
                        <a:rPr lang="pt-BR" b="0" i="0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pt-BR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pt-BR" b="0" i="1" smtClean="0">
                              <a:latin typeface="Cambria Math"/>
                            </a:rPr>
                            <m:t>−1</m:t>
                          </m:r>
                        </m:sup>
                      </m:sSubSup>
                    </m:oMath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5" name="CaixaDeTexto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2200" y="2204864"/>
                  <a:ext cx="955711" cy="374205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l="-5096" t="-6557" b="-2623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upo 1"/>
          <p:cNvGrpSpPr/>
          <p:nvPr/>
        </p:nvGrpSpPr>
        <p:grpSpPr>
          <a:xfrm>
            <a:off x="338138" y="2364758"/>
            <a:ext cx="8527960" cy="3571681"/>
            <a:chOff x="338138" y="2364758"/>
            <a:chExt cx="8527960" cy="3571681"/>
          </a:xfrm>
        </p:grpSpPr>
        <p:grpSp>
          <p:nvGrpSpPr>
            <p:cNvPr id="15" name="Grupo 14"/>
            <p:cNvGrpSpPr/>
            <p:nvPr/>
          </p:nvGrpSpPr>
          <p:grpSpPr>
            <a:xfrm>
              <a:off x="338138" y="2364758"/>
              <a:ext cx="8527960" cy="3571681"/>
              <a:chOff x="338138" y="2364758"/>
              <a:chExt cx="8527960" cy="3571681"/>
            </a:xfrm>
          </p:grpSpPr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338138" y="2364758"/>
                <a:ext cx="2217738" cy="576262"/>
                <a:chOff x="703" y="1580"/>
                <a:chExt cx="1397" cy="363"/>
              </a:xfrm>
            </p:grpSpPr>
            <p:sp>
              <p:nvSpPr>
                <p:cNvPr id="2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703" y="1625"/>
                  <a:ext cx="40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l-GR" sz="1800" dirty="0">
                      <a:cs typeface="Times New Roman" pitchFamily="18" charset="0"/>
                    </a:rPr>
                    <a:t>ε</a:t>
                  </a:r>
                  <a:r>
                    <a:rPr lang="pt-BR" sz="1800" baseline="-25000" dirty="0"/>
                    <a:t>2</a:t>
                  </a:r>
                </a:p>
              </p:txBody>
            </p:sp>
            <p:sp>
              <p:nvSpPr>
                <p:cNvPr id="24" name="Line 29"/>
                <p:cNvSpPr>
                  <a:spLocks noChangeShapeType="1"/>
                </p:cNvSpPr>
                <p:nvPr/>
              </p:nvSpPr>
              <p:spPr bwMode="auto">
                <a:xfrm>
                  <a:off x="1166" y="1751"/>
                  <a:ext cx="54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837" y="1621"/>
                  <a:ext cx="22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t-BR" sz="1800" dirty="0"/>
                    <a:t>0</a:t>
                  </a:r>
                </a:p>
              </p:txBody>
            </p:sp>
            <p:sp>
              <p:nvSpPr>
                <p:cNvPr id="26" name="Oval 31"/>
                <p:cNvSpPr>
                  <a:spLocks noChangeArrowheads="1"/>
                </p:cNvSpPr>
                <p:nvPr/>
              </p:nvSpPr>
              <p:spPr bwMode="auto">
                <a:xfrm>
                  <a:off x="739" y="1580"/>
                  <a:ext cx="1361" cy="363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2142413" y="3414364"/>
                <a:ext cx="4860925" cy="720725"/>
                <a:chOff x="1655" y="2160"/>
                <a:chExt cx="3062" cy="454"/>
              </a:xfrm>
            </p:grpSpPr>
            <p:grpSp>
              <p:nvGrpSpPr>
                <p:cNvPr id="17" name="Group 33"/>
                <p:cNvGrpSpPr>
                  <a:grpSpLocks/>
                </p:cNvGrpSpPr>
                <p:nvPr/>
              </p:nvGrpSpPr>
              <p:grpSpPr bwMode="auto">
                <a:xfrm>
                  <a:off x="2450" y="2251"/>
                  <a:ext cx="2267" cy="234"/>
                  <a:chOff x="2495" y="2115"/>
                  <a:chExt cx="2267" cy="234"/>
                </a:xfrm>
              </p:grpSpPr>
              <p:sp>
                <p:nvSpPr>
                  <p:cNvPr id="2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95" y="2118"/>
                    <a:ext cx="1088" cy="2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t-BR" sz="1800" b="1">
                        <a:solidFill>
                          <a:schemeClr val="tx1"/>
                        </a:solidFill>
                      </a:rPr>
                      <a:t>(</a:t>
                    </a:r>
                    <a:r>
                      <a:rPr lang="pt-BR" sz="1800" b="1" i="1">
                        <a:solidFill>
                          <a:schemeClr val="tx1"/>
                        </a:solidFill>
                      </a:rPr>
                      <a:t>N</a:t>
                    </a:r>
                    <a:r>
                      <a:rPr lang="pt-BR" sz="1800" b="1">
                        <a:solidFill>
                          <a:schemeClr val="tx1"/>
                        </a:solidFill>
                      </a:rPr>
                      <a:t> = 0, 1, 2, ...)</a:t>
                    </a:r>
                    <a:endParaRPr lang="pt-BR" sz="1800" b="1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3" y="2115"/>
                    <a:ext cx="117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t-BR" sz="1800" b="1" dirty="0" err="1"/>
                      <a:t>Efimov</a:t>
                    </a:r>
                    <a:r>
                      <a:rPr lang="pt-BR" sz="1800" b="1" dirty="0"/>
                      <a:t> </a:t>
                    </a:r>
                    <a:r>
                      <a:rPr lang="pt-BR" sz="1800" b="1" dirty="0" err="1"/>
                      <a:t>states</a:t>
                    </a:r>
                    <a:endParaRPr lang="pt-BR" sz="1800" b="1" dirty="0"/>
                  </a:p>
                </p:txBody>
              </p:sp>
            </p:grpSp>
            <p:sp>
              <p:nvSpPr>
                <p:cNvPr id="18" name="Rectangle 38"/>
                <p:cNvSpPr>
                  <a:spLocks noChangeArrowheads="1"/>
                </p:cNvSpPr>
                <p:nvPr/>
              </p:nvSpPr>
              <p:spPr bwMode="auto">
                <a:xfrm>
                  <a:off x="1655" y="2160"/>
                  <a:ext cx="3039" cy="454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cxnSp>
            <p:nvCxnSpPr>
              <p:cNvPr id="10" name="AutoShape 40"/>
              <p:cNvCxnSpPr>
                <a:cxnSpLocks noChangeShapeType="1"/>
                <a:endCxn id="18" idx="1"/>
              </p:cNvCxnSpPr>
              <p:nvPr/>
            </p:nvCxnSpPr>
            <p:spPr bwMode="auto">
              <a:xfrm rot="16200000" flipH="1">
                <a:off x="1696326" y="3330226"/>
                <a:ext cx="531812" cy="358775"/>
              </a:xfrm>
              <a:prstGeom prst="bentConnector2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" name="AutoShape 42"/>
              <p:cNvSpPr>
                <a:spLocks/>
              </p:cNvSpPr>
              <p:nvPr/>
            </p:nvSpPr>
            <p:spPr bwMode="auto">
              <a:xfrm>
                <a:off x="2519363" y="4499728"/>
                <a:ext cx="47625" cy="715962"/>
              </a:xfrm>
              <a:prstGeom prst="leftBrace">
                <a:avLst>
                  <a:gd name="adj1" fmla="val 125278"/>
                  <a:gd name="adj2" fmla="val 50000"/>
                </a:avLst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" name="Text Box 43"/>
              <p:cNvSpPr txBox="1">
                <a:spLocks noChangeArrowheads="1"/>
              </p:cNvSpPr>
              <p:nvPr/>
            </p:nvSpPr>
            <p:spPr bwMode="auto">
              <a:xfrm>
                <a:off x="2590800" y="4394953"/>
                <a:ext cx="457835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sz="1800" dirty="0"/>
                  <a:t>1) E</a:t>
                </a:r>
                <a:r>
                  <a:rPr lang="pt-BR" sz="1800" baseline="-25000" dirty="0"/>
                  <a:t>2</a:t>
                </a:r>
                <a:r>
                  <a:rPr lang="pt-BR" sz="1800" dirty="0"/>
                  <a:t> </a:t>
                </a:r>
                <a:r>
                  <a:rPr lang="pt-BR" sz="1800" dirty="0" err="1"/>
                  <a:t>tends</a:t>
                </a:r>
                <a:r>
                  <a:rPr lang="pt-BR" sz="1800" dirty="0"/>
                  <a:t> </a:t>
                </a:r>
                <a:r>
                  <a:rPr lang="pt-BR" sz="1800" dirty="0" err="1"/>
                  <a:t>to</a:t>
                </a:r>
                <a:r>
                  <a:rPr lang="pt-BR" sz="1800" dirty="0"/>
                  <a:t> zero </a:t>
                </a:r>
                <a:r>
                  <a:rPr lang="pt-BR" sz="1800" dirty="0" err="1"/>
                  <a:t>with</a:t>
                </a:r>
                <a:r>
                  <a:rPr lang="pt-BR" sz="1800" dirty="0"/>
                  <a:t> </a:t>
                </a:r>
                <a:r>
                  <a:rPr lang="el-GR" sz="1800" dirty="0">
                    <a:cs typeface="Times New Roman" pitchFamily="18" charset="0"/>
                  </a:rPr>
                  <a:t>Λ</a:t>
                </a:r>
                <a:r>
                  <a:rPr lang="pt-BR" sz="1800" dirty="0">
                    <a:cs typeface="Times New Roman" pitchFamily="18" charset="0"/>
                  </a:rPr>
                  <a:t> </a:t>
                </a:r>
                <a:r>
                  <a:rPr lang="pt-BR" sz="1800" dirty="0" err="1">
                    <a:cs typeface="Times New Roman" pitchFamily="18" charset="0"/>
                  </a:rPr>
                  <a:t>fixed</a:t>
                </a:r>
                <a:r>
                  <a:rPr lang="pt-BR" sz="1800" dirty="0">
                    <a:cs typeface="Times New Roman" pitchFamily="18" charset="0"/>
                  </a:rPr>
                  <a:t> – </a:t>
                </a:r>
                <a:r>
                  <a:rPr lang="pt-BR" sz="1800" dirty="0" err="1">
                    <a:cs typeface="Times New Roman" pitchFamily="18" charset="0"/>
                  </a:rPr>
                  <a:t>Efimov</a:t>
                </a:r>
                <a:r>
                  <a:rPr lang="pt-BR" sz="1800" dirty="0">
                    <a:cs typeface="Times New Roman" pitchFamily="18" charset="0"/>
                  </a:rPr>
                  <a:t> </a:t>
                </a:r>
                <a:r>
                  <a:rPr lang="pt-BR" sz="1800" dirty="0" err="1">
                    <a:cs typeface="Times New Roman" pitchFamily="18" charset="0"/>
                  </a:rPr>
                  <a:t>effect</a:t>
                </a:r>
                <a:endParaRPr lang="el-GR" sz="1800" dirty="0">
                  <a:cs typeface="Times New Roman" pitchFamily="18" charset="0"/>
                </a:endParaRPr>
              </a:p>
            </p:txBody>
          </p:sp>
          <p:sp>
            <p:nvSpPr>
              <p:cNvPr id="13" name="Text Box 44"/>
              <p:cNvSpPr txBox="1">
                <a:spLocks noChangeArrowheads="1"/>
              </p:cNvSpPr>
              <p:nvPr/>
            </p:nvSpPr>
            <p:spPr bwMode="auto">
              <a:xfrm>
                <a:off x="2597150" y="4837865"/>
                <a:ext cx="513715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sz="1800" dirty="0">
                    <a:cs typeface="Times New Roman" pitchFamily="18" charset="0"/>
                  </a:rPr>
                  <a:t>2) </a:t>
                </a:r>
                <a:r>
                  <a:rPr lang="el-GR" sz="1800" dirty="0">
                    <a:cs typeface="Times New Roman" pitchFamily="18" charset="0"/>
                  </a:rPr>
                  <a:t>Λ</a:t>
                </a:r>
                <a:r>
                  <a:rPr lang="pt-BR" sz="1800" dirty="0">
                    <a:cs typeface="Times New Roman" pitchFamily="18" charset="0"/>
                  </a:rPr>
                  <a:t> </a:t>
                </a:r>
                <a:r>
                  <a:rPr lang="pt-BR" sz="1800" dirty="0" err="1">
                    <a:cs typeface="Times New Roman" pitchFamily="18" charset="0"/>
                  </a:rPr>
                  <a:t>tends</a:t>
                </a:r>
                <a:r>
                  <a:rPr lang="pt-BR" sz="1800" dirty="0">
                    <a:cs typeface="Times New Roman" pitchFamily="18" charset="0"/>
                  </a:rPr>
                  <a:t> </a:t>
                </a:r>
                <a:r>
                  <a:rPr lang="pt-BR" sz="1800" dirty="0" err="1">
                    <a:cs typeface="Times New Roman" pitchFamily="18" charset="0"/>
                  </a:rPr>
                  <a:t>to</a:t>
                </a:r>
                <a:r>
                  <a:rPr lang="pt-BR" sz="1800" dirty="0">
                    <a:cs typeface="Times New Roman" pitchFamily="18" charset="0"/>
                  </a:rPr>
                  <a:t> </a:t>
                </a:r>
                <a:r>
                  <a:rPr lang="pt-BR" sz="1800" dirty="0" err="1">
                    <a:cs typeface="Times New Roman" pitchFamily="18" charset="0"/>
                  </a:rPr>
                  <a:t>infinity</a:t>
                </a:r>
                <a:r>
                  <a:rPr lang="pt-BR" sz="1800" dirty="0">
                    <a:cs typeface="Times New Roman" pitchFamily="18" charset="0"/>
                  </a:rPr>
                  <a:t> </a:t>
                </a:r>
                <a:r>
                  <a:rPr lang="pt-BR" sz="1800" dirty="0" err="1">
                    <a:cs typeface="Times New Roman" pitchFamily="18" charset="0"/>
                  </a:rPr>
                  <a:t>with</a:t>
                </a:r>
                <a:r>
                  <a:rPr lang="pt-BR" sz="1800" dirty="0">
                    <a:cs typeface="Times New Roman" pitchFamily="18" charset="0"/>
                  </a:rPr>
                  <a:t> E</a:t>
                </a:r>
                <a:r>
                  <a:rPr lang="pt-BR" sz="1800" baseline="-25000" dirty="0">
                    <a:cs typeface="Times New Roman" pitchFamily="18" charset="0"/>
                  </a:rPr>
                  <a:t>2</a:t>
                </a:r>
                <a:r>
                  <a:rPr lang="pt-BR" sz="1800" dirty="0">
                    <a:cs typeface="Times New Roman" pitchFamily="18" charset="0"/>
                  </a:rPr>
                  <a:t> </a:t>
                </a:r>
                <a:r>
                  <a:rPr lang="pt-BR" sz="1800" dirty="0" err="1">
                    <a:cs typeface="Times New Roman" pitchFamily="18" charset="0"/>
                  </a:rPr>
                  <a:t>fixed</a:t>
                </a:r>
                <a:r>
                  <a:rPr lang="pt-BR" sz="1800" dirty="0">
                    <a:cs typeface="Times New Roman" pitchFamily="18" charset="0"/>
                  </a:rPr>
                  <a:t> – Thomas </a:t>
                </a:r>
                <a:r>
                  <a:rPr lang="pt-BR" sz="1800" dirty="0" err="1">
                    <a:cs typeface="Times New Roman" pitchFamily="18" charset="0"/>
                  </a:rPr>
                  <a:t>collapse</a:t>
                </a:r>
                <a:endParaRPr lang="el-GR" sz="1800" dirty="0">
                  <a:cs typeface="Times New Roman" pitchFamily="18" charset="0"/>
                </a:endParaRPr>
              </a:p>
            </p:txBody>
          </p:sp>
          <p:cxnSp>
            <p:nvCxnSpPr>
              <p:cNvPr id="14" name="AutoShape 45"/>
              <p:cNvCxnSpPr>
                <a:cxnSpLocks noChangeShapeType="1"/>
                <a:stCxn id="26" idx="3"/>
                <a:endCxn id="11" idx="1"/>
              </p:cNvCxnSpPr>
              <p:nvPr/>
            </p:nvCxnSpPr>
            <p:spPr bwMode="auto">
              <a:xfrm rot="16200000" flipH="1">
                <a:off x="614991" y="2953336"/>
                <a:ext cx="2001081" cy="1807664"/>
              </a:xfrm>
              <a:prstGeom prst="bentConnector2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" name="CaixaDeTexto 31"/>
              <p:cNvSpPr txBox="1"/>
              <p:nvPr/>
            </p:nvSpPr>
            <p:spPr>
              <a:xfrm>
                <a:off x="604984" y="5567107"/>
                <a:ext cx="6491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err="1" smtClean="0"/>
                  <a:t>If</a:t>
                </a:r>
                <a:r>
                  <a:rPr lang="pt-BR" dirty="0" smtClean="0"/>
                  <a:t> E2 ≠ 0: </a:t>
                </a:r>
                <a:r>
                  <a:rPr lang="pt-BR" dirty="0" err="1" smtClean="0"/>
                  <a:t>what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happens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to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the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Efimov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states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after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they</a:t>
                </a:r>
                <a:r>
                  <a:rPr lang="pt-BR" dirty="0" smtClean="0"/>
                  <a:t> </a:t>
                </a:r>
                <a:r>
                  <a:rPr lang="pt-BR" dirty="0" err="1" smtClean="0"/>
                  <a:t>disappear</a:t>
                </a:r>
                <a:r>
                  <a:rPr lang="pt-BR" dirty="0" smtClean="0"/>
                  <a:t>?</a:t>
                </a:r>
                <a:endParaRPr lang="pt-BR" dirty="0"/>
              </a:p>
            </p:txBody>
          </p:sp>
          <p:cxnSp>
            <p:nvCxnSpPr>
              <p:cNvPr id="31" name="Conector em curva 30"/>
              <p:cNvCxnSpPr>
                <a:stCxn id="26" idx="4"/>
                <a:endCxn id="18" idx="1"/>
              </p:cNvCxnSpPr>
              <p:nvPr/>
            </p:nvCxnSpPr>
            <p:spPr>
              <a:xfrm rot="16200000" flipH="1">
                <a:off x="1392144" y="3024457"/>
                <a:ext cx="833707" cy="666831"/>
              </a:xfrm>
              <a:prstGeom prst="curvedConnector2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47"/>
              <p:cNvSpPr>
                <a:spLocks noChangeArrowheads="1"/>
              </p:cNvSpPr>
              <p:nvPr/>
            </p:nvSpPr>
            <p:spPr bwMode="auto">
              <a:xfrm>
                <a:off x="2843808" y="5140424"/>
                <a:ext cx="6022290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sz="1200" dirty="0" smtClean="0"/>
                  <a:t>S.K. </a:t>
                </a:r>
                <a:r>
                  <a:rPr lang="pt-BR" sz="1200" dirty="0" err="1" smtClean="0"/>
                  <a:t>Adhikari</a:t>
                </a:r>
                <a:r>
                  <a:rPr lang="pt-BR" sz="1200" dirty="0" smtClean="0"/>
                  <a:t>, A. Delfino, T. Frederico, I.D. Goldman </a:t>
                </a:r>
                <a:r>
                  <a:rPr lang="pt-BR" sz="1200" dirty="0" err="1" smtClean="0"/>
                  <a:t>and</a:t>
                </a:r>
                <a:r>
                  <a:rPr lang="pt-BR" sz="1200" dirty="0" smtClean="0"/>
                  <a:t> L. </a:t>
                </a:r>
                <a:r>
                  <a:rPr lang="pt-BR" sz="1200" dirty="0" err="1" smtClean="0"/>
                  <a:t>Tomio</a:t>
                </a:r>
                <a:r>
                  <a:rPr lang="pt-BR" sz="1200" dirty="0" smtClean="0"/>
                  <a:t>, </a:t>
                </a:r>
                <a:r>
                  <a:rPr lang="pt-BR" sz="1200" dirty="0" err="1" smtClean="0"/>
                  <a:t>Phys</a:t>
                </a:r>
                <a:r>
                  <a:rPr lang="pt-BR" sz="1200" dirty="0" smtClean="0"/>
                  <a:t>. Rev. A 37, 3666 (1988) </a:t>
                </a:r>
                <a:endParaRPr lang="en-US" sz="1200" dirty="0"/>
              </a:p>
            </p:txBody>
          </p:sp>
        </p:grpSp>
        <p:graphicFrame>
          <p:nvGraphicFramePr>
            <p:cNvPr id="37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8274925"/>
                </p:ext>
              </p:extLst>
            </p:nvPr>
          </p:nvGraphicFramePr>
          <p:xfrm>
            <a:off x="2215438" y="3528582"/>
            <a:ext cx="1116013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45" name="Equation" r:id="rId18" imgW="558720" imgH="241200" progId="Equation.3">
                    <p:embed/>
                  </p:oleObj>
                </mc:Choice>
                <mc:Fallback>
                  <p:oleObj name="Equation" r:id="rId18" imgW="5587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5438" y="3528582"/>
                          <a:ext cx="1116013" cy="482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1665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ta para baixo 11"/>
          <p:cNvSpPr/>
          <p:nvPr/>
        </p:nvSpPr>
        <p:spPr>
          <a:xfrm>
            <a:off x="4211960" y="1782108"/>
            <a:ext cx="720080" cy="50312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 err="1" smtClean="0">
                <a:solidFill>
                  <a:schemeClr val="tx1"/>
                </a:solidFill>
              </a:rPr>
              <a:t>Increasing</a:t>
            </a:r>
            <a:r>
              <a:rPr lang="pt-BR" b="1" dirty="0" smtClean="0">
                <a:solidFill>
                  <a:schemeClr val="tx1"/>
                </a:solidFill>
              </a:rPr>
              <a:t> |E</a:t>
            </a:r>
            <a:r>
              <a:rPr lang="pt-BR" b="1" baseline="-25000" dirty="0" smtClean="0">
                <a:solidFill>
                  <a:schemeClr val="tx1"/>
                </a:solidFill>
              </a:rPr>
              <a:t>2</a:t>
            </a:r>
            <a:r>
              <a:rPr lang="pt-BR" b="1" dirty="0" smtClean="0">
                <a:solidFill>
                  <a:schemeClr val="tx1"/>
                </a:solidFill>
              </a:rPr>
              <a:t>|</a:t>
            </a:r>
            <a:endParaRPr lang="pt-BR" b="1" dirty="0">
              <a:solidFill>
                <a:schemeClr val="tx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5496" y="2348880"/>
            <a:ext cx="3178474" cy="2217824"/>
            <a:chOff x="612729" y="2348880"/>
            <a:chExt cx="3178474" cy="2217824"/>
          </a:xfrm>
        </p:grpSpPr>
        <p:cxnSp>
          <p:nvCxnSpPr>
            <p:cNvPr id="13" name="Conector de seta reta 12"/>
            <p:cNvCxnSpPr/>
            <p:nvPr/>
          </p:nvCxnSpPr>
          <p:spPr>
            <a:xfrm flipV="1">
              <a:off x="2556945" y="2478472"/>
              <a:ext cx="0" cy="2088232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e seta reta 13"/>
            <p:cNvCxnSpPr/>
            <p:nvPr/>
          </p:nvCxnSpPr>
          <p:spPr>
            <a:xfrm>
              <a:off x="612729" y="3522588"/>
              <a:ext cx="3096344" cy="0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ângulo 14"/>
            <p:cNvSpPr/>
            <p:nvPr/>
          </p:nvSpPr>
          <p:spPr>
            <a:xfrm>
              <a:off x="1312125" y="3414576"/>
              <a:ext cx="1244819" cy="216024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strela de 5 pontas 15"/>
            <p:cNvSpPr/>
            <p:nvPr/>
          </p:nvSpPr>
          <p:spPr>
            <a:xfrm>
              <a:off x="1115616" y="3439977"/>
              <a:ext cx="144016" cy="144016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312125" y="3576463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E</a:t>
              </a:r>
              <a:r>
                <a:rPr lang="pt-BR" baseline="-25000" dirty="0" smtClean="0"/>
                <a:t>2</a:t>
              </a:r>
              <a:endParaRPr lang="pt-BR" baseline="-25000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1043608" y="3068960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E</a:t>
              </a:r>
              <a:r>
                <a:rPr lang="pt-BR" baseline="-25000" dirty="0" smtClean="0"/>
                <a:t>3</a:t>
              </a:r>
              <a:endParaRPr lang="pt-BR" baseline="-25000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2546823" y="2348880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Im</a:t>
              </a:r>
              <a:r>
                <a:rPr lang="pt-BR" dirty="0" smtClean="0"/>
                <a:t> E</a:t>
              </a:r>
              <a:endParaRPr lang="pt-BR" dirty="0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3205017" y="3549300"/>
              <a:ext cx="586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Re E</a:t>
              </a:r>
              <a:endParaRPr lang="pt-BR" dirty="0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5868144" y="2342923"/>
            <a:ext cx="3024336" cy="2217824"/>
            <a:chOff x="5348323" y="2342923"/>
            <a:chExt cx="3178474" cy="2217824"/>
          </a:xfrm>
        </p:grpSpPr>
        <p:sp>
          <p:nvSpPr>
            <p:cNvPr id="64" name="CaixaDeTexto 63"/>
            <p:cNvSpPr txBox="1"/>
            <p:nvPr/>
          </p:nvSpPr>
          <p:spPr>
            <a:xfrm>
              <a:off x="6733409" y="2342923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Im</a:t>
              </a:r>
              <a:r>
                <a:rPr lang="pt-BR" dirty="0" smtClean="0"/>
                <a:t> E</a:t>
              </a:r>
              <a:endParaRPr lang="pt-BR" dirty="0"/>
            </a:p>
          </p:txBody>
        </p:sp>
        <p:grpSp>
          <p:nvGrpSpPr>
            <p:cNvPr id="33" name="Grupo 32"/>
            <p:cNvGrpSpPr/>
            <p:nvPr/>
          </p:nvGrpSpPr>
          <p:grpSpPr>
            <a:xfrm>
              <a:off x="5348323" y="2472515"/>
              <a:ext cx="3178474" cy="2088232"/>
              <a:chOff x="5348323" y="2472515"/>
              <a:chExt cx="3178474" cy="2088232"/>
            </a:xfrm>
          </p:grpSpPr>
          <p:cxnSp>
            <p:nvCxnSpPr>
              <p:cNvPr id="58" name="Conector de seta reta 57"/>
              <p:cNvCxnSpPr/>
              <p:nvPr/>
            </p:nvCxnSpPr>
            <p:spPr>
              <a:xfrm flipV="1">
                <a:off x="6743531" y="2472515"/>
                <a:ext cx="0" cy="2088232"/>
              </a:xfrm>
              <a:prstGeom prst="straightConnector1">
                <a:avLst/>
              </a:prstGeom>
              <a:ln w="222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de seta reta 58"/>
              <p:cNvCxnSpPr/>
              <p:nvPr/>
            </p:nvCxnSpPr>
            <p:spPr>
              <a:xfrm>
                <a:off x="5348323" y="3516631"/>
                <a:ext cx="3096344" cy="0"/>
              </a:xfrm>
              <a:prstGeom prst="straightConnector1">
                <a:avLst/>
              </a:prstGeom>
              <a:ln w="222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Estrela de 5 pontas 60"/>
              <p:cNvSpPr/>
              <p:nvPr/>
            </p:nvSpPr>
            <p:spPr>
              <a:xfrm>
                <a:off x="5945365" y="3434020"/>
                <a:ext cx="144016" cy="144016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CaixaDeTexto 62"/>
              <p:cNvSpPr txBox="1"/>
              <p:nvPr/>
            </p:nvSpPr>
            <p:spPr>
              <a:xfrm>
                <a:off x="5835826" y="3063003"/>
                <a:ext cx="375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E</a:t>
                </a:r>
                <a:r>
                  <a:rPr lang="pt-BR" baseline="-25000" dirty="0" smtClean="0"/>
                  <a:t>3</a:t>
                </a:r>
                <a:endParaRPr lang="pt-BR" baseline="-25000" dirty="0"/>
              </a:p>
            </p:txBody>
          </p:sp>
          <p:sp>
            <p:nvSpPr>
              <p:cNvPr id="65" name="CaixaDeTexto 64"/>
              <p:cNvSpPr txBox="1"/>
              <p:nvPr/>
            </p:nvSpPr>
            <p:spPr>
              <a:xfrm>
                <a:off x="7940611" y="3543343"/>
                <a:ext cx="5861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Re E</a:t>
                </a:r>
                <a:endParaRPr lang="pt-BR" dirty="0"/>
              </a:p>
            </p:txBody>
          </p:sp>
        </p:grpSp>
      </p:grpSp>
      <p:grpSp>
        <p:nvGrpSpPr>
          <p:cNvPr id="40" name="Grupo 39"/>
          <p:cNvGrpSpPr/>
          <p:nvPr/>
        </p:nvGrpSpPr>
        <p:grpSpPr>
          <a:xfrm>
            <a:off x="5804746" y="4517587"/>
            <a:ext cx="3178474" cy="2270388"/>
            <a:chOff x="5804746" y="4517587"/>
            <a:chExt cx="3178474" cy="2270388"/>
          </a:xfrm>
        </p:grpSpPr>
        <p:cxnSp>
          <p:nvCxnSpPr>
            <p:cNvPr id="66" name="Conector de seta reta 65"/>
            <p:cNvCxnSpPr/>
            <p:nvPr/>
          </p:nvCxnSpPr>
          <p:spPr>
            <a:xfrm flipV="1">
              <a:off x="7199954" y="4647179"/>
              <a:ext cx="0" cy="2088232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de seta reta 66"/>
            <p:cNvCxnSpPr/>
            <p:nvPr/>
          </p:nvCxnSpPr>
          <p:spPr>
            <a:xfrm>
              <a:off x="5804746" y="5691295"/>
              <a:ext cx="3096344" cy="0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ixaDeTexto 70"/>
            <p:cNvSpPr txBox="1"/>
            <p:nvPr/>
          </p:nvSpPr>
          <p:spPr>
            <a:xfrm>
              <a:off x="7380312" y="6418643"/>
              <a:ext cx="1558632" cy="369332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E</a:t>
              </a:r>
              <a:r>
                <a:rPr lang="pt-BR" baseline="-25000" dirty="0" smtClean="0"/>
                <a:t>3  </a:t>
              </a:r>
              <a:r>
                <a:rPr lang="pt-BR" dirty="0"/>
                <a:t>(</a:t>
              </a:r>
              <a:r>
                <a:rPr lang="pt-BR" dirty="0" err="1"/>
                <a:t>resonance</a:t>
              </a:r>
              <a:r>
                <a:rPr lang="pt-BR" dirty="0"/>
                <a:t>)</a:t>
              </a:r>
              <a:endParaRPr lang="pt-BR" baseline="-25000" dirty="0"/>
            </a:p>
          </p:txBody>
        </p:sp>
        <p:sp>
          <p:nvSpPr>
            <p:cNvPr id="72" name="CaixaDeTexto 71"/>
            <p:cNvSpPr txBox="1"/>
            <p:nvPr/>
          </p:nvSpPr>
          <p:spPr>
            <a:xfrm>
              <a:off x="7189832" y="4517587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Im</a:t>
              </a:r>
              <a:r>
                <a:rPr lang="pt-BR" dirty="0" smtClean="0"/>
                <a:t> E</a:t>
              </a:r>
              <a:endParaRPr lang="pt-BR" dirty="0"/>
            </a:p>
          </p:txBody>
        </p:sp>
        <p:sp>
          <p:nvSpPr>
            <p:cNvPr id="73" name="CaixaDeTexto 72"/>
            <p:cNvSpPr txBox="1"/>
            <p:nvPr/>
          </p:nvSpPr>
          <p:spPr>
            <a:xfrm>
              <a:off x="8397034" y="5718007"/>
              <a:ext cx="586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Re E</a:t>
              </a:r>
              <a:endParaRPr lang="pt-BR" dirty="0"/>
            </a:p>
          </p:txBody>
        </p:sp>
        <p:sp>
          <p:nvSpPr>
            <p:cNvPr id="80" name="Estrela de 5 pontas 79"/>
            <p:cNvSpPr/>
            <p:nvPr/>
          </p:nvSpPr>
          <p:spPr>
            <a:xfrm>
              <a:off x="7583242" y="6214726"/>
              <a:ext cx="144016" cy="144016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4" name="Grupo 33"/>
            <p:cNvGrpSpPr/>
            <p:nvPr/>
          </p:nvGrpSpPr>
          <p:grpSpPr>
            <a:xfrm>
              <a:off x="6740850" y="5691295"/>
              <a:ext cx="914400" cy="914400"/>
              <a:chOff x="6283258" y="5691295"/>
              <a:chExt cx="914400" cy="914400"/>
            </a:xfrm>
            <a:noFill/>
          </p:grpSpPr>
          <p:sp>
            <p:nvSpPr>
              <p:cNvPr id="26" name="Arco 25"/>
              <p:cNvSpPr/>
              <p:nvPr/>
            </p:nvSpPr>
            <p:spPr>
              <a:xfrm>
                <a:off x="6283258" y="5691295"/>
                <a:ext cx="914400" cy="914400"/>
              </a:xfrm>
              <a:prstGeom prst="arc">
                <a:avLst>
                  <a:gd name="adj1" fmla="val 16387323"/>
                  <a:gd name="adj2" fmla="val 0"/>
                </a:avLst>
              </a:prstGeom>
              <a:grpFill/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31" name="Conector reto 30"/>
              <p:cNvCxnSpPr>
                <a:endCxn id="26" idx="0"/>
              </p:cNvCxnSpPr>
              <p:nvPr/>
            </p:nvCxnSpPr>
            <p:spPr>
              <a:xfrm>
                <a:off x="6372200" y="5691295"/>
                <a:ext cx="393159" cy="679"/>
              </a:xfrm>
              <a:prstGeom prst="line">
                <a:avLst/>
              </a:prstGeom>
              <a:grpFill/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upo 38"/>
          <p:cNvGrpSpPr/>
          <p:nvPr/>
        </p:nvGrpSpPr>
        <p:grpSpPr>
          <a:xfrm>
            <a:off x="179512" y="125099"/>
            <a:ext cx="4344762" cy="2223781"/>
            <a:chOff x="179512" y="125099"/>
            <a:chExt cx="4344762" cy="2223781"/>
          </a:xfrm>
        </p:grpSpPr>
        <p:grpSp>
          <p:nvGrpSpPr>
            <p:cNvPr id="2" name="Grupo 1"/>
            <p:cNvGrpSpPr/>
            <p:nvPr/>
          </p:nvGrpSpPr>
          <p:grpSpPr>
            <a:xfrm>
              <a:off x="179512" y="131056"/>
              <a:ext cx="2952328" cy="2217824"/>
              <a:chOff x="611559" y="131056"/>
              <a:chExt cx="3178475" cy="2217824"/>
            </a:xfrm>
          </p:grpSpPr>
          <p:cxnSp>
            <p:nvCxnSpPr>
              <p:cNvPr id="3" name="Conector de seta reta 2"/>
              <p:cNvCxnSpPr/>
              <p:nvPr/>
            </p:nvCxnSpPr>
            <p:spPr>
              <a:xfrm flipV="1">
                <a:off x="2555776" y="260648"/>
                <a:ext cx="0" cy="2088232"/>
              </a:xfrm>
              <a:prstGeom prst="straightConnector1">
                <a:avLst/>
              </a:prstGeom>
              <a:ln w="222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ector de seta reta 4"/>
              <p:cNvCxnSpPr/>
              <p:nvPr/>
            </p:nvCxnSpPr>
            <p:spPr>
              <a:xfrm>
                <a:off x="611559" y="1304764"/>
                <a:ext cx="3096344" cy="0"/>
              </a:xfrm>
              <a:prstGeom prst="straightConnector1">
                <a:avLst/>
              </a:prstGeom>
              <a:ln w="222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tângulo 5"/>
              <p:cNvSpPr/>
              <p:nvPr/>
            </p:nvSpPr>
            <p:spPr>
              <a:xfrm>
                <a:off x="2016298" y="1196752"/>
                <a:ext cx="539478" cy="216024"/>
              </a:xfrm>
              <a:prstGeom prst="rect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Estrela de 5 pontas 6"/>
              <p:cNvSpPr/>
              <p:nvPr/>
            </p:nvSpPr>
            <p:spPr>
              <a:xfrm>
                <a:off x="1547664" y="1222153"/>
                <a:ext cx="144016" cy="144016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CaixaDeTexto 7"/>
              <p:cNvSpPr txBox="1"/>
              <p:nvPr/>
            </p:nvSpPr>
            <p:spPr>
              <a:xfrm>
                <a:off x="1892320" y="1340768"/>
                <a:ext cx="375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E</a:t>
                </a:r>
                <a:r>
                  <a:rPr lang="pt-BR" baseline="-25000" dirty="0" smtClean="0"/>
                  <a:t>2</a:t>
                </a:r>
                <a:endParaRPr lang="pt-BR" baseline="-25000" dirty="0"/>
              </a:p>
            </p:txBody>
          </p:sp>
          <p:sp>
            <p:nvSpPr>
              <p:cNvPr id="9" name="CaixaDeTexto 8"/>
              <p:cNvSpPr txBox="1"/>
              <p:nvPr/>
            </p:nvSpPr>
            <p:spPr>
              <a:xfrm>
                <a:off x="1403649" y="836712"/>
                <a:ext cx="375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E</a:t>
                </a:r>
                <a:r>
                  <a:rPr lang="pt-BR" baseline="-25000" dirty="0" smtClean="0"/>
                  <a:t>3</a:t>
                </a:r>
                <a:endParaRPr lang="pt-BR" baseline="-25000" dirty="0"/>
              </a:p>
            </p:txBody>
          </p:sp>
          <p:sp>
            <p:nvSpPr>
              <p:cNvPr id="10" name="CaixaDeTexto 9"/>
              <p:cNvSpPr txBox="1"/>
              <p:nvPr/>
            </p:nvSpPr>
            <p:spPr>
              <a:xfrm>
                <a:off x="2545656" y="131056"/>
                <a:ext cx="591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err="1" smtClean="0"/>
                  <a:t>Im</a:t>
                </a:r>
                <a:r>
                  <a:rPr lang="pt-BR" dirty="0" smtClean="0"/>
                  <a:t> E</a:t>
                </a:r>
                <a:endParaRPr lang="pt-BR" dirty="0"/>
              </a:p>
            </p:txBody>
          </p:sp>
          <p:sp>
            <p:nvSpPr>
              <p:cNvPr id="11" name="CaixaDeTexto 10"/>
              <p:cNvSpPr txBox="1"/>
              <p:nvPr/>
            </p:nvSpPr>
            <p:spPr>
              <a:xfrm>
                <a:off x="3203848" y="1331476"/>
                <a:ext cx="5861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Re E</a:t>
                </a:r>
                <a:endParaRPr lang="pt-BR" dirty="0"/>
              </a:p>
            </p:txBody>
          </p:sp>
        </p:grpSp>
        <p:sp>
          <p:nvSpPr>
            <p:cNvPr id="79" name="CaixaDeTexto 78"/>
            <p:cNvSpPr txBox="1"/>
            <p:nvPr/>
          </p:nvSpPr>
          <p:spPr>
            <a:xfrm>
              <a:off x="3480161" y="125099"/>
              <a:ext cx="1019831" cy="369332"/>
            </a:xfrm>
            <a:prstGeom prst="rect">
              <a:avLst/>
            </a:prstGeom>
            <a:noFill/>
            <a:ln w="25400"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E</a:t>
              </a:r>
              <a:r>
                <a:rPr lang="pt-BR" b="1" baseline="-25000" dirty="0"/>
                <a:t>2 </a:t>
              </a:r>
              <a:r>
                <a:rPr lang="pt-BR" dirty="0" err="1" smtClean="0"/>
                <a:t>bound</a:t>
              </a:r>
              <a:endParaRPr lang="pt-BR" dirty="0"/>
            </a:p>
          </p:txBody>
        </p:sp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696" y="757762"/>
              <a:ext cx="1442578" cy="95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Grupo 40"/>
          <p:cNvGrpSpPr/>
          <p:nvPr/>
        </p:nvGrpSpPr>
        <p:grpSpPr>
          <a:xfrm>
            <a:off x="4618874" y="122838"/>
            <a:ext cx="4201598" cy="2220085"/>
            <a:chOff x="4618874" y="122838"/>
            <a:chExt cx="4201598" cy="2220085"/>
          </a:xfrm>
        </p:grpSpPr>
        <p:grpSp>
          <p:nvGrpSpPr>
            <p:cNvPr id="32" name="Grupo 31"/>
            <p:cNvGrpSpPr/>
            <p:nvPr/>
          </p:nvGrpSpPr>
          <p:grpSpPr>
            <a:xfrm>
              <a:off x="5753697" y="125099"/>
              <a:ext cx="3066775" cy="2217824"/>
              <a:chOff x="5237616" y="125099"/>
              <a:chExt cx="3288012" cy="2217824"/>
            </a:xfrm>
          </p:grpSpPr>
          <p:cxnSp>
            <p:nvCxnSpPr>
              <p:cNvPr id="50" name="Conector de seta reta 49"/>
              <p:cNvCxnSpPr/>
              <p:nvPr/>
            </p:nvCxnSpPr>
            <p:spPr>
              <a:xfrm flipV="1">
                <a:off x="6742362" y="254691"/>
                <a:ext cx="0" cy="2088232"/>
              </a:xfrm>
              <a:prstGeom prst="straightConnector1">
                <a:avLst/>
              </a:prstGeom>
              <a:ln w="222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de seta reta 50"/>
              <p:cNvCxnSpPr/>
              <p:nvPr/>
            </p:nvCxnSpPr>
            <p:spPr>
              <a:xfrm>
                <a:off x="5347154" y="1298807"/>
                <a:ext cx="3096344" cy="0"/>
              </a:xfrm>
              <a:prstGeom prst="straightConnector1">
                <a:avLst/>
              </a:prstGeom>
              <a:ln w="2222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Estrela de 5 pontas 52"/>
              <p:cNvSpPr/>
              <p:nvPr/>
            </p:nvSpPr>
            <p:spPr>
              <a:xfrm>
                <a:off x="5347154" y="1216196"/>
                <a:ext cx="144016" cy="144016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" name="CaixaDeTexto 54"/>
              <p:cNvSpPr txBox="1"/>
              <p:nvPr/>
            </p:nvSpPr>
            <p:spPr>
              <a:xfrm>
                <a:off x="5237616" y="830755"/>
                <a:ext cx="375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E</a:t>
                </a:r>
                <a:r>
                  <a:rPr lang="pt-BR" baseline="-25000" dirty="0" smtClean="0"/>
                  <a:t>3</a:t>
                </a:r>
                <a:endParaRPr lang="pt-BR" baseline="-25000" dirty="0"/>
              </a:p>
            </p:txBody>
          </p:sp>
          <p:sp>
            <p:nvSpPr>
              <p:cNvPr id="56" name="CaixaDeTexto 55"/>
              <p:cNvSpPr txBox="1"/>
              <p:nvPr/>
            </p:nvSpPr>
            <p:spPr>
              <a:xfrm>
                <a:off x="6732239" y="125099"/>
                <a:ext cx="591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err="1" smtClean="0"/>
                  <a:t>Im</a:t>
                </a:r>
                <a:r>
                  <a:rPr lang="pt-BR" dirty="0" smtClean="0"/>
                  <a:t> E</a:t>
                </a:r>
                <a:endParaRPr lang="pt-BR" dirty="0"/>
              </a:p>
            </p:txBody>
          </p:sp>
          <p:sp>
            <p:nvSpPr>
              <p:cNvPr id="57" name="CaixaDeTexto 56"/>
              <p:cNvSpPr txBox="1"/>
              <p:nvPr/>
            </p:nvSpPr>
            <p:spPr>
              <a:xfrm>
                <a:off x="7939442" y="1325519"/>
                <a:ext cx="5861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Re E</a:t>
                </a:r>
                <a:endParaRPr lang="pt-BR" dirty="0"/>
              </a:p>
            </p:txBody>
          </p:sp>
        </p:grpSp>
        <p:sp>
          <p:nvSpPr>
            <p:cNvPr id="78" name="CaixaDeTexto 77"/>
            <p:cNvSpPr txBox="1"/>
            <p:nvPr/>
          </p:nvSpPr>
          <p:spPr>
            <a:xfrm>
              <a:off x="4644008" y="122838"/>
              <a:ext cx="1010213" cy="369332"/>
            </a:xfrm>
            <a:prstGeom prst="rect">
              <a:avLst/>
            </a:prstGeom>
            <a:noFill/>
            <a:ln w="25400"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/>
                <a:t>E</a:t>
              </a:r>
              <a:r>
                <a:rPr lang="pt-BR" b="1" baseline="-25000"/>
                <a:t>2 </a:t>
              </a:r>
              <a:r>
                <a:rPr lang="pt-BR" smtClean="0"/>
                <a:t>virtual</a:t>
              </a:r>
              <a:endParaRPr lang="pt-BR" dirty="0"/>
            </a:p>
          </p:txBody>
        </p:sp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8874" y="615649"/>
              <a:ext cx="1220057" cy="103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upo 35"/>
          <p:cNvGrpSpPr/>
          <p:nvPr/>
        </p:nvGrpSpPr>
        <p:grpSpPr>
          <a:xfrm>
            <a:off x="35496" y="4523544"/>
            <a:ext cx="3178474" cy="2217824"/>
            <a:chOff x="35496" y="4523544"/>
            <a:chExt cx="3178474" cy="2217824"/>
          </a:xfrm>
        </p:grpSpPr>
        <p:cxnSp>
          <p:nvCxnSpPr>
            <p:cNvPr id="21" name="Conector de seta reta 20"/>
            <p:cNvCxnSpPr/>
            <p:nvPr/>
          </p:nvCxnSpPr>
          <p:spPr>
            <a:xfrm flipV="1">
              <a:off x="1979712" y="4653136"/>
              <a:ext cx="0" cy="2088232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/>
            <p:cNvCxnSpPr/>
            <p:nvPr/>
          </p:nvCxnSpPr>
          <p:spPr>
            <a:xfrm>
              <a:off x="35496" y="5697252"/>
              <a:ext cx="3096344" cy="0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tângulo 22"/>
            <p:cNvSpPr/>
            <p:nvPr/>
          </p:nvSpPr>
          <p:spPr>
            <a:xfrm>
              <a:off x="539552" y="5589240"/>
              <a:ext cx="1440159" cy="216024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strela de 5 pontas 23"/>
            <p:cNvSpPr/>
            <p:nvPr/>
          </p:nvSpPr>
          <p:spPr>
            <a:xfrm>
              <a:off x="35496" y="5555531"/>
              <a:ext cx="250501" cy="285522"/>
            </a:xfrm>
            <a:prstGeom prst="star5">
              <a:avLst/>
            </a:prstGeom>
            <a:solidFill>
              <a:srgbClr val="FFFF00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323528" y="5750190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E</a:t>
              </a:r>
              <a:r>
                <a:rPr lang="pt-BR" baseline="-25000" dirty="0" smtClean="0"/>
                <a:t>2</a:t>
              </a:r>
              <a:endParaRPr lang="pt-BR" baseline="-25000" dirty="0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1969590" y="4523544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/>
                <a:t>Im</a:t>
              </a:r>
              <a:r>
                <a:rPr lang="pt-BR" dirty="0" smtClean="0"/>
                <a:t> E</a:t>
              </a:r>
              <a:endParaRPr lang="pt-BR" dirty="0"/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2627784" y="5723964"/>
              <a:ext cx="586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Re E</a:t>
              </a:r>
              <a:endParaRPr lang="pt-BR" dirty="0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73082" y="5081983"/>
              <a:ext cx="1340688" cy="307777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E</a:t>
              </a:r>
              <a:r>
                <a:rPr lang="pt-BR" sz="1400" baseline="-25000" dirty="0" smtClean="0"/>
                <a:t>3 </a:t>
              </a:r>
              <a:r>
                <a:rPr lang="pt-BR" sz="1400" dirty="0" smtClean="0"/>
                <a:t>(virtual </a:t>
              </a:r>
              <a:r>
                <a:rPr lang="pt-BR" sz="1400" dirty="0" err="1" smtClean="0"/>
                <a:t>state</a:t>
              </a:r>
              <a:r>
                <a:rPr lang="pt-BR" sz="1400" dirty="0" smtClean="0"/>
                <a:t>)</a:t>
              </a:r>
              <a:endParaRPr lang="pt-BR" sz="1400" dirty="0"/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45618" y="6093296"/>
              <a:ext cx="1834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err="1"/>
                <a:t>s</a:t>
              </a:r>
              <a:r>
                <a:rPr lang="pt-BR" sz="1400" dirty="0" err="1" smtClean="0"/>
                <a:t>econd</a:t>
              </a:r>
              <a:r>
                <a:rPr lang="pt-BR" sz="1400" dirty="0" smtClean="0"/>
                <a:t> </a:t>
              </a:r>
              <a:r>
                <a:rPr lang="pt-BR" sz="1400" dirty="0" err="1" smtClean="0"/>
                <a:t>Riemann</a:t>
              </a:r>
              <a:r>
                <a:rPr lang="pt-BR" sz="1400" dirty="0" smtClean="0"/>
                <a:t> </a:t>
              </a:r>
              <a:r>
                <a:rPr lang="pt-BR" sz="1400" dirty="0" err="1" smtClean="0"/>
                <a:t>sheet</a:t>
              </a:r>
              <a:endParaRPr lang="pt-BR" sz="1400" dirty="0"/>
            </a:p>
          </p:txBody>
        </p:sp>
        <p:sp>
          <p:nvSpPr>
            <p:cNvPr id="35" name="Seta em curva para a esquerda 34"/>
            <p:cNvSpPr/>
            <p:nvPr/>
          </p:nvSpPr>
          <p:spPr>
            <a:xfrm>
              <a:off x="278117" y="5624060"/>
              <a:ext cx="456229" cy="243561"/>
            </a:xfrm>
            <a:prstGeom prst="curvedLef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1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2477030" y="395372"/>
            <a:ext cx="417671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Subtracted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T-</a:t>
            </a:r>
            <a:r>
              <a:rPr lang="pt-B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matrix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Equation</a:t>
            </a:r>
            <a:endParaRPr lang="pt-BR" b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899"/>
            <a:ext cx="3168352" cy="3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55120"/>
            <a:ext cx="4824536" cy="56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68040" y="1779057"/>
            <a:ext cx="4447976" cy="511282"/>
            <a:chOff x="1938338" y="1340768"/>
            <a:chExt cx="5369966" cy="566142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338" y="1340768"/>
              <a:ext cx="526732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7020272" y="1628800"/>
              <a:ext cx="288032" cy="278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45" y="2971591"/>
            <a:ext cx="7021413" cy="807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132905" y="5172583"/>
            <a:ext cx="8856984" cy="992721"/>
            <a:chOff x="323528" y="420390"/>
            <a:chExt cx="8175044" cy="76708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20390"/>
              <a:ext cx="5976664" cy="767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324" y="420390"/>
              <a:ext cx="2232248" cy="71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07504" y="4164471"/>
            <a:ext cx="7380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800" u="sng" dirty="0" err="1"/>
              <a:t>Three-body</a:t>
            </a:r>
            <a:r>
              <a:rPr lang="pt-BR" sz="1800" u="sng" dirty="0"/>
              <a:t> </a:t>
            </a:r>
            <a:r>
              <a:rPr lang="pt-BR" sz="1800" u="sng" dirty="0" err="1"/>
              <a:t>bound</a:t>
            </a:r>
            <a:r>
              <a:rPr lang="pt-BR" sz="1800" u="sng" dirty="0"/>
              <a:t> </a:t>
            </a:r>
            <a:r>
              <a:rPr lang="pt-BR" sz="1800" u="sng" dirty="0" err="1"/>
              <a:t>state</a:t>
            </a:r>
            <a:r>
              <a:rPr lang="pt-BR" sz="1800" u="sng" dirty="0"/>
              <a:t> </a:t>
            </a:r>
            <a:r>
              <a:rPr lang="pt-BR" sz="1800" u="sng" dirty="0" err="1"/>
              <a:t>equation</a:t>
            </a:r>
            <a:r>
              <a:rPr lang="pt-BR" sz="1800" u="sng" dirty="0"/>
              <a:t> </a:t>
            </a:r>
            <a:r>
              <a:rPr lang="pt-BR" u="sng" dirty="0" smtClean="0"/>
              <a:t>for</a:t>
            </a:r>
            <a:r>
              <a:rPr lang="pt-BR" sz="1800" u="sng" dirty="0" smtClean="0"/>
              <a:t> </a:t>
            </a:r>
            <a:r>
              <a:rPr lang="pt-BR" sz="1800" u="sng" dirty="0"/>
              <a:t>zero-range </a:t>
            </a:r>
            <a:r>
              <a:rPr lang="pt-BR" sz="1800" u="sng" dirty="0" err="1"/>
              <a:t>interaction</a:t>
            </a:r>
            <a:r>
              <a:rPr lang="pt-BR" sz="1800" u="sng" dirty="0"/>
              <a:t> </a:t>
            </a:r>
            <a:r>
              <a:rPr lang="pt-BR" sz="1800" u="sng" dirty="0" err="1"/>
              <a:t>with</a:t>
            </a:r>
            <a:r>
              <a:rPr lang="pt-BR" sz="1800" u="sng" dirty="0"/>
              <a:t> </a:t>
            </a:r>
            <a:r>
              <a:rPr lang="pt-BR" sz="1800" u="sng" dirty="0" err="1" smtClean="0"/>
              <a:t>subtraction</a:t>
            </a:r>
            <a:endParaRPr lang="pt-BR" sz="1800" u="sng" dirty="0"/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1763688" y="747936"/>
            <a:ext cx="55930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400" dirty="0" smtClean="0"/>
              <a:t>S.K. </a:t>
            </a:r>
            <a:r>
              <a:rPr lang="pt-BR" sz="1400" dirty="0" err="1" smtClean="0"/>
              <a:t>Adhikari</a:t>
            </a:r>
            <a:r>
              <a:rPr lang="pt-BR" sz="1400" dirty="0" smtClean="0"/>
              <a:t>, T. Frederico </a:t>
            </a:r>
            <a:r>
              <a:rPr lang="pt-BR" sz="1400" dirty="0" err="1" smtClean="0"/>
              <a:t>and</a:t>
            </a:r>
            <a:r>
              <a:rPr lang="pt-BR" sz="1400" dirty="0" smtClean="0"/>
              <a:t> I.D. Goldman, </a:t>
            </a:r>
            <a:r>
              <a:rPr lang="pt-BR" sz="1400" dirty="0" err="1" smtClean="0"/>
              <a:t>Phys</a:t>
            </a:r>
            <a:r>
              <a:rPr lang="pt-BR" sz="1400" dirty="0" smtClean="0"/>
              <a:t>. Rev. </a:t>
            </a:r>
            <a:r>
              <a:rPr lang="pt-BR" sz="1400" dirty="0" err="1" smtClean="0"/>
              <a:t>Lett</a:t>
            </a:r>
            <a:r>
              <a:rPr lang="pt-BR" sz="1400" dirty="0" smtClean="0"/>
              <a:t>. 74, 487 (1995)</a:t>
            </a:r>
            <a:endParaRPr lang="en-US" sz="1400" dirty="0"/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179512" y="4509120"/>
            <a:ext cx="6311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400" dirty="0" smtClean="0"/>
              <a:t>M.T. Yamashita, T. Frederico, A. Delfino </a:t>
            </a:r>
            <a:r>
              <a:rPr lang="pt-BR" sz="1400" dirty="0" err="1" smtClean="0"/>
              <a:t>and</a:t>
            </a:r>
            <a:r>
              <a:rPr lang="pt-BR" sz="1400" dirty="0" smtClean="0"/>
              <a:t> L. </a:t>
            </a:r>
            <a:r>
              <a:rPr lang="pt-BR" sz="1400" dirty="0" err="1" smtClean="0"/>
              <a:t>Tomio</a:t>
            </a:r>
            <a:r>
              <a:rPr lang="pt-BR" sz="1400" dirty="0" smtClean="0"/>
              <a:t>, </a:t>
            </a:r>
            <a:r>
              <a:rPr lang="pt-BR" sz="1400" dirty="0" err="1" smtClean="0"/>
              <a:t>Phys</a:t>
            </a:r>
            <a:r>
              <a:rPr lang="pt-BR" sz="1400" dirty="0" smtClean="0"/>
              <a:t>. Rev. A 66, 052702 (2002)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46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8032" y="188640"/>
            <a:ext cx="542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u="sng" dirty="0" smtClean="0"/>
              <a:t>Virtual </a:t>
            </a:r>
            <a:r>
              <a:rPr lang="pt-BR" u="sng" dirty="0" err="1" smtClean="0"/>
              <a:t>states</a:t>
            </a:r>
            <a:r>
              <a:rPr lang="pt-BR" u="sng" dirty="0" smtClean="0"/>
              <a:t> – </a:t>
            </a:r>
            <a:r>
              <a:rPr lang="pt-BR" u="sng" dirty="0" err="1" smtClean="0"/>
              <a:t>extension</a:t>
            </a:r>
            <a:r>
              <a:rPr lang="pt-BR" u="sng" dirty="0" smtClean="0"/>
              <a:t> </a:t>
            </a:r>
            <a:r>
              <a:rPr lang="pt-BR" u="sng" dirty="0" err="1" smtClean="0"/>
              <a:t>to</a:t>
            </a:r>
            <a:r>
              <a:rPr lang="pt-BR" u="sng" dirty="0" smtClean="0"/>
              <a:t> </a:t>
            </a:r>
            <a:r>
              <a:rPr lang="pt-BR" u="sng" dirty="0" err="1" smtClean="0"/>
              <a:t>the</a:t>
            </a:r>
            <a:r>
              <a:rPr lang="pt-BR" u="sng" dirty="0" smtClean="0"/>
              <a:t> </a:t>
            </a:r>
            <a:r>
              <a:rPr lang="pt-BR" u="sng" dirty="0" err="1" smtClean="0"/>
              <a:t>second</a:t>
            </a:r>
            <a:r>
              <a:rPr lang="pt-BR" u="sng" dirty="0" smtClean="0"/>
              <a:t> </a:t>
            </a:r>
            <a:r>
              <a:rPr lang="pt-BR" u="sng" dirty="0" err="1" smtClean="0"/>
              <a:t>Riemann</a:t>
            </a:r>
            <a:r>
              <a:rPr lang="pt-BR" u="sng" dirty="0" smtClean="0"/>
              <a:t> </a:t>
            </a:r>
            <a:r>
              <a:rPr lang="pt-BR" u="sng" dirty="0" err="1" smtClean="0"/>
              <a:t>sheet</a:t>
            </a:r>
            <a:endParaRPr lang="pt-BR" u="sng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03" y="789773"/>
            <a:ext cx="6639665" cy="364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79512" y="4439376"/>
            <a:ext cx="96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Defining</a:t>
            </a:r>
            <a:endParaRPr lang="pt-BR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20473"/>
            <a:ext cx="2832736" cy="45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0" y="4808708"/>
            <a:ext cx="8028781" cy="171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118445" y="4439376"/>
            <a:ext cx="407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we</a:t>
            </a:r>
            <a:r>
              <a:rPr lang="pt-BR" dirty="0" smtClean="0"/>
              <a:t> </a:t>
            </a:r>
            <a:r>
              <a:rPr lang="pt-BR" dirty="0" err="1" smtClean="0"/>
              <a:t>can</a:t>
            </a:r>
            <a:r>
              <a:rPr lang="pt-BR" dirty="0" smtClean="0"/>
              <a:t> </a:t>
            </a:r>
            <a:r>
              <a:rPr lang="pt-BR" dirty="0" err="1" smtClean="0"/>
              <a:t>write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bound</a:t>
            </a:r>
            <a:r>
              <a:rPr lang="pt-BR" dirty="0" smtClean="0"/>
              <a:t> </a:t>
            </a:r>
            <a:r>
              <a:rPr lang="pt-BR" dirty="0" err="1" smtClean="0"/>
              <a:t>state</a:t>
            </a:r>
            <a:r>
              <a:rPr lang="pt-BR" dirty="0" smtClean="0"/>
              <a:t> </a:t>
            </a:r>
            <a:r>
              <a:rPr lang="pt-BR" dirty="0" err="1" smtClean="0"/>
              <a:t>equation</a:t>
            </a:r>
            <a:r>
              <a:rPr lang="pt-BR" dirty="0" smtClean="0"/>
              <a:t> as</a:t>
            </a:r>
            <a:endParaRPr lang="pt-BR" dirty="0"/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323528" y="528935"/>
            <a:ext cx="6311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400" dirty="0" smtClean="0"/>
              <a:t>M.T. Yamashita, T. Frederico, A. Delfino </a:t>
            </a:r>
            <a:r>
              <a:rPr lang="pt-BR" sz="1400" dirty="0" err="1" smtClean="0"/>
              <a:t>and</a:t>
            </a:r>
            <a:r>
              <a:rPr lang="pt-BR" sz="1400" dirty="0" smtClean="0"/>
              <a:t> L. </a:t>
            </a:r>
            <a:r>
              <a:rPr lang="pt-BR" sz="1400" dirty="0" err="1" smtClean="0"/>
              <a:t>Tomio</a:t>
            </a:r>
            <a:r>
              <a:rPr lang="pt-BR" sz="1400" dirty="0" smtClean="0"/>
              <a:t>, </a:t>
            </a:r>
            <a:r>
              <a:rPr lang="pt-BR" sz="1400" dirty="0" err="1" smtClean="0"/>
              <a:t>Phys</a:t>
            </a:r>
            <a:r>
              <a:rPr lang="pt-BR" sz="1400" dirty="0" smtClean="0"/>
              <a:t>. Rev. A 66, 052702 (2002)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88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5481</TotalTime>
  <Words>1119</Words>
  <Application>Microsoft Office PowerPoint</Application>
  <PresentationFormat>Apresentação na tela (4:3)</PresentationFormat>
  <Paragraphs>214</Paragraphs>
  <Slides>23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4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Tema do Office</vt:lpstr>
      <vt:lpstr>Foto do Photo Editor</vt:lpstr>
      <vt:lpstr>Equação</vt:lpstr>
      <vt:lpstr>Equation</vt:lpstr>
      <vt:lpstr>Graph</vt:lpstr>
      <vt:lpstr>Scales and Universality  in Three-Body Systems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Universality in Few-Body Systems</dc:title>
  <dc:creator>Yamashita</dc:creator>
  <cp:lastModifiedBy>Yamashita</cp:lastModifiedBy>
  <cp:revision>245</cp:revision>
  <dcterms:created xsi:type="dcterms:W3CDTF">2011-02-09T17:34:56Z</dcterms:created>
  <dcterms:modified xsi:type="dcterms:W3CDTF">2011-10-13T09:45:03Z</dcterms:modified>
</cp:coreProperties>
</file>