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86" r:id="rId4"/>
    <p:sldId id="278" r:id="rId5"/>
    <p:sldId id="287" r:id="rId6"/>
    <p:sldId id="291" r:id="rId7"/>
    <p:sldId id="292" r:id="rId8"/>
    <p:sldId id="305" r:id="rId9"/>
    <p:sldId id="294" r:id="rId10"/>
    <p:sldId id="295" r:id="rId11"/>
    <p:sldId id="302" r:id="rId12"/>
    <p:sldId id="304" r:id="rId13"/>
    <p:sldId id="296" r:id="rId14"/>
    <p:sldId id="297" r:id="rId15"/>
    <p:sldId id="299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hifrin" initials="T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000000"/>
    <a:srgbClr val="F3F3F3"/>
    <a:srgbClr val="D8D8D8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25780" autoAdjust="0"/>
    <p:restoredTop sz="91453" autoAdjust="0"/>
  </p:normalViewPr>
  <p:slideViewPr>
    <p:cSldViewPr>
      <p:cViewPr>
        <p:scale>
          <a:sx n="120" d="100"/>
          <a:sy n="120" d="100"/>
        </p:scale>
        <p:origin x="-3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EDC45-6DF1-7B4F-912E-B80212EF0A01}" type="datetimeFigureOut">
              <a:rPr lang="fr-FR" smtClean="0"/>
              <a:pPr/>
              <a:t>16/06/11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BCE7F-1FF9-CA42-AD81-CCC9B919380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B7F12E3-C5DD-4334-9ECB-5408C50B80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 communautés : </a:t>
            </a:r>
            <a:r>
              <a:rPr lang="fr-FR" dirty="0" err="1" smtClean="0"/>
              <a:t>shs</a:t>
            </a:r>
            <a:r>
              <a:rPr lang="fr-FR" dirty="0" smtClean="0"/>
              <a:t>, bio (séquençage</a:t>
            </a:r>
            <a:r>
              <a:rPr lang="fr-FR" baseline="0" dirty="0" smtClean="0"/>
              <a:t> génétique, etc.), sismologie)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Gérer</a:t>
            </a:r>
            <a:r>
              <a:rPr lang="fr-FR" baseline="0" dirty="0" smtClean="0"/>
              <a:t> le statut d’unité propre du CNRS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9E1D-C2D5-4756-89CC-115FCC904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843-A4FD-4ED4-BE1B-299CA4E3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ECDF-C49C-457F-9A11-9D06B87B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597352"/>
            <a:ext cx="19050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580584"/>
            <a:ext cx="68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27BA-BDB3-4F1A-9877-562800D63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38DC-3B39-4C9A-B16D-69AB381F5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C5F0-F6BB-4B9C-895F-DB1FD032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DAC8-6C58-4112-AA90-49C3CE96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526E-2B21-44CD-BB5F-167E273D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FE0E-DA6C-4EA0-A496-3FAC2A3C5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F50A-E85D-408D-8B34-F921F305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3218-99FF-4FA6-AFBA-D54A79D4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20 mai 2011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5FBFEC-7112-4FC0-A896-B5A81B06B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819400" y="4419600"/>
            <a:ext cx="6477000" cy="642942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0" dirty="0" smtClean="0">
                <a:latin typeface="Tahoma"/>
              </a:rPr>
              <a:t>Problématiques et perspectives </a:t>
            </a:r>
            <a:br>
              <a:rPr lang="fr-FR" sz="2800" b="0" dirty="0" smtClean="0">
                <a:latin typeface="Tahoma"/>
              </a:rPr>
            </a:br>
            <a:r>
              <a:rPr lang="fr-FR" sz="2800" b="0" dirty="0" smtClean="0">
                <a:latin typeface="Tahoma"/>
              </a:rPr>
              <a:t>en matière d’ouverture</a:t>
            </a:r>
            <a:br>
              <a:rPr lang="fr-FR" sz="2800" b="0" dirty="0" smtClean="0">
                <a:latin typeface="Tahoma"/>
              </a:rPr>
            </a:br>
            <a:endParaRPr lang="fr-FR" sz="2000" b="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895600" y="5638800"/>
            <a:ext cx="2347898" cy="35719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Tahoma"/>
              </a:rPr>
              <a:t>Journées Prospectives 2011</a:t>
            </a:r>
          </a:p>
          <a:p>
            <a:pPr>
              <a:defRPr/>
            </a:pPr>
            <a:r>
              <a:rPr lang="fr-FR" dirty="0" smtClean="0">
                <a:latin typeface="Tahoma"/>
              </a:rPr>
              <a:t>16 juin 2011</a:t>
            </a:r>
            <a:endParaRPr lang="en-US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Suivi administratif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8800"/>
            <a:ext cx="8458200" cy="1905000"/>
          </a:xfrm>
        </p:spPr>
        <p:txBody>
          <a:bodyPr/>
          <a:lstStyle/>
          <a:p>
            <a:r>
              <a:rPr lang="fr-FR" sz="2000" dirty="0" smtClean="0">
                <a:latin typeface="Tahoma"/>
                <a:cs typeface="Tahoma"/>
              </a:rPr>
              <a:t>Définition de l’offre</a:t>
            </a:r>
          </a:p>
          <a:p>
            <a:r>
              <a:rPr lang="fr-FR" sz="2000" dirty="0" smtClean="0">
                <a:latin typeface="Tahoma"/>
                <a:cs typeface="Tahoma"/>
              </a:rPr>
              <a:t>Intégrer les projets par campagnes ou au fil de l’eau</a:t>
            </a:r>
          </a:p>
          <a:p>
            <a:r>
              <a:rPr lang="fr-FR" sz="2000" dirty="0" smtClean="0">
                <a:latin typeface="Tahoma"/>
                <a:cs typeface="Tahoma"/>
              </a:rPr>
              <a:t>Type de contrats</a:t>
            </a:r>
            <a:endParaRPr lang="fr-FR" sz="2000" dirty="0" smtClean="0">
              <a:latin typeface="Tahoma"/>
              <a:cs typeface="Tahoma"/>
            </a:endParaRPr>
          </a:p>
          <a:p>
            <a:r>
              <a:rPr lang="fr-FR" sz="2000" dirty="0" smtClean="0">
                <a:latin typeface="Tahoma"/>
                <a:cs typeface="Tahoma"/>
              </a:rPr>
              <a:t>Facturation</a:t>
            </a:r>
          </a:p>
          <a:p>
            <a:r>
              <a:rPr lang="fr-FR" sz="2000" dirty="0" smtClean="0">
                <a:latin typeface="Tahoma"/>
                <a:cs typeface="Tahoma"/>
              </a:rPr>
              <a:t>Ressources</a:t>
            </a:r>
          </a:p>
          <a:p>
            <a:r>
              <a:rPr lang="fr-FR" sz="2000" dirty="0" smtClean="0">
                <a:latin typeface="Tahoma"/>
                <a:cs typeface="Tahoma"/>
              </a:rPr>
              <a:t>Etc.</a:t>
            </a:r>
          </a:p>
          <a:p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		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71600" y="4953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Besoin d’adapter le CC au projet…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Tahoma"/>
                <a:cs typeface="Tahoma"/>
              </a:rPr>
              <a:t>… tout en maintenant le cap sur les activités actuelles</a:t>
            </a:r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609600"/>
          </a:xfrm>
        </p:spPr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Cas particulier : les entreprises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419600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  <a:cs typeface="Tahoma"/>
              </a:rPr>
              <a:t>Questions récurrentes : 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A t-on le droit de travailler ou non avec des entreprises ? 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	-&gt; oui, nous sommes même incités à le faire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Doit-on offrir un services aux entreprises ?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	-&gt; oui, en trouvant le bon fonctionnement</a:t>
            </a: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  <a:cs typeface="Tahoma"/>
              </a:rPr>
              <a:t>Définition d’une offre mais…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  <a:cs typeface="Tahoma"/>
              </a:rPr>
              <a:t>			Points bloquants </a:t>
            </a:r>
            <a:r>
              <a:rPr lang="fr-FR" sz="2000" dirty="0" smtClean="0">
                <a:latin typeface="Tahoma"/>
                <a:cs typeface="Tahoma"/>
              </a:rPr>
              <a:t>: unité (</a:t>
            </a:r>
            <a:r>
              <a:rPr lang="fr-FR" sz="2000" dirty="0" err="1" smtClean="0">
                <a:latin typeface="Tahoma"/>
                <a:cs typeface="Tahoma"/>
              </a:rPr>
              <a:t>ghz.h</a:t>
            </a:r>
            <a:r>
              <a:rPr lang="fr-FR" sz="2000" dirty="0" smtClean="0">
                <a:latin typeface="Tahoma"/>
                <a:cs typeface="Tahoma"/>
              </a:rPr>
              <a:t> ≠ HS06.h), 		engagement contractuel, réservation de machines (ou 		pas), </a:t>
            </a:r>
            <a:r>
              <a:rPr lang="fr-FR" sz="2000" dirty="0" err="1" smtClean="0">
                <a:latin typeface="Tahoma"/>
                <a:cs typeface="Tahoma"/>
              </a:rPr>
              <a:t>accounting</a:t>
            </a:r>
            <a:r>
              <a:rPr lang="fr-FR" sz="2000" dirty="0" smtClean="0">
                <a:latin typeface="Tahoma"/>
                <a:cs typeface="Tahoma"/>
              </a:rPr>
              <a:t>, etc.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Bénéfice attendu potentiel : env. 500 000 € (pour 2,5% des ressources)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2608" y="371128"/>
            <a:ext cx="7109792" cy="609600"/>
          </a:xfrm>
        </p:spPr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De la nécessité d’un comité scientifique</a:t>
            </a:r>
            <a:endParaRPr lang="fr-FR" b="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568986"/>
            <a:ext cx="827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ahoma"/>
                <a:cs typeface="Tahoma"/>
              </a:rPr>
              <a:t>Le CC-IN2P3 reçoit de nombreuses sollicitations pour devenir partenaire de projets scientifiques dans de nombreuses disciplines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9632" y="2517864"/>
            <a:ext cx="7350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ahoma"/>
                <a:cs typeface="Tahoma"/>
                <a:sym typeface="Wingdings" pitchFamily="2" charset="2"/>
              </a:rPr>
              <a:t>-&gt; </a:t>
            </a:r>
            <a:r>
              <a:rPr lang="fr-FR" sz="2000" dirty="0" smtClean="0">
                <a:latin typeface="Tahoma"/>
                <a:cs typeface="Tahoma"/>
              </a:rPr>
              <a:t>Mettre en place une structure qui permette de « connecter » facilement n’importe quel projet scientifique</a:t>
            </a:r>
          </a:p>
          <a:p>
            <a:endParaRPr lang="fr-FR" sz="2000" dirty="0" smtClean="0">
              <a:latin typeface="Tahoma"/>
              <a:cs typeface="Tahoma"/>
            </a:endParaRPr>
          </a:p>
          <a:p>
            <a:r>
              <a:rPr lang="fr-FR" sz="2000" dirty="0" smtClean="0">
                <a:latin typeface="Tahoma"/>
                <a:cs typeface="Tahoma"/>
              </a:rPr>
              <a:t>-&gt; De faire un choix scientifique pertinent</a:t>
            </a:r>
          </a:p>
          <a:p>
            <a:endParaRPr lang="fr-FR" sz="2000" dirty="0" smtClean="0">
              <a:latin typeface="Tahoma"/>
              <a:cs typeface="Tahoma"/>
            </a:endParaRPr>
          </a:p>
          <a:p>
            <a:endParaRPr lang="fr-FR" sz="2000" dirty="0" smtClean="0">
              <a:latin typeface="Tahoma"/>
              <a:cs typeface="Tahom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62200" y="49530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ahoma"/>
                <a:cs typeface="Tahoma"/>
              </a:rPr>
              <a:t>En pratique… est-ce que le CC a vocation à l‘initier?</a:t>
            </a:r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781800" cy="609600"/>
          </a:xfrm>
        </p:spPr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2e approche : le CC propose un projet aux utilisateurs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Objectifs</a:t>
            </a:r>
            <a:r>
              <a:rPr lang="fr-FR" sz="2000" dirty="0" smtClean="0">
                <a:latin typeface="Tahoma"/>
                <a:cs typeface="Tahoma"/>
              </a:rPr>
              <a:t> peuvent varier :</a:t>
            </a: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r>
              <a:rPr lang="fr-FR" sz="2000" dirty="0" smtClean="0">
                <a:latin typeface="Tahoma"/>
                <a:cs typeface="Tahoma"/>
              </a:rPr>
              <a:t>Positionnement sur une nouvelle technologie (ex : Cloud)</a:t>
            </a:r>
          </a:p>
          <a:p>
            <a:r>
              <a:rPr lang="fr-FR" sz="2000" dirty="0" smtClean="0">
                <a:latin typeface="Tahoma"/>
                <a:cs typeface="Tahoma"/>
              </a:rPr>
              <a:t>Recherche de financements</a:t>
            </a:r>
          </a:p>
          <a:p>
            <a:r>
              <a:rPr lang="fr-FR" sz="2000" dirty="0" smtClean="0">
                <a:latin typeface="Tahoma"/>
                <a:cs typeface="Tahoma"/>
              </a:rPr>
              <a:t>Choix politique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 lvl="2">
              <a:buNone/>
            </a:pPr>
            <a:r>
              <a:rPr lang="fr-FR" sz="2000" dirty="0" smtClean="0">
                <a:latin typeface="Tahoma"/>
                <a:ea typeface="+mn-ea"/>
                <a:cs typeface="Tahoma"/>
              </a:rPr>
              <a:t>		Ex : </a:t>
            </a:r>
            <a:r>
              <a:rPr lang="fr-FR" sz="2000" dirty="0" err="1" smtClean="0">
                <a:latin typeface="Tahoma"/>
                <a:ea typeface="+mn-ea"/>
                <a:cs typeface="Tahoma"/>
              </a:rPr>
              <a:t>Equipex</a:t>
            </a:r>
            <a:r>
              <a:rPr lang="fr-FR" sz="2000" dirty="0" smtClean="0">
                <a:latin typeface="Tahoma"/>
                <a:ea typeface="+mn-ea"/>
                <a:cs typeface="Tahoma"/>
              </a:rPr>
              <a:t> CAPRI, PICS France Israël, Partenariat 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Exemple : CAPRI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Collaboration : CC – </a:t>
            </a:r>
            <a:r>
              <a:rPr lang="fr-FR" sz="2000" dirty="0" err="1" smtClean="0">
                <a:latin typeface="Tahoma"/>
                <a:cs typeface="Tahoma"/>
              </a:rPr>
              <a:t>France-Grilles</a:t>
            </a:r>
            <a:r>
              <a:rPr lang="fr-FR" sz="2000" dirty="0" smtClean="0">
                <a:latin typeface="Tahoma"/>
                <a:cs typeface="Tahoma"/>
              </a:rPr>
              <a:t> – Grid’5000 – IBM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Objectif : Proposer une plateforme de production basée sur les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technologies de Cloud </a:t>
            </a:r>
            <a:r>
              <a:rPr lang="fr-FR" sz="2000" dirty="0" err="1" smtClean="0">
                <a:latin typeface="Tahoma"/>
                <a:cs typeface="Tahoma"/>
              </a:rPr>
              <a:t>Computing</a:t>
            </a:r>
            <a:r>
              <a:rPr lang="fr-FR" sz="2000" dirty="0" smtClean="0">
                <a:latin typeface="Tahoma"/>
                <a:cs typeface="Tahoma"/>
              </a:rPr>
              <a:t> pour le monde académique en France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Pourquoi ce choix : - ~5 M€ pour l’ensemble du projet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     - se positionner sur le </a:t>
            </a:r>
            <a:r>
              <a:rPr lang="fr-FR" sz="2000" dirty="0" err="1" smtClean="0">
                <a:latin typeface="Tahoma"/>
                <a:cs typeface="Tahoma"/>
              </a:rPr>
              <a:t>cloud</a:t>
            </a: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Difficultés : fédérer des utilisateurs différents autour du projet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39952" y="188640"/>
            <a:ext cx="4176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ahoma"/>
                <a:cs typeface="Tahoma"/>
              </a:rPr>
              <a:t>Cloud Académique Production </a:t>
            </a:r>
          </a:p>
          <a:p>
            <a:r>
              <a:rPr lang="fr-FR" sz="1600" dirty="0" smtClean="0">
                <a:latin typeface="Tahoma"/>
                <a:cs typeface="Tahoma"/>
              </a:rPr>
              <a:t>Recherche Industrie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La politique d’ouverture est complexe… 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			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							…mais nécessaire.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657600"/>
            <a:ext cx="3681949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Le contexte évolue</a:t>
            </a:r>
            <a:endParaRPr lang="fr-FR" b="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r>
              <a:rPr lang="fr-FR" sz="2000" dirty="0" smtClean="0">
                <a:latin typeface="Tahoma"/>
              </a:rPr>
              <a:t>Diminution des financements</a:t>
            </a:r>
          </a:p>
          <a:p>
            <a:r>
              <a:rPr lang="fr-FR" sz="2000" dirty="0" smtClean="0">
                <a:latin typeface="Tahoma"/>
              </a:rPr>
              <a:t>Nouveaux projets scientifiques (EUCLID, LSST) </a:t>
            </a:r>
          </a:p>
          <a:p>
            <a:r>
              <a:rPr lang="fr-FR" sz="2000" dirty="0" smtClean="0">
                <a:latin typeface="Tahoma"/>
              </a:rPr>
              <a:t>Intérêt de nouvelles disciplines pour le traitement massif de données</a:t>
            </a:r>
          </a:p>
          <a:p>
            <a:r>
              <a:rPr lang="fr-FR" sz="2000" dirty="0" smtClean="0">
                <a:latin typeface="Tahoma"/>
              </a:rPr>
              <a:t>Nouvel équilibre CNRS / Université</a:t>
            </a:r>
          </a:p>
          <a:p>
            <a:r>
              <a:rPr lang="fr-FR" sz="2000" dirty="0" smtClean="0">
                <a:latin typeface="Tahoma"/>
              </a:rPr>
              <a:t>Contribution des collectivités (CPER)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3352800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latin typeface="Tahoma"/>
              </a:rPr>
              <a:t>Soit on fait abstraction du nouveau contexte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-&gt; solution simple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-&gt; au risque d’isoler le CC</a:t>
            </a:r>
          </a:p>
          <a:p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</a:rPr>
              <a:t>Soit on s’adapte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-&gt; solution plus complexe, avec les difficultés inhérentes à tout 	    changement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-&gt; au risque de </a:t>
            </a:r>
            <a:r>
              <a:rPr lang="fr-FR" sz="2000" dirty="0" smtClean="0"/>
              <a:t>se disperser et de provoquer des effets 	   	     négatifs sur les projets scientifiques de l'IN2P3 / </a:t>
            </a:r>
            <a:r>
              <a:rPr lang="fr-FR" sz="2000" dirty="0" err="1" smtClean="0"/>
              <a:t>Irfu</a:t>
            </a:r>
            <a:r>
              <a:rPr lang="fr-FR" sz="2000" dirty="0" smtClean="0">
                <a:latin typeface="Tahoma"/>
              </a:rPr>
              <a:t> </a:t>
            </a: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</a:rPr>
              <a:t>				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62400" y="5029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Challenge : trouver le bon équilibre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400800" cy="609600"/>
          </a:xfrm>
        </p:spPr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1ère approche : répondre aux besoins des utilisateurs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>
                <a:latin typeface="Tahoma"/>
              </a:rPr>
              <a:t>Un labo nous contacte -&gt; doit-on répondre à la demande ? </a:t>
            </a: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</a:rPr>
              <a:t>Choix selon différents critères :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 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-&gt; intérêt politique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-&gt; communauté structurée (ou pas)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-&gt; adaptation au savoir-faire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-&gt; contrepartie financière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-&gt; intérêt scientifique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				</a:t>
            </a:r>
            <a:r>
              <a:rPr lang="fr-FR" sz="2000" dirty="0" smtClean="0">
                <a:latin typeface="Tahoma"/>
              </a:rPr>
              <a:t>Ex : Projet TIDRA, IRT Infectiologie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Comment</a:t>
            </a:r>
            <a:r>
              <a:rPr lang="fr-FR" dirty="0" smtClean="0"/>
              <a:t> </a:t>
            </a:r>
            <a:r>
              <a:rPr lang="fr-FR" b="0" dirty="0" smtClean="0">
                <a:solidFill>
                  <a:schemeClr val="bg1"/>
                </a:solidFill>
                <a:latin typeface="Tahoma"/>
              </a:rPr>
              <a:t>répondre à la demande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1524000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Soit le CC s’adapte au nouvel utilisateur </a:t>
            </a:r>
          </a:p>
          <a:p>
            <a:pPr>
              <a:buNone/>
            </a:pPr>
            <a:r>
              <a:rPr lang="fr-FR" sz="2000" dirty="0" smtClean="0"/>
              <a:t>			</a:t>
            </a:r>
          </a:p>
          <a:p>
            <a:pPr>
              <a:buNone/>
            </a:pPr>
            <a:r>
              <a:rPr lang="fr-FR" sz="2000" dirty="0" smtClean="0"/>
              <a:t>			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		</a:t>
            </a:r>
            <a:endParaRPr lang="fr-FR" sz="2000" kern="12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600" y="1600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fr-FR" sz="2000" dirty="0" smtClean="0">
              <a:solidFill>
                <a:srgbClr val="FF6600"/>
              </a:solidFill>
              <a:latin typeface="Tahoma"/>
            </a:endParaRPr>
          </a:p>
          <a:p>
            <a:pPr>
              <a:buNone/>
            </a:pPr>
            <a:endParaRPr lang="fr-FR" sz="2000" dirty="0" smtClean="0">
              <a:solidFill>
                <a:srgbClr val="FF6600"/>
              </a:solidFill>
              <a:latin typeface="Tahoma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FF6600"/>
                </a:solidFill>
                <a:latin typeface="Tahoma"/>
              </a:rPr>
              <a:t>		Avantage</a:t>
            </a:r>
            <a:r>
              <a:rPr lang="fr-FR" sz="2000" dirty="0" smtClean="0">
                <a:latin typeface="+mn-lt"/>
              </a:rPr>
              <a:t> : l’utilisateur est satisfait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2"/>
                </a:solidFill>
                <a:latin typeface="Tahoma"/>
              </a:rPr>
              <a:t>		Inconvénient</a:t>
            </a:r>
            <a:r>
              <a:rPr lang="fr-FR" sz="2000" dirty="0" smtClean="0">
                <a:latin typeface="+mn-lt"/>
              </a:rPr>
              <a:t> : peut nécessiter des développements, etc.</a:t>
            </a:r>
          </a:p>
          <a:p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04800" y="3581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Soit l’utilisateur se voit proposer les services existants au CC</a:t>
            </a:r>
          </a:p>
          <a:p>
            <a:pPr>
              <a:buNone/>
            </a:pPr>
            <a:endParaRPr lang="fr-FR" sz="2000" dirty="0" smtClean="0">
              <a:solidFill>
                <a:srgbClr val="FF6600"/>
              </a:solidFill>
              <a:latin typeface="Tahoma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FF6600"/>
                </a:solidFill>
                <a:latin typeface="Tahoma"/>
              </a:rPr>
              <a:t>		Avantage</a:t>
            </a:r>
            <a:r>
              <a:rPr lang="fr-FR" sz="2000" dirty="0" smtClean="0">
                <a:latin typeface="+mn-lt"/>
              </a:rPr>
              <a:t> : plus simple à gérer 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2"/>
                </a:solidFill>
                <a:latin typeface="Tahoma"/>
              </a:rPr>
              <a:t>		Inconvénient</a:t>
            </a:r>
            <a:r>
              <a:rPr lang="fr-FR" sz="2000" dirty="0" smtClean="0">
                <a:latin typeface="+mn-lt"/>
              </a:rPr>
              <a:t> : nombre d’utilisateurs restreint</a:t>
            </a:r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10400" cy="609600"/>
          </a:xfrm>
        </p:spPr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Vers une formalisation des services offerts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200400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Avant : </a:t>
            </a:r>
            <a:r>
              <a:rPr lang="fr-FR" sz="2000" dirty="0" smtClean="0">
                <a:latin typeface="Tahoma"/>
              </a:rPr>
              <a:t>prospection vers les labos de bio, sans contrepartie financière </a:t>
            </a: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</a:rPr>
              <a:t>Aujourd’hui : besoin </a:t>
            </a:r>
            <a:r>
              <a:rPr lang="fr-FR" sz="2000" dirty="0" smtClean="0">
                <a:latin typeface="Tahoma"/>
              </a:rPr>
              <a:t>d’officialiser </a:t>
            </a:r>
            <a:r>
              <a:rPr lang="fr-FR" sz="2000" dirty="0" smtClean="0">
                <a:latin typeface="Tahoma"/>
              </a:rPr>
              <a:t>et récupérer </a:t>
            </a:r>
            <a:r>
              <a:rPr lang="fr-FR" sz="2000" dirty="0" smtClean="0">
                <a:latin typeface="Tahoma"/>
              </a:rPr>
              <a:t>des financements</a:t>
            </a:r>
            <a:endParaRPr lang="fr-FR" sz="2000" dirty="0" smtClean="0">
              <a:latin typeface="Tahoma"/>
            </a:endParaRP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Problème</a:t>
            </a:r>
            <a:r>
              <a:rPr lang="fr-FR" sz="2000" dirty="0" smtClean="0">
                <a:latin typeface="Tahoma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:</a:t>
            </a:r>
            <a:r>
              <a:rPr lang="fr-FR" sz="2000" dirty="0" smtClean="0">
                <a:latin typeface="Tahoma"/>
              </a:rPr>
              <a:t> avec qui signer le contrat ?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Le labo ? N’a souvent pas d’argent, plus difficile à valoriser</a:t>
            </a:r>
          </a:p>
          <a:p>
            <a:pPr>
              <a:buNone/>
            </a:pPr>
            <a:r>
              <a:rPr lang="fr-FR" sz="2000" dirty="0" smtClean="0">
                <a:latin typeface="Tahoma"/>
              </a:rPr>
              <a:t>			L’institut ? Ne fédère pas toujours (rarement) les demandes</a:t>
            </a: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</a:rPr>
              <a:t>					En pratique, c’est encore aléatoire.</a:t>
            </a: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</a:rPr>
              <a:t>Autre solution : intégrer le CC à une réponse à un appel à projets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Un exemple concret : TIDRA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1371600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latin typeface="Tahoma"/>
              </a:rPr>
              <a:t>Objectif : proposer un service de </a:t>
            </a: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ressources</a:t>
            </a:r>
            <a:r>
              <a:rPr lang="fr-FR" sz="2000" dirty="0" smtClean="0">
                <a:latin typeface="Tahoma"/>
              </a:rPr>
              <a:t> de calcul et de stockage aux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labos</a:t>
            </a:r>
            <a:r>
              <a:rPr lang="fr-FR" sz="2000" dirty="0" smtClean="0">
                <a:latin typeface="Tahoma"/>
              </a:rPr>
              <a:t> et aux </a:t>
            </a: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entreprises </a:t>
            </a:r>
            <a:r>
              <a:rPr lang="fr-FR" sz="2000" dirty="0" smtClean="0">
                <a:latin typeface="Tahoma"/>
              </a:rPr>
              <a:t>de la région</a:t>
            </a: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 Rhône-Alpes</a:t>
            </a:r>
            <a:r>
              <a:rPr lang="fr-FR" sz="2000" dirty="0" smtClean="0">
                <a:latin typeface="Tahoma"/>
              </a:rPr>
              <a:t>.</a:t>
            </a:r>
          </a:p>
          <a:p>
            <a:pPr>
              <a:buNone/>
            </a:pPr>
            <a:endParaRPr lang="fr-FR" sz="2000" dirty="0" smtClean="0">
              <a:latin typeface="Tahoma"/>
            </a:endParaRP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43200" y="46482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</a:rPr>
              <a:t>Bénéfices attendus :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Renforcer le rôle du CC au niveau régional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Tisser des liens avec l’Université 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Obtenir d’autres sources de financements</a:t>
            </a:r>
          </a:p>
          <a:p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81000" y="2819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ahoma"/>
                <a:cs typeface="Tahoma"/>
              </a:rPr>
              <a:t>Cibles :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En particulier, les labos de l’Université, de différentes disciplines</a:t>
            </a: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Les entreprises de la région Rhône-Alpes</a:t>
            </a:r>
          </a:p>
          <a:p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019800" y="228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ahoma"/>
                <a:cs typeface="Tahoma"/>
              </a:rPr>
              <a:t>Traitement de Données et Informatique Distribuée en Rhône-Alpes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TIDRA : une démarche exploratoire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fr-FR" sz="2000" dirty="0" smtClean="0">
                <a:latin typeface="Tahoma"/>
                <a:cs typeface="Tahoma"/>
              </a:rPr>
              <a:t>Fruit d’une prospection (Pascal C.) sur plusieurs années</a:t>
            </a:r>
          </a:p>
          <a:p>
            <a:r>
              <a:rPr lang="fr-FR" sz="2000" dirty="0" smtClean="0">
                <a:latin typeface="Tahoma"/>
                <a:cs typeface="Tahoma"/>
              </a:rPr>
              <a:t>Volonté de formaliser des utilisateurs existants</a:t>
            </a:r>
          </a:p>
          <a:p>
            <a:r>
              <a:rPr lang="fr-FR" sz="2000" dirty="0" smtClean="0">
                <a:latin typeface="Tahoma"/>
                <a:cs typeface="Tahoma"/>
              </a:rPr>
              <a:t>Limite : 5% des ressources totales du CC (dont 2,5% aux entreprises)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Tahoma"/>
                <a:cs typeface="Tahoma"/>
              </a:rPr>
              <a:t>Choix actuel : contraindre les utilisateurs au fonctionnement du CC</a:t>
            </a:r>
            <a:r>
              <a:rPr lang="fr-FR" sz="2000" dirty="0" smtClean="0">
                <a:latin typeface="Tahoma"/>
                <a:cs typeface="Tahoma"/>
              </a:rPr>
              <a:t> 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962400"/>
            <a:ext cx="2895600" cy="2348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52600" y="4495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ahoma"/>
                <a:cs typeface="Tahoma"/>
              </a:rPr>
              <a:t>Mais tout n’est pas pour autant simple à mettre en œuvre…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bg1"/>
                </a:solidFill>
                <a:latin typeface="Tahoma"/>
              </a:rPr>
              <a:t>Problématique technique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Définition de l’offre :</a:t>
            </a:r>
            <a:r>
              <a:rPr lang="fr-FR" sz="2000" dirty="0" smtClean="0">
                <a:latin typeface="Tahoma"/>
                <a:cs typeface="Tahoma"/>
              </a:rPr>
              <a:t> catalogue de services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sz="2000" dirty="0" smtClean="0">
                <a:latin typeface="Tahoma"/>
                <a:cs typeface="Tahoma"/>
              </a:rPr>
              <a:t>Là encore… besoin de faire des choix…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  <a:p>
            <a:r>
              <a:rPr lang="fr-FR" sz="2000" dirty="0" smtClean="0">
                <a:latin typeface="Tahoma"/>
                <a:cs typeface="Tahoma"/>
              </a:rPr>
              <a:t>Nombre de ressources (% à attribuer)</a:t>
            </a:r>
          </a:p>
          <a:p>
            <a:r>
              <a:rPr lang="fr-FR" sz="2000" dirty="0" smtClean="0">
                <a:latin typeface="Tahoma"/>
                <a:cs typeface="Tahoma"/>
              </a:rPr>
              <a:t>Type de ressources (matériels, software)</a:t>
            </a:r>
          </a:p>
          <a:p>
            <a:r>
              <a:rPr lang="fr-FR" sz="2000" dirty="0" smtClean="0">
                <a:latin typeface="Tahoma"/>
                <a:cs typeface="Tahoma"/>
              </a:rPr>
              <a:t>Services annexes (hébergement web, etc.)</a:t>
            </a:r>
          </a:p>
          <a:p>
            <a:r>
              <a:rPr lang="fr-FR" sz="2000" dirty="0" smtClean="0">
                <a:latin typeface="Tahoma"/>
                <a:cs typeface="Tahoma"/>
              </a:rPr>
              <a:t>Suivi technique : personnel dédié… ou pas</a:t>
            </a:r>
          </a:p>
          <a:p>
            <a:pPr>
              <a:buNone/>
            </a:pPr>
            <a:endParaRPr lang="fr-FR" sz="2000" dirty="0" smtClean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8627</TotalTime>
  <Words>959</Words>
  <Application>Microsoft Office PowerPoint</Application>
  <PresentationFormat>Présentation à l'écran (4:3)</PresentationFormat>
  <Paragraphs>153</Paragraphs>
  <Slides>15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PowerPointCC_110906</vt:lpstr>
      <vt:lpstr>Problématiques et perspectives  en matière d’ouverture </vt:lpstr>
      <vt:lpstr>Le contexte évolue</vt:lpstr>
      <vt:lpstr>Problématique</vt:lpstr>
      <vt:lpstr>1ère approche : répondre aux besoins des utilisateurs</vt:lpstr>
      <vt:lpstr>Comment répondre à la demande ? </vt:lpstr>
      <vt:lpstr>Vers une formalisation des services offerts  </vt:lpstr>
      <vt:lpstr>Un exemple concret : TIDRA</vt:lpstr>
      <vt:lpstr>TIDRA : une démarche exploratoire</vt:lpstr>
      <vt:lpstr>Problématique technique</vt:lpstr>
      <vt:lpstr>Suivi administratif</vt:lpstr>
      <vt:lpstr>Cas particulier : les entreprises </vt:lpstr>
      <vt:lpstr>De la nécessité d’un comité scientifique</vt:lpstr>
      <vt:lpstr>2e approche : le CC propose un projet aux utilisateurs </vt:lpstr>
      <vt:lpstr>Exemple : CAPRI</vt:lpstr>
      <vt:lpstr>Conclusion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shifrin</cp:lastModifiedBy>
  <cp:revision>355</cp:revision>
  <cp:lastPrinted>2011-06-14T14:51:07Z</cp:lastPrinted>
  <dcterms:created xsi:type="dcterms:W3CDTF">2011-06-16T05:28:54Z</dcterms:created>
  <dcterms:modified xsi:type="dcterms:W3CDTF">2011-06-16T05:46:51Z</dcterms:modified>
</cp:coreProperties>
</file>