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Default Extension="bin" ContentType="application/vnd.openxmlformats-officedocument.presentationml.printerSettings"/>
  <Override PartName="/ppt/slideLayouts/slideLayout20.xml" ContentType="application/vnd.openxmlformats-officedocument.presentationml.slideLayout+xml"/>
  <Override PartName="/ppt/slideLayouts/slideLayout17.xml" ContentType="application/vnd.openxmlformats-officedocument.presentationml.slideLayout+xml"/>
  <Override PartName="/ppt/slideLayouts/slideLayout36.xml" ContentType="application/vnd.openxmlformats-officedocument.presentationml.slideLayout+xml"/>
  <Override PartName="/ppt/slideLayouts/slideLayout55.xml" ContentType="application/vnd.openxmlformats-officedocument.presentationml.slideLayout+xml"/>
  <Default Extension="wmf" ContentType="image/x-wmf"/>
  <Override PartName="/ppt/notesSlides/notesSlide13.xml" ContentType="application/vnd.openxmlformats-officedocument.presentationml.notesSlide+xml"/>
  <Override PartName="/ppt/notesSlides/notesSlide2.xml" ContentType="application/vnd.openxmlformats-officedocument.presentationml.notesSlide+xml"/>
  <Override PartName="/ppt/slides/slide18.xml" ContentType="application/vnd.openxmlformats-officedocument.presentationml.slide+xml"/>
  <Override PartName="/ppt/commentAuthors.xml" ContentType="application/vnd.openxmlformats-officedocument.presentationml.commentAuthors+xml"/>
  <Override PartName="/ppt/slides/slide3.xml" ContentType="application/vnd.openxmlformats-officedocument.presentationml.slide+xml"/>
  <Override PartName="/ppt/slideLayouts/slideLayout1.xml" ContentType="application/vnd.openxmlformats-officedocument.presentationml.slideLayout+xml"/>
  <Override PartName="/ppt/slides/slide23.xml" ContentType="application/vnd.openxmlformats-officedocument.presentationml.slide+xml"/>
  <Override PartName="/ppt/theme/theme1.xml" ContentType="application/vnd.openxmlformats-officedocument.theme+xml"/>
  <Override PartName="/ppt/slideLayouts/slideLayout24.xml" ContentType="application/vnd.openxmlformats-officedocument.presentationml.slideLayout+xml"/>
  <Override PartName="/ppt/slideLayouts/slideLayout43.xml" ContentType="application/vnd.openxmlformats-officedocument.presentationml.slideLayout+xml"/>
  <Override PartName="/ppt/slideLayouts/slideLayout10.xml" ContentType="application/vnd.openxmlformats-officedocument.presentationml.slideLayout+xml"/>
  <Override PartName="/ppt/notesSlides/notesSlide17.xml" ContentType="application/vnd.openxmlformats-officedocument.presentationml.notesSlide+xml"/>
  <Override PartName="/ppt/notesSlides/notesSlide6.xml" ContentType="application/vnd.openxmlformats-officedocument.presentationml.notesSlid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27.xml" ContentType="application/vnd.openxmlformats-officedocument.presentationml.slide+xml"/>
  <Override PartName="/ppt/theme/theme5.xml" ContentType="application/vnd.openxmlformats-officedocument.theme+xml"/>
  <Override PartName="/ppt/slides/slide11.xml" ContentType="application/vnd.openxmlformats-officedocument.presentationml.slide+xml"/>
  <Override PartName="/ppt/slideLayouts/slideLayout47.xml" ContentType="application/vnd.openxmlformats-officedocument.presentationml.slideLayout+xml"/>
  <Override PartName="/ppt/slideLayouts/slideLayout28.xml" ContentType="application/vnd.openxmlformats-officedocument.presentationml.slideLayout+xml"/>
  <Override PartName="/ppt/slideMasters/slideMaster3.xml" ContentType="application/vnd.openxmlformats-officedocument.presentationml.slideMaster+xml"/>
  <Override PartName="/ppt/notesSlides/notesSlide8.xml" ContentType="application/vnd.openxmlformats-officedocument.presentationml.notesSlide+xml"/>
  <Override PartName="/ppt/embeddings/oleObject2.bin" ContentType="application/vnd.openxmlformats-officedocument.oleObject"/>
  <Override PartName="/ppt/slideLayouts/slideLayout14.xml" ContentType="application/vnd.openxmlformats-officedocument.presentationml.slideLayout+xml"/>
  <Override PartName="/ppt/slideLayouts/slideLayout33.xml" ContentType="application/vnd.openxmlformats-officedocument.presentationml.slideLayout+xml"/>
  <Override PartName="/ppt/slideLayouts/slideLayout52.xml" ContentType="application/vnd.openxmlformats-officedocument.presentationml.slideLayout+xml"/>
  <Override PartName="/ppt/slideLayouts/slideLayout9.xml" ContentType="application/vnd.openxmlformats-officedocument.presentationml.slideLayout+xml"/>
  <Override PartName="/ppt/slides/slide34.xml" ContentType="application/vnd.openxmlformats-officedocument.presentationml.slide+xml"/>
  <Override PartName="/ppt/slides/slide15.xml" ContentType="application/vnd.openxmlformats-officedocument.presentationml.slide+xml"/>
  <Override PartName="/ppt/slides/slide20.xml" ContentType="application/vnd.openxmlformats-officedocument.presentationml.slide+xml"/>
  <Override PartName="/ppt/slideLayouts/slideLayout21.xml" ContentType="application/vnd.openxmlformats-officedocument.presentationml.slideLayout+xml"/>
  <Override PartName="/ppt/slideLayouts/slideLayout40.xml" ContentType="application/vnd.openxmlformats-officedocument.presentationml.slideLayout+xml"/>
  <Override PartName="/ppt/presProps.xml" ContentType="application/vnd.openxmlformats-officedocument.presentationml.presProps+xml"/>
  <Override PartName="/ppt/slideLayouts/slideLayout56.xml" ContentType="application/vnd.openxmlformats-officedocument.presentationml.slideLayout+xml"/>
  <Override PartName="/ppt/slideLayouts/slideLayout37.xml" ContentType="application/vnd.openxmlformats-officedocument.presentationml.slideLayout+xml"/>
  <Override PartName="/ppt/slideLayouts/slideLayout18.xml" ContentType="application/vnd.openxmlformats-officedocument.presentationml.slideLayout+xml"/>
  <Override PartName="/ppt/notesSlides/notesSlide14.xml" ContentType="application/vnd.openxmlformats-officedocument.presentationml.notesSlide+xml"/>
  <Override PartName="/ppt/notesSlides/notesSlide3.xml" ContentType="application/vnd.openxmlformats-officedocument.presentationml.notesSlide+xml"/>
  <Override PartName="/ppt/slides/slide19.xml" ContentType="application/vnd.openxmlformats-officedocument.presentationml.slide+xml"/>
  <Override PartName="/ppt/slides/slide4.xml" ContentType="application/vnd.openxmlformats-officedocument.presentationml.slide+xml"/>
  <Override PartName="/ppt/slideLayouts/slideLayout2.xml" ContentType="application/vnd.openxmlformats-officedocument.presentationml.slideLayout+xml"/>
  <Override PartName="/ppt/slides/slide24.xml" ContentType="application/vnd.openxmlformats-officedocument.presentationml.slide+xml"/>
  <Override PartName="/ppt/charts/chart1.xml" ContentType="application/vnd.openxmlformats-officedocument.drawingml.chart+xml"/>
  <Override PartName="/ppt/slideLayouts/slideLayout25.xml" ContentType="application/vnd.openxmlformats-officedocument.presentationml.slideLayout+xml"/>
  <Override PartName="/ppt/theme/theme2.xml" ContentType="application/vnd.openxmlformats-officedocument.theme+xml"/>
  <Override PartName="/ppt/handoutMasters/handoutMaster1.xml" ContentType="application/vnd.openxmlformats-officedocument.presentationml.handoutMaster+xml"/>
  <Override PartName="/ppt/slideLayouts/slideLayout44.xml" ContentType="application/vnd.openxmlformats-officedocument.presentationml.slideLayout+xml"/>
  <Override PartName="/ppt/slideLayouts/slideLayout11.xml" ContentType="application/vnd.openxmlformats-officedocument.presentationml.slideLayout+xml"/>
  <Override PartName="/ppt/slideLayouts/slideLayout30.xml" ContentType="application/vnd.openxmlformats-officedocument.presentationml.slideLayout+xml"/>
  <Override PartName="/ppt/notesSlides/notesSlide18.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Default Extension="jpeg" ContentType="image/jpeg"/>
  <Default Extension="vml" ContentType="application/vnd.openxmlformats-officedocument.vmlDrawing"/>
  <Override PartName="/ppt/slides/slide8.xml" ContentType="application/vnd.openxmlformats-officedocument.presentationml.slide+xml"/>
  <Override PartName="/ppt/slides/slide12.xml" ContentType="application/vnd.openxmlformats-officedocument.presentationml.slide+xml"/>
  <Override PartName="/ppt/slideMasters/slideMaster4.xml" ContentType="application/vnd.openxmlformats-officedocument.presentationml.slideMaster+xml"/>
  <Override PartName="/ppt/slides/slide28.xml" ContentType="application/vnd.openxmlformats-officedocument.presentationml.slide+xml"/>
  <Override PartName="/ppt/theme/theme6.xml" ContentType="application/vnd.openxmlformats-officedocument.theme+xml"/>
  <Override PartName="/ppt/slideLayouts/slideLayout29.xml" ContentType="application/vnd.openxmlformats-officedocument.presentationml.slideLayout+xml"/>
  <Override PartName="/ppt/slideLayouts/slideLayout48.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Override PartName="/ppt/notesSlides/notesSlide9.xml" ContentType="application/vnd.openxmlformats-officedocument.presentationml.notesSlide+xml"/>
  <Override PartName="/ppt/slideLayouts/slideLayout15.xml" ContentType="application/vnd.openxmlformats-officedocument.presentationml.slideLayout+xml"/>
  <Override PartName="/ppt/slideLayouts/slideLayout34.xml" ContentType="application/vnd.openxmlformats-officedocument.presentationml.slideLayout+xml"/>
  <Override PartName="/ppt/slideLayouts/slideLayout53.xml" ContentType="application/vnd.openxmlformats-officedocument.presentationml.slideLayout+xml"/>
  <Default Extension="emf" ContentType="image/x-emf"/>
  <Override PartName="/ppt/notesSlides/notesSlide11.xml" ContentType="application/vnd.openxmlformats-officedocument.presentationml.notesSlide+xml"/>
  <Default Extension="rels" ContentType="application/vnd.openxmlformats-package.relationships+xml"/>
  <Override PartName="/ppt/slides/slide16.xml" ContentType="application/vnd.openxmlformats-officedocument.presentationml.slide+xml"/>
  <Override PartName="/ppt/slides/slide35.xml" ContentType="application/vnd.openxmlformats-officedocument.presentationml.slide+xml"/>
  <Override PartName="/ppt/slides/slide1.xml" ContentType="application/vnd.openxmlformats-officedocument.presentationml.slide+xml"/>
  <Default Extension="xlsx" ContentType="application/vnd.openxmlformats-officedocument.spreadsheetml.sheet"/>
  <Override PartName="/ppt/slides/slide21.xml" ContentType="application/vnd.openxmlformats-officedocument.presentationml.slide+xml"/>
  <Override PartName="/ppt/slideLayouts/slideLayout22.xml" ContentType="application/vnd.openxmlformats-officedocument.presentationml.slideLayout+xml"/>
  <Override PartName="/ppt/slideLayouts/slideLayout41.xml" ContentType="application/vnd.openxmlformats-officedocument.presentationml.slideLayout+xml"/>
  <Override PartName="/ppt/slideLayouts/slideLayout38.xml" ContentType="application/vnd.openxmlformats-officedocument.presentationml.slideLayout+xml"/>
  <Override PartName="/ppt/slideLayouts/slideLayout19.xml" ContentType="application/vnd.openxmlformats-officedocument.presentationml.slideLayout+xml"/>
  <Override PartName="/ppt/notesSlides/notesSlide15.xml" ContentType="application/vnd.openxmlformats-officedocument.presentationml.notesSlide+xml"/>
  <Override PartName="/ppt/notesSlides/notesSlide4.xml" ContentType="application/vnd.openxmlformats-officedocument.presentationml.notesSlide+xml"/>
  <Override PartName="/ppt/notesSlides/notesSlide20.xml" ContentType="application/vnd.openxmlformats-officedocument.presentationml.notes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theme/theme3.xml" ContentType="application/vnd.openxmlformats-officedocument.theme+xml"/>
  <Override PartName="/ppt/slideLayouts/slideLayout26.xml" ContentType="application/vnd.openxmlformats-officedocument.presentationml.slideLayout+xml"/>
  <Override PartName="/ppt/slideLayouts/slideLayout45.xml" ContentType="application/vnd.openxmlformats-officedocument.presentationml.slideLayout+xml"/>
  <Override PartName="/ppt/slideLayouts/slideLayout12.xml" ContentType="application/vnd.openxmlformats-officedocument.presentationml.slideLayout+xml"/>
  <Override PartName="/ppt/slideLayouts/slideLayout31.xml" ContentType="application/vnd.openxmlformats-officedocument.presentationml.slideLayout+xml"/>
  <Override PartName="/ppt/slideLayouts/slideLayout50.xml" ContentType="application/vnd.openxmlformats-officedocument.presentationml.slideLayout+xml"/>
  <Override PartName="/ppt/notesSlides/notesSlide19.xml" ContentType="application/vnd.openxmlformats-officedocument.presentationml.notesSlid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theme/theme7.xml" ContentType="application/vnd.openxmlformats-officedocument.theme+xml"/>
  <Override PartName="/ppt/slideMasters/slideMaster5.xml" ContentType="application/vnd.openxmlformats-officedocument.presentationml.slideMaster+xml"/>
  <Override PartName="/ppt/slideLayouts/slideLayout49.xml" ContentType="application/vnd.openxmlformats-officedocument.presentationml.slideLayout+xml"/>
  <Override PartName="/ppt/slideLayouts/slideLayout7.xml" ContentType="application/vnd.openxmlformats-officedocument.presentationml.slideLayout+xml"/>
  <Override PartName="/ppt/slides/slide32.xml" ContentType="application/vnd.openxmlformats-officedocument.presentationml.slide+xml"/>
  <Override PartName="/ppt/viewProps.xml" ContentType="application/vnd.openxmlformats-officedocument.presentationml.viewProps+xml"/>
  <Override PartName="/ppt/slides/slide29.xml" ContentType="application/vnd.openxmlformats-officedocument.presentationml.slide+xml"/>
  <Override PartName="/ppt/slideLayouts/slideLayout16.xml" ContentType="application/vnd.openxmlformats-officedocument.presentationml.slideLayout+xml"/>
  <Override PartName="/ppt/slideLayouts/slideLayout35.xml" ContentType="application/vnd.openxmlformats-officedocument.presentationml.slideLayout+xml"/>
  <Override PartName="/ppt/slideLayouts/slideLayout54.xml" ContentType="application/vnd.openxmlformats-officedocument.presentationml.slideLayout+xml"/>
  <Override PartName="/ppt/notesMasters/notesMaster1.xml" ContentType="application/vnd.openxmlformats-officedocument.presentationml.notesMaster+xml"/>
  <Override PartName="/ppt/notesSlides/notesSlide10.xml" ContentType="application/vnd.openxmlformats-officedocument.presentationml.notesSlide+xml"/>
  <Override PartName="/docProps/app.xml" ContentType="application/vnd.openxmlformats-officedocument.extended-properties+xml"/>
  <Override PartName="/ppt/notesSlides/notesSlide12.xml" ContentType="application/vnd.openxmlformats-officedocument.presentationml.notesSlide+xml"/>
  <Override PartName="/ppt/notesSlides/notesSlide1.xml" ContentType="application/vnd.openxmlformats-officedocument.presentationml.notesSlide+xml"/>
  <Override PartName="/ppt/slides/slide17.xml" ContentType="application/vnd.openxmlformats-officedocument.presentationml.slide+xml"/>
  <Override PartName="/ppt/slides/slide36.xml" ContentType="application/vnd.openxmlformats-officedocument.presentationml.slide+xml"/>
  <Override PartName="/ppt/presentation.xml" ContentType="application/vnd.openxmlformats-officedocument.presentationml.presentation.main+xml"/>
  <Override PartName="/ppt/drawings/drawing1.xml" ContentType="application/vnd.openxmlformats-officedocument.drawingml.chartshapes+xml"/>
  <Override PartName="/ppt/slides/slide2.xml" ContentType="application/vnd.openxmlformats-officedocument.presentationml.slide+xml"/>
  <Override PartName="/ppt/slides/slide22.xml" ContentType="application/vnd.openxmlformats-officedocument.presentationml.slide+xml"/>
  <Override PartName="/ppt/slideLayouts/slideLayout23.xml" ContentType="application/vnd.openxmlformats-officedocument.presentationml.slideLayout+xml"/>
  <Override PartName="/ppt/slideLayouts/slideLayout42.xml" ContentType="application/vnd.openxmlformats-officedocument.presentationml.slideLayout+xml"/>
  <Override PartName="/ppt/slideLayouts/slideLayout39.xml" ContentType="application/vnd.openxmlformats-officedocument.presentationml.slideLayout+xml"/>
  <Override PartName="/ppt/notesSlides/notesSlide16.xml" ContentType="application/vnd.openxmlformats-officedocument.presentationml.notesSlide+xml"/>
  <Override PartName="/ppt/notesSlides/notesSlide5.xml" ContentType="application/vnd.openxmlformats-officedocument.presentationml.notesSlide+xml"/>
  <Override PartName="/ppt/slides/slide6.xml" ContentType="application/vnd.openxmlformats-officedocument.presentationml.slide+xml"/>
  <Override PartName="/ppt/slideMasters/slideMaster2.xml" ContentType="application/vnd.openxmlformats-officedocument.presentationml.slideMaster+xml"/>
  <Override PartName="/ppt/slideLayouts/slideLayout4.xml" ContentType="application/vnd.openxmlformats-officedocument.presentationml.slideLayout+xml"/>
  <Override PartName="/ppt/slides/slide26.xml" ContentType="application/vnd.openxmlformats-officedocument.presentationml.slide+xml"/>
  <Override PartName="/ppt/theme/theme4.xml" ContentType="application/vnd.openxmlformats-officedocument.theme+xml"/>
  <Override PartName="/ppt/slides/slide10.xml" ContentType="application/vnd.openxmlformats-officedocument.presentationml.slide+xml"/>
  <Override PartName="/ppt/slideLayouts/slideLayout46.xml" ContentType="application/vnd.openxmlformats-officedocument.presentationml.slideLayout+xml"/>
  <Override PartName="/ppt/slideLayouts/slideLayout27.xml" ContentType="application/vnd.openxmlformats-officedocument.presentationml.slideLayout+xml"/>
  <Override PartName="/ppt/embeddings/oleObject1.bin" ContentType="application/vnd.openxmlformats-officedocument.oleObject"/>
  <Override PartName="/ppt/slideLayouts/slideLayout13.xml" ContentType="application/vnd.openxmlformats-officedocument.presentationml.slideLayout+xml"/>
  <Override PartName="/ppt/slideLayouts/slideLayout32.xml" ContentType="application/vnd.openxmlformats-officedocument.presentationml.slideLayout+xml"/>
  <Override PartName="/ppt/slideLayouts/slideLayout51.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p:sldMasterIdLst>
    <p:sldMasterId r:id="rId1"/>
    <p:sldMasterId r:id="rId2"/>
    <p:sldMasterId r:id="rId3"/>
    <p:sldMasterId r:id="rId4"/>
    <p:sldMasterId r:id="rId5"/>
  </p:sldMasterIdLst>
  <p:notesMasterIdLst>
    <p:notesMasterId r:id="rId42"/>
  </p:notesMasterIdLst>
  <p:handoutMasterIdLst>
    <p:handoutMasterId r:id="rId43"/>
  </p:handoutMasterIdLst>
  <p:sldIdLst>
    <p:sldId id="598" r:id="rId6"/>
    <p:sldId id="621" r:id="rId7"/>
    <p:sldId id="650" r:id="rId8"/>
    <p:sldId id="658" r:id="rId9"/>
    <p:sldId id="599" r:id="rId10"/>
    <p:sldId id="642" r:id="rId11"/>
    <p:sldId id="657" r:id="rId12"/>
    <p:sldId id="641" r:id="rId13"/>
    <p:sldId id="665" r:id="rId14"/>
    <p:sldId id="660" r:id="rId15"/>
    <p:sldId id="655" r:id="rId16"/>
    <p:sldId id="656" r:id="rId17"/>
    <p:sldId id="624" r:id="rId18"/>
    <p:sldId id="611" r:id="rId19"/>
    <p:sldId id="662" r:id="rId20"/>
    <p:sldId id="645" r:id="rId21"/>
    <p:sldId id="638" r:id="rId22"/>
    <p:sldId id="640" r:id="rId23"/>
    <p:sldId id="646" r:id="rId24"/>
    <p:sldId id="639" r:id="rId25"/>
    <p:sldId id="659" r:id="rId26"/>
    <p:sldId id="643" r:id="rId27"/>
    <p:sldId id="653" r:id="rId28"/>
    <p:sldId id="591" r:id="rId29"/>
    <p:sldId id="654" r:id="rId30"/>
    <p:sldId id="644" r:id="rId31"/>
    <p:sldId id="647" r:id="rId32"/>
    <p:sldId id="626" r:id="rId33"/>
    <p:sldId id="635" r:id="rId34"/>
    <p:sldId id="636" r:id="rId35"/>
    <p:sldId id="634" r:id="rId36"/>
    <p:sldId id="649" r:id="rId37"/>
    <p:sldId id="664" r:id="rId38"/>
    <p:sldId id="628" r:id="rId39"/>
    <p:sldId id="597" r:id="rId40"/>
    <p:sldId id="600" r:id="rId41"/>
  </p:sldIdLst>
  <p:sldSz cx="9144000" cy="6858000" type="screen4x3"/>
  <p:notesSz cx="6864350" cy="9150350"/>
  <p:defaultTextStyle>
    <a:defPPr>
      <a:defRPr lang="en-US"/>
    </a:defPPr>
    <a:lvl1pPr algn="ctr" rtl="0" eaLnBrk="0" fontAlgn="base" hangingPunct="0">
      <a:spcBef>
        <a:spcPct val="0"/>
      </a:spcBef>
      <a:spcAft>
        <a:spcPct val="0"/>
      </a:spcAft>
      <a:defRPr sz="2400" kern="1200">
        <a:solidFill>
          <a:schemeClr val="tx1"/>
        </a:solidFill>
        <a:latin typeface="Verdana" pitchFamily="34" charset="0"/>
        <a:ea typeface="+mn-ea"/>
        <a:cs typeface="+mn-cs"/>
      </a:defRPr>
    </a:lvl1pPr>
    <a:lvl2pPr marL="457200" algn="ctr" rtl="0" eaLnBrk="0" fontAlgn="base" hangingPunct="0">
      <a:spcBef>
        <a:spcPct val="0"/>
      </a:spcBef>
      <a:spcAft>
        <a:spcPct val="0"/>
      </a:spcAft>
      <a:defRPr sz="2400" kern="1200">
        <a:solidFill>
          <a:schemeClr val="tx1"/>
        </a:solidFill>
        <a:latin typeface="Verdana" pitchFamily="34" charset="0"/>
        <a:ea typeface="+mn-ea"/>
        <a:cs typeface="+mn-cs"/>
      </a:defRPr>
    </a:lvl2pPr>
    <a:lvl3pPr marL="914400" algn="ctr" rtl="0" eaLnBrk="0" fontAlgn="base" hangingPunct="0">
      <a:spcBef>
        <a:spcPct val="0"/>
      </a:spcBef>
      <a:spcAft>
        <a:spcPct val="0"/>
      </a:spcAft>
      <a:defRPr sz="2400" kern="1200">
        <a:solidFill>
          <a:schemeClr val="tx1"/>
        </a:solidFill>
        <a:latin typeface="Verdana" pitchFamily="34" charset="0"/>
        <a:ea typeface="+mn-ea"/>
        <a:cs typeface="+mn-cs"/>
      </a:defRPr>
    </a:lvl3pPr>
    <a:lvl4pPr marL="1371600" algn="ctr" rtl="0" eaLnBrk="0" fontAlgn="base" hangingPunct="0">
      <a:spcBef>
        <a:spcPct val="0"/>
      </a:spcBef>
      <a:spcAft>
        <a:spcPct val="0"/>
      </a:spcAft>
      <a:defRPr sz="2400" kern="1200">
        <a:solidFill>
          <a:schemeClr val="tx1"/>
        </a:solidFill>
        <a:latin typeface="Verdana" pitchFamily="34" charset="0"/>
        <a:ea typeface="+mn-ea"/>
        <a:cs typeface="+mn-cs"/>
      </a:defRPr>
    </a:lvl4pPr>
    <a:lvl5pPr marL="1828800" algn="ctr" rtl="0" eaLnBrk="0" fontAlgn="base" hangingPunct="0">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0" name="Steve Conner" initials="sc" lastIdx="8" clrIdx="0"/>
  <p:cmAuthor id="1" name="Justin Rattner" initials="JR" lastIdx="4" clrIdx="1"/>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clrMru>
    <a:srgbClr val="00FFFF"/>
    <a:srgbClr val="FFFF00"/>
    <a:srgbClr val="00FF00"/>
    <a:srgbClr val="FF6600"/>
    <a:srgbClr val="FFCC00"/>
    <a:srgbClr val="081D58"/>
    <a:srgbClr val="00CC00"/>
    <a:srgbClr val="008000"/>
    <a:srgbClr val="FFFF99"/>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51" autoAdjust="0"/>
    <p:restoredTop sz="95268" autoAdjust="0"/>
  </p:normalViewPr>
  <p:slideViewPr>
    <p:cSldViewPr>
      <p:cViewPr>
        <p:scale>
          <a:sx n="120" d="100"/>
          <a:sy n="120" d="100"/>
        </p:scale>
        <p:origin x="-54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60" d="100"/>
        <a:sy n="160" d="100"/>
      </p:scale>
      <p:origin x="0" y="0"/>
    </p:cViewPr>
  </p:sorterViewPr>
  <p:notesViewPr>
    <p:cSldViewPr>
      <p:cViewPr varScale="1">
        <p:scale>
          <a:sx n="55" d="100"/>
          <a:sy n="55" d="100"/>
        </p:scale>
        <p:origin x="-1746" y="-84"/>
      </p:cViewPr>
      <p:guideLst>
        <p:guide orient="horz" pos="2882"/>
        <p:guide pos="2162"/>
      </p:guideLst>
    </p:cSldViewPr>
  </p:notesViewPr>
  <p:gridSpacing cx="73736200" cy="7373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9" Type="http://schemas.openxmlformats.org/officeDocument/2006/relationships/slide" Target="slides/slide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notesMaster" Target="notesMasters/notesMaster1.xml"/><Relationship Id="rId43" Type="http://schemas.openxmlformats.org/officeDocument/2006/relationships/handoutMaster" Target="handoutMasters/handoutMaster1.xml"/><Relationship Id="rId44" Type="http://schemas.openxmlformats.org/officeDocument/2006/relationships/printerSettings" Target="printerSettings/printerSettings1.bin"/><Relationship Id="rId45"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Feuille_Microsoft_Excel1.xlsx"/><Relationship Id="rId2"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lang val="fr-FR"/>
  <c:style val="2"/>
  <c:chart>
    <c:autoTitleDeleted val="1"/>
    <c:plotArea>
      <c:layout>
        <c:manualLayout>
          <c:layoutTarget val="inner"/>
          <c:xMode val="edge"/>
          <c:yMode val="edge"/>
          <c:x val="0.180487804878049"/>
          <c:y val="0.0780487804878049"/>
          <c:w val="0.7609756097561"/>
          <c:h val="0.775609756097563"/>
        </c:manualLayout>
      </c:layout>
      <c:scatterChart>
        <c:scatterStyle val="lineMarker"/>
        <c:ser>
          <c:idx val="0"/>
          <c:order val="0"/>
          <c:tx>
            <c:strRef>
              <c:f>Sheet1!$B$1</c:f>
              <c:strCache>
                <c:ptCount val="1"/>
                <c:pt idx="0">
                  <c:v>GFLOP</c:v>
                </c:pt>
              </c:strCache>
            </c:strRef>
          </c:tx>
          <c:spPr>
            <a:ln w="34983">
              <a:noFill/>
            </a:ln>
          </c:spPr>
          <c:marker>
            <c:symbol val="diamond"/>
            <c:size val="11"/>
            <c:spPr>
              <a:solidFill>
                <a:srgbClr val="FFFF99"/>
              </a:solidFill>
              <a:ln>
                <a:solidFill>
                  <a:srgbClr val="FFFF99"/>
                </a:solidFill>
                <a:prstDash val="solid"/>
              </a:ln>
              <a:effectLst>
                <a:outerShdw dist="35921" dir="2700000" algn="br">
                  <a:srgbClr val="000000"/>
                </a:outerShdw>
              </a:effectLst>
            </c:spPr>
          </c:marker>
          <c:xVal>
            <c:numRef>
              <c:f>Sheet1!$A$2:$A$9</c:f>
              <c:numCache>
                <c:formatCode>General</c:formatCode>
                <c:ptCount val="8"/>
                <c:pt idx="0">
                  <c:v>1964.0</c:v>
                </c:pt>
                <c:pt idx="1">
                  <c:v>1969.0</c:v>
                </c:pt>
                <c:pt idx="2">
                  <c:v>1976.0</c:v>
                </c:pt>
                <c:pt idx="3">
                  <c:v>1985.0</c:v>
                </c:pt>
                <c:pt idx="4">
                  <c:v>1993.0</c:v>
                </c:pt>
                <c:pt idx="5">
                  <c:v>1997.0</c:v>
                </c:pt>
                <c:pt idx="6">
                  <c:v>2006.0</c:v>
                </c:pt>
                <c:pt idx="7">
                  <c:v>2008.0</c:v>
                </c:pt>
              </c:numCache>
            </c:numRef>
          </c:xVal>
          <c:yVal>
            <c:numRef>
              <c:f>Sheet1!$B$2:$B$9</c:f>
              <c:numCache>
                <c:formatCode>General</c:formatCode>
                <c:ptCount val="8"/>
                <c:pt idx="0">
                  <c:v>0.001</c:v>
                </c:pt>
                <c:pt idx="1">
                  <c:v>0.01</c:v>
                </c:pt>
                <c:pt idx="2">
                  <c:v>0.16</c:v>
                </c:pt>
                <c:pt idx="3">
                  <c:v>2.0</c:v>
                </c:pt>
                <c:pt idx="4">
                  <c:v>131.0</c:v>
                </c:pt>
                <c:pt idx="5">
                  <c:v>1338.0</c:v>
                </c:pt>
                <c:pt idx="6">
                  <c:v>101400.0</c:v>
                </c:pt>
                <c:pt idx="7">
                  <c:v>1.0E6</c:v>
                </c:pt>
              </c:numCache>
            </c:numRef>
          </c:yVal>
        </c:ser>
        <c:dLbls/>
        <c:axId val="888971720"/>
        <c:axId val="888977832"/>
      </c:scatterChart>
      <c:valAx>
        <c:axId val="888971720"/>
        <c:scaling>
          <c:orientation val="minMax"/>
        </c:scaling>
        <c:axPos val="b"/>
        <c:numFmt formatCode="General" sourceLinked="1"/>
        <c:tickLblPos val="nextTo"/>
        <c:spPr>
          <a:ln w="31096">
            <a:solidFill>
              <a:schemeClr val="tx1"/>
            </a:solidFill>
            <a:prstDash val="solid"/>
          </a:ln>
        </c:spPr>
        <c:txPr>
          <a:bodyPr rot="0" vert="horz"/>
          <a:lstStyle/>
          <a:p>
            <a:pPr>
              <a:defRPr lang="en-US" sz="1959" b="1" i="0" u="none" strike="noStrike" baseline="0">
                <a:solidFill>
                  <a:schemeClr val="tx1"/>
                </a:solidFill>
                <a:latin typeface="Arial"/>
                <a:ea typeface="Arial"/>
                <a:cs typeface="Arial"/>
              </a:defRPr>
            </a:pPr>
            <a:endParaRPr lang="fr-FR"/>
          </a:p>
        </c:txPr>
        <c:crossAx val="888977832"/>
        <c:crossesAt val="0.000100000000000001"/>
        <c:crossBetween val="midCat"/>
      </c:valAx>
      <c:valAx>
        <c:axId val="888977832"/>
        <c:scaling>
          <c:logBase val="10.0"/>
          <c:orientation val="minMax"/>
          <c:max val="1.0E9"/>
          <c:min val="0.000100000000000001"/>
        </c:scaling>
        <c:axPos val="l"/>
        <c:numFmt formatCode="0.E+00" sourceLinked="0"/>
        <c:tickLblPos val="none"/>
        <c:spPr>
          <a:ln w="31096">
            <a:solidFill>
              <a:schemeClr val="tx1"/>
            </a:solidFill>
            <a:prstDash val="solid"/>
          </a:ln>
        </c:spPr>
        <c:txPr>
          <a:bodyPr rot="0" vert="horz"/>
          <a:lstStyle/>
          <a:p>
            <a:pPr>
              <a:defRPr lang="en-US" sz="2204" b="1" i="0" u="none" strike="noStrike" baseline="0">
                <a:solidFill>
                  <a:schemeClr val="tx1"/>
                </a:solidFill>
                <a:latin typeface="Arial"/>
                <a:ea typeface="Arial"/>
                <a:cs typeface="Arial"/>
              </a:defRPr>
            </a:pPr>
            <a:endParaRPr lang="fr-FR"/>
          </a:p>
        </c:txPr>
        <c:crossAx val="888971720"/>
        <c:crosses val="autoZero"/>
        <c:crossBetween val="midCat"/>
      </c:valAx>
      <c:spPr>
        <a:noFill/>
        <a:ln w="31096">
          <a:solidFill>
            <a:schemeClr val="tx1"/>
          </a:solidFill>
          <a:prstDash val="solid"/>
        </a:ln>
      </c:spPr>
    </c:plotArea>
    <c:plotVisOnly val="1"/>
    <c:dispBlanksAs val="gap"/>
  </c:chart>
  <c:spPr>
    <a:noFill/>
    <a:ln>
      <a:noFill/>
    </a:ln>
  </c:spPr>
  <c:txPr>
    <a:bodyPr/>
    <a:lstStyle/>
    <a:p>
      <a:pPr>
        <a:defRPr sz="2204" b="1" i="0" u="none" strike="noStrike" baseline="0">
          <a:solidFill>
            <a:schemeClr val="tx1"/>
          </a:solidFill>
          <a:latin typeface="Arial"/>
          <a:ea typeface="Arial"/>
          <a:cs typeface="Arial"/>
        </a:defRPr>
      </a:pPr>
      <a:endParaRPr lang="fr-FR"/>
    </a:p>
  </c:txPr>
  <c:externalData r:id="rId1"/>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23.emf"/><Relationship Id="rId2" Type="http://schemas.openxmlformats.org/officeDocument/2006/relationships/image" Target="../media/image24.emf"/></Relationships>
</file>

<file path=ppt/drawings/drawing1.xml><?xml version="1.0" encoding="utf-8"?>
<c:userShapes xmlns:c="http://schemas.openxmlformats.org/drawingml/2006/chart">
  <cdr:relSizeAnchor xmlns:cdr="http://schemas.openxmlformats.org/drawingml/2006/chartDrawing">
    <cdr:from>
      <cdr:x>0.34132</cdr:x>
      <cdr:y>0.0805</cdr:y>
    </cdr:from>
    <cdr:to>
      <cdr:x>0.92675</cdr:x>
      <cdr:y>0.79773</cdr:y>
    </cdr:to>
    <cdr:sp macro="" textlink="">
      <cdr:nvSpPr>
        <cdr:cNvPr id="1029" name="Line 5"/>
        <cdr:cNvSpPr>
          <a:spLocks xmlns:a="http://schemas.openxmlformats.org/drawingml/2006/main" noChangeShapeType="1"/>
        </cdr:cNvSpPr>
      </cdr:nvSpPr>
      <cdr:spPr bwMode="auto">
        <a:xfrm xmlns:a="http://schemas.openxmlformats.org/drawingml/2006/main" flipV="1">
          <a:off x="2487613" y="394244"/>
          <a:ext cx="4266738" cy="3512589"/>
        </a:xfrm>
        <a:prstGeom xmlns:a="http://schemas.openxmlformats.org/drawingml/2006/main" prst="line">
          <a:avLst/>
        </a:prstGeom>
        <a:noFill xmlns:a="http://schemas.openxmlformats.org/drawingml/2006/main"/>
        <a:ln xmlns:a="http://schemas.openxmlformats.org/drawingml/2006/main" w="38100">
          <a:solidFill>
            <a:srgbClr val="FFFF99"/>
          </a:solidFill>
          <a:prstDash val="sysDot"/>
          <a:round/>
          <a:headEnd/>
          <a:tailEnd/>
        </a:ln>
      </cdr:spPr>
    </cdr:sp>
  </cdr:relSizeAnchor>
  <cdr:relSizeAnchor xmlns:cdr="http://schemas.openxmlformats.org/drawingml/2006/chartDrawing">
    <cdr:from>
      <cdr:x>0.50992</cdr:x>
      <cdr:y>0.42181</cdr:y>
    </cdr:from>
    <cdr:to>
      <cdr:x>0.58392</cdr:x>
      <cdr:y>0.47381</cdr:y>
    </cdr:to>
    <cdr:sp macro="" textlink="">
      <cdr:nvSpPr>
        <cdr:cNvPr id="1031" name="AutoShape 7"/>
        <cdr:cNvSpPr>
          <a:spLocks xmlns:a="http://schemas.openxmlformats.org/drawingml/2006/main" noChangeArrowheads="1"/>
        </cdr:cNvSpPr>
      </cdr:nvSpPr>
      <cdr:spPr bwMode="auto">
        <a:xfrm xmlns:a="http://schemas.openxmlformats.org/drawingml/2006/main" rot="-2291060">
          <a:off x="3716380" y="2065794"/>
          <a:ext cx="539328" cy="254667"/>
        </a:xfrm>
        <a:custGeom xmlns:a="http://schemas.openxmlformats.org/drawingml/2006/main">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xmlns:a="http://schemas.openxmlformats.org/drawingml/2006/main">
          <a:srgbClr val="FFFF99"/>
        </a:solidFill>
        <a:ln xmlns:a="http://schemas.openxmlformats.org/drawingml/2006/main" w="9525">
          <a:noFill/>
          <a:miter lim="800000"/>
          <a:headEnd/>
          <a:tailEnd/>
        </a:ln>
      </cdr:spPr>
    </cdr:sp>
  </cdr:relSizeAnchor>
  <cdr:relSizeAnchor xmlns:cdr="http://schemas.openxmlformats.org/drawingml/2006/chartDrawing">
    <cdr:from>
      <cdr:x>0.65739</cdr:x>
      <cdr:y>0.2719</cdr:y>
    </cdr:from>
    <cdr:to>
      <cdr:x>0.73114</cdr:x>
      <cdr:y>0.32315</cdr:y>
    </cdr:to>
    <cdr:sp macro="" textlink="">
      <cdr:nvSpPr>
        <cdr:cNvPr id="1033" name="AutoShape 9"/>
        <cdr:cNvSpPr>
          <a:spLocks xmlns:a="http://schemas.openxmlformats.org/drawingml/2006/main" noChangeArrowheads="1"/>
        </cdr:cNvSpPr>
      </cdr:nvSpPr>
      <cdr:spPr bwMode="auto">
        <a:xfrm xmlns:a="http://schemas.openxmlformats.org/drawingml/2006/main" rot="-2291060">
          <a:off x="4791187" y="1331620"/>
          <a:ext cx="537506" cy="250993"/>
        </a:xfrm>
        <a:custGeom xmlns:a="http://schemas.openxmlformats.org/drawingml/2006/main">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xmlns:a="http://schemas.openxmlformats.org/drawingml/2006/main">
          <a:srgbClr val="FFFF99"/>
        </a:solidFill>
        <a:ln xmlns:a="http://schemas.openxmlformats.org/drawingml/2006/main" w="9525">
          <a:noFill/>
          <a:miter lim="800000"/>
          <a:headEnd/>
          <a:tailEnd/>
        </a:ln>
      </cdr:spPr>
    </cdr:sp>
  </cdr:relSizeAnchor>
  <cdr:relSizeAnchor xmlns:cdr="http://schemas.openxmlformats.org/drawingml/2006/chartDrawing">
    <cdr:from>
      <cdr:x>0.5</cdr:x>
      <cdr:y>0.6225</cdr:y>
    </cdr:from>
    <cdr:to>
      <cdr:x>0.5</cdr:x>
      <cdr:y>0.83875</cdr:y>
    </cdr:to>
    <cdr:sp macro="" textlink="">
      <cdr:nvSpPr>
        <cdr:cNvPr id="1034" name="Line 10"/>
        <cdr:cNvSpPr>
          <a:spLocks xmlns:a="http://schemas.openxmlformats.org/drawingml/2006/main" noChangeShapeType="1"/>
        </cdr:cNvSpPr>
      </cdr:nvSpPr>
      <cdr:spPr bwMode="auto">
        <a:xfrm xmlns:a="http://schemas.openxmlformats.org/drawingml/2006/main">
          <a:off x="2928938" y="2431018"/>
          <a:ext cx="0" cy="844510"/>
        </a:xfrm>
        <a:prstGeom xmlns:a="http://schemas.openxmlformats.org/drawingml/2006/main" prst="line">
          <a:avLst/>
        </a:prstGeom>
        <a:noFill xmlns:a="http://schemas.openxmlformats.org/drawingml/2006/main"/>
        <a:ln xmlns:a="http://schemas.openxmlformats.org/drawingml/2006/main" w="9525">
          <a:solidFill>
            <a:srgbClr val="000000"/>
          </a:solidFill>
          <a:prstDash val="sysDot"/>
          <a:round/>
          <a:headEnd/>
          <a:tailEnd/>
        </a:ln>
      </cdr:spPr>
    </cdr:sp>
  </cdr:relSizeAnchor>
  <cdr:relSizeAnchor xmlns:cdr="http://schemas.openxmlformats.org/drawingml/2006/chartDrawing">
    <cdr:from>
      <cdr:x>0.646</cdr:x>
      <cdr:y>0.45725</cdr:y>
    </cdr:from>
    <cdr:to>
      <cdr:x>0.646</cdr:x>
      <cdr:y>0.83875</cdr:y>
    </cdr:to>
    <cdr:sp macro="" textlink="">
      <cdr:nvSpPr>
        <cdr:cNvPr id="1035" name="Line 11"/>
        <cdr:cNvSpPr>
          <a:spLocks xmlns:a="http://schemas.openxmlformats.org/drawingml/2006/main" noChangeShapeType="1"/>
        </cdr:cNvSpPr>
      </cdr:nvSpPr>
      <cdr:spPr bwMode="auto">
        <a:xfrm xmlns:a="http://schemas.openxmlformats.org/drawingml/2006/main" flipH="1">
          <a:off x="3784187" y="1785676"/>
          <a:ext cx="0" cy="1489852"/>
        </a:xfrm>
        <a:prstGeom xmlns:a="http://schemas.openxmlformats.org/drawingml/2006/main" prst="line">
          <a:avLst/>
        </a:prstGeom>
        <a:noFill xmlns:a="http://schemas.openxmlformats.org/drawingml/2006/main"/>
        <a:ln xmlns:a="http://schemas.openxmlformats.org/drawingml/2006/main" w="9525">
          <a:solidFill>
            <a:srgbClr val="000000"/>
          </a:solidFill>
          <a:prstDash val="sysDot"/>
          <a:round/>
          <a:headEnd/>
          <a:tailEnd/>
        </a:ln>
      </cdr:spPr>
    </cdr:sp>
  </cdr:relSizeAnchor>
  <cdr:relSizeAnchor xmlns:cdr="http://schemas.openxmlformats.org/drawingml/2006/chartDrawing">
    <cdr:from>
      <cdr:x>0.78975</cdr:x>
      <cdr:y>0.275</cdr:y>
    </cdr:from>
    <cdr:to>
      <cdr:x>0.78975</cdr:x>
      <cdr:y>0.83875</cdr:y>
    </cdr:to>
    <cdr:sp macro="" textlink="">
      <cdr:nvSpPr>
        <cdr:cNvPr id="1036" name="Line 12"/>
        <cdr:cNvSpPr>
          <a:spLocks xmlns:a="http://schemas.openxmlformats.org/drawingml/2006/main" noChangeShapeType="1"/>
        </cdr:cNvSpPr>
      </cdr:nvSpPr>
      <cdr:spPr bwMode="auto">
        <a:xfrm xmlns:a="http://schemas.openxmlformats.org/drawingml/2006/main">
          <a:off x="4626257" y="1073944"/>
          <a:ext cx="0" cy="2201584"/>
        </a:xfrm>
        <a:prstGeom xmlns:a="http://schemas.openxmlformats.org/drawingml/2006/main" prst="line">
          <a:avLst/>
        </a:prstGeom>
        <a:noFill xmlns:a="http://schemas.openxmlformats.org/drawingml/2006/main"/>
        <a:ln xmlns:a="http://schemas.openxmlformats.org/drawingml/2006/main" w="9525">
          <a:solidFill>
            <a:srgbClr val="000000"/>
          </a:solidFill>
          <a:prstDash val="sysDot"/>
          <a:round/>
          <a:headEnd/>
          <a:tailEnd/>
        </a:ln>
      </cdr:spPr>
    </cdr:sp>
  </cdr:relSizeAnchor>
  <cdr:relSizeAnchor xmlns:cdr="http://schemas.openxmlformats.org/drawingml/2006/chartDrawing">
    <cdr:from>
      <cdr:x>0.91625</cdr:x>
      <cdr:y>0.106</cdr:y>
    </cdr:from>
    <cdr:to>
      <cdr:x>0.91625</cdr:x>
      <cdr:y>0.83875</cdr:y>
    </cdr:to>
    <cdr:sp macro="" textlink="">
      <cdr:nvSpPr>
        <cdr:cNvPr id="1037" name="Line 13"/>
        <cdr:cNvSpPr>
          <a:spLocks xmlns:a="http://schemas.openxmlformats.org/drawingml/2006/main" noChangeShapeType="1"/>
        </cdr:cNvSpPr>
      </cdr:nvSpPr>
      <cdr:spPr bwMode="auto">
        <a:xfrm xmlns:a="http://schemas.openxmlformats.org/drawingml/2006/main">
          <a:off x="5367278" y="413957"/>
          <a:ext cx="0" cy="2861571"/>
        </a:xfrm>
        <a:prstGeom xmlns:a="http://schemas.openxmlformats.org/drawingml/2006/main" prst="line">
          <a:avLst/>
        </a:prstGeom>
        <a:noFill xmlns:a="http://schemas.openxmlformats.org/drawingml/2006/main"/>
        <a:ln xmlns:a="http://schemas.openxmlformats.org/drawingml/2006/main" w="9525">
          <a:solidFill>
            <a:srgbClr val="000000"/>
          </a:solidFill>
          <a:prstDash val="sysDot"/>
          <a:round/>
          <a:headEnd/>
          <a:tailEnd/>
        </a:ln>
      </cdr:spPr>
    </cdr:sp>
  </cdr:relSizeAnchor>
  <cdr:relSizeAnchor xmlns:cdr="http://schemas.openxmlformats.org/drawingml/2006/chartDrawing">
    <cdr:from>
      <cdr:x>0.80012</cdr:x>
      <cdr:y>0.09659</cdr:y>
    </cdr:from>
    <cdr:to>
      <cdr:x>0.87387</cdr:x>
      <cdr:y>0.14784</cdr:y>
    </cdr:to>
    <cdr:sp macro="" textlink="">
      <cdr:nvSpPr>
        <cdr:cNvPr id="1038" name="AutoShape 14"/>
        <cdr:cNvSpPr>
          <a:spLocks xmlns:a="http://schemas.openxmlformats.org/drawingml/2006/main" noChangeArrowheads="1"/>
        </cdr:cNvSpPr>
      </cdr:nvSpPr>
      <cdr:spPr bwMode="auto">
        <a:xfrm xmlns:a="http://schemas.openxmlformats.org/drawingml/2006/main" rot="-2291060">
          <a:off x="5831471" y="473020"/>
          <a:ext cx="537505" cy="250994"/>
        </a:xfrm>
        <a:custGeom xmlns:a="http://schemas.openxmlformats.org/drawingml/2006/main">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xmlns:a="http://schemas.openxmlformats.org/drawingml/2006/main">
          <a:srgbClr val="FFFF99"/>
        </a:solidFill>
        <a:ln xmlns:a="http://schemas.openxmlformats.org/drawingml/2006/main" w="9525">
          <a:noFill/>
          <a:miter lim="800000"/>
          <a:headEnd/>
          <a:tailEnd/>
        </a:ln>
      </cdr:spPr>
    </cdr:sp>
  </cdr:relSizeAnchor>
  <cdr:relSizeAnchor xmlns:cdr="http://schemas.openxmlformats.org/drawingml/2006/chartDrawing">
    <cdr:from>
      <cdr:x>0.50225</cdr:x>
      <cdr:y>0.721</cdr:y>
    </cdr:from>
    <cdr:to>
      <cdr:x>0.80468</cdr:x>
      <cdr:y>0.7851</cdr:y>
    </cdr:to>
    <cdr:sp macro="" textlink="">
      <cdr:nvSpPr>
        <cdr:cNvPr id="1039" name="Text Box 15"/>
        <cdr:cNvSpPr txBox="1">
          <a:spLocks xmlns:a="http://schemas.openxmlformats.org/drawingml/2006/main" noChangeArrowheads="1"/>
        </cdr:cNvSpPr>
      </cdr:nvSpPr>
      <cdr:spPr bwMode="auto">
        <a:xfrm xmlns:a="http://schemas.openxmlformats.org/drawingml/2006/main">
          <a:off x="3660505" y="3531053"/>
          <a:ext cx="2204193" cy="31393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36576" tIns="36576" rIns="0" bIns="0" anchor="t" upright="1">
          <a:spAutoFit/>
        </a:bodyPr>
        <a:lstStyle xmlns:a="http://schemas.openxmlformats.org/drawingml/2006/main"/>
        <a:p xmlns:a="http://schemas.openxmlformats.org/drawingml/2006/main">
          <a:pPr algn="l" rtl="0">
            <a:defRPr sz="1000"/>
          </a:pPr>
          <a:r>
            <a:rPr lang="en-US" sz="1800" b="1" i="0" u="none" strike="noStrike" baseline="0" dirty="0" smtClean="0">
              <a:solidFill>
                <a:schemeClr val="tx1"/>
              </a:solidFill>
              <a:latin typeface="Arial"/>
              <a:cs typeface="Arial"/>
            </a:rPr>
            <a:t>12 - 11 or 10 Years?</a:t>
          </a:r>
          <a:endParaRPr lang="en-US" sz="1800" b="1" i="0" u="none" strike="noStrike" baseline="0" dirty="0">
            <a:solidFill>
              <a:schemeClr val="tx1"/>
            </a:solidFill>
            <a:latin typeface="Arial"/>
            <a:cs typeface="Aria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3388"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l" defTabSz="925513">
              <a:defRPr sz="1000" i="1">
                <a:latin typeface="Arial" charset="0"/>
              </a:defRPr>
            </a:lvl1pPr>
          </a:lstStyle>
          <a:p>
            <a:endParaRPr lang="en-US"/>
          </a:p>
        </p:txBody>
      </p:sp>
      <p:sp>
        <p:nvSpPr>
          <p:cNvPr id="3075" name="Rectangle 3"/>
          <p:cNvSpPr>
            <a:spLocks noGrp="1" noChangeArrowheads="1"/>
          </p:cNvSpPr>
          <p:nvPr>
            <p:ph type="dt" sz="quarter" idx="1"/>
          </p:nvPr>
        </p:nvSpPr>
        <p:spPr bwMode="auto">
          <a:xfrm>
            <a:off x="3890963" y="0"/>
            <a:ext cx="2973387"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defTabSz="925513">
              <a:defRPr sz="1000" i="1">
                <a:latin typeface="Arial" charset="0"/>
              </a:defRPr>
            </a:lvl1pPr>
          </a:lstStyle>
          <a:p>
            <a:endParaRPr lang="en-US"/>
          </a:p>
        </p:txBody>
      </p:sp>
      <p:sp>
        <p:nvSpPr>
          <p:cNvPr id="3076" name="Rectangle 4"/>
          <p:cNvSpPr>
            <a:spLocks noGrp="1" noChangeArrowheads="1"/>
          </p:cNvSpPr>
          <p:nvPr>
            <p:ph type="ftr" sz="quarter" idx="2"/>
          </p:nvPr>
        </p:nvSpPr>
        <p:spPr bwMode="auto">
          <a:xfrm>
            <a:off x="0" y="8693150"/>
            <a:ext cx="2973388"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l" defTabSz="925513">
              <a:defRPr sz="1000" i="1">
                <a:latin typeface="Arial" charset="0"/>
              </a:defRPr>
            </a:lvl1pPr>
          </a:lstStyle>
          <a:p>
            <a:endParaRPr lang="en-US"/>
          </a:p>
        </p:txBody>
      </p:sp>
      <p:sp>
        <p:nvSpPr>
          <p:cNvPr id="3077" name="Rectangle 5"/>
          <p:cNvSpPr>
            <a:spLocks noGrp="1" noChangeArrowheads="1"/>
          </p:cNvSpPr>
          <p:nvPr>
            <p:ph type="sldNum" sz="quarter" idx="3"/>
          </p:nvPr>
        </p:nvSpPr>
        <p:spPr bwMode="auto">
          <a:xfrm>
            <a:off x="3890963" y="8693150"/>
            <a:ext cx="2973387"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defTabSz="925513">
              <a:defRPr sz="1000" i="1">
                <a:latin typeface="Arial" charset="0"/>
              </a:defRPr>
            </a:lvl1pPr>
          </a:lstStyle>
          <a:p>
            <a:fld id="{9EC74D99-95A2-438A-8275-C674AE804D66}" type="slidenum">
              <a:rPr lang="en-US"/>
              <a:pPr/>
              <a:t>‹#›</a:t>
            </a:fld>
            <a:endParaRPr lang="en-US"/>
          </a:p>
        </p:txBody>
      </p:sp>
      <p:sp>
        <p:nvSpPr>
          <p:cNvPr id="3078" name="Rectangle 6"/>
          <p:cNvSpPr>
            <a:spLocks noChangeArrowheads="1"/>
          </p:cNvSpPr>
          <p:nvPr/>
        </p:nvSpPr>
        <p:spPr bwMode="auto">
          <a:xfrm>
            <a:off x="3052763" y="8712200"/>
            <a:ext cx="758825" cy="254000"/>
          </a:xfrm>
          <a:prstGeom prst="rect">
            <a:avLst/>
          </a:prstGeom>
          <a:noFill/>
          <a:ln w="9525">
            <a:noFill/>
            <a:miter lim="800000"/>
            <a:headEnd/>
            <a:tailEnd/>
          </a:ln>
          <a:effectLst/>
        </p:spPr>
        <p:txBody>
          <a:bodyPr wrap="none" lIns="87312" tIns="44450" rIns="87312" bIns="44450">
            <a:spAutoFit/>
          </a:bodyPr>
          <a:lstStyle/>
          <a:p>
            <a:pPr defTabSz="877888">
              <a:lnSpc>
                <a:spcPct val="90000"/>
              </a:lnSpc>
            </a:pPr>
            <a:r>
              <a:rPr lang="en-US" sz="1200">
                <a:latin typeface="Arial" charset="0"/>
              </a:rPr>
              <a:t>Page </a:t>
            </a:r>
            <a:fld id="{1CBCE862-8FE4-4FD9-9EA3-5DEC49C55B8D}" type="slidenum">
              <a:rPr lang="en-US" sz="1200">
                <a:latin typeface="Arial" charset="0"/>
              </a:rPr>
              <a:pPr defTabSz="877888">
                <a:lnSpc>
                  <a:spcPct val="90000"/>
                </a:lnSpc>
              </a:pPr>
              <a:t>‹#›</a:t>
            </a:fld>
            <a:endParaRPr lang="en-US" sz="1200">
              <a:latin typeface="Arial"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493697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5362" name="Rectangle 1026"/>
          <p:cNvSpPr>
            <a:spLocks noGrp="1" noChangeArrowheads="1"/>
          </p:cNvSpPr>
          <p:nvPr>
            <p:ph type="hdr" sz="quarter"/>
          </p:nvPr>
        </p:nvSpPr>
        <p:spPr bwMode="auto">
          <a:xfrm>
            <a:off x="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l" eaLnBrk="1" hangingPunct="1">
              <a:defRPr sz="1200">
                <a:latin typeface="Arial" charset="0"/>
              </a:defRPr>
            </a:lvl1pPr>
          </a:lstStyle>
          <a:p>
            <a:endParaRPr lang="en-US"/>
          </a:p>
        </p:txBody>
      </p:sp>
      <p:sp>
        <p:nvSpPr>
          <p:cNvPr id="15363" name="Rectangle 1027"/>
          <p:cNvSpPr>
            <a:spLocks noGrp="1" noChangeArrowheads="1"/>
          </p:cNvSpPr>
          <p:nvPr>
            <p:ph type="dt" idx="1"/>
          </p:nvPr>
        </p:nvSpPr>
        <p:spPr bwMode="auto">
          <a:xfrm>
            <a:off x="388620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endParaRPr lang="en-US"/>
          </a:p>
        </p:txBody>
      </p:sp>
      <p:sp>
        <p:nvSpPr>
          <p:cNvPr id="15364" name="Rectangle 1028"/>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5365" name="Rectangle 1029"/>
          <p:cNvSpPr>
            <a:spLocks noGrp="1" noChangeArrowheads="1"/>
          </p:cNvSpPr>
          <p:nvPr>
            <p:ph type="body" sz="quarter" idx="3"/>
          </p:nvPr>
        </p:nvSpPr>
        <p:spPr bwMode="auto">
          <a:xfrm>
            <a:off x="914400" y="4343400"/>
            <a:ext cx="5029200" cy="41148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366" name="Rectangle 1030"/>
          <p:cNvSpPr>
            <a:spLocks noGrp="1" noChangeArrowheads="1"/>
          </p:cNvSpPr>
          <p:nvPr>
            <p:ph type="ftr" sz="quarter" idx="4"/>
          </p:nvPr>
        </p:nvSpPr>
        <p:spPr bwMode="auto">
          <a:xfrm>
            <a:off x="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l" eaLnBrk="1" hangingPunct="1">
              <a:defRPr sz="1200">
                <a:latin typeface="Arial" charset="0"/>
              </a:defRPr>
            </a:lvl1pPr>
          </a:lstStyle>
          <a:p>
            <a:endParaRPr lang="en-US"/>
          </a:p>
        </p:txBody>
      </p:sp>
      <p:sp>
        <p:nvSpPr>
          <p:cNvPr id="15367" name="Rectangle 1031"/>
          <p:cNvSpPr>
            <a:spLocks noGrp="1" noChangeArrowheads="1"/>
          </p:cNvSpPr>
          <p:nvPr>
            <p:ph type="sldNum" sz="quarter" idx="5"/>
          </p:nvPr>
        </p:nvSpPr>
        <p:spPr bwMode="auto">
          <a:xfrm>
            <a:off x="388620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32E5C48E-F55C-45FA-874E-29E4A0BE9C7E}" type="slidenum">
              <a:rPr lang="en-US"/>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33937830"/>
      </p:ext>
    </p:extLst>
  </p:cSld>
  <p:clrMap bg1="lt1" tx1="dk1" bg2="lt2" tx2="dk2" accent1="accent1" accent2="accent2" accent3="accent3" accent4="accent4" accent5="accent5" accent6="accent6" hlink="hlink" folHlink="folHlink"/>
  <p:notesStyle>
    <a:lvl1pPr algn="l" defTabSz="938213" rtl="0" fontAlgn="base">
      <a:lnSpc>
        <a:spcPct val="89000"/>
      </a:lnSpc>
      <a:spcBef>
        <a:spcPct val="40000"/>
      </a:spcBef>
      <a:spcAft>
        <a:spcPct val="0"/>
      </a:spcAft>
      <a:defRPr sz="1200" kern="1200">
        <a:solidFill>
          <a:schemeClr val="tx1"/>
        </a:solidFill>
        <a:latin typeface="Arial" charset="0"/>
        <a:ea typeface="+mn-ea"/>
        <a:cs typeface="+mn-cs"/>
      </a:defRPr>
    </a:lvl1pPr>
    <a:lvl2pPr marL="463550" algn="l" defTabSz="938213" rtl="0" fontAlgn="base">
      <a:lnSpc>
        <a:spcPct val="89000"/>
      </a:lnSpc>
      <a:spcBef>
        <a:spcPct val="40000"/>
      </a:spcBef>
      <a:spcAft>
        <a:spcPct val="0"/>
      </a:spcAft>
      <a:defRPr sz="1200" kern="1200">
        <a:solidFill>
          <a:schemeClr val="tx1"/>
        </a:solidFill>
        <a:latin typeface="Arial" charset="0"/>
        <a:ea typeface="+mn-ea"/>
        <a:cs typeface="+mn-cs"/>
      </a:defRPr>
    </a:lvl2pPr>
    <a:lvl3pPr marL="925513" algn="l" defTabSz="938213" rtl="0" fontAlgn="base">
      <a:lnSpc>
        <a:spcPct val="89000"/>
      </a:lnSpc>
      <a:spcBef>
        <a:spcPct val="40000"/>
      </a:spcBef>
      <a:spcAft>
        <a:spcPct val="0"/>
      </a:spcAft>
      <a:defRPr sz="1200" kern="1200">
        <a:solidFill>
          <a:schemeClr val="tx1"/>
        </a:solidFill>
        <a:latin typeface="Arial" charset="0"/>
        <a:ea typeface="+mn-ea"/>
        <a:cs typeface="+mn-cs"/>
      </a:defRPr>
    </a:lvl3pPr>
    <a:lvl4pPr marL="1389063" algn="l" defTabSz="938213" rtl="0" fontAlgn="base">
      <a:lnSpc>
        <a:spcPct val="89000"/>
      </a:lnSpc>
      <a:spcBef>
        <a:spcPct val="40000"/>
      </a:spcBef>
      <a:spcAft>
        <a:spcPct val="0"/>
      </a:spcAft>
      <a:defRPr sz="1200" kern="1200">
        <a:solidFill>
          <a:schemeClr val="tx1"/>
        </a:solidFill>
        <a:latin typeface="Arial" charset="0"/>
        <a:ea typeface="+mn-ea"/>
        <a:cs typeface="+mn-cs"/>
      </a:defRPr>
    </a:lvl4pPr>
    <a:lvl5pPr marL="1852613" algn="l" defTabSz="938213" rtl="0" fontAlgn="base">
      <a:lnSpc>
        <a:spcPct val="89000"/>
      </a:lnSpc>
      <a:spcBef>
        <a:spcPct val="4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111AB0C9-67A2-4A7D-9EB1-B5668D28BE98}" type="slidenum">
              <a:rPr lang="en-US"/>
              <a:pPr/>
              <a:t>1</a:t>
            </a:fld>
            <a:endParaRPr lang="en-US" dirty="0"/>
          </a:p>
        </p:txBody>
      </p:sp>
      <p:sp>
        <p:nvSpPr>
          <p:cNvPr id="302082" name="Rectangle 2"/>
          <p:cNvSpPr>
            <a:spLocks noGrp="1" noRot="1" noChangeAspect="1" noChangeArrowheads="1" noTextEdit="1"/>
          </p:cNvSpPr>
          <p:nvPr>
            <p:ph type="sldImg"/>
          </p:nvPr>
        </p:nvSpPr>
        <p:spPr>
          <a:ln/>
        </p:spPr>
      </p:sp>
      <p:sp>
        <p:nvSpPr>
          <p:cNvPr id="30208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r>
              <a:rPr lang="en-US" smtClean="0">
                <a:latin typeface="Verdana" pitchFamily="34" charset="0"/>
                <a:ea typeface="Geneva" pitchFamily="-96" charset="0"/>
                <a:cs typeface="Geneva" pitchFamily="-96" charset="0"/>
              </a:rPr>
              <a:t>Intel® MIC architecture is a large, multi-year, investment by Intel</a:t>
            </a:r>
          </a:p>
        </p:txBody>
      </p:sp>
      <p:sp>
        <p:nvSpPr>
          <p:cNvPr id="73732" name="Slide Number Placeholder 3"/>
          <p:cNvSpPr>
            <a:spLocks noGrp="1"/>
          </p:cNvSpPr>
          <p:nvPr>
            <p:ph type="sldNum" sz="quarter" idx="5"/>
          </p:nvPr>
        </p:nvSpPr>
        <p:spPr>
          <a:noFill/>
        </p:spPr>
        <p:txBody>
          <a:bodyPr/>
          <a:lstStyle/>
          <a:p>
            <a:fld id="{548E4F89-7367-4C2D-BAE8-FAB271E0BB27}" type="slidenum">
              <a:rPr lang="en-US" smtClean="0">
                <a:solidFill>
                  <a:srgbClr val="000000"/>
                </a:solidFill>
              </a:rPr>
              <a:pPr/>
              <a:t>17</a:t>
            </a:fld>
            <a:endParaRPr lang="en-US" smtClean="0">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endParaRPr lang="en-US" smtClean="0">
              <a:latin typeface="Verdana" pitchFamily="34" charset="0"/>
              <a:ea typeface="Geneva" pitchFamily="-96" charset="0"/>
              <a:cs typeface="Geneva" pitchFamily="-96" charset="0"/>
            </a:endParaRPr>
          </a:p>
        </p:txBody>
      </p:sp>
      <p:sp>
        <p:nvSpPr>
          <p:cNvPr id="75780" name="Slide Number Placeholder 3"/>
          <p:cNvSpPr>
            <a:spLocks noGrp="1"/>
          </p:cNvSpPr>
          <p:nvPr>
            <p:ph type="sldNum" sz="quarter" idx="5"/>
          </p:nvPr>
        </p:nvSpPr>
        <p:spPr>
          <a:noFill/>
        </p:spPr>
        <p:txBody>
          <a:bodyPr/>
          <a:lstStyle/>
          <a:p>
            <a:fld id="{F222B16F-8810-4F42-A0D8-A6AB6B94C44B}" type="slidenum">
              <a:rPr lang="en-US" smtClean="0">
                <a:solidFill>
                  <a:prstClr val="black"/>
                </a:solidFill>
              </a:rPr>
              <a:pPr/>
              <a:t>18</a:t>
            </a:fld>
            <a:endParaRPr lang="en-US" smtClean="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ln/>
        </p:spPr>
      </p:sp>
      <p:sp>
        <p:nvSpPr>
          <p:cNvPr id="21506" name="Rectangle 3"/>
          <p:cNvSpPr>
            <a:spLocks noGrp="1" noChangeArrowheads="1"/>
          </p:cNvSpPr>
          <p:nvPr>
            <p:ph type="body" idx="1"/>
          </p:nvPr>
        </p:nvSpPr>
        <p:spPr>
          <a:noFill/>
          <a:ln w="9525"/>
        </p:spPr>
        <p:txBody>
          <a:bodyPr/>
          <a:lstStyle/>
          <a:p>
            <a:pPr eaLnBrk="1" hangingPunct="1"/>
            <a:r>
              <a:rPr lang="en-US" smtClean="0">
                <a:cs typeface="Arial" charset="0"/>
              </a:rPr>
              <a:t>The “4 pillars” sometimes discussed excludes S/W and power management.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ln/>
        </p:spPr>
      </p:sp>
      <p:sp>
        <p:nvSpPr>
          <p:cNvPr id="21506" name="Rectangle 3"/>
          <p:cNvSpPr>
            <a:spLocks noGrp="1" noChangeArrowheads="1"/>
          </p:cNvSpPr>
          <p:nvPr>
            <p:ph type="body" idx="1"/>
          </p:nvPr>
        </p:nvSpPr>
        <p:spPr>
          <a:noFill/>
          <a:ln w="9525"/>
        </p:spPr>
        <p:txBody>
          <a:bodyPr/>
          <a:lstStyle/>
          <a:p>
            <a:pPr eaLnBrk="1" hangingPunct="1"/>
            <a:r>
              <a:rPr lang="en-US" smtClean="0">
                <a:cs typeface="Arial" charset="0"/>
              </a:rPr>
              <a:t>The “4 pillars” sometimes discussed excludes S/W and power management.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3217" name="Rectangle 7"/>
          <p:cNvSpPr>
            <a:spLocks noGrp="1" noChangeArrowheads="1"/>
          </p:cNvSpPr>
          <p:nvPr>
            <p:ph type="sldNum" sz="quarter" idx="5"/>
          </p:nvPr>
        </p:nvSpPr>
        <p:spPr>
          <a:noFill/>
        </p:spPr>
        <p:txBody>
          <a:bodyPr/>
          <a:lstStyle/>
          <a:p>
            <a:fld id="{AADC408D-2A38-4F8D-B923-59E66D40C222}" type="slidenum">
              <a:rPr lang="en-US" smtClean="0"/>
              <a:pPr/>
              <a:t>25</a:t>
            </a:fld>
            <a:endParaRPr lang="en-US" smtClean="0"/>
          </a:p>
        </p:txBody>
      </p:sp>
      <p:sp>
        <p:nvSpPr>
          <p:cNvPr id="393218" name="Rectangle 2"/>
          <p:cNvSpPr>
            <a:spLocks noGrp="1" noRot="1" noChangeAspect="1" noChangeArrowheads="1" noTextEdit="1"/>
          </p:cNvSpPr>
          <p:nvPr>
            <p:ph type="sldImg"/>
          </p:nvPr>
        </p:nvSpPr>
        <p:spPr>
          <a:ln/>
        </p:spPr>
      </p:sp>
      <p:sp>
        <p:nvSpPr>
          <p:cNvPr id="393219" name="Rectangle 3"/>
          <p:cNvSpPr>
            <a:spLocks noGrp="1" noChangeArrowheads="1"/>
          </p:cNvSpPr>
          <p:nvPr>
            <p:ph type="body" idx="1"/>
          </p:nvPr>
        </p:nvSpPr>
        <p:spPr>
          <a:noFill/>
          <a:ln/>
        </p:spPr>
        <p:txBody>
          <a:bodyPr/>
          <a:lstStyle/>
          <a:p>
            <a:pPr eaLnBrk="1" hangingPunct="1">
              <a:buFontTx/>
              <a:buChar char="-"/>
            </a:pPr>
            <a:r>
              <a:rPr lang="en-US" sz="1000" dirty="0">
                <a:latin typeface="Arial Narrow" pitchFamily="34" charset="0"/>
              </a:rPr>
              <a:t>Earlier on, we saw the limitations around memory that require large number of pins to be supported to maintain the memory BW and power requirements of </a:t>
            </a:r>
            <a:r>
              <a:rPr lang="en-US" sz="1000" dirty="0" err="1">
                <a:latin typeface="Arial Narrow" pitchFamily="34" charset="0"/>
              </a:rPr>
              <a:t>exascale</a:t>
            </a:r>
            <a:r>
              <a:rPr lang="en-US" sz="1000" dirty="0">
                <a:latin typeface="Arial Narrow" pitchFamily="34" charset="0"/>
              </a:rPr>
              <a:t> systems.</a:t>
            </a:r>
          </a:p>
          <a:p>
            <a:pPr eaLnBrk="1" hangingPunct="1">
              <a:buFontTx/>
              <a:buChar char="-"/>
            </a:pPr>
            <a:r>
              <a:rPr lang="en-US" sz="1000" dirty="0">
                <a:latin typeface="Arial Narrow" pitchFamily="34" charset="0"/>
              </a:rPr>
              <a:t>We also saw that interconnect power is going to be the dominating source of system power if technology trend is left to continue as is.</a:t>
            </a:r>
          </a:p>
          <a:p>
            <a:pPr eaLnBrk="1" hangingPunct="1">
              <a:buFontTx/>
              <a:buChar char="-"/>
            </a:pPr>
            <a:r>
              <a:rPr lang="en-US" sz="1000" dirty="0">
                <a:latin typeface="Arial Narrow" pitchFamily="34" charset="0"/>
              </a:rPr>
              <a:t>One thing is rather clear – we cannot develop a package to support the 1000’s of pins that will be required and we need to start looking at alternative packaging options first, such as 3D integration of dice using TSVs and taking this a step further and including multiple chips in a 3D package.</a:t>
            </a:r>
          </a:p>
          <a:p>
            <a:pPr eaLnBrk="1" hangingPunct="1">
              <a:buFontTx/>
              <a:buChar char="-"/>
            </a:pPr>
            <a:r>
              <a:rPr lang="en-US" sz="1000" dirty="0">
                <a:latin typeface="Arial Narrow" pitchFamily="34" charset="0"/>
              </a:rPr>
              <a:t>As the two pictures show, there are multiple ways this can be addressed based on locality and latency requirements</a:t>
            </a:r>
          </a:p>
          <a:p>
            <a:pPr eaLnBrk="1" hangingPunct="1">
              <a:buFontTx/>
              <a:buChar char="-"/>
            </a:pPr>
            <a:r>
              <a:rPr lang="en-US" sz="1000" dirty="0">
                <a:latin typeface="Arial Narrow" pitchFamily="34" charset="0"/>
              </a:rPr>
              <a:t>3D integration allows fewer external pins on the package boundaries - you still need large number of connections between memory and the CPU, but they are done at the die stack level using TSV</a:t>
            </a:r>
          </a:p>
          <a:p>
            <a:pPr eaLnBrk="1" hangingPunct="1">
              <a:buFontTx/>
              <a:buChar char="-"/>
            </a:pPr>
            <a:r>
              <a:rPr lang="en-US" sz="1000" dirty="0">
                <a:latin typeface="Arial Narrow" pitchFamily="34" charset="0"/>
              </a:rPr>
              <a:t>It also allows an increase in BW, either though higher SERDES frequencies or via widened IO – with the caveat that software must ensure that memory locality rules are observed.</a:t>
            </a:r>
          </a:p>
          <a:p>
            <a:pPr eaLnBrk="1" hangingPunct="1">
              <a:buFontTx/>
              <a:buChar char="-"/>
            </a:pPr>
            <a:r>
              <a:rPr lang="en-US" sz="1000" dirty="0">
                <a:latin typeface="Arial Narrow" pitchFamily="34" charset="0"/>
              </a:rPr>
              <a:t>And finally, decreased distances between memory and CPU means lower power</a:t>
            </a:r>
          </a:p>
          <a:p>
            <a:pPr eaLnBrk="1" hangingPunct="1">
              <a:buFontTx/>
              <a:buChar char="-"/>
            </a:pPr>
            <a:endParaRPr lang="en-US" sz="1000" dirty="0">
              <a:latin typeface="Arial Narrow" pitchFamily="34" charset="0"/>
            </a:endParaRPr>
          </a:p>
          <a:p>
            <a:pPr eaLnBrk="1" hangingPunct="1">
              <a:buFontTx/>
              <a:buChar char="-"/>
            </a:pPr>
            <a:endParaRPr lang="en-US" sz="1000" dirty="0">
              <a:latin typeface="Arial Narrow" pitchFamily="34" charset="0"/>
            </a:endParaRPr>
          </a:p>
          <a:p>
            <a:pPr eaLnBrk="1" hangingPunct="1">
              <a:buFontTx/>
              <a:buChar char="-"/>
            </a:pPr>
            <a:r>
              <a:rPr lang="en-US" sz="1000" dirty="0">
                <a:latin typeface="Arial Narrow" pitchFamily="34" charset="0"/>
              </a:rPr>
              <a:t>Advances in 3D system geometries need to be considered</a:t>
            </a:r>
          </a:p>
          <a:p>
            <a:pPr eaLnBrk="1" hangingPunct="1">
              <a:buFontTx/>
              <a:buChar char="-"/>
            </a:pPr>
            <a:r>
              <a:rPr lang="en-US" sz="1000" dirty="0">
                <a:latin typeface="Arial Narrow" pitchFamily="34" charset="0"/>
              </a:rPr>
              <a:t>Opportunity to use geometry to reduce power consumption</a:t>
            </a:r>
          </a:p>
          <a:p>
            <a:pPr eaLnBrk="1" hangingPunct="1">
              <a:buFontTx/>
              <a:buChar char="-"/>
            </a:pPr>
            <a:r>
              <a:rPr lang="en-US" sz="1000" dirty="0">
                <a:latin typeface="Arial Narrow" pitchFamily="34" charset="0"/>
              </a:rPr>
              <a:t>BW in excess of 100K Tbps/sq.cm can be obtained. In excess of 10K </a:t>
            </a:r>
            <a:r>
              <a:rPr lang="en-US" sz="1000" dirty="0" err="1">
                <a:latin typeface="Arial Narrow" pitchFamily="34" charset="0"/>
              </a:rPr>
              <a:t>vias</a:t>
            </a:r>
            <a:r>
              <a:rPr lang="en-US" sz="1000" dirty="0">
                <a:latin typeface="Arial Narrow" pitchFamily="34" charset="0"/>
              </a:rPr>
              <a:t> per </a:t>
            </a:r>
            <a:r>
              <a:rPr lang="en-US" sz="1000" dirty="0" err="1">
                <a:latin typeface="Arial Narrow" pitchFamily="34" charset="0"/>
              </a:rPr>
              <a:t>sq</a:t>
            </a:r>
            <a:r>
              <a:rPr lang="en-US" sz="1000" dirty="0">
                <a:latin typeface="Arial Narrow" pitchFamily="34" charset="0"/>
              </a:rPr>
              <a:t> mm can be placed</a:t>
            </a:r>
          </a:p>
          <a:p>
            <a:pPr eaLnBrk="1" hangingPunct="1">
              <a:buFontTx/>
              <a:buChar char="-"/>
            </a:pPr>
            <a:endParaRPr lang="en-US" sz="1000" dirty="0">
              <a:latin typeface="Arial Narrow" pitchFamily="34" charset="0"/>
            </a:endParaRPr>
          </a:p>
          <a:p>
            <a:pPr eaLnBrk="1" hangingPunct="1">
              <a:buFontTx/>
              <a:buChar char="-"/>
            </a:pPr>
            <a:endParaRPr lang="en-US" sz="1000" dirty="0">
              <a:latin typeface="Arial Narrow"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2E5C48E-F55C-45FA-874E-29E4A0BE9C7E}" type="slidenum">
              <a:rPr lang="en-US" smtClean="0"/>
              <a:pPr/>
              <a:t>26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76109954"/>
      </p:ext>
    </p:extLst>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ln/>
        </p:spPr>
      </p:sp>
      <p:sp>
        <p:nvSpPr>
          <p:cNvPr id="21506" name="Rectangle 3"/>
          <p:cNvSpPr>
            <a:spLocks noGrp="1" noChangeArrowheads="1"/>
          </p:cNvSpPr>
          <p:nvPr>
            <p:ph type="body" idx="1"/>
          </p:nvPr>
        </p:nvSpPr>
        <p:spPr>
          <a:noFill/>
          <a:ln w="9525"/>
        </p:spPr>
        <p:txBody>
          <a:bodyPr/>
          <a:lstStyle/>
          <a:p>
            <a:pPr eaLnBrk="1" hangingPunct="1"/>
            <a:r>
              <a:rPr lang="en-US" smtClean="0">
                <a:cs typeface="Arial" charset="0"/>
              </a:rPr>
              <a:t>The “4 pillars” sometimes discussed excludes S/W and power management.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B97003-5AFC-4282-81DB-0EC890B053BB}" type="slidenum">
              <a:rPr lang="en-US"/>
              <a:pPr/>
              <a:t>29</a:t>
            </a:fld>
            <a:endParaRPr lang="en-US"/>
          </a:p>
        </p:txBody>
      </p:sp>
      <p:sp>
        <p:nvSpPr>
          <p:cNvPr id="778242" name="Rectangle 2"/>
          <p:cNvSpPr>
            <a:spLocks noGrp="1" noRot="1" noChangeAspect="1" noChangeArrowheads="1" noTextEdit="1"/>
          </p:cNvSpPr>
          <p:nvPr>
            <p:ph type="sldImg"/>
          </p:nvPr>
        </p:nvSpPr>
        <p:spPr>
          <a:xfrm>
            <a:off x="1144588" y="685800"/>
            <a:ext cx="4576762" cy="3432175"/>
          </a:xfrm>
          <a:ln/>
        </p:spPr>
      </p:sp>
      <p:sp>
        <p:nvSpPr>
          <p:cNvPr id="778243" name="Rectangle 3"/>
          <p:cNvSpPr>
            <a:spLocks noGrp="1" noChangeArrowheads="1"/>
          </p:cNvSpPr>
          <p:nvPr>
            <p:ph type="body" idx="1"/>
          </p:nvPr>
        </p:nvSpPr>
        <p:spPr>
          <a:xfrm>
            <a:off x="684848" y="4347125"/>
            <a:ext cx="5494658" cy="4117500"/>
          </a:xfrm>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B2F6FB-954A-4071-AEC6-0400104C1902}" type="slidenum">
              <a:rPr lang="en-US"/>
              <a:pPr/>
              <a:t>30</a:t>
            </a:fld>
            <a:endParaRPr lang="en-US"/>
          </a:p>
        </p:txBody>
      </p:sp>
      <p:sp>
        <p:nvSpPr>
          <p:cNvPr id="607234" name="Rectangle 2"/>
          <p:cNvSpPr>
            <a:spLocks noGrp="1" noRot="1" noChangeAspect="1" noChangeArrowheads="1" noTextEdit="1"/>
          </p:cNvSpPr>
          <p:nvPr>
            <p:ph type="sldImg"/>
          </p:nvPr>
        </p:nvSpPr>
        <p:spPr>
          <a:xfrm>
            <a:off x="1146175" y="685800"/>
            <a:ext cx="4575175" cy="3432175"/>
          </a:xfrm>
          <a:ln/>
        </p:spPr>
      </p:sp>
      <p:sp>
        <p:nvSpPr>
          <p:cNvPr id="607235" name="Rectangle 3"/>
          <p:cNvSpPr>
            <a:spLocks noGrp="1" noChangeArrowheads="1"/>
          </p:cNvSpPr>
          <p:nvPr>
            <p:ph type="body" idx="1"/>
          </p:nvPr>
        </p:nvSpPr>
        <p:spPr>
          <a:xfrm>
            <a:off x="686435" y="4348698"/>
            <a:ext cx="5491480" cy="4115927"/>
          </a:xfrm>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ln/>
        </p:spPr>
      </p:sp>
      <p:sp>
        <p:nvSpPr>
          <p:cNvPr id="21506" name="Rectangle 3"/>
          <p:cNvSpPr>
            <a:spLocks noGrp="1" noChangeArrowheads="1"/>
          </p:cNvSpPr>
          <p:nvPr>
            <p:ph type="body" idx="1"/>
          </p:nvPr>
        </p:nvSpPr>
        <p:spPr>
          <a:noFill/>
          <a:ln w="9525"/>
        </p:spPr>
        <p:txBody>
          <a:bodyPr/>
          <a:lstStyle/>
          <a:p>
            <a:pPr eaLnBrk="1" hangingPunct="1"/>
            <a:r>
              <a:rPr lang="en-US" smtClean="0">
                <a:cs typeface="Arial" charset="0"/>
              </a:rPr>
              <a:t>The “4 pillars” sometimes discussed excludes S/W and power management.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smtClean="0">
                <a:solidFill>
                  <a:schemeClr val="tx1"/>
                </a:solidFill>
                <a:effectLst/>
                <a:latin typeface="Arial" charset="0"/>
                <a:ea typeface="+mn-ea"/>
                <a:cs typeface="+mn-cs"/>
              </a:rPr>
              <a:t>Year</a:t>
            </a:r>
            <a:r>
              <a:rPr lang="en-US" dirty="0" smtClean="0"/>
              <a:t> </a:t>
            </a:r>
            <a:r>
              <a:rPr lang="en-US" sz="1200" b="1" i="0" u="none" strike="noStrike" kern="1200" dirty="0" smtClean="0">
                <a:solidFill>
                  <a:schemeClr val="tx1"/>
                </a:solidFill>
                <a:effectLst/>
                <a:latin typeface="Arial" charset="0"/>
                <a:ea typeface="+mn-ea"/>
                <a:cs typeface="+mn-cs"/>
              </a:rPr>
              <a:t>GFLOP</a:t>
            </a:r>
            <a:r>
              <a:rPr lang="en-US" dirty="0" smtClean="0"/>
              <a:t> </a:t>
            </a:r>
          </a:p>
          <a:p>
            <a:r>
              <a:rPr lang="en-US" sz="1200" b="1" i="0" u="none" strike="noStrike" kern="1200" dirty="0" smtClean="0">
                <a:solidFill>
                  <a:schemeClr val="tx1"/>
                </a:solidFill>
                <a:effectLst/>
                <a:latin typeface="Arial" charset="0"/>
                <a:ea typeface="+mn-ea"/>
                <a:cs typeface="+mn-cs"/>
              </a:rPr>
              <a:t>1964</a:t>
            </a:r>
            <a:r>
              <a:rPr lang="en-US" dirty="0" smtClean="0"/>
              <a:t> </a:t>
            </a:r>
            <a:r>
              <a:rPr lang="en-US" sz="1200" b="1" i="0" u="none" strike="noStrike" kern="1200" dirty="0" smtClean="0">
                <a:solidFill>
                  <a:schemeClr val="tx1"/>
                </a:solidFill>
                <a:effectLst/>
                <a:latin typeface="Arial" charset="0"/>
                <a:ea typeface="+mn-ea"/>
                <a:cs typeface="+mn-cs"/>
              </a:rPr>
              <a:t>0.001</a:t>
            </a:r>
            <a:r>
              <a:rPr lang="en-US" dirty="0" smtClean="0"/>
              <a:t> </a:t>
            </a:r>
          </a:p>
          <a:p>
            <a:r>
              <a:rPr lang="en-US" sz="1200" b="1" i="0" u="none" strike="noStrike" kern="1200" dirty="0" smtClean="0">
                <a:solidFill>
                  <a:schemeClr val="tx1"/>
                </a:solidFill>
                <a:effectLst/>
                <a:latin typeface="Arial" charset="0"/>
                <a:ea typeface="+mn-ea"/>
                <a:cs typeface="+mn-cs"/>
              </a:rPr>
              <a:t>1969</a:t>
            </a:r>
            <a:r>
              <a:rPr lang="en-US" dirty="0" smtClean="0"/>
              <a:t> </a:t>
            </a:r>
            <a:r>
              <a:rPr lang="en-US" sz="1200" b="1" i="0" u="none" strike="noStrike" kern="1200" dirty="0" smtClean="0">
                <a:solidFill>
                  <a:schemeClr val="tx1"/>
                </a:solidFill>
                <a:effectLst/>
                <a:latin typeface="Arial" charset="0"/>
                <a:ea typeface="+mn-ea"/>
                <a:cs typeface="+mn-cs"/>
              </a:rPr>
              <a:t>0.01</a:t>
            </a:r>
            <a:r>
              <a:rPr lang="en-US" dirty="0" smtClean="0"/>
              <a:t> </a:t>
            </a:r>
          </a:p>
          <a:p>
            <a:r>
              <a:rPr lang="en-US" sz="1200" b="1" i="0" u="none" strike="noStrike" kern="1200" dirty="0" smtClean="0">
                <a:solidFill>
                  <a:schemeClr val="tx1"/>
                </a:solidFill>
                <a:effectLst/>
                <a:latin typeface="Arial" charset="0"/>
                <a:ea typeface="+mn-ea"/>
                <a:cs typeface="+mn-cs"/>
              </a:rPr>
              <a:t>1976</a:t>
            </a:r>
            <a:r>
              <a:rPr lang="en-US" dirty="0" smtClean="0"/>
              <a:t> </a:t>
            </a:r>
            <a:r>
              <a:rPr lang="en-US" sz="1200" b="1" i="0" u="none" strike="noStrike" kern="1200" dirty="0" smtClean="0">
                <a:solidFill>
                  <a:schemeClr val="tx1"/>
                </a:solidFill>
                <a:effectLst/>
                <a:latin typeface="Arial" charset="0"/>
                <a:ea typeface="+mn-ea"/>
                <a:cs typeface="+mn-cs"/>
              </a:rPr>
              <a:t>0.16</a:t>
            </a:r>
            <a:r>
              <a:rPr lang="en-US" dirty="0" smtClean="0"/>
              <a:t> </a:t>
            </a:r>
          </a:p>
          <a:p>
            <a:r>
              <a:rPr lang="en-US" sz="1200" b="1" i="0" u="none" strike="noStrike" kern="1200" dirty="0" smtClean="0">
                <a:solidFill>
                  <a:schemeClr val="tx1"/>
                </a:solidFill>
                <a:effectLst/>
                <a:latin typeface="Arial" charset="0"/>
                <a:ea typeface="+mn-ea"/>
                <a:cs typeface="+mn-cs"/>
              </a:rPr>
              <a:t>1985</a:t>
            </a:r>
            <a:r>
              <a:rPr lang="en-US" dirty="0" smtClean="0"/>
              <a:t> </a:t>
            </a:r>
            <a:r>
              <a:rPr lang="en-US" sz="1200" b="1" i="0" u="none" strike="noStrike" kern="1200" dirty="0" smtClean="0">
                <a:solidFill>
                  <a:schemeClr val="tx1"/>
                </a:solidFill>
                <a:effectLst/>
                <a:latin typeface="Arial" charset="0"/>
                <a:ea typeface="+mn-ea"/>
                <a:cs typeface="+mn-cs"/>
              </a:rPr>
              <a:t>2</a:t>
            </a:r>
            <a:r>
              <a:rPr lang="en-US" dirty="0" smtClean="0"/>
              <a:t> </a:t>
            </a:r>
          </a:p>
          <a:p>
            <a:r>
              <a:rPr lang="en-US" sz="1200" b="1" i="0" u="none" strike="noStrike" kern="1200" dirty="0" smtClean="0">
                <a:solidFill>
                  <a:schemeClr val="tx1"/>
                </a:solidFill>
                <a:effectLst/>
                <a:latin typeface="Arial" charset="0"/>
                <a:ea typeface="+mn-ea"/>
                <a:cs typeface="+mn-cs"/>
              </a:rPr>
              <a:t>1993</a:t>
            </a:r>
            <a:r>
              <a:rPr lang="en-US" dirty="0" smtClean="0"/>
              <a:t> </a:t>
            </a:r>
            <a:r>
              <a:rPr lang="en-US" sz="1200" b="1" i="0" u="none" strike="noStrike" kern="1200" dirty="0" smtClean="0">
                <a:solidFill>
                  <a:schemeClr val="tx1"/>
                </a:solidFill>
                <a:effectLst/>
                <a:latin typeface="Arial" charset="0"/>
                <a:ea typeface="+mn-ea"/>
                <a:cs typeface="+mn-cs"/>
              </a:rPr>
              <a:t>131</a:t>
            </a:r>
            <a:r>
              <a:rPr lang="en-US" dirty="0" smtClean="0"/>
              <a:t> </a:t>
            </a:r>
          </a:p>
          <a:p>
            <a:r>
              <a:rPr lang="en-US" sz="1200" b="1" i="0" u="none" strike="noStrike" kern="1200" dirty="0" smtClean="0">
                <a:solidFill>
                  <a:schemeClr val="tx1"/>
                </a:solidFill>
                <a:effectLst/>
                <a:latin typeface="Arial" charset="0"/>
                <a:ea typeface="+mn-ea"/>
                <a:cs typeface="+mn-cs"/>
              </a:rPr>
              <a:t>1997</a:t>
            </a:r>
            <a:r>
              <a:rPr lang="en-US" dirty="0" smtClean="0"/>
              <a:t> </a:t>
            </a:r>
            <a:r>
              <a:rPr lang="en-US" sz="1200" b="1" i="0" u="none" strike="noStrike" kern="1200" dirty="0" smtClean="0">
                <a:solidFill>
                  <a:schemeClr val="tx1"/>
                </a:solidFill>
                <a:effectLst/>
                <a:latin typeface="Arial" charset="0"/>
                <a:ea typeface="+mn-ea"/>
                <a:cs typeface="+mn-cs"/>
              </a:rPr>
              <a:t>1338</a:t>
            </a:r>
            <a:r>
              <a:rPr lang="en-US" dirty="0" smtClean="0"/>
              <a:t> </a:t>
            </a:r>
          </a:p>
          <a:p>
            <a:r>
              <a:rPr lang="en-US" sz="1200" b="1" i="0" u="none" strike="noStrike" kern="1200" dirty="0" smtClean="0">
                <a:solidFill>
                  <a:schemeClr val="tx1"/>
                </a:solidFill>
                <a:effectLst/>
                <a:latin typeface="Arial" charset="0"/>
                <a:ea typeface="+mn-ea"/>
                <a:cs typeface="+mn-cs"/>
              </a:rPr>
              <a:t>2006</a:t>
            </a:r>
            <a:r>
              <a:rPr lang="en-US" dirty="0" smtClean="0"/>
              <a:t> </a:t>
            </a:r>
            <a:r>
              <a:rPr lang="en-US" sz="1200" b="1" i="0" u="none" strike="noStrike" kern="1200" dirty="0" smtClean="0">
                <a:solidFill>
                  <a:schemeClr val="tx1"/>
                </a:solidFill>
                <a:effectLst/>
                <a:latin typeface="Arial" charset="0"/>
                <a:ea typeface="+mn-ea"/>
                <a:cs typeface="+mn-cs"/>
              </a:rPr>
              <a:t>101400</a:t>
            </a:r>
            <a:r>
              <a:rPr lang="en-US" dirty="0" smtClean="0"/>
              <a:t> </a:t>
            </a:r>
          </a:p>
          <a:p>
            <a:r>
              <a:rPr lang="en-US" sz="1200" b="1" i="0" u="none" strike="noStrike" kern="1200" dirty="0" smtClean="0">
                <a:solidFill>
                  <a:schemeClr val="tx1"/>
                </a:solidFill>
                <a:effectLst/>
                <a:latin typeface="Arial" charset="0"/>
                <a:ea typeface="+mn-ea"/>
                <a:cs typeface="+mn-cs"/>
              </a:rPr>
              <a:t>2008</a:t>
            </a:r>
            <a:r>
              <a:rPr lang="en-US" dirty="0" smtClean="0"/>
              <a:t> </a:t>
            </a:r>
            <a:r>
              <a:rPr lang="en-US" sz="1200" b="1" i="0" u="none" strike="noStrike" kern="1200" dirty="0" smtClean="0">
                <a:solidFill>
                  <a:schemeClr val="tx1"/>
                </a:solidFill>
                <a:effectLst/>
                <a:latin typeface="Arial" charset="0"/>
                <a:ea typeface="+mn-ea"/>
                <a:cs typeface="+mn-cs"/>
              </a:rPr>
              <a:t>1000000</a:t>
            </a:r>
            <a:r>
              <a:rPr lang="en-US" dirty="0" smtClean="0"/>
              <a:t> </a:t>
            </a:r>
            <a:endParaRPr lang="en-US" dirty="0"/>
          </a:p>
        </p:txBody>
      </p:sp>
      <p:sp>
        <p:nvSpPr>
          <p:cNvPr id="4" name="Slide Number Placeholder 3"/>
          <p:cNvSpPr>
            <a:spLocks noGrp="1"/>
          </p:cNvSpPr>
          <p:nvPr>
            <p:ph type="sldNum" sz="quarter" idx="10"/>
          </p:nvPr>
        </p:nvSpPr>
        <p:spPr/>
        <p:txBody>
          <a:bodyPr/>
          <a:lstStyle/>
          <a:p>
            <a:fld id="{32E5C48E-F55C-45FA-874E-29E4A0BE9C7E}" type="slidenum">
              <a:rPr lang="en-US" smtClean="0"/>
              <a:pPr/>
              <a:t>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27849767"/>
      </p:ext>
    </p:extLst>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4225" name="Slide Image Placeholder 1"/>
          <p:cNvSpPr>
            <a:spLocks noGrp="1" noRot="1" noChangeAspect="1" noTextEdit="1"/>
          </p:cNvSpPr>
          <p:nvPr>
            <p:ph type="sldImg"/>
          </p:nvPr>
        </p:nvSpPr>
        <p:spPr>
          <a:xfrm>
            <a:off x="1144588" y="685800"/>
            <a:ext cx="4576762" cy="3432175"/>
          </a:xfrm>
          <a:ln/>
        </p:spPr>
      </p:sp>
      <p:sp>
        <p:nvSpPr>
          <p:cNvPr id="564226" name="Notes Placeholder 2"/>
          <p:cNvSpPr>
            <a:spLocks noGrp="1"/>
          </p:cNvSpPr>
          <p:nvPr>
            <p:ph type="body" idx="1"/>
          </p:nvPr>
        </p:nvSpPr>
        <p:spPr>
          <a:xfrm>
            <a:off x="685800" y="4346575"/>
            <a:ext cx="5492750" cy="4117975"/>
          </a:xfrm>
          <a:noFill/>
          <a:ln w="9525"/>
        </p:spPr>
        <p:txBody>
          <a:bodyPr lIns="91493" tIns="45746" rIns="91493" bIns="45746"/>
          <a:lstStyle/>
          <a:p>
            <a:pPr defTabSz="914400"/>
            <a:endParaRPr lang="en-US" smtClean="0"/>
          </a:p>
        </p:txBody>
      </p:sp>
      <p:sp>
        <p:nvSpPr>
          <p:cNvPr id="564227" name="Slide Number Placeholder 3"/>
          <p:cNvSpPr txBox="1">
            <a:spLocks noGrp="1"/>
          </p:cNvSpPr>
          <p:nvPr/>
        </p:nvSpPr>
        <p:spPr bwMode="auto">
          <a:xfrm>
            <a:off x="3887788" y="8691563"/>
            <a:ext cx="2974975" cy="457200"/>
          </a:xfrm>
          <a:prstGeom prst="rect">
            <a:avLst/>
          </a:prstGeom>
          <a:noFill/>
          <a:ln w="9525">
            <a:noFill/>
            <a:miter lim="800000"/>
            <a:headEnd/>
            <a:tailEnd/>
          </a:ln>
        </p:spPr>
        <p:txBody>
          <a:bodyPr lIns="91493" tIns="45746" rIns="91493" bIns="45746" anchor="b"/>
          <a:lstStyle/>
          <a:p>
            <a:pPr algn="r"/>
            <a:fld id="{F55FEA9F-25B5-4B4C-B7D5-DD7B59A747DE}" type="slidenum">
              <a:rPr lang="en-US" sz="1200">
                <a:latin typeface="Neo Sans Intel"/>
              </a:rPr>
              <a:pPr algn="r"/>
              <a:t>34</a:t>
            </a:fld>
            <a:endParaRPr lang="en-US" sz="1200">
              <a:latin typeface="Neo Sans Inte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5809" name="Rectangle 7"/>
          <p:cNvSpPr>
            <a:spLocks noGrp="1" noChangeArrowheads="1"/>
          </p:cNvSpPr>
          <p:nvPr>
            <p:ph type="sldNum" sz="quarter" idx="5"/>
          </p:nvPr>
        </p:nvSpPr>
        <p:spPr>
          <a:noFill/>
        </p:spPr>
        <p:txBody>
          <a:bodyPr/>
          <a:lstStyle/>
          <a:p>
            <a:fld id="{8BD31326-B9CA-4C6C-B689-401CA2BEF9F2}" type="slidenum">
              <a:rPr lang="en-US" smtClean="0"/>
              <a:pPr/>
              <a:t>7</a:t>
            </a:fld>
            <a:endParaRPr lang="en-US" smtClean="0"/>
          </a:p>
        </p:txBody>
      </p:sp>
      <p:sp>
        <p:nvSpPr>
          <p:cNvPr id="375810" name="Rectangle 2"/>
          <p:cNvSpPr>
            <a:spLocks noGrp="1" noRot="1" noChangeAspect="1" noChangeArrowheads="1" noTextEdit="1"/>
          </p:cNvSpPr>
          <p:nvPr>
            <p:ph type="sldImg"/>
          </p:nvPr>
        </p:nvSpPr>
        <p:spPr>
          <a:ln/>
        </p:spPr>
      </p:sp>
      <p:sp>
        <p:nvSpPr>
          <p:cNvPr id="313347" name="Rectangle 3"/>
          <p:cNvSpPr>
            <a:spLocks noGrp="1" noChangeArrowheads="1"/>
          </p:cNvSpPr>
          <p:nvPr>
            <p:ph type="body" idx="1"/>
          </p:nvPr>
        </p:nvSpPr>
        <p:spPr/>
        <p:txBody>
          <a:bodyPr/>
          <a:lstStyle/>
          <a:p>
            <a:pPr eaLnBrk="1" hangingPunct="1">
              <a:buFontTx/>
              <a:buChar char="-"/>
              <a:defRPr/>
            </a:pPr>
            <a:r>
              <a:rPr lang="en-US" sz="1000">
                <a:latin typeface="Arial Narrow" pitchFamily="34" charset="0"/>
              </a:rPr>
              <a:t>There are 4 main challenges that need to be addressed in order to get to exascale…Power, Power, Power, and Power</a:t>
            </a:r>
          </a:p>
          <a:p>
            <a:pPr eaLnBrk="1" hangingPunct="1">
              <a:buFontTx/>
              <a:buChar char="-"/>
              <a:defRPr/>
            </a:pPr>
            <a:r>
              <a:rPr lang="en-US" sz="1000">
                <a:latin typeface="Arial Narrow" pitchFamily="34" charset="0"/>
              </a:rPr>
              <a:t>Ok – I made my point, but in addition to power associated with </a:t>
            </a:r>
            <a:r>
              <a:rPr lang="en-US" sz="1000">
                <a:solidFill>
                  <a:schemeClr val="tx2"/>
                </a:solidFill>
                <a:effectLst>
                  <a:outerShdw blurRad="38100" dist="38100" dir="2700000" algn="tl">
                    <a:srgbClr val="C0C0C0"/>
                  </a:outerShdw>
                </a:effectLst>
                <a:latin typeface="Arial Narrow" pitchFamily="34" charset="0"/>
              </a:rPr>
              <a:t>Computation, Data Transport, Memory, and other overheads such as cooling, there are 3 other key areas that we need to focus on to get to exascale.</a:t>
            </a:r>
            <a:endParaRPr lang="en-US" sz="1000">
              <a:latin typeface="Arial Narrow" pitchFamily="34" charset="0"/>
            </a:endParaRPr>
          </a:p>
          <a:p>
            <a:pPr eaLnBrk="1" hangingPunct="1">
              <a:buFontTx/>
              <a:buChar char="-"/>
              <a:defRPr/>
            </a:pPr>
            <a:r>
              <a:rPr lang="en-US" sz="1000">
                <a:latin typeface="Arial Narrow" pitchFamily="34" charset="0"/>
              </a:rPr>
              <a:t>Power associated with </a:t>
            </a:r>
            <a:r>
              <a:rPr lang="en-US" sz="1000">
                <a:solidFill>
                  <a:schemeClr val="tx2"/>
                </a:solidFill>
                <a:effectLst>
                  <a:outerShdw blurRad="38100" dist="38100" dir="2700000" algn="tl">
                    <a:srgbClr val="C0C0C0"/>
                  </a:outerShdw>
                </a:effectLst>
                <a:latin typeface="Arial Narrow" pitchFamily="34" charset="0"/>
              </a:rPr>
              <a:t>Computation, Data Transport, Memory, and other overheads such as cooling</a:t>
            </a:r>
          </a:p>
          <a:p>
            <a:pPr eaLnBrk="1" hangingPunct="1">
              <a:buFontTx/>
              <a:buChar char="-"/>
              <a:defRPr/>
            </a:pPr>
            <a:r>
              <a:rPr lang="en-US" sz="1000">
                <a:solidFill>
                  <a:schemeClr val="tx2"/>
                </a:solidFill>
                <a:effectLst>
                  <a:outerShdw blurRad="38100" dist="38100" dir="2700000" algn="tl">
                    <a:srgbClr val="C0C0C0"/>
                  </a:outerShdw>
                </a:effectLst>
                <a:latin typeface="Arial Narrow" pitchFamily="34" charset="0"/>
              </a:rPr>
              <a:t>Concurrency and locality issues associated with programming billions of threads that will be needed for exascale systems</a:t>
            </a:r>
          </a:p>
          <a:p>
            <a:pPr eaLnBrk="1" hangingPunct="1">
              <a:buFontTx/>
              <a:buChar char="-"/>
              <a:defRPr/>
            </a:pPr>
            <a:r>
              <a:rPr lang="en-US" sz="1000">
                <a:solidFill>
                  <a:schemeClr val="tx2"/>
                </a:solidFill>
                <a:effectLst>
                  <a:outerShdw blurRad="38100" dist="38100" dir="2700000" algn="tl">
                    <a:srgbClr val="C0C0C0"/>
                  </a:outerShdw>
                </a:effectLst>
                <a:latin typeface="Arial Narrow" pitchFamily="34" charset="0"/>
              </a:rPr>
              <a:t>Reliability issues that come up due to the large growth in component count, lower voltages, security issues, etc</a:t>
            </a:r>
          </a:p>
          <a:p>
            <a:pPr eaLnBrk="1" hangingPunct="1">
              <a:buFontTx/>
              <a:buChar char="-"/>
              <a:defRPr/>
            </a:pPr>
            <a:r>
              <a:rPr lang="en-US" sz="1000">
                <a:solidFill>
                  <a:schemeClr val="tx2"/>
                </a:solidFill>
                <a:effectLst>
                  <a:outerShdw blurRad="38100" dist="38100" dir="2700000" algn="tl">
                    <a:srgbClr val="C0C0C0"/>
                  </a:outerShdw>
                </a:effectLst>
                <a:latin typeface="Arial Narrow" pitchFamily="34" charset="0"/>
              </a:rPr>
              <a:t>And finally memory – both in terms of BW and power.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ln/>
        </p:spPr>
      </p:sp>
      <p:sp>
        <p:nvSpPr>
          <p:cNvPr id="21506" name="Rectangle 3"/>
          <p:cNvSpPr>
            <a:spLocks noGrp="1" noChangeArrowheads="1"/>
          </p:cNvSpPr>
          <p:nvPr>
            <p:ph type="body" idx="1"/>
          </p:nvPr>
        </p:nvSpPr>
        <p:spPr>
          <a:noFill/>
          <a:ln w="9525"/>
        </p:spPr>
        <p:txBody>
          <a:bodyPr/>
          <a:lstStyle/>
          <a:p>
            <a:pPr eaLnBrk="1" hangingPunct="1"/>
            <a:r>
              <a:rPr lang="en-US" smtClean="0">
                <a:cs typeface="Arial" charset="0"/>
              </a:rPr>
              <a:t>The “4 pillars” sometimes discussed excludes S/W and power management.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a:ln/>
        </p:spPr>
      </p:sp>
      <p:sp>
        <p:nvSpPr>
          <p:cNvPr id="32770" name="Notes Placeholder 2"/>
          <p:cNvSpPr>
            <a:spLocks noGrp="1"/>
          </p:cNvSpPr>
          <p:nvPr>
            <p:ph type="body" idx="1"/>
          </p:nvPr>
        </p:nvSpPr>
        <p:spPr>
          <a:noFill/>
          <a:ln w="9525"/>
        </p:spPr>
        <p:txBody>
          <a:bodyPr/>
          <a:lstStyle/>
          <a:p>
            <a:pPr eaLnBrk="1" hangingPunct="1"/>
            <a:r>
              <a:rPr lang="en-US" smtClean="0"/>
              <a:t>Scaling up from today…</a:t>
            </a:r>
          </a:p>
          <a:p>
            <a:pPr eaLnBrk="1" hangingPunct="1"/>
            <a:r>
              <a:rPr lang="en-US" smtClean="0"/>
              <a:t>	~5KW Tera</a:t>
            </a:r>
          </a:p>
          <a:p>
            <a:pPr eaLnBrk="1" hangingPunct="1"/>
            <a:r>
              <a:rPr lang="en-US" smtClean="0"/>
              <a:t>	~5MW Peta</a:t>
            </a:r>
          </a:p>
          <a:p>
            <a:pPr eaLnBrk="1" hangingPunct="1"/>
            <a:r>
              <a:rPr lang="en-US" smtClean="0"/>
              <a:t>	~5GW Exa???</a:t>
            </a:r>
          </a:p>
        </p:txBody>
      </p:sp>
      <p:sp>
        <p:nvSpPr>
          <p:cNvPr id="32771" name="Slide Number Placeholder 3"/>
          <p:cNvSpPr>
            <a:spLocks noGrp="1"/>
          </p:cNvSpPr>
          <p:nvPr>
            <p:ph type="sldNum" sz="quarter" idx="5"/>
          </p:nvPr>
        </p:nvSpPr>
        <p:spPr>
          <a:noFill/>
        </p:spPr>
        <p:txBody>
          <a:bodyPr/>
          <a:lstStyle/>
          <a:p>
            <a:fld id="{6DD83538-0DCB-4DC5-869F-9E51DD943ECA}" type="slidenum">
              <a:rPr lang="en-US" smtClean="0">
                <a:cs typeface="Arial" charset="0"/>
              </a:rPr>
              <a:pPr/>
              <a:t>11</a:t>
            </a:fld>
            <a:endParaRPr lang="en-US" smtClean="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E5C48E-F55C-45FA-874E-29E4A0BE9C7E}" type="slidenum">
              <a:rPr lang="en-US" smtClean="0"/>
              <a:pPr/>
              <a:t>13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47910309"/>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DD08A0AF-260C-4171-9490-42EA215BF5AC}" type="slidenum">
              <a:rPr lang="en-US"/>
              <a:pPr/>
              <a:t>14</a:t>
            </a:fld>
            <a:endParaRPr lang="en-US"/>
          </a:p>
        </p:txBody>
      </p:sp>
      <p:sp>
        <p:nvSpPr>
          <p:cNvPr id="458754" name="Rectangle 2"/>
          <p:cNvSpPr>
            <a:spLocks noGrp="1" noRot="1" noChangeAspect="1" noChangeArrowheads="1" noTextEdit="1"/>
          </p:cNvSpPr>
          <p:nvPr>
            <p:ph type="sldImg"/>
          </p:nvPr>
        </p:nvSpPr>
        <p:spPr>
          <a:ln/>
        </p:spPr>
      </p:sp>
      <p:sp>
        <p:nvSpPr>
          <p:cNvPr id="458755" name="Rectangle 3"/>
          <p:cNvSpPr>
            <a:spLocks noGrp="1" noChangeArrowheads="1"/>
          </p:cNvSpPr>
          <p:nvPr>
            <p:ph type="body" idx="1"/>
          </p:nvPr>
        </p:nvSpPr>
        <p:spPr/>
        <p:txBody>
          <a:bodyPr/>
          <a:lstStyle/>
          <a:p>
            <a:r>
              <a:rPr lang="en-US" dirty="0" smtClean="0"/>
              <a:t>Frequency scaling continues to fall</a:t>
            </a:r>
          </a:p>
          <a:p>
            <a:r>
              <a:rPr lang="en-US" dirty="0" smtClean="0"/>
              <a:t>Hitting the limits of voltage scaling</a:t>
            </a:r>
          </a:p>
          <a:p>
            <a:endParaRPr lang="en-US" dirty="0" smtClean="0"/>
          </a:p>
          <a:p>
            <a:r>
              <a:rPr lang="en-US" dirty="0" smtClean="0"/>
              <a:t>In example,</a:t>
            </a:r>
            <a:r>
              <a:rPr lang="en-US" baseline="0" dirty="0" smtClean="0"/>
              <a:t> </a:t>
            </a:r>
            <a:r>
              <a:rPr lang="en-US" baseline="0" dirty="0" err="1" smtClean="0"/>
              <a:t>perf</a:t>
            </a:r>
            <a:r>
              <a:rPr lang="en-US" baseline="0" dirty="0" smtClean="0"/>
              <a:t> went up by 50%, power down by a third</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1" name="Rectangle 1031"/>
          <p:cNvSpPr>
            <a:spLocks noGrp="1" noChangeArrowheads="1"/>
          </p:cNvSpPr>
          <p:nvPr>
            <p:ph type="sldNum" sz="quarter" idx="5"/>
          </p:nvPr>
        </p:nvSpPr>
        <p:spPr>
          <a:noFill/>
        </p:spPr>
        <p:txBody>
          <a:bodyPr/>
          <a:lstStyle/>
          <a:p>
            <a:fld id="{E4161E8B-677C-4379-B8DC-F50D9EEE4AD7}" type="slidenum">
              <a:rPr lang="en-US" smtClean="0">
                <a:cs typeface="Arial" charset="0"/>
              </a:rPr>
              <a:pPr/>
              <a:t>15</a:t>
            </a:fld>
            <a:endParaRPr lang="en-US" smtClean="0">
              <a:cs typeface="Arial" charset="0"/>
            </a:endParaRPr>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w="9525"/>
        </p:spPr>
        <p:txBody>
          <a:bodyPr/>
          <a:lstStyle/>
          <a:p>
            <a:pPr eaLnBrk="1" hangingPunct="1"/>
            <a:r>
              <a:rPr lang="en-US" smtClean="0"/>
              <a:t>Frequency scaling continues to fall</a:t>
            </a:r>
          </a:p>
          <a:p>
            <a:pPr eaLnBrk="1" hangingPunct="1"/>
            <a:r>
              <a:rPr lang="en-US" smtClean="0"/>
              <a:t>Hitting the limits of voltage scaling</a:t>
            </a:r>
          </a:p>
          <a:p>
            <a:pPr eaLnBrk="1" hangingPunct="1"/>
            <a:endParaRPr lang="en-US" smtClean="0"/>
          </a:p>
          <a:p>
            <a:pPr eaLnBrk="1" hangingPunct="1"/>
            <a:r>
              <a:rPr lang="en-US" smtClean="0"/>
              <a:t>In example, perf went up by 50%, power down by a third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2E5C48E-F55C-45FA-874E-29E4A0BE9C7E}" type="slidenum">
              <a:rPr lang="en-US" smtClean="0"/>
              <a:pPr/>
              <a:t>16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28521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907" y="2129727"/>
            <a:ext cx="7772186" cy="1470797"/>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19" y="3886393"/>
            <a:ext cx="6400371" cy="1752378"/>
          </a:xfrm>
        </p:spPr>
        <p:txBody>
          <a:bodyPr/>
          <a:lstStyle>
            <a:lvl1pPr marL="0" indent="0" algn="ctr">
              <a:buNone/>
              <a:defRPr/>
            </a:lvl1pPr>
            <a:lvl2pPr marL="411450" indent="0" algn="ctr">
              <a:buNone/>
              <a:defRPr/>
            </a:lvl2pPr>
            <a:lvl3pPr marL="822903" indent="0" algn="ctr">
              <a:buNone/>
              <a:defRPr/>
            </a:lvl3pPr>
            <a:lvl4pPr marL="1234352" indent="0" algn="ctr">
              <a:buNone/>
              <a:defRPr/>
            </a:lvl4pPr>
            <a:lvl5pPr marL="1645803" indent="0" algn="ctr">
              <a:buNone/>
              <a:defRPr/>
            </a:lvl5pPr>
            <a:lvl6pPr marL="2057255" indent="0" algn="ctr">
              <a:buNone/>
              <a:defRPr/>
            </a:lvl6pPr>
            <a:lvl7pPr marL="2468707" indent="0" algn="ctr">
              <a:buNone/>
              <a:defRPr/>
            </a:lvl7pPr>
            <a:lvl8pPr marL="2880159" indent="0" algn="ctr">
              <a:buNone/>
              <a:defRPr/>
            </a:lvl8pPr>
            <a:lvl9pPr marL="3291610" indent="0" algn="ctr">
              <a:buNone/>
              <a:defRPr/>
            </a:lvl9pPr>
          </a:lstStyle>
          <a:p>
            <a:r>
              <a:rPr lang="en-US" smtClean="0"/>
              <a:t>Click to edit Master subtitle style</a:t>
            </a:r>
            <a:endParaRPr lang="en-US"/>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2"/>
          <p:cNvSpPr txBox="1">
            <a:spLocks noChangeArrowheads="1"/>
          </p:cNvSpPr>
          <p:nvPr userDrawn="1"/>
        </p:nvSpPr>
        <p:spPr>
          <a:xfrm>
            <a:off x="4300653" y="6553200"/>
            <a:ext cx="533400" cy="3048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FA6EF418-91A6-455E-91A5-5ACD2AD6C3FF}" type="slidenum">
              <a:rPr kumimoji="0" lang="en-US" sz="1200" b="0" i="0" u="none" strike="noStrike" kern="1200" cap="none" spc="0" normalizeH="0" baseline="0" noProof="0" smtClean="0">
                <a:ln>
                  <a:noFill/>
                </a:ln>
                <a:solidFill>
                  <a:schemeClr val="tx1"/>
                </a:solidFill>
                <a:effectLst/>
                <a:uLnTx/>
                <a:uFillTx/>
                <a:latin typeface="Verdana" pitchFamily="34"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smtClean="0">
              <a:ln>
                <a:noFill/>
              </a:ln>
              <a:solidFill>
                <a:schemeClr val="tx1"/>
              </a:solidFill>
              <a:effectLst/>
              <a:uLnTx/>
              <a:uFillTx/>
              <a:latin typeface="Verdana" pitchFamily="34" charset="0"/>
              <a:ea typeface="+mn-ea"/>
              <a:cs typeface="+mn-cs"/>
            </a:endParaRPr>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440" y="274439"/>
            <a:ext cx="2056293" cy="585174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73" y="274439"/>
            <a:ext cx="6035983" cy="585174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2"/>
          <p:cNvSpPr txBox="1">
            <a:spLocks noChangeArrowheads="1"/>
          </p:cNvSpPr>
          <p:nvPr userDrawn="1"/>
        </p:nvSpPr>
        <p:spPr>
          <a:xfrm>
            <a:off x="4300653" y="6553200"/>
            <a:ext cx="533400" cy="3048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FA6EF418-91A6-455E-91A5-5ACD2AD6C3FF}" type="slidenum">
              <a:rPr kumimoji="0" lang="en-US" sz="1200" b="0" i="0" u="none" strike="noStrike" kern="1200" cap="none" spc="0" normalizeH="0" baseline="0" noProof="0" smtClean="0">
                <a:ln>
                  <a:noFill/>
                </a:ln>
                <a:solidFill>
                  <a:schemeClr val="tx1"/>
                </a:solidFill>
                <a:effectLst/>
                <a:uLnTx/>
                <a:uFillTx/>
                <a:latin typeface="Verdana" pitchFamily="34"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smtClean="0">
              <a:ln>
                <a:noFill/>
              </a:ln>
              <a:solidFill>
                <a:schemeClr val="tx1"/>
              </a:solidFill>
              <a:effectLst/>
              <a:uLnTx/>
              <a:uFillTx/>
              <a:latin typeface="Verdana" pitchFamily="34" charset="0"/>
              <a:ea typeface="+mn-ea"/>
              <a:cs typeface="+mn-cs"/>
            </a:endParaRPr>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76" y="274435"/>
            <a:ext cx="8229457" cy="1143476"/>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76" y="1600870"/>
            <a:ext cx="8229457" cy="4525308"/>
          </a:xfrm>
        </p:spPr>
        <p:txBody>
          <a:bodyPr/>
          <a:lstStyle/>
          <a:p>
            <a:pPr lvl="0"/>
            <a:endParaRPr lang="en-US" noProof="0"/>
          </a:p>
        </p:txBody>
      </p:sp>
      <p:sp>
        <p:nvSpPr>
          <p:cNvPr id="4" name="Rectangle 22"/>
          <p:cNvSpPr txBox="1">
            <a:spLocks noChangeArrowheads="1"/>
          </p:cNvSpPr>
          <p:nvPr userDrawn="1"/>
        </p:nvSpPr>
        <p:spPr>
          <a:xfrm>
            <a:off x="4300653" y="6553200"/>
            <a:ext cx="533400" cy="3048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FA6EF418-91A6-455E-91A5-5ACD2AD6C3FF}" type="slidenum">
              <a:rPr kumimoji="0" lang="en-US" sz="1200" b="0" i="0" u="none" strike="noStrike" kern="1200" cap="none" spc="0" normalizeH="0" baseline="0" noProof="0" smtClean="0">
                <a:ln>
                  <a:noFill/>
                </a:ln>
                <a:solidFill>
                  <a:schemeClr val="tx1"/>
                </a:solidFill>
                <a:effectLst/>
                <a:uLnTx/>
                <a:uFillTx/>
                <a:latin typeface="Verdana" pitchFamily="34"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smtClean="0">
              <a:ln>
                <a:noFill/>
              </a:ln>
              <a:solidFill>
                <a:schemeClr val="tx1"/>
              </a:solidFill>
              <a:effectLst/>
              <a:uLnTx/>
              <a:uFillTx/>
              <a:latin typeface="Verdana" pitchFamily="34" charset="0"/>
              <a:ea typeface="+mn-ea"/>
              <a:cs typeface="+mn-cs"/>
            </a:endParaRPr>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28625" y="282575"/>
            <a:ext cx="8274050" cy="661988"/>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28625" y="1217613"/>
            <a:ext cx="4060825" cy="4895850"/>
          </a:xfrm>
        </p:spPr>
        <p:txBody>
          <a:bodyPr/>
          <a:lstStyle/>
          <a:p>
            <a:pPr lvl="0"/>
            <a:endParaRPr lang="en-US" noProof="0" smtClean="0"/>
          </a:p>
        </p:txBody>
      </p:sp>
      <p:sp>
        <p:nvSpPr>
          <p:cNvPr id="4" name="Text Placeholder 3"/>
          <p:cNvSpPr>
            <a:spLocks noGrp="1"/>
          </p:cNvSpPr>
          <p:nvPr>
            <p:ph type="body" sz="half" idx="2"/>
          </p:nvPr>
        </p:nvSpPr>
        <p:spPr>
          <a:xfrm>
            <a:off x="4641850" y="1217613"/>
            <a:ext cx="4060825" cy="4895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22"/>
          <p:cNvSpPr txBox="1">
            <a:spLocks noChangeArrowheads="1"/>
          </p:cNvSpPr>
          <p:nvPr userDrawn="1"/>
        </p:nvSpPr>
        <p:spPr>
          <a:xfrm>
            <a:off x="4300653" y="6553200"/>
            <a:ext cx="533400" cy="3048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FA6EF418-91A6-455E-91A5-5ACD2AD6C3FF}" type="slidenum">
              <a:rPr kumimoji="0" lang="en-US" sz="1200" b="0" i="0" u="none" strike="noStrike" kern="1200" cap="none" spc="0" normalizeH="0" baseline="0" noProof="0" smtClean="0">
                <a:ln>
                  <a:noFill/>
                </a:ln>
                <a:solidFill>
                  <a:schemeClr val="tx1"/>
                </a:solidFill>
                <a:effectLst/>
                <a:uLnTx/>
                <a:uFillTx/>
                <a:latin typeface="Verdana" pitchFamily="34"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smtClean="0">
              <a:ln>
                <a:noFill/>
              </a:ln>
              <a:solidFill>
                <a:schemeClr val="tx1"/>
              </a:solidFill>
              <a:effectLst/>
              <a:uLnTx/>
              <a:uFillTx/>
              <a:latin typeface="Verdana" pitchFamily="34" charset="0"/>
              <a:ea typeface="+mn-ea"/>
              <a:cs typeface="+mn-cs"/>
            </a:endParaRPr>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5613" y="273050"/>
            <a:ext cx="8237537" cy="889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5613" y="1371600"/>
            <a:ext cx="8237537" cy="4343400"/>
          </a:xfrm>
        </p:spPr>
        <p:txBody>
          <a:bodyPr/>
          <a:lstStyle/>
          <a:p>
            <a:endParaRPr lang="en-US"/>
          </a:p>
        </p:txBody>
      </p:sp>
      <p:sp>
        <p:nvSpPr>
          <p:cNvPr id="6" name="Rectangle 22"/>
          <p:cNvSpPr txBox="1">
            <a:spLocks noChangeArrowheads="1"/>
          </p:cNvSpPr>
          <p:nvPr userDrawn="1"/>
        </p:nvSpPr>
        <p:spPr>
          <a:xfrm>
            <a:off x="4300653" y="6553200"/>
            <a:ext cx="533400" cy="3048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FA6EF418-91A6-455E-91A5-5ACD2AD6C3FF}" type="slidenum">
              <a:rPr kumimoji="0" lang="en-US" sz="1200" b="0" i="0" u="none" strike="noStrike" kern="1200" cap="none" spc="0" normalizeH="0" baseline="0" noProof="0" smtClean="0">
                <a:ln>
                  <a:noFill/>
                </a:ln>
                <a:solidFill>
                  <a:schemeClr val="tx1"/>
                </a:solidFill>
                <a:effectLst/>
                <a:uLnTx/>
                <a:uFillTx/>
                <a:latin typeface="Verdana" pitchFamily="34"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smtClean="0">
              <a:ln>
                <a:noFill/>
              </a:ln>
              <a:solidFill>
                <a:schemeClr val="tx1"/>
              </a:solidFill>
              <a:effectLst/>
              <a:uLnTx/>
              <a:uFillTx/>
              <a:latin typeface="Verdana" pitchFamily="34" charset="0"/>
              <a:ea typeface="+mn-ea"/>
              <a:cs typeface="+mn-cs"/>
            </a:endParaRPr>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92196" name="Rectangle 4"/>
          <p:cNvSpPr>
            <a:spLocks noGrp="1" noChangeArrowheads="1"/>
          </p:cNvSpPr>
          <p:nvPr>
            <p:ph type="ctrTitle" sz="quarter"/>
          </p:nvPr>
        </p:nvSpPr>
        <p:spPr>
          <a:xfrm>
            <a:off x="767904" y="1780687"/>
            <a:ext cx="7710489" cy="595313"/>
          </a:xfrm>
          <a:solidFill>
            <a:srgbClr val="FFFFFF">
              <a:alpha val="20000"/>
            </a:srgbClr>
          </a:solidFill>
        </p:spPr>
        <p:txBody>
          <a:bodyPr lIns="91440" tIns="45720" rIns="91440" bIns="45720" anchor="ctr"/>
          <a:lstStyle>
            <a:lvl1pPr algn="l">
              <a:defRPr sz="3600">
                <a:solidFill>
                  <a:schemeClr val="bg1"/>
                </a:solidFill>
              </a:defRPr>
            </a:lvl1pPr>
          </a:lstStyle>
          <a:p>
            <a:r>
              <a:rPr lang="en-US" dirty="0"/>
              <a:t>Click to edit Master title </a:t>
            </a:r>
            <a:r>
              <a:rPr lang="en-US" dirty="0" smtClean="0"/>
              <a:t>style</a:t>
            </a:r>
            <a:endParaRPr lang="en-US" dirty="0"/>
          </a:p>
        </p:txBody>
      </p:sp>
      <p:sp>
        <p:nvSpPr>
          <p:cNvPr id="392197" name="Rectangle 5"/>
          <p:cNvSpPr>
            <a:spLocks noGrp="1" noChangeArrowheads="1"/>
          </p:cNvSpPr>
          <p:nvPr>
            <p:ph type="subTitle" sz="quarter" idx="1"/>
          </p:nvPr>
        </p:nvSpPr>
        <p:spPr>
          <a:xfrm>
            <a:off x="763058" y="2797901"/>
            <a:ext cx="6400800" cy="1752600"/>
          </a:xfrm>
        </p:spPr>
        <p:txBody>
          <a:bodyPr lIns="91440" tIns="45720" rIns="91440" bIns="45720"/>
          <a:lstStyle>
            <a:lvl1pPr marL="0" indent="0" algn="l">
              <a:buFontTx/>
              <a:buNone/>
              <a:defRPr>
                <a:solidFill>
                  <a:schemeClr val="bg1"/>
                </a:solidFill>
              </a:defRPr>
            </a:lvl1pPr>
          </a:lstStyle>
          <a:p>
            <a:r>
              <a:rPr lang="en-US" dirty="0"/>
              <a:t>Click to edit Master subtitle style</a:t>
            </a:r>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0080" y="448056"/>
            <a:ext cx="8001000" cy="889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Blank">
    <p:spTree>
      <p:nvGrpSpPr>
        <p:cNvPr id="1" name=""/>
        <p:cNvGrpSpPr/>
        <p:nvPr/>
      </p:nvGrpSpPr>
      <p:grpSpPr>
        <a:xfrm>
          <a:off x="0" y="0"/>
          <a:ext cx="0" cy="0"/>
          <a:chOff x="0" y="0"/>
          <a:chExt cx="0" cy="0"/>
        </a:xfrm>
      </p:grpSpPr>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2"/>
          <p:cNvSpPr txBox="1">
            <a:spLocks noChangeArrowheads="1"/>
          </p:cNvSpPr>
          <p:nvPr userDrawn="1"/>
        </p:nvSpPr>
        <p:spPr>
          <a:xfrm>
            <a:off x="4300653" y="6553200"/>
            <a:ext cx="533400" cy="3048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FA6EF418-91A6-455E-91A5-5ACD2AD6C3FF}" type="slidenum">
              <a:rPr kumimoji="0" lang="en-US" sz="1200" b="0" i="0" u="none" strike="noStrike" kern="1200" cap="none" spc="0" normalizeH="0" baseline="0" noProof="0" smtClean="0">
                <a:ln>
                  <a:noFill/>
                </a:ln>
                <a:solidFill>
                  <a:schemeClr val="tx1"/>
                </a:solidFill>
                <a:effectLst/>
                <a:uLnTx/>
                <a:uFillTx/>
                <a:latin typeface="Verdana" pitchFamily="34"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smtClean="0">
              <a:ln>
                <a:noFill/>
              </a:ln>
              <a:solidFill>
                <a:schemeClr val="tx1"/>
              </a:solidFill>
              <a:effectLst/>
              <a:uLnTx/>
              <a:uFillTx/>
              <a:latin typeface="Verdana" pitchFamily="34" charset="0"/>
              <a:ea typeface="+mn-ea"/>
              <a:cs typeface="+mn-cs"/>
            </a:endParaRPr>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1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3"/>
          <p:cNvSpPr>
            <a:spLocks noGrp="1"/>
          </p:cNvSpPr>
          <p:nvPr>
            <p:ph type="body" sz="quarter" idx="10"/>
          </p:nvPr>
        </p:nvSpPr>
        <p:spPr>
          <a:xfrm>
            <a:off x="356260" y="6056416"/>
            <a:ext cx="7492340" cy="572984"/>
          </a:xfrm>
        </p:spPr>
        <p:txBody>
          <a:bodyPr/>
          <a:lstStyle>
            <a:lvl1pPr marL="0" indent="0">
              <a:lnSpc>
                <a:spcPct val="85000"/>
              </a:lnSpc>
              <a:spcBef>
                <a:spcPts val="0"/>
              </a:spcBef>
              <a:buNone/>
              <a:defRPr sz="600">
                <a:solidFill>
                  <a:schemeClr val="bg1"/>
                </a:solidFill>
              </a:defRPr>
            </a:lvl1pPr>
            <a:lvl2pPr>
              <a:buNone/>
              <a:defRPr sz="700">
                <a:solidFill>
                  <a:schemeClr val="bg1"/>
                </a:solidFill>
              </a:defRPr>
            </a:lvl2pPr>
            <a:lvl3pPr>
              <a:buNone/>
              <a:defRPr sz="700">
                <a:solidFill>
                  <a:schemeClr val="bg1"/>
                </a:solidFill>
              </a:defRPr>
            </a:lvl3pPr>
            <a:lvl4pPr>
              <a:buNone/>
              <a:defRPr sz="700">
                <a:solidFill>
                  <a:schemeClr val="bg1"/>
                </a:solidFill>
              </a:defRPr>
            </a:lvl4pPr>
            <a:lvl5pPr>
              <a:buNone/>
              <a:defRPr sz="700">
                <a:solidFill>
                  <a:schemeClr val="bg1"/>
                </a:solidFill>
              </a:defRPr>
            </a:lvl5pPr>
          </a:lstStyle>
          <a:p>
            <a:pPr lvl="0"/>
            <a:r>
              <a:rPr lang="en-US" dirty="0" smtClean="0"/>
              <a:t>Click to edit Master text styles</a:t>
            </a:r>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6713" y="1371600"/>
            <a:ext cx="4127500" cy="4754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371600"/>
            <a:ext cx="4127500" cy="4754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3"/>
          <p:cNvSpPr>
            <a:spLocks noGrp="1"/>
          </p:cNvSpPr>
          <p:nvPr>
            <p:ph type="body" sz="quarter" idx="10"/>
          </p:nvPr>
        </p:nvSpPr>
        <p:spPr>
          <a:xfrm>
            <a:off x="356260" y="6056416"/>
            <a:ext cx="7492340" cy="572984"/>
          </a:xfrm>
        </p:spPr>
        <p:txBody>
          <a:bodyPr/>
          <a:lstStyle>
            <a:lvl1pPr marL="0" indent="0">
              <a:lnSpc>
                <a:spcPct val="85000"/>
              </a:lnSpc>
              <a:spcBef>
                <a:spcPts val="0"/>
              </a:spcBef>
              <a:buNone/>
              <a:defRPr sz="600">
                <a:solidFill>
                  <a:schemeClr val="bg1"/>
                </a:solidFill>
              </a:defRPr>
            </a:lvl1pPr>
            <a:lvl2pPr>
              <a:buNone/>
              <a:defRPr sz="700">
                <a:solidFill>
                  <a:schemeClr val="bg1"/>
                </a:solidFill>
              </a:defRPr>
            </a:lvl2pPr>
            <a:lvl3pPr>
              <a:buNone/>
              <a:defRPr sz="700">
                <a:solidFill>
                  <a:schemeClr val="bg1"/>
                </a:solidFill>
              </a:defRPr>
            </a:lvl3pPr>
            <a:lvl4pPr>
              <a:buNone/>
              <a:defRPr sz="700">
                <a:solidFill>
                  <a:schemeClr val="bg1"/>
                </a:solidFill>
              </a:defRPr>
            </a:lvl4pPr>
            <a:lvl5pPr>
              <a:buNone/>
              <a:defRPr sz="700">
                <a:solidFill>
                  <a:schemeClr val="bg1"/>
                </a:solidFill>
              </a:defRPr>
            </a:lvl5pPr>
          </a:lstStyle>
          <a:p>
            <a:pPr lvl="0"/>
            <a:r>
              <a:rPr lang="en-US" dirty="0" smtClean="0"/>
              <a:t>Click to edit Master text styles</a:t>
            </a:r>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1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3"/>
          <p:cNvSpPr>
            <a:spLocks noGrp="1"/>
          </p:cNvSpPr>
          <p:nvPr>
            <p:ph type="body" sz="quarter" idx="10"/>
          </p:nvPr>
        </p:nvSpPr>
        <p:spPr>
          <a:xfrm>
            <a:off x="356260" y="6056416"/>
            <a:ext cx="7492340" cy="572984"/>
          </a:xfrm>
        </p:spPr>
        <p:txBody>
          <a:bodyPr/>
          <a:lstStyle>
            <a:lvl1pPr marL="0" indent="0">
              <a:lnSpc>
                <a:spcPct val="85000"/>
              </a:lnSpc>
              <a:spcBef>
                <a:spcPts val="0"/>
              </a:spcBef>
              <a:buNone/>
              <a:defRPr sz="600">
                <a:solidFill>
                  <a:schemeClr val="bg1"/>
                </a:solidFill>
              </a:defRPr>
            </a:lvl1pPr>
            <a:lvl2pPr>
              <a:buNone/>
              <a:defRPr sz="700">
                <a:solidFill>
                  <a:schemeClr val="bg1"/>
                </a:solidFill>
              </a:defRPr>
            </a:lvl2pPr>
            <a:lvl3pPr>
              <a:buNone/>
              <a:defRPr sz="700">
                <a:solidFill>
                  <a:schemeClr val="bg1"/>
                </a:solidFill>
              </a:defRPr>
            </a:lvl3pPr>
            <a:lvl4pPr>
              <a:buNone/>
              <a:defRPr sz="700">
                <a:solidFill>
                  <a:schemeClr val="bg1"/>
                </a:solidFill>
              </a:defRPr>
            </a:lvl4pPr>
            <a:lvl5pPr>
              <a:buNone/>
              <a:defRPr sz="700">
                <a:solidFill>
                  <a:schemeClr val="bg1"/>
                </a:solidFill>
              </a:defRPr>
            </a:lvl5pPr>
          </a:lstStyle>
          <a:p>
            <a:pPr lvl="0"/>
            <a:r>
              <a:rPr lang="en-US" dirty="0" smtClean="0"/>
              <a:t>Click to edit Master text styles</a:t>
            </a:r>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bwMode="auto">
          <a:xfrm>
            <a:off x="0" y="6477000"/>
            <a:ext cx="762000" cy="3810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a:defRPr sz="1200" b="1" i="0">
                <a:solidFill>
                  <a:srgbClr val="0860A8"/>
                </a:solidFill>
                <a:latin typeface="+mn-lt"/>
              </a:defRPr>
            </a:lvl1pPr>
          </a:lstStyle>
          <a:p>
            <a:pPr>
              <a:lnSpc>
                <a:spcPct val="80000"/>
              </a:lnSpc>
              <a:spcBef>
                <a:spcPct val="50000"/>
              </a:spcBef>
              <a:defRPr/>
            </a:pPr>
            <a:fld id="{D752EDF3-CEAA-4341-8DA6-4FB0DA810C48}" type="slidenum">
              <a:rPr lang="en-US">
                <a:ea typeface="ＭＳ Ｐゴシック" pitchFamily="34" charset="-128"/>
              </a:rPr>
              <a:pPr>
                <a:lnSpc>
                  <a:spcPct val="80000"/>
                </a:lnSpc>
                <a:spcBef>
                  <a:spcPct val="50000"/>
                </a:spcBef>
                <a:defRPr/>
              </a:pPr>
              <a:t>‹#›</a:t>
            </a:fld>
            <a:endParaRPr lang="en-US" dirty="0">
              <a:ea typeface="ＭＳ Ｐゴシック" pitchFamily="34" charset="-128"/>
            </a:endParaRPr>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3"/>
          <p:cNvSpPr>
            <a:spLocks noGrp="1"/>
          </p:cNvSpPr>
          <p:nvPr>
            <p:ph type="body" sz="quarter" idx="10"/>
          </p:nvPr>
        </p:nvSpPr>
        <p:spPr>
          <a:xfrm>
            <a:off x="356260" y="6056416"/>
            <a:ext cx="7492340" cy="572984"/>
          </a:xfrm>
        </p:spPr>
        <p:txBody>
          <a:bodyPr/>
          <a:lstStyle>
            <a:lvl1pPr marL="0" indent="0">
              <a:lnSpc>
                <a:spcPct val="85000"/>
              </a:lnSpc>
              <a:spcBef>
                <a:spcPts val="0"/>
              </a:spcBef>
              <a:buNone/>
              <a:defRPr sz="600">
                <a:solidFill>
                  <a:schemeClr val="bg1"/>
                </a:solidFill>
              </a:defRPr>
            </a:lvl1pPr>
            <a:lvl2pPr>
              <a:buNone/>
              <a:defRPr sz="700">
                <a:solidFill>
                  <a:schemeClr val="bg1"/>
                </a:solidFill>
              </a:defRPr>
            </a:lvl2pPr>
            <a:lvl3pPr>
              <a:buNone/>
              <a:defRPr sz="700">
                <a:solidFill>
                  <a:schemeClr val="bg1"/>
                </a:solidFill>
              </a:defRPr>
            </a:lvl3pPr>
            <a:lvl4pPr>
              <a:buNone/>
              <a:defRPr sz="700">
                <a:solidFill>
                  <a:schemeClr val="bg1"/>
                </a:solidFill>
              </a:defRPr>
            </a:lvl4pPr>
            <a:lvl5pPr>
              <a:buNone/>
              <a:defRPr sz="700">
                <a:solidFill>
                  <a:schemeClr val="bg1"/>
                </a:solidFill>
              </a:defRPr>
            </a:lvl5pPr>
          </a:lstStyle>
          <a:p>
            <a:pPr lvl="0"/>
            <a:r>
              <a:rPr lang="en-US" dirty="0" smtClean="0"/>
              <a:t>Click to edit Master text styles</a:t>
            </a:r>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907" y="2129727"/>
            <a:ext cx="7772186" cy="1470797"/>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19" y="3886393"/>
            <a:ext cx="6400371" cy="1752378"/>
          </a:xfrm>
        </p:spPr>
        <p:txBody>
          <a:bodyPr/>
          <a:lstStyle>
            <a:lvl1pPr marL="0" indent="0" algn="ctr">
              <a:buNone/>
              <a:defRPr/>
            </a:lvl1pPr>
            <a:lvl2pPr marL="411450" indent="0" algn="ctr">
              <a:buNone/>
              <a:defRPr/>
            </a:lvl2pPr>
            <a:lvl3pPr marL="822903" indent="0" algn="ctr">
              <a:buNone/>
              <a:defRPr/>
            </a:lvl3pPr>
            <a:lvl4pPr marL="1234352" indent="0" algn="ctr">
              <a:buNone/>
              <a:defRPr/>
            </a:lvl4pPr>
            <a:lvl5pPr marL="1645803" indent="0" algn="ctr">
              <a:buNone/>
              <a:defRPr/>
            </a:lvl5pPr>
            <a:lvl6pPr marL="2057255" indent="0" algn="ctr">
              <a:buNone/>
              <a:defRPr/>
            </a:lvl6pPr>
            <a:lvl7pPr marL="2468707" indent="0" algn="ctr">
              <a:buNone/>
              <a:defRPr/>
            </a:lvl7pPr>
            <a:lvl8pPr marL="2880159" indent="0" algn="ctr">
              <a:buNone/>
              <a:defRPr/>
            </a:lvl8pPr>
            <a:lvl9pPr marL="329161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97551871"/>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2"/>
          <p:cNvSpPr txBox="1">
            <a:spLocks noChangeArrowheads="1"/>
          </p:cNvSpPr>
          <p:nvPr userDrawn="1"/>
        </p:nvSpPr>
        <p:spPr>
          <a:xfrm>
            <a:off x="4300653" y="6553200"/>
            <a:ext cx="533400" cy="304800"/>
          </a:xfrm>
          <a:prstGeom prst="rect">
            <a:avLst/>
          </a:prstGeom>
        </p:spPr>
        <p:txBody>
          <a:bodyPr/>
          <a:lstStyle/>
          <a:p>
            <a:pPr>
              <a:defRPr/>
            </a:pPr>
            <a:fld id="{FA6EF418-91A6-455E-91A5-5ACD2AD6C3FF}" type="slidenum">
              <a:rPr lang="en-US" sz="1200" smtClean="0">
                <a:solidFill>
                  <a:srgbClr val="FFFFFF"/>
                </a:solidFill>
              </a:rPr>
              <a:pPr>
                <a:defRPr/>
              </a:pPr>
              <a:t>‹#›</a:t>
            </a:fld>
            <a:endParaRPr lang="en-US" sz="1200" dirty="0" smtClean="0">
              <a:solidFill>
                <a:srgbClr val="FFFFFF"/>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8402920"/>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1632" y="4406673"/>
            <a:ext cx="7773614" cy="1362166"/>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1632" y="2907289"/>
            <a:ext cx="7773614" cy="1499384"/>
          </a:xfrm>
        </p:spPr>
        <p:txBody>
          <a:bodyPr anchor="b"/>
          <a:lstStyle>
            <a:lvl1pPr marL="0" indent="0">
              <a:buNone/>
              <a:defRPr sz="1800"/>
            </a:lvl1pPr>
            <a:lvl2pPr marL="411450" indent="0">
              <a:buNone/>
              <a:defRPr sz="1600"/>
            </a:lvl2pPr>
            <a:lvl3pPr marL="822903" indent="0">
              <a:buNone/>
              <a:defRPr sz="1400"/>
            </a:lvl3pPr>
            <a:lvl4pPr marL="1234352" indent="0">
              <a:buNone/>
              <a:defRPr sz="1300"/>
            </a:lvl4pPr>
            <a:lvl5pPr marL="1645803" indent="0">
              <a:buNone/>
              <a:defRPr sz="1300"/>
            </a:lvl5pPr>
            <a:lvl6pPr marL="2057255" indent="0">
              <a:buNone/>
              <a:defRPr sz="1300"/>
            </a:lvl6pPr>
            <a:lvl7pPr marL="2468707" indent="0">
              <a:buNone/>
              <a:defRPr sz="1300"/>
            </a:lvl7pPr>
            <a:lvl8pPr marL="2880159" indent="0">
              <a:buNone/>
              <a:defRPr sz="1300"/>
            </a:lvl8pPr>
            <a:lvl9pPr marL="3291610" indent="0">
              <a:buNone/>
              <a:defRPr sz="1300"/>
            </a:lvl9pPr>
          </a:lstStyle>
          <a:p>
            <a:pPr lvl="0"/>
            <a:r>
              <a:rPr lang="en-US" smtClean="0"/>
              <a:t>Click to edit Master text styles</a:t>
            </a:r>
          </a:p>
        </p:txBody>
      </p:sp>
      <p:sp>
        <p:nvSpPr>
          <p:cNvPr id="4" name="Rectangle 22"/>
          <p:cNvSpPr txBox="1">
            <a:spLocks noChangeArrowheads="1"/>
          </p:cNvSpPr>
          <p:nvPr userDrawn="1"/>
        </p:nvSpPr>
        <p:spPr>
          <a:xfrm>
            <a:off x="4300653" y="6553200"/>
            <a:ext cx="533400" cy="304800"/>
          </a:xfrm>
          <a:prstGeom prst="rect">
            <a:avLst/>
          </a:prstGeom>
        </p:spPr>
        <p:txBody>
          <a:bodyPr/>
          <a:lstStyle/>
          <a:p>
            <a:pPr>
              <a:defRPr/>
            </a:pPr>
            <a:fld id="{FA6EF418-91A6-455E-91A5-5ACD2AD6C3FF}" type="slidenum">
              <a:rPr lang="en-US" sz="1200" smtClean="0">
                <a:solidFill>
                  <a:srgbClr val="FFFFFF"/>
                </a:solidFill>
              </a:rPr>
              <a:pPr>
                <a:defRPr/>
              </a:pPr>
              <a:t>‹#›</a:t>
            </a:fld>
            <a:endParaRPr lang="en-US" sz="1200" dirty="0" smtClean="0">
              <a:solidFill>
                <a:srgbClr val="FFFFFF"/>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07207617"/>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73" y="1600870"/>
            <a:ext cx="4045424" cy="4525308"/>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9877" y="1600870"/>
            <a:ext cx="4046852" cy="4525308"/>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2"/>
          <p:cNvSpPr txBox="1">
            <a:spLocks noChangeArrowheads="1"/>
          </p:cNvSpPr>
          <p:nvPr userDrawn="1"/>
        </p:nvSpPr>
        <p:spPr>
          <a:xfrm>
            <a:off x="4300653" y="6553200"/>
            <a:ext cx="533400" cy="304800"/>
          </a:xfrm>
          <a:prstGeom prst="rect">
            <a:avLst/>
          </a:prstGeom>
        </p:spPr>
        <p:txBody>
          <a:bodyPr/>
          <a:lstStyle/>
          <a:p>
            <a:pPr>
              <a:defRPr/>
            </a:pPr>
            <a:fld id="{FA6EF418-91A6-455E-91A5-5ACD2AD6C3FF}" type="slidenum">
              <a:rPr lang="en-US" sz="1200" smtClean="0">
                <a:solidFill>
                  <a:srgbClr val="FFFFFF"/>
                </a:solidFill>
              </a:rPr>
              <a:pPr>
                <a:defRPr/>
              </a:pPr>
              <a:t>‹#›</a:t>
            </a:fld>
            <a:endParaRPr lang="en-US" sz="1200" dirty="0" smtClean="0">
              <a:solidFill>
                <a:srgbClr val="FFFFFF"/>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91682043"/>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1632" y="4406673"/>
            <a:ext cx="7773614" cy="1362166"/>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1632" y="2907289"/>
            <a:ext cx="7773614" cy="1499384"/>
          </a:xfrm>
        </p:spPr>
        <p:txBody>
          <a:bodyPr anchor="b"/>
          <a:lstStyle>
            <a:lvl1pPr marL="0" indent="0">
              <a:buNone/>
              <a:defRPr sz="1800"/>
            </a:lvl1pPr>
            <a:lvl2pPr marL="411450" indent="0">
              <a:buNone/>
              <a:defRPr sz="1600"/>
            </a:lvl2pPr>
            <a:lvl3pPr marL="822903" indent="0">
              <a:buNone/>
              <a:defRPr sz="1400"/>
            </a:lvl3pPr>
            <a:lvl4pPr marL="1234352" indent="0">
              <a:buNone/>
              <a:defRPr sz="1300"/>
            </a:lvl4pPr>
            <a:lvl5pPr marL="1645803" indent="0">
              <a:buNone/>
              <a:defRPr sz="1300"/>
            </a:lvl5pPr>
            <a:lvl6pPr marL="2057255" indent="0">
              <a:buNone/>
              <a:defRPr sz="1300"/>
            </a:lvl6pPr>
            <a:lvl7pPr marL="2468707" indent="0">
              <a:buNone/>
              <a:defRPr sz="1300"/>
            </a:lvl7pPr>
            <a:lvl8pPr marL="2880159" indent="0">
              <a:buNone/>
              <a:defRPr sz="1300"/>
            </a:lvl8pPr>
            <a:lvl9pPr marL="3291610" indent="0">
              <a:buNone/>
              <a:defRPr sz="1300"/>
            </a:lvl9pPr>
          </a:lstStyle>
          <a:p>
            <a:pPr lvl="0"/>
            <a:r>
              <a:rPr lang="en-US" smtClean="0"/>
              <a:t>Click to edit Master text styles</a:t>
            </a:r>
          </a:p>
        </p:txBody>
      </p:sp>
      <p:sp>
        <p:nvSpPr>
          <p:cNvPr id="4" name="Rectangle 22"/>
          <p:cNvSpPr txBox="1">
            <a:spLocks noChangeArrowheads="1"/>
          </p:cNvSpPr>
          <p:nvPr userDrawn="1"/>
        </p:nvSpPr>
        <p:spPr>
          <a:xfrm>
            <a:off x="4300653" y="6553200"/>
            <a:ext cx="533400" cy="3048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FA6EF418-91A6-455E-91A5-5ACD2AD6C3FF}" type="slidenum">
              <a:rPr kumimoji="0" lang="en-US" sz="1200" b="0" i="0" u="none" strike="noStrike" kern="1200" cap="none" spc="0" normalizeH="0" baseline="0" noProof="0" smtClean="0">
                <a:ln>
                  <a:noFill/>
                </a:ln>
                <a:solidFill>
                  <a:schemeClr val="tx1"/>
                </a:solidFill>
                <a:effectLst/>
                <a:uLnTx/>
                <a:uFillTx/>
                <a:latin typeface="Verdana" pitchFamily="34"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smtClean="0">
              <a:ln>
                <a:noFill/>
              </a:ln>
              <a:solidFill>
                <a:schemeClr val="tx1"/>
              </a:solidFill>
              <a:effectLst/>
              <a:uLnTx/>
              <a:uFillTx/>
              <a:latin typeface="Verdana" pitchFamily="34" charset="0"/>
              <a:ea typeface="+mn-ea"/>
              <a:cs typeface="+mn-cs"/>
            </a:endParaRPr>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74" y="1535121"/>
            <a:ext cx="4039708" cy="640347"/>
          </a:xfrm>
        </p:spPr>
        <p:txBody>
          <a:bodyPr anchor="b"/>
          <a:lstStyle>
            <a:lvl1pPr marL="0" indent="0">
              <a:buNone/>
              <a:defRPr sz="2200" b="1"/>
            </a:lvl1pPr>
            <a:lvl2pPr marL="411450" indent="0">
              <a:buNone/>
              <a:defRPr sz="1800" b="1"/>
            </a:lvl2pPr>
            <a:lvl3pPr marL="822903" indent="0">
              <a:buNone/>
              <a:defRPr sz="1600" b="1"/>
            </a:lvl3pPr>
            <a:lvl4pPr marL="1234352" indent="0">
              <a:buNone/>
              <a:defRPr sz="1400" b="1"/>
            </a:lvl4pPr>
            <a:lvl5pPr marL="1645803" indent="0">
              <a:buNone/>
              <a:defRPr sz="1400" b="1"/>
            </a:lvl5pPr>
            <a:lvl6pPr marL="2057255" indent="0">
              <a:buNone/>
              <a:defRPr sz="1400" b="1"/>
            </a:lvl6pPr>
            <a:lvl7pPr marL="2468707" indent="0">
              <a:buNone/>
              <a:defRPr sz="1400" b="1"/>
            </a:lvl7pPr>
            <a:lvl8pPr marL="2880159" indent="0">
              <a:buNone/>
              <a:defRPr sz="1400" b="1"/>
            </a:lvl8pPr>
            <a:lvl9pPr marL="3291610"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274" y="2175466"/>
            <a:ext cx="4039708" cy="3950711"/>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592" y="1535121"/>
            <a:ext cx="4041136" cy="640347"/>
          </a:xfrm>
        </p:spPr>
        <p:txBody>
          <a:bodyPr anchor="b"/>
          <a:lstStyle>
            <a:lvl1pPr marL="0" indent="0">
              <a:buNone/>
              <a:defRPr sz="2200" b="1"/>
            </a:lvl1pPr>
            <a:lvl2pPr marL="411450" indent="0">
              <a:buNone/>
              <a:defRPr sz="1800" b="1"/>
            </a:lvl2pPr>
            <a:lvl3pPr marL="822903" indent="0">
              <a:buNone/>
              <a:defRPr sz="1600" b="1"/>
            </a:lvl3pPr>
            <a:lvl4pPr marL="1234352" indent="0">
              <a:buNone/>
              <a:defRPr sz="1400" b="1"/>
            </a:lvl4pPr>
            <a:lvl5pPr marL="1645803" indent="0">
              <a:buNone/>
              <a:defRPr sz="1400" b="1"/>
            </a:lvl5pPr>
            <a:lvl6pPr marL="2057255" indent="0">
              <a:buNone/>
              <a:defRPr sz="1400" b="1"/>
            </a:lvl6pPr>
            <a:lvl7pPr marL="2468707" indent="0">
              <a:buNone/>
              <a:defRPr sz="1400" b="1"/>
            </a:lvl7pPr>
            <a:lvl8pPr marL="2880159" indent="0">
              <a:buNone/>
              <a:defRPr sz="1400" b="1"/>
            </a:lvl8pPr>
            <a:lvl9pPr marL="3291610"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5592" y="2175466"/>
            <a:ext cx="4041136" cy="3950711"/>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2"/>
          <p:cNvSpPr txBox="1">
            <a:spLocks noChangeArrowheads="1"/>
          </p:cNvSpPr>
          <p:nvPr userDrawn="1"/>
        </p:nvSpPr>
        <p:spPr>
          <a:xfrm>
            <a:off x="4300653" y="6553200"/>
            <a:ext cx="533400" cy="304800"/>
          </a:xfrm>
          <a:prstGeom prst="rect">
            <a:avLst/>
          </a:prstGeom>
        </p:spPr>
        <p:txBody>
          <a:bodyPr/>
          <a:lstStyle/>
          <a:p>
            <a:pPr>
              <a:defRPr/>
            </a:pPr>
            <a:fld id="{FA6EF418-91A6-455E-91A5-5ACD2AD6C3FF}" type="slidenum">
              <a:rPr lang="en-US" sz="1200" smtClean="0">
                <a:solidFill>
                  <a:srgbClr val="FFFFFF"/>
                </a:solidFill>
              </a:rPr>
              <a:pPr>
                <a:defRPr/>
              </a:pPr>
              <a:t>‹#›</a:t>
            </a:fld>
            <a:endParaRPr lang="en-US" sz="1200" dirty="0" smtClean="0">
              <a:solidFill>
                <a:srgbClr val="FFFFFF"/>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25855916"/>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2"/>
          <p:cNvSpPr txBox="1">
            <a:spLocks noChangeArrowheads="1"/>
          </p:cNvSpPr>
          <p:nvPr userDrawn="1"/>
        </p:nvSpPr>
        <p:spPr>
          <a:xfrm>
            <a:off x="4300653" y="6553200"/>
            <a:ext cx="533400" cy="304800"/>
          </a:xfrm>
          <a:prstGeom prst="rect">
            <a:avLst/>
          </a:prstGeom>
        </p:spPr>
        <p:txBody>
          <a:bodyPr/>
          <a:lstStyle/>
          <a:p>
            <a:pPr>
              <a:defRPr/>
            </a:pPr>
            <a:fld id="{FA6EF418-91A6-455E-91A5-5ACD2AD6C3FF}" type="slidenum">
              <a:rPr lang="en-US" sz="1200" smtClean="0">
                <a:solidFill>
                  <a:srgbClr val="FFFFFF"/>
                </a:solidFill>
              </a:rPr>
              <a:pPr>
                <a:defRPr/>
              </a:pPr>
              <a:t>‹#›</a:t>
            </a:fld>
            <a:endParaRPr lang="en-US" sz="1200" dirty="0" smtClean="0">
              <a:solidFill>
                <a:srgbClr val="FFFFFF"/>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14059359"/>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22"/>
          <p:cNvSpPr txBox="1">
            <a:spLocks noChangeArrowheads="1"/>
          </p:cNvSpPr>
          <p:nvPr userDrawn="1"/>
        </p:nvSpPr>
        <p:spPr>
          <a:xfrm>
            <a:off x="4300653" y="6553200"/>
            <a:ext cx="533400" cy="304800"/>
          </a:xfrm>
          <a:prstGeom prst="rect">
            <a:avLst/>
          </a:prstGeom>
        </p:spPr>
        <p:txBody>
          <a:bodyPr/>
          <a:lstStyle/>
          <a:p>
            <a:pPr>
              <a:defRPr/>
            </a:pPr>
            <a:fld id="{FA6EF418-91A6-455E-91A5-5ACD2AD6C3FF}" type="slidenum">
              <a:rPr lang="en-US" sz="1200" smtClean="0">
                <a:solidFill>
                  <a:srgbClr val="FFFFFF"/>
                </a:solidFill>
              </a:rPr>
              <a:pPr>
                <a:defRPr/>
              </a:pPr>
              <a:t>‹#›</a:t>
            </a:fld>
            <a:endParaRPr lang="en-US" sz="1200" dirty="0" smtClean="0">
              <a:solidFill>
                <a:srgbClr val="FFFFFF"/>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86296924"/>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71" y="273008"/>
            <a:ext cx="3007989" cy="1162057"/>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5291" y="273007"/>
            <a:ext cx="5111438" cy="5853170"/>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71" y="1435065"/>
            <a:ext cx="3007989" cy="4691112"/>
          </a:xfrm>
        </p:spPr>
        <p:txBody>
          <a:bodyPr/>
          <a:lstStyle>
            <a:lvl1pPr marL="0" indent="0">
              <a:buNone/>
              <a:defRPr sz="1300"/>
            </a:lvl1pPr>
            <a:lvl2pPr marL="411450" indent="0">
              <a:buNone/>
              <a:defRPr sz="1100"/>
            </a:lvl2pPr>
            <a:lvl3pPr marL="822903" indent="0">
              <a:buNone/>
              <a:defRPr sz="900"/>
            </a:lvl3pPr>
            <a:lvl4pPr marL="1234352" indent="0">
              <a:buNone/>
              <a:defRPr sz="800"/>
            </a:lvl4pPr>
            <a:lvl5pPr marL="1645803" indent="0">
              <a:buNone/>
              <a:defRPr sz="800"/>
            </a:lvl5pPr>
            <a:lvl6pPr marL="2057255" indent="0">
              <a:buNone/>
              <a:defRPr sz="800"/>
            </a:lvl6pPr>
            <a:lvl7pPr marL="2468707" indent="0">
              <a:buNone/>
              <a:defRPr sz="800"/>
            </a:lvl7pPr>
            <a:lvl8pPr marL="2880159" indent="0">
              <a:buNone/>
              <a:defRPr sz="800"/>
            </a:lvl8pPr>
            <a:lvl9pPr marL="3291610" indent="0">
              <a:buNone/>
              <a:defRPr sz="800"/>
            </a:lvl9pPr>
          </a:lstStyle>
          <a:p>
            <a:pPr lvl="0"/>
            <a:r>
              <a:rPr lang="en-US" smtClean="0"/>
              <a:t>Click to edit Master text styles</a:t>
            </a:r>
          </a:p>
        </p:txBody>
      </p:sp>
      <p:sp>
        <p:nvSpPr>
          <p:cNvPr id="5" name="Rectangle 22"/>
          <p:cNvSpPr txBox="1">
            <a:spLocks noChangeArrowheads="1"/>
          </p:cNvSpPr>
          <p:nvPr userDrawn="1"/>
        </p:nvSpPr>
        <p:spPr>
          <a:xfrm>
            <a:off x="4300653" y="6553200"/>
            <a:ext cx="533400" cy="304800"/>
          </a:xfrm>
          <a:prstGeom prst="rect">
            <a:avLst/>
          </a:prstGeom>
        </p:spPr>
        <p:txBody>
          <a:bodyPr/>
          <a:lstStyle/>
          <a:p>
            <a:pPr>
              <a:defRPr/>
            </a:pPr>
            <a:fld id="{FA6EF418-91A6-455E-91A5-5ACD2AD6C3FF}" type="slidenum">
              <a:rPr lang="en-US" sz="1200" smtClean="0">
                <a:solidFill>
                  <a:srgbClr val="FFFFFF"/>
                </a:solidFill>
              </a:rPr>
              <a:pPr>
                <a:defRPr/>
              </a:pPr>
              <a:t>‹#›</a:t>
            </a:fld>
            <a:endParaRPr lang="en-US" sz="1200" dirty="0" smtClean="0">
              <a:solidFill>
                <a:srgbClr val="FFFFFF"/>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24309236"/>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934" y="4801174"/>
            <a:ext cx="5487257" cy="566021"/>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1934" y="613193"/>
            <a:ext cx="5487257" cy="4115085"/>
          </a:xfrm>
        </p:spPr>
        <p:txBody>
          <a:bodyPr/>
          <a:lstStyle>
            <a:lvl1pPr marL="0" indent="0">
              <a:buNone/>
              <a:defRPr sz="2900"/>
            </a:lvl1pPr>
            <a:lvl2pPr marL="411450" indent="0">
              <a:buNone/>
              <a:defRPr sz="2500"/>
            </a:lvl2pPr>
            <a:lvl3pPr marL="822903" indent="0">
              <a:buNone/>
              <a:defRPr sz="2200"/>
            </a:lvl3pPr>
            <a:lvl4pPr marL="1234352" indent="0">
              <a:buNone/>
              <a:defRPr sz="1800"/>
            </a:lvl4pPr>
            <a:lvl5pPr marL="1645803" indent="0">
              <a:buNone/>
              <a:defRPr sz="1800"/>
            </a:lvl5pPr>
            <a:lvl6pPr marL="2057255" indent="0">
              <a:buNone/>
              <a:defRPr sz="1800"/>
            </a:lvl6pPr>
            <a:lvl7pPr marL="2468707" indent="0">
              <a:buNone/>
              <a:defRPr sz="1800"/>
            </a:lvl7pPr>
            <a:lvl8pPr marL="2880159" indent="0">
              <a:buNone/>
              <a:defRPr sz="1800"/>
            </a:lvl8pPr>
            <a:lvl9pPr marL="3291610" indent="0">
              <a:buNone/>
              <a:defRPr sz="1800"/>
            </a:lvl9pPr>
          </a:lstStyle>
          <a:p>
            <a:pPr lvl="0"/>
            <a:endParaRPr lang="en-US" noProof="0"/>
          </a:p>
        </p:txBody>
      </p:sp>
      <p:sp>
        <p:nvSpPr>
          <p:cNvPr id="4" name="Text Placeholder 3"/>
          <p:cNvSpPr>
            <a:spLocks noGrp="1"/>
          </p:cNvSpPr>
          <p:nvPr>
            <p:ph type="body" sz="half" idx="2"/>
          </p:nvPr>
        </p:nvSpPr>
        <p:spPr>
          <a:xfrm>
            <a:off x="1791934" y="5367195"/>
            <a:ext cx="5487257" cy="804721"/>
          </a:xfrm>
        </p:spPr>
        <p:txBody>
          <a:bodyPr/>
          <a:lstStyle>
            <a:lvl1pPr marL="0" indent="0">
              <a:buNone/>
              <a:defRPr sz="1300"/>
            </a:lvl1pPr>
            <a:lvl2pPr marL="411450" indent="0">
              <a:buNone/>
              <a:defRPr sz="1100"/>
            </a:lvl2pPr>
            <a:lvl3pPr marL="822903" indent="0">
              <a:buNone/>
              <a:defRPr sz="900"/>
            </a:lvl3pPr>
            <a:lvl4pPr marL="1234352" indent="0">
              <a:buNone/>
              <a:defRPr sz="800"/>
            </a:lvl4pPr>
            <a:lvl5pPr marL="1645803" indent="0">
              <a:buNone/>
              <a:defRPr sz="800"/>
            </a:lvl5pPr>
            <a:lvl6pPr marL="2057255" indent="0">
              <a:buNone/>
              <a:defRPr sz="800"/>
            </a:lvl6pPr>
            <a:lvl7pPr marL="2468707" indent="0">
              <a:buNone/>
              <a:defRPr sz="800"/>
            </a:lvl7pPr>
            <a:lvl8pPr marL="2880159" indent="0">
              <a:buNone/>
              <a:defRPr sz="800"/>
            </a:lvl8pPr>
            <a:lvl9pPr marL="3291610" indent="0">
              <a:buNone/>
              <a:defRPr sz="800"/>
            </a:lvl9pPr>
          </a:lstStyle>
          <a:p>
            <a:pPr lvl="0"/>
            <a:r>
              <a:rPr lang="en-US" smtClean="0"/>
              <a:t>Click to edit Master text styles</a:t>
            </a:r>
          </a:p>
        </p:txBody>
      </p:sp>
      <p:sp>
        <p:nvSpPr>
          <p:cNvPr id="5" name="Rectangle 22"/>
          <p:cNvSpPr txBox="1">
            <a:spLocks noChangeArrowheads="1"/>
          </p:cNvSpPr>
          <p:nvPr userDrawn="1"/>
        </p:nvSpPr>
        <p:spPr>
          <a:xfrm>
            <a:off x="4300653" y="6553200"/>
            <a:ext cx="533400" cy="304800"/>
          </a:xfrm>
          <a:prstGeom prst="rect">
            <a:avLst/>
          </a:prstGeom>
        </p:spPr>
        <p:txBody>
          <a:bodyPr/>
          <a:lstStyle/>
          <a:p>
            <a:pPr>
              <a:defRPr/>
            </a:pPr>
            <a:fld id="{FA6EF418-91A6-455E-91A5-5ACD2AD6C3FF}" type="slidenum">
              <a:rPr lang="en-US" sz="1200" smtClean="0">
                <a:solidFill>
                  <a:srgbClr val="FFFFFF"/>
                </a:solidFill>
              </a:rPr>
              <a:pPr>
                <a:defRPr/>
              </a:pPr>
              <a:t>‹#›</a:t>
            </a:fld>
            <a:endParaRPr lang="en-US" sz="1200" dirty="0" smtClean="0">
              <a:solidFill>
                <a:srgbClr val="FFFFFF"/>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81957632"/>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2"/>
          <p:cNvSpPr txBox="1">
            <a:spLocks noChangeArrowheads="1"/>
          </p:cNvSpPr>
          <p:nvPr userDrawn="1"/>
        </p:nvSpPr>
        <p:spPr>
          <a:xfrm>
            <a:off x="4300653" y="6553200"/>
            <a:ext cx="533400" cy="304800"/>
          </a:xfrm>
          <a:prstGeom prst="rect">
            <a:avLst/>
          </a:prstGeom>
        </p:spPr>
        <p:txBody>
          <a:bodyPr/>
          <a:lstStyle/>
          <a:p>
            <a:pPr>
              <a:defRPr/>
            </a:pPr>
            <a:fld id="{FA6EF418-91A6-455E-91A5-5ACD2AD6C3FF}" type="slidenum">
              <a:rPr lang="en-US" sz="1200" smtClean="0">
                <a:solidFill>
                  <a:srgbClr val="FFFFFF"/>
                </a:solidFill>
              </a:rPr>
              <a:pPr>
                <a:defRPr/>
              </a:pPr>
              <a:t>‹#›</a:t>
            </a:fld>
            <a:endParaRPr lang="en-US" sz="1200" dirty="0" smtClean="0">
              <a:solidFill>
                <a:srgbClr val="FFFFFF"/>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30341632"/>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440" y="274439"/>
            <a:ext cx="2056293" cy="585174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73" y="274439"/>
            <a:ext cx="6035983" cy="585174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2"/>
          <p:cNvSpPr txBox="1">
            <a:spLocks noChangeArrowheads="1"/>
          </p:cNvSpPr>
          <p:nvPr userDrawn="1"/>
        </p:nvSpPr>
        <p:spPr>
          <a:xfrm>
            <a:off x="4300653" y="6553200"/>
            <a:ext cx="533400" cy="304800"/>
          </a:xfrm>
          <a:prstGeom prst="rect">
            <a:avLst/>
          </a:prstGeom>
        </p:spPr>
        <p:txBody>
          <a:bodyPr/>
          <a:lstStyle/>
          <a:p>
            <a:pPr>
              <a:defRPr/>
            </a:pPr>
            <a:fld id="{FA6EF418-91A6-455E-91A5-5ACD2AD6C3FF}" type="slidenum">
              <a:rPr lang="en-US" sz="1200" smtClean="0">
                <a:solidFill>
                  <a:srgbClr val="FFFFFF"/>
                </a:solidFill>
              </a:rPr>
              <a:pPr>
                <a:defRPr/>
              </a:pPr>
              <a:t>‹#›</a:t>
            </a:fld>
            <a:endParaRPr lang="en-US" sz="1200" dirty="0" smtClean="0">
              <a:solidFill>
                <a:srgbClr val="FFFFFF"/>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57352062"/>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76" y="274435"/>
            <a:ext cx="8229457" cy="1143476"/>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76" y="1600870"/>
            <a:ext cx="8229457" cy="4525308"/>
          </a:xfrm>
        </p:spPr>
        <p:txBody>
          <a:bodyPr/>
          <a:lstStyle/>
          <a:p>
            <a:pPr lvl="0"/>
            <a:endParaRPr lang="en-US" noProof="0"/>
          </a:p>
        </p:txBody>
      </p:sp>
      <p:sp>
        <p:nvSpPr>
          <p:cNvPr id="4" name="Rectangle 22"/>
          <p:cNvSpPr txBox="1">
            <a:spLocks noChangeArrowheads="1"/>
          </p:cNvSpPr>
          <p:nvPr userDrawn="1"/>
        </p:nvSpPr>
        <p:spPr>
          <a:xfrm>
            <a:off x="4300653" y="6553200"/>
            <a:ext cx="533400" cy="304800"/>
          </a:xfrm>
          <a:prstGeom prst="rect">
            <a:avLst/>
          </a:prstGeom>
        </p:spPr>
        <p:txBody>
          <a:bodyPr/>
          <a:lstStyle/>
          <a:p>
            <a:pPr>
              <a:defRPr/>
            </a:pPr>
            <a:fld id="{FA6EF418-91A6-455E-91A5-5ACD2AD6C3FF}" type="slidenum">
              <a:rPr lang="en-US" sz="1200" smtClean="0">
                <a:solidFill>
                  <a:srgbClr val="FFFFFF"/>
                </a:solidFill>
              </a:rPr>
              <a:pPr>
                <a:defRPr/>
              </a:pPr>
              <a:t>‹#›</a:t>
            </a:fld>
            <a:endParaRPr lang="en-US" sz="1200" dirty="0" smtClean="0">
              <a:solidFill>
                <a:srgbClr val="FFFFFF"/>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67762948"/>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28625" y="282575"/>
            <a:ext cx="8274050" cy="661988"/>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28625" y="1217613"/>
            <a:ext cx="4060825" cy="4895850"/>
          </a:xfrm>
        </p:spPr>
        <p:txBody>
          <a:bodyPr/>
          <a:lstStyle/>
          <a:p>
            <a:pPr lvl="0"/>
            <a:endParaRPr lang="en-US" noProof="0" smtClean="0"/>
          </a:p>
        </p:txBody>
      </p:sp>
      <p:sp>
        <p:nvSpPr>
          <p:cNvPr id="4" name="Text Placeholder 3"/>
          <p:cNvSpPr>
            <a:spLocks noGrp="1"/>
          </p:cNvSpPr>
          <p:nvPr>
            <p:ph type="body" sz="half" idx="2"/>
          </p:nvPr>
        </p:nvSpPr>
        <p:spPr>
          <a:xfrm>
            <a:off x="4641850" y="1217613"/>
            <a:ext cx="4060825" cy="4895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22"/>
          <p:cNvSpPr txBox="1">
            <a:spLocks noChangeArrowheads="1"/>
          </p:cNvSpPr>
          <p:nvPr userDrawn="1"/>
        </p:nvSpPr>
        <p:spPr>
          <a:xfrm>
            <a:off x="4300653" y="6553200"/>
            <a:ext cx="533400" cy="304800"/>
          </a:xfrm>
          <a:prstGeom prst="rect">
            <a:avLst/>
          </a:prstGeom>
        </p:spPr>
        <p:txBody>
          <a:bodyPr/>
          <a:lstStyle/>
          <a:p>
            <a:pPr>
              <a:defRPr/>
            </a:pPr>
            <a:fld id="{FA6EF418-91A6-455E-91A5-5ACD2AD6C3FF}" type="slidenum">
              <a:rPr lang="en-US" sz="1200" smtClean="0">
                <a:solidFill>
                  <a:srgbClr val="FFFFFF"/>
                </a:solidFill>
              </a:rPr>
              <a:pPr>
                <a:defRPr/>
              </a:pPr>
              <a:t>‹#›</a:t>
            </a:fld>
            <a:endParaRPr lang="en-US" sz="1200" dirty="0" smtClean="0">
              <a:solidFill>
                <a:srgbClr val="FFFFFF"/>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40330303"/>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5613" y="273050"/>
            <a:ext cx="8237537" cy="889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5613" y="1371600"/>
            <a:ext cx="8237537" cy="4343400"/>
          </a:xfrm>
        </p:spPr>
        <p:txBody>
          <a:bodyPr/>
          <a:lstStyle/>
          <a:p>
            <a:endParaRPr lang="en-US"/>
          </a:p>
        </p:txBody>
      </p:sp>
      <p:sp>
        <p:nvSpPr>
          <p:cNvPr id="6" name="Rectangle 22"/>
          <p:cNvSpPr txBox="1">
            <a:spLocks noChangeArrowheads="1"/>
          </p:cNvSpPr>
          <p:nvPr userDrawn="1"/>
        </p:nvSpPr>
        <p:spPr>
          <a:xfrm>
            <a:off x="4300653" y="6553200"/>
            <a:ext cx="533400" cy="304800"/>
          </a:xfrm>
          <a:prstGeom prst="rect">
            <a:avLst/>
          </a:prstGeom>
        </p:spPr>
        <p:txBody>
          <a:bodyPr/>
          <a:lstStyle/>
          <a:p>
            <a:pPr>
              <a:defRPr/>
            </a:pPr>
            <a:fld id="{FA6EF418-91A6-455E-91A5-5ACD2AD6C3FF}" type="slidenum">
              <a:rPr lang="en-US" sz="1200" smtClean="0">
                <a:solidFill>
                  <a:srgbClr val="FFFFFF"/>
                </a:solidFill>
              </a:rPr>
              <a:pPr>
                <a:defRPr/>
              </a:pPr>
              <a:t>‹#›</a:t>
            </a:fld>
            <a:endParaRPr lang="en-US" sz="1200" dirty="0" smtClean="0">
              <a:solidFill>
                <a:srgbClr val="FFFFFF"/>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20153858"/>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73" y="1600870"/>
            <a:ext cx="4045424" cy="4525308"/>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9877" y="1600870"/>
            <a:ext cx="4046852" cy="4525308"/>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2"/>
          <p:cNvSpPr txBox="1">
            <a:spLocks noChangeArrowheads="1"/>
          </p:cNvSpPr>
          <p:nvPr userDrawn="1"/>
        </p:nvSpPr>
        <p:spPr>
          <a:xfrm>
            <a:off x="4300653" y="6553200"/>
            <a:ext cx="533400" cy="3048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FA6EF418-91A6-455E-91A5-5ACD2AD6C3FF}" type="slidenum">
              <a:rPr kumimoji="0" lang="en-US" sz="1200" b="0" i="0" u="none" strike="noStrike" kern="1200" cap="none" spc="0" normalizeH="0" baseline="0" noProof="0" smtClean="0">
                <a:ln>
                  <a:noFill/>
                </a:ln>
                <a:solidFill>
                  <a:schemeClr val="tx1"/>
                </a:solidFill>
                <a:effectLst/>
                <a:uLnTx/>
                <a:uFillTx/>
                <a:latin typeface="Verdana" pitchFamily="34"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smtClean="0">
              <a:ln>
                <a:noFill/>
              </a:ln>
              <a:solidFill>
                <a:schemeClr val="tx1"/>
              </a:solidFill>
              <a:effectLst/>
              <a:uLnTx/>
              <a:uFillTx/>
              <a:latin typeface="Verdana" pitchFamily="34" charset="0"/>
              <a:ea typeface="+mn-ea"/>
              <a:cs typeface="+mn-cs"/>
            </a:endParaRPr>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pic>
        <p:nvPicPr>
          <p:cNvPr id="4" name="Picture 5" descr="white_newIntel_logo"/>
          <p:cNvPicPr>
            <a:picLocks noChangeAspect="1" noChangeArrowheads="1"/>
          </p:cNvPicPr>
          <p:nvPr userDrawn="1"/>
        </p:nvPicPr>
        <p:blipFill>
          <a:blip r:embed="rId2" cstate="print"/>
          <a:srcRect/>
          <a:stretch>
            <a:fillRect/>
          </a:stretch>
        </p:blipFill>
        <p:spPr bwMode="auto">
          <a:xfrm>
            <a:off x="8061325" y="6246813"/>
            <a:ext cx="762000" cy="522287"/>
          </a:xfrm>
          <a:prstGeom prst="rect">
            <a:avLst/>
          </a:prstGeom>
          <a:noFill/>
          <a:ln w="9525">
            <a:noFill/>
            <a:miter lim="800000"/>
            <a:headEnd/>
            <a:tailEnd/>
          </a:ln>
        </p:spPr>
      </p:pic>
      <p:sp>
        <p:nvSpPr>
          <p:cNvPr id="215042" name="Rectangle 2"/>
          <p:cNvSpPr>
            <a:spLocks noGrp="1" noChangeArrowheads="1"/>
          </p:cNvSpPr>
          <p:nvPr>
            <p:ph type="subTitle" sz="quarter" idx="1"/>
          </p:nvPr>
        </p:nvSpPr>
        <p:spPr>
          <a:xfrm>
            <a:off x="889000" y="3619500"/>
            <a:ext cx="7810500" cy="1587500"/>
          </a:xfrm>
        </p:spPr>
        <p:txBody>
          <a:bodyPr lIns="92007" tIns="46005" rIns="92007" bIns="46005" anchorCtr="0"/>
          <a:lstStyle>
            <a:lvl1pPr marL="0" indent="0" algn="r">
              <a:lnSpc>
                <a:spcPct val="100000"/>
              </a:lnSpc>
              <a:spcBef>
                <a:spcPct val="0"/>
              </a:spcBef>
              <a:buFont typeface="Wingdings" pitchFamily="2" charset="2"/>
              <a:buNone/>
              <a:defRPr sz="2100">
                <a:latin typeface="Neo Sans Intel" pitchFamily="34" charset="0"/>
              </a:defRPr>
            </a:lvl1pPr>
          </a:lstStyle>
          <a:p>
            <a:r>
              <a:rPr lang="en-US"/>
              <a:t>Name</a:t>
            </a:r>
          </a:p>
          <a:p>
            <a:r>
              <a:rPr lang="en-US"/>
              <a:t>Title</a:t>
            </a:r>
          </a:p>
          <a:p>
            <a:r>
              <a:rPr lang="en-US"/>
              <a:t>Department</a:t>
            </a:r>
          </a:p>
        </p:txBody>
      </p:sp>
      <p:sp>
        <p:nvSpPr>
          <p:cNvPr id="215043" name="Rectangle 3"/>
          <p:cNvSpPr>
            <a:spLocks noGrp="1" noChangeArrowheads="1"/>
          </p:cNvSpPr>
          <p:nvPr>
            <p:ph type="ctrTitle" sz="quarter"/>
          </p:nvPr>
        </p:nvSpPr>
        <p:spPr>
          <a:xfrm>
            <a:off x="928688" y="1957388"/>
            <a:ext cx="7754937" cy="1471612"/>
          </a:xfrm>
        </p:spPr>
        <p:txBody>
          <a:bodyPr lIns="64246" tIns="32120" rIns="64246" bIns="32120"/>
          <a:lstStyle>
            <a:lvl1pPr algn="r">
              <a:defRPr>
                <a:latin typeface="Neo Sans Intel" pitchFamily="34" charset="0"/>
              </a:defRPr>
            </a:lvl1pPr>
          </a:lstStyle>
          <a:p>
            <a:r>
              <a:rPr lang="en-US"/>
              <a:t>Click to edit Master title style</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11458026"/>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4205033"/>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5613" y="273050"/>
            <a:ext cx="8237537" cy="889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5613" y="1371600"/>
            <a:ext cx="8237537" cy="4343400"/>
          </a:xfrm>
        </p:spPr>
        <p:txBody>
          <a:bodyPr/>
          <a:lstStyle/>
          <a:p>
            <a:endParaRPr lang="en-US"/>
          </a:p>
        </p:txBody>
      </p:sp>
      <p:sp>
        <p:nvSpPr>
          <p:cNvPr id="6" name="Rectangle 22"/>
          <p:cNvSpPr txBox="1">
            <a:spLocks noChangeArrowheads="1"/>
          </p:cNvSpPr>
          <p:nvPr userDrawn="1"/>
        </p:nvSpPr>
        <p:spPr>
          <a:xfrm>
            <a:off x="4300653" y="6553200"/>
            <a:ext cx="533400" cy="304800"/>
          </a:xfrm>
          <a:prstGeom prst="rect">
            <a:avLst/>
          </a:prstGeom>
        </p:spPr>
        <p:txBody>
          <a:bodyPr/>
          <a:lstStyle/>
          <a:p>
            <a:pPr>
              <a:defRPr/>
            </a:pPr>
            <a:fld id="{FA6EF418-91A6-455E-91A5-5ACD2AD6C3FF}" type="slidenum">
              <a:rPr lang="en-US" sz="1200" smtClean="0">
                <a:solidFill>
                  <a:srgbClr val="FFFFFF"/>
                </a:solidFill>
              </a:rPr>
              <a:pPr>
                <a:defRPr/>
              </a:pPr>
              <a:t>‹#›</a:t>
            </a:fld>
            <a:endParaRPr lang="en-US" sz="1200" dirty="0" smtClean="0">
              <a:solidFill>
                <a:srgbClr val="FFFFFF"/>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23142328"/>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907" y="2129727"/>
            <a:ext cx="7772186" cy="1470797"/>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19" y="3886393"/>
            <a:ext cx="6400371" cy="1752378"/>
          </a:xfrm>
        </p:spPr>
        <p:txBody>
          <a:bodyPr/>
          <a:lstStyle>
            <a:lvl1pPr marL="0" indent="0" algn="ctr">
              <a:buNone/>
              <a:defRPr/>
            </a:lvl1pPr>
            <a:lvl2pPr marL="411450" indent="0" algn="ctr">
              <a:buNone/>
              <a:defRPr/>
            </a:lvl2pPr>
            <a:lvl3pPr marL="822903" indent="0" algn="ctr">
              <a:buNone/>
              <a:defRPr/>
            </a:lvl3pPr>
            <a:lvl4pPr marL="1234352" indent="0" algn="ctr">
              <a:buNone/>
              <a:defRPr/>
            </a:lvl4pPr>
            <a:lvl5pPr marL="1645803" indent="0" algn="ctr">
              <a:buNone/>
              <a:defRPr/>
            </a:lvl5pPr>
            <a:lvl6pPr marL="2057255" indent="0" algn="ctr">
              <a:buNone/>
              <a:defRPr/>
            </a:lvl6pPr>
            <a:lvl7pPr marL="2468707" indent="0" algn="ctr">
              <a:buNone/>
              <a:defRPr/>
            </a:lvl7pPr>
            <a:lvl8pPr marL="2880159" indent="0" algn="ctr">
              <a:buNone/>
              <a:defRPr/>
            </a:lvl8pPr>
            <a:lvl9pPr marL="329161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06728828"/>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4" name="Rectangle 22"/>
          <p:cNvSpPr txBox="1">
            <a:spLocks noChangeArrowheads="1"/>
          </p:cNvSpPr>
          <p:nvPr userDrawn="1"/>
        </p:nvSpPr>
        <p:spPr>
          <a:xfrm>
            <a:off x="4300538" y="6553200"/>
            <a:ext cx="533400" cy="304800"/>
          </a:xfrm>
          <a:prstGeom prst="rect">
            <a:avLst/>
          </a:prstGeom>
        </p:spPr>
        <p:txBody>
          <a:bodyPr/>
          <a:lstStyle/>
          <a:p>
            <a:pPr>
              <a:defRPr/>
            </a:pPr>
            <a:fld id="{FDFE0275-2C1D-4CEC-B54F-3C1E6C20C2C8}" type="slidenum">
              <a:rPr lang="en-US" sz="1200">
                <a:solidFill>
                  <a:srgbClr val="FFFFFF"/>
                </a:solidFill>
              </a:rPr>
              <a:pPr>
                <a:defRPr/>
              </a:pPr>
              <a:t>‹#›</a:t>
            </a:fld>
            <a:endParaRPr lang="en-US" sz="1200" dirty="0">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00864037"/>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4" name="Rectangle 22"/>
          <p:cNvSpPr txBox="1">
            <a:spLocks noChangeArrowheads="1"/>
          </p:cNvSpPr>
          <p:nvPr userDrawn="1"/>
        </p:nvSpPr>
        <p:spPr>
          <a:xfrm>
            <a:off x="4300538" y="6553200"/>
            <a:ext cx="533400" cy="304800"/>
          </a:xfrm>
          <a:prstGeom prst="rect">
            <a:avLst/>
          </a:prstGeom>
        </p:spPr>
        <p:txBody>
          <a:bodyPr/>
          <a:lstStyle/>
          <a:p>
            <a:pPr>
              <a:defRPr/>
            </a:pPr>
            <a:fld id="{62DBB64C-A99B-4C4C-9B61-68B32975B05D}" type="slidenum">
              <a:rPr lang="en-US" sz="1200">
                <a:solidFill>
                  <a:srgbClr val="FFFFFF"/>
                </a:solidFill>
              </a:rPr>
              <a:pPr>
                <a:defRPr/>
              </a:pPr>
              <a:t>‹#›</a:t>
            </a:fld>
            <a:endParaRPr lang="en-US" sz="1200" dirty="0">
              <a:solidFill>
                <a:srgbClr val="FFFFFF"/>
              </a:solidFill>
            </a:endParaRPr>
          </a:p>
        </p:txBody>
      </p:sp>
      <p:sp>
        <p:nvSpPr>
          <p:cNvPr id="2" name="Title 1"/>
          <p:cNvSpPr>
            <a:spLocks noGrp="1"/>
          </p:cNvSpPr>
          <p:nvPr>
            <p:ph type="title"/>
          </p:nvPr>
        </p:nvSpPr>
        <p:spPr>
          <a:xfrm>
            <a:off x="721632" y="4406673"/>
            <a:ext cx="7773614" cy="1362166"/>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1632" y="2907289"/>
            <a:ext cx="7773614" cy="1499384"/>
          </a:xfrm>
        </p:spPr>
        <p:txBody>
          <a:bodyPr anchor="b"/>
          <a:lstStyle>
            <a:lvl1pPr marL="0" indent="0">
              <a:buNone/>
              <a:defRPr sz="1800"/>
            </a:lvl1pPr>
            <a:lvl2pPr marL="411450" indent="0">
              <a:buNone/>
              <a:defRPr sz="1600"/>
            </a:lvl2pPr>
            <a:lvl3pPr marL="822903" indent="0">
              <a:buNone/>
              <a:defRPr sz="1400"/>
            </a:lvl3pPr>
            <a:lvl4pPr marL="1234352" indent="0">
              <a:buNone/>
              <a:defRPr sz="1300"/>
            </a:lvl4pPr>
            <a:lvl5pPr marL="1645803" indent="0">
              <a:buNone/>
              <a:defRPr sz="1300"/>
            </a:lvl5pPr>
            <a:lvl6pPr marL="2057255" indent="0">
              <a:buNone/>
              <a:defRPr sz="1300"/>
            </a:lvl6pPr>
            <a:lvl7pPr marL="2468707" indent="0">
              <a:buNone/>
              <a:defRPr sz="1300"/>
            </a:lvl7pPr>
            <a:lvl8pPr marL="2880159" indent="0">
              <a:buNone/>
              <a:defRPr sz="1300"/>
            </a:lvl8pPr>
            <a:lvl9pPr marL="3291610" indent="0">
              <a:buNone/>
              <a:defRPr sz="13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24503287"/>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5" name="Rectangle 22"/>
          <p:cNvSpPr txBox="1">
            <a:spLocks noChangeArrowheads="1"/>
          </p:cNvSpPr>
          <p:nvPr userDrawn="1"/>
        </p:nvSpPr>
        <p:spPr>
          <a:xfrm>
            <a:off x="4300538" y="6553200"/>
            <a:ext cx="533400" cy="304800"/>
          </a:xfrm>
          <a:prstGeom prst="rect">
            <a:avLst/>
          </a:prstGeom>
        </p:spPr>
        <p:txBody>
          <a:bodyPr/>
          <a:lstStyle/>
          <a:p>
            <a:pPr>
              <a:defRPr/>
            </a:pPr>
            <a:fld id="{7335F955-6EC8-402A-9BE4-E2CE6E969035}" type="slidenum">
              <a:rPr lang="en-US" sz="1200">
                <a:solidFill>
                  <a:srgbClr val="FFFFFF"/>
                </a:solidFill>
              </a:rPr>
              <a:pPr>
                <a:defRPr/>
              </a:pPr>
              <a:t>‹#›</a:t>
            </a:fld>
            <a:endParaRPr lang="en-US" sz="1200" dirty="0">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73" y="1600870"/>
            <a:ext cx="4045424" cy="4525308"/>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9877" y="1600870"/>
            <a:ext cx="4046852" cy="4525308"/>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63305451"/>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7" name="Rectangle 22"/>
          <p:cNvSpPr txBox="1">
            <a:spLocks noChangeArrowheads="1"/>
          </p:cNvSpPr>
          <p:nvPr userDrawn="1"/>
        </p:nvSpPr>
        <p:spPr>
          <a:xfrm>
            <a:off x="4300538" y="6553200"/>
            <a:ext cx="533400" cy="304800"/>
          </a:xfrm>
          <a:prstGeom prst="rect">
            <a:avLst/>
          </a:prstGeom>
        </p:spPr>
        <p:txBody>
          <a:bodyPr/>
          <a:lstStyle/>
          <a:p>
            <a:pPr>
              <a:defRPr/>
            </a:pPr>
            <a:fld id="{3BB0B5D9-7FF7-4FE9-8100-55D4EDA490C8}" type="slidenum">
              <a:rPr lang="en-US" sz="1200">
                <a:solidFill>
                  <a:srgbClr val="FFFFFF"/>
                </a:solidFill>
              </a:rPr>
              <a:pPr>
                <a:defRPr/>
              </a:pPr>
              <a:t>‹#›</a:t>
            </a:fld>
            <a:endParaRPr lang="en-US" sz="1200" dirty="0">
              <a:solidFill>
                <a:srgbClr val="FFFFFF"/>
              </a:solidFill>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74" y="1535121"/>
            <a:ext cx="4039708" cy="640347"/>
          </a:xfrm>
        </p:spPr>
        <p:txBody>
          <a:bodyPr anchor="b"/>
          <a:lstStyle>
            <a:lvl1pPr marL="0" indent="0">
              <a:buNone/>
              <a:defRPr sz="2200" b="1"/>
            </a:lvl1pPr>
            <a:lvl2pPr marL="411450" indent="0">
              <a:buNone/>
              <a:defRPr sz="1800" b="1"/>
            </a:lvl2pPr>
            <a:lvl3pPr marL="822903" indent="0">
              <a:buNone/>
              <a:defRPr sz="1600" b="1"/>
            </a:lvl3pPr>
            <a:lvl4pPr marL="1234352" indent="0">
              <a:buNone/>
              <a:defRPr sz="1400" b="1"/>
            </a:lvl4pPr>
            <a:lvl5pPr marL="1645803" indent="0">
              <a:buNone/>
              <a:defRPr sz="1400" b="1"/>
            </a:lvl5pPr>
            <a:lvl6pPr marL="2057255" indent="0">
              <a:buNone/>
              <a:defRPr sz="1400" b="1"/>
            </a:lvl6pPr>
            <a:lvl7pPr marL="2468707" indent="0">
              <a:buNone/>
              <a:defRPr sz="1400" b="1"/>
            </a:lvl7pPr>
            <a:lvl8pPr marL="2880159" indent="0">
              <a:buNone/>
              <a:defRPr sz="1400" b="1"/>
            </a:lvl8pPr>
            <a:lvl9pPr marL="3291610"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274" y="2175466"/>
            <a:ext cx="4039708" cy="3950711"/>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592" y="1535121"/>
            <a:ext cx="4041136" cy="640347"/>
          </a:xfrm>
        </p:spPr>
        <p:txBody>
          <a:bodyPr anchor="b"/>
          <a:lstStyle>
            <a:lvl1pPr marL="0" indent="0">
              <a:buNone/>
              <a:defRPr sz="2200" b="1"/>
            </a:lvl1pPr>
            <a:lvl2pPr marL="411450" indent="0">
              <a:buNone/>
              <a:defRPr sz="1800" b="1"/>
            </a:lvl2pPr>
            <a:lvl3pPr marL="822903" indent="0">
              <a:buNone/>
              <a:defRPr sz="1600" b="1"/>
            </a:lvl3pPr>
            <a:lvl4pPr marL="1234352" indent="0">
              <a:buNone/>
              <a:defRPr sz="1400" b="1"/>
            </a:lvl4pPr>
            <a:lvl5pPr marL="1645803" indent="0">
              <a:buNone/>
              <a:defRPr sz="1400" b="1"/>
            </a:lvl5pPr>
            <a:lvl6pPr marL="2057255" indent="0">
              <a:buNone/>
              <a:defRPr sz="1400" b="1"/>
            </a:lvl6pPr>
            <a:lvl7pPr marL="2468707" indent="0">
              <a:buNone/>
              <a:defRPr sz="1400" b="1"/>
            </a:lvl7pPr>
            <a:lvl8pPr marL="2880159" indent="0">
              <a:buNone/>
              <a:defRPr sz="1400" b="1"/>
            </a:lvl8pPr>
            <a:lvl9pPr marL="3291610"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5592" y="2175466"/>
            <a:ext cx="4041136" cy="3950711"/>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42427331"/>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3" name="Rectangle 22"/>
          <p:cNvSpPr txBox="1">
            <a:spLocks noChangeArrowheads="1"/>
          </p:cNvSpPr>
          <p:nvPr userDrawn="1"/>
        </p:nvSpPr>
        <p:spPr>
          <a:xfrm>
            <a:off x="4300538" y="6553200"/>
            <a:ext cx="533400" cy="304800"/>
          </a:xfrm>
          <a:prstGeom prst="rect">
            <a:avLst/>
          </a:prstGeom>
        </p:spPr>
        <p:txBody>
          <a:bodyPr/>
          <a:lstStyle/>
          <a:p>
            <a:pPr>
              <a:defRPr/>
            </a:pPr>
            <a:fld id="{39ABB466-52BF-423E-A47A-EC3AE18AB393}" type="slidenum">
              <a:rPr lang="en-US" sz="1200">
                <a:solidFill>
                  <a:srgbClr val="FFFFFF"/>
                </a:solidFill>
              </a:rPr>
              <a:pPr>
                <a:defRPr/>
              </a:pPr>
              <a:t>‹#›</a:t>
            </a:fld>
            <a:endParaRPr lang="en-US" sz="1200" dirty="0">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41739568"/>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22"/>
          <p:cNvSpPr txBox="1">
            <a:spLocks noChangeArrowheads="1"/>
          </p:cNvSpPr>
          <p:nvPr userDrawn="1"/>
        </p:nvSpPr>
        <p:spPr>
          <a:xfrm>
            <a:off x="4300538" y="6553200"/>
            <a:ext cx="533400" cy="304800"/>
          </a:xfrm>
          <a:prstGeom prst="rect">
            <a:avLst/>
          </a:prstGeom>
        </p:spPr>
        <p:txBody>
          <a:bodyPr/>
          <a:lstStyle/>
          <a:p>
            <a:pPr>
              <a:defRPr/>
            </a:pPr>
            <a:fld id="{8C700F16-E925-405D-A129-A18423E85B7D}" type="slidenum">
              <a:rPr lang="en-US" sz="1200">
                <a:solidFill>
                  <a:srgbClr val="FFFFFF"/>
                </a:solidFill>
              </a:rPr>
              <a:pPr>
                <a:defRPr/>
              </a:pPr>
              <a:t>‹#›</a:t>
            </a:fld>
            <a:endParaRPr lang="en-US" sz="1200" dirty="0">
              <a:solidFill>
                <a:srgbClr val="FFFFFF"/>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9172559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74" y="1535121"/>
            <a:ext cx="4039708" cy="640347"/>
          </a:xfrm>
        </p:spPr>
        <p:txBody>
          <a:bodyPr anchor="b"/>
          <a:lstStyle>
            <a:lvl1pPr marL="0" indent="0">
              <a:buNone/>
              <a:defRPr sz="2200" b="1"/>
            </a:lvl1pPr>
            <a:lvl2pPr marL="411450" indent="0">
              <a:buNone/>
              <a:defRPr sz="1800" b="1"/>
            </a:lvl2pPr>
            <a:lvl3pPr marL="822903" indent="0">
              <a:buNone/>
              <a:defRPr sz="1600" b="1"/>
            </a:lvl3pPr>
            <a:lvl4pPr marL="1234352" indent="0">
              <a:buNone/>
              <a:defRPr sz="1400" b="1"/>
            </a:lvl4pPr>
            <a:lvl5pPr marL="1645803" indent="0">
              <a:buNone/>
              <a:defRPr sz="1400" b="1"/>
            </a:lvl5pPr>
            <a:lvl6pPr marL="2057255" indent="0">
              <a:buNone/>
              <a:defRPr sz="1400" b="1"/>
            </a:lvl6pPr>
            <a:lvl7pPr marL="2468707" indent="0">
              <a:buNone/>
              <a:defRPr sz="1400" b="1"/>
            </a:lvl7pPr>
            <a:lvl8pPr marL="2880159" indent="0">
              <a:buNone/>
              <a:defRPr sz="1400" b="1"/>
            </a:lvl8pPr>
            <a:lvl9pPr marL="3291610"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274" y="2175466"/>
            <a:ext cx="4039708" cy="3950711"/>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592" y="1535121"/>
            <a:ext cx="4041136" cy="640347"/>
          </a:xfrm>
        </p:spPr>
        <p:txBody>
          <a:bodyPr anchor="b"/>
          <a:lstStyle>
            <a:lvl1pPr marL="0" indent="0">
              <a:buNone/>
              <a:defRPr sz="2200" b="1"/>
            </a:lvl1pPr>
            <a:lvl2pPr marL="411450" indent="0">
              <a:buNone/>
              <a:defRPr sz="1800" b="1"/>
            </a:lvl2pPr>
            <a:lvl3pPr marL="822903" indent="0">
              <a:buNone/>
              <a:defRPr sz="1600" b="1"/>
            </a:lvl3pPr>
            <a:lvl4pPr marL="1234352" indent="0">
              <a:buNone/>
              <a:defRPr sz="1400" b="1"/>
            </a:lvl4pPr>
            <a:lvl5pPr marL="1645803" indent="0">
              <a:buNone/>
              <a:defRPr sz="1400" b="1"/>
            </a:lvl5pPr>
            <a:lvl6pPr marL="2057255" indent="0">
              <a:buNone/>
              <a:defRPr sz="1400" b="1"/>
            </a:lvl6pPr>
            <a:lvl7pPr marL="2468707" indent="0">
              <a:buNone/>
              <a:defRPr sz="1400" b="1"/>
            </a:lvl7pPr>
            <a:lvl8pPr marL="2880159" indent="0">
              <a:buNone/>
              <a:defRPr sz="1400" b="1"/>
            </a:lvl8pPr>
            <a:lvl9pPr marL="3291610"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5592" y="2175466"/>
            <a:ext cx="4041136" cy="3950711"/>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2"/>
          <p:cNvSpPr txBox="1">
            <a:spLocks noChangeArrowheads="1"/>
          </p:cNvSpPr>
          <p:nvPr userDrawn="1"/>
        </p:nvSpPr>
        <p:spPr>
          <a:xfrm>
            <a:off x="4300653" y="6553200"/>
            <a:ext cx="533400" cy="3048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FA6EF418-91A6-455E-91A5-5ACD2AD6C3FF}" type="slidenum">
              <a:rPr kumimoji="0" lang="en-US" sz="1200" b="0" i="0" u="none" strike="noStrike" kern="1200" cap="none" spc="0" normalizeH="0" baseline="0" noProof="0" smtClean="0">
                <a:ln>
                  <a:noFill/>
                </a:ln>
                <a:solidFill>
                  <a:schemeClr val="tx1"/>
                </a:solidFill>
                <a:effectLst/>
                <a:uLnTx/>
                <a:uFillTx/>
                <a:latin typeface="Verdana" pitchFamily="34"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smtClean="0">
              <a:ln>
                <a:noFill/>
              </a:ln>
              <a:solidFill>
                <a:schemeClr val="tx1"/>
              </a:solidFill>
              <a:effectLst/>
              <a:uLnTx/>
              <a:uFillTx/>
              <a:latin typeface="Verdana" pitchFamily="34" charset="0"/>
              <a:ea typeface="+mn-ea"/>
              <a:cs typeface="+mn-cs"/>
            </a:endParaRPr>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5" name="Rectangle 22"/>
          <p:cNvSpPr txBox="1">
            <a:spLocks noChangeArrowheads="1"/>
          </p:cNvSpPr>
          <p:nvPr userDrawn="1"/>
        </p:nvSpPr>
        <p:spPr>
          <a:xfrm>
            <a:off x="4300538" y="6553200"/>
            <a:ext cx="533400" cy="304800"/>
          </a:xfrm>
          <a:prstGeom prst="rect">
            <a:avLst/>
          </a:prstGeom>
        </p:spPr>
        <p:txBody>
          <a:bodyPr/>
          <a:lstStyle/>
          <a:p>
            <a:pPr>
              <a:defRPr/>
            </a:pPr>
            <a:fld id="{EF78FDCA-4E92-4C34-8FD1-84C54810E757}" type="slidenum">
              <a:rPr lang="en-US" sz="1200">
                <a:solidFill>
                  <a:srgbClr val="FFFFFF"/>
                </a:solidFill>
              </a:rPr>
              <a:pPr>
                <a:defRPr/>
              </a:pPr>
              <a:t>‹#›</a:t>
            </a:fld>
            <a:endParaRPr lang="en-US" sz="1200" dirty="0">
              <a:solidFill>
                <a:srgbClr val="FFFFFF"/>
              </a:solidFill>
            </a:endParaRPr>
          </a:p>
        </p:txBody>
      </p:sp>
      <p:sp>
        <p:nvSpPr>
          <p:cNvPr id="2" name="Title 1"/>
          <p:cNvSpPr>
            <a:spLocks noGrp="1"/>
          </p:cNvSpPr>
          <p:nvPr>
            <p:ph type="title"/>
          </p:nvPr>
        </p:nvSpPr>
        <p:spPr>
          <a:xfrm>
            <a:off x="457271" y="273008"/>
            <a:ext cx="3007989" cy="1162057"/>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5291" y="273007"/>
            <a:ext cx="5111438" cy="5853170"/>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71" y="1435065"/>
            <a:ext cx="3007989" cy="4691112"/>
          </a:xfrm>
        </p:spPr>
        <p:txBody>
          <a:bodyPr/>
          <a:lstStyle>
            <a:lvl1pPr marL="0" indent="0">
              <a:buNone/>
              <a:defRPr sz="1300"/>
            </a:lvl1pPr>
            <a:lvl2pPr marL="411450" indent="0">
              <a:buNone/>
              <a:defRPr sz="1100"/>
            </a:lvl2pPr>
            <a:lvl3pPr marL="822903" indent="0">
              <a:buNone/>
              <a:defRPr sz="900"/>
            </a:lvl3pPr>
            <a:lvl4pPr marL="1234352" indent="0">
              <a:buNone/>
              <a:defRPr sz="800"/>
            </a:lvl4pPr>
            <a:lvl5pPr marL="1645803" indent="0">
              <a:buNone/>
              <a:defRPr sz="800"/>
            </a:lvl5pPr>
            <a:lvl6pPr marL="2057255" indent="0">
              <a:buNone/>
              <a:defRPr sz="800"/>
            </a:lvl6pPr>
            <a:lvl7pPr marL="2468707" indent="0">
              <a:buNone/>
              <a:defRPr sz="800"/>
            </a:lvl7pPr>
            <a:lvl8pPr marL="2880159" indent="0">
              <a:buNone/>
              <a:defRPr sz="800"/>
            </a:lvl8pPr>
            <a:lvl9pPr marL="3291610" indent="0">
              <a:buNone/>
              <a:defRPr sz="8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87123880"/>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5" name="Rectangle 22"/>
          <p:cNvSpPr txBox="1">
            <a:spLocks noChangeArrowheads="1"/>
          </p:cNvSpPr>
          <p:nvPr userDrawn="1"/>
        </p:nvSpPr>
        <p:spPr>
          <a:xfrm>
            <a:off x="4300538" y="6553200"/>
            <a:ext cx="533400" cy="304800"/>
          </a:xfrm>
          <a:prstGeom prst="rect">
            <a:avLst/>
          </a:prstGeom>
        </p:spPr>
        <p:txBody>
          <a:bodyPr/>
          <a:lstStyle/>
          <a:p>
            <a:pPr>
              <a:defRPr/>
            </a:pPr>
            <a:fld id="{60CDE698-2A7D-44DC-AE1E-335F2C3AAADC}" type="slidenum">
              <a:rPr lang="en-US" sz="1200">
                <a:solidFill>
                  <a:srgbClr val="FFFFFF"/>
                </a:solidFill>
              </a:rPr>
              <a:pPr>
                <a:defRPr/>
              </a:pPr>
              <a:t>‹#›</a:t>
            </a:fld>
            <a:endParaRPr lang="en-US" sz="1200" dirty="0">
              <a:solidFill>
                <a:srgbClr val="FFFFFF"/>
              </a:solidFill>
            </a:endParaRPr>
          </a:p>
        </p:txBody>
      </p:sp>
      <p:sp>
        <p:nvSpPr>
          <p:cNvPr id="2" name="Title 1"/>
          <p:cNvSpPr>
            <a:spLocks noGrp="1"/>
          </p:cNvSpPr>
          <p:nvPr>
            <p:ph type="title"/>
          </p:nvPr>
        </p:nvSpPr>
        <p:spPr>
          <a:xfrm>
            <a:off x="1791934" y="4801174"/>
            <a:ext cx="5487257" cy="566021"/>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1934" y="613193"/>
            <a:ext cx="5487257" cy="4115085"/>
          </a:xfrm>
        </p:spPr>
        <p:txBody>
          <a:bodyPr/>
          <a:lstStyle>
            <a:lvl1pPr marL="0" indent="0">
              <a:buNone/>
              <a:defRPr sz="2900"/>
            </a:lvl1pPr>
            <a:lvl2pPr marL="411450" indent="0">
              <a:buNone/>
              <a:defRPr sz="2500"/>
            </a:lvl2pPr>
            <a:lvl3pPr marL="822903" indent="0">
              <a:buNone/>
              <a:defRPr sz="2200"/>
            </a:lvl3pPr>
            <a:lvl4pPr marL="1234352" indent="0">
              <a:buNone/>
              <a:defRPr sz="1800"/>
            </a:lvl4pPr>
            <a:lvl5pPr marL="1645803" indent="0">
              <a:buNone/>
              <a:defRPr sz="1800"/>
            </a:lvl5pPr>
            <a:lvl6pPr marL="2057255" indent="0">
              <a:buNone/>
              <a:defRPr sz="1800"/>
            </a:lvl6pPr>
            <a:lvl7pPr marL="2468707" indent="0">
              <a:buNone/>
              <a:defRPr sz="1800"/>
            </a:lvl7pPr>
            <a:lvl8pPr marL="2880159" indent="0">
              <a:buNone/>
              <a:defRPr sz="1800"/>
            </a:lvl8pPr>
            <a:lvl9pPr marL="3291610" indent="0">
              <a:buNone/>
              <a:defRPr sz="1800"/>
            </a:lvl9pPr>
          </a:lstStyle>
          <a:p>
            <a:pPr lvl="0"/>
            <a:endParaRPr lang="en-US" noProof="0"/>
          </a:p>
        </p:txBody>
      </p:sp>
      <p:sp>
        <p:nvSpPr>
          <p:cNvPr id="4" name="Text Placeholder 3"/>
          <p:cNvSpPr>
            <a:spLocks noGrp="1"/>
          </p:cNvSpPr>
          <p:nvPr>
            <p:ph type="body" sz="half" idx="2"/>
          </p:nvPr>
        </p:nvSpPr>
        <p:spPr>
          <a:xfrm>
            <a:off x="1791934" y="5367195"/>
            <a:ext cx="5487257" cy="804721"/>
          </a:xfrm>
        </p:spPr>
        <p:txBody>
          <a:bodyPr/>
          <a:lstStyle>
            <a:lvl1pPr marL="0" indent="0">
              <a:buNone/>
              <a:defRPr sz="1300"/>
            </a:lvl1pPr>
            <a:lvl2pPr marL="411450" indent="0">
              <a:buNone/>
              <a:defRPr sz="1100"/>
            </a:lvl2pPr>
            <a:lvl3pPr marL="822903" indent="0">
              <a:buNone/>
              <a:defRPr sz="900"/>
            </a:lvl3pPr>
            <a:lvl4pPr marL="1234352" indent="0">
              <a:buNone/>
              <a:defRPr sz="800"/>
            </a:lvl4pPr>
            <a:lvl5pPr marL="1645803" indent="0">
              <a:buNone/>
              <a:defRPr sz="800"/>
            </a:lvl5pPr>
            <a:lvl6pPr marL="2057255" indent="0">
              <a:buNone/>
              <a:defRPr sz="800"/>
            </a:lvl6pPr>
            <a:lvl7pPr marL="2468707" indent="0">
              <a:buNone/>
              <a:defRPr sz="800"/>
            </a:lvl7pPr>
            <a:lvl8pPr marL="2880159" indent="0">
              <a:buNone/>
              <a:defRPr sz="800"/>
            </a:lvl8pPr>
            <a:lvl9pPr marL="3291610" indent="0">
              <a:buNone/>
              <a:defRPr sz="8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77909039"/>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4" name="Rectangle 22"/>
          <p:cNvSpPr txBox="1">
            <a:spLocks noChangeArrowheads="1"/>
          </p:cNvSpPr>
          <p:nvPr userDrawn="1"/>
        </p:nvSpPr>
        <p:spPr>
          <a:xfrm>
            <a:off x="4300538" y="6553200"/>
            <a:ext cx="533400" cy="304800"/>
          </a:xfrm>
          <a:prstGeom prst="rect">
            <a:avLst/>
          </a:prstGeom>
        </p:spPr>
        <p:txBody>
          <a:bodyPr/>
          <a:lstStyle/>
          <a:p>
            <a:pPr>
              <a:defRPr/>
            </a:pPr>
            <a:fld id="{6557B824-E0C5-4D7C-8929-7226B3E53352}" type="slidenum">
              <a:rPr lang="en-US" sz="1200">
                <a:solidFill>
                  <a:srgbClr val="FFFFFF"/>
                </a:solidFill>
              </a:rPr>
              <a:pPr>
                <a:defRPr/>
              </a:pPr>
              <a:t>‹#›</a:t>
            </a:fld>
            <a:endParaRPr lang="en-US" sz="1200" dirty="0">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85058497"/>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4" name="Rectangle 22"/>
          <p:cNvSpPr txBox="1">
            <a:spLocks noChangeArrowheads="1"/>
          </p:cNvSpPr>
          <p:nvPr userDrawn="1"/>
        </p:nvSpPr>
        <p:spPr>
          <a:xfrm>
            <a:off x="4300538" y="6553200"/>
            <a:ext cx="533400" cy="304800"/>
          </a:xfrm>
          <a:prstGeom prst="rect">
            <a:avLst/>
          </a:prstGeom>
        </p:spPr>
        <p:txBody>
          <a:bodyPr/>
          <a:lstStyle/>
          <a:p>
            <a:pPr>
              <a:defRPr/>
            </a:pPr>
            <a:fld id="{FF654671-6BA1-4527-BD79-B65A5C3E5F47}" type="slidenum">
              <a:rPr lang="en-US" sz="1200">
                <a:solidFill>
                  <a:srgbClr val="FFFFFF"/>
                </a:solidFill>
              </a:rPr>
              <a:pPr>
                <a:defRPr/>
              </a:pPr>
              <a:t>‹#›</a:t>
            </a:fld>
            <a:endParaRPr lang="en-US" sz="1200" dirty="0">
              <a:solidFill>
                <a:srgbClr val="FFFFFF"/>
              </a:solidFill>
            </a:endParaRPr>
          </a:p>
        </p:txBody>
      </p:sp>
      <p:sp>
        <p:nvSpPr>
          <p:cNvPr id="2" name="Vertical Title 1"/>
          <p:cNvSpPr>
            <a:spLocks noGrp="1"/>
          </p:cNvSpPr>
          <p:nvPr>
            <p:ph type="title" orient="vert"/>
          </p:nvPr>
        </p:nvSpPr>
        <p:spPr>
          <a:xfrm>
            <a:off x="6630440" y="274439"/>
            <a:ext cx="2056293" cy="585174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73" y="274439"/>
            <a:ext cx="6035983" cy="585174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51401497"/>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chart" preserve="1">
  <p:cSld name="Title and Chart">
    <p:spTree>
      <p:nvGrpSpPr>
        <p:cNvPr id="1" name=""/>
        <p:cNvGrpSpPr/>
        <p:nvPr/>
      </p:nvGrpSpPr>
      <p:grpSpPr>
        <a:xfrm>
          <a:off x="0" y="0"/>
          <a:ext cx="0" cy="0"/>
          <a:chOff x="0" y="0"/>
          <a:chExt cx="0" cy="0"/>
        </a:xfrm>
      </p:grpSpPr>
      <p:sp>
        <p:nvSpPr>
          <p:cNvPr id="4" name="Rectangle 22"/>
          <p:cNvSpPr txBox="1">
            <a:spLocks noChangeArrowheads="1"/>
          </p:cNvSpPr>
          <p:nvPr userDrawn="1"/>
        </p:nvSpPr>
        <p:spPr>
          <a:xfrm>
            <a:off x="4300538" y="6553200"/>
            <a:ext cx="533400" cy="304800"/>
          </a:xfrm>
          <a:prstGeom prst="rect">
            <a:avLst/>
          </a:prstGeom>
        </p:spPr>
        <p:txBody>
          <a:bodyPr/>
          <a:lstStyle/>
          <a:p>
            <a:pPr>
              <a:defRPr/>
            </a:pPr>
            <a:fld id="{0D84D761-F89E-4812-98B5-A58FF27C70A1}" type="slidenum">
              <a:rPr lang="en-US" sz="1200">
                <a:solidFill>
                  <a:srgbClr val="FFFFFF"/>
                </a:solidFill>
              </a:rPr>
              <a:pPr>
                <a:defRPr/>
              </a:pPr>
              <a:t>‹#›</a:t>
            </a:fld>
            <a:endParaRPr lang="en-US" sz="1200" dirty="0">
              <a:solidFill>
                <a:srgbClr val="FFFFFF"/>
              </a:solidFill>
            </a:endParaRPr>
          </a:p>
        </p:txBody>
      </p:sp>
      <p:sp>
        <p:nvSpPr>
          <p:cNvPr id="2" name="Title 1"/>
          <p:cNvSpPr>
            <a:spLocks noGrp="1"/>
          </p:cNvSpPr>
          <p:nvPr>
            <p:ph type="title"/>
          </p:nvPr>
        </p:nvSpPr>
        <p:spPr>
          <a:xfrm>
            <a:off x="457276" y="274435"/>
            <a:ext cx="8229457" cy="1143476"/>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76" y="1600870"/>
            <a:ext cx="8229457" cy="4525308"/>
          </a:xfrm>
        </p:spPr>
        <p:txBody>
          <a:bodyPr/>
          <a:lstStyle/>
          <a:p>
            <a:pPr lvl="0"/>
            <a:endParaRPr lang="en-US" noProof="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98336545"/>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clipArtAndTx">
  <p:cSld name="Title, Clip Art and Text">
    <p:spTree>
      <p:nvGrpSpPr>
        <p:cNvPr id="1" name=""/>
        <p:cNvGrpSpPr/>
        <p:nvPr/>
      </p:nvGrpSpPr>
      <p:grpSpPr>
        <a:xfrm>
          <a:off x="0" y="0"/>
          <a:ext cx="0" cy="0"/>
          <a:chOff x="0" y="0"/>
          <a:chExt cx="0" cy="0"/>
        </a:xfrm>
      </p:grpSpPr>
      <p:sp>
        <p:nvSpPr>
          <p:cNvPr id="5" name="Rectangle 22"/>
          <p:cNvSpPr txBox="1">
            <a:spLocks noChangeArrowheads="1"/>
          </p:cNvSpPr>
          <p:nvPr userDrawn="1"/>
        </p:nvSpPr>
        <p:spPr>
          <a:xfrm>
            <a:off x="4300538" y="6553200"/>
            <a:ext cx="533400" cy="304800"/>
          </a:xfrm>
          <a:prstGeom prst="rect">
            <a:avLst/>
          </a:prstGeom>
        </p:spPr>
        <p:txBody>
          <a:bodyPr/>
          <a:lstStyle/>
          <a:p>
            <a:pPr>
              <a:defRPr/>
            </a:pPr>
            <a:fld id="{19EC75CE-9510-4315-8C87-E32A020B773A}" type="slidenum">
              <a:rPr lang="en-US" sz="1200">
                <a:solidFill>
                  <a:srgbClr val="FFFFFF"/>
                </a:solidFill>
              </a:rPr>
              <a:pPr>
                <a:defRPr/>
              </a:pPr>
              <a:t>‹#›</a:t>
            </a:fld>
            <a:endParaRPr lang="en-US" sz="1200" dirty="0">
              <a:solidFill>
                <a:srgbClr val="FFFFFF"/>
              </a:solidFill>
            </a:endParaRPr>
          </a:p>
        </p:txBody>
      </p:sp>
      <p:sp>
        <p:nvSpPr>
          <p:cNvPr id="2" name="Title 1"/>
          <p:cNvSpPr>
            <a:spLocks noGrp="1"/>
          </p:cNvSpPr>
          <p:nvPr>
            <p:ph type="title"/>
          </p:nvPr>
        </p:nvSpPr>
        <p:spPr>
          <a:xfrm>
            <a:off x="428625" y="282575"/>
            <a:ext cx="8274050" cy="661988"/>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28625" y="1217613"/>
            <a:ext cx="4060825" cy="4895850"/>
          </a:xfrm>
        </p:spPr>
        <p:txBody>
          <a:bodyPr/>
          <a:lstStyle/>
          <a:p>
            <a:pPr lvl="0"/>
            <a:endParaRPr lang="en-US" noProof="0" smtClean="0"/>
          </a:p>
        </p:txBody>
      </p:sp>
      <p:sp>
        <p:nvSpPr>
          <p:cNvPr id="4" name="Text Placeholder 3"/>
          <p:cNvSpPr>
            <a:spLocks noGrp="1"/>
          </p:cNvSpPr>
          <p:nvPr>
            <p:ph type="body" sz="half" idx="2"/>
          </p:nvPr>
        </p:nvSpPr>
        <p:spPr>
          <a:xfrm>
            <a:off x="4641850" y="1217613"/>
            <a:ext cx="4060825" cy="4895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30664293"/>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p:fade/>
      </p:transition>
    </mc:Choice>
    <mc:Fallback>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bl">
  <p:cSld name="Title and Table">
    <p:spTree>
      <p:nvGrpSpPr>
        <p:cNvPr id="1" name=""/>
        <p:cNvGrpSpPr/>
        <p:nvPr/>
      </p:nvGrpSpPr>
      <p:grpSpPr>
        <a:xfrm>
          <a:off x="0" y="0"/>
          <a:ext cx="0" cy="0"/>
          <a:chOff x="0" y="0"/>
          <a:chExt cx="0" cy="0"/>
        </a:xfrm>
      </p:grpSpPr>
      <p:sp>
        <p:nvSpPr>
          <p:cNvPr id="4" name="Rectangle 22"/>
          <p:cNvSpPr txBox="1">
            <a:spLocks noChangeArrowheads="1"/>
          </p:cNvSpPr>
          <p:nvPr userDrawn="1"/>
        </p:nvSpPr>
        <p:spPr>
          <a:xfrm>
            <a:off x="4300538" y="6553200"/>
            <a:ext cx="533400" cy="304800"/>
          </a:xfrm>
          <a:prstGeom prst="rect">
            <a:avLst/>
          </a:prstGeom>
        </p:spPr>
        <p:txBody>
          <a:bodyPr/>
          <a:lstStyle/>
          <a:p>
            <a:pPr>
              <a:defRPr/>
            </a:pPr>
            <a:fld id="{7BC0F51B-D698-4B80-8822-0BC19546EDED}" type="slidenum">
              <a:rPr lang="en-US" sz="1200">
                <a:solidFill>
                  <a:srgbClr val="FFFFFF"/>
                </a:solidFill>
              </a:rPr>
              <a:pPr>
                <a:defRPr/>
              </a:pPr>
              <a:t>‹#›</a:t>
            </a:fld>
            <a:endParaRPr lang="en-US" sz="1200" dirty="0">
              <a:solidFill>
                <a:srgbClr val="FFFFFF"/>
              </a:solidFill>
            </a:endParaRPr>
          </a:p>
        </p:txBody>
      </p:sp>
      <p:sp>
        <p:nvSpPr>
          <p:cNvPr id="2" name="Title 1"/>
          <p:cNvSpPr>
            <a:spLocks noGrp="1"/>
          </p:cNvSpPr>
          <p:nvPr>
            <p:ph type="title"/>
          </p:nvPr>
        </p:nvSpPr>
        <p:spPr>
          <a:xfrm>
            <a:off x="455613" y="273050"/>
            <a:ext cx="8237537" cy="889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5613" y="1371600"/>
            <a:ext cx="8237537" cy="4343400"/>
          </a:xfrm>
        </p:spPr>
        <p:txBody>
          <a:bodyPr/>
          <a:lstStyle/>
          <a:p>
            <a:pPr lvl="0"/>
            <a:endParaRPr lang="en-US" noProof="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66388066"/>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p:fad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2"/>
          <p:cNvSpPr txBox="1">
            <a:spLocks noChangeArrowheads="1"/>
          </p:cNvSpPr>
          <p:nvPr userDrawn="1"/>
        </p:nvSpPr>
        <p:spPr>
          <a:xfrm>
            <a:off x="4300653" y="6553200"/>
            <a:ext cx="533400" cy="3048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FA6EF418-91A6-455E-91A5-5ACD2AD6C3FF}" type="slidenum">
              <a:rPr kumimoji="0" lang="en-US" sz="1200" b="0" i="0" u="none" strike="noStrike" kern="1200" cap="none" spc="0" normalizeH="0" baseline="0" noProof="0" smtClean="0">
                <a:ln>
                  <a:noFill/>
                </a:ln>
                <a:solidFill>
                  <a:schemeClr val="tx1"/>
                </a:solidFill>
                <a:effectLst/>
                <a:uLnTx/>
                <a:uFillTx/>
                <a:latin typeface="Verdana" pitchFamily="34"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smtClean="0">
              <a:ln>
                <a:noFill/>
              </a:ln>
              <a:solidFill>
                <a:schemeClr val="tx1"/>
              </a:solidFill>
              <a:effectLst/>
              <a:uLnTx/>
              <a:uFillTx/>
              <a:latin typeface="Verdana" pitchFamily="34" charset="0"/>
              <a:ea typeface="+mn-ea"/>
              <a:cs typeface="+mn-cs"/>
            </a:endParaRPr>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22"/>
          <p:cNvSpPr txBox="1">
            <a:spLocks noChangeArrowheads="1"/>
          </p:cNvSpPr>
          <p:nvPr userDrawn="1"/>
        </p:nvSpPr>
        <p:spPr>
          <a:xfrm>
            <a:off x="4300653" y="6553200"/>
            <a:ext cx="533400" cy="3048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FA6EF418-91A6-455E-91A5-5ACD2AD6C3FF}" type="slidenum">
              <a:rPr kumimoji="0" lang="en-US" sz="1200" b="0" i="0" u="none" strike="noStrike" kern="1200" cap="none" spc="0" normalizeH="0" baseline="0" noProof="0" smtClean="0">
                <a:ln>
                  <a:noFill/>
                </a:ln>
                <a:solidFill>
                  <a:schemeClr val="tx1"/>
                </a:solidFill>
                <a:effectLst/>
                <a:uLnTx/>
                <a:uFillTx/>
                <a:latin typeface="Verdana" pitchFamily="34"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smtClean="0">
              <a:ln>
                <a:noFill/>
              </a:ln>
              <a:solidFill>
                <a:schemeClr val="tx1"/>
              </a:solidFill>
              <a:effectLst/>
              <a:uLnTx/>
              <a:uFillTx/>
              <a:latin typeface="Verdana" pitchFamily="34" charset="0"/>
              <a:ea typeface="+mn-ea"/>
              <a:cs typeface="+mn-cs"/>
            </a:endParaRPr>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71" y="273008"/>
            <a:ext cx="3007989" cy="1162057"/>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5291" y="273007"/>
            <a:ext cx="5111438" cy="5853170"/>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71" y="1435065"/>
            <a:ext cx="3007989" cy="4691112"/>
          </a:xfrm>
        </p:spPr>
        <p:txBody>
          <a:bodyPr/>
          <a:lstStyle>
            <a:lvl1pPr marL="0" indent="0">
              <a:buNone/>
              <a:defRPr sz="1300"/>
            </a:lvl1pPr>
            <a:lvl2pPr marL="411450" indent="0">
              <a:buNone/>
              <a:defRPr sz="1100"/>
            </a:lvl2pPr>
            <a:lvl3pPr marL="822903" indent="0">
              <a:buNone/>
              <a:defRPr sz="900"/>
            </a:lvl3pPr>
            <a:lvl4pPr marL="1234352" indent="0">
              <a:buNone/>
              <a:defRPr sz="800"/>
            </a:lvl4pPr>
            <a:lvl5pPr marL="1645803" indent="0">
              <a:buNone/>
              <a:defRPr sz="800"/>
            </a:lvl5pPr>
            <a:lvl6pPr marL="2057255" indent="0">
              <a:buNone/>
              <a:defRPr sz="800"/>
            </a:lvl6pPr>
            <a:lvl7pPr marL="2468707" indent="0">
              <a:buNone/>
              <a:defRPr sz="800"/>
            </a:lvl7pPr>
            <a:lvl8pPr marL="2880159" indent="0">
              <a:buNone/>
              <a:defRPr sz="800"/>
            </a:lvl8pPr>
            <a:lvl9pPr marL="3291610" indent="0">
              <a:buNone/>
              <a:defRPr sz="800"/>
            </a:lvl9pPr>
          </a:lstStyle>
          <a:p>
            <a:pPr lvl="0"/>
            <a:r>
              <a:rPr lang="en-US" smtClean="0"/>
              <a:t>Click to edit Master text styles</a:t>
            </a:r>
          </a:p>
        </p:txBody>
      </p:sp>
      <p:sp>
        <p:nvSpPr>
          <p:cNvPr id="5" name="Rectangle 22"/>
          <p:cNvSpPr txBox="1">
            <a:spLocks noChangeArrowheads="1"/>
          </p:cNvSpPr>
          <p:nvPr userDrawn="1"/>
        </p:nvSpPr>
        <p:spPr>
          <a:xfrm>
            <a:off x="4300653" y="6553200"/>
            <a:ext cx="533400" cy="3048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FA6EF418-91A6-455E-91A5-5ACD2AD6C3FF}" type="slidenum">
              <a:rPr kumimoji="0" lang="en-US" sz="1200" b="0" i="0" u="none" strike="noStrike" kern="1200" cap="none" spc="0" normalizeH="0" baseline="0" noProof="0" smtClean="0">
                <a:ln>
                  <a:noFill/>
                </a:ln>
                <a:solidFill>
                  <a:schemeClr val="tx1"/>
                </a:solidFill>
                <a:effectLst/>
                <a:uLnTx/>
                <a:uFillTx/>
                <a:latin typeface="Verdana" pitchFamily="34"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smtClean="0">
              <a:ln>
                <a:noFill/>
              </a:ln>
              <a:solidFill>
                <a:schemeClr val="tx1"/>
              </a:solidFill>
              <a:effectLst/>
              <a:uLnTx/>
              <a:uFillTx/>
              <a:latin typeface="Verdana" pitchFamily="34" charset="0"/>
              <a:ea typeface="+mn-ea"/>
              <a:cs typeface="+mn-cs"/>
            </a:endParaRPr>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934" y="4801174"/>
            <a:ext cx="5487257" cy="566021"/>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1934" y="613193"/>
            <a:ext cx="5487257" cy="4115085"/>
          </a:xfrm>
        </p:spPr>
        <p:txBody>
          <a:bodyPr/>
          <a:lstStyle>
            <a:lvl1pPr marL="0" indent="0">
              <a:buNone/>
              <a:defRPr sz="2900"/>
            </a:lvl1pPr>
            <a:lvl2pPr marL="411450" indent="0">
              <a:buNone/>
              <a:defRPr sz="2500"/>
            </a:lvl2pPr>
            <a:lvl3pPr marL="822903" indent="0">
              <a:buNone/>
              <a:defRPr sz="2200"/>
            </a:lvl3pPr>
            <a:lvl4pPr marL="1234352" indent="0">
              <a:buNone/>
              <a:defRPr sz="1800"/>
            </a:lvl4pPr>
            <a:lvl5pPr marL="1645803" indent="0">
              <a:buNone/>
              <a:defRPr sz="1800"/>
            </a:lvl5pPr>
            <a:lvl6pPr marL="2057255" indent="0">
              <a:buNone/>
              <a:defRPr sz="1800"/>
            </a:lvl6pPr>
            <a:lvl7pPr marL="2468707" indent="0">
              <a:buNone/>
              <a:defRPr sz="1800"/>
            </a:lvl7pPr>
            <a:lvl8pPr marL="2880159" indent="0">
              <a:buNone/>
              <a:defRPr sz="1800"/>
            </a:lvl8pPr>
            <a:lvl9pPr marL="3291610" indent="0">
              <a:buNone/>
              <a:defRPr sz="1800"/>
            </a:lvl9pPr>
          </a:lstStyle>
          <a:p>
            <a:pPr lvl="0"/>
            <a:endParaRPr lang="en-US" noProof="0"/>
          </a:p>
        </p:txBody>
      </p:sp>
      <p:sp>
        <p:nvSpPr>
          <p:cNvPr id="4" name="Text Placeholder 3"/>
          <p:cNvSpPr>
            <a:spLocks noGrp="1"/>
          </p:cNvSpPr>
          <p:nvPr>
            <p:ph type="body" sz="half" idx="2"/>
          </p:nvPr>
        </p:nvSpPr>
        <p:spPr>
          <a:xfrm>
            <a:off x="1791934" y="5367195"/>
            <a:ext cx="5487257" cy="804721"/>
          </a:xfrm>
        </p:spPr>
        <p:txBody>
          <a:bodyPr/>
          <a:lstStyle>
            <a:lvl1pPr marL="0" indent="0">
              <a:buNone/>
              <a:defRPr sz="1300"/>
            </a:lvl1pPr>
            <a:lvl2pPr marL="411450" indent="0">
              <a:buNone/>
              <a:defRPr sz="1100"/>
            </a:lvl2pPr>
            <a:lvl3pPr marL="822903" indent="0">
              <a:buNone/>
              <a:defRPr sz="900"/>
            </a:lvl3pPr>
            <a:lvl4pPr marL="1234352" indent="0">
              <a:buNone/>
              <a:defRPr sz="800"/>
            </a:lvl4pPr>
            <a:lvl5pPr marL="1645803" indent="0">
              <a:buNone/>
              <a:defRPr sz="800"/>
            </a:lvl5pPr>
            <a:lvl6pPr marL="2057255" indent="0">
              <a:buNone/>
              <a:defRPr sz="800"/>
            </a:lvl6pPr>
            <a:lvl7pPr marL="2468707" indent="0">
              <a:buNone/>
              <a:defRPr sz="800"/>
            </a:lvl7pPr>
            <a:lvl8pPr marL="2880159" indent="0">
              <a:buNone/>
              <a:defRPr sz="800"/>
            </a:lvl8pPr>
            <a:lvl9pPr marL="3291610" indent="0">
              <a:buNone/>
              <a:defRPr sz="800"/>
            </a:lvl9pPr>
          </a:lstStyle>
          <a:p>
            <a:pPr lvl="0"/>
            <a:r>
              <a:rPr lang="en-US" smtClean="0"/>
              <a:t>Click to edit Master text styles</a:t>
            </a:r>
          </a:p>
        </p:txBody>
      </p:sp>
      <p:sp>
        <p:nvSpPr>
          <p:cNvPr id="5" name="Rectangle 22"/>
          <p:cNvSpPr txBox="1">
            <a:spLocks noChangeArrowheads="1"/>
          </p:cNvSpPr>
          <p:nvPr userDrawn="1"/>
        </p:nvSpPr>
        <p:spPr>
          <a:xfrm>
            <a:off x="4300653" y="6553200"/>
            <a:ext cx="533400" cy="3048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FA6EF418-91A6-455E-91A5-5ACD2AD6C3FF}" type="slidenum">
              <a:rPr kumimoji="0" lang="en-US" sz="1200" b="0" i="0" u="none" strike="noStrike" kern="1200" cap="none" spc="0" normalizeH="0" baseline="0" noProof="0" smtClean="0">
                <a:ln>
                  <a:noFill/>
                </a:ln>
                <a:solidFill>
                  <a:schemeClr val="tx1"/>
                </a:solidFill>
                <a:effectLst/>
                <a:uLnTx/>
                <a:uFillTx/>
                <a:latin typeface="Verdana" pitchFamily="34"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smtClean="0">
              <a:ln>
                <a:noFill/>
              </a:ln>
              <a:solidFill>
                <a:schemeClr val="tx1"/>
              </a:solidFill>
              <a:effectLst/>
              <a:uLnTx/>
              <a:uFillTx/>
              <a:latin typeface="Verdana" pitchFamily="34" charset="0"/>
              <a:ea typeface="+mn-ea"/>
              <a:cs typeface="+mn-cs"/>
            </a:endParaRPr>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2" Type="http://schemas.openxmlformats.org/officeDocument/2006/relationships/theme" Target="../theme/theme2.xml"/><Relationship Id="rId13" Type="http://schemas.openxmlformats.org/officeDocument/2006/relationships/image" Target="../media/image2.png"/><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 Id="rId9" Type="http://schemas.openxmlformats.org/officeDocument/2006/relationships/slideLayout" Target="../slideLayouts/slideLayout23.xml"/><Relationship Id="rId10"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6.xml"/><Relationship Id="rId12" Type="http://schemas.openxmlformats.org/officeDocument/2006/relationships/slideLayout" Target="../slideLayouts/slideLayout37.xml"/><Relationship Id="rId13" Type="http://schemas.openxmlformats.org/officeDocument/2006/relationships/slideLayout" Target="../slideLayouts/slideLayout38.xml"/><Relationship Id="rId14" Type="http://schemas.openxmlformats.org/officeDocument/2006/relationships/slideLayout" Target="../slideLayouts/slideLayout39.xml"/><Relationship Id="rId15" Type="http://schemas.openxmlformats.org/officeDocument/2006/relationships/theme" Target="../theme/theme3.xml"/><Relationship Id="rId16" Type="http://schemas.openxmlformats.org/officeDocument/2006/relationships/image" Target="../media/image1.jpeg"/><Relationship Id="rId1" Type="http://schemas.openxmlformats.org/officeDocument/2006/relationships/slideLayout" Target="../slideLayouts/slideLayout26.xml"/><Relationship Id="rId2" Type="http://schemas.openxmlformats.org/officeDocument/2006/relationships/slideLayout" Target="../slideLayouts/slideLayout27.xml"/><Relationship Id="rId3" Type="http://schemas.openxmlformats.org/officeDocument/2006/relationships/slideLayout" Target="../slideLayouts/slideLayout28.xml"/><Relationship Id="rId4" Type="http://schemas.openxmlformats.org/officeDocument/2006/relationships/slideLayout" Target="../slideLayouts/slideLayout29.xml"/><Relationship Id="rId5" Type="http://schemas.openxmlformats.org/officeDocument/2006/relationships/slideLayout" Target="../slideLayouts/slideLayout30.xml"/><Relationship Id="rId6" Type="http://schemas.openxmlformats.org/officeDocument/2006/relationships/slideLayout" Target="../slideLayouts/slideLayout31.xml"/><Relationship Id="rId7" Type="http://schemas.openxmlformats.org/officeDocument/2006/relationships/slideLayout" Target="../slideLayouts/slideLayout32.xml"/><Relationship Id="rId8" Type="http://schemas.openxmlformats.org/officeDocument/2006/relationships/slideLayout" Target="../slideLayouts/slideLayout33.xml"/><Relationship Id="rId9" Type="http://schemas.openxmlformats.org/officeDocument/2006/relationships/slideLayout" Target="../slideLayouts/slideLayout34.xml"/><Relationship Id="rId10"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2.xml"/><Relationship Id="rId4" Type="http://schemas.openxmlformats.org/officeDocument/2006/relationships/theme" Target="../theme/theme4.xml"/><Relationship Id="rId5" Type="http://schemas.openxmlformats.org/officeDocument/2006/relationships/image" Target="../media/image4.jpeg"/><Relationship Id="rId6" Type="http://schemas.openxmlformats.org/officeDocument/2006/relationships/image" Target="../media/image5.png"/><Relationship Id="rId1" Type="http://schemas.openxmlformats.org/officeDocument/2006/relationships/slideLayout" Target="../slideLayouts/slideLayout40.xml"/><Relationship Id="rId2"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3.xml"/><Relationship Id="rId12" Type="http://schemas.openxmlformats.org/officeDocument/2006/relationships/slideLayout" Target="../slideLayouts/slideLayout54.xml"/><Relationship Id="rId13" Type="http://schemas.openxmlformats.org/officeDocument/2006/relationships/slideLayout" Target="../slideLayouts/slideLayout55.xml"/><Relationship Id="rId14" Type="http://schemas.openxmlformats.org/officeDocument/2006/relationships/slideLayout" Target="../slideLayouts/slideLayout56.xml"/><Relationship Id="rId15" Type="http://schemas.openxmlformats.org/officeDocument/2006/relationships/theme" Target="../theme/theme5.xml"/><Relationship Id="rId16" Type="http://schemas.openxmlformats.org/officeDocument/2006/relationships/image" Target="../media/image1.jpeg"/><Relationship Id="rId1" Type="http://schemas.openxmlformats.org/officeDocument/2006/relationships/slideLayout" Target="../slideLayouts/slideLayout43.xml"/><Relationship Id="rId2" Type="http://schemas.openxmlformats.org/officeDocument/2006/relationships/slideLayout" Target="../slideLayouts/slideLayout44.xml"/><Relationship Id="rId3" Type="http://schemas.openxmlformats.org/officeDocument/2006/relationships/slideLayout" Target="../slideLayouts/slideLayout45.xml"/><Relationship Id="rId4" Type="http://schemas.openxmlformats.org/officeDocument/2006/relationships/slideLayout" Target="../slideLayouts/slideLayout46.xml"/><Relationship Id="rId5" Type="http://schemas.openxmlformats.org/officeDocument/2006/relationships/slideLayout" Target="../slideLayouts/slideLayout47.xml"/><Relationship Id="rId6" Type="http://schemas.openxmlformats.org/officeDocument/2006/relationships/slideLayout" Target="../slideLayouts/slideLayout48.xml"/><Relationship Id="rId7" Type="http://schemas.openxmlformats.org/officeDocument/2006/relationships/slideLayout" Target="../slideLayouts/slideLayout49.xml"/><Relationship Id="rId8" Type="http://schemas.openxmlformats.org/officeDocument/2006/relationships/slideLayout" Target="../slideLayouts/slideLayout50.xml"/><Relationship Id="rId9" Type="http://schemas.openxmlformats.org/officeDocument/2006/relationships/slideLayout" Target="../slideLayouts/slideLayout51.xml"/><Relationship Id="rId10"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16" cstate="print"/>
          <a:srcRect/>
          <a:stretch>
            <a:fillRect/>
          </a:stretch>
        </a:blip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bwMode="auto">
          <a:xfrm>
            <a:off x="457274" y="274435"/>
            <a:ext cx="8229457" cy="1143476"/>
          </a:xfrm>
          <a:prstGeom prst="rect">
            <a:avLst/>
          </a:prstGeom>
          <a:noFill/>
          <a:ln w="9525">
            <a:noFill/>
            <a:miter lim="800000"/>
            <a:headEnd/>
            <a:tailEnd/>
          </a:ln>
          <a:effectLst/>
        </p:spPr>
        <p:txBody>
          <a:bodyPr vert="horz" wrap="square" lIns="91408" tIns="45705" rIns="91408" bIns="45705" numCol="1" anchor="ctr" anchorCtr="0" compatLnSpc="1">
            <a:prstTxWarp prst="textNoShape">
              <a:avLst/>
            </a:prstTxWarp>
          </a:bodyPr>
          <a:lstStyle/>
          <a:p>
            <a:pPr lvl="0"/>
            <a:r>
              <a:rPr lang="en-US" smtClean="0"/>
              <a:t>Click to edit Master title style</a:t>
            </a:r>
          </a:p>
        </p:txBody>
      </p:sp>
      <p:sp>
        <p:nvSpPr>
          <p:cNvPr id="58371" name="Rectangle 3"/>
          <p:cNvSpPr>
            <a:spLocks noGrp="1" noChangeArrowheads="1"/>
          </p:cNvSpPr>
          <p:nvPr>
            <p:ph type="body" idx="1"/>
          </p:nvPr>
        </p:nvSpPr>
        <p:spPr bwMode="auto">
          <a:xfrm>
            <a:off x="457274" y="1600870"/>
            <a:ext cx="8229457" cy="4525308"/>
          </a:xfrm>
          <a:prstGeom prst="rect">
            <a:avLst/>
          </a:prstGeom>
          <a:noFill/>
          <a:ln w="9525">
            <a:noFill/>
            <a:miter lim="800000"/>
            <a:headEnd/>
            <a:tailEnd/>
          </a:ln>
          <a:effectLst/>
        </p:spPr>
        <p:txBody>
          <a:bodyPr vert="horz" wrap="square" lIns="91408" tIns="45705" rIns="91408" bIns="4570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Tree>
  </p:cSld>
  <p:clrMap bg1="dk2" tx1="lt1" bg2="dk1" tx2="lt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 r:id="rId12"/>
    <p:sldLayoutId r:id="rId13"/>
    <p:sldLayoutId r:id="rId14"/>
  </p:sldLayoutIdLst>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txStyles>
    <p:titleStyle>
      <a:lvl1pPr algn="ctr" defTabSz="911584" rtl="0" eaLnBrk="0" fontAlgn="base" hangingPunct="0">
        <a:spcBef>
          <a:spcPct val="0"/>
        </a:spcBef>
        <a:spcAft>
          <a:spcPct val="0"/>
        </a:spcAft>
        <a:defRPr sz="4000">
          <a:solidFill>
            <a:schemeClr val="tx1"/>
          </a:solidFill>
          <a:effectLst>
            <a:outerShdw blurRad="38100" dist="38100" dir="2700000" algn="tl">
              <a:srgbClr val="000000"/>
            </a:outerShdw>
          </a:effectLst>
          <a:latin typeface="+mj-lt"/>
          <a:ea typeface="+mj-ea"/>
          <a:cs typeface="+mj-cs"/>
        </a:defRPr>
      </a:lvl1pPr>
      <a:lvl2pPr algn="ctr" defTabSz="911584" rtl="0" eaLnBrk="0" fontAlgn="base" hangingPunct="0">
        <a:spcBef>
          <a:spcPct val="0"/>
        </a:spcBef>
        <a:spcAft>
          <a:spcPct val="0"/>
        </a:spcAft>
        <a:defRPr sz="4000">
          <a:solidFill>
            <a:schemeClr val="tx1"/>
          </a:solidFill>
          <a:effectLst>
            <a:outerShdw blurRad="38100" dist="38100" dir="2700000" algn="tl">
              <a:srgbClr val="000000"/>
            </a:outerShdw>
          </a:effectLst>
          <a:latin typeface="Neo Sans Intel Medium" pitchFamily="34" charset="0"/>
          <a:cs typeface="Arial" charset="0"/>
        </a:defRPr>
      </a:lvl2pPr>
      <a:lvl3pPr algn="ctr" defTabSz="911584" rtl="0" eaLnBrk="0" fontAlgn="base" hangingPunct="0">
        <a:spcBef>
          <a:spcPct val="0"/>
        </a:spcBef>
        <a:spcAft>
          <a:spcPct val="0"/>
        </a:spcAft>
        <a:defRPr sz="4000">
          <a:solidFill>
            <a:schemeClr val="tx1"/>
          </a:solidFill>
          <a:effectLst>
            <a:outerShdw blurRad="38100" dist="38100" dir="2700000" algn="tl">
              <a:srgbClr val="000000"/>
            </a:outerShdw>
          </a:effectLst>
          <a:latin typeface="Neo Sans Intel Medium" pitchFamily="34" charset="0"/>
          <a:cs typeface="Arial" charset="0"/>
        </a:defRPr>
      </a:lvl3pPr>
      <a:lvl4pPr algn="ctr" defTabSz="911584" rtl="0" eaLnBrk="0" fontAlgn="base" hangingPunct="0">
        <a:spcBef>
          <a:spcPct val="0"/>
        </a:spcBef>
        <a:spcAft>
          <a:spcPct val="0"/>
        </a:spcAft>
        <a:defRPr sz="4000">
          <a:solidFill>
            <a:schemeClr val="tx1"/>
          </a:solidFill>
          <a:effectLst>
            <a:outerShdw blurRad="38100" dist="38100" dir="2700000" algn="tl">
              <a:srgbClr val="000000"/>
            </a:outerShdw>
          </a:effectLst>
          <a:latin typeface="Neo Sans Intel Medium" pitchFamily="34" charset="0"/>
          <a:cs typeface="Arial" charset="0"/>
        </a:defRPr>
      </a:lvl4pPr>
      <a:lvl5pPr algn="ctr" defTabSz="911584" rtl="0" eaLnBrk="0" fontAlgn="base" hangingPunct="0">
        <a:spcBef>
          <a:spcPct val="0"/>
        </a:spcBef>
        <a:spcAft>
          <a:spcPct val="0"/>
        </a:spcAft>
        <a:defRPr sz="4000">
          <a:solidFill>
            <a:schemeClr val="tx1"/>
          </a:solidFill>
          <a:effectLst>
            <a:outerShdw blurRad="38100" dist="38100" dir="2700000" algn="tl">
              <a:srgbClr val="000000"/>
            </a:outerShdw>
          </a:effectLst>
          <a:latin typeface="Neo Sans Intel Medium" pitchFamily="34" charset="0"/>
          <a:cs typeface="Arial" charset="0"/>
        </a:defRPr>
      </a:lvl5pPr>
      <a:lvl6pPr marL="411450" algn="ctr" defTabSz="914335" rtl="0" fontAlgn="base">
        <a:spcBef>
          <a:spcPct val="0"/>
        </a:spcBef>
        <a:spcAft>
          <a:spcPct val="0"/>
        </a:spcAft>
        <a:defRPr sz="4000">
          <a:solidFill>
            <a:schemeClr val="tx1"/>
          </a:solidFill>
          <a:effectLst>
            <a:outerShdw blurRad="38100" dist="38100" dir="2700000" algn="tl">
              <a:srgbClr val="000000"/>
            </a:outerShdw>
          </a:effectLst>
          <a:latin typeface="Neo Sans Intel Medium" pitchFamily="34" charset="0"/>
          <a:cs typeface="Arial" charset="0"/>
        </a:defRPr>
      </a:lvl6pPr>
      <a:lvl7pPr marL="822903" algn="ctr" defTabSz="914335" rtl="0" fontAlgn="base">
        <a:spcBef>
          <a:spcPct val="0"/>
        </a:spcBef>
        <a:spcAft>
          <a:spcPct val="0"/>
        </a:spcAft>
        <a:defRPr sz="4000">
          <a:solidFill>
            <a:schemeClr val="tx1"/>
          </a:solidFill>
          <a:effectLst>
            <a:outerShdw blurRad="38100" dist="38100" dir="2700000" algn="tl">
              <a:srgbClr val="000000"/>
            </a:outerShdw>
          </a:effectLst>
          <a:latin typeface="Neo Sans Intel Medium" pitchFamily="34" charset="0"/>
          <a:cs typeface="Arial" charset="0"/>
        </a:defRPr>
      </a:lvl7pPr>
      <a:lvl8pPr marL="1234352" algn="ctr" defTabSz="914335" rtl="0" fontAlgn="base">
        <a:spcBef>
          <a:spcPct val="0"/>
        </a:spcBef>
        <a:spcAft>
          <a:spcPct val="0"/>
        </a:spcAft>
        <a:defRPr sz="4000">
          <a:solidFill>
            <a:schemeClr val="tx1"/>
          </a:solidFill>
          <a:effectLst>
            <a:outerShdw blurRad="38100" dist="38100" dir="2700000" algn="tl">
              <a:srgbClr val="000000"/>
            </a:outerShdw>
          </a:effectLst>
          <a:latin typeface="Neo Sans Intel Medium" pitchFamily="34" charset="0"/>
          <a:cs typeface="Arial" charset="0"/>
        </a:defRPr>
      </a:lvl8pPr>
      <a:lvl9pPr marL="1645803" algn="ctr" defTabSz="914335" rtl="0" fontAlgn="base">
        <a:spcBef>
          <a:spcPct val="0"/>
        </a:spcBef>
        <a:spcAft>
          <a:spcPct val="0"/>
        </a:spcAft>
        <a:defRPr sz="4000">
          <a:solidFill>
            <a:schemeClr val="tx1"/>
          </a:solidFill>
          <a:effectLst>
            <a:outerShdw blurRad="38100" dist="38100" dir="2700000" algn="tl">
              <a:srgbClr val="000000"/>
            </a:outerShdw>
          </a:effectLst>
          <a:latin typeface="Neo Sans Intel Medium" pitchFamily="34" charset="0"/>
          <a:cs typeface="Arial" charset="0"/>
        </a:defRPr>
      </a:lvl9pPr>
    </p:titleStyle>
    <p:bodyStyle>
      <a:lvl1pPr marL="305766" indent="-305766" algn="l" defTabSz="911584" rtl="0" eaLnBrk="0" fontAlgn="base" hangingPunct="0">
        <a:spcBef>
          <a:spcPct val="20000"/>
        </a:spcBef>
        <a:spcAft>
          <a:spcPct val="0"/>
        </a:spcAft>
        <a:defRPr sz="2900">
          <a:solidFill>
            <a:schemeClr val="tx1"/>
          </a:solidFill>
          <a:effectLst>
            <a:outerShdw blurRad="38100" dist="38100" dir="2700000" algn="tl">
              <a:srgbClr val="000000"/>
            </a:outerShdw>
          </a:effectLst>
          <a:latin typeface="+mn-lt"/>
          <a:ea typeface="+mn-ea"/>
          <a:cs typeface="+mn-cs"/>
        </a:defRPr>
      </a:lvl1pPr>
      <a:lvl2pPr marL="570097" indent="-228611" algn="l" defTabSz="911584" rtl="0" eaLnBrk="0" fontAlgn="base" hangingPunct="0">
        <a:spcBef>
          <a:spcPct val="20000"/>
        </a:spcBef>
        <a:spcAft>
          <a:spcPct val="0"/>
        </a:spcAft>
        <a:buFont typeface="Wingdings" pitchFamily="2" charset="2"/>
        <a:buChar char=""/>
        <a:defRPr sz="2500">
          <a:solidFill>
            <a:schemeClr val="tx1"/>
          </a:solidFill>
          <a:effectLst>
            <a:outerShdw blurRad="38100" dist="38100" dir="2700000" algn="tl">
              <a:srgbClr val="000000"/>
            </a:outerShdw>
          </a:effectLst>
          <a:latin typeface="+mn-lt"/>
          <a:cs typeface="+mn-cs"/>
        </a:defRPr>
      </a:lvl2pPr>
      <a:lvl3pPr marL="911584" indent="-168600" algn="l" defTabSz="911584" rtl="0" eaLnBrk="0" fontAlgn="base" hangingPunct="0">
        <a:spcBef>
          <a:spcPct val="20000"/>
        </a:spcBef>
        <a:spcAft>
          <a:spcPct val="0"/>
        </a:spcAft>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597415" indent="-225753" algn="l" defTabSz="911584" rtl="0" eaLnBrk="0" fontAlgn="base" hangingPunct="0">
        <a:spcBef>
          <a:spcPct val="20000"/>
        </a:spcBef>
        <a:spcAft>
          <a:spcPct val="0"/>
        </a:spcAft>
        <a:buChar char="–"/>
        <a:defRPr sz="2000">
          <a:solidFill>
            <a:schemeClr val="tx1"/>
          </a:solidFill>
          <a:latin typeface="+mn-lt"/>
          <a:cs typeface="+mn-cs"/>
        </a:defRPr>
      </a:lvl4pPr>
      <a:lvl5pPr marL="2054636" indent="-225753" algn="l" defTabSz="911584" rtl="0" eaLnBrk="0" fontAlgn="base" hangingPunct="0">
        <a:spcBef>
          <a:spcPct val="20000"/>
        </a:spcBef>
        <a:spcAft>
          <a:spcPct val="0"/>
        </a:spcAft>
        <a:buChar char="»"/>
        <a:defRPr sz="2000">
          <a:solidFill>
            <a:schemeClr val="tx1"/>
          </a:solidFill>
          <a:latin typeface="+mn-lt"/>
          <a:cs typeface="+mn-cs"/>
        </a:defRPr>
      </a:lvl5pPr>
      <a:lvl6pPr marL="2468707" indent="-228585" algn="l" defTabSz="914335" rtl="0" fontAlgn="base">
        <a:spcBef>
          <a:spcPct val="20000"/>
        </a:spcBef>
        <a:spcAft>
          <a:spcPct val="0"/>
        </a:spcAft>
        <a:buChar char="»"/>
        <a:defRPr sz="2000">
          <a:solidFill>
            <a:schemeClr val="tx1"/>
          </a:solidFill>
          <a:latin typeface="+mn-lt"/>
          <a:cs typeface="+mn-cs"/>
        </a:defRPr>
      </a:lvl6pPr>
      <a:lvl7pPr marL="2880159" indent="-228585" algn="l" defTabSz="914335" rtl="0" fontAlgn="base">
        <a:spcBef>
          <a:spcPct val="20000"/>
        </a:spcBef>
        <a:spcAft>
          <a:spcPct val="0"/>
        </a:spcAft>
        <a:buChar char="»"/>
        <a:defRPr sz="2000">
          <a:solidFill>
            <a:schemeClr val="tx1"/>
          </a:solidFill>
          <a:latin typeface="+mn-lt"/>
          <a:cs typeface="+mn-cs"/>
        </a:defRPr>
      </a:lvl7pPr>
      <a:lvl8pPr marL="3291610" indent="-228585" algn="l" defTabSz="914335" rtl="0" fontAlgn="base">
        <a:spcBef>
          <a:spcPct val="20000"/>
        </a:spcBef>
        <a:spcAft>
          <a:spcPct val="0"/>
        </a:spcAft>
        <a:buChar char="»"/>
        <a:defRPr sz="2000">
          <a:solidFill>
            <a:schemeClr val="tx1"/>
          </a:solidFill>
          <a:latin typeface="+mn-lt"/>
          <a:cs typeface="+mn-cs"/>
        </a:defRPr>
      </a:lvl8pPr>
      <a:lvl9pPr marL="3703060" indent="-228585" algn="l" defTabSz="914335"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822903" rtl="0" eaLnBrk="1" latinLnBrk="0" hangingPunct="1">
        <a:defRPr sz="1600" kern="1200">
          <a:solidFill>
            <a:schemeClr val="tx1"/>
          </a:solidFill>
          <a:latin typeface="+mn-lt"/>
          <a:ea typeface="+mn-ea"/>
          <a:cs typeface="+mn-cs"/>
        </a:defRPr>
      </a:lvl1pPr>
      <a:lvl2pPr marL="411450" algn="l" defTabSz="822903" rtl="0" eaLnBrk="1" latinLnBrk="0" hangingPunct="1">
        <a:defRPr sz="1600" kern="1200">
          <a:solidFill>
            <a:schemeClr val="tx1"/>
          </a:solidFill>
          <a:latin typeface="+mn-lt"/>
          <a:ea typeface="+mn-ea"/>
          <a:cs typeface="+mn-cs"/>
        </a:defRPr>
      </a:lvl2pPr>
      <a:lvl3pPr marL="822903" algn="l" defTabSz="822903" rtl="0" eaLnBrk="1" latinLnBrk="0" hangingPunct="1">
        <a:defRPr sz="1600" kern="1200">
          <a:solidFill>
            <a:schemeClr val="tx1"/>
          </a:solidFill>
          <a:latin typeface="+mn-lt"/>
          <a:ea typeface="+mn-ea"/>
          <a:cs typeface="+mn-cs"/>
        </a:defRPr>
      </a:lvl3pPr>
      <a:lvl4pPr marL="1234352" algn="l" defTabSz="822903" rtl="0" eaLnBrk="1" latinLnBrk="0" hangingPunct="1">
        <a:defRPr sz="1600" kern="1200">
          <a:solidFill>
            <a:schemeClr val="tx1"/>
          </a:solidFill>
          <a:latin typeface="+mn-lt"/>
          <a:ea typeface="+mn-ea"/>
          <a:cs typeface="+mn-cs"/>
        </a:defRPr>
      </a:lvl4pPr>
      <a:lvl5pPr marL="1645803" algn="l" defTabSz="822903" rtl="0" eaLnBrk="1" latinLnBrk="0" hangingPunct="1">
        <a:defRPr sz="1600" kern="1200">
          <a:solidFill>
            <a:schemeClr val="tx1"/>
          </a:solidFill>
          <a:latin typeface="+mn-lt"/>
          <a:ea typeface="+mn-ea"/>
          <a:cs typeface="+mn-cs"/>
        </a:defRPr>
      </a:lvl5pPr>
      <a:lvl6pPr marL="2057255" algn="l" defTabSz="822903" rtl="0" eaLnBrk="1" latinLnBrk="0" hangingPunct="1">
        <a:defRPr sz="1600" kern="1200">
          <a:solidFill>
            <a:schemeClr val="tx1"/>
          </a:solidFill>
          <a:latin typeface="+mn-lt"/>
          <a:ea typeface="+mn-ea"/>
          <a:cs typeface="+mn-cs"/>
        </a:defRPr>
      </a:lvl6pPr>
      <a:lvl7pPr marL="2468707" algn="l" defTabSz="822903" rtl="0" eaLnBrk="1" latinLnBrk="0" hangingPunct="1">
        <a:defRPr sz="1600" kern="1200">
          <a:solidFill>
            <a:schemeClr val="tx1"/>
          </a:solidFill>
          <a:latin typeface="+mn-lt"/>
          <a:ea typeface="+mn-ea"/>
          <a:cs typeface="+mn-cs"/>
        </a:defRPr>
      </a:lvl7pPr>
      <a:lvl8pPr marL="2880159" algn="l" defTabSz="822903" rtl="0" eaLnBrk="1" latinLnBrk="0" hangingPunct="1">
        <a:defRPr sz="1600" kern="1200">
          <a:solidFill>
            <a:schemeClr val="tx1"/>
          </a:solidFill>
          <a:latin typeface="+mn-lt"/>
          <a:ea typeface="+mn-ea"/>
          <a:cs typeface="+mn-cs"/>
        </a:defRPr>
      </a:lvl8pPr>
      <a:lvl9pPr marL="3291610" algn="l" defTabSz="822903" rtl="0" eaLnBrk="1" latinLnBrk="0" hangingPunct="1">
        <a:defRPr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pic>
        <p:nvPicPr>
          <p:cNvPr id="5122" name="Picture 10" descr="SOT-PPT_1_4.3_inside.png"/>
          <p:cNvPicPr>
            <a:picLocks noChangeAspect="1"/>
          </p:cNvPicPr>
          <p:nvPr userDrawn="1"/>
        </p:nvPicPr>
        <p:blipFill>
          <a:blip r:embed="rId13" cstate="print"/>
          <a:srcRect/>
          <a:stretch>
            <a:fillRect/>
          </a:stretch>
        </p:blipFill>
        <p:spPr bwMode="auto">
          <a:xfrm>
            <a:off x="0" y="6103938"/>
            <a:ext cx="9144000" cy="754062"/>
          </a:xfrm>
          <a:prstGeom prst="rect">
            <a:avLst/>
          </a:prstGeom>
          <a:noFill/>
          <a:ln w="9525">
            <a:noFill/>
            <a:miter lim="800000"/>
            <a:headEnd/>
            <a:tailEnd/>
          </a:ln>
        </p:spPr>
      </p:pic>
      <p:sp>
        <p:nvSpPr>
          <p:cNvPr id="12" name="Rectangle 11"/>
          <p:cNvSpPr/>
          <p:nvPr userDrawn="1"/>
        </p:nvSpPr>
        <p:spPr bwMode="auto">
          <a:xfrm>
            <a:off x="649288" y="6400799"/>
            <a:ext cx="307642" cy="203133"/>
          </a:xfrm>
          <a:prstGeom prst="rect">
            <a:avLst/>
          </a:prstGeom>
          <a:solidFill>
            <a:srgbClr val="FFFFFF">
              <a:alpha val="20000"/>
            </a:srgbClr>
          </a:solidFill>
          <a:ln w="19050" cap="flat" cmpd="sng" algn="ctr">
            <a:noFill/>
            <a:prstDash val="solid"/>
            <a:round/>
            <a:headEnd type="none" w="med" len="med"/>
            <a:tailEnd type="none" w="med" len="med"/>
          </a:ln>
          <a:effectLst/>
        </p:spPr>
        <p:txBody>
          <a:bodyPr wrap="square">
            <a:spAutoFit/>
          </a:bodyPr>
          <a:lstStyle/>
          <a:p>
            <a:pPr>
              <a:lnSpc>
                <a:spcPct val="80000"/>
              </a:lnSpc>
              <a:spcBef>
                <a:spcPct val="50000"/>
              </a:spcBef>
              <a:defRPr/>
            </a:pPr>
            <a:endParaRPr lang="en-US" sz="900">
              <a:solidFill>
                <a:srgbClr val="000000"/>
              </a:solidFill>
              <a:latin typeface="Verdana" pitchFamily="-96" charset="0"/>
              <a:ea typeface="ＭＳ Ｐゴシック" pitchFamily="-96" charset="-128"/>
            </a:endParaRPr>
          </a:p>
        </p:txBody>
      </p:sp>
      <p:sp>
        <p:nvSpPr>
          <p:cNvPr id="5124" name="Rectangle 2"/>
          <p:cNvSpPr>
            <a:spLocks noGrp="1" noChangeArrowheads="1"/>
          </p:cNvSpPr>
          <p:nvPr>
            <p:ph type="title"/>
          </p:nvPr>
        </p:nvSpPr>
        <p:spPr bwMode="auto">
          <a:xfrm>
            <a:off x="639763" y="447675"/>
            <a:ext cx="8001000" cy="889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5125" name="Rectangle 3"/>
          <p:cNvSpPr>
            <a:spLocks noGrp="1" noChangeArrowheads="1"/>
          </p:cNvSpPr>
          <p:nvPr>
            <p:ph type="body" idx="1"/>
          </p:nvPr>
        </p:nvSpPr>
        <p:spPr bwMode="auto">
          <a:xfrm>
            <a:off x="639763" y="1123950"/>
            <a:ext cx="8001000" cy="48402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91176" name="Rectangle 8"/>
          <p:cNvSpPr>
            <a:spLocks noChangeArrowheads="1"/>
          </p:cNvSpPr>
          <p:nvPr userDrawn="1"/>
        </p:nvSpPr>
        <p:spPr bwMode="auto">
          <a:xfrm>
            <a:off x="492125" y="6153150"/>
            <a:ext cx="474663" cy="457200"/>
          </a:xfrm>
          <a:prstGeom prst="rect">
            <a:avLst/>
          </a:prstGeom>
          <a:noFill/>
          <a:ln w="9525">
            <a:noFill/>
            <a:miter lim="800000"/>
            <a:headEnd/>
            <a:tailEnd/>
          </a:ln>
          <a:effectLst/>
        </p:spPr>
        <p:txBody>
          <a:bodyPr anchor="b"/>
          <a:lstStyle/>
          <a:p>
            <a:pPr algn="r" eaLnBrk="1" hangingPunct="1">
              <a:defRPr/>
            </a:pPr>
            <a:fld id="{EED61EBB-962F-471F-904F-817C6B536874}" type="slidenum">
              <a:rPr lang="en-US" sz="900" b="1">
                <a:solidFill>
                  <a:srgbClr val="FFFFFF"/>
                </a:solidFill>
                <a:latin typeface="Verdana" pitchFamily="-96" charset="0"/>
                <a:ea typeface="ＭＳ Ｐゴシック" pitchFamily="-96" charset="-128"/>
              </a:rPr>
              <a:pPr algn="r" eaLnBrk="1" hangingPunct="1">
                <a:defRPr/>
              </a:pPr>
              <a:t>‹#›</a:t>
            </a:fld>
            <a:endParaRPr lang="en-US" sz="900" b="1">
              <a:solidFill>
                <a:srgbClr val="FFFFFF"/>
              </a:solidFill>
              <a:latin typeface="Verdana" pitchFamily="-96" charset="0"/>
              <a:ea typeface="ＭＳ Ｐゴシック" pitchFamily="-96" charset="-128"/>
            </a:endParaRPr>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txStyles>
    <p:titleStyle>
      <a:lvl1pPr algn="l" rtl="0" eaLnBrk="0" fontAlgn="base" hangingPunct="0">
        <a:spcBef>
          <a:spcPct val="0"/>
        </a:spcBef>
        <a:spcAft>
          <a:spcPct val="0"/>
        </a:spcAft>
        <a:defRPr sz="3200" b="1">
          <a:solidFill>
            <a:schemeClr val="tx2"/>
          </a:solidFill>
          <a:latin typeface="+mj-lt"/>
          <a:ea typeface="Geneva" pitchFamily="-64" charset="0"/>
          <a:cs typeface="Geneva" pitchFamily="-64" charset="0"/>
        </a:defRPr>
      </a:lvl1pPr>
      <a:lvl2pPr algn="l" rtl="0" eaLnBrk="0" fontAlgn="base" hangingPunct="0">
        <a:spcBef>
          <a:spcPct val="0"/>
        </a:spcBef>
        <a:spcAft>
          <a:spcPct val="0"/>
        </a:spcAft>
        <a:defRPr sz="3200" b="1">
          <a:solidFill>
            <a:schemeClr val="tx2"/>
          </a:solidFill>
          <a:latin typeface="Verdana" pitchFamily="96" charset="0"/>
          <a:ea typeface="Geneva" pitchFamily="-64" charset="0"/>
          <a:cs typeface="Geneva" pitchFamily="-64" charset="0"/>
        </a:defRPr>
      </a:lvl2pPr>
      <a:lvl3pPr algn="l" rtl="0" eaLnBrk="0" fontAlgn="base" hangingPunct="0">
        <a:spcBef>
          <a:spcPct val="0"/>
        </a:spcBef>
        <a:spcAft>
          <a:spcPct val="0"/>
        </a:spcAft>
        <a:defRPr sz="3200" b="1">
          <a:solidFill>
            <a:schemeClr val="tx2"/>
          </a:solidFill>
          <a:latin typeface="Verdana" pitchFamily="96" charset="0"/>
          <a:ea typeface="Geneva" pitchFamily="-64" charset="0"/>
          <a:cs typeface="Geneva" pitchFamily="-64" charset="0"/>
        </a:defRPr>
      </a:lvl3pPr>
      <a:lvl4pPr algn="l" rtl="0" eaLnBrk="0" fontAlgn="base" hangingPunct="0">
        <a:spcBef>
          <a:spcPct val="0"/>
        </a:spcBef>
        <a:spcAft>
          <a:spcPct val="0"/>
        </a:spcAft>
        <a:defRPr sz="3200" b="1">
          <a:solidFill>
            <a:schemeClr val="tx2"/>
          </a:solidFill>
          <a:latin typeface="Verdana" pitchFamily="96" charset="0"/>
          <a:ea typeface="Geneva" pitchFamily="-64" charset="0"/>
          <a:cs typeface="Geneva" pitchFamily="-64" charset="0"/>
        </a:defRPr>
      </a:lvl4pPr>
      <a:lvl5pPr algn="l" rtl="0" eaLnBrk="0" fontAlgn="base" hangingPunct="0">
        <a:spcBef>
          <a:spcPct val="0"/>
        </a:spcBef>
        <a:spcAft>
          <a:spcPct val="0"/>
        </a:spcAft>
        <a:defRPr sz="3200" b="1">
          <a:solidFill>
            <a:schemeClr val="tx2"/>
          </a:solidFill>
          <a:latin typeface="Verdana" pitchFamily="96" charset="0"/>
          <a:ea typeface="Geneva" pitchFamily="-64" charset="0"/>
          <a:cs typeface="Geneva" pitchFamily="-64" charset="0"/>
        </a:defRPr>
      </a:lvl5pPr>
      <a:lvl6pPr marL="457200" algn="l" rtl="0" fontAlgn="base">
        <a:spcBef>
          <a:spcPct val="0"/>
        </a:spcBef>
        <a:spcAft>
          <a:spcPct val="0"/>
        </a:spcAft>
        <a:defRPr sz="3200" b="1">
          <a:solidFill>
            <a:schemeClr val="tx2"/>
          </a:solidFill>
          <a:latin typeface="Verdana" pitchFamily="96" charset="0"/>
        </a:defRPr>
      </a:lvl6pPr>
      <a:lvl7pPr marL="914400" algn="l" rtl="0" fontAlgn="base">
        <a:spcBef>
          <a:spcPct val="0"/>
        </a:spcBef>
        <a:spcAft>
          <a:spcPct val="0"/>
        </a:spcAft>
        <a:defRPr sz="3200" b="1">
          <a:solidFill>
            <a:schemeClr val="tx2"/>
          </a:solidFill>
          <a:latin typeface="Verdana" pitchFamily="96" charset="0"/>
        </a:defRPr>
      </a:lvl7pPr>
      <a:lvl8pPr marL="1371600" algn="l" rtl="0" fontAlgn="base">
        <a:spcBef>
          <a:spcPct val="0"/>
        </a:spcBef>
        <a:spcAft>
          <a:spcPct val="0"/>
        </a:spcAft>
        <a:defRPr sz="3200" b="1">
          <a:solidFill>
            <a:schemeClr val="tx2"/>
          </a:solidFill>
          <a:latin typeface="Verdana" pitchFamily="96" charset="0"/>
        </a:defRPr>
      </a:lvl8pPr>
      <a:lvl9pPr marL="1828800" algn="l" rtl="0" fontAlgn="base">
        <a:spcBef>
          <a:spcPct val="0"/>
        </a:spcBef>
        <a:spcAft>
          <a:spcPct val="0"/>
        </a:spcAft>
        <a:defRPr sz="3200" b="1">
          <a:solidFill>
            <a:schemeClr val="tx2"/>
          </a:solidFill>
          <a:latin typeface="Verdana" pitchFamily="96" charset="0"/>
        </a:defRPr>
      </a:lvl9pPr>
    </p:titleStyle>
    <p:bodyStyle>
      <a:lvl1pPr marL="225425" indent="-225425" algn="l" rtl="0" eaLnBrk="0" fontAlgn="base" hangingPunct="0">
        <a:spcBef>
          <a:spcPct val="20000"/>
        </a:spcBef>
        <a:spcAft>
          <a:spcPct val="0"/>
        </a:spcAft>
        <a:buChar char="•"/>
        <a:defRPr sz="2400">
          <a:solidFill>
            <a:schemeClr val="tx1"/>
          </a:solidFill>
          <a:latin typeface="+mn-lt"/>
          <a:ea typeface="Geneva" pitchFamily="-64" charset="0"/>
          <a:cs typeface="Geneva" pitchFamily="-64" charset="0"/>
        </a:defRPr>
      </a:lvl1pPr>
      <a:lvl2pPr marL="576263" indent="-236538" algn="l" rtl="0" eaLnBrk="0" fontAlgn="base" hangingPunct="0">
        <a:spcBef>
          <a:spcPct val="20000"/>
        </a:spcBef>
        <a:spcAft>
          <a:spcPct val="0"/>
        </a:spcAft>
        <a:buFont typeface="Verdana" pitchFamily="34" charset="0"/>
        <a:buChar char="–"/>
        <a:defRPr sz="2000">
          <a:solidFill>
            <a:schemeClr val="tx1"/>
          </a:solidFill>
          <a:latin typeface="+mn-lt"/>
          <a:ea typeface="Geneva" pitchFamily="-64" charset="-128"/>
          <a:cs typeface="Geneva" pitchFamily="-64" charset="0"/>
        </a:defRPr>
      </a:lvl2pPr>
      <a:lvl3pPr marL="914400" indent="-223838" algn="l" rtl="0" eaLnBrk="0" fontAlgn="base" hangingPunct="0">
        <a:spcBef>
          <a:spcPct val="20000"/>
        </a:spcBef>
        <a:spcAft>
          <a:spcPct val="0"/>
        </a:spcAft>
        <a:buFont typeface="Verdana" pitchFamily="34" charset="0"/>
        <a:buChar char="–"/>
        <a:defRPr sz="2400">
          <a:solidFill>
            <a:schemeClr val="tx1"/>
          </a:solidFill>
          <a:latin typeface="+mn-lt"/>
          <a:ea typeface="Geneva" pitchFamily="-64" charset="-128"/>
          <a:cs typeface="Geneva" pitchFamily="-64" charset="0"/>
        </a:defRPr>
      </a:lvl3pPr>
      <a:lvl4pPr marL="1265238" indent="-236538" algn="l" rtl="0" eaLnBrk="0" fontAlgn="base" hangingPunct="0">
        <a:spcBef>
          <a:spcPct val="20000"/>
        </a:spcBef>
        <a:spcAft>
          <a:spcPct val="0"/>
        </a:spcAft>
        <a:buFont typeface="Verdana" pitchFamily="34" charset="0"/>
        <a:buChar char="–"/>
        <a:defRPr sz="1600">
          <a:solidFill>
            <a:schemeClr val="tx1"/>
          </a:solidFill>
          <a:latin typeface="+mn-lt"/>
          <a:ea typeface="Geneva" pitchFamily="-64" charset="-128"/>
          <a:cs typeface="Geneva" pitchFamily="-64" charset="0"/>
        </a:defRPr>
      </a:lvl4pPr>
      <a:lvl5pPr marL="1660525" indent="-234950" algn="l" rtl="0" eaLnBrk="0" fontAlgn="base" hangingPunct="0">
        <a:spcBef>
          <a:spcPct val="20000"/>
        </a:spcBef>
        <a:spcAft>
          <a:spcPct val="0"/>
        </a:spcAft>
        <a:buFont typeface="Verdana" pitchFamily="34" charset="0"/>
        <a:buChar char="–"/>
        <a:defRPr sz="1400">
          <a:solidFill>
            <a:schemeClr val="tx1"/>
          </a:solidFill>
          <a:latin typeface="+mn-lt"/>
          <a:ea typeface="Geneva" pitchFamily="-64" charset="-128"/>
          <a:cs typeface="Geneva" pitchFamily="-64" charset="0"/>
        </a:defRPr>
      </a:lvl5pPr>
      <a:lvl6pPr marL="2117725" indent="-234950" algn="l" rtl="0" fontAlgn="base">
        <a:spcBef>
          <a:spcPct val="20000"/>
        </a:spcBef>
        <a:spcAft>
          <a:spcPct val="0"/>
        </a:spcAft>
        <a:buFont typeface="Verdana" pitchFamily="96" charset="0"/>
        <a:buChar char="–"/>
        <a:defRPr sz="1400">
          <a:solidFill>
            <a:schemeClr val="tx1"/>
          </a:solidFill>
          <a:latin typeface="+mn-lt"/>
        </a:defRPr>
      </a:lvl6pPr>
      <a:lvl7pPr marL="2574925" indent="-234950" algn="l" rtl="0" fontAlgn="base">
        <a:spcBef>
          <a:spcPct val="20000"/>
        </a:spcBef>
        <a:spcAft>
          <a:spcPct val="0"/>
        </a:spcAft>
        <a:buFont typeface="Verdana" pitchFamily="96" charset="0"/>
        <a:buChar char="–"/>
        <a:defRPr sz="1400">
          <a:solidFill>
            <a:schemeClr val="tx1"/>
          </a:solidFill>
          <a:latin typeface="+mn-lt"/>
        </a:defRPr>
      </a:lvl7pPr>
      <a:lvl8pPr marL="3032125" indent="-234950" algn="l" rtl="0" fontAlgn="base">
        <a:spcBef>
          <a:spcPct val="20000"/>
        </a:spcBef>
        <a:spcAft>
          <a:spcPct val="0"/>
        </a:spcAft>
        <a:buFont typeface="Verdana" pitchFamily="96" charset="0"/>
        <a:buChar char="–"/>
        <a:defRPr sz="1400">
          <a:solidFill>
            <a:schemeClr val="tx1"/>
          </a:solidFill>
          <a:latin typeface="+mn-lt"/>
        </a:defRPr>
      </a:lvl8pPr>
      <a:lvl9pPr marL="3489325" indent="-234950" algn="l" rtl="0" fontAlgn="base">
        <a:spcBef>
          <a:spcPct val="20000"/>
        </a:spcBef>
        <a:spcAft>
          <a:spcPct val="0"/>
        </a:spcAft>
        <a:buFont typeface="Verdana" pitchFamily="96"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16" cstate="print"/>
          <a:srcRect/>
          <a:stretch>
            <a:fillRect/>
          </a:stretch>
        </a:blip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bwMode="auto">
          <a:xfrm>
            <a:off x="457274" y="274435"/>
            <a:ext cx="8229457" cy="1143476"/>
          </a:xfrm>
          <a:prstGeom prst="rect">
            <a:avLst/>
          </a:prstGeom>
          <a:noFill/>
          <a:ln w="9525">
            <a:noFill/>
            <a:miter lim="800000"/>
            <a:headEnd/>
            <a:tailEnd/>
          </a:ln>
          <a:effectLst/>
        </p:spPr>
        <p:txBody>
          <a:bodyPr vert="horz" wrap="square" lIns="91408" tIns="45705" rIns="91408" bIns="45705" numCol="1" anchor="ctr" anchorCtr="0" compatLnSpc="1">
            <a:prstTxWarp prst="textNoShape">
              <a:avLst/>
            </a:prstTxWarp>
          </a:bodyPr>
          <a:lstStyle/>
          <a:p>
            <a:pPr lvl="0"/>
            <a:r>
              <a:rPr lang="en-US" smtClean="0"/>
              <a:t>Click to edit Master title style</a:t>
            </a:r>
          </a:p>
        </p:txBody>
      </p:sp>
      <p:sp>
        <p:nvSpPr>
          <p:cNvPr id="58371" name="Rectangle 3"/>
          <p:cNvSpPr>
            <a:spLocks noGrp="1" noChangeArrowheads="1"/>
          </p:cNvSpPr>
          <p:nvPr>
            <p:ph type="body" idx="1"/>
          </p:nvPr>
        </p:nvSpPr>
        <p:spPr bwMode="auto">
          <a:xfrm>
            <a:off x="457274" y="1600870"/>
            <a:ext cx="8229457" cy="4525308"/>
          </a:xfrm>
          <a:prstGeom prst="rect">
            <a:avLst/>
          </a:prstGeom>
          <a:noFill/>
          <a:ln w="9525">
            <a:noFill/>
            <a:miter lim="800000"/>
            <a:headEnd/>
            <a:tailEnd/>
          </a:ln>
          <a:effectLst/>
        </p:spPr>
        <p:txBody>
          <a:bodyPr vert="horz" wrap="square" lIns="91408" tIns="45705" rIns="91408" bIns="4570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86584380"/>
      </p:ext>
    </p:extLst>
  </p:cSld>
  <p:clrMap bg1="dk2" tx1="lt1" bg2="dk1" tx2="lt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 r:id="rId12"/>
    <p:sldLayoutId r:id="rId13"/>
    <p:sldLayoutId r:id="rId14"/>
  </p:sldLayoutIdLst>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txStyles>
    <p:titleStyle>
      <a:lvl1pPr algn="ctr" defTabSz="911584" rtl="0" eaLnBrk="0" fontAlgn="base" hangingPunct="0">
        <a:spcBef>
          <a:spcPct val="0"/>
        </a:spcBef>
        <a:spcAft>
          <a:spcPct val="0"/>
        </a:spcAft>
        <a:defRPr sz="4000">
          <a:solidFill>
            <a:schemeClr val="tx1"/>
          </a:solidFill>
          <a:effectLst>
            <a:outerShdw blurRad="38100" dist="38100" dir="2700000" algn="tl">
              <a:srgbClr val="000000"/>
            </a:outerShdw>
          </a:effectLst>
          <a:latin typeface="+mj-lt"/>
          <a:ea typeface="+mj-ea"/>
          <a:cs typeface="+mj-cs"/>
        </a:defRPr>
      </a:lvl1pPr>
      <a:lvl2pPr algn="ctr" defTabSz="911584" rtl="0" eaLnBrk="0" fontAlgn="base" hangingPunct="0">
        <a:spcBef>
          <a:spcPct val="0"/>
        </a:spcBef>
        <a:spcAft>
          <a:spcPct val="0"/>
        </a:spcAft>
        <a:defRPr sz="4000">
          <a:solidFill>
            <a:schemeClr val="tx1"/>
          </a:solidFill>
          <a:effectLst>
            <a:outerShdw blurRad="38100" dist="38100" dir="2700000" algn="tl">
              <a:srgbClr val="000000"/>
            </a:outerShdw>
          </a:effectLst>
          <a:latin typeface="Neo Sans Intel Medium" pitchFamily="34" charset="0"/>
          <a:cs typeface="Arial" charset="0"/>
        </a:defRPr>
      </a:lvl2pPr>
      <a:lvl3pPr algn="ctr" defTabSz="911584" rtl="0" eaLnBrk="0" fontAlgn="base" hangingPunct="0">
        <a:spcBef>
          <a:spcPct val="0"/>
        </a:spcBef>
        <a:spcAft>
          <a:spcPct val="0"/>
        </a:spcAft>
        <a:defRPr sz="4000">
          <a:solidFill>
            <a:schemeClr val="tx1"/>
          </a:solidFill>
          <a:effectLst>
            <a:outerShdw blurRad="38100" dist="38100" dir="2700000" algn="tl">
              <a:srgbClr val="000000"/>
            </a:outerShdw>
          </a:effectLst>
          <a:latin typeface="Neo Sans Intel Medium" pitchFamily="34" charset="0"/>
          <a:cs typeface="Arial" charset="0"/>
        </a:defRPr>
      </a:lvl3pPr>
      <a:lvl4pPr algn="ctr" defTabSz="911584" rtl="0" eaLnBrk="0" fontAlgn="base" hangingPunct="0">
        <a:spcBef>
          <a:spcPct val="0"/>
        </a:spcBef>
        <a:spcAft>
          <a:spcPct val="0"/>
        </a:spcAft>
        <a:defRPr sz="4000">
          <a:solidFill>
            <a:schemeClr val="tx1"/>
          </a:solidFill>
          <a:effectLst>
            <a:outerShdw blurRad="38100" dist="38100" dir="2700000" algn="tl">
              <a:srgbClr val="000000"/>
            </a:outerShdw>
          </a:effectLst>
          <a:latin typeface="Neo Sans Intel Medium" pitchFamily="34" charset="0"/>
          <a:cs typeface="Arial" charset="0"/>
        </a:defRPr>
      </a:lvl4pPr>
      <a:lvl5pPr algn="ctr" defTabSz="911584" rtl="0" eaLnBrk="0" fontAlgn="base" hangingPunct="0">
        <a:spcBef>
          <a:spcPct val="0"/>
        </a:spcBef>
        <a:spcAft>
          <a:spcPct val="0"/>
        </a:spcAft>
        <a:defRPr sz="4000">
          <a:solidFill>
            <a:schemeClr val="tx1"/>
          </a:solidFill>
          <a:effectLst>
            <a:outerShdw blurRad="38100" dist="38100" dir="2700000" algn="tl">
              <a:srgbClr val="000000"/>
            </a:outerShdw>
          </a:effectLst>
          <a:latin typeface="Neo Sans Intel Medium" pitchFamily="34" charset="0"/>
          <a:cs typeface="Arial" charset="0"/>
        </a:defRPr>
      </a:lvl5pPr>
      <a:lvl6pPr marL="411450" algn="ctr" defTabSz="914335" rtl="0" fontAlgn="base">
        <a:spcBef>
          <a:spcPct val="0"/>
        </a:spcBef>
        <a:spcAft>
          <a:spcPct val="0"/>
        </a:spcAft>
        <a:defRPr sz="4000">
          <a:solidFill>
            <a:schemeClr val="tx1"/>
          </a:solidFill>
          <a:effectLst>
            <a:outerShdw blurRad="38100" dist="38100" dir="2700000" algn="tl">
              <a:srgbClr val="000000"/>
            </a:outerShdw>
          </a:effectLst>
          <a:latin typeface="Neo Sans Intel Medium" pitchFamily="34" charset="0"/>
          <a:cs typeface="Arial" charset="0"/>
        </a:defRPr>
      </a:lvl6pPr>
      <a:lvl7pPr marL="822903" algn="ctr" defTabSz="914335" rtl="0" fontAlgn="base">
        <a:spcBef>
          <a:spcPct val="0"/>
        </a:spcBef>
        <a:spcAft>
          <a:spcPct val="0"/>
        </a:spcAft>
        <a:defRPr sz="4000">
          <a:solidFill>
            <a:schemeClr val="tx1"/>
          </a:solidFill>
          <a:effectLst>
            <a:outerShdw blurRad="38100" dist="38100" dir="2700000" algn="tl">
              <a:srgbClr val="000000"/>
            </a:outerShdw>
          </a:effectLst>
          <a:latin typeface="Neo Sans Intel Medium" pitchFamily="34" charset="0"/>
          <a:cs typeface="Arial" charset="0"/>
        </a:defRPr>
      </a:lvl7pPr>
      <a:lvl8pPr marL="1234352" algn="ctr" defTabSz="914335" rtl="0" fontAlgn="base">
        <a:spcBef>
          <a:spcPct val="0"/>
        </a:spcBef>
        <a:spcAft>
          <a:spcPct val="0"/>
        </a:spcAft>
        <a:defRPr sz="4000">
          <a:solidFill>
            <a:schemeClr val="tx1"/>
          </a:solidFill>
          <a:effectLst>
            <a:outerShdw blurRad="38100" dist="38100" dir="2700000" algn="tl">
              <a:srgbClr val="000000"/>
            </a:outerShdw>
          </a:effectLst>
          <a:latin typeface="Neo Sans Intel Medium" pitchFamily="34" charset="0"/>
          <a:cs typeface="Arial" charset="0"/>
        </a:defRPr>
      </a:lvl8pPr>
      <a:lvl9pPr marL="1645803" algn="ctr" defTabSz="914335" rtl="0" fontAlgn="base">
        <a:spcBef>
          <a:spcPct val="0"/>
        </a:spcBef>
        <a:spcAft>
          <a:spcPct val="0"/>
        </a:spcAft>
        <a:defRPr sz="4000">
          <a:solidFill>
            <a:schemeClr val="tx1"/>
          </a:solidFill>
          <a:effectLst>
            <a:outerShdw blurRad="38100" dist="38100" dir="2700000" algn="tl">
              <a:srgbClr val="000000"/>
            </a:outerShdw>
          </a:effectLst>
          <a:latin typeface="Neo Sans Intel Medium" pitchFamily="34" charset="0"/>
          <a:cs typeface="Arial" charset="0"/>
        </a:defRPr>
      </a:lvl9pPr>
    </p:titleStyle>
    <p:bodyStyle>
      <a:lvl1pPr marL="305766" indent="-305766" algn="l" defTabSz="911584" rtl="0" eaLnBrk="0" fontAlgn="base" hangingPunct="0">
        <a:spcBef>
          <a:spcPct val="20000"/>
        </a:spcBef>
        <a:spcAft>
          <a:spcPct val="0"/>
        </a:spcAft>
        <a:defRPr sz="2900">
          <a:solidFill>
            <a:schemeClr val="tx1"/>
          </a:solidFill>
          <a:effectLst>
            <a:outerShdw blurRad="38100" dist="38100" dir="2700000" algn="tl">
              <a:srgbClr val="000000"/>
            </a:outerShdw>
          </a:effectLst>
          <a:latin typeface="+mn-lt"/>
          <a:ea typeface="+mn-ea"/>
          <a:cs typeface="+mn-cs"/>
        </a:defRPr>
      </a:lvl1pPr>
      <a:lvl2pPr marL="570097" indent="-228611" algn="l" defTabSz="911584" rtl="0" eaLnBrk="0" fontAlgn="base" hangingPunct="0">
        <a:spcBef>
          <a:spcPct val="20000"/>
        </a:spcBef>
        <a:spcAft>
          <a:spcPct val="0"/>
        </a:spcAft>
        <a:buFont typeface="Wingdings" pitchFamily="2" charset="2"/>
        <a:buChar char=""/>
        <a:defRPr sz="2500">
          <a:solidFill>
            <a:schemeClr val="tx1"/>
          </a:solidFill>
          <a:effectLst>
            <a:outerShdw blurRad="38100" dist="38100" dir="2700000" algn="tl">
              <a:srgbClr val="000000"/>
            </a:outerShdw>
          </a:effectLst>
          <a:latin typeface="+mn-lt"/>
          <a:cs typeface="+mn-cs"/>
        </a:defRPr>
      </a:lvl2pPr>
      <a:lvl3pPr marL="911584" indent="-168600" algn="l" defTabSz="911584" rtl="0" eaLnBrk="0" fontAlgn="base" hangingPunct="0">
        <a:spcBef>
          <a:spcPct val="20000"/>
        </a:spcBef>
        <a:spcAft>
          <a:spcPct val="0"/>
        </a:spcAft>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597415" indent="-225753" algn="l" defTabSz="911584" rtl="0" eaLnBrk="0" fontAlgn="base" hangingPunct="0">
        <a:spcBef>
          <a:spcPct val="20000"/>
        </a:spcBef>
        <a:spcAft>
          <a:spcPct val="0"/>
        </a:spcAft>
        <a:buChar char="–"/>
        <a:defRPr sz="2000">
          <a:solidFill>
            <a:schemeClr val="tx1"/>
          </a:solidFill>
          <a:latin typeface="+mn-lt"/>
          <a:cs typeface="+mn-cs"/>
        </a:defRPr>
      </a:lvl4pPr>
      <a:lvl5pPr marL="2054636" indent="-225753" algn="l" defTabSz="911584" rtl="0" eaLnBrk="0" fontAlgn="base" hangingPunct="0">
        <a:spcBef>
          <a:spcPct val="20000"/>
        </a:spcBef>
        <a:spcAft>
          <a:spcPct val="0"/>
        </a:spcAft>
        <a:buChar char="»"/>
        <a:defRPr sz="2000">
          <a:solidFill>
            <a:schemeClr val="tx1"/>
          </a:solidFill>
          <a:latin typeface="+mn-lt"/>
          <a:cs typeface="+mn-cs"/>
        </a:defRPr>
      </a:lvl5pPr>
      <a:lvl6pPr marL="2468707" indent="-228585" algn="l" defTabSz="914335" rtl="0" fontAlgn="base">
        <a:spcBef>
          <a:spcPct val="20000"/>
        </a:spcBef>
        <a:spcAft>
          <a:spcPct val="0"/>
        </a:spcAft>
        <a:buChar char="»"/>
        <a:defRPr sz="2000">
          <a:solidFill>
            <a:schemeClr val="tx1"/>
          </a:solidFill>
          <a:latin typeface="+mn-lt"/>
          <a:cs typeface="+mn-cs"/>
        </a:defRPr>
      </a:lvl6pPr>
      <a:lvl7pPr marL="2880159" indent="-228585" algn="l" defTabSz="914335" rtl="0" fontAlgn="base">
        <a:spcBef>
          <a:spcPct val="20000"/>
        </a:spcBef>
        <a:spcAft>
          <a:spcPct val="0"/>
        </a:spcAft>
        <a:buChar char="»"/>
        <a:defRPr sz="2000">
          <a:solidFill>
            <a:schemeClr val="tx1"/>
          </a:solidFill>
          <a:latin typeface="+mn-lt"/>
          <a:cs typeface="+mn-cs"/>
        </a:defRPr>
      </a:lvl7pPr>
      <a:lvl8pPr marL="3291610" indent="-228585" algn="l" defTabSz="914335" rtl="0" fontAlgn="base">
        <a:spcBef>
          <a:spcPct val="20000"/>
        </a:spcBef>
        <a:spcAft>
          <a:spcPct val="0"/>
        </a:spcAft>
        <a:buChar char="»"/>
        <a:defRPr sz="2000">
          <a:solidFill>
            <a:schemeClr val="tx1"/>
          </a:solidFill>
          <a:latin typeface="+mn-lt"/>
          <a:cs typeface="+mn-cs"/>
        </a:defRPr>
      </a:lvl8pPr>
      <a:lvl9pPr marL="3703060" indent="-228585" algn="l" defTabSz="914335"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822903" rtl="0" eaLnBrk="1" latinLnBrk="0" hangingPunct="1">
        <a:defRPr sz="1600" kern="1200">
          <a:solidFill>
            <a:schemeClr val="tx1"/>
          </a:solidFill>
          <a:latin typeface="+mn-lt"/>
          <a:ea typeface="+mn-ea"/>
          <a:cs typeface="+mn-cs"/>
        </a:defRPr>
      </a:lvl1pPr>
      <a:lvl2pPr marL="411450" algn="l" defTabSz="822903" rtl="0" eaLnBrk="1" latinLnBrk="0" hangingPunct="1">
        <a:defRPr sz="1600" kern="1200">
          <a:solidFill>
            <a:schemeClr val="tx1"/>
          </a:solidFill>
          <a:latin typeface="+mn-lt"/>
          <a:ea typeface="+mn-ea"/>
          <a:cs typeface="+mn-cs"/>
        </a:defRPr>
      </a:lvl2pPr>
      <a:lvl3pPr marL="822903" algn="l" defTabSz="822903" rtl="0" eaLnBrk="1" latinLnBrk="0" hangingPunct="1">
        <a:defRPr sz="1600" kern="1200">
          <a:solidFill>
            <a:schemeClr val="tx1"/>
          </a:solidFill>
          <a:latin typeface="+mn-lt"/>
          <a:ea typeface="+mn-ea"/>
          <a:cs typeface="+mn-cs"/>
        </a:defRPr>
      </a:lvl3pPr>
      <a:lvl4pPr marL="1234352" algn="l" defTabSz="822903" rtl="0" eaLnBrk="1" latinLnBrk="0" hangingPunct="1">
        <a:defRPr sz="1600" kern="1200">
          <a:solidFill>
            <a:schemeClr val="tx1"/>
          </a:solidFill>
          <a:latin typeface="+mn-lt"/>
          <a:ea typeface="+mn-ea"/>
          <a:cs typeface="+mn-cs"/>
        </a:defRPr>
      </a:lvl4pPr>
      <a:lvl5pPr marL="1645803" algn="l" defTabSz="822903" rtl="0" eaLnBrk="1" latinLnBrk="0" hangingPunct="1">
        <a:defRPr sz="1600" kern="1200">
          <a:solidFill>
            <a:schemeClr val="tx1"/>
          </a:solidFill>
          <a:latin typeface="+mn-lt"/>
          <a:ea typeface="+mn-ea"/>
          <a:cs typeface="+mn-cs"/>
        </a:defRPr>
      </a:lvl5pPr>
      <a:lvl6pPr marL="2057255" algn="l" defTabSz="822903" rtl="0" eaLnBrk="1" latinLnBrk="0" hangingPunct="1">
        <a:defRPr sz="1600" kern="1200">
          <a:solidFill>
            <a:schemeClr val="tx1"/>
          </a:solidFill>
          <a:latin typeface="+mn-lt"/>
          <a:ea typeface="+mn-ea"/>
          <a:cs typeface="+mn-cs"/>
        </a:defRPr>
      </a:lvl6pPr>
      <a:lvl7pPr marL="2468707" algn="l" defTabSz="822903" rtl="0" eaLnBrk="1" latinLnBrk="0" hangingPunct="1">
        <a:defRPr sz="1600" kern="1200">
          <a:solidFill>
            <a:schemeClr val="tx1"/>
          </a:solidFill>
          <a:latin typeface="+mn-lt"/>
          <a:ea typeface="+mn-ea"/>
          <a:cs typeface="+mn-cs"/>
        </a:defRPr>
      </a:lvl7pPr>
      <a:lvl8pPr marL="2880159" algn="l" defTabSz="822903" rtl="0" eaLnBrk="1" latinLnBrk="0" hangingPunct="1">
        <a:defRPr sz="1600" kern="1200">
          <a:solidFill>
            <a:schemeClr val="tx1"/>
          </a:solidFill>
          <a:latin typeface="+mn-lt"/>
          <a:ea typeface="+mn-ea"/>
          <a:cs typeface="+mn-cs"/>
        </a:defRPr>
      </a:lvl8pPr>
      <a:lvl9pPr marL="3291610" algn="l" defTabSz="822903" rtl="0" eaLnBrk="1" latinLnBrk="0" hangingPunct="1">
        <a:defRPr sz="1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214018" name="Rectangle 2"/>
          <p:cNvSpPr>
            <a:spLocks noGrp="1" noChangeArrowheads="1"/>
          </p:cNvSpPr>
          <p:nvPr>
            <p:ph type="body" idx="1"/>
          </p:nvPr>
        </p:nvSpPr>
        <p:spPr bwMode="auto">
          <a:xfrm>
            <a:off x="366713" y="1371600"/>
            <a:ext cx="8407400" cy="4754563"/>
          </a:xfrm>
          <a:prstGeom prst="rect">
            <a:avLst/>
          </a:prstGeom>
          <a:noFill/>
          <a:ln w="9525">
            <a:noFill/>
            <a:miter lim="800000"/>
            <a:headEnd/>
            <a:tailEnd/>
          </a:ln>
          <a:effectLst/>
        </p:spPr>
        <p:txBody>
          <a:bodyPr vert="horz" wrap="square" lIns="91372" tIns="45688" rIns="91372" bIns="45688" numCol="1" anchor="t" anchorCtr="1"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214019" name="Rectangle 3"/>
          <p:cNvSpPr>
            <a:spLocks noGrp="1" noChangeArrowheads="1"/>
          </p:cNvSpPr>
          <p:nvPr>
            <p:ph type="title"/>
          </p:nvPr>
        </p:nvSpPr>
        <p:spPr bwMode="auto">
          <a:xfrm>
            <a:off x="365125" y="157163"/>
            <a:ext cx="8410575" cy="1143000"/>
          </a:xfrm>
          <a:prstGeom prst="rect">
            <a:avLst/>
          </a:prstGeom>
          <a:noFill/>
          <a:ln w="9525">
            <a:noFill/>
            <a:miter lim="800000"/>
            <a:headEnd/>
            <a:tailEnd/>
          </a:ln>
          <a:effectLst/>
        </p:spPr>
        <p:txBody>
          <a:bodyPr vert="horz" wrap="square" lIns="92007" tIns="46005" rIns="92007" bIns="46005" numCol="1" anchor="ctr" anchorCtr="0" compatLnSpc="1">
            <a:prstTxWarp prst="textNoShape">
              <a:avLst/>
            </a:prstTxWarp>
          </a:bodyPr>
          <a:lstStyle/>
          <a:p>
            <a:pPr lvl="0"/>
            <a:r>
              <a:rPr lang="en-US" smtClean="0"/>
              <a:t>Slide Title</a:t>
            </a:r>
          </a:p>
        </p:txBody>
      </p:sp>
      <p:pic>
        <p:nvPicPr>
          <p:cNvPr id="2052" name="Picture 5" descr="white_newIntel_logo"/>
          <p:cNvPicPr>
            <a:picLocks noChangeAspect="1" noChangeArrowheads="1"/>
          </p:cNvPicPr>
          <p:nvPr userDrawn="1"/>
        </p:nvPicPr>
        <p:blipFill>
          <a:blip r:embed="rId6" cstate="print"/>
          <a:srcRect/>
          <a:stretch>
            <a:fillRect/>
          </a:stretch>
        </p:blipFill>
        <p:spPr bwMode="auto">
          <a:xfrm>
            <a:off x="8061325" y="6246813"/>
            <a:ext cx="762000" cy="522287"/>
          </a:xfrm>
          <a:prstGeom prst="rect">
            <a:avLst/>
          </a:prstGeom>
          <a:noFill/>
          <a:ln w="9525">
            <a:noFill/>
            <a:miter lim="800000"/>
            <a:headEnd/>
            <a:tailEnd/>
          </a:ln>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56987419"/>
      </p:ext>
    </p:extLst>
  </p:cSld>
  <p:clrMap bg1="dk2" tx1="lt1" bg2="dk1" tx2="lt2" accent1="accent1" accent2="accent2" accent3="accent3" accent4="accent4" accent5="accent5" accent6="accent6" hlink="hlink" folHlink="folHlink"/>
  <p:sldLayoutIdLst>
    <p:sldLayoutId r:id="rId1"/>
    <p:sldLayoutId r:id="rId2"/>
    <p:sldLayoutId r:id="rId3"/>
  </p:sldLayoutIdLst>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txStyles>
    <p:titleStyle>
      <a:lvl1pPr algn="ctr" rtl="0" eaLnBrk="0" fontAlgn="base" hangingPunct="0">
        <a:lnSpc>
          <a:spcPct val="90000"/>
        </a:lnSpc>
        <a:spcBef>
          <a:spcPct val="0"/>
        </a:spcBef>
        <a:spcAft>
          <a:spcPct val="0"/>
        </a:spcAft>
        <a:defRPr sz="4400">
          <a:solidFill>
            <a:schemeClr val="tx1"/>
          </a:solidFill>
          <a:effectLst>
            <a:outerShdw blurRad="38100" dist="38100" dir="2700000" algn="tl">
              <a:srgbClr val="000000"/>
            </a:outerShdw>
          </a:effectLst>
          <a:latin typeface="+mj-lt"/>
          <a:ea typeface="+mj-ea"/>
          <a:cs typeface="+mj-cs"/>
        </a:defRPr>
      </a:lvl1pPr>
      <a:lvl2pPr algn="ctr" rtl="0" eaLnBrk="0" fontAlgn="base" hangingPunct="0">
        <a:lnSpc>
          <a:spcPct val="90000"/>
        </a:lnSpc>
        <a:spcBef>
          <a:spcPct val="0"/>
        </a:spcBef>
        <a:spcAft>
          <a:spcPct val="0"/>
        </a:spcAft>
        <a:defRPr sz="4400">
          <a:solidFill>
            <a:schemeClr val="tx1"/>
          </a:solidFill>
          <a:effectLst>
            <a:outerShdw blurRad="38100" dist="38100" dir="2700000" algn="tl">
              <a:srgbClr val="000000"/>
            </a:outerShdw>
          </a:effectLst>
          <a:latin typeface="Impact" pitchFamily="34" charset="0"/>
          <a:cs typeface="Arial" pitchFamily="34" charset="0"/>
        </a:defRPr>
      </a:lvl2pPr>
      <a:lvl3pPr algn="ctr" rtl="0" eaLnBrk="0" fontAlgn="base" hangingPunct="0">
        <a:lnSpc>
          <a:spcPct val="90000"/>
        </a:lnSpc>
        <a:spcBef>
          <a:spcPct val="0"/>
        </a:spcBef>
        <a:spcAft>
          <a:spcPct val="0"/>
        </a:spcAft>
        <a:defRPr sz="4400">
          <a:solidFill>
            <a:schemeClr val="tx1"/>
          </a:solidFill>
          <a:effectLst>
            <a:outerShdw blurRad="38100" dist="38100" dir="2700000" algn="tl">
              <a:srgbClr val="000000"/>
            </a:outerShdw>
          </a:effectLst>
          <a:latin typeface="Impact" pitchFamily="34" charset="0"/>
          <a:cs typeface="Arial" pitchFamily="34" charset="0"/>
        </a:defRPr>
      </a:lvl3pPr>
      <a:lvl4pPr algn="ctr" rtl="0" eaLnBrk="0" fontAlgn="base" hangingPunct="0">
        <a:lnSpc>
          <a:spcPct val="90000"/>
        </a:lnSpc>
        <a:spcBef>
          <a:spcPct val="0"/>
        </a:spcBef>
        <a:spcAft>
          <a:spcPct val="0"/>
        </a:spcAft>
        <a:defRPr sz="4400">
          <a:solidFill>
            <a:schemeClr val="tx1"/>
          </a:solidFill>
          <a:effectLst>
            <a:outerShdw blurRad="38100" dist="38100" dir="2700000" algn="tl">
              <a:srgbClr val="000000"/>
            </a:outerShdw>
          </a:effectLst>
          <a:latin typeface="Impact" pitchFamily="34" charset="0"/>
          <a:cs typeface="Arial" pitchFamily="34" charset="0"/>
        </a:defRPr>
      </a:lvl4pPr>
      <a:lvl5pPr algn="ctr" rtl="0" eaLnBrk="0" fontAlgn="base" hangingPunct="0">
        <a:lnSpc>
          <a:spcPct val="90000"/>
        </a:lnSpc>
        <a:spcBef>
          <a:spcPct val="0"/>
        </a:spcBef>
        <a:spcAft>
          <a:spcPct val="0"/>
        </a:spcAft>
        <a:defRPr sz="4400">
          <a:solidFill>
            <a:schemeClr val="tx1"/>
          </a:solidFill>
          <a:effectLst>
            <a:outerShdw blurRad="38100" dist="38100" dir="2700000" algn="tl">
              <a:srgbClr val="000000"/>
            </a:outerShdw>
          </a:effectLst>
          <a:latin typeface="Impact" pitchFamily="34" charset="0"/>
          <a:cs typeface="Arial" pitchFamily="34" charset="0"/>
        </a:defRPr>
      </a:lvl5pPr>
      <a:lvl6pPr marL="457200" algn="ctr" rtl="0" fontAlgn="base">
        <a:lnSpc>
          <a:spcPct val="90000"/>
        </a:lnSpc>
        <a:spcBef>
          <a:spcPct val="0"/>
        </a:spcBef>
        <a:spcAft>
          <a:spcPct val="0"/>
        </a:spcAft>
        <a:defRPr sz="4000">
          <a:solidFill>
            <a:schemeClr val="tx1"/>
          </a:solidFill>
          <a:effectLst>
            <a:outerShdw blurRad="38100" dist="38100" dir="2700000" algn="tl">
              <a:srgbClr val="000000"/>
            </a:outerShdw>
          </a:effectLst>
          <a:latin typeface="Neo Sans Intel Medium" pitchFamily="34" charset="0"/>
          <a:cs typeface="Arial" pitchFamily="34" charset="0"/>
        </a:defRPr>
      </a:lvl6pPr>
      <a:lvl7pPr marL="914400" algn="ctr" rtl="0" fontAlgn="base">
        <a:lnSpc>
          <a:spcPct val="90000"/>
        </a:lnSpc>
        <a:spcBef>
          <a:spcPct val="0"/>
        </a:spcBef>
        <a:spcAft>
          <a:spcPct val="0"/>
        </a:spcAft>
        <a:defRPr sz="4000">
          <a:solidFill>
            <a:schemeClr val="tx1"/>
          </a:solidFill>
          <a:effectLst>
            <a:outerShdw blurRad="38100" dist="38100" dir="2700000" algn="tl">
              <a:srgbClr val="000000"/>
            </a:outerShdw>
          </a:effectLst>
          <a:latin typeface="Neo Sans Intel Medium" pitchFamily="34" charset="0"/>
          <a:cs typeface="Arial" pitchFamily="34" charset="0"/>
        </a:defRPr>
      </a:lvl7pPr>
      <a:lvl8pPr marL="1371600" algn="ctr" rtl="0" fontAlgn="base">
        <a:lnSpc>
          <a:spcPct val="90000"/>
        </a:lnSpc>
        <a:spcBef>
          <a:spcPct val="0"/>
        </a:spcBef>
        <a:spcAft>
          <a:spcPct val="0"/>
        </a:spcAft>
        <a:defRPr sz="4000">
          <a:solidFill>
            <a:schemeClr val="tx1"/>
          </a:solidFill>
          <a:effectLst>
            <a:outerShdw blurRad="38100" dist="38100" dir="2700000" algn="tl">
              <a:srgbClr val="000000"/>
            </a:outerShdw>
          </a:effectLst>
          <a:latin typeface="Neo Sans Intel Medium" pitchFamily="34" charset="0"/>
          <a:cs typeface="Arial" pitchFamily="34" charset="0"/>
        </a:defRPr>
      </a:lvl8pPr>
      <a:lvl9pPr marL="1828800" algn="ctr" rtl="0" fontAlgn="base">
        <a:lnSpc>
          <a:spcPct val="90000"/>
        </a:lnSpc>
        <a:spcBef>
          <a:spcPct val="0"/>
        </a:spcBef>
        <a:spcAft>
          <a:spcPct val="0"/>
        </a:spcAft>
        <a:defRPr sz="4000">
          <a:solidFill>
            <a:schemeClr val="tx1"/>
          </a:solidFill>
          <a:effectLst>
            <a:outerShdw blurRad="38100" dist="38100" dir="2700000" algn="tl">
              <a:srgbClr val="000000"/>
            </a:outerShdw>
          </a:effectLst>
          <a:latin typeface="Neo Sans Intel Medium" pitchFamily="34" charset="0"/>
          <a:cs typeface="Arial" pitchFamily="34" charset="0"/>
        </a:defRPr>
      </a:lvl9pPr>
    </p:titleStyle>
    <p:bodyStyle>
      <a:lvl1pPr marL="225425" indent="-225425" algn="l" rtl="0" eaLnBrk="0" fontAlgn="base" hangingPunct="0">
        <a:lnSpc>
          <a:spcPct val="95000"/>
        </a:lnSpc>
        <a:spcBef>
          <a:spcPct val="30000"/>
        </a:spcBef>
        <a:spcAft>
          <a:spcPct val="0"/>
        </a:spcAft>
        <a:buClr>
          <a:schemeClr val="tx1"/>
        </a:buClr>
        <a:buFont typeface="Wingdings" pitchFamily="2" charset="2"/>
        <a:buChar char=""/>
        <a:defRPr sz="2800">
          <a:solidFill>
            <a:srgbClr val="FFFFFF"/>
          </a:solidFill>
          <a:effectLst>
            <a:outerShdw blurRad="38100" dist="38100" dir="2700000" algn="tl">
              <a:srgbClr val="000000"/>
            </a:outerShdw>
          </a:effectLst>
          <a:latin typeface="+mn-lt"/>
          <a:ea typeface="+mn-ea"/>
          <a:cs typeface="+mn-cs"/>
        </a:defRPr>
      </a:lvl1pPr>
      <a:lvl2pPr marL="569913" indent="-225425" algn="l" rtl="0" eaLnBrk="0" fontAlgn="base" hangingPunct="0">
        <a:lnSpc>
          <a:spcPct val="95000"/>
        </a:lnSpc>
        <a:spcBef>
          <a:spcPct val="30000"/>
        </a:spcBef>
        <a:spcAft>
          <a:spcPct val="0"/>
        </a:spcAft>
        <a:buClr>
          <a:schemeClr val="tx1"/>
        </a:buClr>
        <a:buChar char="–"/>
        <a:defRPr sz="2400">
          <a:solidFill>
            <a:schemeClr val="tx1"/>
          </a:solidFill>
          <a:effectLst>
            <a:outerShdw blurRad="38100" dist="38100" dir="2700000" algn="tl">
              <a:srgbClr val="000000"/>
            </a:outerShdw>
          </a:effectLst>
          <a:latin typeface="+mn-lt"/>
          <a:cs typeface="+mn-cs"/>
        </a:defRPr>
      </a:lvl2pPr>
      <a:lvl3pPr marL="914400" indent="-225425" algn="l" rtl="0" eaLnBrk="0" fontAlgn="base" hangingPunct="0">
        <a:lnSpc>
          <a:spcPct val="95000"/>
        </a:lnSpc>
        <a:spcBef>
          <a:spcPct val="30000"/>
        </a:spcBef>
        <a:spcAft>
          <a:spcPct val="0"/>
        </a:spcAft>
        <a:buClr>
          <a:schemeClr val="tx1"/>
        </a:buClr>
        <a:buChar char="–"/>
        <a:defRPr sz="2800">
          <a:solidFill>
            <a:srgbClr val="FFFFFF"/>
          </a:solidFill>
          <a:effectLst>
            <a:outerShdw blurRad="38100" dist="38100" dir="2700000" algn="tl">
              <a:srgbClr val="000000"/>
            </a:outerShdw>
          </a:effectLst>
          <a:latin typeface="+mn-lt"/>
          <a:cs typeface="+mn-cs"/>
        </a:defRPr>
      </a:lvl3pPr>
      <a:lvl4pPr marL="1382713" indent="-239713"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Arial" pitchFamily="34" charset="0"/>
          <a:cs typeface="+mn-cs"/>
        </a:defRPr>
      </a:lvl4pPr>
      <a:lvl5pPr marL="1727200" indent="-230188"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Arial" pitchFamily="34" charset="0"/>
          <a:cs typeface="+mn-cs"/>
        </a:defRPr>
      </a:lvl5pPr>
      <a:lvl6pPr marL="2184400" indent="-230188" algn="l" rtl="0" fontAlgn="base">
        <a:spcBef>
          <a:spcPct val="20000"/>
        </a:spcBef>
        <a:spcAft>
          <a:spcPct val="0"/>
        </a:spcAft>
        <a:buChar char="•"/>
        <a:defRPr sz="2000">
          <a:solidFill>
            <a:schemeClr val="tx1"/>
          </a:solidFill>
          <a:effectLst>
            <a:outerShdw blurRad="38100" dist="38100" dir="2700000" algn="tl">
              <a:srgbClr val="000000"/>
            </a:outerShdw>
          </a:effectLst>
          <a:latin typeface="Arial" pitchFamily="34" charset="0"/>
          <a:cs typeface="+mn-cs"/>
        </a:defRPr>
      </a:lvl6pPr>
      <a:lvl7pPr marL="2641600" indent="-230188" algn="l" rtl="0" fontAlgn="base">
        <a:spcBef>
          <a:spcPct val="20000"/>
        </a:spcBef>
        <a:spcAft>
          <a:spcPct val="0"/>
        </a:spcAft>
        <a:buChar char="•"/>
        <a:defRPr sz="2000">
          <a:solidFill>
            <a:schemeClr val="tx1"/>
          </a:solidFill>
          <a:effectLst>
            <a:outerShdw blurRad="38100" dist="38100" dir="2700000" algn="tl">
              <a:srgbClr val="000000"/>
            </a:outerShdw>
          </a:effectLst>
          <a:latin typeface="Arial" pitchFamily="34" charset="0"/>
          <a:cs typeface="+mn-cs"/>
        </a:defRPr>
      </a:lvl7pPr>
      <a:lvl8pPr marL="3098800" indent="-230188" algn="l" rtl="0" fontAlgn="base">
        <a:spcBef>
          <a:spcPct val="20000"/>
        </a:spcBef>
        <a:spcAft>
          <a:spcPct val="0"/>
        </a:spcAft>
        <a:buChar char="•"/>
        <a:defRPr sz="2000">
          <a:solidFill>
            <a:schemeClr val="tx1"/>
          </a:solidFill>
          <a:effectLst>
            <a:outerShdw blurRad="38100" dist="38100" dir="2700000" algn="tl">
              <a:srgbClr val="000000"/>
            </a:outerShdw>
          </a:effectLst>
          <a:latin typeface="Arial" pitchFamily="34" charset="0"/>
          <a:cs typeface="+mn-cs"/>
        </a:defRPr>
      </a:lvl8pPr>
      <a:lvl9pPr marL="3556000" indent="-230188" algn="l" rtl="0" fontAlgn="base">
        <a:spcBef>
          <a:spcPct val="20000"/>
        </a:spcBef>
        <a:spcAft>
          <a:spcPct val="0"/>
        </a:spcAft>
        <a:buChar char="•"/>
        <a:defRPr sz="2000">
          <a:solidFill>
            <a:schemeClr val="tx1"/>
          </a:solidFill>
          <a:effectLst>
            <a:outerShdw blurRad="38100" dist="38100" dir="2700000" algn="tl">
              <a:srgbClr val="000000"/>
            </a:outerShdw>
          </a:effectLst>
          <a:latin typeface="Arial" pitchFamily="34"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08" tIns="45705" rIns="91408" bIns="45705" numCol="1" anchor="ctr" anchorCtr="0" compatLnSpc="1">
            <a:prstTxWarp prst="textNoShape">
              <a:avLst/>
            </a:prstTxWarp>
          </a:bodyPr>
          <a:lstStyle/>
          <a:p>
            <a:pPr lvl="0"/>
            <a:r>
              <a:rPr lang="en-US" smtClean="0"/>
              <a:t>Click to edit Master title style</a:t>
            </a:r>
          </a:p>
        </p:txBody>
      </p:sp>
      <p:sp>
        <p:nvSpPr>
          <p:cNvPr id="5837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08" tIns="45705" rIns="91408" bIns="4570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68872140"/>
      </p:ext>
    </p:extLst>
  </p:cSld>
  <p:clrMap bg1="dk2" tx1="lt1" bg2="dk1" tx2="lt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 r:id="rId12"/>
    <p:sldLayoutId r:id="rId13"/>
    <p:sldLayoutId r:id="rId14"/>
  </p:sldLayoutIdLst>
  <p:transition>
    <p:fade/>
  </p:transition>
  <p:timing>
    <p:tnLst>
      <p:par>
        <p:cTn id="1" dur="indefinite" restart="never" nodeType="tmRoot"/>
      </p:par>
    </p:tnLst>
  </p:timing>
  <p:txStyles>
    <p:titleStyle>
      <a:lvl1pPr algn="ctr" defTabSz="911225" rtl="0" eaLnBrk="0" fontAlgn="base" hangingPunct="0">
        <a:spcBef>
          <a:spcPct val="0"/>
        </a:spcBef>
        <a:spcAft>
          <a:spcPct val="0"/>
        </a:spcAft>
        <a:defRPr sz="4000">
          <a:solidFill>
            <a:schemeClr val="tx1"/>
          </a:solidFill>
          <a:effectLst>
            <a:outerShdw blurRad="38100" dist="38100" dir="2700000" algn="tl">
              <a:srgbClr val="000000"/>
            </a:outerShdw>
          </a:effectLst>
          <a:latin typeface="+mj-lt"/>
          <a:ea typeface="+mj-ea"/>
          <a:cs typeface="+mj-cs"/>
        </a:defRPr>
      </a:lvl1pPr>
      <a:lvl2pPr algn="ctr" defTabSz="911225" rtl="0" eaLnBrk="0" fontAlgn="base" hangingPunct="0">
        <a:spcBef>
          <a:spcPct val="0"/>
        </a:spcBef>
        <a:spcAft>
          <a:spcPct val="0"/>
        </a:spcAft>
        <a:defRPr sz="4000">
          <a:solidFill>
            <a:schemeClr val="tx1"/>
          </a:solidFill>
          <a:effectLst>
            <a:outerShdw blurRad="38100" dist="38100" dir="2700000" algn="tl">
              <a:srgbClr val="000000"/>
            </a:outerShdw>
          </a:effectLst>
          <a:latin typeface="Neo Sans Intel Medium" pitchFamily="34" charset="0"/>
          <a:cs typeface="Arial" charset="0"/>
        </a:defRPr>
      </a:lvl2pPr>
      <a:lvl3pPr algn="ctr" defTabSz="911225" rtl="0" eaLnBrk="0" fontAlgn="base" hangingPunct="0">
        <a:spcBef>
          <a:spcPct val="0"/>
        </a:spcBef>
        <a:spcAft>
          <a:spcPct val="0"/>
        </a:spcAft>
        <a:defRPr sz="4000">
          <a:solidFill>
            <a:schemeClr val="tx1"/>
          </a:solidFill>
          <a:effectLst>
            <a:outerShdw blurRad="38100" dist="38100" dir="2700000" algn="tl">
              <a:srgbClr val="000000"/>
            </a:outerShdw>
          </a:effectLst>
          <a:latin typeface="Neo Sans Intel Medium" pitchFamily="34" charset="0"/>
          <a:cs typeface="Arial" charset="0"/>
        </a:defRPr>
      </a:lvl3pPr>
      <a:lvl4pPr algn="ctr" defTabSz="911225" rtl="0" eaLnBrk="0" fontAlgn="base" hangingPunct="0">
        <a:spcBef>
          <a:spcPct val="0"/>
        </a:spcBef>
        <a:spcAft>
          <a:spcPct val="0"/>
        </a:spcAft>
        <a:defRPr sz="4000">
          <a:solidFill>
            <a:schemeClr val="tx1"/>
          </a:solidFill>
          <a:effectLst>
            <a:outerShdw blurRad="38100" dist="38100" dir="2700000" algn="tl">
              <a:srgbClr val="000000"/>
            </a:outerShdw>
          </a:effectLst>
          <a:latin typeface="Neo Sans Intel Medium" pitchFamily="34" charset="0"/>
          <a:cs typeface="Arial" charset="0"/>
        </a:defRPr>
      </a:lvl4pPr>
      <a:lvl5pPr algn="ctr" defTabSz="911225" rtl="0" eaLnBrk="0" fontAlgn="base" hangingPunct="0">
        <a:spcBef>
          <a:spcPct val="0"/>
        </a:spcBef>
        <a:spcAft>
          <a:spcPct val="0"/>
        </a:spcAft>
        <a:defRPr sz="4000">
          <a:solidFill>
            <a:schemeClr val="tx1"/>
          </a:solidFill>
          <a:effectLst>
            <a:outerShdw blurRad="38100" dist="38100" dir="2700000" algn="tl">
              <a:srgbClr val="000000"/>
            </a:outerShdw>
          </a:effectLst>
          <a:latin typeface="Neo Sans Intel Medium" pitchFamily="34" charset="0"/>
          <a:cs typeface="Arial" charset="0"/>
        </a:defRPr>
      </a:lvl5pPr>
      <a:lvl6pPr marL="411450" algn="ctr" defTabSz="914335" rtl="0" fontAlgn="base">
        <a:spcBef>
          <a:spcPct val="0"/>
        </a:spcBef>
        <a:spcAft>
          <a:spcPct val="0"/>
        </a:spcAft>
        <a:defRPr sz="4000">
          <a:solidFill>
            <a:schemeClr val="tx1"/>
          </a:solidFill>
          <a:effectLst>
            <a:outerShdw blurRad="38100" dist="38100" dir="2700000" algn="tl">
              <a:srgbClr val="000000"/>
            </a:outerShdw>
          </a:effectLst>
          <a:latin typeface="Neo Sans Intel Medium" pitchFamily="34" charset="0"/>
          <a:cs typeface="Arial" charset="0"/>
        </a:defRPr>
      </a:lvl6pPr>
      <a:lvl7pPr marL="822903" algn="ctr" defTabSz="914335" rtl="0" fontAlgn="base">
        <a:spcBef>
          <a:spcPct val="0"/>
        </a:spcBef>
        <a:spcAft>
          <a:spcPct val="0"/>
        </a:spcAft>
        <a:defRPr sz="4000">
          <a:solidFill>
            <a:schemeClr val="tx1"/>
          </a:solidFill>
          <a:effectLst>
            <a:outerShdw blurRad="38100" dist="38100" dir="2700000" algn="tl">
              <a:srgbClr val="000000"/>
            </a:outerShdw>
          </a:effectLst>
          <a:latin typeface="Neo Sans Intel Medium" pitchFamily="34" charset="0"/>
          <a:cs typeface="Arial" charset="0"/>
        </a:defRPr>
      </a:lvl7pPr>
      <a:lvl8pPr marL="1234352" algn="ctr" defTabSz="914335" rtl="0" fontAlgn="base">
        <a:spcBef>
          <a:spcPct val="0"/>
        </a:spcBef>
        <a:spcAft>
          <a:spcPct val="0"/>
        </a:spcAft>
        <a:defRPr sz="4000">
          <a:solidFill>
            <a:schemeClr val="tx1"/>
          </a:solidFill>
          <a:effectLst>
            <a:outerShdw blurRad="38100" dist="38100" dir="2700000" algn="tl">
              <a:srgbClr val="000000"/>
            </a:outerShdw>
          </a:effectLst>
          <a:latin typeface="Neo Sans Intel Medium" pitchFamily="34" charset="0"/>
          <a:cs typeface="Arial" charset="0"/>
        </a:defRPr>
      </a:lvl8pPr>
      <a:lvl9pPr marL="1645803" algn="ctr" defTabSz="914335" rtl="0" fontAlgn="base">
        <a:spcBef>
          <a:spcPct val="0"/>
        </a:spcBef>
        <a:spcAft>
          <a:spcPct val="0"/>
        </a:spcAft>
        <a:defRPr sz="4000">
          <a:solidFill>
            <a:schemeClr val="tx1"/>
          </a:solidFill>
          <a:effectLst>
            <a:outerShdw blurRad="38100" dist="38100" dir="2700000" algn="tl">
              <a:srgbClr val="000000"/>
            </a:outerShdw>
          </a:effectLst>
          <a:latin typeface="Neo Sans Intel Medium" pitchFamily="34" charset="0"/>
          <a:cs typeface="Arial" charset="0"/>
        </a:defRPr>
      </a:lvl9pPr>
    </p:titleStyle>
    <p:bodyStyle>
      <a:lvl1pPr marL="304800" indent="-304800" algn="l" defTabSz="911225" rtl="0" eaLnBrk="0" fontAlgn="base" hangingPunct="0">
        <a:spcBef>
          <a:spcPct val="20000"/>
        </a:spcBef>
        <a:spcAft>
          <a:spcPct val="0"/>
        </a:spcAft>
        <a:defRPr sz="2900">
          <a:solidFill>
            <a:schemeClr val="tx1"/>
          </a:solidFill>
          <a:effectLst>
            <a:outerShdw blurRad="38100" dist="38100" dir="2700000" algn="tl">
              <a:srgbClr val="000000"/>
            </a:outerShdw>
          </a:effectLst>
          <a:latin typeface="+mn-lt"/>
          <a:ea typeface="+mn-ea"/>
          <a:cs typeface="+mn-cs"/>
        </a:defRPr>
      </a:lvl1pPr>
      <a:lvl2pPr marL="569913" indent="-228600" algn="l" defTabSz="911225" rtl="0" eaLnBrk="0" fontAlgn="base" hangingPunct="0">
        <a:spcBef>
          <a:spcPct val="20000"/>
        </a:spcBef>
        <a:spcAft>
          <a:spcPct val="0"/>
        </a:spcAft>
        <a:buFont typeface="Wingdings" pitchFamily="2" charset="2"/>
        <a:buChar char=""/>
        <a:defRPr sz="2500">
          <a:solidFill>
            <a:schemeClr val="tx1"/>
          </a:solidFill>
          <a:effectLst>
            <a:outerShdw blurRad="38100" dist="38100" dir="2700000" algn="tl">
              <a:srgbClr val="000000"/>
            </a:outerShdw>
          </a:effectLst>
          <a:latin typeface="+mn-lt"/>
          <a:cs typeface="+mn-cs"/>
        </a:defRPr>
      </a:lvl2pPr>
      <a:lvl3pPr marL="911225" indent="-168275" algn="l" defTabSz="911225" rtl="0" eaLnBrk="0" fontAlgn="base" hangingPunct="0">
        <a:spcBef>
          <a:spcPct val="20000"/>
        </a:spcBef>
        <a:spcAft>
          <a:spcPct val="0"/>
        </a:spcAft>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597025" indent="-225425" algn="l" defTabSz="911225" rtl="0" eaLnBrk="0" fontAlgn="base" hangingPunct="0">
        <a:spcBef>
          <a:spcPct val="20000"/>
        </a:spcBef>
        <a:spcAft>
          <a:spcPct val="0"/>
        </a:spcAft>
        <a:buChar char="–"/>
        <a:defRPr sz="2000">
          <a:solidFill>
            <a:schemeClr val="tx1"/>
          </a:solidFill>
          <a:latin typeface="+mn-lt"/>
          <a:cs typeface="+mn-cs"/>
        </a:defRPr>
      </a:lvl4pPr>
      <a:lvl5pPr marL="2054225" indent="-225425" algn="l" defTabSz="911225" rtl="0" eaLnBrk="0" fontAlgn="base" hangingPunct="0">
        <a:spcBef>
          <a:spcPct val="20000"/>
        </a:spcBef>
        <a:spcAft>
          <a:spcPct val="0"/>
        </a:spcAft>
        <a:buChar char="»"/>
        <a:defRPr sz="2000">
          <a:solidFill>
            <a:schemeClr val="tx1"/>
          </a:solidFill>
          <a:latin typeface="+mn-lt"/>
          <a:cs typeface="+mn-cs"/>
        </a:defRPr>
      </a:lvl5pPr>
      <a:lvl6pPr marL="2468707" indent="-228585" algn="l" defTabSz="914335" rtl="0" fontAlgn="base">
        <a:spcBef>
          <a:spcPct val="20000"/>
        </a:spcBef>
        <a:spcAft>
          <a:spcPct val="0"/>
        </a:spcAft>
        <a:buChar char="»"/>
        <a:defRPr sz="2000">
          <a:solidFill>
            <a:schemeClr val="tx1"/>
          </a:solidFill>
          <a:latin typeface="+mn-lt"/>
          <a:cs typeface="+mn-cs"/>
        </a:defRPr>
      </a:lvl6pPr>
      <a:lvl7pPr marL="2880159" indent="-228585" algn="l" defTabSz="914335" rtl="0" fontAlgn="base">
        <a:spcBef>
          <a:spcPct val="20000"/>
        </a:spcBef>
        <a:spcAft>
          <a:spcPct val="0"/>
        </a:spcAft>
        <a:buChar char="»"/>
        <a:defRPr sz="2000">
          <a:solidFill>
            <a:schemeClr val="tx1"/>
          </a:solidFill>
          <a:latin typeface="+mn-lt"/>
          <a:cs typeface="+mn-cs"/>
        </a:defRPr>
      </a:lvl7pPr>
      <a:lvl8pPr marL="3291610" indent="-228585" algn="l" defTabSz="914335" rtl="0" fontAlgn="base">
        <a:spcBef>
          <a:spcPct val="20000"/>
        </a:spcBef>
        <a:spcAft>
          <a:spcPct val="0"/>
        </a:spcAft>
        <a:buChar char="»"/>
        <a:defRPr sz="2000">
          <a:solidFill>
            <a:schemeClr val="tx1"/>
          </a:solidFill>
          <a:latin typeface="+mn-lt"/>
          <a:cs typeface="+mn-cs"/>
        </a:defRPr>
      </a:lvl8pPr>
      <a:lvl9pPr marL="3703060" indent="-228585" algn="l" defTabSz="914335"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822903" rtl="0" eaLnBrk="1" latinLnBrk="0" hangingPunct="1">
        <a:defRPr sz="1600" kern="1200">
          <a:solidFill>
            <a:schemeClr val="tx1"/>
          </a:solidFill>
          <a:latin typeface="+mn-lt"/>
          <a:ea typeface="+mn-ea"/>
          <a:cs typeface="+mn-cs"/>
        </a:defRPr>
      </a:lvl1pPr>
      <a:lvl2pPr marL="411450" algn="l" defTabSz="822903" rtl="0" eaLnBrk="1" latinLnBrk="0" hangingPunct="1">
        <a:defRPr sz="1600" kern="1200">
          <a:solidFill>
            <a:schemeClr val="tx1"/>
          </a:solidFill>
          <a:latin typeface="+mn-lt"/>
          <a:ea typeface="+mn-ea"/>
          <a:cs typeface="+mn-cs"/>
        </a:defRPr>
      </a:lvl2pPr>
      <a:lvl3pPr marL="822903" algn="l" defTabSz="822903" rtl="0" eaLnBrk="1" latinLnBrk="0" hangingPunct="1">
        <a:defRPr sz="1600" kern="1200">
          <a:solidFill>
            <a:schemeClr val="tx1"/>
          </a:solidFill>
          <a:latin typeface="+mn-lt"/>
          <a:ea typeface="+mn-ea"/>
          <a:cs typeface="+mn-cs"/>
        </a:defRPr>
      </a:lvl3pPr>
      <a:lvl4pPr marL="1234352" algn="l" defTabSz="822903" rtl="0" eaLnBrk="1" latinLnBrk="0" hangingPunct="1">
        <a:defRPr sz="1600" kern="1200">
          <a:solidFill>
            <a:schemeClr val="tx1"/>
          </a:solidFill>
          <a:latin typeface="+mn-lt"/>
          <a:ea typeface="+mn-ea"/>
          <a:cs typeface="+mn-cs"/>
        </a:defRPr>
      </a:lvl4pPr>
      <a:lvl5pPr marL="1645803" algn="l" defTabSz="822903" rtl="0" eaLnBrk="1" latinLnBrk="0" hangingPunct="1">
        <a:defRPr sz="1600" kern="1200">
          <a:solidFill>
            <a:schemeClr val="tx1"/>
          </a:solidFill>
          <a:latin typeface="+mn-lt"/>
          <a:ea typeface="+mn-ea"/>
          <a:cs typeface="+mn-cs"/>
        </a:defRPr>
      </a:lvl5pPr>
      <a:lvl6pPr marL="2057255" algn="l" defTabSz="822903" rtl="0" eaLnBrk="1" latinLnBrk="0" hangingPunct="1">
        <a:defRPr sz="1600" kern="1200">
          <a:solidFill>
            <a:schemeClr val="tx1"/>
          </a:solidFill>
          <a:latin typeface="+mn-lt"/>
          <a:ea typeface="+mn-ea"/>
          <a:cs typeface="+mn-cs"/>
        </a:defRPr>
      </a:lvl6pPr>
      <a:lvl7pPr marL="2468707" algn="l" defTabSz="822903" rtl="0" eaLnBrk="1" latinLnBrk="0" hangingPunct="1">
        <a:defRPr sz="1600" kern="1200">
          <a:solidFill>
            <a:schemeClr val="tx1"/>
          </a:solidFill>
          <a:latin typeface="+mn-lt"/>
          <a:ea typeface="+mn-ea"/>
          <a:cs typeface="+mn-cs"/>
        </a:defRPr>
      </a:lvl7pPr>
      <a:lvl8pPr marL="2880159" algn="l" defTabSz="822903" rtl="0" eaLnBrk="1" latinLnBrk="0" hangingPunct="1">
        <a:defRPr sz="1600" kern="1200">
          <a:solidFill>
            <a:schemeClr val="tx1"/>
          </a:solidFill>
          <a:latin typeface="+mn-lt"/>
          <a:ea typeface="+mn-ea"/>
          <a:cs typeface="+mn-cs"/>
        </a:defRPr>
      </a:lvl8pPr>
      <a:lvl9pPr marL="3291610" algn="l" defTabSz="822903"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3" Type="http://schemas.openxmlformats.org/officeDocument/2006/relationships/image" Target="../media/image15.wmf"/><Relationship Id="rId4" Type="http://schemas.openxmlformats.org/officeDocument/2006/relationships/image" Target="../media/image16.wmf"/><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0.xml"/><Relationship Id="rId3"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emf"/><Relationship Id="rId1" Type="http://schemas.openxmlformats.org/officeDocument/2006/relationships/slideLayout" Target="../slideLayouts/slideLayout18.xml"/><Relationship Id="rId2" Type="http://schemas.openxmlformats.org/officeDocument/2006/relationships/notesSlide" Target="../notesSlides/notesSlide11.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1" Type="http://schemas.openxmlformats.org/officeDocument/2006/relationships/slideLayout" Target="../slideLayouts/slideLayout14.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emf"/><Relationship Id="rId1" Type="http://schemas.openxmlformats.org/officeDocument/2006/relationships/slideLayout" Target="../slideLayouts/slideLayout16.xml"/><Relationship Id="rId2"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1" Type="http://schemas.openxmlformats.org/officeDocument/2006/relationships/slideLayout" Target="../slideLayouts/slideLayout39.xml"/><Relationship Id="rId2" Type="http://schemas.openxmlformats.org/officeDocument/2006/relationships/notesSlide" Target="../notesSlides/notesSlide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oleObject" Target="../embeddings/oleObject2.bin"/><Relationship Id="rId1" Type="http://schemas.openxmlformats.org/officeDocument/2006/relationships/vmlDrawing" Target="../drawings/vmlDrawing1.vml"/><Relationship Id="rId2"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6.xml.rels><?xml version="1.0" encoding="UTF-8" standalone="yes"?>
<Relationships xmlns="http://schemas.openxmlformats.org/package/2006/relationships"><Relationship Id="rId3" Type="http://schemas.openxmlformats.org/officeDocument/2006/relationships/image" Target="../media/image25.emf"/><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8.wmf"/><Relationship Id="rId1" Type="http://schemas.openxmlformats.org/officeDocument/2006/relationships/slideLayout" Target="../slideLayouts/slideLayout40.xml"/><Relationship Id="rId2" Type="http://schemas.openxmlformats.org/officeDocument/2006/relationships/notesSlide" Target="../notesSlides/notesSlide15.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1" Type="http://schemas.openxmlformats.org/officeDocument/2006/relationships/slideLayout" Target="../slideLayouts/slideLayout42.xml"/><Relationship Id="rId2" Type="http://schemas.openxmlformats.org/officeDocument/2006/relationships/notesSlide" Target="../notesSlides/notesSlide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9.emf"/><Relationship Id="rId4" Type="http://schemas.openxmlformats.org/officeDocument/2006/relationships/image" Target="../media/image30.png"/><Relationship Id="rId5"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png"/><Relationship Id="rId5"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5.emf"/><Relationship Id="rId3" Type="http://schemas.openxmlformats.org/officeDocument/2006/relationships/image" Target="../media/image36.emf"/></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1" Type="http://schemas.openxmlformats.org/officeDocument/2006/relationships/slideLayout" Target="../slideLayouts/slideLayout14.xml"/><Relationship Id="rId2" Type="http://schemas.openxmlformats.org/officeDocument/2006/relationships/notesSlide" Target="../notesSlides/notesSlide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3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chart" Target="../charts/char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04" name="Rectangle 4"/>
          <p:cNvSpPr>
            <a:spLocks noGrp="1" noChangeArrowheads="1"/>
          </p:cNvSpPr>
          <p:nvPr>
            <p:ph type="ctrTitle"/>
          </p:nvPr>
        </p:nvSpPr>
        <p:spPr>
          <a:xfrm>
            <a:off x="304800" y="1524000"/>
            <a:ext cx="8458200" cy="1339850"/>
          </a:xfrm>
        </p:spPr>
        <p:txBody>
          <a:bodyPr wrap="square"/>
          <a:lstStyle/>
          <a:p>
            <a:pPr algn="ctr"/>
            <a:r>
              <a:rPr lang="en-US" sz="4400" dirty="0" smtClean="0">
                <a:solidFill>
                  <a:schemeClr val="tx2"/>
                </a:solidFill>
              </a:rPr>
              <a:t>Innovation at Intel</a:t>
            </a:r>
            <a:br>
              <a:rPr lang="en-US" sz="4400" dirty="0" smtClean="0">
                <a:solidFill>
                  <a:schemeClr val="tx2"/>
                </a:solidFill>
              </a:rPr>
            </a:br>
            <a:r>
              <a:rPr lang="en-US" sz="4400" dirty="0" smtClean="0">
                <a:solidFill>
                  <a:schemeClr val="tx2"/>
                </a:solidFill>
              </a:rPr>
              <a:t>to address Challenges of</a:t>
            </a:r>
            <a:br>
              <a:rPr lang="en-US" sz="4400" dirty="0" smtClean="0">
                <a:solidFill>
                  <a:schemeClr val="tx2"/>
                </a:solidFill>
              </a:rPr>
            </a:br>
            <a:r>
              <a:rPr lang="en-US" sz="4400" dirty="0" smtClean="0">
                <a:solidFill>
                  <a:schemeClr val="tx2"/>
                </a:solidFill>
              </a:rPr>
              <a:t>Exascale Computing</a:t>
            </a:r>
            <a:endParaRPr lang="en-US" sz="4400" dirty="0">
              <a:solidFill>
                <a:schemeClr val="tx2"/>
              </a:solidFill>
            </a:endParaRPr>
          </a:p>
        </p:txBody>
      </p:sp>
      <p:sp>
        <p:nvSpPr>
          <p:cNvPr id="204805" name="Rectangle 5"/>
          <p:cNvSpPr>
            <a:spLocks noGrp="1" noChangeArrowheads="1"/>
          </p:cNvSpPr>
          <p:nvPr>
            <p:ph type="subTitle" idx="1"/>
          </p:nvPr>
        </p:nvSpPr>
        <p:spPr>
          <a:xfrm>
            <a:off x="685800" y="4191000"/>
            <a:ext cx="7620000" cy="1277938"/>
          </a:xfrm>
        </p:spPr>
        <p:txBody>
          <a:bodyPr wrap="square"/>
          <a:lstStyle/>
          <a:p>
            <a:pPr marL="321988" indent="-321988" defTabSz="914354">
              <a:lnSpc>
                <a:spcPct val="95000"/>
              </a:lnSpc>
              <a:spcBef>
                <a:spcPts val="0"/>
              </a:spcBef>
              <a:buClr>
                <a:schemeClr val="tx1"/>
              </a:buClr>
              <a:defRPr/>
            </a:pPr>
            <a:r>
              <a:rPr lang="en-US" sz="2800" dirty="0" smtClean="0">
                <a:effectLst>
                  <a:outerShdw blurRad="38100" dist="38100" dir="2700000" algn="tl">
                    <a:srgbClr val="000000">
                      <a:alpha val="43137"/>
                    </a:srgbClr>
                  </a:outerShdw>
                </a:effectLst>
                <a:latin typeface="Neo Sans Intel Medium" pitchFamily="34" charset="0"/>
              </a:rPr>
              <a:t>Laurent Duhem</a:t>
            </a:r>
          </a:p>
          <a:p>
            <a:pPr marL="321988" indent="-321988" defTabSz="914354">
              <a:lnSpc>
                <a:spcPct val="95000"/>
              </a:lnSpc>
              <a:spcBef>
                <a:spcPts val="0"/>
              </a:spcBef>
              <a:buClr>
                <a:schemeClr val="tx1"/>
              </a:buClr>
              <a:defRPr/>
            </a:pPr>
            <a:endParaRPr lang="en-US" sz="2000" dirty="0" smtClean="0">
              <a:effectLst>
                <a:outerShdw blurRad="38100" dist="38100" dir="2700000" algn="tl">
                  <a:srgbClr val="000000">
                    <a:alpha val="43137"/>
                  </a:srgbClr>
                </a:outerShdw>
              </a:effectLst>
              <a:latin typeface="Neo Sans Intel Medium" pitchFamily="34" charset="0"/>
            </a:endParaRPr>
          </a:p>
          <a:p>
            <a:pPr marL="321988" indent="-321988" defTabSz="914354">
              <a:lnSpc>
                <a:spcPct val="95000"/>
              </a:lnSpc>
              <a:spcBef>
                <a:spcPts val="0"/>
              </a:spcBef>
              <a:buClr>
                <a:schemeClr val="tx1"/>
              </a:buClr>
              <a:defRPr/>
            </a:pPr>
            <a:r>
              <a:rPr lang="en-US" sz="2000" dirty="0" smtClean="0">
                <a:effectLst>
                  <a:outerShdw blurRad="38100" dist="38100" dir="2700000" algn="tl">
                    <a:srgbClr val="000000">
                      <a:alpha val="43137"/>
                    </a:srgbClr>
                  </a:outerShdw>
                </a:effectLst>
                <a:latin typeface="Neo Sans Intel Medium" pitchFamily="34" charset="0"/>
              </a:rPr>
              <a:t>Software Application Engineer</a:t>
            </a:r>
          </a:p>
          <a:p>
            <a:pPr marL="321988" indent="-321988" defTabSz="914354">
              <a:lnSpc>
                <a:spcPct val="95000"/>
              </a:lnSpc>
              <a:spcBef>
                <a:spcPts val="0"/>
              </a:spcBef>
              <a:buClr>
                <a:schemeClr val="tx1"/>
              </a:buClr>
              <a:defRPr/>
            </a:pPr>
            <a:r>
              <a:rPr lang="en-US" sz="2000" dirty="0" smtClean="0">
                <a:effectLst>
                  <a:outerShdw blurRad="38100" dist="38100" dir="2700000" algn="tl">
                    <a:srgbClr val="000000">
                      <a:alpha val="43137"/>
                    </a:srgbClr>
                  </a:outerShdw>
                </a:effectLst>
                <a:latin typeface="Neo Sans Intel Medium" pitchFamily="34" charset="0"/>
              </a:rPr>
              <a:t>EMEA High Performance and Throughput Computing</a:t>
            </a:r>
            <a:endParaRPr lang="en-US" sz="2000" dirty="0">
              <a:effectLst>
                <a:outerShdw blurRad="38100" dist="38100" dir="2700000" algn="tl">
                  <a:srgbClr val="000000">
                    <a:alpha val="43137"/>
                  </a:srgbClr>
                </a:outerShdw>
              </a:effectLst>
              <a:latin typeface="Neo Sans Intel Medium" pitchFamily="34" charset="0"/>
            </a:endParaRPr>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mp:transition xmlns:mp="http://schemas.microsoft.com/office/mac/powerpoint/2008/main" spd="med"/>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1" name="Rectangle 2"/>
          <p:cNvSpPr>
            <a:spLocks noGrp="1" noChangeArrowheads="1"/>
          </p:cNvSpPr>
          <p:nvPr>
            <p:ph type="title" idx="4294967295"/>
          </p:nvPr>
        </p:nvSpPr>
        <p:spPr>
          <a:noFill/>
        </p:spPr>
        <p:txBody>
          <a:bodyPr/>
          <a:lstStyle/>
          <a:p>
            <a:r>
              <a:rPr lang="en-US" dirty="0" smtClean="0">
                <a:effectLst/>
              </a:rPr>
              <a:t>A 20-40 MW </a:t>
            </a:r>
            <a:r>
              <a:rPr lang="en-US" dirty="0" err="1" smtClean="0">
                <a:effectLst/>
              </a:rPr>
              <a:t>Exa</a:t>
            </a:r>
            <a:r>
              <a:rPr lang="en-US" dirty="0" smtClean="0">
                <a:effectLst/>
              </a:rPr>
              <a:t>-ops Envelope consensus </a:t>
            </a:r>
          </a:p>
        </p:txBody>
      </p:sp>
      <p:sp>
        <p:nvSpPr>
          <p:cNvPr id="30722" name="Rectangle 3"/>
          <p:cNvSpPr>
            <a:spLocks noGrp="1" noChangeArrowheads="1"/>
          </p:cNvSpPr>
          <p:nvPr>
            <p:ph type="body" idx="4294967295"/>
          </p:nvPr>
        </p:nvSpPr>
        <p:spPr>
          <a:xfrm>
            <a:off x="457200" y="1600200"/>
            <a:ext cx="8229600" cy="4876800"/>
          </a:xfrm>
          <a:noFill/>
        </p:spPr>
        <p:txBody>
          <a:bodyPr/>
          <a:lstStyle/>
          <a:p>
            <a:r>
              <a:rPr lang="en-US" sz="2500" dirty="0" smtClean="0">
                <a:effectLst/>
              </a:rPr>
              <a:t>20 MW for 1 </a:t>
            </a:r>
            <a:r>
              <a:rPr lang="en-US" sz="2500" dirty="0" err="1" smtClean="0">
                <a:effectLst/>
              </a:rPr>
              <a:t>Exa</a:t>
            </a:r>
            <a:r>
              <a:rPr lang="en-US" sz="2500" dirty="0" smtClean="0">
                <a:effectLst/>
              </a:rPr>
              <a:t> (1 billion </a:t>
            </a:r>
            <a:r>
              <a:rPr lang="en-US" sz="2500" dirty="0" err="1" smtClean="0">
                <a:effectLst/>
              </a:rPr>
              <a:t>giga</a:t>
            </a:r>
            <a:r>
              <a:rPr lang="en-US" sz="2500" dirty="0" smtClean="0">
                <a:effectLst/>
              </a:rPr>
              <a:t>-ops) is 20mW per </a:t>
            </a:r>
            <a:r>
              <a:rPr lang="en-US" sz="2500" dirty="0" err="1" smtClean="0">
                <a:effectLst/>
              </a:rPr>
              <a:t>giga</a:t>
            </a:r>
            <a:r>
              <a:rPr lang="en-US" sz="2500" dirty="0" smtClean="0">
                <a:effectLst/>
              </a:rPr>
              <a:t>-ops (equivalently  20 </a:t>
            </a:r>
            <a:r>
              <a:rPr lang="en-US" sz="2500" dirty="0" err="1" smtClean="0">
                <a:effectLst/>
              </a:rPr>
              <a:t>picoJoules</a:t>
            </a:r>
            <a:r>
              <a:rPr lang="en-US" sz="2500" dirty="0" smtClean="0">
                <a:effectLst/>
              </a:rPr>
              <a:t> (</a:t>
            </a:r>
            <a:r>
              <a:rPr lang="en-US" sz="2500" dirty="0" err="1" smtClean="0">
                <a:effectLst/>
              </a:rPr>
              <a:t>pJ</a:t>
            </a:r>
            <a:r>
              <a:rPr lang="en-US" sz="2500" dirty="0" smtClean="0">
                <a:effectLst/>
              </a:rPr>
              <a:t>) per operation)</a:t>
            </a:r>
          </a:p>
          <a:p>
            <a:r>
              <a:rPr lang="en-US" sz="2500" dirty="0" smtClean="0">
                <a:effectLst/>
              </a:rPr>
              <a:t>We can divide this power budget among mathematical operations, local memory accesses, and distant memory accesses</a:t>
            </a:r>
          </a:p>
          <a:p>
            <a:r>
              <a:rPr lang="en-US" sz="2500" dirty="0" smtClean="0">
                <a:effectLst/>
              </a:rPr>
              <a:t>Roughly 1/3 each with a little left over for I/O</a:t>
            </a:r>
          </a:p>
          <a:p>
            <a:r>
              <a:rPr lang="en-US" sz="2500" dirty="0" smtClean="0">
                <a:effectLst/>
              </a:rPr>
              <a:t>All intra-system overheads are included in these budgets: power delivery, resiliency, cooling…</a:t>
            </a:r>
          </a:p>
          <a:p>
            <a:r>
              <a:rPr lang="en-US" sz="2500" b="1" dirty="0" smtClean="0">
                <a:solidFill>
                  <a:srgbClr val="FF0000"/>
                </a:solidFill>
                <a:effectLst/>
              </a:rPr>
              <a:t>			</a:t>
            </a:r>
          </a:p>
          <a:p>
            <a:r>
              <a:rPr lang="en-US" sz="3200" b="1" dirty="0" smtClean="0">
                <a:solidFill>
                  <a:srgbClr val="FF0000"/>
                </a:solidFill>
                <a:effectLst/>
              </a:rPr>
              <a:t>How hard is this?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79162899"/>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mp:transition xmlns:mp="http://schemas.microsoft.com/office/mac/powerpoint/2008/main" spd="med"/>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7250" name="Rectangle 2"/>
          <p:cNvSpPr>
            <a:spLocks noGrp="1" noChangeArrowheads="1"/>
          </p:cNvSpPr>
          <p:nvPr>
            <p:ph type="title"/>
          </p:nvPr>
        </p:nvSpPr>
        <p:spPr>
          <a:xfrm>
            <a:off x="457200" y="152400"/>
            <a:ext cx="8229600" cy="914400"/>
          </a:xfrm>
        </p:spPr>
        <p:txBody>
          <a:bodyPr/>
          <a:lstStyle/>
          <a:p>
            <a:pPr>
              <a:defRPr/>
            </a:pPr>
            <a:r>
              <a:rPr lang="en-US" sz="3600" smtClean="0"/>
              <a:t>A “typical” TFLOPS platform today:</a:t>
            </a:r>
            <a:br>
              <a:rPr lang="en-US" sz="3600" smtClean="0"/>
            </a:br>
            <a:r>
              <a:rPr lang="en-US" sz="3600" smtClean="0"/>
              <a:t>3K pJ per Peak FLOP (3W/GFlops) </a:t>
            </a:r>
          </a:p>
        </p:txBody>
      </p:sp>
      <p:sp>
        <p:nvSpPr>
          <p:cNvPr id="437251" name="Text Box 3"/>
          <p:cNvSpPr txBox="1">
            <a:spLocks noChangeArrowheads="1"/>
          </p:cNvSpPr>
          <p:nvPr/>
        </p:nvSpPr>
        <p:spPr bwMode="auto">
          <a:xfrm>
            <a:off x="4903056" y="5859913"/>
            <a:ext cx="2087431" cy="400110"/>
          </a:xfrm>
          <a:prstGeom prst="rect">
            <a:avLst/>
          </a:prstGeom>
          <a:noFill/>
          <a:ln w="50800" algn="ctr">
            <a:noFill/>
            <a:miter lim="800000"/>
            <a:headEnd type="none" w="sm" len="sm"/>
            <a:tailEnd type="none" w="sm" len="sm"/>
          </a:ln>
        </p:spPr>
        <p:txBody>
          <a:bodyPr wrap="none">
            <a:spAutoFit/>
          </a:bodyPr>
          <a:lstStyle/>
          <a:p>
            <a:pPr eaLnBrk="0" hangingPunct="0"/>
            <a:r>
              <a:rPr lang="en-US" sz="2000" dirty="0"/>
              <a:t>400pJ per Flop</a:t>
            </a:r>
          </a:p>
        </p:txBody>
      </p:sp>
      <p:sp>
        <p:nvSpPr>
          <p:cNvPr id="437252" name="Rectangle 4"/>
          <p:cNvSpPr>
            <a:spLocks noChangeArrowheads="1"/>
          </p:cNvSpPr>
          <p:nvPr/>
        </p:nvSpPr>
        <p:spPr bwMode="auto">
          <a:xfrm>
            <a:off x="1884363" y="5864225"/>
            <a:ext cx="1727200" cy="574675"/>
          </a:xfrm>
          <a:prstGeom prst="rect">
            <a:avLst/>
          </a:prstGeom>
          <a:solidFill>
            <a:schemeClr val="tx2"/>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tx2"/>
            </a:extrusionClr>
          </a:sp3d>
        </p:spPr>
        <p:txBody>
          <a:bodyPr wrap="none" anchor="ctr">
            <a:flatTx/>
          </a:bodyPr>
          <a:lstStyle/>
          <a:p>
            <a:pPr algn="ctr" eaLnBrk="0" hangingPunct="0"/>
            <a:r>
              <a:rPr lang="en-US">
                <a:solidFill>
                  <a:srgbClr val="000000"/>
                </a:solidFill>
              </a:rPr>
              <a:t>400W</a:t>
            </a:r>
          </a:p>
        </p:txBody>
      </p:sp>
      <p:sp>
        <p:nvSpPr>
          <p:cNvPr id="437253" name="Rectangle 5"/>
          <p:cNvSpPr>
            <a:spLocks noChangeArrowheads="1"/>
          </p:cNvSpPr>
          <p:nvPr/>
        </p:nvSpPr>
        <p:spPr bwMode="auto">
          <a:xfrm>
            <a:off x="1884363" y="5213350"/>
            <a:ext cx="1727200" cy="574675"/>
          </a:xfrm>
          <a:prstGeom prst="rect">
            <a:avLst/>
          </a:prstGeom>
          <a:solidFill>
            <a:schemeClr val="tx2"/>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tx2"/>
            </a:extrusionClr>
          </a:sp3d>
        </p:spPr>
        <p:txBody>
          <a:bodyPr wrap="none" anchor="ctr">
            <a:flatTx/>
          </a:bodyPr>
          <a:lstStyle/>
          <a:p>
            <a:pPr algn="ctr" eaLnBrk="0" hangingPunct="0"/>
            <a:r>
              <a:rPr lang="en-US">
                <a:solidFill>
                  <a:srgbClr val="000000"/>
                </a:solidFill>
              </a:rPr>
              <a:t>640W</a:t>
            </a:r>
          </a:p>
        </p:txBody>
      </p:sp>
      <p:sp>
        <p:nvSpPr>
          <p:cNvPr id="437254" name="Rectangle 6"/>
          <p:cNvSpPr>
            <a:spLocks noChangeArrowheads="1"/>
          </p:cNvSpPr>
          <p:nvPr/>
        </p:nvSpPr>
        <p:spPr bwMode="auto">
          <a:xfrm>
            <a:off x="1884363" y="4560888"/>
            <a:ext cx="1727200" cy="574675"/>
          </a:xfrm>
          <a:prstGeom prst="rect">
            <a:avLst/>
          </a:prstGeom>
          <a:solidFill>
            <a:schemeClr val="tx2"/>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tx2"/>
            </a:extrusionClr>
          </a:sp3d>
        </p:spPr>
        <p:txBody>
          <a:bodyPr wrap="none" anchor="ctr">
            <a:flatTx/>
          </a:bodyPr>
          <a:lstStyle/>
          <a:p>
            <a:pPr algn="ctr" eaLnBrk="0" hangingPunct="0"/>
            <a:r>
              <a:rPr lang="en-US">
                <a:solidFill>
                  <a:srgbClr val="000000"/>
                </a:solidFill>
              </a:rPr>
              <a:t>800W</a:t>
            </a:r>
          </a:p>
        </p:txBody>
      </p:sp>
      <p:sp>
        <p:nvSpPr>
          <p:cNvPr id="437255" name="Rectangle 7"/>
          <p:cNvSpPr>
            <a:spLocks noChangeArrowheads="1"/>
          </p:cNvSpPr>
          <p:nvPr/>
        </p:nvSpPr>
        <p:spPr bwMode="auto">
          <a:xfrm>
            <a:off x="1884363" y="3906838"/>
            <a:ext cx="1727200" cy="574675"/>
          </a:xfrm>
          <a:prstGeom prst="rect">
            <a:avLst/>
          </a:prstGeom>
          <a:solidFill>
            <a:schemeClr val="tx2"/>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tx2"/>
            </a:extrusionClr>
          </a:sp3d>
        </p:spPr>
        <p:txBody>
          <a:bodyPr wrap="none" anchor="ctr">
            <a:flatTx/>
          </a:bodyPr>
          <a:lstStyle/>
          <a:p>
            <a:pPr algn="ctr" eaLnBrk="0" hangingPunct="0"/>
            <a:r>
              <a:rPr lang="en-US">
                <a:solidFill>
                  <a:srgbClr val="000000"/>
                </a:solidFill>
              </a:rPr>
              <a:t>100W</a:t>
            </a:r>
          </a:p>
        </p:txBody>
      </p:sp>
      <p:sp>
        <p:nvSpPr>
          <p:cNvPr id="437256" name="Rectangle 8"/>
          <p:cNvSpPr>
            <a:spLocks noChangeArrowheads="1"/>
          </p:cNvSpPr>
          <p:nvPr/>
        </p:nvSpPr>
        <p:spPr bwMode="auto">
          <a:xfrm>
            <a:off x="1905000" y="2438400"/>
            <a:ext cx="1727200" cy="1447800"/>
          </a:xfrm>
          <a:prstGeom prst="rect">
            <a:avLst/>
          </a:prstGeom>
          <a:solidFill>
            <a:srgbClr val="FF66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6600"/>
            </a:extrusionClr>
          </a:sp3d>
        </p:spPr>
        <p:txBody>
          <a:bodyPr wrap="none" anchor="ctr">
            <a:flatTx/>
          </a:bodyPr>
          <a:lstStyle/>
          <a:p>
            <a:pPr algn="ctr" eaLnBrk="0" hangingPunct="0"/>
            <a:r>
              <a:rPr lang="en-US">
                <a:solidFill>
                  <a:srgbClr val="000000"/>
                </a:solidFill>
              </a:rPr>
              <a:t>1000W</a:t>
            </a:r>
          </a:p>
        </p:txBody>
      </p:sp>
      <p:sp>
        <p:nvSpPr>
          <p:cNvPr id="437257" name="Text Box 9"/>
          <p:cNvSpPr txBox="1">
            <a:spLocks noChangeArrowheads="1"/>
          </p:cNvSpPr>
          <p:nvPr/>
        </p:nvSpPr>
        <p:spPr bwMode="auto">
          <a:xfrm>
            <a:off x="4225019" y="2539621"/>
            <a:ext cx="3062288" cy="1006475"/>
          </a:xfrm>
          <a:prstGeom prst="rect">
            <a:avLst/>
          </a:prstGeom>
          <a:noFill/>
          <a:ln w="50800" algn="ctr">
            <a:noFill/>
            <a:miter lim="800000"/>
            <a:headEnd type="none" w="sm" len="sm"/>
            <a:tailEnd type="none" w="sm" len="sm"/>
          </a:ln>
        </p:spPr>
        <p:txBody>
          <a:bodyPr wrap="none">
            <a:spAutoFit/>
          </a:bodyPr>
          <a:lstStyle/>
          <a:p>
            <a:pPr marL="288925" indent="-288925" eaLnBrk="0" hangingPunct="0">
              <a:buFont typeface="Arial" charset="0"/>
              <a:buChar char="•"/>
            </a:pPr>
            <a:r>
              <a:rPr lang="en-US" sz="2000" dirty="0"/>
              <a:t>Power delivery</a:t>
            </a:r>
          </a:p>
          <a:p>
            <a:pPr marL="288925" indent="-288925" eaLnBrk="0" hangingPunct="0">
              <a:buFont typeface="Arial" charset="0"/>
              <a:buChar char="•"/>
            </a:pPr>
            <a:r>
              <a:rPr lang="en-US" sz="2000" dirty="0"/>
              <a:t>Cooling</a:t>
            </a:r>
          </a:p>
          <a:p>
            <a:pPr marL="742950" lvl="1" indent="-285750" eaLnBrk="0" hangingPunct="0">
              <a:buFont typeface="Arial" charset="0"/>
              <a:buChar char="•"/>
            </a:pPr>
            <a:r>
              <a:rPr lang="en-US" sz="2000" dirty="0"/>
              <a:t>1000 </a:t>
            </a:r>
            <a:r>
              <a:rPr lang="en-US" sz="2000" dirty="0" err="1"/>
              <a:t>pJ</a:t>
            </a:r>
            <a:r>
              <a:rPr lang="en-US" sz="2000" dirty="0"/>
              <a:t> per Flop</a:t>
            </a:r>
          </a:p>
        </p:txBody>
      </p:sp>
      <p:sp>
        <p:nvSpPr>
          <p:cNvPr id="437258" name="AutoShape 10"/>
          <p:cNvSpPr>
            <a:spLocks/>
          </p:cNvSpPr>
          <p:nvPr/>
        </p:nvSpPr>
        <p:spPr bwMode="auto">
          <a:xfrm>
            <a:off x="1290638" y="2514600"/>
            <a:ext cx="538162" cy="3962400"/>
          </a:xfrm>
          <a:prstGeom prst="leftBrace">
            <a:avLst>
              <a:gd name="adj1" fmla="val 61357"/>
              <a:gd name="adj2" fmla="val 43389"/>
            </a:avLst>
          </a:prstGeom>
          <a:noFill/>
          <a:ln w="50800">
            <a:solidFill>
              <a:schemeClr val="tx1"/>
            </a:solidFill>
            <a:round/>
            <a:headEnd type="none" w="sm" len="sm"/>
            <a:tailEnd type="none" w="sm" len="sm"/>
          </a:ln>
        </p:spPr>
        <p:txBody>
          <a:bodyPr wrap="none" anchor="ctr"/>
          <a:lstStyle/>
          <a:p>
            <a:pPr algn="ctr" eaLnBrk="0" hangingPunct="0"/>
            <a:endParaRPr lang="en-US"/>
          </a:p>
        </p:txBody>
      </p:sp>
      <p:sp>
        <p:nvSpPr>
          <p:cNvPr id="437259" name="Text Box 11"/>
          <p:cNvSpPr txBox="1">
            <a:spLocks noChangeArrowheads="1"/>
          </p:cNvSpPr>
          <p:nvPr/>
        </p:nvSpPr>
        <p:spPr bwMode="auto">
          <a:xfrm>
            <a:off x="217488" y="3429000"/>
            <a:ext cx="890587" cy="457200"/>
          </a:xfrm>
          <a:prstGeom prst="rect">
            <a:avLst/>
          </a:prstGeom>
          <a:noFill/>
          <a:ln w="50800" algn="ctr">
            <a:noFill/>
            <a:miter lim="800000"/>
            <a:headEnd type="none" w="sm" len="sm"/>
            <a:tailEnd type="none" w="sm" len="sm"/>
          </a:ln>
        </p:spPr>
        <p:txBody>
          <a:bodyPr wrap="none">
            <a:spAutoFit/>
          </a:bodyPr>
          <a:lstStyle/>
          <a:p>
            <a:pPr algn="ctr" eaLnBrk="0" hangingPunct="0"/>
            <a:r>
              <a:rPr lang="en-US"/>
              <a:t>3KW</a:t>
            </a:r>
          </a:p>
        </p:txBody>
      </p:sp>
      <p:sp>
        <p:nvSpPr>
          <p:cNvPr id="437260" name="Text Box 12"/>
          <p:cNvSpPr txBox="1">
            <a:spLocks noChangeArrowheads="1"/>
          </p:cNvSpPr>
          <p:nvPr/>
        </p:nvSpPr>
        <p:spPr bwMode="auto">
          <a:xfrm>
            <a:off x="269875" y="6019800"/>
            <a:ext cx="1073150" cy="304800"/>
          </a:xfrm>
          <a:prstGeom prst="rect">
            <a:avLst/>
          </a:prstGeom>
          <a:noFill/>
          <a:ln w="50800" algn="ctr">
            <a:noFill/>
            <a:miter lim="800000"/>
            <a:headEnd type="none" w="sm" len="sm"/>
            <a:tailEnd type="none" w="sm" len="sm"/>
          </a:ln>
        </p:spPr>
        <p:txBody>
          <a:bodyPr wrap="none">
            <a:spAutoFit/>
          </a:bodyPr>
          <a:lstStyle/>
          <a:p>
            <a:pPr eaLnBrk="0" hangingPunct="0"/>
            <a:r>
              <a:rPr lang="en-US" sz="1400" b="1">
                <a:solidFill>
                  <a:srgbClr val="FFC000"/>
                </a:solidFill>
              </a:rPr>
              <a:t>Compute</a:t>
            </a:r>
          </a:p>
        </p:txBody>
      </p:sp>
      <p:sp>
        <p:nvSpPr>
          <p:cNvPr id="437261" name="Text Box 13"/>
          <p:cNvSpPr txBox="1">
            <a:spLocks noChangeArrowheads="1"/>
          </p:cNvSpPr>
          <p:nvPr/>
        </p:nvSpPr>
        <p:spPr bwMode="auto">
          <a:xfrm>
            <a:off x="269875" y="5334000"/>
            <a:ext cx="985838" cy="304800"/>
          </a:xfrm>
          <a:prstGeom prst="rect">
            <a:avLst/>
          </a:prstGeom>
          <a:noFill/>
          <a:ln w="50800" algn="ctr">
            <a:noFill/>
            <a:miter lim="800000"/>
            <a:headEnd type="none" w="sm" len="sm"/>
            <a:tailEnd type="none" w="sm" len="sm"/>
          </a:ln>
        </p:spPr>
        <p:txBody>
          <a:bodyPr wrap="none">
            <a:spAutoFit/>
          </a:bodyPr>
          <a:lstStyle/>
          <a:p>
            <a:pPr eaLnBrk="0" hangingPunct="0"/>
            <a:r>
              <a:rPr lang="en-US" sz="1400" b="1">
                <a:solidFill>
                  <a:srgbClr val="FFC000"/>
                </a:solidFill>
              </a:rPr>
              <a:t>Memory</a:t>
            </a:r>
          </a:p>
        </p:txBody>
      </p:sp>
      <p:sp>
        <p:nvSpPr>
          <p:cNvPr id="437262" name="Text Box 14"/>
          <p:cNvSpPr txBox="1">
            <a:spLocks noChangeArrowheads="1"/>
          </p:cNvSpPr>
          <p:nvPr/>
        </p:nvSpPr>
        <p:spPr bwMode="auto">
          <a:xfrm>
            <a:off x="273050" y="4648200"/>
            <a:ext cx="819150" cy="307975"/>
          </a:xfrm>
          <a:prstGeom prst="rect">
            <a:avLst/>
          </a:prstGeom>
          <a:noFill/>
          <a:ln w="50800" algn="ctr">
            <a:noFill/>
            <a:miter lim="800000"/>
            <a:headEnd type="none" w="sm" len="sm"/>
            <a:tailEnd type="none" w="sm" len="sm"/>
          </a:ln>
        </p:spPr>
        <p:txBody>
          <a:bodyPr wrap="none">
            <a:spAutoFit/>
          </a:bodyPr>
          <a:lstStyle/>
          <a:p>
            <a:pPr eaLnBrk="0" hangingPunct="0"/>
            <a:r>
              <a:rPr lang="en-US" sz="1400" b="1">
                <a:solidFill>
                  <a:srgbClr val="FFC000"/>
                </a:solidFill>
              </a:rPr>
              <a:t>Comm</a:t>
            </a:r>
          </a:p>
        </p:txBody>
      </p:sp>
      <p:sp>
        <p:nvSpPr>
          <p:cNvPr id="437263" name="Text Box 15"/>
          <p:cNvSpPr txBox="1">
            <a:spLocks noChangeArrowheads="1"/>
          </p:cNvSpPr>
          <p:nvPr/>
        </p:nvSpPr>
        <p:spPr bwMode="auto">
          <a:xfrm>
            <a:off x="76200" y="4038600"/>
            <a:ext cx="1260475" cy="304800"/>
          </a:xfrm>
          <a:prstGeom prst="rect">
            <a:avLst/>
          </a:prstGeom>
          <a:noFill/>
          <a:ln w="50800" algn="ctr">
            <a:noFill/>
            <a:miter lim="800000"/>
            <a:headEnd type="none" w="sm" len="sm"/>
            <a:tailEnd type="none" w="sm" len="sm"/>
          </a:ln>
        </p:spPr>
        <p:txBody>
          <a:bodyPr wrap="none">
            <a:spAutoFit/>
          </a:bodyPr>
          <a:lstStyle/>
          <a:p>
            <a:pPr eaLnBrk="0" hangingPunct="0"/>
            <a:r>
              <a:rPr lang="en-US" sz="1400" b="1">
                <a:solidFill>
                  <a:srgbClr val="FFC000"/>
                </a:solidFill>
              </a:rPr>
              <a:t>I/O &amp; Disk</a:t>
            </a:r>
          </a:p>
        </p:txBody>
      </p:sp>
      <p:sp>
        <p:nvSpPr>
          <p:cNvPr id="437265" name="Text Box 17"/>
          <p:cNvSpPr txBox="1">
            <a:spLocks noChangeArrowheads="1"/>
          </p:cNvSpPr>
          <p:nvPr/>
        </p:nvSpPr>
        <p:spPr bwMode="auto">
          <a:xfrm>
            <a:off x="4875112" y="3906838"/>
            <a:ext cx="2177199" cy="400110"/>
          </a:xfrm>
          <a:prstGeom prst="rect">
            <a:avLst/>
          </a:prstGeom>
          <a:noFill/>
          <a:ln w="50800" algn="ctr">
            <a:noFill/>
            <a:miter lim="800000"/>
            <a:headEnd type="none" w="sm" len="sm"/>
            <a:tailEnd type="none" w="sm" len="sm"/>
          </a:ln>
        </p:spPr>
        <p:txBody>
          <a:bodyPr wrap="none">
            <a:spAutoFit/>
          </a:bodyPr>
          <a:lstStyle/>
          <a:p>
            <a:pPr eaLnBrk="0" hangingPunct="0"/>
            <a:r>
              <a:rPr lang="en-US" sz="2000" dirty="0"/>
              <a:t>100 </a:t>
            </a:r>
            <a:r>
              <a:rPr lang="en-US" sz="2000" dirty="0" err="1"/>
              <a:t>pJ</a:t>
            </a:r>
            <a:r>
              <a:rPr lang="en-US" sz="2000" dirty="0"/>
              <a:t> per </a:t>
            </a:r>
            <a:r>
              <a:rPr lang="en-US" sz="2000" dirty="0" smtClean="0"/>
              <a:t>Flop</a:t>
            </a:r>
            <a:endParaRPr lang="en-US" sz="2000" dirty="0"/>
          </a:p>
        </p:txBody>
      </p:sp>
      <p:sp>
        <p:nvSpPr>
          <p:cNvPr id="437266" name="Text Box 18"/>
          <p:cNvSpPr txBox="1">
            <a:spLocks noChangeArrowheads="1"/>
          </p:cNvSpPr>
          <p:nvPr/>
        </p:nvSpPr>
        <p:spPr bwMode="auto">
          <a:xfrm>
            <a:off x="4898881" y="5238690"/>
            <a:ext cx="2177199" cy="400110"/>
          </a:xfrm>
          <a:prstGeom prst="rect">
            <a:avLst/>
          </a:prstGeom>
          <a:noFill/>
          <a:ln w="50800" algn="ctr">
            <a:noFill/>
            <a:miter lim="800000"/>
            <a:headEnd type="none" w="sm" len="sm"/>
            <a:tailEnd type="none" w="sm" len="sm"/>
          </a:ln>
        </p:spPr>
        <p:txBody>
          <a:bodyPr wrap="none">
            <a:spAutoFit/>
          </a:bodyPr>
          <a:lstStyle/>
          <a:p>
            <a:pPr eaLnBrk="0" hangingPunct="0"/>
            <a:r>
              <a:rPr lang="en-US" sz="2000" dirty="0" smtClean="0"/>
              <a:t>640pJ per Flop </a:t>
            </a:r>
            <a:endParaRPr lang="en-US" sz="2000" dirty="0"/>
          </a:p>
        </p:txBody>
      </p:sp>
      <p:sp>
        <p:nvSpPr>
          <p:cNvPr id="437267" name="Text Box 19"/>
          <p:cNvSpPr txBox="1">
            <a:spLocks noChangeArrowheads="1"/>
          </p:cNvSpPr>
          <p:nvPr/>
        </p:nvSpPr>
        <p:spPr bwMode="auto">
          <a:xfrm>
            <a:off x="4883894" y="4532631"/>
            <a:ext cx="2087431" cy="400110"/>
          </a:xfrm>
          <a:prstGeom prst="rect">
            <a:avLst/>
          </a:prstGeom>
          <a:noFill/>
          <a:ln w="50800" algn="ctr">
            <a:noFill/>
            <a:miter lim="800000"/>
            <a:headEnd type="none" w="sm" len="sm"/>
            <a:tailEnd type="none" w="sm" len="sm"/>
          </a:ln>
        </p:spPr>
        <p:txBody>
          <a:bodyPr wrap="none">
            <a:spAutoFit/>
          </a:bodyPr>
          <a:lstStyle/>
          <a:p>
            <a:pPr eaLnBrk="0" hangingPunct="0"/>
            <a:r>
              <a:rPr lang="en-US" sz="2000" dirty="0" smtClean="0"/>
              <a:t>800pJ </a:t>
            </a:r>
            <a:r>
              <a:rPr lang="en-US" sz="2000" dirty="0"/>
              <a:t>per </a:t>
            </a:r>
            <a:r>
              <a:rPr lang="en-US" sz="2000" dirty="0" smtClean="0"/>
              <a:t>Flop</a:t>
            </a:r>
            <a:endParaRPr lang="en-US" sz="20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37985889"/>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726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725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372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726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3725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3726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726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3725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3726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3726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3725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3726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437259"/>
                                        </p:tgtEl>
                                        <p:attrNameLst>
                                          <p:attrName>style.visibility</p:attrName>
                                        </p:attrNameLst>
                                      </p:cBhvr>
                                      <p:to>
                                        <p:strVal val="visible"/>
                                      </p:to>
                                    </p:set>
                                    <p:animEffect transition="in" filter="wipe(down)">
                                      <p:cBhvr>
                                        <p:cTn id="39" dur="500"/>
                                        <p:tgtEl>
                                          <p:spTgt spid="437259"/>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437258"/>
                                        </p:tgtEl>
                                        <p:attrNameLst>
                                          <p:attrName>style.visibility</p:attrName>
                                        </p:attrNameLst>
                                      </p:cBhvr>
                                      <p:to>
                                        <p:strVal val="visible"/>
                                      </p:to>
                                    </p:set>
                                    <p:animEffect transition="in" filter="wipe(down)">
                                      <p:cBhvr>
                                        <p:cTn id="42" dur="500"/>
                                        <p:tgtEl>
                                          <p:spTgt spid="437258"/>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437256"/>
                                        </p:tgtEl>
                                        <p:attrNameLst>
                                          <p:attrName>style.visibility</p:attrName>
                                        </p:attrNameLst>
                                      </p:cBhvr>
                                      <p:to>
                                        <p:strVal val="visible"/>
                                      </p:to>
                                    </p:set>
                                    <p:animEffect transition="in" filter="wipe(down)">
                                      <p:cBhvr>
                                        <p:cTn id="45" dur="500"/>
                                        <p:tgtEl>
                                          <p:spTgt spid="437256"/>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437257"/>
                                        </p:tgtEl>
                                        <p:attrNameLst>
                                          <p:attrName>style.visibility</p:attrName>
                                        </p:attrNameLst>
                                      </p:cBhvr>
                                      <p:to>
                                        <p:strVal val="visible"/>
                                      </p:to>
                                    </p:set>
                                    <p:animEffect transition="in" filter="wipe(down)">
                                      <p:cBhvr>
                                        <p:cTn id="48" dur="500"/>
                                        <p:tgtEl>
                                          <p:spTgt spid="4372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1" grpId="0"/>
      <p:bldP spid="437252" grpId="0" animBg="1"/>
      <p:bldP spid="437253" grpId="0" animBg="1"/>
      <p:bldP spid="437254" grpId="0" animBg="1"/>
      <p:bldP spid="437255" grpId="0" animBg="1"/>
      <p:bldP spid="437256" grpId="0" animBg="1"/>
      <p:bldP spid="437257" grpId="0"/>
      <p:bldP spid="437258" grpId="0" animBg="1"/>
      <p:bldP spid="437259" grpId="0"/>
      <p:bldP spid="437260" grpId="0"/>
      <p:bldP spid="437261" grpId="0"/>
      <p:bldP spid="437262" grpId="0"/>
      <p:bldP spid="437263" grpId="0"/>
      <p:bldP spid="437265" grpId="0"/>
      <p:bldP spid="437266" grpId="0"/>
      <p:bldP spid="437267" grpId="0"/>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5202" name="Rectangle 2"/>
          <p:cNvSpPr>
            <a:spLocks noGrp="1" noChangeArrowheads="1"/>
          </p:cNvSpPr>
          <p:nvPr>
            <p:ph type="title"/>
          </p:nvPr>
        </p:nvSpPr>
        <p:spPr>
          <a:xfrm>
            <a:off x="457200" y="-76200"/>
            <a:ext cx="8229600" cy="1143000"/>
          </a:xfrm>
        </p:spPr>
        <p:txBody>
          <a:bodyPr/>
          <a:lstStyle/>
          <a:p>
            <a:pPr defTabSz="911584">
              <a:defRPr/>
            </a:pPr>
            <a:r>
              <a:rPr lang="en-US" dirty="0" smtClean="0"/>
              <a:t>Exascale’s Power Challenge</a:t>
            </a:r>
            <a:endParaRPr lang="en-US" dirty="0"/>
          </a:p>
        </p:txBody>
      </p:sp>
      <p:sp>
        <p:nvSpPr>
          <p:cNvPr id="33794" name="Rectangle 3"/>
          <p:cNvSpPr>
            <a:spLocks noChangeArrowheads="1"/>
          </p:cNvSpPr>
          <p:nvPr/>
        </p:nvSpPr>
        <p:spPr bwMode="auto">
          <a:xfrm>
            <a:off x="1884363" y="6016625"/>
            <a:ext cx="1727200" cy="574675"/>
          </a:xfrm>
          <a:prstGeom prst="rect">
            <a:avLst/>
          </a:prstGeom>
          <a:solidFill>
            <a:schemeClr val="tx2"/>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tx2"/>
            </a:extrusionClr>
          </a:sp3d>
        </p:spPr>
        <p:txBody>
          <a:bodyPr wrap="none" anchor="ctr">
            <a:flatTx/>
          </a:bodyPr>
          <a:lstStyle/>
          <a:p>
            <a:pPr algn="ctr" eaLnBrk="0" hangingPunct="0"/>
            <a:r>
              <a:rPr lang="en-US">
                <a:solidFill>
                  <a:srgbClr val="000000"/>
                </a:solidFill>
              </a:rPr>
              <a:t>400W</a:t>
            </a:r>
          </a:p>
        </p:txBody>
      </p:sp>
      <p:sp>
        <p:nvSpPr>
          <p:cNvPr id="33795" name="Rectangle 4"/>
          <p:cNvSpPr>
            <a:spLocks noChangeArrowheads="1"/>
          </p:cNvSpPr>
          <p:nvPr/>
        </p:nvSpPr>
        <p:spPr bwMode="auto">
          <a:xfrm>
            <a:off x="1884363" y="5365750"/>
            <a:ext cx="1727200" cy="574675"/>
          </a:xfrm>
          <a:prstGeom prst="rect">
            <a:avLst/>
          </a:prstGeom>
          <a:solidFill>
            <a:schemeClr val="tx2"/>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tx2"/>
            </a:extrusionClr>
          </a:sp3d>
        </p:spPr>
        <p:txBody>
          <a:bodyPr wrap="none" anchor="ctr">
            <a:flatTx/>
          </a:bodyPr>
          <a:lstStyle/>
          <a:p>
            <a:pPr algn="ctr" eaLnBrk="0" hangingPunct="0"/>
            <a:r>
              <a:rPr lang="en-US">
                <a:solidFill>
                  <a:srgbClr val="000000"/>
                </a:solidFill>
              </a:rPr>
              <a:t>640W</a:t>
            </a:r>
          </a:p>
        </p:txBody>
      </p:sp>
      <p:sp>
        <p:nvSpPr>
          <p:cNvPr id="33796" name="Rectangle 5"/>
          <p:cNvSpPr>
            <a:spLocks noChangeArrowheads="1"/>
          </p:cNvSpPr>
          <p:nvPr/>
        </p:nvSpPr>
        <p:spPr bwMode="auto">
          <a:xfrm>
            <a:off x="1884363" y="4713288"/>
            <a:ext cx="1727200" cy="574675"/>
          </a:xfrm>
          <a:prstGeom prst="rect">
            <a:avLst/>
          </a:prstGeom>
          <a:solidFill>
            <a:schemeClr val="tx2"/>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tx2"/>
            </a:extrusionClr>
          </a:sp3d>
        </p:spPr>
        <p:txBody>
          <a:bodyPr wrap="none" anchor="ctr">
            <a:flatTx/>
          </a:bodyPr>
          <a:lstStyle/>
          <a:p>
            <a:pPr algn="ctr" eaLnBrk="0" hangingPunct="0"/>
            <a:r>
              <a:rPr lang="en-US">
                <a:solidFill>
                  <a:srgbClr val="000000"/>
                </a:solidFill>
              </a:rPr>
              <a:t>800W</a:t>
            </a:r>
          </a:p>
        </p:txBody>
      </p:sp>
      <p:sp>
        <p:nvSpPr>
          <p:cNvPr id="33797" name="Rectangle 6"/>
          <p:cNvSpPr>
            <a:spLocks noChangeArrowheads="1"/>
          </p:cNvSpPr>
          <p:nvPr/>
        </p:nvSpPr>
        <p:spPr bwMode="auto">
          <a:xfrm>
            <a:off x="1884363" y="4059238"/>
            <a:ext cx="1727200" cy="574675"/>
          </a:xfrm>
          <a:prstGeom prst="rect">
            <a:avLst/>
          </a:prstGeom>
          <a:solidFill>
            <a:schemeClr val="tx2"/>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tx2"/>
            </a:extrusionClr>
          </a:sp3d>
        </p:spPr>
        <p:txBody>
          <a:bodyPr wrap="none" anchor="ctr">
            <a:flatTx/>
          </a:bodyPr>
          <a:lstStyle/>
          <a:p>
            <a:pPr algn="ctr" eaLnBrk="0" hangingPunct="0"/>
            <a:r>
              <a:rPr lang="en-US">
                <a:solidFill>
                  <a:srgbClr val="000000"/>
                </a:solidFill>
              </a:rPr>
              <a:t>100W</a:t>
            </a:r>
          </a:p>
        </p:txBody>
      </p:sp>
      <p:sp>
        <p:nvSpPr>
          <p:cNvPr id="33798" name="Rectangle 7"/>
          <p:cNvSpPr>
            <a:spLocks noChangeArrowheads="1"/>
          </p:cNvSpPr>
          <p:nvPr/>
        </p:nvSpPr>
        <p:spPr bwMode="auto">
          <a:xfrm>
            <a:off x="1884363" y="1676400"/>
            <a:ext cx="1727200" cy="2305050"/>
          </a:xfrm>
          <a:prstGeom prst="rect">
            <a:avLst/>
          </a:prstGeom>
          <a:solidFill>
            <a:srgbClr val="FF66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6600"/>
            </a:extrusionClr>
          </a:sp3d>
        </p:spPr>
        <p:txBody>
          <a:bodyPr wrap="none" anchor="ctr">
            <a:flatTx/>
          </a:bodyPr>
          <a:lstStyle/>
          <a:p>
            <a:pPr algn="ctr" eaLnBrk="0" hangingPunct="0"/>
            <a:r>
              <a:rPr lang="en-US">
                <a:solidFill>
                  <a:srgbClr val="000000"/>
                </a:solidFill>
              </a:rPr>
              <a:t>1000W</a:t>
            </a:r>
          </a:p>
          <a:p>
            <a:pPr algn="ctr" eaLnBrk="0" hangingPunct="0"/>
            <a:endParaRPr lang="en-US">
              <a:solidFill>
                <a:srgbClr val="000000"/>
              </a:solidFill>
            </a:endParaRPr>
          </a:p>
          <a:p>
            <a:pPr algn="ctr" eaLnBrk="0" hangingPunct="0"/>
            <a:r>
              <a:rPr lang="en-US">
                <a:solidFill>
                  <a:srgbClr val="000000"/>
                </a:solidFill>
              </a:rPr>
              <a:t>(33%)</a:t>
            </a:r>
          </a:p>
        </p:txBody>
      </p:sp>
      <p:sp>
        <p:nvSpPr>
          <p:cNvPr id="33799" name="AutoShape 8"/>
          <p:cNvSpPr>
            <a:spLocks/>
          </p:cNvSpPr>
          <p:nvPr/>
        </p:nvSpPr>
        <p:spPr bwMode="auto">
          <a:xfrm>
            <a:off x="1154113" y="1714500"/>
            <a:ext cx="538162" cy="4840288"/>
          </a:xfrm>
          <a:prstGeom prst="leftBrace">
            <a:avLst>
              <a:gd name="adj1" fmla="val 74951"/>
              <a:gd name="adj2" fmla="val 42759"/>
            </a:avLst>
          </a:prstGeom>
          <a:noFill/>
          <a:ln w="50800">
            <a:solidFill>
              <a:schemeClr val="tx1"/>
            </a:solidFill>
            <a:round/>
            <a:headEnd type="none" w="sm" len="sm"/>
            <a:tailEnd type="none" w="sm" len="sm"/>
          </a:ln>
        </p:spPr>
        <p:txBody>
          <a:bodyPr wrap="none" anchor="ctr"/>
          <a:lstStyle/>
          <a:p>
            <a:pPr algn="ctr" eaLnBrk="0" hangingPunct="0"/>
            <a:endParaRPr lang="en-US"/>
          </a:p>
        </p:txBody>
      </p:sp>
      <p:sp>
        <p:nvSpPr>
          <p:cNvPr id="33800" name="Text Box 9"/>
          <p:cNvSpPr txBox="1">
            <a:spLocks noChangeArrowheads="1"/>
          </p:cNvSpPr>
          <p:nvPr/>
        </p:nvSpPr>
        <p:spPr bwMode="auto">
          <a:xfrm>
            <a:off x="217488" y="3581400"/>
            <a:ext cx="890587" cy="457200"/>
          </a:xfrm>
          <a:prstGeom prst="rect">
            <a:avLst/>
          </a:prstGeom>
          <a:noFill/>
          <a:ln w="50800" algn="ctr">
            <a:noFill/>
            <a:miter lim="800000"/>
            <a:headEnd type="none" w="sm" len="sm"/>
            <a:tailEnd type="none" w="sm" len="sm"/>
          </a:ln>
        </p:spPr>
        <p:txBody>
          <a:bodyPr wrap="none">
            <a:spAutoFit/>
          </a:bodyPr>
          <a:lstStyle/>
          <a:p>
            <a:pPr algn="ctr" eaLnBrk="0" hangingPunct="0"/>
            <a:r>
              <a:rPr lang="en-US"/>
              <a:t>3KW</a:t>
            </a:r>
          </a:p>
        </p:txBody>
      </p:sp>
      <p:sp>
        <p:nvSpPr>
          <p:cNvPr id="33801" name="Text Box 10"/>
          <p:cNvSpPr txBox="1">
            <a:spLocks noChangeArrowheads="1"/>
          </p:cNvSpPr>
          <p:nvPr/>
        </p:nvSpPr>
        <p:spPr bwMode="auto">
          <a:xfrm>
            <a:off x="269875" y="6208713"/>
            <a:ext cx="1073150" cy="304800"/>
          </a:xfrm>
          <a:prstGeom prst="rect">
            <a:avLst/>
          </a:prstGeom>
          <a:noFill/>
          <a:ln w="50800" algn="ctr">
            <a:noFill/>
            <a:miter lim="800000"/>
            <a:headEnd type="none" w="sm" len="sm"/>
            <a:tailEnd type="none" w="sm" len="sm"/>
          </a:ln>
        </p:spPr>
        <p:txBody>
          <a:bodyPr wrap="none">
            <a:spAutoFit/>
          </a:bodyPr>
          <a:lstStyle/>
          <a:p>
            <a:pPr eaLnBrk="0" hangingPunct="0"/>
            <a:r>
              <a:rPr lang="en-US" sz="1400" b="1">
                <a:solidFill>
                  <a:srgbClr val="FFC000"/>
                </a:solidFill>
              </a:rPr>
              <a:t>Compute</a:t>
            </a:r>
          </a:p>
        </p:txBody>
      </p:sp>
      <p:sp>
        <p:nvSpPr>
          <p:cNvPr id="33802" name="Text Box 11"/>
          <p:cNvSpPr txBox="1">
            <a:spLocks noChangeArrowheads="1"/>
          </p:cNvSpPr>
          <p:nvPr/>
        </p:nvSpPr>
        <p:spPr bwMode="auto">
          <a:xfrm>
            <a:off x="269875" y="5554663"/>
            <a:ext cx="985838" cy="304800"/>
          </a:xfrm>
          <a:prstGeom prst="rect">
            <a:avLst/>
          </a:prstGeom>
          <a:noFill/>
          <a:ln w="50800" algn="ctr">
            <a:noFill/>
            <a:miter lim="800000"/>
            <a:headEnd type="none" w="sm" len="sm"/>
            <a:tailEnd type="none" w="sm" len="sm"/>
          </a:ln>
        </p:spPr>
        <p:txBody>
          <a:bodyPr wrap="none">
            <a:spAutoFit/>
          </a:bodyPr>
          <a:lstStyle/>
          <a:p>
            <a:pPr eaLnBrk="0" hangingPunct="0"/>
            <a:r>
              <a:rPr lang="en-US" sz="1400" b="1">
                <a:solidFill>
                  <a:srgbClr val="FFC000"/>
                </a:solidFill>
              </a:rPr>
              <a:t>Memory</a:t>
            </a:r>
          </a:p>
        </p:txBody>
      </p:sp>
      <p:sp>
        <p:nvSpPr>
          <p:cNvPr id="33803" name="Text Box 12"/>
          <p:cNvSpPr txBox="1">
            <a:spLocks noChangeArrowheads="1"/>
          </p:cNvSpPr>
          <p:nvPr/>
        </p:nvSpPr>
        <p:spPr bwMode="auto">
          <a:xfrm>
            <a:off x="273050" y="4902200"/>
            <a:ext cx="819150" cy="307975"/>
          </a:xfrm>
          <a:prstGeom prst="rect">
            <a:avLst/>
          </a:prstGeom>
          <a:noFill/>
          <a:ln w="50800" algn="ctr">
            <a:noFill/>
            <a:miter lim="800000"/>
            <a:headEnd type="none" w="sm" len="sm"/>
            <a:tailEnd type="none" w="sm" len="sm"/>
          </a:ln>
        </p:spPr>
        <p:txBody>
          <a:bodyPr wrap="none">
            <a:spAutoFit/>
          </a:bodyPr>
          <a:lstStyle/>
          <a:p>
            <a:pPr eaLnBrk="0" hangingPunct="0"/>
            <a:r>
              <a:rPr lang="en-US" sz="1400" b="1">
                <a:solidFill>
                  <a:srgbClr val="FFC000"/>
                </a:solidFill>
              </a:rPr>
              <a:t>Comm</a:t>
            </a:r>
          </a:p>
        </p:txBody>
      </p:sp>
      <p:sp>
        <p:nvSpPr>
          <p:cNvPr id="33804" name="Text Box 13"/>
          <p:cNvSpPr txBox="1">
            <a:spLocks noChangeArrowheads="1"/>
          </p:cNvSpPr>
          <p:nvPr/>
        </p:nvSpPr>
        <p:spPr bwMode="auto">
          <a:xfrm>
            <a:off x="269875" y="4325938"/>
            <a:ext cx="615950" cy="304800"/>
          </a:xfrm>
          <a:prstGeom prst="rect">
            <a:avLst/>
          </a:prstGeom>
          <a:noFill/>
          <a:ln w="50800" algn="ctr">
            <a:noFill/>
            <a:miter lim="800000"/>
            <a:headEnd type="none" w="sm" len="sm"/>
            <a:tailEnd type="none" w="sm" len="sm"/>
          </a:ln>
        </p:spPr>
        <p:txBody>
          <a:bodyPr wrap="none">
            <a:spAutoFit/>
          </a:bodyPr>
          <a:lstStyle/>
          <a:p>
            <a:pPr eaLnBrk="0" hangingPunct="0"/>
            <a:r>
              <a:rPr lang="en-US" sz="1400" b="1">
                <a:solidFill>
                  <a:srgbClr val="FFC000"/>
                </a:solidFill>
              </a:rPr>
              <a:t>Disk</a:t>
            </a:r>
          </a:p>
        </p:txBody>
      </p:sp>
      <p:sp>
        <p:nvSpPr>
          <p:cNvPr id="33805" name="Text Box 14"/>
          <p:cNvSpPr txBox="1">
            <a:spLocks noChangeArrowheads="1"/>
          </p:cNvSpPr>
          <p:nvPr/>
        </p:nvSpPr>
        <p:spPr bwMode="auto">
          <a:xfrm>
            <a:off x="269875" y="914400"/>
            <a:ext cx="7480300" cy="457200"/>
          </a:xfrm>
          <a:prstGeom prst="rect">
            <a:avLst/>
          </a:prstGeom>
          <a:noFill/>
          <a:ln w="50800" algn="ctr">
            <a:noFill/>
            <a:miter lim="800000"/>
            <a:headEnd type="none" w="sm" len="sm"/>
            <a:tailEnd type="none" w="sm" len="sm"/>
          </a:ln>
        </p:spPr>
        <p:txBody>
          <a:bodyPr wrap="none">
            <a:spAutoFit/>
          </a:bodyPr>
          <a:lstStyle/>
          <a:p>
            <a:pPr algn="ctr" eaLnBrk="0" hangingPunct="0"/>
            <a:r>
              <a:rPr lang="en-US"/>
              <a:t>2020 datacenter TFLOPS: 30 pJ per Peak FLOP </a:t>
            </a:r>
          </a:p>
        </p:txBody>
      </p:sp>
      <p:sp>
        <p:nvSpPr>
          <p:cNvPr id="33806" name="Rectangle 15"/>
          <p:cNvSpPr>
            <a:spLocks noChangeArrowheads="1"/>
          </p:cNvSpPr>
          <p:nvPr/>
        </p:nvSpPr>
        <p:spPr bwMode="auto">
          <a:xfrm>
            <a:off x="5130800" y="4419600"/>
            <a:ext cx="1727200" cy="327025"/>
          </a:xfrm>
          <a:prstGeom prst="rect">
            <a:avLst/>
          </a:prstGeom>
          <a:solidFill>
            <a:schemeClr val="tx2"/>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tx2"/>
            </a:extrusionClr>
          </a:sp3d>
        </p:spPr>
        <p:txBody>
          <a:bodyPr wrap="none" anchor="ctr">
            <a:flatTx/>
          </a:bodyPr>
          <a:lstStyle/>
          <a:p>
            <a:pPr algn="ctr" eaLnBrk="0" hangingPunct="0"/>
            <a:r>
              <a:rPr lang="en-US">
                <a:solidFill>
                  <a:srgbClr val="000000"/>
                </a:solidFill>
              </a:rPr>
              <a:t>8W</a:t>
            </a:r>
          </a:p>
        </p:txBody>
      </p:sp>
      <p:sp>
        <p:nvSpPr>
          <p:cNvPr id="33807" name="Rectangle 16"/>
          <p:cNvSpPr>
            <a:spLocks noChangeArrowheads="1"/>
          </p:cNvSpPr>
          <p:nvPr/>
        </p:nvSpPr>
        <p:spPr bwMode="auto">
          <a:xfrm>
            <a:off x="5130800" y="4114800"/>
            <a:ext cx="1727200" cy="269875"/>
          </a:xfrm>
          <a:prstGeom prst="rect">
            <a:avLst/>
          </a:prstGeom>
          <a:solidFill>
            <a:schemeClr val="tx2"/>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tx2"/>
            </a:extrusionClr>
          </a:sp3d>
        </p:spPr>
        <p:txBody>
          <a:bodyPr wrap="none" anchor="ctr">
            <a:flatTx/>
          </a:bodyPr>
          <a:lstStyle/>
          <a:p>
            <a:pPr algn="ctr" eaLnBrk="0" hangingPunct="0"/>
            <a:r>
              <a:rPr lang="en-US">
                <a:solidFill>
                  <a:srgbClr val="000000"/>
                </a:solidFill>
              </a:rPr>
              <a:t>8W</a:t>
            </a:r>
          </a:p>
        </p:txBody>
      </p:sp>
      <p:sp>
        <p:nvSpPr>
          <p:cNvPr id="33808" name="Rectangle 17"/>
          <p:cNvSpPr>
            <a:spLocks noChangeArrowheads="1"/>
          </p:cNvSpPr>
          <p:nvPr/>
        </p:nvSpPr>
        <p:spPr bwMode="auto">
          <a:xfrm>
            <a:off x="5130800" y="3810000"/>
            <a:ext cx="1727200" cy="269875"/>
          </a:xfrm>
          <a:prstGeom prst="rect">
            <a:avLst/>
          </a:prstGeom>
          <a:solidFill>
            <a:schemeClr val="tx2"/>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tx2"/>
            </a:extrusionClr>
          </a:sp3d>
        </p:spPr>
        <p:txBody>
          <a:bodyPr wrap="none" anchor="ctr">
            <a:flatTx/>
          </a:bodyPr>
          <a:lstStyle/>
          <a:p>
            <a:pPr algn="ctr" eaLnBrk="0" hangingPunct="0"/>
            <a:r>
              <a:rPr lang="en-US">
                <a:solidFill>
                  <a:srgbClr val="000000"/>
                </a:solidFill>
              </a:rPr>
              <a:t>8W</a:t>
            </a:r>
          </a:p>
        </p:txBody>
      </p:sp>
      <p:sp>
        <p:nvSpPr>
          <p:cNvPr id="33809" name="Rectangle 18"/>
          <p:cNvSpPr>
            <a:spLocks noChangeArrowheads="1"/>
          </p:cNvSpPr>
          <p:nvPr/>
        </p:nvSpPr>
        <p:spPr bwMode="auto">
          <a:xfrm>
            <a:off x="5130800" y="3505200"/>
            <a:ext cx="1727200" cy="269875"/>
          </a:xfrm>
          <a:prstGeom prst="rect">
            <a:avLst/>
          </a:prstGeom>
          <a:solidFill>
            <a:schemeClr val="tx2"/>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tx2"/>
            </a:extrusionClr>
          </a:sp3d>
        </p:spPr>
        <p:txBody>
          <a:bodyPr wrap="none" anchor="ctr">
            <a:flatTx/>
          </a:bodyPr>
          <a:lstStyle/>
          <a:p>
            <a:pPr algn="ctr" eaLnBrk="0" hangingPunct="0"/>
            <a:r>
              <a:rPr lang="en-US">
                <a:solidFill>
                  <a:srgbClr val="000000"/>
                </a:solidFill>
              </a:rPr>
              <a:t>2W</a:t>
            </a:r>
          </a:p>
        </p:txBody>
      </p:sp>
      <p:sp>
        <p:nvSpPr>
          <p:cNvPr id="33810" name="Rectangle 19"/>
          <p:cNvSpPr>
            <a:spLocks noChangeArrowheads="1"/>
          </p:cNvSpPr>
          <p:nvPr/>
        </p:nvSpPr>
        <p:spPr bwMode="auto">
          <a:xfrm>
            <a:off x="5130800" y="3200400"/>
            <a:ext cx="1727200" cy="247650"/>
          </a:xfrm>
          <a:prstGeom prst="rect">
            <a:avLst/>
          </a:prstGeom>
          <a:solidFill>
            <a:srgbClr val="FF66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6600"/>
            </a:extrusionClr>
          </a:sp3d>
        </p:spPr>
        <p:txBody>
          <a:bodyPr wrap="none" anchor="ctr">
            <a:flatTx/>
          </a:bodyPr>
          <a:lstStyle/>
          <a:p>
            <a:pPr algn="ctr" eaLnBrk="0" hangingPunct="0"/>
            <a:r>
              <a:rPr lang="en-US">
                <a:solidFill>
                  <a:srgbClr val="000000"/>
                </a:solidFill>
              </a:rPr>
              <a:t>4W (15%) </a:t>
            </a:r>
          </a:p>
        </p:txBody>
      </p:sp>
      <p:sp>
        <p:nvSpPr>
          <p:cNvPr id="33811" name="Text Box 20"/>
          <p:cNvSpPr txBox="1">
            <a:spLocks noChangeArrowheads="1"/>
          </p:cNvSpPr>
          <p:nvPr/>
        </p:nvSpPr>
        <p:spPr bwMode="auto">
          <a:xfrm>
            <a:off x="4648200" y="1981200"/>
            <a:ext cx="2798763" cy="830263"/>
          </a:xfrm>
          <a:prstGeom prst="rect">
            <a:avLst/>
          </a:prstGeom>
          <a:noFill/>
          <a:ln w="50800" algn="ctr">
            <a:noFill/>
            <a:miter lim="800000"/>
            <a:headEnd type="none" w="sm" len="sm"/>
            <a:tailEnd type="none" w="sm" len="sm"/>
          </a:ln>
        </p:spPr>
        <p:txBody>
          <a:bodyPr wrap="none">
            <a:spAutoFit/>
          </a:bodyPr>
          <a:lstStyle/>
          <a:p>
            <a:pPr marL="457200" indent="-457200" algn="ctr" eaLnBrk="0" hangingPunct="0"/>
            <a:r>
              <a:rPr lang="en-US"/>
              <a:t>Exascale TFLOPS</a:t>
            </a:r>
          </a:p>
          <a:p>
            <a:pPr marL="457200" indent="-457200" algn="ctr" eaLnBrk="0" hangingPunct="0"/>
            <a:r>
              <a:rPr lang="en-US"/>
              <a:t>Machine</a:t>
            </a:r>
          </a:p>
        </p:txBody>
      </p:sp>
      <p:sp>
        <p:nvSpPr>
          <p:cNvPr id="33812" name="Line 21"/>
          <p:cNvSpPr>
            <a:spLocks noChangeShapeType="1"/>
          </p:cNvSpPr>
          <p:nvPr/>
        </p:nvSpPr>
        <p:spPr bwMode="auto">
          <a:xfrm flipV="1">
            <a:off x="3581400" y="3505200"/>
            <a:ext cx="1524000" cy="533400"/>
          </a:xfrm>
          <a:prstGeom prst="line">
            <a:avLst/>
          </a:prstGeom>
          <a:noFill/>
          <a:ln w="19050">
            <a:solidFill>
              <a:srgbClr val="FFCC00"/>
            </a:solidFill>
            <a:round/>
            <a:headEnd type="none" w="sm" len="sm"/>
            <a:tailEnd type="triangle" w="med" len="med"/>
          </a:ln>
        </p:spPr>
        <p:txBody>
          <a:bodyPr>
            <a:spAutoFit/>
          </a:bodyPr>
          <a:lstStyle/>
          <a:p>
            <a:endParaRPr lang="en-US"/>
          </a:p>
        </p:txBody>
      </p:sp>
      <p:sp>
        <p:nvSpPr>
          <p:cNvPr id="33813" name="Line 22"/>
          <p:cNvSpPr>
            <a:spLocks noChangeShapeType="1"/>
          </p:cNvSpPr>
          <p:nvPr/>
        </p:nvSpPr>
        <p:spPr bwMode="auto">
          <a:xfrm flipV="1">
            <a:off x="3581400" y="4724400"/>
            <a:ext cx="1524000" cy="1828800"/>
          </a:xfrm>
          <a:prstGeom prst="line">
            <a:avLst/>
          </a:prstGeom>
          <a:noFill/>
          <a:ln w="19050">
            <a:solidFill>
              <a:srgbClr val="FFCC00"/>
            </a:solidFill>
            <a:round/>
            <a:headEnd type="none" w="sm" len="sm"/>
            <a:tailEnd type="triangle" w="med" len="med"/>
          </a:ln>
        </p:spPr>
        <p:txBody>
          <a:bodyPr>
            <a:spAutoFit/>
          </a:bodyPr>
          <a:lstStyle/>
          <a:p>
            <a:endParaRPr lang="en-US"/>
          </a:p>
        </p:txBody>
      </p:sp>
      <p:sp>
        <p:nvSpPr>
          <p:cNvPr id="33814" name="AutoShape 23"/>
          <p:cNvSpPr>
            <a:spLocks/>
          </p:cNvSpPr>
          <p:nvPr/>
        </p:nvSpPr>
        <p:spPr bwMode="auto">
          <a:xfrm flipH="1">
            <a:off x="7086600" y="3048000"/>
            <a:ext cx="538163" cy="1639888"/>
          </a:xfrm>
          <a:prstGeom prst="leftBrace">
            <a:avLst>
              <a:gd name="adj1" fmla="val 25393"/>
              <a:gd name="adj2" fmla="val 50000"/>
            </a:avLst>
          </a:prstGeom>
          <a:noFill/>
          <a:ln w="50800">
            <a:solidFill>
              <a:schemeClr val="tx1"/>
            </a:solidFill>
            <a:round/>
            <a:headEnd type="none" w="sm" len="sm"/>
            <a:tailEnd type="none" w="sm" len="sm"/>
          </a:ln>
        </p:spPr>
        <p:txBody>
          <a:bodyPr wrap="none" anchor="ctr"/>
          <a:lstStyle/>
          <a:p>
            <a:pPr algn="ctr" eaLnBrk="0" hangingPunct="0"/>
            <a:endParaRPr lang="en-US"/>
          </a:p>
        </p:txBody>
      </p:sp>
      <p:sp>
        <p:nvSpPr>
          <p:cNvPr id="33815" name="Text Box 24"/>
          <p:cNvSpPr txBox="1">
            <a:spLocks noChangeArrowheads="1"/>
          </p:cNvSpPr>
          <p:nvPr/>
        </p:nvSpPr>
        <p:spPr bwMode="auto">
          <a:xfrm>
            <a:off x="7686675" y="3657600"/>
            <a:ext cx="1228725" cy="457200"/>
          </a:xfrm>
          <a:prstGeom prst="rect">
            <a:avLst/>
          </a:prstGeom>
          <a:noFill/>
          <a:ln w="50800" algn="ctr">
            <a:noFill/>
            <a:miter lim="800000"/>
            <a:headEnd type="none" w="sm" len="sm"/>
            <a:tailEnd type="none" w="sm" len="sm"/>
          </a:ln>
        </p:spPr>
        <p:txBody>
          <a:bodyPr wrap="none">
            <a:spAutoFit/>
          </a:bodyPr>
          <a:lstStyle/>
          <a:p>
            <a:pPr algn="ctr" eaLnBrk="0" hangingPunct="0"/>
            <a:r>
              <a:rPr lang="en-US" b="1"/>
              <a:t>~30W</a:t>
            </a:r>
          </a:p>
        </p:txBody>
      </p:sp>
      <p:sp>
        <p:nvSpPr>
          <p:cNvPr id="33816" name="Line 25"/>
          <p:cNvSpPr>
            <a:spLocks noChangeShapeType="1"/>
          </p:cNvSpPr>
          <p:nvPr/>
        </p:nvSpPr>
        <p:spPr bwMode="auto">
          <a:xfrm>
            <a:off x="3581400" y="1676400"/>
            <a:ext cx="1524000" cy="1524000"/>
          </a:xfrm>
          <a:prstGeom prst="line">
            <a:avLst/>
          </a:prstGeom>
          <a:noFill/>
          <a:ln w="19050">
            <a:solidFill>
              <a:schemeClr val="accent2"/>
            </a:solidFill>
            <a:round/>
            <a:headEnd type="none" w="sm" len="sm"/>
            <a:tailEnd type="triangle" w="med" len="med"/>
          </a:ln>
        </p:spPr>
        <p:txBody>
          <a:bodyPr>
            <a:spAutoFit/>
          </a:bodyPr>
          <a:lstStyle/>
          <a:p>
            <a:endParaRPr lang="en-US"/>
          </a:p>
        </p:txBody>
      </p:sp>
      <p:sp>
        <p:nvSpPr>
          <p:cNvPr id="26" name="TextBox 25"/>
          <p:cNvSpPr txBox="1">
            <a:spLocks noChangeArrowheads="1"/>
          </p:cNvSpPr>
          <p:nvPr/>
        </p:nvSpPr>
        <p:spPr bwMode="auto">
          <a:xfrm>
            <a:off x="4724400" y="4876800"/>
            <a:ext cx="2667000" cy="1676400"/>
          </a:xfrm>
          <a:prstGeom prst="rect">
            <a:avLst/>
          </a:prstGeom>
          <a:noFill/>
          <a:ln w="31750">
            <a:noFill/>
            <a:miter lim="800000"/>
            <a:headEnd/>
            <a:tailEnd/>
          </a:ln>
        </p:spPr>
        <p:txBody>
          <a:bodyPr>
            <a:spAutoFit/>
          </a:bodyPr>
          <a:lstStyle/>
          <a:p>
            <a:pPr algn="ctr" eaLnBrk="0" hangingPunct="0"/>
            <a:r>
              <a:rPr lang="en-US"/>
              <a:t> </a:t>
            </a:r>
            <a:r>
              <a:rPr lang="en-US" sz="2000"/>
              <a:t>Compute 50x</a:t>
            </a:r>
          </a:p>
          <a:p>
            <a:pPr algn="ctr" eaLnBrk="0" hangingPunct="0"/>
            <a:r>
              <a:rPr lang="en-US" sz="2000"/>
              <a:t>Memory 100X</a:t>
            </a:r>
          </a:p>
          <a:p>
            <a:pPr algn="ctr" eaLnBrk="0" hangingPunct="0"/>
            <a:r>
              <a:rPr lang="en-US" sz="2000"/>
              <a:t>Comms 160x</a:t>
            </a:r>
          </a:p>
          <a:p>
            <a:pPr algn="ctr" eaLnBrk="0" hangingPunct="0"/>
            <a:r>
              <a:rPr lang="en-US" sz="2000"/>
              <a:t>Disk/Storage 30x</a:t>
            </a:r>
          </a:p>
          <a:p>
            <a:pPr algn="ctr" eaLnBrk="0" hangingPunct="0"/>
            <a:r>
              <a:rPr lang="en-US" sz="2000"/>
              <a:t>Other 300x</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19598384"/>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69" name="Rectangle 2"/>
          <p:cNvSpPr>
            <a:spLocks noGrp="1" noChangeArrowheads="1"/>
          </p:cNvSpPr>
          <p:nvPr>
            <p:ph type="title" idx="4294967295"/>
          </p:nvPr>
        </p:nvSpPr>
        <p:spPr>
          <a:noFill/>
        </p:spPr>
        <p:txBody>
          <a:bodyPr/>
          <a:lstStyle/>
          <a:p>
            <a:r>
              <a:rPr lang="en-US" smtClean="0">
                <a:effectLst/>
              </a:rPr>
              <a:t>Low-power CPU</a:t>
            </a:r>
          </a:p>
        </p:txBody>
      </p:sp>
      <p:sp>
        <p:nvSpPr>
          <p:cNvPr id="32770" name="Rectangle 3"/>
          <p:cNvSpPr>
            <a:spLocks noGrp="1" noChangeArrowheads="1"/>
          </p:cNvSpPr>
          <p:nvPr>
            <p:ph type="body" idx="4294967295"/>
          </p:nvPr>
        </p:nvSpPr>
        <p:spPr>
          <a:xfrm>
            <a:off x="0" y="1600870"/>
            <a:ext cx="9144000" cy="4525308"/>
          </a:xfrm>
          <a:noFill/>
        </p:spPr>
        <p:txBody>
          <a:bodyPr/>
          <a:lstStyle/>
          <a:p>
            <a:r>
              <a:rPr lang="en-US" dirty="0" smtClean="0">
                <a:effectLst/>
              </a:rPr>
              <a:t>20-40 </a:t>
            </a:r>
            <a:r>
              <a:rPr lang="en-US" dirty="0" err="1" smtClean="0">
                <a:effectLst/>
              </a:rPr>
              <a:t>pJ</a:t>
            </a:r>
            <a:r>
              <a:rPr lang="en-US" dirty="0" smtClean="0">
                <a:effectLst/>
              </a:rPr>
              <a:t> total CPU energy budget per peak arithmetic operation</a:t>
            </a:r>
          </a:p>
          <a:p>
            <a:pPr lvl="1"/>
            <a:r>
              <a:rPr lang="en-US" dirty="0" smtClean="0">
                <a:effectLst/>
              </a:rPr>
              <a:t>Cannot have huge ISAs and complex execution engines</a:t>
            </a:r>
          </a:p>
          <a:p>
            <a:pPr lvl="2"/>
            <a:r>
              <a:rPr lang="en-US" dirty="0" smtClean="0">
                <a:effectLst/>
              </a:rPr>
              <a:t>they cost power.</a:t>
            </a:r>
          </a:p>
          <a:p>
            <a:pPr lvl="1"/>
            <a:r>
              <a:rPr lang="en-US" dirty="0" smtClean="0">
                <a:effectLst/>
              </a:rPr>
              <a:t>Minimize data movement: no inessential traffic!</a:t>
            </a:r>
          </a:p>
          <a:p>
            <a:pPr lvl="1"/>
            <a:r>
              <a:rPr lang="en-US" dirty="0" smtClean="0">
                <a:effectLst/>
              </a:rPr>
              <a:t>Feeding the ALU is paramount.</a:t>
            </a:r>
          </a:p>
          <a:p>
            <a:pPr lvl="1"/>
            <a:endParaRPr lang="en-US" dirty="0" smtClean="0">
              <a:effectLst/>
            </a:endParaRPr>
          </a:p>
          <a:p>
            <a:pPr lvl="1"/>
            <a:r>
              <a:rPr lang="en-US" dirty="0" smtClean="0">
                <a:solidFill>
                  <a:srgbClr val="FFFF00"/>
                </a:solidFill>
                <a:effectLst/>
              </a:rPr>
              <a:t>Computers have one use: mathematically transform data.</a:t>
            </a:r>
          </a:p>
          <a:p>
            <a:pPr lvl="1"/>
            <a:endParaRPr lang="en-US" dirty="0" smtClean="0">
              <a:solidFill>
                <a:srgbClr val="FFFF00"/>
              </a:solidFill>
              <a:effectLst/>
            </a:endParaRPr>
          </a:p>
          <a:p>
            <a:endParaRPr lang="en-US" dirty="0" smtClean="0">
              <a:solidFill>
                <a:srgbClr val="FFFF00"/>
              </a:solidFill>
              <a:effectLst/>
            </a:endParaRPr>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mp:transition xmlns:mp="http://schemas.microsoft.com/office/mac/powerpoint/2008/main" spd="med"/>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7730" name="Rectangle 2"/>
          <p:cNvSpPr>
            <a:spLocks noGrp="1" noChangeArrowheads="1"/>
          </p:cNvSpPr>
          <p:nvPr>
            <p:ph type="title"/>
          </p:nvPr>
        </p:nvSpPr>
        <p:spPr>
          <a:xfrm>
            <a:off x="457274" y="152400"/>
            <a:ext cx="8229457" cy="1143476"/>
          </a:xfrm>
        </p:spPr>
        <p:txBody>
          <a:bodyPr/>
          <a:lstStyle/>
          <a:p>
            <a:r>
              <a:rPr lang="en-US" dirty="0" smtClean="0"/>
              <a:t>Simple Core Scaling Example</a:t>
            </a:r>
            <a:endParaRPr lang="en-US" dirty="0"/>
          </a:p>
        </p:txBody>
      </p:sp>
      <p:sp>
        <p:nvSpPr>
          <p:cNvPr id="457790" name="Rectangle 62"/>
          <p:cNvSpPr>
            <a:spLocks noChangeArrowheads="1"/>
          </p:cNvSpPr>
          <p:nvPr/>
        </p:nvSpPr>
        <p:spPr bwMode="auto">
          <a:xfrm>
            <a:off x="1331913" y="2262188"/>
            <a:ext cx="2459037" cy="2341562"/>
          </a:xfrm>
          <a:prstGeom prst="rect">
            <a:avLst/>
          </a:prstGeom>
          <a:noFill/>
          <a:ln w="28575" algn="ctr">
            <a:solidFill>
              <a:schemeClr val="tx1"/>
            </a:solidFill>
            <a:miter lim="800000"/>
            <a:headEnd type="none" w="sm" len="sm"/>
            <a:tailEnd type="none" w="sm" len="sm"/>
          </a:ln>
          <a:effectLst/>
        </p:spPr>
        <p:txBody>
          <a:bodyPr wrap="none" anchor="ctr"/>
          <a:lstStyle/>
          <a:p>
            <a:endParaRPr lang="en-US"/>
          </a:p>
        </p:txBody>
      </p:sp>
      <p:sp>
        <p:nvSpPr>
          <p:cNvPr id="457791" name="Text Box 63"/>
          <p:cNvSpPr txBox="1">
            <a:spLocks noChangeArrowheads="1"/>
          </p:cNvSpPr>
          <p:nvPr/>
        </p:nvSpPr>
        <p:spPr bwMode="auto">
          <a:xfrm>
            <a:off x="1176033" y="1371600"/>
            <a:ext cx="2826416" cy="830997"/>
          </a:xfrm>
          <a:prstGeom prst="rect">
            <a:avLst/>
          </a:prstGeom>
          <a:noFill/>
          <a:ln w="50800" algn="ctr">
            <a:noFill/>
            <a:miter lim="800000"/>
            <a:headEnd type="none" w="sm" len="sm"/>
            <a:tailEnd type="none" w="sm" len="sm"/>
          </a:ln>
          <a:effectLst/>
        </p:spPr>
        <p:txBody>
          <a:bodyPr wrap="none">
            <a:spAutoFit/>
          </a:bodyPr>
          <a:lstStyle/>
          <a:p>
            <a:r>
              <a:rPr lang="en-US" dirty="0"/>
              <a:t>65nm </a:t>
            </a:r>
            <a:r>
              <a:rPr lang="en-US" dirty="0" smtClean="0"/>
              <a:t>Core</a:t>
            </a:r>
          </a:p>
          <a:p>
            <a:r>
              <a:rPr lang="en-US" dirty="0" smtClean="0"/>
              <a:t> w/Local </a:t>
            </a:r>
            <a:r>
              <a:rPr lang="en-US" dirty="0"/>
              <a:t>Memory</a:t>
            </a:r>
          </a:p>
        </p:txBody>
      </p:sp>
      <p:sp>
        <p:nvSpPr>
          <p:cNvPr id="457792" name="AutoShape 64"/>
          <p:cNvSpPr>
            <a:spLocks noChangeArrowheads="1"/>
          </p:cNvSpPr>
          <p:nvPr/>
        </p:nvSpPr>
        <p:spPr bwMode="auto">
          <a:xfrm>
            <a:off x="1409700" y="3452813"/>
            <a:ext cx="2305050" cy="1112837"/>
          </a:xfrm>
          <a:prstGeom prst="roundRect">
            <a:avLst>
              <a:gd name="adj" fmla="val 16667"/>
            </a:avLst>
          </a:prstGeom>
          <a:solidFill>
            <a:schemeClr val="accent1"/>
          </a:solidFill>
          <a:ln w="19050" algn="ctr">
            <a:noFill/>
            <a:round/>
            <a:headEnd type="none" w="sm" len="sm"/>
            <a:tailEnd type="none" w="sm" len="sm"/>
          </a:ln>
          <a:effectLst>
            <a:prstShdw prst="shdw17" dist="17961" dir="2700000">
              <a:schemeClr val="accent1">
                <a:gamma/>
                <a:shade val="60000"/>
                <a:invGamma/>
              </a:schemeClr>
            </a:prstShdw>
          </a:effectLst>
        </p:spPr>
        <p:txBody>
          <a:bodyPr wrap="none" anchor="ctr"/>
          <a:lstStyle/>
          <a:p>
            <a:r>
              <a:rPr lang="en-US" sz="2000" dirty="0"/>
              <a:t>Memory 0.35MB</a:t>
            </a:r>
          </a:p>
          <a:p>
            <a:r>
              <a:rPr lang="en-US" dirty="0"/>
              <a:t>5mm</a:t>
            </a:r>
            <a:r>
              <a:rPr lang="en-US" baseline="30000" dirty="0"/>
              <a:t>2</a:t>
            </a:r>
            <a:r>
              <a:rPr lang="en-US" dirty="0"/>
              <a:t> (50%)</a:t>
            </a:r>
          </a:p>
        </p:txBody>
      </p:sp>
      <p:sp>
        <p:nvSpPr>
          <p:cNvPr id="457793" name="AutoShape 65"/>
          <p:cNvSpPr>
            <a:spLocks noChangeArrowheads="1"/>
          </p:cNvSpPr>
          <p:nvPr/>
        </p:nvSpPr>
        <p:spPr bwMode="auto">
          <a:xfrm>
            <a:off x="1409700" y="2298700"/>
            <a:ext cx="2305050" cy="1112838"/>
          </a:xfrm>
          <a:prstGeom prst="roundRect">
            <a:avLst>
              <a:gd name="adj" fmla="val 16667"/>
            </a:avLst>
          </a:prstGeom>
          <a:solidFill>
            <a:schemeClr val="accent1"/>
          </a:solidFill>
          <a:ln w="19050" algn="ctr">
            <a:noFill/>
            <a:round/>
            <a:headEnd type="none" w="sm" len="sm"/>
            <a:tailEnd type="none" w="sm" len="sm"/>
          </a:ln>
          <a:effectLst>
            <a:prstShdw prst="shdw17" dist="17961" dir="2700000">
              <a:schemeClr val="accent1">
                <a:gamma/>
                <a:shade val="60000"/>
                <a:invGamma/>
              </a:schemeClr>
            </a:prstShdw>
          </a:effectLst>
        </p:spPr>
        <p:txBody>
          <a:bodyPr wrap="none" anchor="ctr"/>
          <a:lstStyle/>
          <a:p>
            <a:r>
              <a:rPr lang="en-US" sz="1600" dirty="0"/>
              <a:t>DP FP Add, Multiply</a:t>
            </a:r>
          </a:p>
          <a:p>
            <a:r>
              <a:rPr lang="en-US" sz="1600" dirty="0"/>
              <a:t>Integer Core, RF</a:t>
            </a:r>
          </a:p>
          <a:p>
            <a:r>
              <a:rPr lang="en-US" sz="1600" dirty="0"/>
              <a:t>Router</a:t>
            </a:r>
          </a:p>
          <a:p>
            <a:r>
              <a:rPr lang="en-US" sz="1800" dirty="0"/>
              <a:t>5mm</a:t>
            </a:r>
            <a:r>
              <a:rPr lang="en-US" sz="1800" baseline="30000" dirty="0"/>
              <a:t>2</a:t>
            </a:r>
            <a:r>
              <a:rPr lang="en-US" sz="1800" dirty="0"/>
              <a:t> (50%)</a:t>
            </a:r>
          </a:p>
        </p:txBody>
      </p:sp>
      <p:sp>
        <p:nvSpPr>
          <p:cNvPr id="457794" name="Text Box 66"/>
          <p:cNvSpPr txBox="1">
            <a:spLocks noChangeArrowheads="1"/>
          </p:cNvSpPr>
          <p:nvPr/>
        </p:nvSpPr>
        <p:spPr bwMode="auto">
          <a:xfrm>
            <a:off x="1887416" y="4831140"/>
            <a:ext cx="1305165" cy="1569660"/>
          </a:xfrm>
          <a:prstGeom prst="rect">
            <a:avLst/>
          </a:prstGeom>
          <a:noFill/>
          <a:ln w="50800" algn="ctr">
            <a:noFill/>
            <a:miter lim="800000"/>
            <a:headEnd type="none" w="sm" len="sm"/>
            <a:tailEnd type="none" w="sm" len="sm"/>
          </a:ln>
          <a:effectLst/>
        </p:spPr>
        <p:txBody>
          <a:bodyPr wrap="none">
            <a:spAutoFit/>
          </a:bodyPr>
          <a:lstStyle/>
          <a:p>
            <a:r>
              <a:rPr lang="en-US" dirty="0" smtClean="0">
                <a:effectLst>
                  <a:outerShdw blurRad="38100" dist="38100" dir="2700000" algn="tl">
                    <a:srgbClr val="000000"/>
                  </a:outerShdw>
                </a:effectLst>
              </a:rPr>
              <a:t>10mm</a:t>
            </a:r>
            <a:r>
              <a:rPr lang="en-US" baseline="30000" dirty="0" smtClean="0">
                <a:effectLst>
                  <a:outerShdw blurRad="38100" dist="38100" dir="2700000" algn="tl">
                    <a:srgbClr val="000000"/>
                  </a:outerShdw>
                </a:effectLst>
              </a:rPr>
              <a:t>2</a:t>
            </a:r>
          </a:p>
          <a:p>
            <a:r>
              <a:rPr lang="en-US" dirty="0" smtClean="0">
                <a:effectLst>
                  <a:outerShdw blurRad="38100" dist="38100" dir="2700000" algn="tl">
                    <a:srgbClr val="000000"/>
                  </a:outerShdw>
                </a:effectLst>
              </a:rPr>
              <a:t>3GHz</a:t>
            </a:r>
          </a:p>
          <a:p>
            <a:r>
              <a:rPr lang="en-US" dirty="0" smtClean="0">
                <a:effectLst>
                  <a:outerShdw blurRad="38100" dist="38100" dir="2700000" algn="tl">
                    <a:srgbClr val="000000"/>
                  </a:outerShdw>
                </a:effectLst>
              </a:rPr>
              <a:t>6GF</a:t>
            </a:r>
          </a:p>
          <a:p>
            <a:r>
              <a:rPr lang="en-US" dirty="0" smtClean="0">
                <a:effectLst>
                  <a:outerShdw blurRad="38100" dist="38100" dir="2700000" algn="tl">
                    <a:srgbClr val="000000"/>
                  </a:outerShdw>
                </a:effectLst>
              </a:rPr>
              <a:t>1.8W</a:t>
            </a:r>
            <a:endParaRPr lang="en-US" dirty="0">
              <a:effectLst>
                <a:outerShdw blurRad="38100" dist="38100" dir="2700000" algn="tl">
                  <a:srgbClr val="000000"/>
                </a:outerShdw>
              </a:effectLst>
            </a:endParaRPr>
          </a:p>
        </p:txBody>
      </p:sp>
      <p:sp>
        <p:nvSpPr>
          <p:cNvPr id="457795" name="Line 67"/>
          <p:cNvSpPr>
            <a:spLocks noChangeShapeType="1"/>
          </p:cNvSpPr>
          <p:nvPr/>
        </p:nvSpPr>
        <p:spPr bwMode="auto">
          <a:xfrm flipV="1">
            <a:off x="3944938" y="3886200"/>
            <a:ext cx="1998662" cy="717550"/>
          </a:xfrm>
          <a:prstGeom prst="line">
            <a:avLst/>
          </a:prstGeom>
          <a:noFill/>
          <a:ln w="28575">
            <a:solidFill>
              <a:schemeClr val="tx1"/>
            </a:solidFill>
            <a:prstDash val="sysDot"/>
            <a:round/>
            <a:headEnd type="none" w="sm" len="sm"/>
            <a:tailEnd type="arrow" w="med" len="med"/>
          </a:ln>
          <a:effectLst/>
        </p:spPr>
        <p:txBody>
          <a:bodyPr wrap="none" anchor="ctr"/>
          <a:lstStyle/>
          <a:p>
            <a:endParaRPr lang="en-US"/>
          </a:p>
        </p:txBody>
      </p:sp>
      <p:sp>
        <p:nvSpPr>
          <p:cNvPr id="457796" name="Line 68"/>
          <p:cNvSpPr>
            <a:spLocks noChangeShapeType="1"/>
          </p:cNvSpPr>
          <p:nvPr/>
        </p:nvSpPr>
        <p:spPr bwMode="auto">
          <a:xfrm>
            <a:off x="3906838" y="2298700"/>
            <a:ext cx="2036762" cy="444500"/>
          </a:xfrm>
          <a:prstGeom prst="line">
            <a:avLst/>
          </a:prstGeom>
          <a:noFill/>
          <a:ln w="28575">
            <a:solidFill>
              <a:schemeClr val="tx1"/>
            </a:solidFill>
            <a:prstDash val="sysDot"/>
            <a:round/>
            <a:headEnd type="none" w="sm" len="sm"/>
            <a:tailEnd type="arrow" w="med" len="med"/>
          </a:ln>
          <a:effectLst/>
        </p:spPr>
        <p:txBody>
          <a:bodyPr wrap="none" anchor="ctr"/>
          <a:lstStyle/>
          <a:p>
            <a:endParaRPr lang="en-US"/>
          </a:p>
        </p:txBody>
      </p:sp>
      <p:sp>
        <p:nvSpPr>
          <p:cNvPr id="457797" name="Rectangle 69"/>
          <p:cNvSpPr>
            <a:spLocks noChangeArrowheads="1"/>
          </p:cNvSpPr>
          <p:nvPr/>
        </p:nvSpPr>
        <p:spPr bwMode="auto">
          <a:xfrm>
            <a:off x="5980113" y="2743200"/>
            <a:ext cx="1182687" cy="1154113"/>
          </a:xfrm>
          <a:prstGeom prst="rect">
            <a:avLst/>
          </a:prstGeom>
          <a:noFill/>
          <a:ln w="28575" algn="ctr">
            <a:solidFill>
              <a:schemeClr val="tx1"/>
            </a:solidFill>
            <a:miter lim="800000"/>
            <a:headEnd type="none" w="sm" len="sm"/>
            <a:tailEnd type="none" w="sm" len="sm"/>
          </a:ln>
          <a:effectLst/>
        </p:spPr>
        <p:txBody>
          <a:bodyPr wrap="none" anchor="ctr"/>
          <a:lstStyle/>
          <a:p>
            <a:endParaRPr lang="en-US"/>
          </a:p>
        </p:txBody>
      </p:sp>
      <p:sp>
        <p:nvSpPr>
          <p:cNvPr id="457798" name="Text Box 70"/>
          <p:cNvSpPr txBox="1">
            <a:spLocks noChangeArrowheads="1"/>
          </p:cNvSpPr>
          <p:nvPr/>
        </p:nvSpPr>
        <p:spPr bwMode="auto">
          <a:xfrm>
            <a:off x="5188144" y="1371600"/>
            <a:ext cx="2717411" cy="830997"/>
          </a:xfrm>
          <a:prstGeom prst="rect">
            <a:avLst/>
          </a:prstGeom>
          <a:noFill/>
          <a:ln w="50800" algn="ctr">
            <a:noFill/>
            <a:miter lim="800000"/>
            <a:headEnd type="none" w="sm" len="sm"/>
            <a:tailEnd type="none" w="sm" len="sm"/>
          </a:ln>
          <a:effectLst/>
        </p:spPr>
        <p:txBody>
          <a:bodyPr wrap="none">
            <a:spAutoFit/>
          </a:bodyPr>
          <a:lstStyle/>
          <a:p>
            <a:r>
              <a:rPr lang="en-US" dirty="0"/>
              <a:t>8nm </a:t>
            </a:r>
            <a:r>
              <a:rPr lang="en-US" dirty="0" smtClean="0"/>
              <a:t>Core</a:t>
            </a:r>
          </a:p>
          <a:p>
            <a:r>
              <a:rPr lang="en-US" dirty="0" smtClean="0"/>
              <a:t>w/Local </a:t>
            </a:r>
            <a:r>
              <a:rPr lang="en-US" dirty="0"/>
              <a:t>Memory</a:t>
            </a:r>
          </a:p>
        </p:txBody>
      </p:sp>
      <p:sp>
        <p:nvSpPr>
          <p:cNvPr id="457799" name="AutoShape 71"/>
          <p:cNvSpPr>
            <a:spLocks noChangeArrowheads="1"/>
          </p:cNvSpPr>
          <p:nvPr/>
        </p:nvSpPr>
        <p:spPr bwMode="auto">
          <a:xfrm>
            <a:off x="6057900" y="3316288"/>
            <a:ext cx="1028700" cy="533400"/>
          </a:xfrm>
          <a:prstGeom prst="roundRect">
            <a:avLst>
              <a:gd name="adj" fmla="val 16667"/>
            </a:avLst>
          </a:prstGeom>
          <a:solidFill>
            <a:schemeClr val="accent1"/>
          </a:solidFill>
          <a:ln w="19050" algn="ctr">
            <a:noFill/>
            <a:round/>
            <a:headEnd type="none" w="sm" len="sm"/>
            <a:tailEnd type="none" w="sm" len="sm"/>
          </a:ln>
          <a:effectLst>
            <a:prstShdw prst="shdw17" dist="17961" dir="2700000">
              <a:schemeClr val="accent1">
                <a:gamma/>
                <a:shade val="60000"/>
                <a:invGamma/>
              </a:schemeClr>
            </a:prstShdw>
          </a:effectLst>
        </p:spPr>
        <p:txBody>
          <a:bodyPr wrap="none" anchor="ctr"/>
          <a:lstStyle/>
          <a:p>
            <a:r>
              <a:rPr lang="en-US" sz="800" dirty="0"/>
              <a:t>Memory 0.35MB</a:t>
            </a:r>
          </a:p>
          <a:p>
            <a:r>
              <a:rPr lang="en-US" sz="800" dirty="0"/>
              <a:t>0.17mm</a:t>
            </a:r>
            <a:r>
              <a:rPr lang="en-US" sz="800" baseline="30000" dirty="0"/>
              <a:t>2</a:t>
            </a:r>
            <a:r>
              <a:rPr lang="en-US" sz="800" dirty="0"/>
              <a:t> (50%)</a:t>
            </a:r>
          </a:p>
        </p:txBody>
      </p:sp>
      <p:sp>
        <p:nvSpPr>
          <p:cNvPr id="457800" name="AutoShape 72"/>
          <p:cNvSpPr>
            <a:spLocks noChangeArrowheads="1"/>
          </p:cNvSpPr>
          <p:nvPr/>
        </p:nvSpPr>
        <p:spPr bwMode="auto">
          <a:xfrm>
            <a:off x="6057900" y="2808288"/>
            <a:ext cx="1028700" cy="508000"/>
          </a:xfrm>
          <a:prstGeom prst="roundRect">
            <a:avLst>
              <a:gd name="adj" fmla="val 16667"/>
            </a:avLst>
          </a:prstGeom>
          <a:solidFill>
            <a:schemeClr val="accent1"/>
          </a:solidFill>
          <a:ln w="19050" algn="ctr">
            <a:noFill/>
            <a:round/>
            <a:headEnd type="none" w="sm" len="sm"/>
            <a:tailEnd type="none" w="sm" len="sm"/>
          </a:ln>
          <a:effectLst>
            <a:prstShdw prst="shdw17" dist="17961" dir="2700000">
              <a:schemeClr val="accent1">
                <a:gamma/>
                <a:shade val="60000"/>
                <a:invGamma/>
              </a:schemeClr>
            </a:prstShdw>
          </a:effectLst>
        </p:spPr>
        <p:txBody>
          <a:bodyPr wrap="none" anchor="ctr"/>
          <a:lstStyle/>
          <a:p>
            <a:r>
              <a:rPr lang="en-US" sz="800" dirty="0"/>
              <a:t>DP FP Add, Multiply</a:t>
            </a:r>
          </a:p>
          <a:p>
            <a:r>
              <a:rPr lang="en-US" sz="800" dirty="0"/>
              <a:t>Integer Core, RF</a:t>
            </a:r>
          </a:p>
          <a:p>
            <a:r>
              <a:rPr lang="en-US" sz="800" dirty="0"/>
              <a:t>Router</a:t>
            </a:r>
          </a:p>
          <a:p>
            <a:r>
              <a:rPr lang="en-US" sz="800" dirty="0"/>
              <a:t>0.17mm</a:t>
            </a:r>
            <a:r>
              <a:rPr lang="en-US" sz="800" baseline="30000" dirty="0"/>
              <a:t>2</a:t>
            </a:r>
            <a:r>
              <a:rPr lang="en-US" sz="800" dirty="0"/>
              <a:t> (50%)</a:t>
            </a:r>
          </a:p>
        </p:txBody>
      </p:sp>
      <p:sp>
        <p:nvSpPr>
          <p:cNvPr id="457801" name="Text Box 73"/>
          <p:cNvSpPr txBox="1">
            <a:spLocks noChangeArrowheads="1"/>
          </p:cNvSpPr>
          <p:nvPr/>
        </p:nvSpPr>
        <p:spPr bwMode="auto">
          <a:xfrm>
            <a:off x="5339612" y="4831140"/>
            <a:ext cx="2537874" cy="1569660"/>
          </a:xfrm>
          <a:prstGeom prst="rect">
            <a:avLst/>
          </a:prstGeom>
          <a:noFill/>
          <a:ln w="50800" algn="ctr">
            <a:noFill/>
            <a:miter lim="800000"/>
            <a:headEnd type="none" w="sm" len="sm"/>
            <a:tailEnd type="none" w="sm" len="sm"/>
          </a:ln>
          <a:effectLst/>
        </p:spPr>
        <p:txBody>
          <a:bodyPr wrap="none">
            <a:spAutoFit/>
          </a:bodyPr>
          <a:lstStyle/>
          <a:p>
            <a:r>
              <a:rPr lang="en-US" dirty="0" smtClean="0">
                <a:effectLst>
                  <a:outerShdw blurRad="38100" dist="38100" dir="2700000" algn="tl">
                    <a:srgbClr val="000000"/>
                  </a:outerShdw>
                </a:effectLst>
              </a:rPr>
              <a:t>0.34mm</a:t>
            </a:r>
            <a:r>
              <a:rPr lang="en-US" baseline="30000" dirty="0" smtClean="0">
                <a:effectLst>
                  <a:outerShdw blurRad="38100" dist="38100" dir="2700000" algn="tl">
                    <a:srgbClr val="000000"/>
                  </a:outerShdw>
                </a:effectLst>
              </a:rPr>
              <a:t>2 </a:t>
            </a:r>
            <a:r>
              <a:rPr lang="en-US" dirty="0" smtClean="0">
                <a:effectLst>
                  <a:outerShdw blurRad="38100" dist="38100" dir="2700000" algn="tl">
                    <a:srgbClr val="000000"/>
                  </a:outerShdw>
                </a:effectLst>
              </a:rPr>
              <a:t>(30x)</a:t>
            </a:r>
          </a:p>
          <a:p>
            <a:r>
              <a:rPr lang="en-US" dirty="0" smtClean="0">
                <a:effectLst>
                  <a:outerShdw blurRad="38100" dist="38100" dir="2700000" algn="tl">
                    <a:srgbClr val="000000"/>
                  </a:outerShdw>
                </a:effectLst>
              </a:rPr>
              <a:t>4.6GHz (1.5x)</a:t>
            </a:r>
          </a:p>
          <a:p>
            <a:r>
              <a:rPr lang="en-US" dirty="0" smtClean="0">
                <a:effectLst>
                  <a:outerShdw blurRad="38100" dist="38100" dir="2700000" algn="tl">
                    <a:srgbClr val="000000"/>
                  </a:outerShdw>
                </a:effectLst>
              </a:rPr>
              <a:t>9.2GF (1.5x)</a:t>
            </a:r>
          </a:p>
          <a:p>
            <a:r>
              <a:rPr lang="en-US" dirty="0" smtClean="0">
                <a:effectLst>
                  <a:outerShdw blurRad="38100" dist="38100" dir="2700000" algn="tl">
                    <a:srgbClr val="000000"/>
                  </a:outerShdw>
                </a:effectLst>
              </a:rPr>
              <a:t>0.35W (5.1x)</a:t>
            </a:r>
            <a:endParaRPr lang="en-US" dirty="0">
              <a:effectLst>
                <a:outerShdw blurRad="38100" dist="38100" dir="2700000" algn="tl">
                  <a:srgbClr val="000000"/>
                </a:outerShdw>
              </a:effectLst>
            </a:endParaRPr>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mp:transition xmlns:mp="http://schemas.microsoft.com/office/mac/powerpoint/2008/main" spd="med"/>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52400" y="1752600"/>
            <a:ext cx="8763000" cy="2286000"/>
          </a:xfrm>
          <a:prstGeom prst="rect">
            <a:avLst/>
          </a:prstGeom>
          <a:solidFill>
            <a:schemeClr val="bg1">
              <a:lumMod val="75000"/>
              <a:alpha val="54000"/>
            </a:schemeClr>
          </a:solidFill>
          <a:ln w="9525" algn="ctr">
            <a:noFill/>
            <a:miter lim="800000"/>
            <a:headEnd/>
            <a:tailEnd/>
          </a:ln>
          <a:effectLst/>
        </p:spPr>
        <p:txBody>
          <a:bodyPr anchor="ctr"/>
          <a:lstStyle/>
          <a:p>
            <a:pPr algn="ctr" eaLnBrk="0" hangingPunct="0">
              <a:defRPr/>
            </a:pPr>
            <a:endParaRPr lang="en-US">
              <a:cs typeface="+mn-cs"/>
            </a:endParaRPr>
          </a:p>
        </p:txBody>
      </p:sp>
      <p:sp>
        <p:nvSpPr>
          <p:cNvPr id="457730" name="Rectangle 2"/>
          <p:cNvSpPr>
            <a:spLocks noGrp="1" noChangeArrowheads="1"/>
          </p:cNvSpPr>
          <p:nvPr>
            <p:ph type="title"/>
          </p:nvPr>
        </p:nvSpPr>
        <p:spPr>
          <a:xfrm>
            <a:off x="457200" y="152400"/>
            <a:ext cx="8229600" cy="1143000"/>
          </a:xfrm>
        </p:spPr>
        <p:txBody>
          <a:bodyPr/>
          <a:lstStyle/>
          <a:p>
            <a:pPr defTabSz="911584">
              <a:defRPr/>
            </a:pPr>
            <a:r>
              <a:rPr lang="en-US" dirty="0" smtClean="0"/>
              <a:t>Moore’s Law 2008-2020</a:t>
            </a:r>
            <a:br>
              <a:rPr lang="en-US" dirty="0" smtClean="0"/>
            </a:br>
            <a:r>
              <a:rPr lang="en-US" sz="2400" i="1" dirty="0" smtClean="0">
                <a:solidFill>
                  <a:schemeClr val="accent1">
                    <a:lumMod val="60000"/>
                    <a:lumOff val="40000"/>
                  </a:schemeClr>
                </a:solidFill>
              </a:rPr>
              <a:t>Semiconductor Device Scaling Factors</a:t>
            </a:r>
            <a:endParaRPr lang="en-US" i="1" dirty="0">
              <a:solidFill>
                <a:schemeClr val="accent1">
                  <a:lumMod val="60000"/>
                  <a:lumOff val="40000"/>
                </a:schemeClr>
              </a:solidFill>
            </a:endParaRPr>
          </a:p>
        </p:txBody>
      </p:sp>
      <p:graphicFrame>
        <p:nvGraphicFramePr>
          <p:cNvPr id="26691" name="Group 67"/>
          <p:cNvGraphicFramePr>
            <a:graphicFrameLocks noGrp="1"/>
          </p:cNvGraphicFramePr>
          <p:nvPr/>
        </p:nvGraphicFramePr>
        <p:xfrm>
          <a:off x="152400" y="1752600"/>
          <a:ext cx="8756650" cy="2393570"/>
        </p:xfrm>
        <a:graphic>
          <a:graphicData uri="http://schemas.openxmlformats.org/drawingml/2006/table">
            <a:tbl>
              <a:tblPr/>
              <a:tblGrid>
                <a:gridCol w="2805113"/>
                <a:gridCol w="842962"/>
                <a:gridCol w="884238"/>
                <a:gridCol w="920750"/>
                <a:gridCol w="846137"/>
                <a:gridCol w="806450"/>
                <a:gridCol w="844550"/>
                <a:gridCol w="806450"/>
              </a:tblGrid>
              <a:tr h="290513">
                <a:tc>
                  <a:txBody>
                    <a:bodyPr/>
                    <a:lstStyle/>
                    <a:p>
                      <a:pPr marL="0" marR="0" lvl="0" indent="0" algn="l" defTabSz="914400" rtl="0" eaLnBrk="1" fontAlgn="base" latinLnBrk="0" hangingPunct="1">
                        <a:lnSpc>
                          <a:spcPct val="100000"/>
                        </a:lnSpc>
                        <a:spcBef>
                          <a:spcPct val="10000"/>
                        </a:spcBef>
                        <a:spcAft>
                          <a:spcPct val="0"/>
                        </a:spcAft>
                        <a:buClrTx/>
                        <a:buSzTx/>
                        <a:buFontTx/>
                        <a:buNone/>
                        <a:tabLst/>
                      </a:pPr>
                      <a:r>
                        <a:rPr kumimoji="0" lang="en-US" sz="16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Technology</a:t>
                      </a:r>
                    </a:p>
                    <a:p>
                      <a:pPr marL="0" marR="0" lvl="0" indent="0" algn="l" defTabSz="914400" rtl="0" eaLnBrk="1" fontAlgn="base" latinLnBrk="0" hangingPunct="1">
                        <a:lnSpc>
                          <a:spcPct val="100000"/>
                        </a:lnSpc>
                        <a:spcBef>
                          <a:spcPct val="10000"/>
                        </a:spcBef>
                        <a:spcAft>
                          <a:spcPct val="0"/>
                        </a:spcAft>
                        <a:buClrTx/>
                        <a:buSzTx/>
                        <a:buFontTx/>
                        <a:buNone/>
                        <a:tabLst/>
                      </a:pPr>
                      <a:r>
                        <a:rPr kumimoji="0" lang="en-US" sz="16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(High Volume)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45nm (2008)</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32nm (2010)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22nm (2012)</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16nm (2014)</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11nm (2016)</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8nm (2018)</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5nm (2020)</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44488">
                <a:tc>
                  <a:txBody>
                    <a:bodyPr/>
                    <a:lstStyle/>
                    <a:p>
                      <a:pPr marL="0" marR="0" lvl="0" indent="0" algn="l" defTabSz="914400" rtl="0" eaLnBrk="1" fontAlgn="base" latinLnBrk="0" hangingPunct="1">
                        <a:lnSpc>
                          <a:spcPct val="100000"/>
                        </a:lnSpc>
                        <a:spcBef>
                          <a:spcPct val="60000"/>
                        </a:spcBef>
                        <a:spcAft>
                          <a:spcPct val="0"/>
                        </a:spcAft>
                        <a:buClrTx/>
                        <a:buSzTx/>
                        <a:buFontTx/>
                        <a:buNone/>
                        <a:tabLst/>
                      </a:pPr>
                      <a:r>
                        <a:rPr kumimoji="0" lang="en-US" sz="1600" b="0" i="0" u="none" strike="noStrike" cap="none" normalizeH="0" baseline="0" smtClean="0">
                          <a:ln>
                            <a:noFill/>
                          </a:ln>
                          <a:solidFill>
                            <a:srgbClr val="FFFF00"/>
                          </a:solidFill>
                          <a:effectLst>
                            <a:outerShdw blurRad="38100" dist="38100" dir="2700000" algn="tl">
                              <a:srgbClr val="000000"/>
                            </a:outerShdw>
                          </a:effectLst>
                          <a:latin typeface="Arial" charset="0"/>
                          <a:cs typeface="Arial" charset="0"/>
                        </a:rPr>
                        <a:t>Transistor density (50)</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0" lang="en-US" sz="1600" b="0" i="0" u="none" strike="noStrike" cap="none" normalizeH="0" baseline="0" smtClean="0">
                          <a:ln>
                            <a:noFill/>
                          </a:ln>
                          <a:solidFill>
                            <a:srgbClr val="FFFF00"/>
                          </a:solidFill>
                          <a:effectLst>
                            <a:outerShdw blurRad="38100" dist="38100" dir="2700000" algn="tl">
                              <a:srgbClr val="000000"/>
                            </a:outerShdw>
                          </a:effectLst>
                          <a:latin typeface="Arial" charset="0"/>
                          <a:cs typeface="Arial" charset="0"/>
                        </a:rPr>
                        <a:t>1.75</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0" lang="en-US" sz="1600" b="0" i="0" u="none" strike="noStrike" cap="none" normalizeH="0" baseline="0" smtClean="0">
                          <a:ln>
                            <a:noFill/>
                          </a:ln>
                          <a:solidFill>
                            <a:srgbClr val="FFFF00"/>
                          </a:solidFill>
                          <a:effectLst>
                            <a:outerShdw blurRad="38100" dist="38100" dir="2700000" algn="tl">
                              <a:srgbClr val="000000"/>
                            </a:outerShdw>
                          </a:effectLst>
                          <a:latin typeface="Arial" charset="0"/>
                          <a:cs typeface="Arial" charset="0"/>
                        </a:rPr>
                        <a:t>1.75</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0" lang="en-US" sz="1600" b="0" i="0" u="none" strike="noStrike" cap="none" normalizeH="0" baseline="0" smtClean="0">
                          <a:ln>
                            <a:noFill/>
                          </a:ln>
                          <a:solidFill>
                            <a:srgbClr val="FFFF00"/>
                          </a:solidFill>
                          <a:effectLst>
                            <a:outerShdw blurRad="38100" dist="38100" dir="2700000" algn="tl">
                              <a:srgbClr val="000000"/>
                            </a:outerShdw>
                          </a:effectLst>
                          <a:latin typeface="Arial" charset="0"/>
                          <a:cs typeface="Arial" charset="0"/>
                        </a:rPr>
                        <a:t>1.75</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0" lang="en-US" sz="1600" b="0" i="0" u="none" strike="noStrike" cap="none" normalizeH="0" baseline="0" smtClean="0">
                          <a:ln>
                            <a:noFill/>
                          </a:ln>
                          <a:solidFill>
                            <a:srgbClr val="FFFF00"/>
                          </a:solidFill>
                          <a:effectLst>
                            <a:outerShdw blurRad="38100" dist="38100" dir="2700000" algn="tl">
                              <a:srgbClr val="000000"/>
                            </a:outerShdw>
                          </a:effectLst>
                          <a:latin typeface="Arial" charset="0"/>
                          <a:cs typeface="Arial" charset="0"/>
                        </a:rPr>
                        <a:t>1.75</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0" lang="en-US" sz="1600" b="0" i="0" u="none" strike="noStrike" cap="none" normalizeH="0" baseline="0" smtClean="0">
                          <a:ln>
                            <a:noFill/>
                          </a:ln>
                          <a:solidFill>
                            <a:srgbClr val="FFFF00"/>
                          </a:solidFill>
                          <a:effectLst>
                            <a:outerShdw blurRad="38100" dist="38100" dir="2700000" algn="tl">
                              <a:srgbClr val="000000"/>
                            </a:outerShdw>
                          </a:effectLst>
                          <a:latin typeface="Arial" charset="0"/>
                          <a:cs typeface="Arial" charset="0"/>
                        </a:rPr>
                        <a:t>1.75</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0" lang="en-US" sz="1600" b="0" i="0" u="none" strike="noStrike" cap="none" normalizeH="0" baseline="0" smtClean="0">
                          <a:ln>
                            <a:noFill/>
                          </a:ln>
                          <a:solidFill>
                            <a:srgbClr val="FFFF00"/>
                          </a:solidFill>
                          <a:effectLst>
                            <a:outerShdw blurRad="38100" dist="38100" dir="2700000" algn="tl">
                              <a:srgbClr val="000000"/>
                            </a:outerShdw>
                          </a:effectLst>
                          <a:latin typeface="Arial" charset="0"/>
                          <a:cs typeface="Arial" charset="0"/>
                        </a:rPr>
                        <a:t>1.75</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0" lang="en-US" sz="1600" b="0" i="0" u="none" strike="noStrike" cap="none" normalizeH="0" baseline="0" dirty="0" smtClean="0">
                          <a:ln>
                            <a:noFill/>
                          </a:ln>
                          <a:solidFill>
                            <a:srgbClr val="FFFF00"/>
                          </a:solidFill>
                          <a:effectLst>
                            <a:outerShdw blurRad="38100" dist="38100" dir="2700000" algn="tl">
                              <a:srgbClr val="000000"/>
                            </a:outerShdw>
                          </a:effectLst>
                          <a:latin typeface="Arial" charset="0"/>
                          <a:cs typeface="Arial" charset="0"/>
                        </a:rPr>
                        <a:t>1.75</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07975">
                <a:tc>
                  <a:txBody>
                    <a:bodyPr/>
                    <a:lstStyle/>
                    <a:p>
                      <a:pPr marL="0" marR="0" lvl="0" indent="0" algn="l" defTabSz="914400" rtl="0" eaLnBrk="1" fontAlgn="base" latinLnBrk="0" hangingPunct="1">
                        <a:lnSpc>
                          <a:spcPct val="100000"/>
                        </a:lnSpc>
                        <a:spcBef>
                          <a:spcPct val="60000"/>
                        </a:spcBef>
                        <a:spcAft>
                          <a:spcPct val="0"/>
                        </a:spcAft>
                        <a:buClrTx/>
                        <a:buSzTx/>
                        <a:buFontTx/>
                        <a:buNone/>
                        <a:tabLst/>
                      </a:pPr>
                      <a:r>
                        <a:rPr kumimoji="0" lang="en-US" sz="1600" b="0" i="0" u="none" strike="noStrike" cap="none" normalizeH="0" baseline="0" smtClean="0">
                          <a:ln>
                            <a:noFill/>
                          </a:ln>
                          <a:solidFill>
                            <a:srgbClr val="00B0F0"/>
                          </a:solidFill>
                          <a:effectLst>
                            <a:outerShdw blurRad="38100" dist="38100" dir="2700000" algn="tl">
                              <a:srgbClr val="000000"/>
                            </a:outerShdw>
                          </a:effectLst>
                          <a:latin typeface="Arial" charset="0"/>
                          <a:cs typeface="Arial" charset="0"/>
                        </a:rPr>
                        <a:t>Frequency scaling    (1.6)</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0" lang="en-US" sz="1600" b="0" i="0" u="none" strike="noStrike" cap="none" normalizeH="0" baseline="0" smtClean="0">
                          <a:ln>
                            <a:noFill/>
                          </a:ln>
                          <a:solidFill>
                            <a:srgbClr val="00B0F0"/>
                          </a:solidFill>
                          <a:effectLst>
                            <a:outerShdw blurRad="38100" dist="38100" dir="2700000" algn="tl">
                              <a:srgbClr val="000000"/>
                            </a:outerShdw>
                          </a:effectLst>
                          <a:latin typeface="Arial" charset="0"/>
                          <a:cs typeface="Arial" charset="0"/>
                        </a:rPr>
                        <a:t>15%</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0" lang="en-US" sz="1600" b="0" i="0" u="none" strike="noStrike" cap="none" normalizeH="0" baseline="0" smtClean="0">
                          <a:ln>
                            <a:noFill/>
                          </a:ln>
                          <a:solidFill>
                            <a:srgbClr val="00B0F0"/>
                          </a:solidFill>
                          <a:effectLst>
                            <a:outerShdw blurRad="38100" dist="38100" dir="2700000" algn="tl">
                              <a:srgbClr val="000000"/>
                            </a:outerShdw>
                          </a:effectLst>
                          <a:latin typeface="Arial" charset="0"/>
                          <a:cs typeface="Arial" charset="0"/>
                        </a:rPr>
                        <a:t>10%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0" lang="en-US" sz="1600" b="0" i="0" u="none" strike="noStrike" cap="none" normalizeH="0" baseline="0" smtClean="0">
                          <a:ln>
                            <a:noFill/>
                          </a:ln>
                          <a:solidFill>
                            <a:srgbClr val="00B0F0"/>
                          </a:solidFill>
                          <a:effectLst>
                            <a:outerShdw blurRad="38100" dist="38100" dir="2700000" algn="tl">
                              <a:srgbClr val="000000"/>
                            </a:outerShdw>
                          </a:effectLst>
                          <a:latin typeface="Arial" charset="0"/>
                          <a:cs typeface="Arial" charset="0"/>
                        </a:rPr>
                        <a:t>8%</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0" lang="en-US" sz="1600" b="0" i="0" u="none" strike="noStrike" cap="none" normalizeH="0" baseline="0" smtClean="0">
                          <a:ln>
                            <a:noFill/>
                          </a:ln>
                          <a:solidFill>
                            <a:srgbClr val="00B0F0"/>
                          </a:solidFill>
                          <a:effectLst>
                            <a:outerShdw blurRad="38100" dist="38100" dir="2700000" algn="tl">
                              <a:srgbClr val="000000"/>
                            </a:outerShdw>
                          </a:effectLst>
                          <a:latin typeface="Arial" charset="0"/>
                          <a:cs typeface="Arial" charset="0"/>
                        </a:rPr>
                        <a:t>5%</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0" lang="en-US" sz="1600" b="0" i="0" u="none" strike="noStrike" cap="none" normalizeH="0" baseline="0" smtClean="0">
                          <a:ln>
                            <a:noFill/>
                          </a:ln>
                          <a:solidFill>
                            <a:srgbClr val="00B0F0"/>
                          </a:solidFill>
                          <a:effectLst>
                            <a:outerShdw blurRad="38100" dist="38100" dir="2700000" algn="tl">
                              <a:srgbClr val="000000"/>
                            </a:outerShdw>
                          </a:effectLst>
                          <a:latin typeface="Arial" charset="0"/>
                          <a:cs typeface="Arial" charset="0"/>
                        </a:rPr>
                        <a:t>4%</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0" lang="en-US" sz="1600" b="0" i="0" u="none" strike="noStrike" cap="none" normalizeH="0" baseline="0" smtClean="0">
                          <a:ln>
                            <a:noFill/>
                          </a:ln>
                          <a:solidFill>
                            <a:srgbClr val="00B0F0"/>
                          </a:solidFill>
                          <a:effectLst>
                            <a:outerShdw blurRad="38100" dist="38100" dir="2700000" algn="tl">
                              <a:srgbClr val="000000"/>
                            </a:outerShdw>
                          </a:effectLst>
                          <a:latin typeface="Arial" charset="0"/>
                          <a:cs typeface="Arial" charset="0"/>
                        </a:rPr>
                        <a:t>3%</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0" lang="en-US" sz="1600" b="0" i="0" u="none" strike="noStrike" cap="none" normalizeH="0" baseline="0" dirty="0" smtClean="0">
                          <a:ln>
                            <a:noFill/>
                          </a:ln>
                          <a:solidFill>
                            <a:srgbClr val="00B0F0"/>
                          </a:solidFill>
                          <a:effectLst>
                            <a:outerShdw blurRad="38100" dist="38100" dir="2700000" algn="tl">
                              <a:srgbClr val="000000"/>
                            </a:outerShdw>
                          </a:effectLst>
                          <a:latin typeface="Arial" charset="0"/>
                          <a:cs typeface="Arial" charset="0"/>
                        </a:rPr>
                        <a:t>2%</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19088">
                <a:tc>
                  <a:txBody>
                    <a:bodyPr/>
                    <a:lstStyle/>
                    <a:p>
                      <a:pPr marL="0" marR="0" lvl="0" indent="0" algn="l" defTabSz="914400" rtl="0" eaLnBrk="1" fontAlgn="base" latinLnBrk="0" hangingPunct="1">
                        <a:lnSpc>
                          <a:spcPct val="100000"/>
                        </a:lnSpc>
                        <a:spcBef>
                          <a:spcPct val="60000"/>
                        </a:spcBef>
                        <a:spcAft>
                          <a:spcPct val="0"/>
                        </a:spcAft>
                        <a:buClrTx/>
                        <a:buSzTx/>
                        <a:buFontTx/>
                        <a:buNone/>
                        <a:tabLst/>
                      </a:pPr>
                      <a:r>
                        <a:rPr kumimoji="0" lang="en-US" sz="1600" b="0" i="0" u="none" strike="noStrike" cap="none" normalizeH="0" baseline="0" smtClean="0">
                          <a:ln>
                            <a:noFill/>
                          </a:ln>
                          <a:solidFill>
                            <a:srgbClr val="00FF00"/>
                          </a:solidFill>
                          <a:effectLst>
                            <a:outerShdw blurRad="38100" dist="38100" dir="2700000" algn="tl">
                              <a:srgbClr val="000000"/>
                            </a:outerShdw>
                          </a:effectLst>
                          <a:latin typeface="Arial" charset="0"/>
                          <a:cs typeface="Arial" charset="0"/>
                        </a:rPr>
                        <a:t>Voltage (Vdd) scaling (.75)</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0" lang="en-US" sz="1600" b="0" i="0" u="none" strike="noStrike" cap="none" normalizeH="0" baseline="0" smtClean="0">
                          <a:ln>
                            <a:noFill/>
                          </a:ln>
                          <a:solidFill>
                            <a:srgbClr val="00FF00"/>
                          </a:solidFill>
                          <a:effectLst>
                            <a:outerShdw blurRad="38100" dist="38100" dir="2700000" algn="tl">
                              <a:srgbClr val="000000"/>
                            </a:outerShdw>
                          </a:effectLst>
                          <a:latin typeface="Arial" charset="0"/>
                          <a:cs typeface="Arial" charset="0"/>
                        </a:rPr>
                        <a:t>-10%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0" lang="en-US" sz="1600" b="0" i="0" u="none" strike="noStrike" cap="none" normalizeH="0" baseline="0" smtClean="0">
                          <a:ln>
                            <a:noFill/>
                          </a:ln>
                          <a:solidFill>
                            <a:srgbClr val="00FF00"/>
                          </a:solidFill>
                          <a:effectLst>
                            <a:outerShdw blurRad="38100" dist="38100" dir="2700000" algn="tl">
                              <a:srgbClr val="000000"/>
                            </a:outerShdw>
                          </a:effectLst>
                          <a:latin typeface="Arial" charset="0"/>
                          <a:cs typeface="Arial" charset="0"/>
                        </a:rPr>
                        <a:t>-7.5%</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0" lang="en-US" sz="1600" b="0" i="0" u="none" strike="noStrike" cap="none" normalizeH="0" baseline="0" smtClean="0">
                          <a:ln>
                            <a:noFill/>
                          </a:ln>
                          <a:solidFill>
                            <a:srgbClr val="00FF00"/>
                          </a:solidFill>
                          <a:effectLst>
                            <a:outerShdw blurRad="38100" dist="38100" dir="2700000" algn="tl">
                              <a:srgbClr val="000000"/>
                            </a:outerShdw>
                          </a:effectLst>
                          <a:latin typeface="Arial" charset="0"/>
                          <a:cs typeface="Arial" charset="0"/>
                        </a:rPr>
                        <a:t>-5%</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0" lang="en-US" sz="1600" b="0" i="0" u="none" strike="noStrike" cap="none" normalizeH="0" baseline="0" smtClean="0">
                          <a:ln>
                            <a:noFill/>
                          </a:ln>
                          <a:solidFill>
                            <a:srgbClr val="00FF00"/>
                          </a:solidFill>
                          <a:effectLst>
                            <a:outerShdw blurRad="38100" dist="38100" dir="2700000" algn="tl">
                              <a:srgbClr val="000000"/>
                            </a:outerShdw>
                          </a:effectLst>
                          <a:latin typeface="Arial" charset="0"/>
                          <a:cs typeface="Arial" charset="0"/>
                        </a:rPr>
                        <a:t>-2.5%</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0" lang="en-US" sz="1600" b="0" i="0" u="none" strike="noStrike" cap="none" normalizeH="0" baseline="0" smtClean="0">
                          <a:ln>
                            <a:noFill/>
                          </a:ln>
                          <a:solidFill>
                            <a:srgbClr val="00FF00"/>
                          </a:solidFill>
                          <a:effectLst>
                            <a:outerShdw blurRad="38100" dist="38100" dir="2700000" algn="tl">
                              <a:srgbClr val="000000"/>
                            </a:outerShdw>
                          </a:effectLst>
                          <a:latin typeface="Arial" charset="0"/>
                          <a:cs typeface="Arial" charset="0"/>
                        </a:rPr>
                        <a:t>-1.5%</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0" lang="en-US" sz="1600" b="0" i="0" u="none" strike="noStrike" cap="none" normalizeH="0" baseline="0" smtClean="0">
                          <a:ln>
                            <a:noFill/>
                          </a:ln>
                          <a:solidFill>
                            <a:srgbClr val="00FF00"/>
                          </a:solidFill>
                          <a:effectLst>
                            <a:outerShdw blurRad="38100" dist="38100" dir="2700000" algn="tl">
                              <a:srgbClr val="000000"/>
                            </a:outerShdw>
                          </a:effectLst>
                          <a:latin typeface="Arial" charset="0"/>
                          <a:cs typeface="Arial" charset="0"/>
                        </a:rPr>
                        <a:t>-1%</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0" lang="en-US" sz="1600" b="0" i="0" u="none" strike="noStrike" cap="none" normalizeH="0" baseline="0" smtClean="0">
                          <a:ln>
                            <a:noFill/>
                          </a:ln>
                          <a:solidFill>
                            <a:srgbClr val="00FF00"/>
                          </a:solidFill>
                          <a:effectLst>
                            <a:outerShdw blurRad="38100" dist="38100" dir="2700000" algn="tl">
                              <a:srgbClr val="000000"/>
                            </a:outerShdw>
                          </a:effectLst>
                          <a:latin typeface="Arial" charset="0"/>
                          <a:cs typeface="Arial" charset="0"/>
                        </a:rPr>
                        <a:t>-0.5%</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39738">
                <a:tc>
                  <a:txBody>
                    <a:bodyPr/>
                    <a:lstStyle/>
                    <a:p>
                      <a:pPr marL="0" marR="0" lvl="0" indent="0" algn="l" defTabSz="914400" rtl="0" eaLnBrk="1" fontAlgn="base" latinLnBrk="0" hangingPunct="1">
                        <a:lnSpc>
                          <a:spcPct val="100000"/>
                        </a:lnSpc>
                        <a:spcBef>
                          <a:spcPct val="60000"/>
                        </a:spcBef>
                        <a:spcAft>
                          <a:spcPct val="0"/>
                        </a:spcAft>
                        <a:buClrTx/>
                        <a:buSzTx/>
                        <a:buFontTx/>
                        <a:buNone/>
                        <a:tabLst/>
                      </a:pPr>
                      <a:r>
                        <a:rPr kumimoji="0" lang="en-US" sz="2000" b="0" i="0" u="none" strike="noStrike" cap="none" normalizeH="0" baseline="0" smtClean="0">
                          <a:ln>
                            <a:noFill/>
                          </a:ln>
                          <a:solidFill>
                            <a:srgbClr val="FEE29B"/>
                          </a:solidFill>
                          <a:effectLst>
                            <a:outerShdw blurRad="38100" dist="38100" dir="2700000" algn="tl">
                              <a:srgbClr val="000000"/>
                            </a:outerShdw>
                          </a:effectLst>
                          <a:latin typeface="Arial" charset="0"/>
                          <a:cs typeface="Arial" charset="0"/>
                        </a:rPr>
                        <a:t>Size and C</a:t>
                      </a:r>
                      <a:r>
                        <a:rPr kumimoji="0" lang="en-US" sz="2000" b="0" i="0" u="none" strike="noStrike" cap="none" normalizeH="0" baseline="-25000" smtClean="0">
                          <a:ln>
                            <a:noFill/>
                          </a:ln>
                          <a:solidFill>
                            <a:srgbClr val="FEE29B"/>
                          </a:solidFill>
                          <a:effectLst>
                            <a:outerShdw blurRad="38100" dist="38100" dir="2700000" algn="tl">
                              <a:srgbClr val="000000"/>
                            </a:outerShdw>
                          </a:effectLst>
                          <a:latin typeface="Arial" charset="0"/>
                          <a:cs typeface="Arial" charset="0"/>
                        </a:rPr>
                        <a:t>dyn </a:t>
                      </a:r>
                      <a:r>
                        <a:rPr kumimoji="0" lang="en-US" sz="2000" b="0" i="0" u="none" strike="noStrike" cap="none" normalizeH="0" baseline="0" smtClean="0">
                          <a:ln>
                            <a:noFill/>
                          </a:ln>
                          <a:solidFill>
                            <a:srgbClr val="FEE29B"/>
                          </a:solidFill>
                          <a:effectLst>
                            <a:outerShdw blurRad="38100" dist="38100" dir="2700000" algn="tl">
                              <a:srgbClr val="000000"/>
                            </a:outerShdw>
                          </a:effectLst>
                          <a:latin typeface="Arial" charset="0"/>
                          <a:cs typeface="Arial" charset="0"/>
                        </a:rPr>
                        <a:t>  (.1)</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0" lang="en-US" sz="1600" b="0" i="0" u="none" strike="noStrike" cap="none" normalizeH="0" baseline="0" smtClean="0">
                          <a:ln>
                            <a:noFill/>
                          </a:ln>
                          <a:solidFill>
                            <a:srgbClr val="FEE29B"/>
                          </a:solidFill>
                          <a:effectLst>
                            <a:outerShdw blurRad="38100" dist="38100" dir="2700000" algn="tl">
                              <a:srgbClr val="000000"/>
                            </a:outerShdw>
                          </a:effectLst>
                          <a:latin typeface="Arial" charset="0"/>
                          <a:cs typeface="Arial" charset="0"/>
                        </a:rPr>
                        <a:t>0.75</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0" lang="en-US" sz="1600" b="0" i="0" u="none" strike="noStrike" cap="none" normalizeH="0" baseline="0" smtClean="0">
                          <a:ln>
                            <a:noFill/>
                          </a:ln>
                          <a:solidFill>
                            <a:srgbClr val="FEE29B"/>
                          </a:solidFill>
                          <a:effectLst>
                            <a:outerShdw blurRad="38100" dist="38100" dir="2700000" algn="tl">
                              <a:srgbClr val="000000"/>
                            </a:outerShdw>
                          </a:effectLst>
                          <a:latin typeface="Arial" charset="0"/>
                          <a:cs typeface="Arial" charset="0"/>
                        </a:rPr>
                        <a:t>0.75</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0" lang="en-US" sz="1600" b="0" i="0" u="none" strike="noStrike" cap="none" normalizeH="0" baseline="0" smtClean="0">
                          <a:ln>
                            <a:noFill/>
                          </a:ln>
                          <a:solidFill>
                            <a:srgbClr val="FEE29B"/>
                          </a:solidFill>
                          <a:effectLst>
                            <a:outerShdw blurRad="38100" dist="38100" dir="2700000" algn="tl">
                              <a:srgbClr val="000000"/>
                            </a:outerShdw>
                          </a:effectLst>
                          <a:latin typeface="Arial" charset="0"/>
                          <a:cs typeface="Arial" charset="0"/>
                        </a:rPr>
                        <a:t>0.75</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0" lang="en-US" sz="1600" b="0" i="0" u="none" strike="noStrike" cap="none" normalizeH="0" baseline="0" smtClean="0">
                          <a:ln>
                            <a:noFill/>
                          </a:ln>
                          <a:solidFill>
                            <a:srgbClr val="FEE29B"/>
                          </a:solidFill>
                          <a:effectLst>
                            <a:outerShdw blurRad="38100" dist="38100" dir="2700000" algn="tl">
                              <a:srgbClr val="000000"/>
                            </a:outerShdw>
                          </a:effectLst>
                          <a:latin typeface="Arial" charset="0"/>
                          <a:cs typeface="Arial" charset="0"/>
                        </a:rPr>
                        <a:t>0.75</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0" lang="en-US" sz="1600" b="0" i="0" u="none" strike="noStrike" cap="none" normalizeH="0" baseline="0" smtClean="0">
                          <a:ln>
                            <a:noFill/>
                          </a:ln>
                          <a:solidFill>
                            <a:srgbClr val="FEE29B"/>
                          </a:solidFill>
                          <a:effectLst>
                            <a:outerShdw blurRad="38100" dist="38100" dir="2700000" algn="tl">
                              <a:srgbClr val="000000"/>
                            </a:outerShdw>
                          </a:effectLst>
                          <a:latin typeface="Arial" charset="0"/>
                          <a:cs typeface="Arial" charset="0"/>
                        </a:rPr>
                        <a:t>0.75</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0" lang="en-US" sz="1600" b="0" i="0" u="none" strike="noStrike" cap="none" normalizeH="0" baseline="0" smtClean="0">
                          <a:ln>
                            <a:noFill/>
                          </a:ln>
                          <a:solidFill>
                            <a:srgbClr val="FEE29B"/>
                          </a:solidFill>
                          <a:effectLst>
                            <a:outerShdw blurRad="38100" dist="38100" dir="2700000" algn="tl">
                              <a:srgbClr val="000000"/>
                            </a:outerShdw>
                          </a:effectLst>
                          <a:latin typeface="Arial" charset="0"/>
                          <a:cs typeface="Arial" charset="0"/>
                        </a:rPr>
                        <a:t>0.75</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0" lang="en-US" sz="1600" b="0" i="0" u="none" strike="noStrike" cap="none" normalizeH="0" baseline="0" smtClean="0">
                          <a:ln>
                            <a:noFill/>
                          </a:ln>
                          <a:solidFill>
                            <a:srgbClr val="FEE29B"/>
                          </a:solidFill>
                          <a:effectLst>
                            <a:outerShdw blurRad="38100" dist="38100" dir="2700000" algn="tl">
                              <a:srgbClr val="000000"/>
                            </a:outerShdw>
                          </a:effectLst>
                          <a:latin typeface="Arial" charset="0"/>
                          <a:cs typeface="Arial" charset="0"/>
                        </a:rPr>
                        <a:t>0.75</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19088">
                <a:tc>
                  <a:txBody>
                    <a:bodyPr/>
                    <a:lstStyle/>
                    <a:p>
                      <a:pPr marL="0" marR="0" lvl="0" indent="0" algn="l" defTabSz="914400" rtl="0" eaLnBrk="1" fontAlgn="base" latinLnBrk="0" hangingPunct="1">
                        <a:lnSpc>
                          <a:spcPct val="100000"/>
                        </a:lnSpc>
                        <a:spcBef>
                          <a:spcPct val="60000"/>
                        </a:spcBef>
                        <a:spcAft>
                          <a:spcPct val="0"/>
                        </a:spcAft>
                        <a:buClrTx/>
                        <a:buSzTx/>
                        <a:buFontTx/>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SD Leakage scaling/micron</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gridSpan="7">
                  <a:txBody>
                    <a:body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1X Optimistic to 1.43X Pessimistic</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39998" name="TextBox 19"/>
          <p:cNvSpPr txBox="1">
            <a:spLocks noChangeArrowheads="1"/>
          </p:cNvSpPr>
          <p:nvPr/>
        </p:nvSpPr>
        <p:spPr bwMode="auto">
          <a:xfrm>
            <a:off x="152400" y="4648200"/>
            <a:ext cx="8839200" cy="369888"/>
          </a:xfrm>
          <a:prstGeom prst="rect">
            <a:avLst/>
          </a:prstGeom>
          <a:noFill/>
          <a:ln w="9525">
            <a:noFill/>
            <a:miter lim="800000"/>
            <a:headEnd/>
            <a:tailEnd/>
          </a:ln>
        </p:spPr>
        <p:txBody>
          <a:bodyPr>
            <a:spAutoFit/>
          </a:bodyPr>
          <a:lstStyle/>
          <a:p>
            <a:pPr eaLnBrk="0" hangingPunct="0"/>
            <a:r>
              <a:rPr lang="en-US" sz="1800"/>
              <a:t>Sources: International Technology Roadmap for Semiconductors and Intel </a:t>
            </a:r>
          </a:p>
        </p:txBody>
      </p:sp>
      <p:sp>
        <p:nvSpPr>
          <p:cNvPr id="32832" name="Text Box 64"/>
          <p:cNvSpPr txBox="1">
            <a:spLocks noChangeArrowheads="1"/>
          </p:cNvSpPr>
          <p:nvPr/>
        </p:nvSpPr>
        <p:spPr bwMode="auto">
          <a:xfrm>
            <a:off x="265113" y="5410200"/>
            <a:ext cx="8612187" cy="90011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sz="3200" b="1">
                <a:solidFill>
                  <a:srgbClr val="FFFF00"/>
                </a:solidFill>
              </a:rPr>
              <a:t>Power = P</a:t>
            </a:r>
            <a:r>
              <a:rPr lang="en-US" sz="3200" b="1" baseline="-25000">
                <a:solidFill>
                  <a:srgbClr val="FFFF00"/>
                </a:solidFill>
              </a:rPr>
              <a:t>leak</a:t>
            </a:r>
            <a:r>
              <a:rPr lang="en-US" sz="3200" b="1">
                <a:solidFill>
                  <a:srgbClr val="FFFF00"/>
                </a:solidFill>
              </a:rPr>
              <a:t> + P</a:t>
            </a:r>
            <a:r>
              <a:rPr lang="en-US" sz="3200" b="1" baseline="-25000">
                <a:solidFill>
                  <a:srgbClr val="FFFF00"/>
                </a:solidFill>
              </a:rPr>
              <a:t>dyn  </a:t>
            </a:r>
            <a:r>
              <a:rPr lang="en-US" sz="3200" b="1">
                <a:solidFill>
                  <a:srgbClr val="FFFF00"/>
                </a:solidFill>
              </a:rPr>
              <a:t>=</a:t>
            </a:r>
            <a:r>
              <a:rPr lang="en-US" sz="3200" b="1" baseline="-25000">
                <a:solidFill>
                  <a:srgbClr val="FFFF00"/>
                </a:solidFill>
              </a:rPr>
              <a:t> </a:t>
            </a:r>
            <a:r>
              <a:rPr lang="en-US" sz="3200" b="1">
                <a:solidFill>
                  <a:srgbClr val="FFFF00"/>
                </a:solidFill>
              </a:rPr>
              <a:t>P</a:t>
            </a:r>
            <a:r>
              <a:rPr lang="en-US" sz="3200" b="1" baseline="-25000">
                <a:solidFill>
                  <a:srgbClr val="FFFF00"/>
                </a:solidFill>
              </a:rPr>
              <a:t>leak </a:t>
            </a:r>
            <a:r>
              <a:rPr lang="en-US" sz="3200" b="1">
                <a:solidFill>
                  <a:srgbClr val="FFFF00"/>
                </a:solidFill>
              </a:rPr>
              <a:t>+ C</a:t>
            </a:r>
            <a:r>
              <a:rPr lang="en-US" sz="3200" b="1" baseline="-25000">
                <a:solidFill>
                  <a:srgbClr val="FFFF00"/>
                </a:solidFill>
              </a:rPr>
              <a:t>dyn </a:t>
            </a:r>
            <a:r>
              <a:rPr lang="en-US" sz="3200" b="1">
                <a:solidFill>
                  <a:srgbClr val="FFFF00"/>
                </a:solidFill>
                <a:latin typeface="Symbol" pitchFamily="18" charset="2"/>
              </a:rPr>
              <a:t>w </a:t>
            </a:r>
            <a:r>
              <a:rPr lang="en-US" sz="3200" b="1">
                <a:solidFill>
                  <a:srgbClr val="FFFF00"/>
                </a:solidFill>
              </a:rPr>
              <a:t>V</a:t>
            </a:r>
            <a:r>
              <a:rPr lang="en-US" sz="3200" b="1" baseline="30000">
                <a:solidFill>
                  <a:srgbClr val="FFFF00"/>
                </a:solidFill>
              </a:rPr>
              <a:t>2</a:t>
            </a:r>
          </a:p>
          <a:p>
            <a:pPr>
              <a:defRPr/>
            </a:pPr>
            <a:endParaRPr lang="en-US" sz="3200" baseline="-25000">
              <a:solidFill>
                <a:srgbClr val="FFFF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19876225"/>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mp:transition xmlns:mp="http://schemas.microsoft.com/office/mac/powerpoint/2008/main" spd="med"/>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0834" name="Oval 1042"/>
          <p:cNvSpPr>
            <a:spLocks noChangeArrowheads="1"/>
          </p:cNvSpPr>
          <p:nvPr/>
        </p:nvSpPr>
        <p:spPr bwMode="auto">
          <a:xfrm>
            <a:off x="0" y="4102100"/>
            <a:ext cx="3817938" cy="2062163"/>
          </a:xfrm>
          <a:prstGeom prst="ellipse">
            <a:avLst/>
          </a:prstGeom>
          <a:gradFill rotWithShape="1">
            <a:gsLst>
              <a:gs pos="0">
                <a:schemeClr val="bg2">
                  <a:alpha val="83000"/>
                </a:schemeClr>
              </a:gs>
              <a:gs pos="100000">
                <a:schemeClr val="bg2">
                  <a:gamma/>
                  <a:tint val="0"/>
                  <a:invGamma/>
                  <a:alpha val="0"/>
                </a:schemeClr>
              </a:gs>
            </a:gsLst>
            <a:path path="shape">
              <a:fillToRect l="50000" t="50000" r="50000" b="50000"/>
            </a:path>
          </a:gradFill>
          <a:ln w="9525">
            <a:noFill/>
            <a:round/>
            <a:headEnd/>
            <a:tailEnd/>
          </a:ln>
          <a:effectLst/>
        </p:spPr>
        <p:txBody>
          <a:bodyPr wrap="none" anchor="ctr"/>
          <a:lstStyle/>
          <a:p>
            <a:pPr eaLnBrk="1" hangingPunct="1">
              <a:defRPr/>
            </a:pPr>
            <a:endParaRPr lang="en-US" sz="1600">
              <a:solidFill>
                <a:srgbClr val="FFFFFF"/>
              </a:solidFill>
              <a:latin typeface="Arial Narrow"/>
              <a:cs typeface="Arial" pitchFamily="34" charset="0"/>
            </a:endParaRPr>
          </a:p>
        </p:txBody>
      </p:sp>
      <p:sp>
        <p:nvSpPr>
          <p:cNvPr id="290833" name="Oval 1041"/>
          <p:cNvSpPr>
            <a:spLocks noChangeArrowheads="1"/>
          </p:cNvSpPr>
          <p:nvPr/>
        </p:nvSpPr>
        <p:spPr bwMode="auto">
          <a:xfrm>
            <a:off x="76200" y="5791200"/>
            <a:ext cx="5440363" cy="849313"/>
          </a:xfrm>
          <a:prstGeom prst="ellipse">
            <a:avLst/>
          </a:prstGeom>
          <a:gradFill rotWithShape="1">
            <a:gsLst>
              <a:gs pos="0">
                <a:schemeClr val="bg2">
                  <a:alpha val="83000"/>
                </a:schemeClr>
              </a:gs>
              <a:gs pos="100000">
                <a:schemeClr val="bg2">
                  <a:gamma/>
                  <a:tint val="0"/>
                  <a:invGamma/>
                  <a:alpha val="0"/>
                </a:schemeClr>
              </a:gs>
            </a:gsLst>
            <a:path path="shape">
              <a:fillToRect l="50000" t="50000" r="50000" b="50000"/>
            </a:path>
          </a:gradFill>
          <a:ln w="9525">
            <a:noFill/>
            <a:round/>
            <a:headEnd/>
            <a:tailEnd/>
          </a:ln>
          <a:effectLst/>
        </p:spPr>
        <p:txBody>
          <a:bodyPr wrap="none" anchor="ctr"/>
          <a:lstStyle/>
          <a:p>
            <a:pPr eaLnBrk="1" hangingPunct="1">
              <a:defRPr/>
            </a:pPr>
            <a:endParaRPr lang="en-US" sz="1600">
              <a:solidFill>
                <a:srgbClr val="FFFFFF"/>
              </a:solidFill>
              <a:latin typeface="Arial Narrow"/>
              <a:cs typeface="Arial" pitchFamily="34" charset="0"/>
            </a:endParaRPr>
          </a:p>
        </p:txBody>
      </p:sp>
      <p:sp>
        <p:nvSpPr>
          <p:cNvPr id="290827" name="Oval 1035"/>
          <p:cNvSpPr>
            <a:spLocks noChangeArrowheads="1"/>
          </p:cNvSpPr>
          <p:nvPr/>
        </p:nvSpPr>
        <p:spPr bwMode="auto">
          <a:xfrm>
            <a:off x="4064000" y="3702050"/>
            <a:ext cx="3600450" cy="644525"/>
          </a:xfrm>
          <a:prstGeom prst="ellipse">
            <a:avLst/>
          </a:prstGeom>
          <a:gradFill rotWithShape="1">
            <a:gsLst>
              <a:gs pos="0">
                <a:schemeClr val="bg2">
                  <a:alpha val="83000"/>
                </a:schemeClr>
              </a:gs>
              <a:gs pos="100000">
                <a:schemeClr val="bg2">
                  <a:gamma/>
                  <a:tint val="0"/>
                  <a:invGamma/>
                  <a:alpha val="0"/>
                </a:schemeClr>
              </a:gs>
            </a:gsLst>
            <a:path path="shape">
              <a:fillToRect l="50000" t="50000" r="50000" b="50000"/>
            </a:path>
          </a:gradFill>
          <a:ln w="9525">
            <a:noFill/>
            <a:round/>
            <a:headEnd/>
            <a:tailEnd/>
          </a:ln>
          <a:effectLst/>
        </p:spPr>
        <p:txBody>
          <a:bodyPr wrap="none" anchor="ctr"/>
          <a:lstStyle/>
          <a:p>
            <a:pPr eaLnBrk="1" hangingPunct="1">
              <a:defRPr/>
            </a:pPr>
            <a:endParaRPr lang="en-US" sz="1600">
              <a:solidFill>
                <a:srgbClr val="FFFFFF"/>
              </a:solidFill>
              <a:latin typeface="Arial Narrow"/>
              <a:cs typeface="Arial" pitchFamily="34" charset="0"/>
            </a:endParaRPr>
          </a:p>
        </p:txBody>
      </p:sp>
      <p:sp>
        <p:nvSpPr>
          <p:cNvPr id="184387" name="Oval 67"/>
          <p:cNvSpPr>
            <a:spLocks noChangeArrowheads="1"/>
          </p:cNvSpPr>
          <p:nvPr/>
        </p:nvSpPr>
        <p:spPr bwMode="auto">
          <a:xfrm>
            <a:off x="2033588" y="3787775"/>
            <a:ext cx="2554287" cy="644525"/>
          </a:xfrm>
          <a:prstGeom prst="ellipse">
            <a:avLst/>
          </a:prstGeom>
          <a:gradFill rotWithShape="1">
            <a:gsLst>
              <a:gs pos="0">
                <a:schemeClr val="bg2">
                  <a:alpha val="83000"/>
                </a:schemeClr>
              </a:gs>
              <a:gs pos="100000">
                <a:schemeClr val="bg2">
                  <a:gamma/>
                  <a:tint val="0"/>
                  <a:invGamma/>
                  <a:alpha val="0"/>
                </a:schemeClr>
              </a:gs>
            </a:gsLst>
            <a:path path="shape">
              <a:fillToRect l="50000" t="50000" r="50000" b="50000"/>
            </a:path>
          </a:gradFill>
          <a:ln w="9525">
            <a:noFill/>
            <a:round/>
            <a:headEnd/>
            <a:tailEnd/>
          </a:ln>
          <a:effectLst/>
        </p:spPr>
        <p:txBody>
          <a:bodyPr wrap="none" anchor="ctr"/>
          <a:lstStyle/>
          <a:p>
            <a:pPr eaLnBrk="1" hangingPunct="1">
              <a:defRPr/>
            </a:pPr>
            <a:endParaRPr lang="en-US" sz="1600">
              <a:solidFill>
                <a:srgbClr val="FFFFFF"/>
              </a:solidFill>
              <a:latin typeface="Arial Narrow"/>
              <a:cs typeface="Arial" pitchFamily="34" charset="0"/>
            </a:endParaRPr>
          </a:p>
        </p:txBody>
      </p:sp>
      <p:sp>
        <p:nvSpPr>
          <p:cNvPr id="18444" name="AutoShape 68"/>
          <p:cNvSpPr>
            <a:spLocks noChangeArrowheads="1"/>
          </p:cNvSpPr>
          <p:nvPr/>
        </p:nvSpPr>
        <p:spPr bwMode="auto">
          <a:xfrm>
            <a:off x="2786063" y="2489200"/>
            <a:ext cx="2222500" cy="469900"/>
          </a:xfrm>
          <a:prstGeom prst="roundRect">
            <a:avLst>
              <a:gd name="adj" fmla="val 16667"/>
            </a:avLst>
          </a:prstGeom>
          <a:noFill/>
          <a:ln w="9525" algn="ctr">
            <a:noFill/>
            <a:round/>
            <a:headEnd/>
            <a:tailEnd/>
          </a:ln>
        </p:spPr>
        <p:txBody>
          <a:bodyPr wrap="none" anchor="ctr"/>
          <a:lstStyle/>
          <a:p>
            <a:pPr algn="l"/>
            <a:endParaRPr lang="en-US" sz="1800">
              <a:solidFill>
                <a:srgbClr val="FFCC00"/>
              </a:solidFill>
              <a:latin typeface="Neo Sans Intel" pitchFamily="34" charset="0"/>
              <a:cs typeface="Arial" pitchFamily="34" charset="0"/>
            </a:endParaRPr>
          </a:p>
        </p:txBody>
      </p:sp>
      <p:sp>
        <p:nvSpPr>
          <p:cNvPr id="954370" name="Rectangle 2"/>
          <p:cNvSpPr>
            <a:spLocks noGrp="1" noChangeArrowheads="1"/>
          </p:cNvSpPr>
          <p:nvPr>
            <p:ph type="title" idx="4294967295"/>
          </p:nvPr>
        </p:nvSpPr>
        <p:spPr>
          <a:xfrm>
            <a:off x="365125" y="98425"/>
            <a:ext cx="8410575" cy="1143000"/>
          </a:xfrm>
        </p:spPr>
        <p:txBody>
          <a:bodyPr/>
          <a:lstStyle/>
          <a:p>
            <a:pPr eaLnBrk="1" hangingPunct="1">
              <a:defRPr/>
            </a:pPr>
            <a:r>
              <a:rPr lang="en-US" dirty="0" smtClean="0">
                <a:cs typeface="Arial" pitchFamily="34" charset="0"/>
              </a:rPr>
              <a:t>Terascale Experimental Hardware</a:t>
            </a:r>
          </a:p>
        </p:txBody>
      </p:sp>
      <p:sp>
        <p:nvSpPr>
          <p:cNvPr id="954429" name="Rectangle 61"/>
          <p:cNvSpPr>
            <a:spLocks noChangeArrowheads="1"/>
          </p:cNvSpPr>
          <p:nvPr/>
        </p:nvSpPr>
        <p:spPr bwMode="auto">
          <a:xfrm>
            <a:off x="3471863" y="3948113"/>
            <a:ext cx="2216150" cy="263525"/>
          </a:xfrm>
          <a:prstGeom prst="rect">
            <a:avLst/>
          </a:prstGeom>
          <a:noFill/>
          <a:ln w="9525">
            <a:noFill/>
            <a:miter lim="800000"/>
            <a:headEnd/>
            <a:tailEnd/>
          </a:ln>
          <a:effectLst/>
        </p:spPr>
        <p:txBody>
          <a:bodyPr lIns="91400" tIns="45702" rIns="91400" bIns="45702"/>
          <a:lstStyle/>
          <a:p>
            <a:pPr algn="l" eaLnBrk="1" hangingPunct="1">
              <a:lnSpc>
                <a:spcPct val="85000"/>
              </a:lnSpc>
              <a:spcBef>
                <a:spcPct val="30000"/>
              </a:spcBef>
              <a:buClr>
                <a:srgbClr val="FFFFFF"/>
              </a:buClr>
              <a:buFont typeface="Wingdings" pitchFamily="2" charset="2"/>
              <a:buNone/>
              <a:defRPr/>
            </a:pPr>
            <a:endParaRPr lang="en-US" altLang="ja-JP" sz="800">
              <a:solidFill>
                <a:srgbClr val="FFCC00"/>
              </a:solidFill>
              <a:effectLst>
                <a:outerShdw blurRad="38100" dist="38100" dir="2700000" algn="tl">
                  <a:srgbClr val="000000"/>
                </a:outerShdw>
              </a:effectLst>
              <a:latin typeface="Neo Sans Intel" pitchFamily="34" charset="0"/>
              <a:ea typeface="MS PGothic" pitchFamily="34" charset="-128"/>
              <a:cs typeface="Arial" pitchFamily="34" charset="0"/>
            </a:endParaRPr>
          </a:p>
        </p:txBody>
      </p:sp>
      <p:grpSp>
        <p:nvGrpSpPr>
          <p:cNvPr id="6" name="Group 5"/>
          <p:cNvGrpSpPr/>
          <p:nvPr/>
        </p:nvGrpSpPr>
        <p:grpSpPr>
          <a:xfrm>
            <a:off x="2235200" y="1792287"/>
            <a:ext cx="4319588" cy="3208338"/>
            <a:chOff x="3175" y="1123950"/>
            <a:chExt cx="4319588" cy="3208338"/>
          </a:xfrm>
        </p:grpSpPr>
        <p:sp>
          <p:nvSpPr>
            <p:cNvPr id="18436" name="AutoShape 1039"/>
            <p:cNvSpPr>
              <a:spLocks noChangeArrowheads="1"/>
            </p:cNvSpPr>
            <p:nvPr/>
          </p:nvSpPr>
          <p:spPr bwMode="auto">
            <a:xfrm>
              <a:off x="252413" y="1123950"/>
              <a:ext cx="4070350" cy="1306513"/>
            </a:xfrm>
            <a:prstGeom prst="roundRect">
              <a:avLst>
                <a:gd name="adj" fmla="val 16667"/>
              </a:avLst>
            </a:prstGeom>
            <a:gradFill rotWithShape="1">
              <a:gsLst>
                <a:gs pos="0">
                  <a:schemeClr val="tx2">
                    <a:alpha val="81000"/>
                  </a:schemeClr>
                </a:gs>
                <a:gs pos="100000">
                  <a:srgbClr val="002F47">
                    <a:alpha val="0"/>
                  </a:srgbClr>
                </a:gs>
              </a:gsLst>
              <a:lin ang="5400000" scaled="1"/>
            </a:gradFill>
            <a:ln w="9525">
              <a:noFill/>
              <a:round/>
              <a:headEnd/>
              <a:tailEnd/>
            </a:ln>
          </p:spPr>
          <p:txBody>
            <a:bodyPr wrap="none" anchor="ctr"/>
            <a:lstStyle/>
            <a:p>
              <a:pPr eaLnBrk="1" hangingPunct="1"/>
              <a:endParaRPr lang="en-US" sz="1600">
                <a:solidFill>
                  <a:srgbClr val="FFFFFF"/>
                </a:solidFill>
                <a:latin typeface="Arial Narrow"/>
                <a:cs typeface="Arial" pitchFamily="34" charset="0"/>
              </a:endParaRPr>
            </a:p>
          </p:txBody>
        </p:sp>
        <p:sp>
          <p:nvSpPr>
            <p:cNvPr id="184388" name="Oval 68"/>
            <p:cNvSpPr>
              <a:spLocks noChangeArrowheads="1"/>
            </p:cNvSpPr>
            <p:nvPr/>
          </p:nvSpPr>
          <p:spPr bwMode="auto">
            <a:xfrm>
              <a:off x="3175" y="3670300"/>
              <a:ext cx="2181225" cy="644525"/>
            </a:xfrm>
            <a:prstGeom prst="ellipse">
              <a:avLst/>
            </a:prstGeom>
            <a:gradFill rotWithShape="1">
              <a:gsLst>
                <a:gs pos="0">
                  <a:schemeClr val="bg2">
                    <a:alpha val="83000"/>
                  </a:schemeClr>
                </a:gs>
                <a:gs pos="100000">
                  <a:schemeClr val="bg2">
                    <a:gamma/>
                    <a:tint val="0"/>
                    <a:invGamma/>
                    <a:alpha val="0"/>
                  </a:schemeClr>
                </a:gs>
              </a:gsLst>
              <a:path path="shape">
                <a:fillToRect l="50000" t="50000" r="50000" b="50000"/>
              </a:path>
            </a:gradFill>
            <a:ln w="9525">
              <a:noFill/>
              <a:round/>
              <a:headEnd/>
              <a:tailEnd/>
            </a:ln>
            <a:effectLst/>
          </p:spPr>
          <p:txBody>
            <a:bodyPr wrap="none" anchor="ctr"/>
            <a:lstStyle/>
            <a:p>
              <a:pPr eaLnBrk="1" hangingPunct="1">
                <a:defRPr/>
              </a:pPr>
              <a:endParaRPr lang="en-US" sz="1600">
                <a:solidFill>
                  <a:srgbClr val="FFFFFF"/>
                </a:solidFill>
                <a:latin typeface="Arial Narrow"/>
                <a:cs typeface="Arial" pitchFamily="34" charset="0"/>
              </a:endParaRPr>
            </a:p>
          </p:txBody>
        </p:sp>
        <p:sp>
          <p:nvSpPr>
            <p:cNvPr id="18452" name="Text Box 24"/>
            <p:cNvSpPr txBox="1">
              <a:spLocks noChangeArrowheads="1"/>
            </p:cNvSpPr>
            <p:nvPr/>
          </p:nvSpPr>
          <p:spPr bwMode="auto">
            <a:xfrm rot="-5400000">
              <a:off x="119856" y="2945607"/>
              <a:ext cx="690563" cy="336550"/>
            </a:xfrm>
            <a:prstGeom prst="rect">
              <a:avLst/>
            </a:prstGeom>
            <a:noFill/>
            <a:ln w="9525">
              <a:noFill/>
              <a:miter lim="800000"/>
              <a:headEnd/>
              <a:tailEnd/>
            </a:ln>
          </p:spPr>
          <p:txBody>
            <a:bodyPr wrap="none">
              <a:spAutoFit/>
            </a:bodyPr>
            <a:lstStyle/>
            <a:p>
              <a:pPr algn="l" eaLnBrk="1" hangingPunct="1"/>
              <a:r>
                <a:rPr lang="en-US" sz="1600">
                  <a:solidFill>
                    <a:srgbClr val="FFFFFF"/>
                  </a:solidFill>
                  <a:latin typeface="Arial Narrow"/>
                  <a:cs typeface="Arial" pitchFamily="34" charset="0"/>
                </a:rPr>
                <a:t>22 mm</a:t>
              </a:r>
            </a:p>
          </p:txBody>
        </p:sp>
        <p:sp>
          <p:nvSpPr>
            <p:cNvPr id="18453" name="Line 25"/>
            <p:cNvSpPr>
              <a:spLocks noChangeShapeType="1"/>
            </p:cNvSpPr>
            <p:nvPr/>
          </p:nvSpPr>
          <p:spPr bwMode="auto">
            <a:xfrm flipV="1">
              <a:off x="519113" y="2351088"/>
              <a:ext cx="1587" cy="455612"/>
            </a:xfrm>
            <a:prstGeom prst="line">
              <a:avLst/>
            </a:prstGeom>
            <a:noFill/>
            <a:ln w="9525">
              <a:noFill/>
              <a:round/>
              <a:headEnd/>
              <a:tailEnd type="triangle" w="med" len="med"/>
            </a:ln>
          </p:spPr>
          <p:txBody>
            <a:bodyPr/>
            <a:lstStyle/>
            <a:p>
              <a:pPr algn="l" eaLnBrk="1" hangingPunct="1"/>
              <a:endParaRPr lang="fr-FR" sz="1600">
                <a:solidFill>
                  <a:srgbClr val="FFFFFF"/>
                </a:solidFill>
                <a:latin typeface="Arial Narrow"/>
                <a:cs typeface="Arial" pitchFamily="34" charset="0"/>
              </a:endParaRPr>
            </a:p>
          </p:txBody>
        </p:sp>
        <p:sp>
          <p:nvSpPr>
            <p:cNvPr id="18454" name="Line 26"/>
            <p:cNvSpPr>
              <a:spLocks noChangeShapeType="1"/>
            </p:cNvSpPr>
            <p:nvPr/>
          </p:nvSpPr>
          <p:spPr bwMode="auto">
            <a:xfrm>
              <a:off x="511175" y="3443288"/>
              <a:ext cx="1588" cy="447675"/>
            </a:xfrm>
            <a:prstGeom prst="line">
              <a:avLst/>
            </a:prstGeom>
            <a:noFill/>
            <a:ln w="9525">
              <a:noFill/>
              <a:round/>
              <a:headEnd/>
              <a:tailEnd type="triangle" w="med" len="med"/>
            </a:ln>
          </p:spPr>
          <p:txBody>
            <a:bodyPr/>
            <a:lstStyle/>
            <a:p>
              <a:pPr algn="l" eaLnBrk="1" hangingPunct="1"/>
              <a:endParaRPr lang="fr-FR" sz="1600">
                <a:solidFill>
                  <a:srgbClr val="FFFFFF"/>
                </a:solidFill>
                <a:latin typeface="Arial Narrow"/>
                <a:cs typeface="Arial" pitchFamily="34" charset="0"/>
              </a:endParaRPr>
            </a:p>
          </p:txBody>
        </p:sp>
        <p:sp>
          <p:nvSpPr>
            <p:cNvPr id="18455" name="Line 27"/>
            <p:cNvSpPr>
              <a:spLocks noChangeShapeType="1"/>
            </p:cNvSpPr>
            <p:nvPr/>
          </p:nvSpPr>
          <p:spPr bwMode="auto">
            <a:xfrm>
              <a:off x="947738" y="2341563"/>
              <a:ext cx="184150" cy="1587"/>
            </a:xfrm>
            <a:prstGeom prst="line">
              <a:avLst/>
            </a:prstGeom>
            <a:noFill/>
            <a:ln w="28575">
              <a:noFill/>
              <a:round/>
              <a:headEnd/>
              <a:tailEnd/>
            </a:ln>
          </p:spPr>
          <p:txBody>
            <a:bodyPr/>
            <a:lstStyle/>
            <a:p>
              <a:pPr algn="l" eaLnBrk="1" hangingPunct="1"/>
              <a:endParaRPr lang="fr-FR" sz="1600">
                <a:solidFill>
                  <a:srgbClr val="FFFFFF"/>
                </a:solidFill>
                <a:latin typeface="Arial Narrow"/>
                <a:cs typeface="Arial" pitchFamily="34" charset="0"/>
              </a:endParaRPr>
            </a:p>
          </p:txBody>
        </p:sp>
        <p:sp>
          <p:nvSpPr>
            <p:cNvPr id="18456" name="Line 28"/>
            <p:cNvSpPr>
              <a:spLocks noChangeShapeType="1"/>
            </p:cNvSpPr>
            <p:nvPr/>
          </p:nvSpPr>
          <p:spPr bwMode="auto">
            <a:xfrm>
              <a:off x="415925" y="3886200"/>
              <a:ext cx="184150" cy="1588"/>
            </a:xfrm>
            <a:prstGeom prst="line">
              <a:avLst/>
            </a:prstGeom>
            <a:noFill/>
            <a:ln w="28575">
              <a:noFill/>
              <a:round/>
              <a:headEnd/>
              <a:tailEnd/>
            </a:ln>
          </p:spPr>
          <p:txBody>
            <a:bodyPr/>
            <a:lstStyle/>
            <a:p>
              <a:pPr algn="l" eaLnBrk="1" hangingPunct="1"/>
              <a:endParaRPr lang="fr-FR" sz="1600">
                <a:solidFill>
                  <a:srgbClr val="FFFFFF"/>
                </a:solidFill>
                <a:latin typeface="Arial Narrow"/>
                <a:cs typeface="Arial" pitchFamily="34" charset="0"/>
              </a:endParaRPr>
            </a:p>
          </p:txBody>
        </p:sp>
        <p:sp>
          <p:nvSpPr>
            <p:cNvPr id="18457" name="Text Box 29"/>
            <p:cNvSpPr txBox="1">
              <a:spLocks noChangeArrowheads="1"/>
            </p:cNvSpPr>
            <p:nvPr/>
          </p:nvSpPr>
          <p:spPr bwMode="auto">
            <a:xfrm>
              <a:off x="581025" y="3995738"/>
              <a:ext cx="920750" cy="336550"/>
            </a:xfrm>
            <a:prstGeom prst="rect">
              <a:avLst/>
            </a:prstGeom>
            <a:noFill/>
            <a:ln w="9525">
              <a:noFill/>
              <a:miter lim="800000"/>
              <a:headEnd/>
              <a:tailEnd/>
            </a:ln>
          </p:spPr>
          <p:txBody>
            <a:bodyPr wrap="none">
              <a:spAutoFit/>
            </a:bodyPr>
            <a:lstStyle/>
            <a:p>
              <a:pPr algn="l" eaLnBrk="1" hangingPunct="1"/>
              <a:r>
                <a:rPr lang="en-US" sz="1600">
                  <a:solidFill>
                    <a:srgbClr val="FFFFFF"/>
                  </a:solidFill>
                  <a:latin typeface="Arial Narrow"/>
                  <a:cs typeface="Arial" pitchFamily="34" charset="0"/>
                </a:rPr>
                <a:t>13.75 mm</a:t>
              </a:r>
            </a:p>
          </p:txBody>
        </p:sp>
        <p:sp>
          <p:nvSpPr>
            <p:cNvPr id="18459" name="Line 31"/>
            <p:cNvSpPr>
              <a:spLocks noChangeShapeType="1"/>
            </p:cNvSpPr>
            <p:nvPr/>
          </p:nvSpPr>
          <p:spPr bwMode="auto">
            <a:xfrm rot="5400000">
              <a:off x="731838" y="4175125"/>
              <a:ext cx="1587" cy="163513"/>
            </a:xfrm>
            <a:prstGeom prst="line">
              <a:avLst/>
            </a:prstGeom>
            <a:noFill/>
            <a:ln w="9525">
              <a:noFill/>
              <a:round/>
              <a:headEnd/>
              <a:tailEnd type="triangle" w="med" len="med"/>
            </a:ln>
          </p:spPr>
          <p:txBody>
            <a:bodyPr/>
            <a:lstStyle/>
            <a:p>
              <a:pPr algn="l" eaLnBrk="1" hangingPunct="1"/>
              <a:endParaRPr lang="fr-FR" sz="1600">
                <a:solidFill>
                  <a:srgbClr val="FFFFFF"/>
                </a:solidFill>
                <a:latin typeface="Arial Narrow"/>
                <a:cs typeface="Arial" pitchFamily="34" charset="0"/>
              </a:endParaRPr>
            </a:p>
          </p:txBody>
        </p:sp>
        <p:sp>
          <p:nvSpPr>
            <p:cNvPr id="18460" name="Line 32"/>
            <p:cNvSpPr>
              <a:spLocks noChangeShapeType="1"/>
            </p:cNvSpPr>
            <p:nvPr/>
          </p:nvSpPr>
          <p:spPr bwMode="auto">
            <a:xfrm rot="5400000">
              <a:off x="1343025" y="4141788"/>
              <a:ext cx="307975" cy="0"/>
            </a:xfrm>
            <a:prstGeom prst="line">
              <a:avLst/>
            </a:prstGeom>
            <a:noFill/>
            <a:ln w="28575">
              <a:noFill/>
              <a:round/>
              <a:headEnd/>
              <a:tailEnd/>
            </a:ln>
          </p:spPr>
          <p:txBody>
            <a:bodyPr/>
            <a:lstStyle/>
            <a:p>
              <a:pPr algn="l" eaLnBrk="1" hangingPunct="1"/>
              <a:endParaRPr lang="fr-FR" sz="1600">
                <a:solidFill>
                  <a:srgbClr val="FFFFFF"/>
                </a:solidFill>
                <a:latin typeface="Arial Narrow"/>
                <a:cs typeface="Arial" pitchFamily="34" charset="0"/>
              </a:endParaRPr>
            </a:p>
          </p:txBody>
        </p:sp>
        <p:sp>
          <p:nvSpPr>
            <p:cNvPr id="18461" name="Line 33"/>
            <p:cNvSpPr>
              <a:spLocks noChangeShapeType="1"/>
            </p:cNvSpPr>
            <p:nvPr/>
          </p:nvSpPr>
          <p:spPr bwMode="auto">
            <a:xfrm rot="5400000">
              <a:off x="500856" y="4140994"/>
              <a:ext cx="307975" cy="1588"/>
            </a:xfrm>
            <a:prstGeom prst="line">
              <a:avLst/>
            </a:prstGeom>
            <a:noFill/>
            <a:ln w="28575">
              <a:noFill/>
              <a:round/>
              <a:headEnd/>
              <a:tailEnd/>
            </a:ln>
          </p:spPr>
          <p:txBody>
            <a:bodyPr/>
            <a:lstStyle/>
            <a:p>
              <a:pPr algn="l" eaLnBrk="1" hangingPunct="1"/>
              <a:endParaRPr lang="fr-FR" sz="1600">
                <a:solidFill>
                  <a:srgbClr val="FFFFFF"/>
                </a:solidFill>
                <a:latin typeface="Arial Narrow"/>
                <a:cs typeface="Arial" pitchFamily="34" charset="0"/>
              </a:endParaRPr>
            </a:p>
          </p:txBody>
        </p:sp>
        <p:grpSp>
          <p:nvGrpSpPr>
            <p:cNvPr id="2" name="Group 34"/>
            <p:cNvGrpSpPr>
              <a:grpSpLocks/>
            </p:cNvGrpSpPr>
            <p:nvPr/>
          </p:nvGrpSpPr>
          <p:grpSpPr bwMode="auto">
            <a:xfrm>
              <a:off x="2579688" y="2000250"/>
              <a:ext cx="1473200" cy="2024063"/>
              <a:chOff x="2700" y="748"/>
              <a:chExt cx="2260" cy="2715"/>
            </a:xfrm>
          </p:grpSpPr>
          <p:pic>
            <p:nvPicPr>
              <p:cNvPr id="18500" name="Picture 35"/>
              <p:cNvPicPr>
                <a:picLocks noChangeAspect="1" noChangeArrowheads="1"/>
              </p:cNvPicPr>
              <p:nvPr/>
            </p:nvPicPr>
            <p:blipFill>
              <a:blip r:embed="rId3" cstate="print"/>
              <a:srcRect/>
              <a:stretch>
                <a:fillRect/>
              </a:stretch>
            </p:blipFill>
            <p:spPr bwMode="auto">
              <a:xfrm rot="10800000">
                <a:off x="2724" y="765"/>
                <a:ext cx="2175" cy="2698"/>
              </a:xfrm>
              <a:prstGeom prst="rect">
                <a:avLst/>
              </a:prstGeom>
              <a:noFill/>
              <a:ln w="9525" algn="ctr">
                <a:noFill/>
                <a:miter lim="800000"/>
                <a:headEnd/>
                <a:tailEnd/>
              </a:ln>
            </p:spPr>
          </p:pic>
          <p:sp>
            <p:nvSpPr>
              <p:cNvPr id="18501" name="Freeform 36"/>
              <p:cNvSpPr>
                <a:spLocks/>
              </p:cNvSpPr>
              <p:nvPr/>
            </p:nvSpPr>
            <p:spPr bwMode="auto">
              <a:xfrm>
                <a:off x="2700" y="748"/>
                <a:ext cx="2188" cy="2703"/>
              </a:xfrm>
              <a:custGeom>
                <a:avLst/>
                <a:gdLst>
                  <a:gd name="T0" fmla="*/ 0 w 1682"/>
                  <a:gd name="T1" fmla="*/ 15288 h 2025"/>
                  <a:gd name="T2" fmla="*/ 10602 w 1682"/>
                  <a:gd name="T3" fmla="*/ 15288 h 2025"/>
                  <a:gd name="T4" fmla="*/ 10602 w 1682"/>
                  <a:gd name="T5" fmla="*/ 0 h 2025"/>
                  <a:gd name="T6" fmla="*/ 6205 w 1682"/>
                  <a:gd name="T7" fmla="*/ 0 h 2025"/>
                  <a:gd name="T8" fmla="*/ 6205 w 1682"/>
                  <a:gd name="T9" fmla="*/ 7507 h 2025"/>
                  <a:gd name="T10" fmla="*/ 0 w 1682"/>
                  <a:gd name="T11" fmla="*/ 7507 h 2025"/>
                  <a:gd name="T12" fmla="*/ 64 w 1682"/>
                  <a:gd name="T13" fmla="*/ 15151 h 2025"/>
                  <a:gd name="T14" fmla="*/ 0 w 1682"/>
                  <a:gd name="T15" fmla="*/ 15288 h 2025"/>
                  <a:gd name="T16" fmla="*/ 0 60000 65536"/>
                  <a:gd name="T17" fmla="*/ 0 60000 65536"/>
                  <a:gd name="T18" fmla="*/ 0 60000 65536"/>
                  <a:gd name="T19" fmla="*/ 0 60000 65536"/>
                  <a:gd name="T20" fmla="*/ 0 60000 65536"/>
                  <a:gd name="T21" fmla="*/ 0 60000 65536"/>
                  <a:gd name="T22" fmla="*/ 0 60000 65536"/>
                  <a:gd name="T23" fmla="*/ 0 60000 65536"/>
                  <a:gd name="T24" fmla="*/ 0 w 1682"/>
                  <a:gd name="T25" fmla="*/ 0 h 2025"/>
                  <a:gd name="T26" fmla="*/ 1682 w 1682"/>
                  <a:gd name="T27" fmla="*/ 2025 h 20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82" h="2025">
                    <a:moveTo>
                      <a:pt x="0" y="2025"/>
                    </a:moveTo>
                    <a:lnTo>
                      <a:pt x="1682" y="2025"/>
                    </a:lnTo>
                    <a:lnTo>
                      <a:pt x="1682" y="0"/>
                    </a:lnTo>
                    <a:lnTo>
                      <a:pt x="985" y="0"/>
                    </a:lnTo>
                    <a:lnTo>
                      <a:pt x="985" y="994"/>
                    </a:lnTo>
                    <a:lnTo>
                      <a:pt x="0" y="994"/>
                    </a:lnTo>
                    <a:lnTo>
                      <a:pt x="10" y="2007"/>
                    </a:lnTo>
                    <a:lnTo>
                      <a:pt x="0" y="2025"/>
                    </a:lnTo>
                    <a:close/>
                  </a:path>
                </a:pathLst>
              </a:custGeom>
              <a:noFill/>
              <a:ln w="38100">
                <a:solidFill>
                  <a:schemeClr val="tx1"/>
                </a:solidFill>
                <a:round/>
                <a:headEnd/>
                <a:tailEnd/>
              </a:ln>
            </p:spPr>
            <p:txBody>
              <a:bodyPr/>
              <a:lstStyle/>
              <a:p>
                <a:pPr algn="l"/>
                <a:endParaRPr lang="en-US" sz="1800">
                  <a:solidFill>
                    <a:srgbClr val="FFFFFF"/>
                  </a:solidFill>
                  <a:latin typeface="Arial" pitchFamily="34" charset="0"/>
                  <a:cs typeface="Arial" pitchFamily="34" charset="0"/>
                </a:endParaRPr>
              </a:p>
            </p:txBody>
          </p:sp>
          <p:sp>
            <p:nvSpPr>
              <p:cNvPr id="18502" name="Text Box 37"/>
              <p:cNvSpPr txBox="1">
                <a:spLocks noChangeArrowheads="1"/>
              </p:cNvSpPr>
              <p:nvPr/>
            </p:nvSpPr>
            <p:spPr bwMode="auto">
              <a:xfrm>
                <a:off x="3937" y="2875"/>
                <a:ext cx="1023" cy="452"/>
              </a:xfrm>
              <a:prstGeom prst="rect">
                <a:avLst/>
              </a:prstGeom>
              <a:noFill/>
              <a:ln w="9525">
                <a:noFill/>
                <a:miter lim="800000"/>
                <a:headEnd/>
                <a:tailEnd/>
              </a:ln>
            </p:spPr>
            <p:txBody>
              <a:bodyPr wrap="none">
                <a:spAutoFit/>
              </a:bodyPr>
              <a:lstStyle/>
              <a:p>
                <a:pPr algn="l" eaLnBrk="1" hangingPunct="1"/>
                <a:r>
                  <a:rPr lang="en-US" sz="1600" b="1">
                    <a:solidFill>
                      <a:srgbClr val="FFFFFF"/>
                    </a:solidFill>
                    <a:latin typeface="Arial Narrow"/>
                    <a:cs typeface="Arial" pitchFamily="34" charset="0"/>
                  </a:rPr>
                  <a:t>CORE</a:t>
                </a:r>
              </a:p>
            </p:txBody>
          </p:sp>
          <p:sp>
            <p:nvSpPr>
              <p:cNvPr id="18503" name="Rectangle 38"/>
              <p:cNvSpPr>
                <a:spLocks noChangeArrowheads="1"/>
              </p:cNvSpPr>
              <p:nvPr/>
            </p:nvSpPr>
            <p:spPr bwMode="auto">
              <a:xfrm>
                <a:off x="2745" y="771"/>
                <a:ext cx="1156" cy="1195"/>
              </a:xfrm>
              <a:prstGeom prst="rect">
                <a:avLst/>
              </a:prstGeom>
              <a:noFill/>
              <a:ln w="38100">
                <a:solidFill>
                  <a:schemeClr val="tx1"/>
                </a:solidFill>
                <a:miter lim="800000"/>
                <a:headEnd/>
                <a:tailEnd/>
              </a:ln>
            </p:spPr>
            <p:txBody>
              <a:bodyPr wrap="none" anchor="ctr"/>
              <a:lstStyle/>
              <a:p>
                <a:pPr algn="l" eaLnBrk="1" hangingPunct="1"/>
                <a:r>
                  <a:rPr lang="en-US" sz="1200" b="1" dirty="0">
                    <a:solidFill>
                      <a:srgbClr val="FFFFFF"/>
                    </a:solidFill>
                    <a:latin typeface="Arial Narrow"/>
                    <a:cs typeface="Arial" pitchFamily="34" charset="0"/>
                  </a:rPr>
                  <a:t>ROUTER</a:t>
                </a:r>
              </a:p>
            </p:txBody>
          </p:sp>
        </p:grpSp>
        <p:pic>
          <p:nvPicPr>
            <p:cNvPr id="18463" name="Picture 39"/>
            <p:cNvPicPr>
              <a:picLocks noChangeAspect="1" noChangeArrowheads="1"/>
            </p:cNvPicPr>
            <p:nvPr/>
          </p:nvPicPr>
          <p:blipFill>
            <a:blip r:embed="rId4" cstate="print"/>
            <a:srcRect/>
            <a:stretch>
              <a:fillRect/>
            </a:stretch>
          </p:blipFill>
          <p:spPr bwMode="auto">
            <a:xfrm>
              <a:off x="639763" y="2332038"/>
              <a:ext cx="866775" cy="1592262"/>
            </a:xfrm>
            <a:prstGeom prst="rect">
              <a:avLst/>
            </a:prstGeom>
            <a:noFill/>
            <a:ln w="9525" algn="ctr">
              <a:solidFill>
                <a:srgbClr val="FFCC00"/>
              </a:solidFill>
              <a:miter lim="800000"/>
              <a:headEnd/>
              <a:tailEnd/>
            </a:ln>
          </p:spPr>
        </p:pic>
        <p:sp>
          <p:nvSpPr>
            <p:cNvPr id="18464" name="Oval 40"/>
            <p:cNvSpPr>
              <a:spLocks noChangeArrowheads="1"/>
            </p:cNvSpPr>
            <p:nvPr/>
          </p:nvSpPr>
          <p:spPr bwMode="auto">
            <a:xfrm>
              <a:off x="1287463" y="2619375"/>
              <a:ext cx="233362" cy="512763"/>
            </a:xfrm>
            <a:prstGeom prst="ellipse">
              <a:avLst/>
            </a:prstGeom>
            <a:noFill/>
            <a:ln w="31750" algn="ctr">
              <a:solidFill>
                <a:srgbClr val="FFCC00"/>
              </a:solidFill>
              <a:round/>
              <a:headEnd/>
              <a:tailEnd/>
            </a:ln>
          </p:spPr>
          <p:txBody>
            <a:bodyPr lIns="92075" tIns="46038" rIns="92075" bIns="46038" anchor="ctr">
              <a:spAutoFit/>
            </a:bodyPr>
            <a:lstStyle/>
            <a:p>
              <a:pPr algn="l"/>
              <a:endParaRPr lang="en-US" sz="1800">
                <a:solidFill>
                  <a:srgbClr val="FFFFFF"/>
                </a:solidFill>
                <a:latin typeface="Arial" pitchFamily="34" charset="0"/>
                <a:cs typeface="Arial" pitchFamily="34" charset="0"/>
              </a:endParaRPr>
            </a:p>
          </p:txBody>
        </p:sp>
        <p:sp>
          <p:nvSpPr>
            <p:cNvPr id="18465" name="Text Box 43"/>
            <p:cNvSpPr txBox="1">
              <a:spLocks noChangeArrowheads="1"/>
            </p:cNvSpPr>
            <p:nvPr/>
          </p:nvSpPr>
          <p:spPr bwMode="auto">
            <a:xfrm>
              <a:off x="558800" y="1670050"/>
              <a:ext cx="963613" cy="244475"/>
            </a:xfrm>
            <a:prstGeom prst="rect">
              <a:avLst/>
            </a:prstGeom>
            <a:noFill/>
            <a:ln w="9525">
              <a:noFill/>
              <a:miter lim="800000"/>
              <a:headEnd/>
              <a:tailEnd/>
            </a:ln>
          </p:spPr>
          <p:txBody>
            <a:bodyPr>
              <a:spAutoFit/>
            </a:bodyPr>
            <a:lstStyle/>
            <a:p>
              <a:pPr eaLnBrk="1" hangingPunct="1"/>
              <a:r>
                <a:rPr lang="en-US" altLang="ja-JP" sz="1000">
                  <a:solidFill>
                    <a:srgbClr val="FFFFFF"/>
                  </a:solidFill>
                  <a:latin typeface="Neo Sans Intel" pitchFamily="34" charset="0"/>
                  <a:ea typeface="ＭＳ Ｐゴシック" pitchFamily="34" charset="-128"/>
                  <a:cs typeface="Arial" pitchFamily="34" charset="0"/>
                </a:rPr>
                <a:t>80 Cores</a:t>
              </a:r>
            </a:p>
          </p:txBody>
        </p:sp>
        <p:sp>
          <p:nvSpPr>
            <p:cNvPr id="18466" name="Text Box 44"/>
            <p:cNvSpPr txBox="1">
              <a:spLocks noChangeArrowheads="1"/>
            </p:cNvSpPr>
            <p:nvPr/>
          </p:nvSpPr>
          <p:spPr bwMode="auto">
            <a:xfrm>
              <a:off x="198438" y="1846263"/>
              <a:ext cx="1685925" cy="244475"/>
            </a:xfrm>
            <a:prstGeom prst="rect">
              <a:avLst/>
            </a:prstGeom>
            <a:noFill/>
            <a:ln w="9525">
              <a:noFill/>
              <a:miter lim="800000"/>
              <a:headEnd/>
              <a:tailEnd/>
            </a:ln>
          </p:spPr>
          <p:txBody>
            <a:bodyPr>
              <a:spAutoFit/>
            </a:bodyPr>
            <a:lstStyle/>
            <a:p>
              <a:pPr eaLnBrk="1" hangingPunct="1"/>
              <a:r>
                <a:rPr lang="en-US" altLang="ja-JP" sz="1000" dirty="0">
                  <a:solidFill>
                    <a:srgbClr val="FFFFFF"/>
                  </a:solidFill>
                  <a:latin typeface="Neo Sans Intel" pitchFamily="34" charset="0"/>
                  <a:ea typeface="ＭＳ Ｐゴシック" pitchFamily="34" charset="-128"/>
                  <a:cs typeface="Arial" pitchFamily="34" charset="0"/>
                </a:rPr>
                <a:t>1 TFLOP at 62 Watts</a:t>
              </a:r>
            </a:p>
          </p:txBody>
        </p:sp>
        <p:sp>
          <p:nvSpPr>
            <p:cNvPr id="18467" name="Text Box 45"/>
            <p:cNvSpPr txBox="1">
              <a:spLocks noChangeArrowheads="1"/>
            </p:cNvSpPr>
            <p:nvPr/>
          </p:nvSpPr>
          <p:spPr bwMode="auto">
            <a:xfrm>
              <a:off x="198438" y="2017713"/>
              <a:ext cx="1685925" cy="244475"/>
            </a:xfrm>
            <a:prstGeom prst="rect">
              <a:avLst/>
            </a:prstGeom>
            <a:noFill/>
            <a:ln w="9525">
              <a:noFill/>
              <a:miter lim="800000"/>
              <a:headEnd/>
              <a:tailEnd/>
            </a:ln>
          </p:spPr>
          <p:txBody>
            <a:bodyPr>
              <a:spAutoFit/>
            </a:bodyPr>
            <a:lstStyle/>
            <a:p>
              <a:pPr eaLnBrk="1" hangingPunct="1"/>
              <a:r>
                <a:rPr lang="en-US" altLang="ja-JP" sz="1000">
                  <a:solidFill>
                    <a:srgbClr val="FFFFFF"/>
                  </a:solidFill>
                  <a:latin typeface="Neo Sans Intel" pitchFamily="34" charset="0"/>
                  <a:ea typeface="ＭＳ Ｐゴシック" pitchFamily="34" charset="-128"/>
                  <a:cs typeface="Arial" pitchFamily="34" charset="0"/>
                </a:rPr>
                <a:t>256 GB/s bisection</a:t>
              </a:r>
            </a:p>
          </p:txBody>
        </p:sp>
        <p:sp>
          <p:nvSpPr>
            <p:cNvPr id="954439" name="Text Box 71"/>
            <p:cNvSpPr txBox="1">
              <a:spLocks noChangeArrowheads="1"/>
            </p:cNvSpPr>
            <p:nvPr/>
          </p:nvSpPr>
          <p:spPr bwMode="auto">
            <a:xfrm>
              <a:off x="550863" y="1247775"/>
              <a:ext cx="3467100" cy="396875"/>
            </a:xfrm>
            <a:prstGeom prst="rect">
              <a:avLst/>
            </a:prstGeom>
            <a:noFill/>
            <a:ln w="9525">
              <a:noFill/>
              <a:miter lim="800000"/>
              <a:headEnd/>
              <a:tailEnd/>
            </a:ln>
            <a:effectLst/>
          </p:spPr>
          <p:txBody>
            <a:bodyPr>
              <a:spAutoFit/>
            </a:bodyPr>
            <a:lstStyle/>
            <a:p>
              <a:pPr>
                <a:defRPr/>
              </a:pPr>
              <a:r>
                <a:rPr lang="en-US" sz="2000" dirty="0" err="1">
                  <a:solidFill>
                    <a:srgbClr val="FFFFFF"/>
                  </a:solidFill>
                  <a:effectLst>
                    <a:outerShdw blurRad="38100" dist="38100" dir="2700000" algn="tl">
                      <a:srgbClr val="000000"/>
                    </a:outerShdw>
                  </a:effectLst>
                  <a:latin typeface="Impact" pitchFamily="34" charset="0"/>
                  <a:cs typeface="Arial" pitchFamily="34" charset="0"/>
                </a:rPr>
                <a:t>Tera</a:t>
              </a:r>
              <a:r>
                <a:rPr lang="en-US" sz="2000" dirty="0">
                  <a:solidFill>
                    <a:srgbClr val="FFFFFF"/>
                  </a:solidFill>
                  <a:effectLst>
                    <a:outerShdw blurRad="38100" dist="38100" dir="2700000" algn="tl">
                      <a:srgbClr val="000000"/>
                    </a:outerShdw>
                  </a:effectLst>
                  <a:latin typeface="Impact" pitchFamily="34" charset="0"/>
                  <a:cs typeface="Arial" pitchFamily="34" charset="0"/>
                </a:rPr>
                <a:t>-Flops: Polaris Prototype</a:t>
              </a:r>
            </a:p>
          </p:txBody>
        </p:sp>
        <p:sp>
          <p:nvSpPr>
            <p:cNvPr id="184386" name="Freeform 66"/>
            <p:cNvSpPr>
              <a:spLocks/>
            </p:cNvSpPr>
            <p:nvPr/>
          </p:nvSpPr>
          <p:spPr bwMode="auto">
            <a:xfrm>
              <a:off x="1444625" y="1995488"/>
              <a:ext cx="1157288" cy="2035175"/>
            </a:xfrm>
            <a:custGeom>
              <a:avLst/>
              <a:gdLst/>
              <a:ahLst/>
              <a:cxnLst>
                <a:cxn ang="0">
                  <a:pos x="0" y="518"/>
                </a:cxn>
                <a:cxn ang="0">
                  <a:pos x="729" y="0"/>
                </a:cxn>
                <a:cxn ang="0">
                  <a:pos x="729" y="1282"/>
                </a:cxn>
                <a:cxn ang="0">
                  <a:pos x="0" y="606"/>
                </a:cxn>
                <a:cxn ang="0">
                  <a:pos x="0" y="518"/>
                </a:cxn>
              </a:cxnLst>
              <a:rect l="0" t="0" r="r" b="b"/>
              <a:pathLst>
                <a:path w="729" h="1282">
                  <a:moveTo>
                    <a:pt x="0" y="518"/>
                  </a:moveTo>
                  <a:lnTo>
                    <a:pt x="729" y="0"/>
                  </a:lnTo>
                  <a:lnTo>
                    <a:pt x="729" y="1282"/>
                  </a:lnTo>
                  <a:lnTo>
                    <a:pt x="0" y="606"/>
                  </a:lnTo>
                  <a:lnTo>
                    <a:pt x="0" y="518"/>
                  </a:lnTo>
                  <a:close/>
                </a:path>
              </a:pathLst>
            </a:custGeom>
            <a:gradFill rotWithShape="1">
              <a:gsLst>
                <a:gs pos="0">
                  <a:schemeClr val="tx2">
                    <a:gamma/>
                    <a:shade val="46275"/>
                    <a:invGamma/>
                    <a:alpha val="0"/>
                  </a:schemeClr>
                </a:gs>
                <a:gs pos="50000">
                  <a:schemeClr val="tx2">
                    <a:alpha val="64000"/>
                  </a:schemeClr>
                </a:gs>
                <a:gs pos="100000">
                  <a:schemeClr val="tx2">
                    <a:gamma/>
                    <a:shade val="46275"/>
                    <a:invGamma/>
                    <a:alpha val="0"/>
                  </a:schemeClr>
                </a:gs>
              </a:gsLst>
              <a:lin ang="0" scaled="1"/>
            </a:gradFill>
            <a:ln w="9525">
              <a:noFill/>
              <a:round/>
              <a:headEnd/>
              <a:tailEnd/>
            </a:ln>
            <a:effectLst/>
          </p:spPr>
          <p:txBody>
            <a:bodyPr/>
            <a:lstStyle/>
            <a:p>
              <a:pPr eaLnBrk="1" hangingPunct="1">
                <a:defRPr/>
              </a:pPr>
              <a:endParaRPr lang="en-US" sz="1600">
                <a:solidFill>
                  <a:srgbClr val="FFFFFF"/>
                </a:solidFill>
                <a:latin typeface="Arial Narrow"/>
                <a:cs typeface="Arial" pitchFamily="34" charset="0"/>
              </a:endParaRPr>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5832271"/>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6"/>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3" cstate="print">
            <a:lum/>
          </a:blip>
          <a:srcRect/>
          <a:stretch>
            <a:fillRect l="-5000" r="-5000"/>
          </a:stretch>
        </a:blipFill>
        <a:effectLst/>
      </p:bgPr>
    </p:bg>
    <p:spTree>
      <p:nvGrpSpPr>
        <p:cNvPr id="1" name=""/>
        <p:cNvGrpSpPr/>
        <p:nvPr/>
      </p:nvGrpSpPr>
      <p:grpSpPr>
        <a:xfrm>
          <a:off x="0" y="0"/>
          <a:ext cx="0" cy="0"/>
          <a:chOff x="0" y="0"/>
          <a:chExt cx="0" cy="0"/>
        </a:xfrm>
      </p:grpSpPr>
      <p:sp>
        <p:nvSpPr>
          <p:cNvPr id="34818" name="Title 1"/>
          <p:cNvSpPr>
            <a:spLocks noGrp="1"/>
          </p:cNvSpPr>
          <p:nvPr>
            <p:ph type="title"/>
          </p:nvPr>
        </p:nvSpPr>
        <p:spPr>
          <a:xfrm>
            <a:off x="527050" y="200025"/>
            <a:ext cx="8001000" cy="889000"/>
          </a:xfrm>
        </p:spPr>
        <p:txBody>
          <a:bodyPr/>
          <a:lstStyle/>
          <a:p>
            <a:r>
              <a:rPr lang="en-US" sz="2800" smtClean="0">
                <a:solidFill>
                  <a:schemeClr val="bg1"/>
                </a:solidFill>
                <a:ea typeface="Geneva" pitchFamily="-96" charset="0"/>
                <a:cs typeface="Geneva" pitchFamily="-96" charset="0"/>
              </a:rPr>
              <a:t>Intel® Many Integrated Core (MIC) Architecture</a:t>
            </a:r>
          </a:p>
        </p:txBody>
      </p:sp>
      <p:sp>
        <p:nvSpPr>
          <p:cNvPr id="34819" name="Content Placeholder 5"/>
          <p:cNvSpPr>
            <a:spLocks noGrp="1"/>
          </p:cNvSpPr>
          <p:nvPr>
            <p:ph sz="quarter" idx="4294967295"/>
          </p:nvPr>
        </p:nvSpPr>
        <p:spPr>
          <a:xfrm>
            <a:off x="4667250" y="2760663"/>
            <a:ext cx="4295775" cy="2600325"/>
          </a:xfrm>
        </p:spPr>
        <p:txBody>
          <a:bodyPr/>
          <a:lstStyle/>
          <a:p>
            <a:r>
              <a:rPr lang="en-US" sz="1800" smtClean="0">
                <a:solidFill>
                  <a:schemeClr val="bg1"/>
                </a:solidFill>
                <a:ea typeface="Geneva" pitchFamily="-96" charset="0"/>
                <a:cs typeface="Geneva" pitchFamily="-96" charset="0"/>
              </a:rPr>
              <a:t>Announced at ISC’10 in May </a:t>
            </a:r>
          </a:p>
          <a:p>
            <a:r>
              <a:rPr lang="en-US" sz="1800" smtClean="0">
                <a:solidFill>
                  <a:schemeClr val="bg1"/>
                </a:solidFill>
                <a:ea typeface="Geneva" pitchFamily="-96" charset="0"/>
                <a:cs typeface="Geneva" pitchFamily="-96" charset="0"/>
              </a:rPr>
              <a:t>Targeted at highly parallel applications</a:t>
            </a:r>
          </a:p>
          <a:p>
            <a:r>
              <a:rPr lang="en-US" sz="1800" smtClean="0">
                <a:solidFill>
                  <a:schemeClr val="bg1"/>
                </a:solidFill>
                <a:ea typeface="Geneva" pitchFamily="-96" charset="0"/>
                <a:cs typeface="Geneva" pitchFamily="-96" charset="0"/>
              </a:rPr>
              <a:t>Common set of Programming Tools for Intel® Xeon® Processors and Intel MIC Architecture</a:t>
            </a:r>
          </a:p>
          <a:p>
            <a:r>
              <a:rPr lang="en-US" sz="1800" smtClean="0">
                <a:solidFill>
                  <a:schemeClr val="bg1"/>
                </a:solidFill>
                <a:ea typeface="Geneva" pitchFamily="-96" charset="0"/>
                <a:cs typeface="Geneva" pitchFamily="-96" charset="0"/>
              </a:rPr>
              <a:t>Software Development Program ramps in 2011</a:t>
            </a:r>
          </a:p>
          <a:p>
            <a:r>
              <a:rPr lang="en-US" sz="1800" smtClean="0">
                <a:solidFill>
                  <a:schemeClr val="bg1"/>
                </a:solidFill>
                <a:ea typeface="Geneva" pitchFamily="-96" charset="0"/>
                <a:cs typeface="Geneva" pitchFamily="-96" charset="0"/>
              </a:rPr>
              <a:t>First product will be based on Intel’s 22nm process</a:t>
            </a:r>
          </a:p>
        </p:txBody>
      </p:sp>
      <p:sp>
        <p:nvSpPr>
          <p:cNvPr id="34820" name="TextBox 3"/>
          <p:cNvSpPr txBox="1">
            <a:spLocks noChangeArrowheads="1"/>
          </p:cNvSpPr>
          <p:nvPr/>
        </p:nvSpPr>
        <p:spPr bwMode="auto">
          <a:xfrm>
            <a:off x="1404938" y="1293813"/>
            <a:ext cx="6869112" cy="1117600"/>
          </a:xfrm>
          <a:prstGeom prst="rect">
            <a:avLst/>
          </a:prstGeom>
          <a:noFill/>
          <a:ln w="9525">
            <a:noFill/>
            <a:miter lim="800000"/>
            <a:headEnd/>
            <a:tailEnd/>
          </a:ln>
        </p:spPr>
        <p:txBody>
          <a:bodyPr>
            <a:spAutoFit/>
          </a:bodyPr>
          <a:lstStyle/>
          <a:p>
            <a:pPr algn="l">
              <a:lnSpc>
                <a:spcPct val="80000"/>
              </a:lnSpc>
              <a:spcBef>
                <a:spcPct val="50000"/>
              </a:spcBef>
            </a:pPr>
            <a:r>
              <a:rPr lang="en-US" sz="1800">
                <a:solidFill>
                  <a:srgbClr val="BFE1FC"/>
                </a:solidFill>
                <a:latin typeface="Neo Sans Intel Medium" pitchFamily="34" charset="0"/>
                <a:ea typeface="ＭＳ Ｐゴシック" pitchFamily="34" charset="-128"/>
                <a:cs typeface="Arial" pitchFamily="34" charset="0"/>
              </a:rPr>
              <a:t>The CERN openlab team was able to migrate a complex C++ parallel benchmark to the Intel MIC software development platform in just a few days.</a:t>
            </a:r>
          </a:p>
          <a:p>
            <a:pPr algn="l">
              <a:lnSpc>
                <a:spcPct val="80000"/>
              </a:lnSpc>
              <a:spcBef>
                <a:spcPct val="50000"/>
              </a:spcBef>
            </a:pPr>
            <a:r>
              <a:rPr lang="en-US" sz="1800">
                <a:solidFill>
                  <a:srgbClr val="BFE1FC"/>
                </a:solidFill>
                <a:latin typeface="Neo Sans Intel Medium" pitchFamily="34" charset="0"/>
                <a:ea typeface="ＭＳ Ｐゴシック" pitchFamily="34" charset="-128"/>
                <a:cs typeface="Arial" pitchFamily="34" charset="0"/>
              </a:rPr>
              <a:t>		              Sverre Jarp, CTO of the CERN openlab</a:t>
            </a:r>
          </a:p>
        </p:txBody>
      </p:sp>
      <p:sp>
        <p:nvSpPr>
          <p:cNvPr id="5" name="TextBox 4"/>
          <p:cNvSpPr txBox="1"/>
          <p:nvPr/>
        </p:nvSpPr>
        <p:spPr>
          <a:xfrm>
            <a:off x="2619375" y="6248400"/>
            <a:ext cx="3695700" cy="150813"/>
          </a:xfrm>
          <a:prstGeom prst="rect">
            <a:avLst/>
          </a:prstGeom>
          <a:noFill/>
        </p:spPr>
        <p:txBody>
          <a:bodyPr lIns="64008" tIns="32004" rIns="64008" bIns="32004">
            <a:spAutoFit/>
          </a:bodyPr>
          <a:lstStyle/>
          <a:p>
            <a:pPr>
              <a:lnSpc>
                <a:spcPct val="80000"/>
              </a:lnSpc>
              <a:spcBef>
                <a:spcPct val="50000"/>
              </a:spcBef>
              <a:defRPr/>
            </a:pPr>
            <a:r>
              <a:rPr lang="en-US" sz="700" dirty="0">
                <a:solidFill>
                  <a:srgbClr val="FFFFFF"/>
                </a:solidFill>
                <a:effectLst>
                  <a:outerShdw blurRad="38100" dist="38100" dir="2700000" algn="tl">
                    <a:srgbClr val="000000">
                      <a:alpha val="43137"/>
                    </a:srgbClr>
                  </a:outerShdw>
                </a:effectLst>
                <a:latin typeface="Neo Sans Intel"/>
                <a:ea typeface="ＭＳ Ｐゴシック" pitchFamily="-96" charset="-128"/>
                <a:cs typeface="Arial"/>
              </a:rPr>
              <a:t>All trademarks, copy rights, and brands are properties of third party companies.   </a:t>
            </a:r>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mp:transition xmlns:mp="http://schemas.microsoft.com/office/mac/powerpoint/2008/main" spd="med"/>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7890" name="Picture 30" descr="arrow"/>
          <p:cNvPicPr>
            <a:picLocks noChangeAspect="1" noChangeArrowheads="1"/>
          </p:cNvPicPr>
          <p:nvPr/>
        </p:nvPicPr>
        <p:blipFill>
          <a:blip r:embed="rId3" cstate="print"/>
          <a:srcRect/>
          <a:stretch>
            <a:fillRect/>
          </a:stretch>
        </p:blipFill>
        <p:spPr bwMode="auto">
          <a:xfrm rot="629193">
            <a:off x="-892175" y="477838"/>
            <a:ext cx="9920288" cy="5775325"/>
          </a:xfrm>
          <a:prstGeom prst="rect">
            <a:avLst/>
          </a:prstGeom>
          <a:noFill/>
          <a:ln w="9525">
            <a:noFill/>
            <a:miter lim="800000"/>
            <a:headEnd/>
            <a:tailEnd/>
          </a:ln>
        </p:spPr>
      </p:pic>
      <p:sp>
        <p:nvSpPr>
          <p:cNvPr id="37891" name="Title 1"/>
          <p:cNvSpPr>
            <a:spLocks noGrp="1"/>
          </p:cNvSpPr>
          <p:nvPr>
            <p:ph type="title"/>
          </p:nvPr>
        </p:nvSpPr>
        <p:spPr/>
        <p:txBody>
          <a:bodyPr/>
          <a:lstStyle/>
          <a:p>
            <a:r>
              <a:rPr lang="en-US" smtClean="0">
                <a:ea typeface="Geneva" pitchFamily="-96" charset="0"/>
                <a:cs typeface="Geneva" pitchFamily="-96" charset="0"/>
              </a:rPr>
              <a:t>The Knights Family</a:t>
            </a:r>
          </a:p>
        </p:txBody>
      </p:sp>
      <p:sp>
        <p:nvSpPr>
          <p:cNvPr id="84" name="Rounded Rectangle 83"/>
          <p:cNvSpPr/>
          <p:nvPr/>
        </p:nvSpPr>
        <p:spPr bwMode="auto">
          <a:xfrm>
            <a:off x="6616495" y="1046875"/>
            <a:ext cx="2284609" cy="1491362"/>
          </a:xfrm>
          <a:prstGeom prst="roundRect">
            <a:avLst/>
          </a:prstGeom>
          <a:gradFill flip="none" rotWithShape="1">
            <a:gsLst>
              <a:gs pos="0">
                <a:schemeClr val="bg2">
                  <a:shade val="30000"/>
                  <a:satMod val="115000"/>
                </a:schemeClr>
              </a:gs>
              <a:gs pos="50000">
                <a:schemeClr val="bg2">
                  <a:shade val="67500"/>
                  <a:satMod val="115000"/>
                  <a:alpha val="60000"/>
                </a:schemeClr>
              </a:gs>
              <a:gs pos="100000">
                <a:schemeClr val="bg2">
                  <a:shade val="100000"/>
                  <a:satMod val="115000"/>
                  <a:alpha val="0"/>
                </a:schemeClr>
              </a:gs>
            </a:gsLst>
            <a:lin ang="5400000" scaled="1"/>
            <a:tileRect/>
          </a:gradFill>
          <a:ln w="76200" cap="flat" cmpd="sng" algn="ctr">
            <a:gradFill>
              <a:gsLst>
                <a:gs pos="0">
                  <a:schemeClr val="bg1">
                    <a:lumMod val="60000"/>
                    <a:lumOff val="40000"/>
                  </a:schemeClr>
                </a:gs>
                <a:gs pos="100000">
                  <a:schemeClr val="accent1">
                    <a:tint val="23500"/>
                    <a:satMod val="160000"/>
                    <a:alpha val="0"/>
                  </a:schemeClr>
                </a:gs>
              </a:gsLst>
              <a:lin ang="5400000" scaled="0"/>
            </a:gradFill>
            <a:prstDash val="solid"/>
            <a:round/>
            <a:headEnd type="none" w="med" len="med"/>
            <a:tailEnd type="none" w="med" len="med"/>
          </a:ln>
          <a:effectLst>
            <a:outerShdw blurRad="50800" dist="38100" dir="2700000" algn="tl" rotWithShape="0">
              <a:prstClr val="black">
                <a:alpha val="40000"/>
              </a:prstClr>
            </a:outerShdw>
          </a:effectLst>
          <a:scene3d>
            <a:camera prst="isometricOffAxis1Right"/>
            <a:lightRig rig="threePt" dir="t"/>
          </a:scene3d>
        </p:spPr>
        <p:txBody>
          <a:bodyPr lIns="130525" tIns="65265" rIns="130525" bIns="65265" anchor="ctr" anchorCtr="1"/>
          <a:lstStyle/>
          <a:p>
            <a:pPr marL="225414" indent="-225414">
              <a:lnSpc>
                <a:spcPct val="95000"/>
              </a:lnSpc>
              <a:spcBef>
                <a:spcPct val="30000"/>
              </a:spcBef>
              <a:spcAft>
                <a:spcPts val="300"/>
              </a:spcAft>
              <a:buClr>
                <a:srgbClr val="FFFFFF"/>
              </a:buClr>
              <a:defRPr/>
            </a:pPr>
            <a:r>
              <a:rPr lang="en-US" sz="2000" b="1" kern="0" dirty="0">
                <a:solidFill>
                  <a:srgbClr val="FFFFFF"/>
                </a:solidFill>
                <a:latin typeface="Neo Sans Intel"/>
                <a:ea typeface="ＭＳ Ｐゴシック" pitchFamily="-96" charset="-128"/>
                <a:cs typeface="Arial"/>
              </a:rPr>
              <a:t>Future Knights Products</a:t>
            </a:r>
          </a:p>
          <a:p>
            <a:pPr marL="225414" indent="-225414">
              <a:lnSpc>
                <a:spcPct val="95000"/>
              </a:lnSpc>
              <a:spcBef>
                <a:spcPct val="30000"/>
              </a:spcBef>
              <a:spcAft>
                <a:spcPts val="300"/>
              </a:spcAft>
              <a:buClr>
                <a:srgbClr val="FFFFFF"/>
              </a:buClr>
              <a:buFont typeface="Arial" pitchFamily="34" charset="0"/>
              <a:buChar char="•"/>
              <a:defRPr/>
            </a:pPr>
            <a:endParaRPr lang="en-US" sz="2000" b="1" kern="0" dirty="0">
              <a:solidFill>
                <a:srgbClr val="FFFFFF"/>
              </a:solidFill>
              <a:latin typeface="Neo Sans Intel"/>
              <a:ea typeface="ＭＳ Ｐゴシック" pitchFamily="-96" charset="-128"/>
              <a:cs typeface="Arial"/>
            </a:endParaRPr>
          </a:p>
        </p:txBody>
      </p:sp>
      <p:sp>
        <p:nvSpPr>
          <p:cNvPr id="81" name="Rounded Rectangle 80"/>
          <p:cNvSpPr/>
          <p:nvPr/>
        </p:nvSpPr>
        <p:spPr bwMode="auto">
          <a:xfrm>
            <a:off x="2227634" y="2263144"/>
            <a:ext cx="4844677" cy="2994656"/>
          </a:xfrm>
          <a:prstGeom prst="roundRect">
            <a:avLst/>
          </a:prstGeom>
          <a:gradFill flip="none" rotWithShape="1">
            <a:gsLst>
              <a:gs pos="0">
                <a:schemeClr val="bg2">
                  <a:shade val="30000"/>
                  <a:satMod val="115000"/>
                </a:schemeClr>
              </a:gs>
              <a:gs pos="50000">
                <a:schemeClr val="bg2">
                  <a:shade val="67500"/>
                  <a:satMod val="115000"/>
                  <a:alpha val="60000"/>
                </a:schemeClr>
              </a:gs>
              <a:gs pos="100000">
                <a:schemeClr val="bg2">
                  <a:shade val="100000"/>
                  <a:satMod val="115000"/>
                  <a:alpha val="0"/>
                </a:schemeClr>
              </a:gs>
            </a:gsLst>
            <a:lin ang="5400000" scaled="1"/>
            <a:tileRect/>
          </a:gradFill>
          <a:ln w="76200" cap="flat" cmpd="sng" algn="ctr">
            <a:gradFill>
              <a:gsLst>
                <a:gs pos="0">
                  <a:schemeClr val="bg1">
                    <a:lumMod val="60000"/>
                    <a:lumOff val="40000"/>
                  </a:schemeClr>
                </a:gs>
                <a:gs pos="100000">
                  <a:schemeClr val="accent1">
                    <a:tint val="23500"/>
                    <a:satMod val="160000"/>
                    <a:alpha val="0"/>
                  </a:schemeClr>
                </a:gs>
              </a:gsLst>
              <a:lin ang="5400000" scaled="0"/>
            </a:gradFill>
            <a:prstDash val="solid"/>
            <a:round/>
            <a:headEnd type="none" w="med" len="med"/>
            <a:tailEnd type="none" w="med" len="med"/>
          </a:ln>
          <a:effectLst>
            <a:outerShdw blurRad="50800" dist="38100" dir="2700000" algn="tl" rotWithShape="0">
              <a:prstClr val="black">
                <a:alpha val="40000"/>
              </a:prstClr>
            </a:outerShdw>
          </a:effectLst>
          <a:scene3d>
            <a:camera prst="isometricOffAxis1Right"/>
            <a:lightRig rig="threePt" dir="t"/>
          </a:scene3d>
        </p:spPr>
        <p:txBody>
          <a:bodyPr lIns="130525" tIns="65265" rIns="130525" bIns="65265" anchor="ctr" anchorCtr="1"/>
          <a:lstStyle/>
          <a:p>
            <a:pPr marL="225414" indent="-225414">
              <a:lnSpc>
                <a:spcPct val="95000"/>
              </a:lnSpc>
              <a:spcBef>
                <a:spcPct val="30000"/>
              </a:spcBef>
              <a:spcAft>
                <a:spcPts val="300"/>
              </a:spcAft>
              <a:buClr>
                <a:srgbClr val="FFFFFF"/>
              </a:buClr>
              <a:defRPr/>
            </a:pPr>
            <a:r>
              <a:rPr lang="en-US" sz="3600" b="1" u="sng" kern="0" dirty="0">
                <a:solidFill>
                  <a:srgbClr val="FFFFFF"/>
                </a:solidFill>
                <a:latin typeface="Neo Sans Intel"/>
                <a:ea typeface="ＭＳ Ｐゴシック" pitchFamily="-96" charset="-128"/>
                <a:cs typeface="Arial"/>
              </a:rPr>
              <a:t>Knights Corner</a:t>
            </a:r>
          </a:p>
          <a:p>
            <a:pPr marL="225414" indent="-225414">
              <a:lnSpc>
                <a:spcPct val="95000"/>
              </a:lnSpc>
              <a:spcBef>
                <a:spcPct val="30000"/>
              </a:spcBef>
              <a:spcAft>
                <a:spcPts val="300"/>
              </a:spcAft>
              <a:buClr>
                <a:srgbClr val="FFFFFF"/>
              </a:buClr>
              <a:defRPr/>
            </a:pPr>
            <a:r>
              <a:rPr lang="en-US" sz="2000" b="1" kern="0" dirty="0">
                <a:solidFill>
                  <a:srgbClr val="FFFFFF"/>
                </a:solidFill>
                <a:latin typeface="Neo Sans Intel"/>
                <a:ea typeface="ＭＳ Ｐゴシック" pitchFamily="-96" charset="-128"/>
                <a:cs typeface="Arial"/>
              </a:rPr>
              <a:t>1st Intel® MIC product</a:t>
            </a:r>
          </a:p>
          <a:p>
            <a:pPr marL="225414" indent="-225414">
              <a:lnSpc>
                <a:spcPct val="95000"/>
              </a:lnSpc>
              <a:spcBef>
                <a:spcPct val="30000"/>
              </a:spcBef>
              <a:spcAft>
                <a:spcPts val="300"/>
              </a:spcAft>
              <a:buClr>
                <a:srgbClr val="FFFFFF"/>
              </a:buClr>
              <a:defRPr/>
            </a:pPr>
            <a:r>
              <a:rPr lang="en-US" sz="2000" b="1" kern="0" dirty="0">
                <a:solidFill>
                  <a:srgbClr val="FFFFFF"/>
                </a:solidFill>
                <a:latin typeface="Neo Sans Intel"/>
                <a:ea typeface="ＭＳ Ｐゴシック" pitchFamily="-96" charset="-128"/>
                <a:cs typeface="Arial"/>
              </a:rPr>
              <a:t>22nm process</a:t>
            </a:r>
          </a:p>
          <a:p>
            <a:pPr marL="225414" indent="-225414">
              <a:lnSpc>
                <a:spcPct val="95000"/>
              </a:lnSpc>
              <a:spcBef>
                <a:spcPct val="30000"/>
              </a:spcBef>
              <a:spcAft>
                <a:spcPts val="300"/>
              </a:spcAft>
              <a:buClr>
                <a:srgbClr val="FFFFFF"/>
              </a:buClr>
              <a:defRPr/>
            </a:pPr>
            <a:r>
              <a:rPr lang="en-US" sz="2000" b="1" kern="0" dirty="0">
                <a:solidFill>
                  <a:srgbClr val="FFFFFF"/>
                </a:solidFill>
                <a:latin typeface="Neo Sans Intel"/>
                <a:ea typeface="ＭＳ Ｐゴシック" pitchFamily="-96" charset="-128"/>
                <a:cs typeface="Arial"/>
              </a:rPr>
              <a:t>&gt;50 Intel Architecture cores</a:t>
            </a:r>
          </a:p>
        </p:txBody>
      </p:sp>
      <p:sp>
        <p:nvSpPr>
          <p:cNvPr id="85" name="Rounded Rectangle 84"/>
          <p:cNvSpPr/>
          <p:nvPr/>
        </p:nvSpPr>
        <p:spPr bwMode="auto">
          <a:xfrm>
            <a:off x="225229" y="4942600"/>
            <a:ext cx="2441771" cy="1491362"/>
          </a:xfrm>
          <a:prstGeom prst="roundRect">
            <a:avLst/>
          </a:prstGeom>
          <a:gradFill flip="none" rotWithShape="1">
            <a:gsLst>
              <a:gs pos="0">
                <a:schemeClr val="bg2">
                  <a:shade val="30000"/>
                  <a:satMod val="115000"/>
                </a:schemeClr>
              </a:gs>
              <a:gs pos="50000">
                <a:schemeClr val="bg2">
                  <a:shade val="67500"/>
                  <a:satMod val="115000"/>
                  <a:alpha val="60000"/>
                </a:schemeClr>
              </a:gs>
              <a:gs pos="100000">
                <a:schemeClr val="bg2">
                  <a:shade val="100000"/>
                  <a:satMod val="115000"/>
                  <a:alpha val="0"/>
                </a:schemeClr>
              </a:gs>
            </a:gsLst>
            <a:path path="circle">
              <a:fillToRect l="50000" t="50000" r="50000" b="50000"/>
            </a:path>
            <a:tileRect/>
          </a:gradFill>
          <a:ln w="76200" cap="flat" cmpd="sng" algn="ctr">
            <a:gradFill>
              <a:gsLst>
                <a:gs pos="0">
                  <a:schemeClr val="bg1">
                    <a:lumMod val="60000"/>
                    <a:lumOff val="40000"/>
                  </a:schemeClr>
                </a:gs>
                <a:gs pos="100000">
                  <a:schemeClr val="accent1">
                    <a:tint val="23500"/>
                    <a:satMod val="160000"/>
                    <a:alpha val="0"/>
                  </a:schemeClr>
                </a:gs>
              </a:gsLst>
              <a:lin ang="5400000" scaled="0"/>
            </a:gradFill>
            <a:prstDash val="solid"/>
            <a:round/>
            <a:headEnd type="none" w="med" len="med"/>
            <a:tailEnd type="none" w="med" len="med"/>
          </a:ln>
          <a:effectLst>
            <a:outerShdw blurRad="50800" dist="38100" dir="2700000" algn="tl" rotWithShape="0">
              <a:prstClr val="black">
                <a:alpha val="40000"/>
              </a:prstClr>
            </a:outerShdw>
          </a:effectLst>
          <a:scene3d>
            <a:camera prst="isometricOffAxis1Right"/>
            <a:lightRig rig="threePt" dir="t"/>
          </a:scene3d>
        </p:spPr>
        <p:txBody>
          <a:bodyPr lIns="130525" tIns="0" rIns="130525" bIns="65265" anchorCtr="1"/>
          <a:lstStyle/>
          <a:p>
            <a:pPr marL="225414" indent="-225414">
              <a:lnSpc>
                <a:spcPct val="95000"/>
              </a:lnSpc>
              <a:spcBef>
                <a:spcPct val="30000"/>
              </a:spcBef>
              <a:spcAft>
                <a:spcPts val="300"/>
              </a:spcAft>
              <a:buClr>
                <a:srgbClr val="FFFFFF"/>
              </a:buClr>
              <a:defRPr/>
            </a:pPr>
            <a:r>
              <a:rPr lang="en-US" sz="2000" b="1" kern="0" dirty="0">
                <a:solidFill>
                  <a:srgbClr val="FFFFFF"/>
                </a:solidFill>
                <a:latin typeface="Neo Sans Intel"/>
                <a:ea typeface="ＭＳ Ｐゴシック" pitchFamily="-96" charset="-128"/>
                <a:cs typeface="Arial"/>
              </a:rPr>
              <a:t>Knights Ferry</a:t>
            </a:r>
          </a:p>
          <a:p>
            <a:pPr marL="225414" indent="-225414">
              <a:lnSpc>
                <a:spcPct val="95000"/>
              </a:lnSpc>
              <a:spcBef>
                <a:spcPct val="30000"/>
              </a:spcBef>
              <a:spcAft>
                <a:spcPts val="300"/>
              </a:spcAft>
              <a:buClr>
                <a:srgbClr val="FFFFFF"/>
              </a:buClr>
              <a:buFont typeface="Arial" pitchFamily="34" charset="0"/>
              <a:buChar char="•"/>
              <a:defRPr/>
            </a:pPr>
            <a:endParaRPr lang="en-US" sz="2000" b="1" kern="0" dirty="0">
              <a:solidFill>
                <a:srgbClr val="FFFFFF"/>
              </a:solidFill>
              <a:latin typeface="Neo Sans Intel"/>
              <a:ea typeface="ＭＳ Ｐゴシック" pitchFamily="-96" charset="-128"/>
              <a:cs typeface="Arial"/>
            </a:endParaRPr>
          </a:p>
        </p:txBody>
      </p:sp>
      <p:pic>
        <p:nvPicPr>
          <p:cNvPr id="37895" name="Picture 8"/>
          <p:cNvPicPr>
            <a:picLocks noChangeAspect="1" noChangeArrowheads="1"/>
          </p:cNvPicPr>
          <p:nvPr/>
        </p:nvPicPr>
        <p:blipFill>
          <a:blip r:embed="rId4" cstate="print"/>
          <a:srcRect/>
          <a:stretch>
            <a:fillRect/>
          </a:stretch>
        </p:blipFill>
        <p:spPr bwMode="auto">
          <a:xfrm>
            <a:off x="754063" y="5319713"/>
            <a:ext cx="1562100" cy="1123950"/>
          </a:xfrm>
          <a:prstGeom prst="rect">
            <a:avLst/>
          </a:prstGeom>
          <a:noFill/>
          <a:ln w="19050" algn="ctr">
            <a:noFill/>
            <a:miter lim="800000"/>
            <a:headEnd/>
            <a:tailEnd/>
          </a:ln>
        </p:spPr>
      </p:pic>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mp:transition xmlns:mp="http://schemas.microsoft.com/office/mac/powerpoint/2008/main" spd="med"/>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762000" y="317500"/>
            <a:ext cx="7823200" cy="977900"/>
          </a:xfrm>
        </p:spPr>
        <p:txBody>
          <a:bodyPr/>
          <a:lstStyle/>
          <a:p>
            <a:pPr defTabSz="911584">
              <a:defRPr/>
            </a:pPr>
            <a:r>
              <a:rPr lang="en-US" dirty="0" smtClean="0"/>
              <a:t>Exascale Systems Design</a:t>
            </a:r>
            <a:endParaRPr lang="en-US" sz="2900" dirty="0" smtClean="0">
              <a:effectLst/>
            </a:endParaRPr>
          </a:p>
        </p:txBody>
      </p:sp>
      <p:sp>
        <p:nvSpPr>
          <p:cNvPr id="20482" name="AutoShape 64"/>
          <p:cNvSpPr>
            <a:spLocks noChangeArrowheads="1"/>
          </p:cNvSpPr>
          <p:nvPr/>
        </p:nvSpPr>
        <p:spPr bwMode="auto">
          <a:xfrm rot="-10129120">
            <a:off x="1516063" y="1614488"/>
            <a:ext cx="5772150" cy="449738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412" y="13490"/>
                </a:moveTo>
                <a:cubicBezTo>
                  <a:pt x="17760" y="12636"/>
                  <a:pt x="17939" y="11722"/>
                  <a:pt x="17939" y="10800"/>
                </a:cubicBezTo>
                <a:cubicBezTo>
                  <a:pt x="17939" y="6857"/>
                  <a:pt x="14742" y="3661"/>
                  <a:pt x="10800" y="3661"/>
                </a:cubicBezTo>
                <a:cubicBezTo>
                  <a:pt x="6857" y="3661"/>
                  <a:pt x="3661" y="6857"/>
                  <a:pt x="3661" y="10800"/>
                </a:cubicBezTo>
                <a:cubicBezTo>
                  <a:pt x="3661" y="14742"/>
                  <a:pt x="6857" y="17939"/>
                  <a:pt x="10800" y="17939"/>
                </a:cubicBezTo>
                <a:cubicBezTo>
                  <a:pt x="11343" y="17939"/>
                  <a:pt x="11885" y="17876"/>
                  <a:pt x="12415" y="17753"/>
                </a:cubicBezTo>
                <a:lnTo>
                  <a:pt x="13243" y="21319"/>
                </a:lnTo>
                <a:cubicBezTo>
                  <a:pt x="12442" y="21506"/>
                  <a:pt x="11622" y="21599"/>
                  <a:pt x="10800" y="21600"/>
                </a:cubicBezTo>
                <a:cubicBezTo>
                  <a:pt x="4835" y="21600"/>
                  <a:pt x="0" y="16764"/>
                  <a:pt x="0" y="10800"/>
                </a:cubicBezTo>
                <a:cubicBezTo>
                  <a:pt x="0" y="4835"/>
                  <a:pt x="4835" y="0"/>
                  <a:pt x="10800" y="0"/>
                </a:cubicBezTo>
                <a:cubicBezTo>
                  <a:pt x="16764" y="0"/>
                  <a:pt x="21600" y="4835"/>
                  <a:pt x="21600" y="10800"/>
                </a:cubicBezTo>
                <a:cubicBezTo>
                  <a:pt x="21600" y="12195"/>
                  <a:pt x="21329" y="13577"/>
                  <a:pt x="20803" y="14870"/>
                </a:cubicBezTo>
                <a:lnTo>
                  <a:pt x="23304" y="15888"/>
                </a:lnTo>
                <a:lnTo>
                  <a:pt x="17401" y="18377"/>
                </a:lnTo>
                <a:lnTo>
                  <a:pt x="14911" y="12473"/>
                </a:lnTo>
                <a:lnTo>
                  <a:pt x="17412" y="13490"/>
                </a:lnTo>
                <a:close/>
              </a:path>
            </a:pathLst>
          </a:custGeom>
          <a:solidFill>
            <a:srgbClr val="3366FF"/>
          </a:solidFill>
          <a:ln w="9525">
            <a:round/>
            <a:headEnd/>
            <a:tailEnd/>
          </a:ln>
          <a:scene3d>
            <a:camera prst="legacyObliqueBottomRight"/>
            <a:lightRig rig="legacyFlat3" dir="r"/>
          </a:scene3d>
          <a:sp3d extrusionH="176200" prstMaterial="legacyMatte">
            <a:bevelT w="13500" h="13500" prst="angle"/>
            <a:bevelB w="13500" h="13500" prst="angle"/>
            <a:extrusionClr>
              <a:srgbClr val="336699"/>
            </a:extrusionClr>
          </a:sp3d>
        </p:spPr>
        <p:txBody>
          <a:bodyPr wrap="none" lIns="82010" tIns="41006" rIns="82010" bIns="41006" anchor="ctr">
            <a:flatTx/>
          </a:bodyPr>
          <a:lstStyle/>
          <a:p>
            <a:endParaRPr lang="en-US">
              <a:solidFill>
                <a:srgbClr val="FFFFFF"/>
              </a:solidFill>
            </a:endParaRPr>
          </a:p>
        </p:txBody>
      </p:sp>
      <p:grpSp>
        <p:nvGrpSpPr>
          <p:cNvPr id="3" name="Group 29"/>
          <p:cNvGrpSpPr>
            <a:grpSpLocks/>
          </p:cNvGrpSpPr>
          <p:nvPr/>
        </p:nvGrpSpPr>
        <p:grpSpPr bwMode="auto">
          <a:xfrm>
            <a:off x="6099175" y="3733800"/>
            <a:ext cx="2359025" cy="1255713"/>
            <a:chOff x="6459808" y="3165641"/>
            <a:chExt cx="2619893" cy="1395412"/>
          </a:xfrm>
        </p:grpSpPr>
        <p:pic>
          <p:nvPicPr>
            <p:cNvPr id="20502" name="Picture 65" descr="disk-purple"/>
            <p:cNvPicPr>
              <a:picLocks noChangeAspect="1" noChangeArrowheads="1"/>
            </p:cNvPicPr>
            <p:nvPr/>
          </p:nvPicPr>
          <p:blipFill>
            <a:blip r:embed="rId3" cstate="print"/>
            <a:srcRect/>
            <a:stretch>
              <a:fillRect/>
            </a:stretch>
          </p:blipFill>
          <p:spPr bwMode="auto">
            <a:xfrm>
              <a:off x="6459808" y="3165641"/>
              <a:ext cx="2535238" cy="1395412"/>
            </a:xfrm>
            <a:prstGeom prst="rect">
              <a:avLst/>
            </a:prstGeom>
            <a:noFill/>
            <a:ln w="9525">
              <a:noFill/>
              <a:miter lim="800000"/>
              <a:headEnd/>
              <a:tailEnd/>
            </a:ln>
          </p:spPr>
        </p:pic>
        <p:sp>
          <p:nvSpPr>
            <p:cNvPr id="106562" name="Rectangle 66"/>
            <p:cNvSpPr>
              <a:spLocks noChangeArrowheads="1"/>
            </p:cNvSpPr>
            <p:nvPr/>
          </p:nvSpPr>
          <p:spPr bwMode="auto">
            <a:xfrm>
              <a:off x="6662559" y="3334996"/>
              <a:ext cx="2417142" cy="927922"/>
            </a:xfrm>
            <a:prstGeom prst="rect">
              <a:avLst/>
            </a:prstGeom>
            <a:noFill/>
            <a:ln w="9525" algn="ctr">
              <a:noFill/>
              <a:miter lim="800000"/>
              <a:headEnd/>
              <a:tailEnd/>
            </a:ln>
            <a:effectLst/>
          </p:spPr>
          <p:txBody>
            <a:bodyPr>
              <a:spAutoFit/>
            </a:bodyPr>
            <a:lstStyle/>
            <a:p>
              <a:pPr defTabSz="913290" fontAlgn="auto">
                <a:lnSpc>
                  <a:spcPct val="90000"/>
                </a:lnSpc>
                <a:spcBef>
                  <a:spcPts val="0"/>
                </a:spcBef>
                <a:spcAft>
                  <a:spcPts val="0"/>
                </a:spcAft>
                <a:defRPr/>
              </a:pPr>
              <a:r>
                <a:rPr lang="en-US" sz="1800" b="1" dirty="0">
                  <a:solidFill>
                    <a:srgbClr val="FDB605"/>
                  </a:solidFill>
                  <a:effectLst>
                    <a:outerShdw blurRad="38100" dist="38100" dir="2700000" algn="tl">
                      <a:srgbClr val="000000"/>
                    </a:outerShdw>
                  </a:effectLst>
                  <a:latin typeface="Arial" charset="0"/>
                </a:rPr>
                <a:t>Reliability</a:t>
              </a:r>
            </a:p>
            <a:p>
              <a:pPr defTabSz="913290" fontAlgn="auto">
                <a:lnSpc>
                  <a:spcPct val="90000"/>
                </a:lnSpc>
                <a:spcBef>
                  <a:spcPts val="0"/>
                </a:spcBef>
                <a:spcAft>
                  <a:spcPts val="0"/>
                </a:spcAft>
                <a:defRPr/>
              </a:pPr>
              <a:r>
                <a:rPr lang="en-US" sz="1800" b="1" dirty="0">
                  <a:solidFill>
                    <a:srgbClr val="FDB605"/>
                  </a:solidFill>
                  <a:effectLst>
                    <a:outerShdw blurRad="38100" dist="38100" dir="2700000" algn="tl">
                      <a:srgbClr val="000000"/>
                    </a:outerShdw>
                  </a:effectLst>
                  <a:latin typeface="Arial" charset="0"/>
                </a:rPr>
                <a:t>And</a:t>
              </a:r>
            </a:p>
            <a:p>
              <a:pPr defTabSz="913290" fontAlgn="auto">
                <a:lnSpc>
                  <a:spcPct val="90000"/>
                </a:lnSpc>
                <a:spcBef>
                  <a:spcPts val="0"/>
                </a:spcBef>
                <a:spcAft>
                  <a:spcPts val="0"/>
                </a:spcAft>
                <a:defRPr/>
              </a:pPr>
              <a:r>
                <a:rPr lang="en-US" sz="1800" b="1" dirty="0">
                  <a:solidFill>
                    <a:srgbClr val="FDB605"/>
                  </a:solidFill>
                  <a:effectLst>
                    <a:outerShdw blurRad="38100" dist="38100" dir="2700000" algn="tl">
                      <a:srgbClr val="000000"/>
                    </a:outerShdw>
                  </a:effectLst>
                  <a:latin typeface="Arial" charset="0"/>
                </a:rPr>
                <a:t>Resiliency</a:t>
              </a:r>
            </a:p>
          </p:txBody>
        </p:sp>
      </p:grpSp>
      <p:grpSp>
        <p:nvGrpSpPr>
          <p:cNvPr id="4" name="Group 28"/>
          <p:cNvGrpSpPr>
            <a:grpSpLocks/>
          </p:cNvGrpSpPr>
          <p:nvPr/>
        </p:nvGrpSpPr>
        <p:grpSpPr bwMode="auto">
          <a:xfrm>
            <a:off x="4572000" y="5029200"/>
            <a:ext cx="2133600" cy="1177925"/>
            <a:chOff x="5005576" y="1925204"/>
            <a:chExt cx="2370138" cy="1308100"/>
          </a:xfrm>
        </p:grpSpPr>
        <p:pic>
          <p:nvPicPr>
            <p:cNvPr id="20500" name="Picture 67" descr="disk-blue"/>
            <p:cNvPicPr>
              <a:picLocks noChangeAspect="1" noChangeArrowheads="1"/>
            </p:cNvPicPr>
            <p:nvPr/>
          </p:nvPicPr>
          <p:blipFill>
            <a:blip r:embed="rId4" cstate="print"/>
            <a:srcRect/>
            <a:stretch>
              <a:fillRect/>
            </a:stretch>
          </p:blipFill>
          <p:spPr bwMode="auto">
            <a:xfrm>
              <a:off x="5028595" y="1925204"/>
              <a:ext cx="2324100" cy="1308100"/>
            </a:xfrm>
            <a:prstGeom prst="rect">
              <a:avLst/>
            </a:prstGeom>
            <a:noFill/>
            <a:ln w="9525">
              <a:noFill/>
              <a:miter lim="800000"/>
              <a:headEnd/>
              <a:tailEnd/>
            </a:ln>
          </p:spPr>
        </p:pic>
        <p:sp>
          <p:nvSpPr>
            <p:cNvPr id="106564" name="Rectangle 68"/>
            <p:cNvSpPr>
              <a:spLocks noChangeArrowheads="1"/>
            </p:cNvSpPr>
            <p:nvPr/>
          </p:nvSpPr>
          <p:spPr bwMode="auto">
            <a:xfrm>
              <a:off x="5005576" y="2404723"/>
              <a:ext cx="2370138" cy="363165"/>
            </a:xfrm>
            <a:prstGeom prst="rect">
              <a:avLst/>
            </a:prstGeom>
            <a:noFill/>
            <a:ln w="9525">
              <a:noFill/>
              <a:miter lim="800000"/>
              <a:headEnd/>
              <a:tailEnd/>
            </a:ln>
            <a:effectLst/>
          </p:spPr>
          <p:txBody>
            <a:bodyPr>
              <a:spAutoFit/>
            </a:bodyPr>
            <a:lstStyle/>
            <a:p>
              <a:pPr defTabSz="913290" fontAlgn="auto">
                <a:lnSpc>
                  <a:spcPct val="85000"/>
                </a:lnSpc>
                <a:spcBef>
                  <a:spcPct val="20000"/>
                </a:spcBef>
                <a:spcAft>
                  <a:spcPts val="0"/>
                </a:spcAft>
                <a:defRPr/>
              </a:pPr>
              <a:r>
                <a:rPr lang="en-US" sz="1800" b="1" dirty="0">
                  <a:solidFill>
                    <a:srgbClr val="FDB605"/>
                  </a:solidFill>
                  <a:effectLst>
                    <a:outerShdw blurRad="38100" dist="38100" dir="2700000" algn="tl">
                      <a:srgbClr val="000000"/>
                    </a:outerShdw>
                  </a:effectLst>
                  <a:latin typeface="Arial" charset="0"/>
                </a:rPr>
                <a:t>Interconnect</a:t>
              </a:r>
            </a:p>
          </p:txBody>
        </p:sp>
      </p:grpSp>
      <p:grpSp>
        <p:nvGrpSpPr>
          <p:cNvPr id="5" name="Group 30"/>
          <p:cNvGrpSpPr>
            <a:grpSpLocks/>
          </p:cNvGrpSpPr>
          <p:nvPr/>
        </p:nvGrpSpPr>
        <p:grpSpPr bwMode="auto">
          <a:xfrm>
            <a:off x="2286000" y="4953000"/>
            <a:ext cx="1965325" cy="1049338"/>
            <a:chOff x="5099745" y="5353451"/>
            <a:chExt cx="2182813" cy="1165225"/>
          </a:xfrm>
        </p:grpSpPr>
        <p:pic>
          <p:nvPicPr>
            <p:cNvPr id="20498" name="Picture 69" descr="disk-orange"/>
            <p:cNvPicPr>
              <a:picLocks noChangeAspect="1" noChangeArrowheads="1"/>
            </p:cNvPicPr>
            <p:nvPr/>
          </p:nvPicPr>
          <p:blipFill>
            <a:blip r:embed="rId5" cstate="print"/>
            <a:srcRect/>
            <a:stretch>
              <a:fillRect/>
            </a:stretch>
          </p:blipFill>
          <p:spPr bwMode="auto">
            <a:xfrm>
              <a:off x="5100539" y="5353451"/>
              <a:ext cx="2181225" cy="1165225"/>
            </a:xfrm>
            <a:prstGeom prst="rect">
              <a:avLst/>
            </a:prstGeom>
            <a:noFill/>
            <a:ln w="9525">
              <a:noFill/>
              <a:miter lim="800000"/>
              <a:headEnd/>
              <a:tailEnd/>
            </a:ln>
          </p:spPr>
        </p:pic>
        <p:sp>
          <p:nvSpPr>
            <p:cNvPr id="106566" name="Rectangle 70"/>
            <p:cNvSpPr>
              <a:spLocks noChangeArrowheads="1"/>
            </p:cNvSpPr>
            <p:nvPr/>
          </p:nvSpPr>
          <p:spPr bwMode="auto">
            <a:xfrm>
              <a:off x="5099745" y="5751848"/>
              <a:ext cx="2182813" cy="379007"/>
            </a:xfrm>
            <a:prstGeom prst="rect">
              <a:avLst/>
            </a:prstGeom>
            <a:noFill/>
            <a:ln w="9525" algn="ctr">
              <a:noFill/>
              <a:miter lim="800000"/>
              <a:headEnd/>
              <a:tailEnd/>
            </a:ln>
            <a:effectLst/>
          </p:spPr>
          <p:txBody>
            <a:bodyPr>
              <a:spAutoFit/>
            </a:bodyPr>
            <a:lstStyle/>
            <a:p>
              <a:pPr defTabSz="913290" fontAlgn="auto">
                <a:lnSpc>
                  <a:spcPct val="90000"/>
                </a:lnSpc>
                <a:spcBef>
                  <a:spcPts val="0"/>
                </a:spcBef>
                <a:spcAft>
                  <a:spcPts val="0"/>
                </a:spcAft>
                <a:defRPr/>
              </a:pPr>
              <a:r>
                <a:rPr lang="en-US" sz="1800" b="1" dirty="0">
                  <a:solidFill>
                    <a:srgbClr val="FDB605"/>
                  </a:solidFill>
                  <a:effectLst>
                    <a:outerShdw blurRad="38100" dist="38100" dir="2700000" algn="tl">
                      <a:srgbClr val="000000"/>
                    </a:outerShdw>
                  </a:effectLst>
                  <a:latin typeface="Arial" charset="0"/>
                </a:rPr>
                <a:t>Memory</a:t>
              </a:r>
            </a:p>
          </p:txBody>
        </p:sp>
      </p:grpSp>
      <p:pic>
        <p:nvPicPr>
          <p:cNvPr id="20486" name="Picture 72" descr="disk-green"/>
          <p:cNvPicPr>
            <a:picLocks noChangeAspect="1" noChangeArrowheads="1"/>
          </p:cNvPicPr>
          <p:nvPr/>
        </p:nvPicPr>
        <p:blipFill>
          <a:blip r:embed="rId6" cstate="print"/>
          <a:srcRect/>
          <a:stretch>
            <a:fillRect/>
          </a:stretch>
        </p:blipFill>
        <p:spPr bwMode="auto">
          <a:xfrm>
            <a:off x="3525838" y="1371600"/>
            <a:ext cx="2092325" cy="1136650"/>
          </a:xfrm>
          <a:prstGeom prst="rect">
            <a:avLst/>
          </a:prstGeom>
          <a:noFill/>
          <a:ln w="9525">
            <a:noFill/>
            <a:miter lim="800000"/>
            <a:headEnd/>
            <a:tailEnd/>
          </a:ln>
        </p:spPr>
      </p:pic>
      <p:sp>
        <p:nvSpPr>
          <p:cNvPr id="106569" name="Rectangle 73"/>
          <p:cNvSpPr>
            <a:spLocks noChangeArrowheads="1"/>
          </p:cNvSpPr>
          <p:nvPr/>
        </p:nvSpPr>
        <p:spPr bwMode="auto">
          <a:xfrm>
            <a:off x="3760788" y="1600200"/>
            <a:ext cx="1622425" cy="587375"/>
          </a:xfrm>
          <a:prstGeom prst="rect">
            <a:avLst/>
          </a:prstGeom>
          <a:noFill/>
          <a:ln w="9525" algn="ctr">
            <a:noFill/>
            <a:miter lim="800000"/>
            <a:headEnd/>
            <a:tailEnd/>
          </a:ln>
          <a:effectLst/>
        </p:spPr>
        <p:txBody>
          <a:bodyPr lIns="91204" tIns="45605" rIns="91204" bIns="45605">
            <a:spAutoFit/>
          </a:bodyPr>
          <a:lstStyle/>
          <a:p>
            <a:pPr defTabSz="913290" fontAlgn="auto">
              <a:lnSpc>
                <a:spcPct val="90000"/>
              </a:lnSpc>
              <a:spcBef>
                <a:spcPts val="0"/>
              </a:spcBef>
              <a:spcAft>
                <a:spcPts val="0"/>
              </a:spcAft>
              <a:defRPr/>
            </a:pPr>
            <a:r>
              <a:rPr lang="en-US" sz="1800" b="1" dirty="0">
                <a:solidFill>
                  <a:srgbClr val="FDB605"/>
                </a:solidFill>
                <a:effectLst>
                  <a:outerShdw blurRad="38100" dist="38100" dir="2700000" algn="tl">
                    <a:srgbClr val="000000"/>
                  </a:outerShdw>
                </a:effectLst>
                <a:latin typeface="Arial" charset="0"/>
              </a:rPr>
              <a:t>Power Management</a:t>
            </a:r>
            <a:endParaRPr lang="en-US" sz="1800" b="1" u="sng" dirty="0">
              <a:solidFill>
                <a:srgbClr val="FDB605"/>
              </a:solidFill>
              <a:effectLst>
                <a:outerShdw blurRad="38100" dist="38100" dir="2700000" algn="tl">
                  <a:srgbClr val="000000"/>
                </a:outerShdw>
              </a:effectLst>
              <a:latin typeface="Arial" charset="0"/>
            </a:endParaRPr>
          </a:p>
        </p:txBody>
      </p:sp>
      <p:grpSp>
        <p:nvGrpSpPr>
          <p:cNvPr id="6" name="Group 32"/>
          <p:cNvGrpSpPr>
            <a:grpSpLocks/>
          </p:cNvGrpSpPr>
          <p:nvPr/>
        </p:nvGrpSpPr>
        <p:grpSpPr bwMode="auto">
          <a:xfrm>
            <a:off x="914400" y="3581400"/>
            <a:ext cx="2146300" cy="1208088"/>
            <a:chOff x="614334" y="3400599"/>
            <a:chExt cx="2384425" cy="1341438"/>
          </a:xfrm>
        </p:grpSpPr>
        <p:pic>
          <p:nvPicPr>
            <p:cNvPr id="20496" name="Picture 75" descr="disk-blue"/>
            <p:cNvPicPr>
              <a:picLocks noChangeAspect="1" noChangeArrowheads="1"/>
            </p:cNvPicPr>
            <p:nvPr/>
          </p:nvPicPr>
          <p:blipFill>
            <a:blip r:embed="rId4" cstate="print"/>
            <a:srcRect/>
            <a:stretch>
              <a:fillRect/>
            </a:stretch>
          </p:blipFill>
          <p:spPr bwMode="auto">
            <a:xfrm>
              <a:off x="614334" y="3400599"/>
              <a:ext cx="2384425" cy="1341438"/>
            </a:xfrm>
            <a:prstGeom prst="rect">
              <a:avLst/>
            </a:prstGeom>
            <a:noFill/>
            <a:ln w="9525">
              <a:noFill/>
              <a:miter lim="800000"/>
              <a:headEnd/>
              <a:tailEnd/>
            </a:ln>
          </p:spPr>
        </p:pic>
        <p:sp>
          <p:nvSpPr>
            <p:cNvPr id="106572" name="Rectangle 76"/>
            <p:cNvSpPr>
              <a:spLocks noChangeArrowheads="1"/>
            </p:cNvSpPr>
            <p:nvPr/>
          </p:nvSpPr>
          <p:spPr bwMode="auto">
            <a:xfrm>
              <a:off x="623153" y="3918842"/>
              <a:ext cx="2366789" cy="361360"/>
            </a:xfrm>
            <a:prstGeom prst="rect">
              <a:avLst/>
            </a:prstGeom>
            <a:noFill/>
            <a:ln w="9525">
              <a:noFill/>
              <a:miter lim="800000"/>
              <a:headEnd/>
              <a:tailEnd/>
            </a:ln>
            <a:effectLst/>
          </p:spPr>
          <p:txBody>
            <a:bodyPr>
              <a:spAutoFit/>
            </a:bodyPr>
            <a:lstStyle/>
            <a:p>
              <a:pPr defTabSz="912813">
                <a:lnSpc>
                  <a:spcPct val="85000"/>
                </a:lnSpc>
                <a:spcBef>
                  <a:spcPct val="20000"/>
                </a:spcBef>
                <a:defRPr/>
              </a:pPr>
              <a:r>
                <a:rPr lang="en-US" sz="1800" b="1">
                  <a:solidFill>
                    <a:srgbClr val="FFCC00"/>
                  </a:solidFill>
                  <a:effectLst>
                    <a:outerShdw blurRad="38100" dist="38100" dir="2700000" algn="tl">
                      <a:srgbClr val="000000"/>
                    </a:outerShdw>
                  </a:effectLst>
                  <a:latin typeface="Arial" charset="0"/>
                </a:rPr>
                <a:t>Microprocessor</a:t>
              </a:r>
              <a:r>
                <a:rPr lang="en-US" sz="1800" b="1">
                  <a:solidFill>
                    <a:srgbClr val="FDB605"/>
                  </a:solidFill>
                  <a:effectLst>
                    <a:outerShdw blurRad="38100" dist="38100" dir="2700000" algn="tl">
                      <a:srgbClr val="000000"/>
                    </a:outerShdw>
                  </a:effectLst>
                  <a:latin typeface="Arial" charset="0"/>
                </a:rPr>
                <a:t> </a:t>
              </a:r>
            </a:p>
          </p:txBody>
        </p:sp>
      </p:grpSp>
      <p:grpSp>
        <p:nvGrpSpPr>
          <p:cNvPr id="7" name="Group 31"/>
          <p:cNvGrpSpPr>
            <a:grpSpLocks/>
          </p:cNvGrpSpPr>
          <p:nvPr/>
        </p:nvGrpSpPr>
        <p:grpSpPr bwMode="auto">
          <a:xfrm>
            <a:off x="5486400" y="2293938"/>
            <a:ext cx="2311400" cy="1135062"/>
            <a:chOff x="1882688" y="5061181"/>
            <a:chExt cx="2566987" cy="1260475"/>
          </a:xfrm>
        </p:grpSpPr>
        <p:pic>
          <p:nvPicPr>
            <p:cNvPr id="20494" name="Picture 80" descr="disk-green"/>
            <p:cNvPicPr>
              <a:picLocks noChangeAspect="1" noChangeArrowheads="1"/>
            </p:cNvPicPr>
            <p:nvPr/>
          </p:nvPicPr>
          <p:blipFill>
            <a:blip r:embed="rId6" cstate="print"/>
            <a:srcRect/>
            <a:stretch>
              <a:fillRect/>
            </a:stretch>
          </p:blipFill>
          <p:spPr bwMode="auto">
            <a:xfrm>
              <a:off x="1882688" y="5061181"/>
              <a:ext cx="2566987" cy="1260475"/>
            </a:xfrm>
            <a:prstGeom prst="rect">
              <a:avLst/>
            </a:prstGeom>
            <a:noFill/>
            <a:ln w="9525">
              <a:noFill/>
              <a:miter lim="800000"/>
              <a:headEnd/>
              <a:tailEnd/>
            </a:ln>
          </p:spPr>
        </p:pic>
        <p:sp>
          <p:nvSpPr>
            <p:cNvPr id="2" name="Rectangle 81"/>
            <p:cNvSpPr>
              <a:spLocks noChangeArrowheads="1"/>
            </p:cNvSpPr>
            <p:nvPr/>
          </p:nvSpPr>
          <p:spPr bwMode="auto">
            <a:xfrm>
              <a:off x="2163012" y="5371452"/>
              <a:ext cx="2006340" cy="652274"/>
            </a:xfrm>
            <a:prstGeom prst="rect">
              <a:avLst/>
            </a:prstGeom>
            <a:noFill/>
            <a:ln w="9525" algn="ctr">
              <a:noFill/>
              <a:miter lim="800000"/>
              <a:headEnd/>
              <a:tailEnd/>
            </a:ln>
            <a:effectLst/>
          </p:spPr>
          <p:txBody>
            <a:bodyPr>
              <a:spAutoFit/>
            </a:bodyPr>
            <a:lstStyle/>
            <a:p>
              <a:pPr defTabSz="913290" fontAlgn="auto">
                <a:lnSpc>
                  <a:spcPct val="90000"/>
                </a:lnSpc>
                <a:spcBef>
                  <a:spcPts val="0"/>
                </a:spcBef>
                <a:spcAft>
                  <a:spcPts val="0"/>
                </a:spcAft>
                <a:defRPr/>
              </a:pPr>
              <a:r>
                <a:rPr lang="en-US" sz="1800" b="1" dirty="0">
                  <a:solidFill>
                    <a:srgbClr val="FF0000"/>
                  </a:solidFill>
                  <a:effectLst>
                    <a:outerShdw blurRad="38100" dist="38100" dir="2700000" algn="tl">
                      <a:srgbClr val="000000"/>
                    </a:outerShdw>
                  </a:effectLst>
                  <a:latin typeface="Arial" charset="0"/>
                </a:rPr>
                <a:t>Parallel</a:t>
              </a:r>
            </a:p>
            <a:p>
              <a:pPr defTabSz="913290" fontAlgn="auto">
                <a:lnSpc>
                  <a:spcPct val="90000"/>
                </a:lnSpc>
                <a:spcBef>
                  <a:spcPts val="0"/>
                </a:spcBef>
                <a:spcAft>
                  <a:spcPts val="0"/>
                </a:spcAft>
                <a:defRPr/>
              </a:pPr>
              <a:r>
                <a:rPr lang="en-US" sz="1800" b="1" dirty="0">
                  <a:solidFill>
                    <a:srgbClr val="FF0000"/>
                  </a:solidFill>
                  <a:effectLst>
                    <a:outerShdw blurRad="38100" dist="38100" dir="2700000" algn="tl">
                      <a:srgbClr val="000000"/>
                    </a:outerShdw>
                  </a:effectLst>
                  <a:latin typeface="Arial" charset="0"/>
                </a:rPr>
                <a:t>Software</a:t>
              </a:r>
              <a:endParaRPr lang="en-US" sz="1800" b="1" u="sng" dirty="0">
                <a:solidFill>
                  <a:srgbClr val="FF0000"/>
                </a:solidFill>
                <a:effectLst>
                  <a:outerShdw blurRad="38100" dist="38100" dir="2700000" algn="tl">
                    <a:srgbClr val="000000"/>
                  </a:outerShdw>
                </a:effectLst>
                <a:latin typeface="Arial" charset="0"/>
              </a:endParaRPr>
            </a:p>
          </p:txBody>
        </p:sp>
      </p:grpSp>
      <p:sp>
        <p:nvSpPr>
          <p:cNvPr id="106583" name="Rectangle 87"/>
          <p:cNvSpPr>
            <a:spLocks noChangeArrowheads="1"/>
          </p:cNvSpPr>
          <p:nvPr/>
        </p:nvSpPr>
        <p:spPr bwMode="auto">
          <a:xfrm>
            <a:off x="2527300" y="3430588"/>
            <a:ext cx="3911600" cy="1181100"/>
          </a:xfrm>
          <a:prstGeom prst="rect">
            <a:avLst/>
          </a:prstGeom>
          <a:noFill/>
          <a:ln w="9525">
            <a:noFill/>
            <a:miter lim="800000"/>
            <a:headEnd/>
            <a:tailEnd/>
          </a:ln>
          <a:effectLst>
            <a:prstShdw prst="shdw17" dist="17961" dir="2700000">
              <a:schemeClr val="accent1">
                <a:gamma/>
                <a:shade val="60000"/>
                <a:invGamma/>
              </a:schemeClr>
            </a:prstShdw>
          </a:effectLst>
        </p:spPr>
        <p:txBody>
          <a:bodyPr lIns="82010" tIns="41006" rIns="82010" bIns="41006">
            <a:spAutoFit/>
          </a:bodyPr>
          <a:lstStyle/>
          <a:p>
            <a:pPr defTabSz="912813">
              <a:defRPr/>
            </a:pPr>
            <a:r>
              <a:rPr lang="en-US" sz="1800" b="1">
                <a:solidFill>
                  <a:srgbClr val="FDB605"/>
                </a:solidFill>
              </a:rPr>
              <a:t>Exascale systems will need multiple technology innovations to achieve </a:t>
            </a:r>
          </a:p>
          <a:p>
            <a:pPr defTabSz="912813">
              <a:defRPr/>
            </a:pPr>
            <a:r>
              <a:rPr lang="en-US" sz="1800" b="1">
                <a:solidFill>
                  <a:srgbClr val="FDB605"/>
                </a:solidFill>
              </a:rPr>
              <a:t>1000-fold improvements</a:t>
            </a:r>
          </a:p>
        </p:txBody>
      </p:sp>
      <p:grpSp>
        <p:nvGrpSpPr>
          <p:cNvPr id="8" name="Group 79"/>
          <p:cNvGrpSpPr>
            <a:grpSpLocks/>
          </p:cNvGrpSpPr>
          <p:nvPr/>
        </p:nvGrpSpPr>
        <p:grpSpPr bwMode="auto">
          <a:xfrm>
            <a:off x="1143000" y="2133600"/>
            <a:ext cx="2311400" cy="1135063"/>
            <a:chOff x="492" y="1650"/>
            <a:chExt cx="1632" cy="912"/>
          </a:xfrm>
        </p:grpSpPr>
        <p:pic>
          <p:nvPicPr>
            <p:cNvPr id="20492" name="Picture 80" descr="disk-green"/>
            <p:cNvPicPr>
              <a:picLocks noChangeAspect="1" noChangeArrowheads="1"/>
            </p:cNvPicPr>
            <p:nvPr/>
          </p:nvPicPr>
          <p:blipFill>
            <a:blip r:embed="rId6" cstate="print"/>
            <a:srcRect/>
            <a:stretch>
              <a:fillRect/>
            </a:stretch>
          </p:blipFill>
          <p:spPr bwMode="auto">
            <a:xfrm>
              <a:off x="492" y="1650"/>
              <a:ext cx="1632" cy="912"/>
            </a:xfrm>
            <a:prstGeom prst="rect">
              <a:avLst/>
            </a:prstGeom>
            <a:noFill/>
            <a:ln w="9525">
              <a:noFill/>
              <a:miter lim="800000"/>
              <a:headEnd/>
              <a:tailEnd/>
            </a:ln>
          </p:spPr>
        </p:pic>
        <p:sp>
          <p:nvSpPr>
            <p:cNvPr id="106577" name="Rectangle 81"/>
            <p:cNvSpPr>
              <a:spLocks noChangeArrowheads="1"/>
            </p:cNvSpPr>
            <p:nvPr/>
          </p:nvSpPr>
          <p:spPr bwMode="auto">
            <a:xfrm>
              <a:off x="675" y="1846"/>
              <a:ext cx="1274" cy="463"/>
            </a:xfrm>
            <a:prstGeom prst="rect">
              <a:avLst/>
            </a:prstGeom>
            <a:noFill/>
            <a:ln w="9525" algn="ctr">
              <a:noFill/>
              <a:miter lim="800000"/>
              <a:headEnd/>
              <a:tailEnd/>
            </a:ln>
          </p:spPr>
          <p:txBody>
            <a:bodyPr lIns="82314" tIns="41157" rIns="82314" bIns="41157">
              <a:spAutoFit/>
            </a:bodyPr>
            <a:lstStyle/>
            <a:p>
              <a:pPr defTabSz="823913">
                <a:lnSpc>
                  <a:spcPct val="90000"/>
                </a:lnSpc>
                <a:defRPr/>
              </a:pPr>
              <a:r>
                <a:rPr lang="en-US" sz="1800">
                  <a:solidFill>
                    <a:srgbClr val="FFCC00"/>
                  </a:solidFill>
                  <a:effectLst>
                    <a:outerShdw blurRad="38100" dist="38100" dir="2700000" algn="tl">
                      <a:srgbClr val="000000"/>
                    </a:outerShdw>
                  </a:effectLst>
                  <a:latin typeface="Arial" charset="0"/>
                </a:rPr>
                <a:t>Packaging</a:t>
              </a:r>
            </a:p>
            <a:p>
              <a:pPr defTabSz="823913">
                <a:lnSpc>
                  <a:spcPct val="90000"/>
                </a:lnSpc>
                <a:defRPr/>
              </a:pPr>
              <a:r>
                <a:rPr lang="en-US" sz="1800">
                  <a:solidFill>
                    <a:srgbClr val="FFCC00"/>
                  </a:solidFill>
                  <a:effectLst>
                    <a:outerShdw blurRad="38100" dist="38100" dir="2700000" algn="tl">
                      <a:srgbClr val="000000"/>
                    </a:outerShdw>
                  </a:effectLst>
                  <a:latin typeface="Arial" charset="0"/>
                </a:rPr>
                <a:t>Thermal Mgmt</a:t>
              </a:r>
              <a:endParaRPr lang="en-US" sz="1800" u="sng">
                <a:solidFill>
                  <a:srgbClr val="FFCC00"/>
                </a:solidFill>
                <a:effectLst>
                  <a:outerShdw blurRad="38100" dist="38100" dir="2700000" algn="tl">
                    <a:srgbClr val="000000"/>
                  </a:outerShdw>
                </a:effectLst>
                <a:latin typeface="Arial" charset="0"/>
              </a:endParaRPr>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63127211"/>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76200"/>
            <a:ext cx="7772400" cy="609600"/>
          </a:xfrm>
        </p:spPr>
        <p:txBody>
          <a:bodyPr/>
          <a:lstStyle/>
          <a:p>
            <a:pPr eaLnBrk="1" hangingPunct="1"/>
            <a:r>
              <a:rPr lang="en-US" sz="4000" b="1" dirty="0" smtClean="0"/>
              <a:t>Legal Disclaimer</a:t>
            </a:r>
          </a:p>
        </p:txBody>
      </p:sp>
      <p:sp>
        <p:nvSpPr>
          <p:cNvPr id="32771" name="Rectangle 4"/>
          <p:cNvSpPr>
            <a:spLocks noChangeArrowheads="1"/>
          </p:cNvSpPr>
          <p:nvPr/>
        </p:nvSpPr>
        <p:spPr bwMode="auto">
          <a:xfrm>
            <a:off x="381000" y="1295400"/>
            <a:ext cx="8153400" cy="47307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25400" algn="ctr">
                <a:solidFill>
                  <a:srgbClr val="000000"/>
                </a:solidFill>
                <a:miter lim="800000"/>
                <a:headEnd type="none" w="lg" len="med"/>
                <a:tailEnd/>
              </a14:hiddenLine>
            </a:ext>
          </a:extLst>
        </p:spPr>
        <p:txBody>
          <a:bodyPr>
            <a:spAutoFit/>
          </a:bodyPr>
          <a:lstStyle/>
          <a:p>
            <a:pPr algn="l"/>
            <a:r>
              <a:rPr lang="en-US" altLang="ja-JP" sz="1200" dirty="0">
                <a:solidFill>
                  <a:schemeClr val="tx2"/>
                </a:solidFill>
                <a:latin typeface="Neo Sans Intel" pitchFamily="34" charset="0"/>
                <a:ea typeface="MS PGothic" pitchFamily="34" charset="-128"/>
              </a:rPr>
              <a:t>Today’s presentations contain forward-looking statements. All statements made that are not historical facts are subject to a number of risks and uncertainties, and actual results may differ materially.</a:t>
            </a:r>
            <a:endParaRPr lang="en-US" sz="1200" dirty="0">
              <a:solidFill>
                <a:schemeClr val="tx2"/>
              </a:solidFill>
              <a:latin typeface="Neo Sans Intel" pitchFamily="34" charset="0"/>
            </a:endParaRPr>
          </a:p>
          <a:p>
            <a:pPr algn="l"/>
            <a:endParaRPr lang="en-US" sz="1200" dirty="0">
              <a:solidFill>
                <a:schemeClr val="tx2"/>
              </a:solidFill>
              <a:latin typeface="Neo Sans Intel" pitchFamily="34" charset="0"/>
            </a:endParaRPr>
          </a:p>
          <a:p>
            <a:pPr algn="l"/>
            <a:r>
              <a:rPr lang="en-US" sz="1200" dirty="0">
                <a:solidFill>
                  <a:schemeClr val="tx2"/>
                </a:solidFill>
                <a:latin typeface="Neo Sans Intel" pitchFamily="34" charset="0"/>
              </a:rPr>
              <a:t>NO LICENSE, EXPRESS OR IMPLIED, BY ESTOPPEL OR OTHERWISE, TO ANY INTELLECTUAL PROPERTY RIGHTS IS GRANTED BY THIS DOCUMENT. EXCEPT AS PROVIDED IN INTEL’S TERMS AND CONDITIONS OF SALE FOR SUCH PRODUCTS, INTEL ASSUMES NO LIABILITY WHATSOEVER, AND INTEL DISCLAIMS ANY EXPRESS OR IMPLIED WARRANTY, RELATING TO SALE AND/OR USE OF INTEL® PRODUCTS INCLUDING LIABILITY OR WARRANTIES RELATING TO FITNESS FOR A PARTICULAR PURPOSE, MERCHANTABILITY, OR INFRINGEMENT OF ANY PATENT, COPYRIGHT OR OTHER INTELLECTUAL PROPERTY RIGHT. INTEL PRODUCTS ARE NOT INTENDED FOR USE IN MEDICAL, LIFE SAVING, OR LIFE SUSTAINING APPLICATIONS.</a:t>
            </a:r>
          </a:p>
          <a:p>
            <a:pPr algn="l"/>
            <a:endParaRPr lang="en-US" sz="1200" dirty="0">
              <a:solidFill>
                <a:schemeClr val="tx2"/>
              </a:solidFill>
              <a:latin typeface="Neo Sans Intel" pitchFamily="34" charset="0"/>
            </a:endParaRPr>
          </a:p>
          <a:p>
            <a:pPr algn="l"/>
            <a:r>
              <a:rPr lang="en-US" sz="1200" dirty="0">
                <a:solidFill>
                  <a:schemeClr val="tx2"/>
                </a:solidFill>
                <a:latin typeface="Neo Sans Intel" pitchFamily="34" charset="0"/>
              </a:rPr>
              <a:t>Intel does not control or audit the design or implementation of third party benchmarks or Web sites referenced in this document. Intel encourages all of its customers to visit the referenced Web sites or others where similar performance benchmarks are reported and confirm whether the referenced benchmarks are accurate and reflect performance of systems available for purchase.</a:t>
            </a:r>
          </a:p>
          <a:p>
            <a:pPr algn="l"/>
            <a:endParaRPr lang="en-US" sz="1200" dirty="0">
              <a:solidFill>
                <a:schemeClr val="tx2"/>
              </a:solidFill>
              <a:latin typeface="Neo Sans Intel" pitchFamily="34" charset="0"/>
            </a:endParaRPr>
          </a:p>
          <a:p>
            <a:pPr algn="l"/>
            <a:r>
              <a:rPr lang="en-US" sz="1200" dirty="0">
                <a:solidFill>
                  <a:schemeClr val="tx2"/>
                </a:solidFill>
                <a:latin typeface="Neo Sans Intel" pitchFamily="34" charset="0"/>
              </a:rPr>
              <a:t>Intel processor numbers are not a measure of performance. Processor numbers differentiate features within each processor family, not across different processor families. See www.intel.com/products/processor_number for details. </a:t>
            </a:r>
          </a:p>
          <a:p>
            <a:pPr algn="l"/>
            <a:endParaRPr lang="en-US" sz="1200" dirty="0">
              <a:solidFill>
                <a:schemeClr val="tx2"/>
              </a:solidFill>
              <a:latin typeface="Neo Sans Intel" pitchFamily="34" charset="0"/>
            </a:endParaRPr>
          </a:p>
          <a:p>
            <a:pPr algn="l"/>
            <a:r>
              <a:rPr lang="en-US" sz="1200" dirty="0">
                <a:solidFill>
                  <a:schemeClr val="tx2"/>
                </a:solidFill>
                <a:latin typeface="Neo Sans Intel" pitchFamily="34" charset="0"/>
              </a:rPr>
              <a:t>Intel, processors, chipsets, and desktop boards may contain design defects or errors known as errata, which may cause the product to deviate from published specifications. Current characterized errata are available on request.</a:t>
            </a:r>
          </a:p>
          <a:p>
            <a:pPr algn="l"/>
            <a:endParaRPr lang="en-US" sz="1200" dirty="0">
              <a:solidFill>
                <a:schemeClr val="tx2"/>
              </a:solidFill>
              <a:latin typeface="Neo Sans Intel" pitchFamily="34" charset="0"/>
            </a:endParaRPr>
          </a:p>
          <a:p>
            <a:pPr algn="l"/>
            <a:r>
              <a:rPr lang="en-US" sz="1200" dirty="0">
                <a:solidFill>
                  <a:schemeClr val="tx2"/>
                </a:solidFill>
                <a:latin typeface="Neo Sans Intel" pitchFamily="34" charset="0"/>
              </a:rPr>
              <a:t>Intel, Intel Xeon, Intel Core microarchitecture, and the Intel logo are trademarks or registered trademarks of Intel Corporation or its subsidiaries in the United States and other countries. </a:t>
            </a:r>
          </a:p>
          <a:p>
            <a:pPr algn="l"/>
            <a:r>
              <a:rPr lang="en-US" sz="1200" dirty="0">
                <a:solidFill>
                  <a:schemeClr val="tx2"/>
                </a:solidFill>
                <a:latin typeface="Neo Sans Intel" pitchFamily="34" charset="0"/>
              </a:rPr>
              <a:t>*Other names and brands may be claimed as the property of others </a:t>
            </a:r>
          </a:p>
          <a:p>
            <a:pPr algn="l">
              <a:lnSpc>
                <a:spcPct val="90000"/>
              </a:lnSpc>
              <a:spcBef>
                <a:spcPct val="50000"/>
              </a:spcBef>
              <a:buClr>
                <a:schemeClr val="tx1"/>
              </a:buClr>
            </a:pPr>
            <a:r>
              <a:rPr lang="en-US" sz="1200" dirty="0">
                <a:solidFill>
                  <a:schemeClr val="tx2"/>
                </a:solidFill>
                <a:latin typeface="Neo Sans Intel" pitchFamily="34" charset="0"/>
              </a:rPr>
              <a:t>Copyright © 2010, Intel Corporation. All rights reserved.</a:t>
            </a:r>
            <a:endParaRPr lang="en-US" sz="1200" noProof="1">
              <a:solidFill>
                <a:schemeClr val="tx2"/>
              </a:solidFill>
              <a:latin typeface="Neo Sans Intel"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28659782"/>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mp:transition xmlns:mp="http://schemas.microsoft.com/office/mac/powerpoint/2008/main" spd="med"/>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Up Arrow 9"/>
          <p:cNvSpPr/>
          <p:nvPr/>
        </p:nvSpPr>
        <p:spPr bwMode="auto">
          <a:xfrm>
            <a:off x="4030131" y="4741330"/>
            <a:ext cx="1151467" cy="745067"/>
          </a:xfrm>
          <a:prstGeom prst="upArrow">
            <a:avLst/>
          </a:prstGeom>
          <a:solidFill>
            <a:srgbClr val="AABBDE"/>
          </a:solidFill>
          <a:ln w="19050" cap="flat" cmpd="sng" algn="ctr">
            <a:noFill/>
            <a:prstDash val="solid"/>
            <a:round/>
            <a:headEnd type="none" w="med" len="med"/>
            <a:tailEnd type="none" w="med" len="med"/>
          </a:ln>
          <a:effectLst/>
          <a:scene3d>
            <a:camera prst="orthographicFront"/>
            <a:lightRig rig="threePt" dir="t"/>
          </a:scene3d>
          <a:sp3d>
            <a:bevelT w="165100" prst="coolSlant"/>
          </a:sp3d>
        </p:spPr>
        <p:txBody>
          <a:bodyPr/>
          <a:lstStyle/>
          <a:p>
            <a:pPr>
              <a:lnSpc>
                <a:spcPct val="80000"/>
              </a:lnSpc>
              <a:spcBef>
                <a:spcPct val="50000"/>
              </a:spcBef>
              <a:defRPr/>
            </a:pPr>
            <a:endParaRPr lang="en-US" sz="2000">
              <a:solidFill>
                <a:srgbClr val="000000"/>
              </a:solidFill>
              <a:latin typeface="Verdana" pitchFamily="96" charset="0"/>
              <a:ea typeface="ＭＳ Ｐゴシック" pitchFamily="34" charset="-128"/>
            </a:endParaRPr>
          </a:p>
        </p:txBody>
      </p:sp>
      <p:sp>
        <p:nvSpPr>
          <p:cNvPr id="35845" name="Title 1"/>
          <p:cNvSpPr>
            <a:spLocks noGrp="1"/>
          </p:cNvSpPr>
          <p:nvPr>
            <p:ph type="title"/>
          </p:nvPr>
        </p:nvSpPr>
        <p:spPr>
          <a:xfrm>
            <a:off x="425450" y="0"/>
            <a:ext cx="8001000" cy="889000"/>
          </a:xfrm>
        </p:spPr>
        <p:txBody>
          <a:bodyPr/>
          <a:lstStyle/>
          <a:p>
            <a:r>
              <a:rPr lang="en-US" smtClean="0">
                <a:ea typeface="Geneva" pitchFamily="-96" charset="0"/>
                <a:cs typeface="Geneva" pitchFamily="-96" charset="0"/>
              </a:rPr>
              <a:t>Our Strategy:</a:t>
            </a:r>
            <a:br>
              <a:rPr lang="en-US" smtClean="0">
                <a:ea typeface="Geneva" pitchFamily="-96" charset="0"/>
                <a:cs typeface="Geneva" pitchFamily="-96" charset="0"/>
              </a:rPr>
            </a:br>
            <a:r>
              <a:rPr lang="en-US" sz="2400" smtClean="0">
                <a:ea typeface="Geneva" pitchFamily="-96" charset="0"/>
                <a:cs typeface="Geneva" pitchFamily="-96" charset="0"/>
              </a:rPr>
              <a:t>Computing for highly parallel workloads</a:t>
            </a:r>
            <a:endParaRPr lang="en-US" smtClean="0">
              <a:ea typeface="Geneva" pitchFamily="-96" charset="0"/>
              <a:cs typeface="Geneva" pitchFamily="-96" charset="0"/>
            </a:endParaRPr>
          </a:p>
        </p:txBody>
      </p:sp>
      <p:sp>
        <p:nvSpPr>
          <p:cNvPr id="9" name="Left-Right Arrow 8"/>
          <p:cNvSpPr/>
          <p:nvPr/>
        </p:nvSpPr>
        <p:spPr bwMode="auto">
          <a:xfrm>
            <a:off x="756356" y="5068709"/>
            <a:ext cx="7800622" cy="1298224"/>
          </a:xfrm>
          <a:prstGeom prst="leftRightArrow">
            <a:avLst/>
          </a:prstGeom>
          <a:solidFill>
            <a:srgbClr val="AABBDE"/>
          </a:solidFill>
          <a:ln w="19050" cap="flat" cmpd="sng" algn="ctr">
            <a:noFill/>
            <a:prstDash val="solid"/>
            <a:round/>
            <a:headEnd type="none" w="med" len="med"/>
            <a:tailEnd type="none" w="med" len="med"/>
          </a:ln>
          <a:effectLst/>
          <a:scene3d>
            <a:camera prst="orthographicFront"/>
            <a:lightRig rig="threePt" dir="t"/>
          </a:scene3d>
          <a:sp3d>
            <a:bevelT w="165100" prst="coolSlant"/>
          </a:sp3d>
        </p:spPr>
        <p:txBody>
          <a:bodyPr anchor="ctr"/>
          <a:lstStyle/>
          <a:p>
            <a:pPr>
              <a:lnSpc>
                <a:spcPct val="80000"/>
              </a:lnSpc>
              <a:spcBef>
                <a:spcPct val="50000"/>
              </a:spcBef>
              <a:buClr>
                <a:srgbClr val="0860A8"/>
              </a:buClr>
              <a:defRPr/>
            </a:pPr>
            <a:r>
              <a:rPr lang="en-US" altLang="ja-JP" sz="1400" b="1" dirty="0">
                <a:solidFill>
                  <a:srgbClr val="000000"/>
                </a:solidFill>
                <a:latin typeface="Verdana" pitchFamily="-96" charset="0"/>
                <a:ea typeface="ＭＳ Ｐゴシック" pitchFamily="-96" charset="-128"/>
                <a:cs typeface="Arial" pitchFamily="34" charset="0"/>
              </a:rPr>
              <a:t>Common Tool Suites insures Application Development</a:t>
            </a:r>
          </a:p>
          <a:p>
            <a:pPr>
              <a:lnSpc>
                <a:spcPct val="80000"/>
              </a:lnSpc>
              <a:spcBef>
                <a:spcPct val="50000"/>
              </a:spcBef>
              <a:buClr>
                <a:srgbClr val="0860A8"/>
              </a:buClr>
              <a:defRPr/>
            </a:pPr>
            <a:r>
              <a:rPr lang="en-US" altLang="ja-JP" sz="1400" b="1" dirty="0">
                <a:solidFill>
                  <a:srgbClr val="000000"/>
                </a:solidFill>
                <a:latin typeface="Verdana" pitchFamily="-96" charset="0"/>
                <a:ea typeface="ＭＳ Ｐゴシック" pitchFamily="-96" charset="-128"/>
                <a:cs typeface="Arial" pitchFamily="34" charset="0"/>
              </a:rPr>
              <a:t>Continuity, and Fast Time to Performance</a:t>
            </a:r>
          </a:p>
        </p:txBody>
      </p:sp>
      <p:sp>
        <p:nvSpPr>
          <p:cNvPr id="11" name="Rounded Rectangle 10"/>
          <p:cNvSpPr/>
          <p:nvPr/>
        </p:nvSpPr>
        <p:spPr bwMode="auto">
          <a:xfrm>
            <a:off x="45158" y="1309513"/>
            <a:ext cx="2901245" cy="3680178"/>
          </a:xfrm>
          <a:prstGeom prst="round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alpha val="62000"/>
                </a:schemeClr>
              </a:gs>
            </a:gsLst>
            <a:path path="circle">
              <a:fillToRect l="50000" t="50000" r="50000" b="50000"/>
            </a:path>
            <a:tileRect/>
          </a:gradFill>
          <a:ln w="19050" cap="flat" cmpd="sng" algn="ctr">
            <a:noFill/>
            <a:prstDash val="solid"/>
            <a:round/>
            <a:headEnd type="none" w="med" len="med"/>
            <a:tailEnd type="none" w="med" len="med"/>
          </a:ln>
          <a:effectLst/>
          <a:scene3d>
            <a:camera prst="orthographicFront"/>
            <a:lightRig rig="threePt" dir="t"/>
          </a:scene3d>
          <a:sp3d>
            <a:bevelT w="165100" prst="coolSlant"/>
          </a:sp3d>
        </p:spPr>
        <p:txBody>
          <a:bodyPr lIns="0" rIns="0" bIns="365760" anchor="b"/>
          <a:lstStyle/>
          <a:p>
            <a:pPr>
              <a:lnSpc>
                <a:spcPct val="80000"/>
              </a:lnSpc>
              <a:spcBef>
                <a:spcPct val="50000"/>
              </a:spcBef>
              <a:defRPr/>
            </a:pPr>
            <a:r>
              <a:rPr lang="en-US" sz="1800" b="1" dirty="0">
                <a:solidFill>
                  <a:srgbClr val="FFC000">
                    <a:lumMod val="60000"/>
                    <a:lumOff val="40000"/>
                  </a:srgbClr>
                </a:solidFill>
                <a:latin typeface="Neo Sans Intel" pitchFamily="34" charset="0"/>
                <a:ea typeface="ＭＳ Ｐゴシック" pitchFamily="-96" charset="-128"/>
                <a:cs typeface="Arial" pitchFamily="34" charset="0"/>
              </a:rPr>
              <a:t>Xeon® serves</a:t>
            </a:r>
            <a:br>
              <a:rPr lang="en-US" sz="1800" b="1" dirty="0">
                <a:solidFill>
                  <a:srgbClr val="FFC000">
                    <a:lumMod val="60000"/>
                    <a:lumOff val="40000"/>
                  </a:srgbClr>
                </a:solidFill>
                <a:latin typeface="Neo Sans Intel" pitchFamily="34" charset="0"/>
                <a:ea typeface="ＭＳ Ｐゴシック" pitchFamily="-96" charset="-128"/>
                <a:cs typeface="Arial" pitchFamily="34" charset="0"/>
              </a:rPr>
            </a:br>
            <a:r>
              <a:rPr lang="en-US" sz="1800" b="1" dirty="0">
                <a:solidFill>
                  <a:srgbClr val="FFC000">
                    <a:lumMod val="60000"/>
                    <a:lumOff val="40000"/>
                  </a:srgbClr>
                </a:solidFill>
                <a:latin typeface="Neo Sans Intel" pitchFamily="34" charset="0"/>
                <a:ea typeface="ＭＳ Ｐゴシック" pitchFamily="-96" charset="-128"/>
                <a:cs typeface="Arial" pitchFamily="34" charset="0"/>
              </a:rPr>
              <a:t>Most HPC Workloads</a:t>
            </a:r>
            <a:endParaRPr lang="en-US" sz="1800" dirty="0">
              <a:solidFill>
                <a:srgbClr val="000000"/>
              </a:solidFill>
              <a:ea typeface="ＭＳ Ｐゴシック" pitchFamily="34" charset="-128"/>
            </a:endParaRPr>
          </a:p>
          <a:p>
            <a:pPr marL="0" lvl="1">
              <a:lnSpc>
                <a:spcPct val="80000"/>
              </a:lnSpc>
              <a:spcBef>
                <a:spcPct val="50000"/>
              </a:spcBef>
              <a:defRPr/>
            </a:pPr>
            <a:r>
              <a:rPr lang="en-US" sz="1600" dirty="0">
                <a:solidFill>
                  <a:srgbClr val="FFFFFF"/>
                </a:solidFill>
                <a:latin typeface="Arial" pitchFamily="34" charset="0"/>
                <a:ea typeface="ＭＳ Ｐゴシック" pitchFamily="34" charset="-128"/>
                <a:cs typeface="Arial" pitchFamily="34" charset="0"/>
              </a:rPr>
              <a:t>Xeon right for most workloads</a:t>
            </a:r>
            <a:endParaRPr lang="en-US" sz="1600" dirty="0">
              <a:solidFill>
                <a:srgbClr val="000000"/>
              </a:solidFill>
              <a:latin typeface="Arial" pitchFamily="34" charset="0"/>
              <a:ea typeface="ＭＳ Ｐゴシック" pitchFamily="34" charset="-128"/>
              <a:cs typeface="Arial" pitchFamily="34" charset="0"/>
            </a:endParaRPr>
          </a:p>
          <a:p>
            <a:pPr marL="0" lvl="1">
              <a:lnSpc>
                <a:spcPct val="80000"/>
              </a:lnSpc>
              <a:spcBef>
                <a:spcPct val="50000"/>
              </a:spcBef>
              <a:defRPr/>
            </a:pPr>
            <a:r>
              <a:rPr lang="en-US" sz="1600" dirty="0">
                <a:solidFill>
                  <a:srgbClr val="FFFFFF"/>
                </a:solidFill>
                <a:latin typeface="Arial" pitchFamily="34" charset="0"/>
                <a:ea typeface="ＭＳ Ｐゴシック" pitchFamily="34" charset="-128"/>
                <a:cs typeface="Arial" pitchFamily="34" charset="0"/>
              </a:rPr>
              <a:t>Extending instruction set </a:t>
            </a:r>
            <a:br>
              <a:rPr lang="en-US" sz="1600" dirty="0">
                <a:solidFill>
                  <a:srgbClr val="FFFFFF"/>
                </a:solidFill>
                <a:latin typeface="Arial" pitchFamily="34" charset="0"/>
                <a:ea typeface="ＭＳ Ｐゴシック" pitchFamily="34" charset="-128"/>
                <a:cs typeface="Arial" pitchFamily="34" charset="0"/>
              </a:rPr>
            </a:br>
            <a:r>
              <a:rPr lang="en-US" sz="1600" dirty="0">
                <a:solidFill>
                  <a:srgbClr val="FFFFFF"/>
                </a:solidFill>
                <a:latin typeface="Arial" pitchFamily="34" charset="0"/>
                <a:ea typeface="ＭＳ Ｐゴシック" pitchFamily="34" charset="-128"/>
                <a:cs typeface="Arial" pitchFamily="34" charset="0"/>
              </a:rPr>
              <a:t>arch (AVX, etc.)</a:t>
            </a:r>
          </a:p>
        </p:txBody>
      </p:sp>
      <p:sp>
        <p:nvSpPr>
          <p:cNvPr id="12" name="Rounded Rectangle 11"/>
          <p:cNvSpPr/>
          <p:nvPr/>
        </p:nvSpPr>
        <p:spPr bwMode="auto">
          <a:xfrm>
            <a:off x="3115735" y="999066"/>
            <a:ext cx="2901245" cy="3680178"/>
          </a:xfrm>
          <a:prstGeom prst="round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alpha val="62000"/>
                </a:schemeClr>
              </a:gs>
            </a:gsLst>
            <a:path path="circle">
              <a:fillToRect l="50000" t="50000" r="50000" b="50000"/>
            </a:path>
            <a:tileRect/>
          </a:gradFill>
          <a:ln w="19050" cap="flat" cmpd="sng" algn="ctr">
            <a:noFill/>
            <a:prstDash val="solid"/>
            <a:round/>
            <a:headEnd type="none" w="med" len="med"/>
            <a:tailEnd type="none" w="med" len="med"/>
          </a:ln>
          <a:effectLst/>
          <a:scene3d>
            <a:camera prst="orthographicFront"/>
            <a:lightRig rig="threePt" dir="t"/>
          </a:scene3d>
          <a:sp3d>
            <a:bevelT w="165100" prst="coolSlant"/>
          </a:sp3d>
        </p:spPr>
        <p:txBody>
          <a:bodyPr lIns="0" rIns="0" bIns="365760" anchor="b"/>
          <a:lstStyle/>
          <a:p>
            <a:pPr>
              <a:lnSpc>
                <a:spcPct val="80000"/>
              </a:lnSpc>
              <a:spcBef>
                <a:spcPct val="50000"/>
              </a:spcBef>
              <a:defRPr/>
            </a:pPr>
            <a:r>
              <a:rPr lang="en-US" sz="1800" b="1" dirty="0">
                <a:solidFill>
                  <a:srgbClr val="FFC000">
                    <a:lumMod val="60000"/>
                    <a:lumOff val="40000"/>
                  </a:srgbClr>
                </a:solidFill>
                <a:latin typeface="Neo Sans Intel" pitchFamily="34" charset="0"/>
                <a:ea typeface="ＭＳ Ｐゴシック" pitchFamily="-96" charset="-128"/>
                <a:cs typeface="Arial" pitchFamily="34" charset="0"/>
              </a:rPr>
              <a:t>Common tools suite and programming model</a:t>
            </a:r>
          </a:p>
          <a:p>
            <a:pPr marL="0" lvl="1">
              <a:lnSpc>
                <a:spcPct val="80000"/>
              </a:lnSpc>
              <a:spcBef>
                <a:spcPct val="50000"/>
              </a:spcBef>
              <a:defRPr/>
            </a:pPr>
            <a:r>
              <a:rPr lang="en-US" sz="1600" dirty="0">
                <a:solidFill>
                  <a:srgbClr val="FFFFFF"/>
                </a:solidFill>
                <a:latin typeface="Arial" pitchFamily="34" charset="0"/>
                <a:ea typeface="ＭＳ Ｐゴシック" pitchFamily="34" charset="-128"/>
                <a:cs typeface="Arial" pitchFamily="34" charset="0"/>
              </a:rPr>
              <a:t>Tools become architecturally aware</a:t>
            </a:r>
          </a:p>
          <a:p>
            <a:pPr marL="0" lvl="1">
              <a:lnSpc>
                <a:spcPct val="80000"/>
              </a:lnSpc>
              <a:spcBef>
                <a:spcPct val="50000"/>
              </a:spcBef>
              <a:defRPr/>
            </a:pPr>
            <a:r>
              <a:rPr lang="en-US" sz="1600" dirty="0">
                <a:solidFill>
                  <a:srgbClr val="FFFFFF"/>
                </a:solidFill>
                <a:latin typeface="Arial" pitchFamily="34" charset="0"/>
                <a:ea typeface="ＭＳ Ｐゴシック" pitchFamily="34" charset="-128"/>
                <a:cs typeface="Arial" pitchFamily="34" charset="0"/>
              </a:rPr>
              <a:t>Ct programming model</a:t>
            </a:r>
          </a:p>
        </p:txBody>
      </p:sp>
      <p:sp>
        <p:nvSpPr>
          <p:cNvPr id="13" name="Rounded Rectangle 12"/>
          <p:cNvSpPr/>
          <p:nvPr/>
        </p:nvSpPr>
        <p:spPr bwMode="auto">
          <a:xfrm>
            <a:off x="6186312" y="1309513"/>
            <a:ext cx="2901245" cy="3680178"/>
          </a:xfrm>
          <a:prstGeom prst="round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alpha val="62000"/>
                </a:schemeClr>
              </a:gs>
            </a:gsLst>
            <a:path path="circle">
              <a:fillToRect l="50000" t="50000" r="50000" b="50000"/>
            </a:path>
            <a:tileRect/>
          </a:gradFill>
          <a:ln w="19050" cap="flat" cmpd="sng" algn="ctr">
            <a:noFill/>
            <a:prstDash val="solid"/>
            <a:round/>
            <a:headEnd type="none" w="med" len="med"/>
            <a:tailEnd type="none" w="med" len="med"/>
          </a:ln>
          <a:effectLst/>
          <a:scene3d>
            <a:camera prst="orthographicFront"/>
            <a:lightRig rig="threePt" dir="t"/>
          </a:scene3d>
          <a:sp3d>
            <a:bevelT w="165100" prst="coolSlant"/>
          </a:sp3d>
        </p:spPr>
        <p:txBody>
          <a:bodyPr lIns="0" rIns="0" bIns="365760" anchor="b"/>
          <a:lstStyle/>
          <a:p>
            <a:pPr>
              <a:lnSpc>
                <a:spcPct val="80000"/>
              </a:lnSpc>
              <a:spcBef>
                <a:spcPct val="50000"/>
              </a:spcBef>
              <a:defRPr/>
            </a:pPr>
            <a:r>
              <a:rPr lang="en-US" sz="1800" b="1" dirty="0">
                <a:solidFill>
                  <a:srgbClr val="FFC000">
                    <a:lumMod val="60000"/>
                    <a:lumOff val="40000"/>
                  </a:srgbClr>
                </a:solidFill>
                <a:latin typeface="Neo Sans Intel" pitchFamily="34" charset="0"/>
                <a:ea typeface="ＭＳ Ｐゴシック" pitchFamily="-96" charset="-128"/>
                <a:cs typeface="Arial" pitchFamily="34" charset="0"/>
              </a:rPr>
              <a:t>Intel® MIC</a:t>
            </a:r>
            <a:br>
              <a:rPr lang="en-US" sz="1800" b="1" dirty="0">
                <a:solidFill>
                  <a:srgbClr val="FFC000">
                    <a:lumMod val="60000"/>
                    <a:lumOff val="40000"/>
                  </a:srgbClr>
                </a:solidFill>
                <a:latin typeface="Neo Sans Intel" pitchFamily="34" charset="0"/>
                <a:ea typeface="ＭＳ Ｐゴシック" pitchFamily="-96" charset="-128"/>
                <a:cs typeface="Arial" pitchFamily="34" charset="0"/>
              </a:rPr>
            </a:br>
            <a:r>
              <a:rPr lang="en-US" sz="1800" b="1" dirty="0">
                <a:solidFill>
                  <a:srgbClr val="FFC000">
                    <a:lumMod val="60000"/>
                    <a:lumOff val="40000"/>
                  </a:srgbClr>
                </a:solidFill>
                <a:latin typeface="Neo Sans Intel" pitchFamily="34" charset="0"/>
                <a:ea typeface="ＭＳ Ｐゴシック" pitchFamily="-96" charset="-128"/>
                <a:cs typeface="Arial" pitchFamily="34" charset="0"/>
              </a:rPr>
              <a:t>Products for highly </a:t>
            </a:r>
            <a:br>
              <a:rPr lang="en-US" sz="1800" b="1" dirty="0">
                <a:solidFill>
                  <a:srgbClr val="FFC000">
                    <a:lumMod val="60000"/>
                    <a:lumOff val="40000"/>
                  </a:srgbClr>
                </a:solidFill>
                <a:latin typeface="Neo Sans Intel" pitchFamily="34" charset="0"/>
                <a:ea typeface="ＭＳ Ｐゴシック" pitchFamily="-96" charset="-128"/>
                <a:cs typeface="Arial" pitchFamily="34" charset="0"/>
              </a:rPr>
            </a:br>
            <a:r>
              <a:rPr lang="en-US" sz="1800" b="1" dirty="0">
                <a:solidFill>
                  <a:srgbClr val="FFC000">
                    <a:lumMod val="60000"/>
                    <a:lumOff val="40000"/>
                  </a:srgbClr>
                </a:solidFill>
                <a:latin typeface="Neo Sans Intel" pitchFamily="34" charset="0"/>
                <a:ea typeface="ＭＳ Ｐゴシック" pitchFamily="-96" charset="-128"/>
                <a:cs typeface="Arial" pitchFamily="34" charset="0"/>
              </a:rPr>
              <a:t>parallel applications</a:t>
            </a:r>
          </a:p>
          <a:p>
            <a:pPr lvl="1">
              <a:lnSpc>
                <a:spcPct val="80000"/>
              </a:lnSpc>
              <a:spcBef>
                <a:spcPct val="50000"/>
              </a:spcBef>
              <a:defRPr/>
            </a:pPr>
            <a:r>
              <a:rPr lang="en-US" sz="1600" dirty="0">
                <a:solidFill>
                  <a:srgbClr val="FFFFFF"/>
                </a:solidFill>
                <a:latin typeface="Arial" pitchFamily="34" charset="0"/>
                <a:ea typeface="ＭＳ Ｐゴシック" pitchFamily="34" charset="-128"/>
                <a:cs typeface="Arial" pitchFamily="34" charset="0"/>
              </a:rPr>
              <a:t>First intercept 22nm process</a:t>
            </a:r>
          </a:p>
          <a:p>
            <a:pPr lvl="1">
              <a:lnSpc>
                <a:spcPct val="80000"/>
              </a:lnSpc>
              <a:spcBef>
                <a:spcPct val="50000"/>
              </a:spcBef>
              <a:defRPr/>
            </a:pPr>
            <a:r>
              <a:rPr lang="en-US" sz="1600" dirty="0">
                <a:solidFill>
                  <a:srgbClr val="FFFFFF"/>
                </a:solidFill>
                <a:latin typeface="Arial" pitchFamily="34" charset="0"/>
                <a:ea typeface="ＭＳ Ｐゴシック" pitchFamily="34" charset="-128"/>
                <a:cs typeface="Arial" pitchFamily="34" charset="0"/>
              </a:rPr>
              <a:t>Software development platforms available this year</a:t>
            </a:r>
          </a:p>
        </p:txBody>
      </p:sp>
      <p:pic>
        <p:nvPicPr>
          <p:cNvPr id="35858" name="Picture 14" descr="software.png"/>
          <p:cNvPicPr>
            <a:picLocks noChangeAspect="1"/>
          </p:cNvPicPr>
          <p:nvPr/>
        </p:nvPicPr>
        <p:blipFill>
          <a:blip r:embed="rId2" cstate="print"/>
          <a:srcRect/>
          <a:stretch>
            <a:fillRect/>
          </a:stretch>
        </p:blipFill>
        <p:spPr bwMode="auto">
          <a:xfrm>
            <a:off x="4075113" y="1230313"/>
            <a:ext cx="1074737" cy="1014412"/>
          </a:xfrm>
          <a:prstGeom prst="rect">
            <a:avLst/>
          </a:prstGeom>
          <a:noFill/>
          <a:ln w="9525">
            <a:noFill/>
            <a:miter lim="800000"/>
            <a:headEnd/>
            <a:tailEnd/>
          </a:ln>
        </p:spPr>
      </p:pic>
      <p:pic>
        <p:nvPicPr>
          <p:cNvPr id="35859" name="Picture 15" descr="Xeon.png"/>
          <p:cNvPicPr>
            <a:picLocks noChangeAspect="1"/>
          </p:cNvPicPr>
          <p:nvPr/>
        </p:nvPicPr>
        <p:blipFill>
          <a:blip r:embed="rId3" cstate="print"/>
          <a:srcRect/>
          <a:stretch>
            <a:fillRect/>
          </a:stretch>
        </p:blipFill>
        <p:spPr bwMode="auto">
          <a:xfrm>
            <a:off x="811213" y="1538288"/>
            <a:ext cx="1335087" cy="1004887"/>
          </a:xfrm>
          <a:prstGeom prst="rect">
            <a:avLst/>
          </a:prstGeom>
          <a:noFill/>
          <a:ln w="9525">
            <a:noFill/>
            <a:miter lim="800000"/>
            <a:headEnd/>
            <a:tailEnd/>
          </a:ln>
        </p:spPr>
      </p:pic>
      <p:pic>
        <p:nvPicPr>
          <p:cNvPr id="35860" name="Picture 21"/>
          <p:cNvPicPr>
            <a:picLocks noChangeAspect="1" noChangeArrowheads="1"/>
          </p:cNvPicPr>
          <p:nvPr/>
        </p:nvPicPr>
        <p:blipFill>
          <a:blip r:embed="rId4" cstate="print"/>
          <a:srcRect/>
          <a:stretch>
            <a:fillRect/>
          </a:stretch>
        </p:blipFill>
        <p:spPr bwMode="auto">
          <a:xfrm>
            <a:off x="6827838" y="1562100"/>
            <a:ext cx="1562100" cy="1009650"/>
          </a:xfrm>
          <a:prstGeom prst="rect">
            <a:avLst/>
          </a:prstGeom>
          <a:noFill/>
          <a:ln w="19050" algn="ctr">
            <a:noFill/>
            <a:miter lim="800000"/>
            <a:headEnd/>
            <a:tailEnd/>
          </a:ln>
        </p:spPr>
      </p:pic>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mp:transition xmlns:mp="http://schemas.microsoft.com/office/mac/powerpoint/2008/main" spd="med"/>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3" name="Rectangle 2"/>
          <p:cNvSpPr>
            <a:spLocks noGrp="1" noChangeArrowheads="1"/>
          </p:cNvSpPr>
          <p:nvPr>
            <p:ph type="title" idx="4294967295"/>
          </p:nvPr>
        </p:nvSpPr>
        <p:spPr>
          <a:noFill/>
        </p:spPr>
        <p:txBody>
          <a:bodyPr/>
          <a:lstStyle/>
          <a:p>
            <a:r>
              <a:rPr lang="en-US" smtClean="0">
                <a:effectLst/>
              </a:rPr>
              <a:t>Programming at Exascale</a:t>
            </a:r>
          </a:p>
        </p:txBody>
      </p:sp>
      <p:sp>
        <p:nvSpPr>
          <p:cNvPr id="23554" name="Rectangle 3"/>
          <p:cNvSpPr>
            <a:spLocks noGrp="1" noChangeArrowheads="1"/>
          </p:cNvSpPr>
          <p:nvPr>
            <p:ph type="body" idx="4294967295"/>
          </p:nvPr>
        </p:nvSpPr>
        <p:spPr>
          <a:noFill/>
        </p:spPr>
        <p:txBody>
          <a:bodyPr/>
          <a:lstStyle/>
          <a:p>
            <a:r>
              <a:rPr lang="en-US" sz="2500" dirty="0" smtClean="0">
                <a:effectLst/>
              </a:rPr>
              <a:t>New languages needed? </a:t>
            </a:r>
          </a:p>
          <a:p>
            <a:r>
              <a:rPr lang="en-US" sz="2500" dirty="0" smtClean="0">
                <a:effectLst/>
              </a:rPr>
              <a:t>	First: actually support and use the ones we have</a:t>
            </a:r>
          </a:p>
          <a:p>
            <a:r>
              <a:rPr lang="en-US" sz="2500" dirty="0" smtClean="0">
                <a:effectLst/>
              </a:rPr>
              <a:t>New Runtime Systems and OS approaches are needed</a:t>
            </a:r>
          </a:p>
          <a:p>
            <a:r>
              <a:rPr lang="en-US" sz="2500" dirty="0" smtClean="0">
                <a:effectLst/>
              </a:rPr>
              <a:t>Resiliency cannot be the primary focus of programming</a:t>
            </a:r>
          </a:p>
          <a:p>
            <a:r>
              <a:rPr lang="en-US" sz="2500" dirty="0" smtClean="0">
                <a:effectLst/>
              </a:rPr>
              <a:t>Get rid of Bulk Synchronous Programming</a:t>
            </a:r>
          </a:p>
          <a:p>
            <a:r>
              <a:rPr lang="en-US" sz="2500" dirty="0" smtClean="0">
                <a:effectLst/>
              </a:rPr>
              <a:t>	It is wasteful of resources and power</a:t>
            </a:r>
          </a:p>
          <a:p>
            <a:r>
              <a:rPr lang="en-US" sz="2500" dirty="0" smtClean="0">
                <a:effectLst/>
              </a:rPr>
              <a:t>Do algorithms need to inform and be informed by system SW and HW (e.g., resources going south, jitter, …)?</a:t>
            </a:r>
          </a:p>
          <a:p>
            <a:r>
              <a:rPr lang="en-US" sz="2500" dirty="0" smtClean="0">
                <a:effectLst/>
              </a:rPr>
              <a:t>We may be approaching a crossover point where probabilistic methods come into their own</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65622100"/>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762000" y="317500"/>
            <a:ext cx="7823200" cy="977900"/>
          </a:xfrm>
        </p:spPr>
        <p:txBody>
          <a:bodyPr/>
          <a:lstStyle/>
          <a:p>
            <a:pPr defTabSz="911584">
              <a:defRPr/>
            </a:pPr>
            <a:r>
              <a:rPr lang="en-US" dirty="0" smtClean="0"/>
              <a:t>Exascale Systems Design</a:t>
            </a:r>
            <a:endParaRPr lang="en-US" sz="2900" dirty="0" smtClean="0">
              <a:effectLst/>
            </a:endParaRPr>
          </a:p>
        </p:txBody>
      </p:sp>
      <p:sp>
        <p:nvSpPr>
          <p:cNvPr id="20482" name="AutoShape 64"/>
          <p:cNvSpPr>
            <a:spLocks noChangeArrowheads="1"/>
          </p:cNvSpPr>
          <p:nvPr/>
        </p:nvSpPr>
        <p:spPr bwMode="auto">
          <a:xfrm rot="-10129120">
            <a:off x="1516063" y="1614488"/>
            <a:ext cx="5772150" cy="449738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412" y="13490"/>
                </a:moveTo>
                <a:cubicBezTo>
                  <a:pt x="17760" y="12636"/>
                  <a:pt x="17939" y="11722"/>
                  <a:pt x="17939" y="10800"/>
                </a:cubicBezTo>
                <a:cubicBezTo>
                  <a:pt x="17939" y="6857"/>
                  <a:pt x="14742" y="3661"/>
                  <a:pt x="10800" y="3661"/>
                </a:cubicBezTo>
                <a:cubicBezTo>
                  <a:pt x="6857" y="3661"/>
                  <a:pt x="3661" y="6857"/>
                  <a:pt x="3661" y="10800"/>
                </a:cubicBezTo>
                <a:cubicBezTo>
                  <a:pt x="3661" y="14742"/>
                  <a:pt x="6857" y="17939"/>
                  <a:pt x="10800" y="17939"/>
                </a:cubicBezTo>
                <a:cubicBezTo>
                  <a:pt x="11343" y="17939"/>
                  <a:pt x="11885" y="17876"/>
                  <a:pt x="12415" y="17753"/>
                </a:cubicBezTo>
                <a:lnTo>
                  <a:pt x="13243" y="21319"/>
                </a:lnTo>
                <a:cubicBezTo>
                  <a:pt x="12442" y="21506"/>
                  <a:pt x="11622" y="21599"/>
                  <a:pt x="10800" y="21600"/>
                </a:cubicBezTo>
                <a:cubicBezTo>
                  <a:pt x="4835" y="21600"/>
                  <a:pt x="0" y="16764"/>
                  <a:pt x="0" y="10800"/>
                </a:cubicBezTo>
                <a:cubicBezTo>
                  <a:pt x="0" y="4835"/>
                  <a:pt x="4835" y="0"/>
                  <a:pt x="10800" y="0"/>
                </a:cubicBezTo>
                <a:cubicBezTo>
                  <a:pt x="16764" y="0"/>
                  <a:pt x="21600" y="4835"/>
                  <a:pt x="21600" y="10800"/>
                </a:cubicBezTo>
                <a:cubicBezTo>
                  <a:pt x="21600" y="12195"/>
                  <a:pt x="21329" y="13577"/>
                  <a:pt x="20803" y="14870"/>
                </a:cubicBezTo>
                <a:lnTo>
                  <a:pt x="23304" y="15888"/>
                </a:lnTo>
                <a:lnTo>
                  <a:pt x="17401" y="18377"/>
                </a:lnTo>
                <a:lnTo>
                  <a:pt x="14911" y="12473"/>
                </a:lnTo>
                <a:lnTo>
                  <a:pt x="17412" y="13490"/>
                </a:lnTo>
                <a:close/>
              </a:path>
            </a:pathLst>
          </a:custGeom>
          <a:solidFill>
            <a:srgbClr val="3366FF"/>
          </a:solidFill>
          <a:ln w="9525">
            <a:round/>
            <a:headEnd/>
            <a:tailEnd/>
          </a:ln>
          <a:scene3d>
            <a:camera prst="legacyObliqueBottomRight"/>
            <a:lightRig rig="legacyFlat3" dir="r"/>
          </a:scene3d>
          <a:sp3d extrusionH="176200" prstMaterial="legacyMatte">
            <a:bevelT w="13500" h="13500" prst="angle"/>
            <a:bevelB w="13500" h="13500" prst="angle"/>
            <a:extrusionClr>
              <a:srgbClr val="336699"/>
            </a:extrusionClr>
          </a:sp3d>
        </p:spPr>
        <p:txBody>
          <a:bodyPr wrap="none" lIns="82010" tIns="41006" rIns="82010" bIns="41006" anchor="ctr">
            <a:flatTx/>
          </a:bodyPr>
          <a:lstStyle/>
          <a:p>
            <a:endParaRPr lang="en-US">
              <a:solidFill>
                <a:srgbClr val="FFFFFF"/>
              </a:solidFill>
            </a:endParaRPr>
          </a:p>
        </p:txBody>
      </p:sp>
      <p:grpSp>
        <p:nvGrpSpPr>
          <p:cNvPr id="3" name="Group 29"/>
          <p:cNvGrpSpPr>
            <a:grpSpLocks/>
          </p:cNvGrpSpPr>
          <p:nvPr/>
        </p:nvGrpSpPr>
        <p:grpSpPr bwMode="auto">
          <a:xfrm>
            <a:off x="6099175" y="3733800"/>
            <a:ext cx="2359025" cy="1255713"/>
            <a:chOff x="6459808" y="3165641"/>
            <a:chExt cx="2619893" cy="1395412"/>
          </a:xfrm>
        </p:grpSpPr>
        <p:pic>
          <p:nvPicPr>
            <p:cNvPr id="20502" name="Picture 65" descr="disk-purple"/>
            <p:cNvPicPr>
              <a:picLocks noChangeAspect="1" noChangeArrowheads="1"/>
            </p:cNvPicPr>
            <p:nvPr/>
          </p:nvPicPr>
          <p:blipFill>
            <a:blip r:embed="rId3" cstate="print"/>
            <a:srcRect/>
            <a:stretch>
              <a:fillRect/>
            </a:stretch>
          </p:blipFill>
          <p:spPr bwMode="auto">
            <a:xfrm>
              <a:off x="6459808" y="3165641"/>
              <a:ext cx="2535238" cy="1395412"/>
            </a:xfrm>
            <a:prstGeom prst="rect">
              <a:avLst/>
            </a:prstGeom>
            <a:noFill/>
            <a:ln w="9525">
              <a:noFill/>
              <a:miter lim="800000"/>
              <a:headEnd/>
              <a:tailEnd/>
            </a:ln>
          </p:spPr>
        </p:pic>
        <p:sp>
          <p:nvSpPr>
            <p:cNvPr id="106562" name="Rectangle 66"/>
            <p:cNvSpPr>
              <a:spLocks noChangeArrowheads="1"/>
            </p:cNvSpPr>
            <p:nvPr/>
          </p:nvSpPr>
          <p:spPr bwMode="auto">
            <a:xfrm>
              <a:off x="6662559" y="3334996"/>
              <a:ext cx="2417142" cy="927922"/>
            </a:xfrm>
            <a:prstGeom prst="rect">
              <a:avLst/>
            </a:prstGeom>
            <a:noFill/>
            <a:ln w="9525" algn="ctr">
              <a:noFill/>
              <a:miter lim="800000"/>
              <a:headEnd/>
              <a:tailEnd/>
            </a:ln>
            <a:effectLst/>
          </p:spPr>
          <p:txBody>
            <a:bodyPr>
              <a:spAutoFit/>
            </a:bodyPr>
            <a:lstStyle/>
            <a:p>
              <a:pPr defTabSz="913290" fontAlgn="auto">
                <a:lnSpc>
                  <a:spcPct val="90000"/>
                </a:lnSpc>
                <a:spcBef>
                  <a:spcPts val="0"/>
                </a:spcBef>
                <a:spcAft>
                  <a:spcPts val="0"/>
                </a:spcAft>
                <a:defRPr/>
              </a:pPr>
              <a:r>
                <a:rPr lang="en-US" sz="1800" b="1" dirty="0">
                  <a:solidFill>
                    <a:srgbClr val="FDB605"/>
                  </a:solidFill>
                  <a:effectLst>
                    <a:outerShdw blurRad="38100" dist="38100" dir="2700000" algn="tl">
                      <a:srgbClr val="000000"/>
                    </a:outerShdw>
                  </a:effectLst>
                  <a:latin typeface="Arial" charset="0"/>
                </a:rPr>
                <a:t>Reliability</a:t>
              </a:r>
            </a:p>
            <a:p>
              <a:pPr defTabSz="913290" fontAlgn="auto">
                <a:lnSpc>
                  <a:spcPct val="90000"/>
                </a:lnSpc>
                <a:spcBef>
                  <a:spcPts val="0"/>
                </a:spcBef>
                <a:spcAft>
                  <a:spcPts val="0"/>
                </a:spcAft>
                <a:defRPr/>
              </a:pPr>
              <a:r>
                <a:rPr lang="en-US" sz="1800" b="1" dirty="0">
                  <a:solidFill>
                    <a:srgbClr val="FDB605"/>
                  </a:solidFill>
                  <a:effectLst>
                    <a:outerShdw blurRad="38100" dist="38100" dir="2700000" algn="tl">
                      <a:srgbClr val="000000"/>
                    </a:outerShdw>
                  </a:effectLst>
                  <a:latin typeface="Arial" charset="0"/>
                </a:rPr>
                <a:t>And</a:t>
              </a:r>
            </a:p>
            <a:p>
              <a:pPr defTabSz="913290" fontAlgn="auto">
                <a:lnSpc>
                  <a:spcPct val="90000"/>
                </a:lnSpc>
                <a:spcBef>
                  <a:spcPts val="0"/>
                </a:spcBef>
                <a:spcAft>
                  <a:spcPts val="0"/>
                </a:spcAft>
                <a:defRPr/>
              </a:pPr>
              <a:r>
                <a:rPr lang="en-US" sz="1800" b="1" dirty="0">
                  <a:solidFill>
                    <a:srgbClr val="FDB605"/>
                  </a:solidFill>
                  <a:effectLst>
                    <a:outerShdw blurRad="38100" dist="38100" dir="2700000" algn="tl">
                      <a:srgbClr val="000000"/>
                    </a:outerShdw>
                  </a:effectLst>
                  <a:latin typeface="Arial" charset="0"/>
                </a:rPr>
                <a:t>Resiliency</a:t>
              </a:r>
            </a:p>
          </p:txBody>
        </p:sp>
      </p:grpSp>
      <p:grpSp>
        <p:nvGrpSpPr>
          <p:cNvPr id="4" name="Group 28"/>
          <p:cNvGrpSpPr>
            <a:grpSpLocks/>
          </p:cNvGrpSpPr>
          <p:nvPr/>
        </p:nvGrpSpPr>
        <p:grpSpPr bwMode="auto">
          <a:xfrm>
            <a:off x="4572000" y="5029200"/>
            <a:ext cx="2133600" cy="1177925"/>
            <a:chOff x="5005576" y="1925204"/>
            <a:chExt cx="2370138" cy="1308100"/>
          </a:xfrm>
        </p:grpSpPr>
        <p:pic>
          <p:nvPicPr>
            <p:cNvPr id="20500" name="Picture 67" descr="disk-blue"/>
            <p:cNvPicPr>
              <a:picLocks noChangeAspect="1" noChangeArrowheads="1"/>
            </p:cNvPicPr>
            <p:nvPr/>
          </p:nvPicPr>
          <p:blipFill>
            <a:blip r:embed="rId4" cstate="print"/>
            <a:srcRect/>
            <a:stretch>
              <a:fillRect/>
            </a:stretch>
          </p:blipFill>
          <p:spPr bwMode="auto">
            <a:xfrm>
              <a:off x="5028595" y="1925204"/>
              <a:ext cx="2324100" cy="1308100"/>
            </a:xfrm>
            <a:prstGeom prst="rect">
              <a:avLst/>
            </a:prstGeom>
            <a:noFill/>
            <a:ln w="9525">
              <a:noFill/>
              <a:miter lim="800000"/>
              <a:headEnd/>
              <a:tailEnd/>
            </a:ln>
          </p:spPr>
        </p:pic>
        <p:sp>
          <p:nvSpPr>
            <p:cNvPr id="106564" name="Rectangle 68"/>
            <p:cNvSpPr>
              <a:spLocks noChangeArrowheads="1"/>
            </p:cNvSpPr>
            <p:nvPr/>
          </p:nvSpPr>
          <p:spPr bwMode="auto">
            <a:xfrm>
              <a:off x="5005576" y="2404723"/>
              <a:ext cx="2370138" cy="363165"/>
            </a:xfrm>
            <a:prstGeom prst="rect">
              <a:avLst/>
            </a:prstGeom>
            <a:noFill/>
            <a:ln w="9525">
              <a:noFill/>
              <a:miter lim="800000"/>
              <a:headEnd/>
              <a:tailEnd/>
            </a:ln>
            <a:effectLst/>
          </p:spPr>
          <p:txBody>
            <a:bodyPr>
              <a:spAutoFit/>
            </a:bodyPr>
            <a:lstStyle/>
            <a:p>
              <a:pPr defTabSz="913290" fontAlgn="auto">
                <a:lnSpc>
                  <a:spcPct val="85000"/>
                </a:lnSpc>
                <a:spcBef>
                  <a:spcPct val="20000"/>
                </a:spcBef>
                <a:spcAft>
                  <a:spcPts val="0"/>
                </a:spcAft>
                <a:defRPr/>
              </a:pPr>
              <a:r>
                <a:rPr lang="en-US" sz="1800" b="1" dirty="0">
                  <a:solidFill>
                    <a:srgbClr val="FDB605"/>
                  </a:solidFill>
                  <a:effectLst>
                    <a:outerShdw blurRad="38100" dist="38100" dir="2700000" algn="tl">
                      <a:srgbClr val="000000"/>
                    </a:outerShdw>
                  </a:effectLst>
                  <a:latin typeface="Arial" charset="0"/>
                </a:rPr>
                <a:t>Interconnect</a:t>
              </a:r>
            </a:p>
          </p:txBody>
        </p:sp>
      </p:grpSp>
      <p:grpSp>
        <p:nvGrpSpPr>
          <p:cNvPr id="5" name="Group 30"/>
          <p:cNvGrpSpPr>
            <a:grpSpLocks/>
          </p:cNvGrpSpPr>
          <p:nvPr/>
        </p:nvGrpSpPr>
        <p:grpSpPr bwMode="auto">
          <a:xfrm>
            <a:off x="2286000" y="4953000"/>
            <a:ext cx="1965325" cy="1049338"/>
            <a:chOff x="5099745" y="5353451"/>
            <a:chExt cx="2182813" cy="1165225"/>
          </a:xfrm>
        </p:grpSpPr>
        <p:pic>
          <p:nvPicPr>
            <p:cNvPr id="20498" name="Picture 69" descr="disk-orange"/>
            <p:cNvPicPr>
              <a:picLocks noChangeAspect="1" noChangeArrowheads="1"/>
            </p:cNvPicPr>
            <p:nvPr/>
          </p:nvPicPr>
          <p:blipFill>
            <a:blip r:embed="rId5" cstate="print"/>
            <a:srcRect/>
            <a:stretch>
              <a:fillRect/>
            </a:stretch>
          </p:blipFill>
          <p:spPr bwMode="auto">
            <a:xfrm>
              <a:off x="5100539" y="5353451"/>
              <a:ext cx="2181225" cy="1165225"/>
            </a:xfrm>
            <a:prstGeom prst="rect">
              <a:avLst/>
            </a:prstGeom>
            <a:noFill/>
            <a:ln w="9525">
              <a:noFill/>
              <a:miter lim="800000"/>
              <a:headEnd/>
              <a:tailEnd/>
            </a:ln>
          </p:spPr>
        </p:pic>
        <p:sp>
          <p:nvSpPr>
            <p:cNvPr id="106566" name="Rectangle 70"/>
            <p:cNvSpPr>
              <a:spLocks noChangeArrowheads="1"/>
            </p:cNvSpPr>
            <p:nvPr/>
          </p:nvSpPr>
          <p:spPr bwMode="auto">
            <a:xfrm>
              <a:off x="5099745" y="5751848"/>
              <a:ext cx="2182813" cy="379007"/>
            </a:xfrm>
            <a:prstGeom prst="rect">
              <a:avLst/>
            </a:prstGeom>
            <a:noFill/>
            <a:ln w="9525" algn="ctr">
              <a:noFill/>
              <a:miter lim="800000"/>
              <a:headEnd/>
              <a:tailEnd/>
            </a:ln>
            <a:effectLst/>
          </p:spPr>
          <p:txBody>
            <a:bodyPr>
              <a:spAutoFit/>
            </a:bodyPr>
            <a:lstStyle/>
            <a:p>
              <a:pPr defTabSz="913290" fontAlgn="auto">
                <a:lnSpc>
                  <a:spcPct val="90000"/>
                </a:lnSpc>
                <a:spcBef>
                  <a:spcPts val="0"/>
                </a:spcBef>
                <a:spcAft>
                  <a:spcPts val="0"/>
                </a:spcAft>
                <a:defRPr/>
              </a:pPr>
              <a:r>
                <a:rPr lang="en-US" sz="1800" b="1" dirty="0">
                  <a:solidFill>
                    <a:srgbClr val="FF0000"/>
                  </a:solidFill>
                  <a:effectLst>
                    <a:outerShdw blurRad="38100" dist="38100" dir="2700000" algn="tl">
                      <a:srgbClr val="000000"/>
                    </a:outerShdw>
                  </a:effectLst>
                  <a:latin typeface="Arial" charset="0"/>
                </a:rPr>
                <a:t>Memory</a:t>
              </a:r>
            </a:p>
          </p:txBody>
        </p:sp>
      </p:grpSp>
      <p:pic>
        <p:nvPicPr>
          <p:cNvPr id="20486" name="Picture 72" descr="disk-green"/>
          <p:cNvPicPr>
            <a:picLocks noChangeAspect="1" noChangeArrowheads="1"/>
          </p:cNvPicPr>
          <p:nvPr/>
        </p:nvPicPr>
        <p:blipFill>
          <a:blip r:embed="rId6" cstate="print"/>
          <a:srcRect/>
          <a:stretch>
            <a:fillRect/>
          </a:stretch>
        </p:blipFill>
        <p:spPr bwMode="auto">
          <a:xfrm>
            <a:off x="3525838" y="1371600"/>
            <a:ext cx="2092325" cy="1136650"/>
          </a:xfrm>
          <a:prstGeom prst="rect">
            <a:avLst/>
          </a:prstGeom>
          <a:noFill/>
          <a:ln w="9525">
            <a:noFill/>
            <a:miter lim="800000"/>
            <a:headEnd/>
            <a:tailEnd/>
          </a:ln>
        </p:spPr>
      </p:pic>
      <p:sp>
        <p:nvSpPr>
          <p:cNvPr id="106569" name="Rectangle 73"/>
          <p:cNvSpPr>
            <a:spLocks noChangeArrowheads="1"/>
          </p:cNvSpPr>
          <p:nvPr/>
        </p:nvSpPr>
        <p:spPr bwMode="auto">
          <a:xfrm>
            <a:off x="3760788" y="1600200"/>
            <a:ext cx="1622425" cy="587375"/>
          </a:xfrm>
          <a:prstGeom prst="rect">
            <a:avLst/>
          </a:prstGeom>
          <a:noFill/>
          <a:ln w="9525" algn="ctr">
            <a:noFill/>
            <a:miter lim="800000"/>
            <a:headEnd/>
            <a:tailEnd/>
          </a:ln>
          <a:effectLst/>
        </p:spPr>
        <p:txBody>
          <a:bodyPr lIns="91204" tIns="45605" rIns="91204" bIns="45605">
            <a:spAutoFit/>
          </a:bodyPr>
          <a:lstStyle/>
          <a:p>
            <a:pPr defTabSz="913290" fontAlgn="auto">
              <a:lnSpc>
                <a:spcPct val="90000"/>
              </a:lnSpc>
              <a:spcBef>
                <a:spcPts val="0"/>
              </a:spcBef>
              <a:spcAft>
                <a:spcPts val="0"/>
              </a:spcAft>
              <a:defRPr/>
            </a:pPr>
            <a:r>
              <a:rPr lang="en-US" sz="1800" b="1" dirty="0">
                <a:solidFill>
                  <a:srgbClr val="FDB605"/>
                </a:solidFill>
                <a:effectLst>
                  <a:outerShdw blurRad="38100" dist="38100" dir="2700000" algn="tl">
                    <a:srgbClr val="000000"/>
                  </a:outerShdw>
                </a:effectLst>
                <a:latin typeface="Arial" charset="0"/>
              </a:rPr>
              <a:t>Power Management</a:t>
            </a:r>
            <a:endParaRPr lang="en-US" sz="1800" b="1" u="sng" dirty="0">
              <a:solidFill>
                <a:srgbClr val="FDB605"/>
              </a:solidFill>
              <a:effectLst>
                <a:outerShdw blurRad="38100" dist="38100" dir="2700000" algn="tl">
                  <a:srgbClr val="000000"/>
                </a:outerShdw>
              </a:effectLst>
              <a:latin typeface="Arial" charset="0"/>
            </a:endParaRPr>
          </a:p>
        </p:txBody>
      </p:sp>
      <p:grpSp>
        <p:nvGrpSpPr>
          <p:cNvPr id="6" name="Group 32"/>
          <p:cNvGrpSpPr>
            <a:grpSpLocks/>
          </p:cNvGrpSpPr>
          <p:nvPr/>
        </p:nvGrpSpPr>
        <p:grpSpPr bwMode="auto">
          <a:xfrm>
            <a:off x="914400" y="3581400"/>
            <a:ext cx="2146300" cy="1208088"/>
            <a:chOff x="614334" y="3400599"/>
            <a:chExt cx="2384425" cy="1341438"/>
          </a:xfrm>
        </p:grpSpPr>
        <p:pic>
          <p:nvPicPr>
            <p:cNvPr id="20496" name="Picture 75" descr="disk-blue"/>
            <p:cNvPicPr>
              <a:picLocks noChangeAspect="1" noChangeArrowheads="1"/>
            </p:cNvPicPr>
            <p:nvPr/>
          </p:nvPicPr>
          <p:blipFill>
            <a:blip r:embed="rId4" cstate="print"/>
            <a:srcRect/>
            <a:stretch>
              <a:fillRect/>
            </a:stretch>
          </p:blipFill>
          <p:spPr bwMode="auto">
            <a:xfrm>
              <a:off x="614334" y="3400599"/>
              <a:ext cx="2384425" cy="1341438"/>
            </a:xfrm>
            <a:prstGeom prst="rect">
              <a:avLst/>
            </a:prstGeom>
            <a:noFill/>
            <a:ln w="9525">
              <a:noFill/>
              <a:miter lim="800000"/>
              <a:headEnd/>
              <a:tailEnd/>
            </a:ln>
          </p:spPr>
        </p:pic>
        <p:sp>
          <p:nvSpPr>
            <p:cNvPr id="106572" name="Rectangle 76"/>
            <p:cNvSpPr>
              <a:spLocks noChangeArrowheads="1"/>
            </p:cNvSpPr>
            <p:nvPr/>
          </p:nvSpPr>
          <p:spPr bwMode="auto">
            <a:xfrm>
              <a:off x="623153" y="3918842"/>
              <a:ext cx="2366789" cy="361360"/>
            </a:xfrm>
            <a:prstGeom prst="rect">
              <a:avLst/>
            </a:prstGeom>
            <a:noFill/>
            <a:ln w="9525">
              <a:noFill/>
              <a:miter lim="800000"/>
              <a:headEnd/>
              <a:tailEnd/>
            </a:ln>
            <a:effectLst/>
          </p:spPr>
          <p:txBody>
            <a:bodyPr>
              <a:spAutoFit/>
            </a:bodyPr>
            <a:lstStyle/>
            <a:p>
              <a:pPr defTabSz="912813">
                <a:lnSpc>
                  <a:spcPct val="85000"/>
                </a:lnSpc>
                <a:spcBef>
                  <a:spcPct val="20000"/>
                </a:spcBef>
                <a:defRPr/>
              </a:pPr>
              <a:r>
                <a:rPr lang="en-US" sz="1800" b="1">
                  <a:solidFill>
                    <a:srgbClr val="FFCC00"/>
                  </a:solidFill>
                  <a:effectLst>
                    <a:outerShdw blurRad="38100" dist="38100" dir="2700000" algn="tl">
                      <a:srgbClr val="000000"/>
                    </a:outerShdw>
                  </a:effectLst>
                  <a:latin typeface="Arial" charset="0"/>
                </a:rPr>
                <a:t>Microprocessor</a:t>
              </a:r>
              <a:r>
                <a:rPr lang="en-US" sz="1800" b="1">
                  <a:solidFill>
                    <a:srgbClr val="FDB605"/>
                  </a:solidFill>
                  <a:effectLst>
                    <a:outerShdw blurRad="38100" dist="38100" dir="2700000" algn="tl">
                      <a:srgbClr val="000000"/>
                    </a:outerShdw>
                  </a:effectLst>
                  <a:latin typeface="Arial" charset="0"/>
                </a:rPr>
                <a:t> </a:t>
              </a:r>
            </a:p>
          </p:txBody>
        </p:sp>
      </p:grpSp>
      <p:grpSp>
        <p:nvGrpSpPr>
          <p:cNvPr id="7" name="Group 31"/>
          <p:cNvGrpSpPr>
            <a:grpSpLocks/>
          </p:cNvGrpSpPr>
          <p:nvPr/>
        </p:nvGrpSpPr>
        <p:grpSpPr bwMode="auto">
          <a:xfrm>
            <a:off x="5486400" y="2293938"/>
            <a:ext cx="2311400" cy="1135062"/>
            <a:chOff x="1882688" y="5061181"/>
            <a:chExt cx="2566987" cy="1260475"/>
          </a:xfrm>
        </p:grpSpPr>
        <p:pic>
          <p:nvPicPr>
            <p:cNvPr id="20494" name="Picture 80" descr="disk-green"/>
            <p:cNvPicPr>
              <a:picLocks noChangeAspect="1" noChangeArrowheads="1"/>
            </p:cNvPicPr>
            <p:nvPr/>
          </p:nvPicPr>
          <p:blipFill>
            <a:blip r:embed="rId6" cstate="print"/>
            <a:srcRect/>
            <a:stretch>
              <a:fillRect/>
            </a:stretch>
          </p:blipFill>
          <p:spPr bwMode="auto">
            <a:xfrm>
              <a:off x="1882688" y="5061181"/>
              <a:ext cx="2566987" cy="1260475"/>
            </a:xfrm>
            <a:prstGeom prst="rect">
              <a:avLst/>
            </a:prstGeom>
            <a:noFill/>
            <a:ln w="9525">
              <a:noFill/>
              <a:miter lim="800000"/>
              <a:headEnd/>
              <a:tailEnd/>
            </a:ln>
          </p:spPr>
        </p:pic>
        <p:sp>
          <p:nvSpPr>
            <p:cNvPr id="2" name="Rectangle 81"/>
            <p:cNvSpPr>
              <a:spLocks noChangeArrowheads="1"/>
            </p:cNvSpPr>
            <p:nvPr/>
          </p:nvSpPr>
          <p:spPr bwMode="auto">
            <a:xfrm>
              <a:off x="2163012" y="5371452"/>
              <a:ext cx="2006340" cy="652274"/>
            </a:xfrm>
            <a:prstGeom prst="rect">
              <a:avLst/>
            </a:prstGeom>
            <a:noFill/>
            <a:ln w="9525" algn="ctr">
              <a:noFill/>
              <a:miter lim="800000"/>
              <a:headEnd/>
              <a:tailEnd/>
            </a:ln>
            <a:effectLst/>
          </p:spPr>
          <p:txBody>
            <a:bodyPr>
              <a:spAutoFit/>
            </a:bodyPr>
            <a:lstStyle/>
            <a:p>
              <a:pPr defTabSz="913290" fontAlgn="auto">
                <a:lnSpc>
                  <a:spcPct val="90000"/>
                </a:lnSpc>
                <a:spcBef>
                  <a:spcPts val="0"/>
                </a:spcBef>
                <a:spcAft>
                  <a:spcPts val="0"/>
                </a:spcAft>
                <a:defRPr/>
              </a:pPr>
              <a:r>
                <a:rPr lang="en-US" sz="1800" b="1" dirty="0">
                  <a:solidFill>
                    <a:srgbClr val="FDB605"/>
                  </a:solidFill>
                  <a:effectLst>
                    <a:outerShdw blurRad="38100" dist="38100" dir="2700000" algn="tl">
                      <a:srgbClr val="000000"/>
                    </a:outerShdw>
                  </a:effectLst>
                  <a:latin typeface="Arial" charset="0"/>
                </a:rPr>
                <a:t>Parallel</a:t>
              </a:r>
            </a:p>
            <a:p>
              <a:pPr defTabSz="913290" fontAlgn="auto">
                <a:lnSpc>
                  <a:spcPct val="90000"/>
                </a:lnSpc>
                <a:spcBef>
                  <a:spcPts val="0"/>
                </a:spcBef>
                <a:spcAft>
                  <a:spcPts val="0"/>
                </a:spcAft>
                <a:defRPr/>
              </a:pPr>
              <a:r>
                <a:rPr lang="en-US" sz="1800" b="1" dirty="0">
                  <a:solidFill>
                    <a:srgbClr val="FDB605"/>
                  </a:solidFill>
                  <a:effectLst>
                    <a:outerShdw blurRad="38100" dist="38100" dir="2700000" algn="tl">
                      <a:srgbClr val="000000"/>
                    </a:outerShdw>
                  </a:effectLst>
                  <a:latin typeface="Arial" charset="0"/>
                </a:rPr>
                <a:t>Software</a:t>
              </a:r>
              <a:endParaRPr lang="en-US" sz="1800" b="1" u="sng" dirty="0">
                <a:solidFill>
                  <a:srgbClr val="FDB605"/>
                </a:solidFill>
                <a:effectLst>
                  <a:outerShdw blurRad="38100" dist="38100" dir="2700000" algn="tl">
                    <a:srgbClr val="000000"/>
                  </a:outerShdw>
                </a:effectLst>
                <a:latin typeface="Arial" charset="0"/>
              </a:endParaRPr>
            </a:p>
          </p:txBody>
        </p:sp>
      </p:grpSp>
      <p:sp>
        <p:nvSpPr>
          <p:cNvPr id="106583" name="Rectangle 87"/>
          <p:cNvSpPr>
            <a:spLocks noChangeArrowheads="1"/>
          </p:cNvSpPr>
          <p:nvPr/>
        </p:nvSpPr>
        <p:spPr bwMode="auto">
          <a:xfrm>
            <a:off x="2527300" y="3430588"/>
            <a:ext cx="3911600" cy="1181100"/>
          </a:xfrm>
          <a:prstGeom prst="rect">
            <a:avLst/>
          </a:prstGeom>
          <a:noFill/>
          <a:ln w="9525">
            <a:noFill/>
            <a:miter lim="800000"/>
            <a:headEnd/>
            <a:tailEnd/>
          </a:ln>
          <a:effectLst>
            <a:prstShdw prst="shdw17" dist="17961" dir="2700000">
              <a:schemeClr val="accent1">
                <a:gamma/>
                <a:shade val="60000"/>
                <a:invGamma/>
              </a:schemeClr>
            </a:prstShdw>
          </a:effectLst>
        </p:spPr>
        <p:txBody>
          <a:bodyPr lIns="82010" tIns="41006" rIns="82010" bIns="41006">
            <a:spAutoFit/>
          </a:bodyPr>
          <a:lstStyle/>
          <a:p>
            <a:pPr defTabSz="912813">
              <a:defRPr/>
            </a:pPr>
            <a:r>
              <a:rPr lang="en-US" sz="1800" b="1">
                <a:solidFill>
                  <a:srgbClr val="FDB605"/>
                </a:solidFill>
              </a:rPr>
              <a:t>Exascale systems will need multiple technology innovations to achieve </a:t>
            </a:r>
          </a:p>
          <a:p>
            <a:pPr defTabSz="912813">
              <a:defRPr/>
            </a:pPr>
            <a:r>
              <a:rPr lang="en-US" sz="1800" b="1">
                <a:solidFill>
                  <a:srgbClr val="FDB605"/>
                </a:solidFill>
              </a:rPr>
              <a:t>1000-fold improvements</a:t>
            </a:r>
          </a:p>
        </p:txBody>
      </p:sp>
      <p:grpSp>
        <p:nvGrpSpPr>
          <p:cNvPr id="8" name="Group 79"/>
          <p:cNvGrpSpPr>
            <a:grpSpLocks/>
          </p:cNvGrpSpPr>
          <p:nvPr/>
        </p:nvGrpSpPr>
        <p:grpSpPr bwMode="auto">
          <a:xfrm>
            <a:off x="1143000" y="2133600"/>
            <a:ext cx="2311400" cy="1135063"/>
            <a:chOff x="492" y="1650"/>
            <a:chExt cx="1632" cy="912"/>
          </a:xfrm>
        </p:grpSpPr>
        <p:pic>
          <p:nvPicPr>
            <p:cNvPr id="20492" name="Picture 80" descr="disk-green"/>
            <p:cNvPicPr>
              <a:picLocks noChangeAspect="1" noChangeArrowheads="1"/>
            </p:cNvPicPr>
            <p:nvPr/>
          </p:nvPicPr>
          <p:blipFill>
            <a:blip r:embed="rId6" cstate="print"/>
            <a:srcRect/>
            <a:stretch>
              <a:fillRect/>
            </a:stretch>
          </p:blipFill>
          <p:spPr bwMode="auto">
            <a:xfrm>
              <a:off x="492" y="1650"/>
              <a:ext cx="1632" cy="912"/>
            </a:xfrm>
            <a:prstGeom prst="rect">
              <a:avLst/>
            </a:prstGeom>
            <a:noFill/>
            <a:ln w="9525">
              <a:noFill/>
              <a:miter lim="800000"/>
              <a:headEnd/>
              <a:tailEnd/>
            </a:ln>
          </p:spPr>
        </p:pic>
        <p:sp>
          <p:nvSpPr>
            <p:cNvPr id="106577" name="Rectangle 81"/>
            <p:cNvSpPr>
              <a:spLocks noChangeArrowheads="1"/>
            </p:cNvSpPr>
            <p:nvPr/>
          </p:nvSpPr>
          <p:spPr bwMode="auto">
            <a:xfrm>
              <a:off x="675" y="1846"/>
              <a:ext cx="1274" cy="463"/>
            </a:xfrm>
            <a:prstGeom prst="rect">
              <a:avLst/>
            </a:prstGeom>
            <a:noFill/>
            <a:ln w="9525" algn="ctr">
              <a:noFill/>
              <a:miter lim="800000"/>
              <a:headEnd/>
              <a:tailEnd/>
            </a:ln>
          </p:spPr>
          <p:txBody>
            <a:bodyPr lIns="82314" tIns="41157" rIns="82314" bIns="41157">
              <a:spAutoFit/>
            </a:bodyPr>
            <a:lstStyle/>
            <a:p>
              <a:pPr defTabSz="823913">
                <a:lnSpc>
                  <a:spcPct val="90000"/>
                </a:lnSpc>
                <a:defRPr/>
              </a:pPr>
              <a:r>
                <a:rPr lang="en-US" sz="1800">
                  <a:solidFill>
                    <a:srgbClr val="FFCC00"/>
                  </a:solidFill>
                  <a:effectLst>
                    <a:outerShdw blurRad="38100" dist="38100" dir="2700000" algn="tl">
                      <a:srgbClr val="000000"/>
                    </a:outerShdw>
                  </a:effectLst>
                  <a:latin typeface="Arial" charset="0"/>
                </a:rPr>
                <a:t>Packaging</a:t>
              </a:r>
            </a:p>
            <a:p>
              <a:pPr defTabSz="823913">
                <a:lnSpc>
                  <a:spcPct val="90000"/>
                </a:lnSpc>
                <a:defRPr/>
              </a:pPr>
              <a:r>
                <a:rPr lang="en-US" sz="1800">
                  <a:solidFill>
                    <a:srgbClr val="FFCC00"/>
                  </a:solidFill>
                  <a:effectLst>
                    <a:outerShdw blurRad="38100" dist="38100" dir="2700000" algn="tl">
                      <a:srgbClr val="000000"/>
                    </a:outerShdw>
                  </a:effectLst>
                  <a:latin typeface="Arial" charset="0"/>
                </a:rPr>
                <a:t>Thermal Mgmt</a:t>
              </a:r>
              <a:endParaRPr lang="en-US" sz="1800" u="sng">
                <a:solidFill>
                  <a:srgbClr val="FFCC00"/>
                </a:solidFill>
                <a:effectLst>
                  <a:outerShdw blurRad="38100" dist="38100" dir="2700000" algn="tl">
                    <a:srgbClr val="000000"/>
                  </a:outerShdw>
                </a:effectLst>
                <a:latin typeface="Arial" charset="0"/>
              </a:endParaRPr>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46795039"/>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6033" name="Rectangle 2"/>
          <p:cNvSpPr>
            <a:spLocks noGrp="1" noChangeArrowheads="1"/>
          </p:cNvSpPr>
          <p:nvPr>
            <p:ph type="title" idx="4294967295"/>
          </p:nvPr>
        </p:nvSpPr>
        <p:spPr>
          <a:noFill/>
        </p:spPr>
        <p:txBody>
          <a:bodyPr/>
          <a:lstStyle/>
          <a:p>
            <a:r>
              <a:rPr lang="en-US" smtClean="0">
                <a:effectLst/>
              </a:rPr>
              <a:t>Memory advances </a:t>
            </a:r>
          </a:p>
        </p:txBody>
      </p:sp>
      <p:sp>
        <p:nvSpPr>
          <p:cNvPr id="556034" name="Rectangle 3"/>
          <p:cNvSpPr>
            <a:spLocks noGrp="1" noChangeArrowheads="1"/>
          </p:cNvSpPr>
          <p:nvPr>
            <p:ph type="body" idx="4294967295"/>
          </p:nvPr>
        </p:nvSpPr>
        <p:spPr>
          <a:noFill/>
        </p:spPr>
        <p:txBody>
          <a:bodyPr/>
          <a:lstStyle/>
          <a:p>
            <a:pPr>
              <a:lnSpc>
                <a:spcPct val="90000"/>
              </a:lnSpc>
              <a:buFontTx/>
              <a:buChar char="•"/>
            </a:pPr>
            <a:endParaRPr lang="en-US" sz="2100" smtClean="0">
              <a:effectLst/>
            </a:endParaRPr>
          </a:p>
          <a:p>
            <a:pPr>
              <a:lnSpc>
                <a:spcPct val="90000"/>
              </a:lnSpc>
              <a:buFontTx/>
              <a:buChar char="•"/>
            </a:pPr>
            <a:r>
              <a:rPr lang="en-US" sz="2100" smtClean="0">
                <a:effectLst/>
              </a:rPr>
              <a:t>Do we need to keep Memory balance at ½ byte/sec per flops</a:t>
            </a:r>
          </a:p>
          <a:p>
            <a:pPr>
              <a:lnSpc>
                <a:spcPct val="90000"/>
              </a:lnSpc>
              <a:buFontTx/>
              <a:buChar char="•"/>
            </a:pPr>
            <a:r>
              <a:rPr lang="en-US" sz="2100" smtClean="0">
                <a:effectLst/>
              </a:rPr>
              <a:t>We </a:t>
            </a:r>
            <a:r>
              <a:rPr lang="en-US" sz="2100" b="1" i="1" smtClean="0">
                <a:solidFill>
                  <a:srgbClr val="FFFF00"/>
                </a:solidFill>
                <a:effectLst/>
              </a:rPr>
              <a:t>do</a:t>
            </a:r>
            <a:r>
              <a:rPr lang="en-US" sz="2100" smtClean="0">
                <a:effectLst/>
              </a:rPr>
              <a:t> need to keep total memory energy budget below  ~5pJ per bit moved to or from memory</a:t>
            </a:r>
          </a:p>
          <a:p>
            <a:pPr>
              <a:lnSpc>
                <a:spcPct val="90000"/>
              </a:lnSpc>
              <a:buFontTx/>
              <a:buChar char="•"/>
            </a:pPr>
            <a:r>
              <a:rPr lang="en-US" sz="2100" smtClean="0">
                <a:effectLst/>
              </a:rPr>
              <a:t>Memory must be </a:t>
            </a:r>
            <a:r>
              <a:rPr lang="en-US" sz="2100" b="1" i="1" smtClean="0">
                <a:solidFill>
                  <a:srgbClr val="FFFF00"/>
                </a:solidFill>
                <a:effectLst/>
              </a:rPr>
              <a:t>very</a:t>
            </a:r>
            <a:r>
              <a:rPr lang="en-US" sz="2100" smtClean="0">
                <a:effectLst/>
              </a:rPr>
              <a:t> close to the processor</a:t>
            </a:r>
          </a:p>
          <a:p>
            <a:pPr>
              <a:lnSpc>
                <a:spcPct val="90000"/>
              </a:lnSpc>
              <a:buFontTx/>
              <a:buChar char="•"/>
            </a:pPr>
            <a:r>
              <a:rPr lang="en-US" sz="2100" smtClean="0">
                <a:effectLst/>
              </a:rPr>
              <a:t>		greatly reduce signalling power</a:t>
            </a:r>
          </a:p>
          <a:p>
            <a:pPr>
              <a:lnSpc>
                <a:spcPct val="90000"/>
              </a:lnSpc>
              <a:buFontTx/>
              <a:buChar char="•"/>
            </a:pPr>
            <a:r>
              <a:rPr lang="en-US" sz="2100" smtClean="0">
                <a:effectLst/>
              </a:rPr>
              <a:t>CPU and Memory controller will blur together</a:t>
            </a:r>
          </a:p>
          <a:p>
            <a:pPr>
              <a:lnSpc>
                <a:spcPct val="90000"/>
              </a:lnSpc>
              <a:buFontTx/>
              <a:buChar char="•"/>
            </a:pPr>
            <a:r>
              <a:rPr lang="en-US" sz="2100" smtClean="0">
                <a:effectLst/>
              </a:rPr>
              <a:t>Memory paths must be </a:t>
            </a:r>
            <a:r>
              <a:rPr lang="en-US" sz="2100" b="1" i="1" smtClean="0">
                <a:solidFill>
                  <a:srgbClr val="FFFF00"/>
                </a:solidFill>
                <a:effectLst/>
              </a:rPr>
              <a:t>very</a:t>
            </a:r>
            <a:r>
              <a:rPr lang="en-US" sz="2100" smtClean="0">
                <a:effectLst/>
              </a:rPr>
              <a:t> simple</a:t>
            </a:r>
          </a:p>
          <a:p>
            <a:pPr>
              <a:lnSpc>
                <a:spcPct val="90000"/>
              </a:lnSpc>
              <a:buFontTx/>
              <a:buChar char="•"/>
            </a:pPr>
            <a:r>
              <a:rPr lang="en-US" sz="2100" smtClean="0">
                <a:effectLst/>
              </a:rPr>
              <a:t>	The </a:t>
            </a:r>
            <a:r>
              <a:rPr lang="en-US" sz="2100" i="1" smtClean="0">
                <a:solidFill>
                  <a:srgbClr val="FFFF00"/>
                </a:solidFill>
                <a:effectLst/>
              </a:rPr>
              <a:t>hard</a:t>
            </a:r>
            <a:r>
              <a:rPr lang="en-US" sz="2100" smtClean="0">
                <a:effectLst/>
              </a:rPr>
              <a:t> problem is not global addressability!</a:t>
            </a:r>
          </a:p>
          <a:p>
            <a:pPr>
              <a:lnSpc>
                <a:spcPct val="90000"/>
              </a:lnSpc>
              <a:buFontTx/>
              <a:buChar char="•"/>
            </a:pPr>
            <a:r>
              <a:rPr lang="en-US" sz="2100" smtClean="0">
                <a:effectLst/>
              </a:rPr>
              <a:t>		It’s cache coherency– strains resources and power</a:t>
            </a:r>
          </a:p>
          <a:p>
            <a:pPr>
              <a:lnSpc>
                <a:spcPct val="90000"/>
              </a:lnSpc>
              <a:buFontTx/>
              <a:buChar char="•"/>
            </a:pPr>
            <a:r>
              <a:rPr lang="en-US" sz="2100" smtClean="0">
                <a:effectLst/>
              </a:rPr>
              <a:t>DRAM architecture must become more power efficient</a:t>
            </a:r>
          </a:p>
          <a:p>
            <a:pPr>
              <a:lnSpc>
                <a:spcPct val="90000"/>
              </a:lnSpc>
              <a:buFontTx/>
              <a:buChar char="•"/>
            </a:pPr>
            <a:endParaRPr lang="en-US" sz="2100" smtClean="0">
              <a:effectLst/>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160977"/>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mp:transition xmlns:mp="http://schemas.microsoft.com/office/mac/powerpoint/2008/main" spd="med"/>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2066" name="Rectangle 2"/>
          <p:cNvSpPr>
            <a:spLocks noGrp="1" noChangeArrowheads="1"/>
          </p:cNvSpPr>
          <p:nvPr>
            <p:ph type="title"/>
          </p:nvPr>
        </p:nvSpPr>
        <p:spPr>
          <a:xfrm>
            <a:off x="457274" y="0"/>
            <a:ext cx="8229457" cy="1143476"/>
          </a:xfrm>
        </p:spPr>
        <p:txBody>
          <a:bodyPr/>
          <a:lstStyle/>
          <a:p>
            <a:r>
              <a:rPr lang="en-US" smtClean="0"/>
              <a:t>Revised </a:t>
            </a:r>
            <a:r>
              <a:rPr lang="en-US" dirty="0"/>
              <a:t>DRAM Architecture</a:t>
            </a:r>
          </a:p>
        </p:txBody>
      </p:sp>
      <p:graphicFrame>
        <p:nvGraphicFramePr>
          <p:cNvPr id="472105" name="Object 41"/>
          <p:cNvGraphicFramePr>
            <a:graphicFrameLocks noGrp="1" noChangeAspect="1"/>
          </p:cNvGraphicFramePr>
          <p:nvPr>
            <p:ph sz="half" idx="1"/>
          </p:nvPr>
        </p:nvGraphicFramePr>
        <p:xfrm>
          <a:off x="455613" y="2466975"/>
          <a:ext cx="4041775" cy="2152650"/>
        </p:xfrm>
        <a:graphic>
          <a:graphicData uri="http://schemas.openxmlformats.org/presentationml/2006/ole">
            <p:oleObj spid="_x0000_s490546" name="Chart" r:id="rId3" imgW="5803900" imgH="3098800" progId="MSGraph.Chart.8">
              <p:embed followColorScheme="full"/>
            </p:oleObj>
          </a:graphicData>
        </a:graphic>
      </p:graphicFrame>
      <p:grpSp>
        <p:nvGrpSpPr>
          <p:cNvPr id="39" name="Group 38"/>
          <p:cNvGrpSpPr/>
          <p:nvPr/>
        </p:nvGrpSpPr>
        <p:grpSpPr>
          <a:xfrm>
            <a:off x="457200" y="3098800"/>
            <a:ext cx="4058932" cy="3385443"/>
            <a:chOff x="457200" y="3098800"/>
            <a:chExt cx="4058932" cy="3385443"/>
          </a:xfrm>
        </p:grpSpPr>
        <p:sp>
          <p:nvSpPr>
            <p:cNvPr id="472067" name="AutoShape 3"/>
            <p:cNvSpPr>
              <a:spLocks noChangeArrowheads="1"/>
            </p:cNvSpPr>
            <p:nvPr/>
          </p:nvSpPr>
          <p:spPr bwMode="auto">
            <a:xfrm>
              <a:off x="1011238" y="3717925"/>
              <a:ext cx="692150" cy="690563"/>
            </a:xfrm>
            <a:prstGeom prst="roundRect">
              <a:avLst>
                <a:gd name="adj" fmla="val 16667"/>
              </a:avLst>
            </a:prstGeom>
            <a:solidFill>
              <a:schemeClr val="accent1"/>
            </a:solidFill>
            <a:ln w="50800" algn="ctr">
              <a:noFill/>
              <a:round/>
              <a:headEnd type="none" w="sm" len="sm"/>
              <a:tailEnd type="none" w="sm" len="sm"/>
            </a:ln>
            <a:effectLst>
              <a:prstShdw prst="shdw17" dist="17961" dir="2700000">
                <a:schemeClr val="accent1">
                  <a:gamma/>
                  <a:shade val="60000"/>
                  <a:invGamma/>
                </a:schemeClr>
              </a:prstShdw>
            </a:effectLst>
          </p:spPr>
          <p:txBody>
            <a:bodyPr wrap="none" anchor="ctr"/>
            <a:lstStyle/>
            <a:p>
              <a:r>
                <a:rPr lang="en-US" sz="1600">
                  <a:solidFill>
                    <a:srgbClr val="000000"/>
                  </a:solidFill>
                </a:rPr>
                <a:t>Page</a:t>
              </a:r>
            </a:p>
          </p:txBody>
        </p:sp>
        <p:sp>
          <p:nvSpPr>
            <p:cNvPr id="472068" name="AutoShape 4"/>
            <p:cNvSpPr>
              <a:spLocks noChangeArrowheads="1"/>
            </p:cNvSpPr>
            <p:nvPr/>
          </p:nvSpPr>
          <p:spPr bwMode="auto">
            <a:xfrm>
              <a:off x="1739900" y="3717925"/>
              <a:ext cx="692150" cy="690563"/>
            </a:xfrm>
            <a:prstGeom prst="roundRect">
              <a:avLst>
                <a:gd name="adj" fmla="val 16667"/>
              </a:avLst>
            </a:prstGeom>
            <a:solidFill>
              <a:schemeClr val="accent1"/>
            </a:solidFill>
            <a:ln w="50800" algn="ctr">
              <a:noFill/>
              <a:round/>
              <a:headEnd type="none" w="sm" len="sm"/>
              <a:tailEnd type="none" w="sm" len="sm"/>
            </a:ln>
            <a:effectLst>
              <a:prstShdw prst="shdw17" dist="17961" dir="2700000">
                <a:schemeClr val="accent1">
                  <a:gamma/>
                  <a:shade val="60000"/>
                  <a:invGamma/>
                </a:schemeClr>
              </a:prstShdw>
            </a:effectLst>
          </p:spPr>
          <p:txBody>
            <a:bodyPr wrap="none" anchor="ctr"/>
            <a:lstStyle/>
            <a:p>
              <a:r>
                <a:rPr lang="en-US" sz="1600">
                  <a:solidFill>
                    <a:srgbClr val="000000"/>
                  </a:solidFill>
                </a:rPr>
                <a:t>Page</a:t>
              </a:r>
            </a:p>
          </p:txBody>
        </p:sp>
        <p:sp>
          <p:nvSpPr>
            <p:cNvPr id="472069" name="AutoShape 5"/>
            <p:cNvSpPr>
              <a:spLocks noChangeArrowheads="1"/>
            </p:cNvSpPr>
            <p:nvPr/>
          </p:nvSpPr>
          <p:spPr bwMode="auto">
            <a:xfrm>
              <a:off x="3200400" y="3717925"/>
              <a:ext cx="692150" cy="690563"/>
            </a:xfrm>
            <a:prstGeom prst="roundRect">
              <a:avLst>
                <a:gd name="adj" fmla="val 16667"/>
              </a:avLst>
            </a:prstGeom>
            <a:solidFill>
              <a:schemeClr val="accent1"/>
            </a:solidFill>
            <a:ln w="50800" algn="ctr">
              <a:noFill/>
              <a:round/>
              <a:headEnd type="none" w="sm" len="sm"/>
              <a:tailEnd type="none" w="sm" len="sm"/>
            </a:ln>
            <a:effectLst>
              <a:prstShdw prst="shdw17" dist="17961" dir="2700000">
                <a:schemeClr val="accent1">
                  <a:gamma/>
                  <a:shade val="60000"/>
                  <a:invGamma/>
                </a:schemeClr>
              </a:prstShdw>
            </a:effectLst>
          </p:spPr>
          <p:txBody>
            <a:bodyPr wrap="none" anchor="ctr"/>
            <a:lstStyle/>
            <a:p>
              <a:r>
                <a:rPr lang="en-US" sz="1600">
                  <a:solidFill>
                    <a:srgbClr val="000000"/>
                  </a:solidFill>
                </a:rPr>
                <a:t>Page</a:t>
              </a:r>
            </a:p>
          </p:txBody>
        </p:sp>
        <p:sp>
          <p:nvSpPr>
            <p:cNvPr id="472070" name="Line 6"/>
            <p:cNvSpPr>
              <a:spLocks noChangeShapeType="1"/>
            </p:cNvSpPr>
            <p:nvPr/>
          </p:nvSpPr>
          <p:spPr bwMode="auto">
            <a:xfrm>
              <a:off x="2470150" y="4062413"/>
              <a:ext cx="654050" cy="0"/>
            </a:xfrm>
            <a:prstGeom prst="line">
              <a:avLst/>
            </a:prstGeom>
            <a:noFill/>
            <a:ln w="50800">
              <a:solidFill>
                <a:schemeClr val="tx1"/>
              </a:solidFill>
              <a:prstDash val="sysDot"/>
              <a:round/>
              <a:headEnd type="none" w="sm" len="sm"/>
              <a:tailEnd type="none" w="sm" len="sm"/>
            </a:ln>
            <a:effectLst/>
          </p:spPr>
          <p:txBody>
            <a:bodyPr wrap="none" anchor="ctr"/>
            <a:lstStyle/>
            <a:p>
              <a:endParaRPr lang="en-US"/>
            </a:p>
          </p:txBody>
        </p:sp>
        <p:sp>
          <p:nvSpPr>
            <p:cNvPr id="472071" name="AutoShape 7"/>
            <p:cNvSpPr>
              <a:spLocks noChangeArrowheads="1"/>
            </p:cNvSpPr>
            <p:nvPr/>
          </p:nvSpPr>
          <p:spPr bwMode="auto">
            <a:xfrm>
              <a:off x="1165225" y="4408488"/>
              <a:ext cx="423862" cy="346075"/>
            </a:xfrm>
            <a:prstGeom prst="upDownArrow">
              <a:avLst>
                <a:gd name="adj1" fmla="val 50000"/>
                <a:gd name="adj2" fmla="val 20000"/>
              </a:avLst>
            </a:prstGeom>
            <a:solidFill>
              <a:schemeClr val="tx2"/>
            </a:solidFill>
            <a:ln w="50800" algn="ctr">
              <a:noFill/>
              <a:miter lim="800000"/>
              <a:headEnd type="none" w="sm" len="sm"/>
              <a:tailEnd type="none" w="sm" len="sm"/>
            </a:ln>
            <a:effectLst/>
          </p:spPr>
          <p:txBody>
            <a:bodyPr wrap="none" anchor="ctr"/>
            <a:lstStyle/>
            <a:p>
              <a:endParaRPr lang="en-US"/>
            </a:p>
          </p:txBody>
        </p:sp>
        <p:sp>
          <p:nvSpPr>
            <p:cNvPr id="472072" name="AutoShape 8"/>
            <p:cNvSpPr>
              <a:spLocks noChangeArrowheads="1"/>
            </p:cNvSpPr>
            <p:nvPr/>
          </p:nvSpPr>
          <p:spPr bwMode="auto">
            <a:xfrm>
              <a:off x="1855788" y="4408488"/>
              <a:ext cx="423862" cy="346075"/>
            </a:xfrm>
            <a:prstGeom prst="upDownArrow">
              <a:avLst>
                <a:gd name="adj1" fmla="val 50000"/>
                <a:gd name="adj2" fmla="val 20000"/>
              </a:avLst>
            </a:prstGeom>
            <a:solidFill>
              <a:schemeClr val="tx2"/>
            </a:solidFill>
            <a:ln w="50800" algn="ctr">
              <a:noFill/>
              <a:miter lim="800000"/>
              <a:headEnd type="none" w="sm" len="sm"/>
              <a:tailEnd type="none" w="sm" len="sm"/>
            </a:ln>
            <a:effectLst/>
          </p:spPr>
          <p:txBody>
            <a:bodyPr wrap="none" anchor="ctr"/>
            <a:lstStyle/>
            <a:p>
              <a:endParaRPr lang="en-US"/>
            </a:p>
          </p:txBody>
        </p:sp>
        <p:sp>
          <p:nvSpPr>
            <p:cNvPr id="472073" name="AutoShape 9"/>
            <p:cNvSpPr>
              <a:spLocks noChangeArrowheads="1"/>
            </p:cNvSpPr>
            <p:nvPr/>
          </p:nvSpPr>
          <p:spPr bwMode="auto">
            <a:xfrm>
              <a:off x="3352800" y="4408488"/>
              <a:ext cx="423862" cy="346075"/>
            </a:xfrm>
            <a:prstGeom prst="upDownArrow">
              <a:avLst>
                <a:gd name="adj1" fmla="val 50000"/>
                <a:gd name="adj2" fmla="val 20000"/>
              </a:avLst>
            </a:prstGeom>
            <a:solidFill>
              <a:schemeClr val="tx2"/>
            </a:solidFill>
            <a:ln w="50800" algn="ctr">
              <a:noFill/>
              <a:miter lim="800000"/>
              <a:headEnd type="none" w="sm" len="sm"/>
              <a:tailEnd type="none" w="sm" len="sm"/>
            </a:ln>
            <a:effectLst/>
          </p:spPr>
          <p:txBody>
            <a:bodyPr wrap="none" anchor="ctr"/>
            <a:lstStyle/>
            <a:p>
              <a:endParaRPr lang="en-US"/>
            </a:p>
          </p:txBody>
        </p:sp>
        <p:sp>
          <p:nvSpPr>
            <p:cNvPr id="472074" name="Rectangle 10"/>
            <p:cNvSpPr>
              <a:spLocks noChangeArrowheads="1"/>
            </p:cNvSpPr>
            <p:nvPr/>
          </p:nvSpPr>
          <p:spPr bwMode="auto">
            <a:xfrm>
              <a:off x="588963" y="3679825"/>
              <a:ext cx="307975" cy="766763"/>
            </a:xfrm>
            <a:prstGeom prst="rect">
              <a:avLst/>
            </a:prstGeom>
            <a:solidFill>
              <a:schemeClr val="accent1"/>
            </a:solidFill>
            <a:ln w="50800" algn="ctr">
              <a:noFill/>
              <a:miter lim="800000"/>
              <a:headEnd type="none" w="sm" len="sm"/>
              <a:tailEnd type="none" w="sm" len="sm"/>
            </a:ln>
            <a:effectLst>
              <a:prstShdw prst="shdw17" dist="17961" dir="2700000">
                <a:schemeClr val="accent1">
                  <a:gamma/>
                  <a:shade val="60000"/>
                  <a:invGamma/>
                </a:schemeClr>
              </a:prstShdw>
            </a:effectLst>
          </p:spPr>
          <p:txBody>
            <a:bodyPr vert="eaVert" wrap="none" anchor="ctr"/>
            <a:lstStyle/>
            <a:p>
              <a:r>
                <a:rPr lang="en-US" sz="1600">
                  <a:solidFill>
                    <a:srgbClr val="000000"/>
                  </a:solidFill>
                </a:rPr>
                <a:t>RAS</a:t>
              </a:r>
            </a:p>
          </p:txBody>
        </p:sp>
        <p:sp>
          <p:nvSpPr>
            <p:cNvPr id="472075" name="Line 11"/>
            <p:cNvSpPr>
              <a:spLocks noChangeShapeType="1"/>
            </p:cNvSpPr>
            <p:nvPr/>
          </p:nvSpPr>
          <p:spPr bwMode="auto">
            <a:xfrm>
              <a:off x="896938" y="3871913"/>
              <a:ext cx="2649537" cy="0"/>
            </a:xfrm>
            <a:prstGeom prst="line">
              <a:avLst/>
            </a:prstGeom>
            <a:noFill/>
            <a:ln w="50800">
              <a:solidFill>
                <a:schemeClr val="tx2"/>
              </a:solidFill>
              <a:round/>
              <a:headEnd type="none" w="sm" len="sm"/>
              <a:tailEnd type="none" w="sm" len="sm"/>
            </a:ln>
            <a:effectLst/>
          </p:spPr>
          <p:txBody>
            <a:bodyPr wrap="none" anchor="ctr"/>
            <a:lstStyle/>
            <a:p>
              <a:endParaRPr lang="en-US"/>
            </a:p>
          </p:txBody>
        </p:sp>
        <p:sp>
          <p:nvSpPr>
            <p:cNvPr id="472076" name="AutoShape 12"/>
            <p:cNvSpPr>
              <a:spLocks noChangeArrowheads="1"/>
            </p:cNvSpPr>
            <p:nvPr/>
          </p:nvSpPr>
          <p:spPr bwMode="auto">
            <a:xfrm>
              <a:off x="1049338" y="4754563"/>
              <a:ext cx="2725737" cy="192088"/>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accent1"/>
            </a:solidFill>
            <a:ln w="50800" algn="ctr">
              <a:noFill/>
              <a:miter lim="800000"/>
              <a:headEnd type="none" w="sm" len="sm"/>
              <a:tailEnd type="none" w="sm" len="sm"/>
            </a:ln>
            <a:effectLst>
              <a:prstShdw prst="shdw17" dist="17961" dir="2700000">
                <a:schemeClr val="accent1">
                  <a:gamma/>
                  <a:shade val="60000"/>
                  <a:invGamma/>
                </a:schemeClr>
              </a:prstShdw>
            </a:effectLst>
          </p:spPr>
          <p:txBody>
            <a:bodyPr wrap="none" anchor="ctr"/>
            <a:lstStyle/>
            <a:p>
              <a:endParaRPr lang="en-US"/>
            </a:p>
          </p:txBody>
        </p:sp>
        <p:sp>
          <p:nvSpPr>
            <p:cNvPr id="472077" name="AutoShape 13"/>
            <p:cNvSpPr>
              <a:spLocks noChangeArrowheads="1"/>
            </p:cNvSpPr>
            <p:nvPr/>
          </p:nvSpPr>
          <p:spPr bwMode="auto">
            <a:xfrm>
              <a:off x="2278063" y="4946650"/>
              <a:ext cx="192087" cy="346075"/>
            </a:xfrm>
            <a:prstGeom prst="upDownArrow">
              <a:avLst>
                <a:gd name="adj1" fmla="val 50000"/>
                <a:gd name="adj2" fmla="val 36033"/>
              </a:avLst>
            </a:prstGeom>
            <a:solidFill>
              <a:schemeClr val="tx2"/>
            </a:solidFill>
            <a:ln w="50800" algn="ctr">
              <a:noFill/>
              <a:miter lim="800000"/>
              <a:headEnd type="none" w="sm" len="sm"/>
              <a:tailEnd type="none" w="sm" len="sm"/>
            </a:ln>
            <a:effectLst/>
          </p:spPr>
          <p:txBody>
            <a:bodyPr wrap="none" anchor="ctr"/>
            <a:lstStyle/>
            <a:p>
              <a:endParaRPr lang="en-US"/>
            </a:p>
          </p:txBody>
        </p:sp>
        <p:sp>
          <p:nvSpPr>
            <p:cNvPr id="472078" name="Rectangle 14"/>
            <p:cNvSpPr>
              <a:spLocks noChangeArrowheads="1"/>
            </p:cNvSpPr>
            <p:nvPr/>
          </p:nvSpPr>
          <p:spPr bwMode="auto">
            <a:xfrm>
              <a:off x="588963" y="4600575"/>
              <a:ext cx="307975" cy="766763"/>
            </a:xfrm>
            <a:prstGeom prst="rect">
              <a:avLst/>
            </a:prstGeom>
            <a:solidFill>
              <a:schemeClr val="accent1"/>
            </a:solidFill>
            <a:ln w="50800" algn="ctr">
              <a:noFill/>
              <a:miter lim="800000"/>
              <a:headEnd type="none" w="sm" len="sm"/>
              <a:tailEnd type="none" w="sm" len="sm"/>
            </a:ln>
            <a:effectLst>
              <a:prstShdw prst="shdw17" dist="17961" dir="2700000">
                <a:schemeClr val="accent1">
                  <a:gamma/>
                  <a:shade val="60000"/>
                  <a:invGamma/>
                </a:schemeClr>
              </a:prstShdw>
            </a:effectLst>
          </p:spPr>
          <p:txBody>
            <a:bodyPr vert="eaVert" wrap="none" anchor="ctr"/>
            <a:lstStyle/>
            <a:p>
              <a:r>
                <a:rPr lang="en-US" sz="1600">
                  <a:solidFill>
                    <a:srgbClr val="000000"/>
                  </a:solidFill>
                </a:rPr>
                <a:t>CAS</a:t>
              </a:r>
            </a:p>
          </p:txBody>
        </p:sp>
        <p:sp>
          <p:nvSpPr>
            <p:cNvPr id="472079" name="Line 15"/>
            <p:cNvSpPr>
              <a:spLocks noChangeShapeType="1"/>
            </p:cNvSpPr>
            <p:nvPr/>
          </p:nvSpPr>
          <p:spPr bwMode="auto">
            <a:xfrm>
              <a:off x="896938" y="4908550"/>
              <a:ext cx="574675" cy="0"/>
            </a:xfrm>
            <a:prstGeom prst="line">
              <a:avLst/>
            </a:prstGeom>
            <a:noFill/>
            <a:ln w="50800">
              <a:solidFill>
                <a:schemeClr val="tx2"/>
              </a:solidFill>
              <a:round/>
              <a:headEnd type="none" w="sm" len="sm"/>
              <a:tailEnd type="triangle" w="sm" len="sm"/>
            </a:ln>
            <a:effectLst/>
          </p:spPr>
          <p:txBody>
            <a:bodyPr wrap="none" anchor="ctr"/>
            <a:lstStyle/>
            <a:p>
              <a:endParaRPr lang="en-US"/>
            </a:p>
          </p:txBody>
        </p:sp>
        <p:sp>
          <p:nvSpPr>
            <p:cNvPr id="472080" name="Text Box 16"/>
            <p:cNvSpPr txBox="1">
              <a:spLocks noChangeArrowheads="1"/>
            </p:cNvSpPr>
            <p:nvPr/>
          </p:nvSpPr>
          <p:spPr bwMode="auto">
            <a:xfrm>
              <a:off x="457200" y="5407025"/>
              <a:ext cx="4058932" cy="1077218"/>
            </a:xfrm>
            <a:prstGeom prst="rect">
              <a:avLst/>
            </a:prstGeom>
            <a:noFill/>
            <a:ln w="50800" algn="ctr">
              <a:noFill/>
              <a:miter lim="800000"/>
              <a:headEnd type="none" w="sm" len="sm"/>
              <a:tailEnd type="none" w="sm" len="sm"/>
            </a:ln>
            <a:effectLst/>
          </p:spPr>
          <p:txBody>
            <a:bodyPr wrap="none">
              <a:spAutoFit/>
            </a:bodyPr>
            <a:lstStyle/>
            <a:p>
              <a:pPr algn="l"/>
              <a:r>
                <a:rPr lang="en-US" sz="1600" dirty="0"/>
                <a:t>Activates many pages</a:t>
              </a:r>
            </a:p>
            <a:p>
              <a:pPr algn="l"/>
              <a:r>
                <a:rPr lang="en-US" sz="1600" dirty="0"/>
                <a:t>Lots of reads and writes (refresh)</a:t>
              </a:r>
            </a:p>
            <a:p>
              <a:pPr algn="l"/>
              <a:r>
                <a:rPr lang="en-US" sz="1600" dirty="0"/>
                <a:t>Small amount of read data is used</a:t>
              </a:r>
            </a:p>
            <a:p>
              <a:pPr algn="l"/>
              <a:r>
                <a:rPr lang="en-US" sz="1600" dirty="0">
                  <a:solidFill>
                    <a:srgbClr val="FFFF00"/>
                  </a:solidFill>
                </a:rPr>
                <a:t>Requires small number of </a:t>
              </a:r>
              <a:r>
                <a:rPr lang="en-US" sz="1600" dirty="0" smtClean="0">
                  <a:solidFill>
                    <a:srgbClr val="FFFF00"/>
                  </a:solidFill>
                </a:rPr>
                <a:t>pins (DIPs)</a:t>
              </a:r>
              <a:endParaRPr lang="en-US" sz="1600" dirty="0">
                <a:solidFill>
                  <a:srgbClr val="FFFF00"/>
                </a:solidFill>
              </a:endParaRPr>
            </a:p>
          </p:txBody>
        </p:sp>
        <p:sp>
          <p:nvSpPr>
            <p:cNvPr id="472081" name="Text Box 17"/>
            <p:cNvSpPr txBox="1">
              <a:spLocks noChangeArrowheads="1"/>
            </p:cNvSpPr>
            <p:nvPr/>
          </p:nvSpPr>
          <p:spPr bwMode="auto">
            <a:xfrm>
              <a:off x="1011238" y="3098800"/>
              <a:ext cx="2349500" cy="461963"/>
            </a:xfrm>
            <a:prstGeom prst="rect">
              <a:avLst/>
            </a:prstGeom>
            <a:noFill/>
            <a:ln w="50800" algn="ctr">
              <a:noFill/>
              <a:miter lim="800000"/>
              <a:headEnd type="none" w="sm" len="sm"/>
              <a:tailEnd type="none" w="sm" len="sm"/>
            </a:ln>
            <a:effectLst/>
          </p:spPr>
          <p:txBody>
            <a:bodyPr wrap="none">
              <a:spAutoFit/>
            </a:bodyPr>
            <a:lstStyle/>
            <a:p>
              <a:pPr algn="l"/>
              <a:r>
                <a:rPr lang="en-US" dirty="0" smtClean="0"/>
                <a:t>Today’s DRAM</a:t>
              </a:r>
              <a:endParaRPr lang="en-US" dirty="0"/>
            </a:p>
          </p:txBody>
        </p:sp>
      </p:grpSp>
      <p:grpSp>
        <p:nvGrpSpPr>
          <p:cNvPr id="38" name="Group 37"/>
          <p:cNvGrpSpPr/>
          <p:nvPr/>
        </p:nvGrpSpPr>
        <p:grpSpPr>
          <a:xfrm>
            <a:off x="4800600" y="3124200"/>
            <a:ext cx="4278351" cy="3364805"/>
            <a:chOff x="4800600" y="3124200"/>
            <a:chExt cx="4278351" cy="3364805"/>
          </a:xfrm>
        </p:grpSpPr>
        <p:sp>
          <p:nvSpPr>
            <p:cNvPr id="472082" name="Text Box 18"/>
            <p:cNvSpPr txBox="1">
              <a:spLocks noChangeArrowheads="1"/>
            </p:cNvSpPr>
            <p:nvPr/>
          </p:nvSpPr>
          <p:spPr bwMode="auto">
            <a:xfrm>
              <a:off x="5083175" y="3124200"/>
              <a:ext cx="2971800" cy="461962"/>
            </a:xfrm>
            <a:prstGeom prst="rect">
              <a:avLst/>
            </a:prstGeom>
            <a:noFill/>
            <a:ln w="50800" algn="ctr">
              <a:noFill/>
              <a:miter lim="800000"/>
              <a:headEnd type="none" w="sm" len="sm"/>
              <a:tailEnd type="none" w="sm" len="sm"/>
            </a:ln>
            <a:effectLst/>
          </p:spPr>
          <p:txBody>
            <a:bodyPr wrap="square">
              <a:spAutoFit/>
            </a:bodyPr>
            <a:lstStyle/>
            <a:p>
              <a:pPr algn="l"/>
              <a:r>
                <a:rPr lang="en-US" dirty="0" smtClean="0"/>
                <a:t>Tomorrow’s DRAM</a:t>
              </a:r>
              <a:endParaRPr lang="en-US" dirty="0"/>
            </a:p>
          </p:txBody>
        </p:sp>
        <p:sp>
          <p:nvSpPr>
            <p:cNvPr id="472083" name="AutoShape 19"/>
            <p:cNvSpPr>
              <a:spLocks noChangeArrowheads="1"/>
            </p:cNvSpPr>
            <p:nvPr/>
          </p:nvSpPr>
          <p:spPr bwMode="auto">
            <a:xfrm>
              <a:off x="5375275" y="3724275"/>
              <a:ext cx="692150" cy="690562"/>
            </a:xfrm>
            <a:prstGeom prst="roundRect">
              <a:avLst>
                <a:gd name="adj" fmla="val 16667"/>
              </a:avLst>
            </a:prstGeom>
            <a:solidFill>
              <a:schemeClr val="accent1"/>
            </a:solidFill>
            <a:ln w="50800" algn="ctr">
              <a:noFill/>
              <a:round/>
              <a:headEnd type="none" w="sm" len="sm"/>
              <a:tailEnd type="none" w="sm" len="sm"/>
            </a:ln>
            <a:effectLst>
              <a:prstShdw prst="shdw17" dist="17961" dir="2700000">
                <a:schemeClr val="accent1">
                  <a:gamma/>
                  <a:shade val="60000"/>
                  <a:invGamma/>
                </a:schemeClr>
              </a:prstShdw>
            </a:effectLst>
          </p:spPr>
          <p:txBody>
            <a:bodyPr wrap="none" anchor="ctr"/>
            <a:lstStyle/>
            <a:p>
              <a:r>
                <a:rPr lang="en-US" sz="1600">
                  <a:solidFill>
                    <a:srgbClr val="000000"/>
                  </a:solidFill>
                </a:rPr>
                <a:t>Page</a:t>
              </a:r>
            </a:p>
          </p:txBody>
        </p:sp>
        <p:sp>
          <p:nvSpPr>
            <p:cNvPr id="472084" name="AutoShape 20"/>
            <p:cNvSpPr>
              <a:spLocks noChangeArrowheads="1"/>
            </p:cNvSpPr>
            <p:nvPr/>
          </p:nvSpPr>
          <p:spPr bwMode="auto">
            <a:xfrm>
              <a:off x="6103938" y="3724275"/>
              <a:ext cx="692150" cy="690562"/>
            </a:xfrm>
            <a:prstGeom prst="roundRect">
              <a:avLst>
                <a:gd name="adj" fmla="val 16667"/>
              </a:avLst>
            </a:prstGeom>
            <a:solidFill>
              <a:schemeClr val="accent2"/>
            </a:solidFill>
            <a:ln w="50800" algn="ctr">
              <a:noFill/>
              <a:round/>
              <a:headEnd type="none" w="sm" len="sm"/>
              <a:tailEnd type="none" w="sm" len="sm"/>
            </a:ln>
            <a:effectLst>
              <a:prstShdw prst="shdw17" dist="17961" dir="2700000">
                <a:schemeClr val="accent2">
                  <a:gamma/>
                  <a:shade val="60000"/>
                  <a:invGamma/>
                </a:schemeClr>
              </a:prstShdw>
            </a:effectLst>
          </p:spPr>
          <p:txBody>
            <a:bodyPr wrap="none" anchor="ctr"/>
            <a:lstStyle/>
            <a:p>
              <a:r>
                <a:rPr lang="en-US" sz="1600">
                  <a:solidFill>
                    <a:srgbClr val="000000"/>
                  </a:solidFill>
                </a:rPr>
                <a:t>Page</a:t>
              </a:r>
            </a:p>
          </p:txBody>
        </p:sp>
        <p:sp>
          <p:nvSpPr>
            <p:cNvPr id="472085" name="AutoShape 21"/>
            <p:cNvSpPr>
              <a:spLocks noChangeArrowheads="1"/>
            </p:cNvSpPr>
            <p:nvPr/>
          </p:nvSpPr>
          <p:spPr bwMode="auto">
            <a:xfrm>
              <a:off x="7564438" y="3724275"/>
              <a:ext cx="692150" cy="690562"/>
            </a:xfrm>
            <a:prstGeom prst="roundRect">
              <a:avLst>
                <a:gd name="adj" fmla="val 16667"/>
              </a:avLst>
            </a:prstGeom>
            <a:solidFill>
              <a:schemeClr val="accent2"/>
            </a:solidFill>
            <a:ln w="50800" algn="ctr">
              <a:noFill/>
              <a:round/>
              <a:headEnd type="none" w="sm" len="sm"/>
              <a:tailEnd type="none" w="sm" len="sm"/>
            </a:ln>
            <a:effectLst>
              <a:prstShdw prst="shdw17" dist="17961" dir="2700000">
                <a:schemeClr val="accent2">
                  <a:gamma/>
                  <a:shade val="60000"/>
                  <a:invGamma/>
                </a:schemeClr>
              </a:prstShdw>
            </a:effectLst>
          </p:spPr>
          <p:txBody>
            <a:bodyPr wrap="none" anchor="ctr"/>
            <a:lstStyle/>
            <a:p>
              <a:r>
                <a:rPr lang="en-US" sz="1600" dirty="0">
                  <a:solidFill>
                    <a:srgbClr val="000000"/>
                  </a:solidFill>
                </a:rPr>
                <a:t>Page</a:t>
              </a:r>
            </a:p>
          </p:txBody>
        </p:sp>
        <p:sp>
          <p:nvSpPr>
            <p:cNvPr id="472086" name="Line 22"/>
            <p:cNvSpPr>
              <a:spLocks noChangeShapeType="1"/>
            </p:cNvSpPr>
            <p:nvPr/>
          </p:nvSpPr>
          <p:spPr bwMode="auto">
            <a:xfrm>
              <a:off x="6834188" y="4068762"/>
              <a:ext cx="654050" cy="0"/>
            </a:xfrm>
            <a:prstGeom prst="line">
              <a:avLst/>
            </a:prstGeom>
            <a:noFill/>
            <a:ln w="50800">
              <a:solidFill>
                <a:schemeClr val="tx1"/>
              </a:solidFill>
              <a:prstDash val="sysDot"/>
              <a:round/>
              <a:headEnd type="none" w="sm" len="sm"/>
              <a:tailEnd type="none" w="sm" len="sm"/>
            </a:ln>
            <a:effectLst/>
          </p:spPr>
          <p:txBody>
            <a:bodyPr wrap="none" anchor="ctr"/>
            <a:lstStyle/>
            <a:p>
              <a:endParaRPr lang="en-US"/>
            </a:p>
          </p:txBody>
        </p:sp>
        <p:sp>
          <p:nvSpPr>
            <p:cNvPr id="472087" name="AutoShape 23"/>
            <p:cNvSpPr>
              <a:spLocks noChangeArrowheads="1"/>
            </p:cNvSpPr>
            <p:nvPr/>
          </p:nvSpPr>
          <p:spPr bwMode="auto">
            <a:xfrm>
              <a:off x="5529263" y="4414837"/>
              <a:ext cx="423863" cy="346075"/>
            </a:xfrm>
            <a:prstGeom prst="upDownArrow">
              <a:avLst>
                <a:gd name="adj1" fmla="val 50000"/>
                <a:gd name="adj2" fmla="val 20000"/>
              </a:avLst>
            </a:prstGeom>
            <a:solidFill>
              <a:schemeClr val="tx2"/>
            </a:solidFill>
            <a:ln w="50800" algn="ctr">
              <a:noFill/>
              <a:miter lim="800000"/>
              <a:headEnd type="none" w="sm" len="sm"/>
              <a:tailEnd type="none" w="sm" len="sm"/>
            </a:ln>
            <a:effectLst/>
          </p:spPr>
          <p:txBody>
            <a:bodyPr wrap="none" anchor="ctr"/>
            <a:lstStyle/>
            <a:p>
              <a:endParaRPr lang="en-US"/>
            </a:p>
          </p:txBody>
        </p:sp>
        <p:sp>
          <p:nvSpPr>
            <p:cNvPr id="472088" name="AutoShape 24"/>
            <p:cNvSpPr>
              <a:spLocks noChangeArrowheads="1"/>
            </p:cNvSpPr>
            <p:nvPr/>
          </p:nvSpPr>
          <p:spPr bwMode="auto">
            <a:xfrm>
              <a:off x="6219825" y="4414837"/>
              <a:ext cx="423863" cy="346075"/>
            </a:xfrm>
            <a:prstGeom prst="upDownArrow">
              <a:avLst>
                <a:gd name="adj1" fmla="val 50000"/>
                <a:gd name="adj2" fmla="val 20000"/>
              </a:avLst>
            </a:prstGeom>
            <a:noFill/>
            <a:ln w="19050" algn="ctr">
              <a:solidFill>
                <a:schemeClr val="tx2"/>
              </a:solidFill>
              <a:miter lim="800000"/>
              <a:headEnd type="none" w="sm" len="sm"/>
              <a:tailEnd type="none" w="sm" len="sm"/>
            </a:ln>
            <a:effectLst/>
          </p:spPr>
          <p:txBody>
            <a:bodyPr wrap="none" anchor="ctr"/>
            <a:lstStyle/>
            <a:p>
              <a:endParaRPr lang="en-US"/>
            </a:p>
          </p:txBody>
        </p:sp>
        <p:sp>
          <p:nvSpPr>
            <p:cNvPr id="472089" name="AutoShape 25"/>
            <p:cNvSpPr>
              <a:spLocks noChangeArrowheads="1"/>
            </p:cNvSpPr>
            <p:nvPr/>
          </p:nvSpPr>
          <p:spPr bwMode="auto">
            <a:xfrm>
              <a:off x="7716838" y="4414837"/>
              <a:ext cx="423863" cy="346075"/>
            </a:xfrm>
            <a:prstGeom prst="upDownArrow">
              <a:avLst>
                <a:gd name="adj1" fmla="val 50000"/>
                <a:gd name="adj2" fmla="val 20000"/>
              </a:avLst>
            </a:prstGeom>
            <a:noFill/>
            <a:ln w="19050" algn="ctr">
              <a:solidFill>
                <a:schemeClr val="tx2"/>
              </a:solidFill>
              <a:miter lim="800000"/>
              <a:headEnd type="none" w="sm" len="sm"/>
              <a:tailEnd type="none" w="sm" len="sm"/>
            </a:ln>
            <a:effectLst/>
          </p:spPr>
          <p:txBody>
            <a:bodyPr wrap="none" anchor="ctr"/>
            <a:lstStyle/>
            <a:p>
              <a:endParaRPr lang="en-US"/>
            </a:p>
          </p:txBody>
        </p:sp>
        <p:sp>
          <p:nvSpPr>
            <p:cNvPr id="472090" name="Rectangle 26"/>
            <p:cNvSpPr>
              <a:spLocks noChangeArrowheads="1"/>
            </p:cNvSpPr>
            <p:nvPr/>
          </p:nvSpPr>
          <p:spPr bwMode="auto">
            <a:xfrm>
              <a:off x="4953000" y="3686175"/>
              <a:ext cx="307975" cy="766762"/>
            </a:xfrm>
            <a:prstGeom prst="rect">
              <a:avLst/>
            </a:prstGeom>
            <a:solidFill>
              <a:schemeClr val="accent1"/>
            </a:solidFill>
            <a:ln w="50800" algn="ctr">
              <a:noFill/>
              <a:miter lim="800000"/>
              <a:headEnd type="none" w="sm" len="sm"/>
              <a:tailEnd type="none" w="sm" len="sm"/>
            </a:ln>
            <a:effectLst>
              <a:prstShdw prst="shdw17" dist="17961" dir="2700000">
                <a:schemeClr val="accent1">
                  <a:gamma/>
                  <a:shade val="60000"/>
                  <a:invGamma/>
                </a:schemeClr>
              </a:prstShdw>
            </a:effectLst>
          </p:spPr>
          <p:txBody>
            <a:bodyPr vert="eaVert" wrap="none" anchor="ctr"/>
            <a:lstStyle/>
            <a:p>
              <a:r>
                <a:rPr lang="en-US" sz="1600" dirty="0" err="1">
                  <a:solidFill>
                    <a:srgbClr val="000000"/>
                  </a:solidFill>
                </a:rPr>
                <a:t>Addr</a:t>
              </a:r>
              <a:endParaRPr lang="en-US" sz="1600" dirty="0">
                <a:solidFill>
                  <a:srgbClr val="000000"/>
                </a:solidFill>
              </a:endParaRPr>
            </a:p>
          </p:txBody>
        </p:sp>
        <p:sp>
          <p:nvSpPr>
            <p:cNvPr id="472091" name="Line 27"/>
            <p:cNvSpPr>
              <a:spLocks noChangeShapeType="1"/>
            </p:cNvSpPr>
            <p:nvPr/>
          </p:nvSpPr>
          <p:spPr bwMode="auto">
            <a:xfrm>
              <a:off x="5260975" y="3878262"/>
              <a:ext cx="2649538" cy="0"/>
            </a:xfrm>
            <a:prstGeom prst="line">
              <a:avLst/>
            </a:prstGeom>
            <a:noFill/>
            <a:ln w="50800">
              <a:solidFill>
                <a:schemeClr val="tx2"/>
              </a:solidFill>
              <a:round/>
              <a:headEnd type="none" w="sm" len="sm"/>
              <a:tailEnd type="none" w="sm" len="sm"/>
            </a:ln>
            <a:effectLst/>
          </p:spPr>
          <p:txBody>
            <a:bodyPr wrap="none" anchor="ctr"/>
            <a:lstStyle/>
            <a:p>
              <a:endParaRPr lang="en-US"/>
            </a:p>
          </p:txBody>
        </p:sp>
        <p:sp>
          <p:nvSpPr>
            <p:cNvPr id="472092" name="AutoShape 28"/>
            <p:cNvSpPr>
              <a:spLocks noChangeArrowheads="1"/>
            </p:cNvSpPr>
            <p:nvPr/>
          </p:nvSpPr>
          <p:spPr bwMode="auto">
            <a:xfrm>
              <a:off x="5413375" y="4760912"/>
              <a:ext cx="2725738" cy="192087"/>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accent1"/>
            </a:solidFill>
            <a:ln w="50800" algn="ctr">
              <a:noFill/>
              <a:miter lim="800000"/>
              <a:headEnd type="none" w="sm" len="sm"/>
              <a:tailEnd type="none" w="sm" len="sm"/>
            </a:ln>
            <a:effectLst>
              <a:prstShdw prst="shdw17" dist="17961" dir="2700000">
                <a:schemeClr val="accent1">
                  <a:gamma/>
                  <a:shade val="60000"/>
                  <a:invGamma/>
                </a:schemeClr>
              </a:prstShdw>
            </a:effectLst>
          </p:spPr>
          <p:txBody>
            <a:bodyPr wrap="none" anchor="ctr"/>
            <a:lstStyle/>
            <a:p>
              <a:endParaRPr lang="en-US"/>
            </a:p>
          </p:txBody>
        </p:sp>
        <p:sp>
          <p:nvSpPr>
            <p:cNvPr id="472093" name="Rectangle 29"/>
            <p:cNvSpPr>
              <a:spLocks noChangeArrowheads="1"/>
            </p:cNvSpPr>
            <p:nvPr/>
          </p:nvSpPr>
          <p:spPr bwMode="auto">
            <a:xfrm>
              <a:off x="4953000" y="4606925"/>
              <a:ext cx="307975" cy="766762"/>
            </a:xfrm>
            <a:prstGeom prst="rect">
              <a:avLst/>
            </a:prstGeom>
            <a:solidFill>
              <a:schemeClr val="accent1"/>
            </a:solidFill>
            <a:ln w="50800" algn="ctr">
              <a:noFill/>
              <a:miter lim="800000"/>
              <a:headEnd type="none" w="sm" len="sm"/>
              <a:tailEnd type="none" w="sm" len="sm"/>
            </a:ln>
            <a:effectLst>
              <a:prstShdw prst="shdw17" dist="17961" dir="2700000">
                <a:schemeClr val="accent1">
                  <a:gamma/>
                  <a:shade val="60000"/>
                  <a:invGamma/>
                </a:schemeClr>
              </a:prstShdw>
            </a:effectLst>
          </p:spPr>
          <p:txBody>
            <a:bodyPr vert="eaVert" wrap="none" anchor="ctr"/>
            <a:lstStyle/>
            <a:p>
              <a:r>
                <a:rPr lang="en-US" sz="1600">
                  <a:solidFill>
                    <a:srgbClr val="000000"/>
                  </a:solidFill>
                </a:rPr>
                <a:t>Addr</a:t>
              </a:r>
            </a:p>
          </p:txBody>
        </p:sp>
        <p:sp>
          <p:nvSpPr>
            <p:cNvPr id="472094" name="Line 30"/>
            <p:cNvSpPr>
              <a:spLocks noChangeShapeType="1"/>
            </p:cNvSpPr>
            <p:nvPr/>
          </p:nvSpPr>
          <p:spPr bwMode="auto">
            <a:xfrm>
              <a:off x="5260975" y="4914900"/>
              <a:ext cx="574675" cy="0"/>
            </a:xfrm>
            <a:prstGeom prst="line">
              <a:avLst/>
            </a:prstGeom>
            <a:noFill/>
            <a:ln w="50800">
              <a:solidFill>
                <a:schemeClr val="tx2"/>
              </a:solidFill>
              <a:round/>
              <a:headEnd type="none" w="sm" len="sm"/>
              <a:tailEnd type="triangle" w="sm" len="sm"/>
            </a:ln>
            <a:effectLst/>
          </p:spPr>
          <p:txBody>
            <a:bodyPr wrap="none" anchor="ctr"/>
            <a:lstStyle/>
            <a:p>
              <a:endParaRPr lang="en-US"/>
            </a:p>
          </p:txBody>
        </p:sp>
        <p:sp>
          <p:nvSpPr>
            <p:cNvPr id="472095" name="Text Box 31"/>
            <p:cNvSpPr txBox="1">
              <a:spLocks noChangeArrowheads="1"/>
            </p:cNvSpPr>
            <p:nvPr/>
          </p:nvSpPr>
          <p:spPr bwMode="auto">
            <a:xfrm>
              <a:off x="4800600" y="5411787"/>
              <a:ext cx="4278351" cy="1077218"/>
            </a:xfrm>
            <a:prstGeom prst="rect">
              <a:avLst/>
            </a:prstGeom>
            <a:noFill/>
            <a:ln w="50800" algn="ctr">
              <a:noFill/>
              <a:miter lim="800000"/>
              <a:headEnd type="none" w="sm" len="sm"/>
              <a:tailEnd type="none" w="sm" len="sm"/>
            </a:ln>
            <a:effectLst/>
          </p:spPr>
          <p:txBody>
            <a:bodyPr wrap="none">
              <a:spAutoFit/>
            </a:bodyPr>
            <a:lstStyle/>
            <a:p>
              <a:pPr algn="l"/>
              <a:r>
                <a:rPr lang="en-US" sz="1600" dirty="0"/>
                <a:t>Activates few pages</a:t>
              </a:r>
            </a:p>
            <a:p>
              <a:pPr algn="l"/>
              <a:r>
                <a:rPr lang="en-US" sz="1600" dirty="0"/>
                <a:t>Read and write (refresh) </a:t>
              </a:r>
              <a:r>
                <a:rPr lang="en-US" sz="1600" dirty="0" smtClean="0"/>
                <a:t>what’s needed</a:t>
              </a:r>
              <a:endParaRPr lang="en-US" sz="1600" dirty="0"/>
            </a:p>
            <a:p>
              <a:pPr algn="l"/>
              <a:r>
                <a:rPr lang="en-US" sz="1600" dirty="0"/>
                <a:t>All read data is used</a:t>
              </a:r>
            </a:p>
            <a:p>
              <a:pPr algn="l"/>
              <a:r>
                <a:rPr lang="en-US" sz="1600" dirty="0">
                  <a:solidFill>
                    <a:srgbClr val="FFCC00"/>
                  </a:solidFill>
                </a:rPr>
                <a:t>Requires large number of IO’s (3D)</a:t>
              </a:r>
            </a:p>
          </p:txBody>
        </p:sp>
        <p:sp>
          <p:nvSpPr>
            <p:cNvPr id="472096" name="AutoShape 32"/>
            <p:cNvSpPr>
              <a:spLocks noChangeArrowheads="1"/>
            </p:cNvSpPr>
            <p:nvPr/>
          </p:nvSpPr>
          <p:spPr bwMode="auto">
            <a:xfrm>
              <a:off x="6565900" y="4951412"/>
              <a:ext cx="423863" cy="346075"/>
            </a:xfrm>
            <a:prstGeom prst="upDownArrow">
              <a:avLst>
                <a:gd name="adj1" fmla="val 50000"/>
                <a:gd name="adj2" fmla="val 20000"/>
              </a:avLst>
            </a:prstGeom>
            <a:solidFill>
              <a:schemeClr val="tx2"/>
            </a:solidFill>
            <a:ln w="50800" algn="ctr">
              <a:noFill/>
              <a:miter lim="800000"/>
              <a:headEnd type="none" w="sm" len="sm"/>
              <a:tailEnd type="none" w="sm" len="sm"/>
            </a:ln>
            <a:effectLst/>
          </p:spPr>
          <p:txBody>
            <a:bodyPr wrap="none" anchor="ctr"/>
            <a:lstStyle/>
            <a:p>
              <a:endParaRPr lang="en-US"/>
            </a:p>
          </p:txBody>
        </p:sp>
      </p:grpSp>
      <p:sp>
        <p:nvSpPr>
          <p:cNvPr id="472102" name="Text Box 38"/>
          <p:cNvSpPr txBox="1">
            <a:spLocks noChangeArrowheads="1"/>
          </p:cNvSpPr>
          <p:nvPr/>
        </p:nvSpPr>
        <p:spPr bwMode="auto">
          <a:xfrm>
            <a:off x="4724400" y="1654314"/>
            <a:ext cx="2962671" cy="707886"/>
          </a:xfrm>
          <a:prstGeom prst="rect">
            <a:avLst/>
          </a:prstGeom>
          <a:noFill/>
          <a:ln w="50800" algn="ctr">
            <a:noFill/>
            <a:miter lim="800000"/>
            <a:headEnd type="none" w="sm" len="sm"/>
            <a:tailEnd type="none" w="sm" len="sm"/>
          </a:ln>
          <a:effectLst/>
        </p:spPr>
        <p:txBody>
          <a:bodyPr wrap="none">
            <a:spAutoFit/>
          </a:bodyPr>
          <a:lstStyle/>
          <a:p>
            <a:r>
              <a:rPr lang="en-US" sz="2000" i="1" dirty="0" smtClean="0">
                <a:solidFill>
                  <a:schemeClr val="tx2"/>
                </a:solidFill>
                <a:effectLst>
                  <a:outerShdw blurRad="38100" dist="38100" dir="2700000" algn="tl">
                    <a:srgbClr val="000000"/>
                  </a:outerShdw>
                </a:effectLst>
              </a:rPr>
              <a:t>Today’s energy </a:t>
            </a:r>
            <a:r>
              <a:rPr lang="en-US" sz="2000" i="1" dirty="0">
                <a:solidFill>
                  <a:schemeClr val="tx2"/>
                </a:solidFill>
                <a:effectLst>
                  <a:outerShdw blurRad="38100" dist="38100" dir="2700000" algn="tl">
                    <a:srgbClr val="000000"/>
                  </a:outerShdw>
                </a:effectLst>
              </a:rPr>
              <a:t>cost </a:t>
            </a:r>
            <a:r>
              <a:rPr lang="en-US" sz="2000" i="1" dirty="0" smtClean="0">
                <a:solidFill>
                  <a:schemeClr val="tx2"/>
                </a:solidFill>
                <a:effectLst>
                  <a:outerShdw blurRad="38100" dist="38100" dir="2700000" algn="tl">
                    <a:srgbClr val="000000"/>
                  </a:outerShdw>
                </a:effectLst>
              </a:rPr>
              <a:t>:</a:t>
            </a:r>
            <a:endParaRPr lang="en-US" sz="2000" i="1" dirty="0">
              <a:solidFill>
                <a:schemeClr val="tx2"/>
              </a:solidFill>
              <a:effectLst>
                <a:outerShdw blurRad="38100" dist="38100" dir="2700000" algn="tl">
                  <a:srgbClr val="000000"/>
                </a:outerShdw>
              </a:effectLst>
            </a:endParaRPr>
          </a:p>
          <a:p>
            <a:r>
              <a:rPr lang="en-US" sz="2000" i="1" dirty="0">
                <a:solidFill>
                  <a:schemeClr val="tx2"/>
                </a:solidFill>
                <a:effectLst>
                  <a:outerShdw blurRad="38100" dist="38100" dir="2700000" algn="tl">
                    <a:srgbClr val="000000"/>
                  </a:outerShdw>
                </a:effectLst>
              </a:rPr>
              <a:t>~</a:t>
            </a:r>
            <a:r>
              <a:rPr lang="en-US" sz="2000" i="1" dirty="0" smtClean="0">
                <a:solidFill>
                  <a:schemeClr val="tx2"/>
                </a:solidFill>
                <a:effectLst>
                  <a:outerShdw blurRad="38100" dist="38100" dir="2700000" algn="tl">
                    <a:srgbClr val="000000"/>
                  </a:outerShdw>
                </a:effectLst>
              </a:rPr>
              <a:t>150 </a:t>
            </a:r>
            <a:r>
              <a:rPr lang="en-US" sz="2000" i="1" dirty="0" err="1">
                <a:solidFill>
                  <a:schemeClr val="tx2"/>
                </a:solidFill>
                <a:effectLst>
                  <a:outerShdw blurRad="38100" dist="38100" dir="2700000" algn="tl">
                    <a:srgbClr val="000000"/>
                  </a:outerShdw>
                </a:effectLst>
              </a:rPr>
              <a:t>pJ</a:t>
            </a:r>
            <a:r>
              <a:rPr lang="en-US" sz="2000" i="1" dirty="0">
                <a:solidFill>
                  <a:schemeClr val="tx2"/>
                </a:solidFill>
                <a:effectLst>
                  <a:outerShdw blurRad="38100" dist="38100" dir="2700000" algn="tl">
                    <a:srgbClr val="000000"/>
                  </a:outerShdw>
                </a:effectLst>
              </a:rPr>
              <a:t>/bit</a:t>
            </a:r>
          </a:p>
        </p:txBody>
      </p:sp>
      <p:graphicFrame>
        <p:nvGraphicFramePr>
          <p:cNvPr id="472106" name="Object 42"/>
          <p:cNvGraphicFramePr>
            <a:graphicFrameLocks noGrp="1" noChangeAspect="1"/>
          </p:cNvGraphicFramePr>
          <p:nvPr>
            <p:ph sz="half" idx="2"/>
          </p:nvPr>
        </p:nvGraphicFramePr>
        <p:xfrm>
          <a:off x="1447800" y="762000"/>
          <a:ext cx="4043362" cy="2717800"/>
        </p:xfrm>
        <a:graphic>
          <a:graphicData uri="http://schemas.openxmlformats.org/presentationml/2006/ole">
            <p:oleObj spid="_x0000_s490547" name="Chart" r:id="rId4" imgW="4318000" imgH="2908300" progId="MSGraph.Chart.8">
              <p:embed followColorScheme="full"/>
            </p:oleObj>
          </a:graphicData>
        </a:graphic>
      </p:graphicFrame>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mp:transition xmlns:mp="http://schemas.microsoft.com/office/mac/powerpoint/2008/main" spd="med"/>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2193" name="AutoShape 84"/>
          <p:cNvSpPr>
            <a:spLocks noChangeArrowheads="1"/>
          </p:cNvSpPr>
          <p:nvPr/>
        </p:nvSpPr>
        <p:spPr bwMode="auto">
          <a:xfrm>
            <a:off x="457200" y="1447800"/>
            <a:ext cx="8382000" cy="4267200"/>
          </a:xfrm>
          <a:prstGeom prst="roundRect">
            <a:avLst>
              <a:gd name="adj" fmla="val 16667"/>
            </a:avLst>
          </a:prstGeom>
          <a:gradFill rotWithShape="1">
            <a:gsLst>
              <a:gs pos="0">
                <a:srgbClr val="003366"/>
              </a:gs>
              <a:gs pos="100000">
                <a:srgbClr val="00182F"/>
              </a:gs>
            </a:gsLst>
            <a:lin ang="5400000" scaled="1"/>
          </a:gradFill>
          <a:ln w="9525">
            <a:solidFill>
              <a:schemeClr val="tx1"/>
            </a:solidFill>
            <a:round/>
            <a:headEnd/>
            <a:tailEnd/>
          </a:ln>
        </p:spPr>
        <p:txBody>
          <a:bodyPr wrap="none" anchor="ctr"/>
          <a:lstStyle/>
          <a:p>
            <a:pPr algn="ctr"/>
            <a:endParaRPr lang="en-US"/>
          </a:p>
        </p:txBody>
      </p:sp>
      <p:sp>
        <p:nvSpPr>
          <p:cNvPr id="392194" name="AutoShape 86"/>
          <p:cNvSpPr>
            <a:spLocks noChangeArrowheads="1"/>
          </p:cNvSpPr>
          <p:nvPr/>
        </p:nvSpPr>
        <p:spPr bwMode="auto">
          <a:xfrm>
            <a:off x="609600" y="1600200"/>
            <a:ext cx="4191000" cy="2527300"/>
          </a:xfrm>
          <a:prstGeom prst="roundRect">
            <a:avLst>
              <a:gd name="adj" fmla="val 16667"/>
            </a:avLst>
          </a:prstGeom>
          <a:solidFill>
            <a:srgbClr val="000A14"/>
          </a:solidFill>
          <a:ln w="38100">
            <a:solidFill>
              <a:schemeClr val="tx1"/>
            </a:solidFill>
            <a:round/>
            <a:headEnd/>
            <a:tailEnd/>
          </a:ln>
        </p:spPr>
        <p:txBody>
          <a:bodyPr wrap="none" anchor="ctr"/>
          <a:lstStyle/>
          <a:p>
            <a:pPr algn="ctr"/>
            <a:endParaRPr lang="en-US" sz="1200">
              <a:solidFill>
                <a:schemeClr val="tx2"/>
              </a:solidFill>
            </a:endParaRPr>
          </a:p>
        </p:txBody>
      </p:sp>
      <p:sp>
        <p:nvSpPr>
          <p:cNvPr id="392195" name="AutoShape 85"/>
          <p:cNvSpPr>
            <a:spLocks noChangeArrowheads="1"/>
          </p:cNvSpPr>
          <p:nvPr/>
        </p:nvSpPr>
        <p:spPr bwMode="auto">
          <a:xfrm>
            <a:off x="5029200" y="1600200"/>
            <a:ext cx="3581400" cy="2514600"/>
          </a:xfrm>
          <a:prstGeom prst="roundRect">
            <a:avLst>
              <a:gd name="adj" fmla="val 16667"/>
            </a:avLst>
          </a:prstGeom>
          <a:solidFill>
            <a:srgbClr val="000A14"/>
          </a:solidFill>
          <a:ln w="38100">
            <a:solidFill>
              <a:schemeClr val="tx1"/>
            </a:solidFill>
            <a:round/>
            <a:headEnd/>
            <a:tailEnd/>
          </a:ln>
        </p:spPr>
        <p:txBody>
          <a:bodyPr wrap="none" anchor="ctr"/>
          <a:lstStyle/>
          <a:p>
            <a:pPr algn="ctr"/>
            <a:endParaRPr lang="en-US" sz="1200">
              <a:solidFill>
                <a:schemeClr val="tx2"/>
              </a:solidFill>
            </a:endParaRPr>
          </a:p>
        </p:txBody>
      </p:sp>
      <p:sp>
        <p:nvSpPr>
          <p:cNvPr id="171010" name="Rectangle 2"/>
          <p:cNvSpPr>
            <a:spLocks noGrp="1" noChangeArrowheads="1"/>
          </p:cNvSpPr>
          <p:nvPr>
            <p:ph type="title"/>
          </p:nvPr>
        </p:nvSpPr>
        <p:spPr>
          <a:xfrm>
            <a:off x="0" y="-76200"/>
            <a:ext cx="9144000" cy="1143000"/>
          </a:xfrm>
        </p:spPr>
        <p:txBody>
          <a:bodyPr/>
          <a:lstStyle/>
          <a:p>
            <a:pPr eaLnBrk="1" hangingPunct="1"/>
            <a:r>
              <a:rPr lang="en-US" sz="3200" dirty="0" smtClean="0"/>
              <a:t>Innovative Multi-Chip 3D Packaging Will Address Multiple Challenges</a:t>
            </a:r>
          </a:p>
        </p:txBody>
      </p:sp>
      <p:sp>
        <p:nvSpPr>
          <p:cNvPr id="392197" name="AutoShape 4"/>
          <p:cNvSpPr>
            <a:spLocks noChangeArrowheads="1"/>
          </p:cNvSpPr>
          <p:nvPr/>
        </p:nvSpPr>
        <p:spPr bwMode="auto">
          <a:xfrm>
            <a:off x="838200" y="2222500"/>
            <a:ext cx="3810000" cy="1828800"/>
          </a:xfrm>
          <a:prstGeom prst="cube">
            <a:avLst>
              <a:gd name="adj" fmla="val 91667"/>
            </a:avLst>
          </a:prstGeom>
          <a:solidFill>
            <a:srgbClr val="808080"/>
          </a:solidFill>
          <a:ln w="9525">
            <a:solidFill>
              <a:schemeClr val="tx1"/>
            </a:solidFill>
            <a:miter lim="800000"/>
            <a:headEnd/>
            <a:tailEnd/>
          </a:ln>
        </p:spPr>
        <p:txBody>
          <a:bodyPr wrap="none" anchor="ctr"/>
          <a:lstStyle/>
          <a:p>
            <a:pPr algn="ctr"/>
            <a:endParaRPr lang="en-US"/>
          </a:p>
        </p:txBody>
      </p:sp>
      <p:sp>
        <p:nvSpPr>
          <p:cNvPr id="392198" name="AutoShape 5"/>
          <p:cNvSpPr>
            <a:spLocks noChangeArrowheads="1"/>
          </p:cNvSpPr>
          <p:nvPr/>
        </p:nvSpPr>
        <p:spPr bwMode="auto">
          <a:xfrm>
            <a:off x="1295400" y="3213100"/>
            <a:ext cx="1143000" cy="533400"/>
          </a:xfrm>
          <a:prstGeom prst="cube">
            <a:avLst>
              <a:gd name="adj" fmla="val 91667"/>
            </a:avLst>
          </a:prstGeom>
          <a:solidFill>
            <a:srgbClr val="2F0B11"/>
          </a:solidFill>
          <a:ln w="9525">
            <a:solidFill>
              <a:schemeClr val="tx1"/>
            </a:solidFill>
            <a:miter lim="800000"/>
            <a:headEnd/>
            <a:tailEnd/>
          </a:ln>
        </p:spPr>
        <p:txBody>
          <a:bodyPr wrap="none" anchor="ctr"/>
          <a:lstStyle/>
          <a:p>
            <a:pPr algn="ctr"/>
            <a:endParaRPr lang="en-US"/>
          </a:p>
        </p:txBody>
      </p:sp>
      <p:sp>
        <p:nvSpPr>
          <p:cNvPr id="392199" name="AutoShape 10"/>
          <p:cNvSpPr>
            <a:spLocks noChangeArrowheads="1"/>
          </p:cNvSpPr>
          <p:nvPr/>
        </p:nvSpPr>
        <p:spPr bwMode="auto">
          <a:xfrm>
            <a:off x="1295400" y="3136900"/>
            <a:ext cx="1143000" cy="533400"/>
          </a:xfrm>
          <a:prstGeom prst="cube">
            <a:avLst>
              <a:gd name="adj" fmla="val 91667"/>
            </a:avLst>
          </a:prstGeom>
          <a:solidFill>
            <a:srgbClr val="2F0B11"/>
          </a:solidFill>
          <a:ln w="9525">
            <a:solidFill>
              <a:schemeClr val="tx1"/>
            </a:solidFill>
            <a:miter lim="800000"/>
            <a:headEnd/>
            <a:tailEnd/>
          </a:ln>
        </p:spPr>
        <p:txBody>
          <a:bodyPr wrap="none" anchor="ctr"/>
          <a:lstStyle/>
          <a:p>
            <a:pPr algn="ctr"/>
            <a:endParaRPr lang="en-US"/>
          </a:p>
        </p:txBody>
      </p:sp>
      <p:sp>
        <p:nvSpPr>
          <p:cNvPr id="392200" name="AutoShape 11"/>
          <p:cNvSpPr>
            <a:spLocks noChangeArrowheads="1"/>
          </p:cNvSpPr>
          <p:nvPr/>
        </p:nvSpPr>
        <p:spPr bwMode="auto">
          <a:xfrm>
            <a:off x="1295400" y="3060700"/>
            <a:ext cx="1143000" cy="533400"/>
          </a:xfrm>
          <a:prstGeom prst="cube">
            <a:avLst>
              <a:gd name="adj" fmla="val 91667"/>
            </a:avLst>
          </a:prstGeom>
          <a:solidFill>
            <a:schemeClr val="bg2"/>
          </a:solidFill>
          <a:ln w="9525">
            <a:solidFill>
              <a:schemeClr val="tx1"/>
            </a:solidFill>
            <a:miter lim="800000"/>
            <a:headEnd/>
            <a:tailEnd/>
          </a:ln>
        </p:spPr>
        <p:txBody>
          <a:bodyPr wrap="none" anchor="ctr"/>
          <a:lstStyle/>
          <a:p>
            <a:pPr algn="ctr"/>
            <a:endParaRPr lang="en-US"/>
          </a:p>
        </p:txBody>
      </p:sp>
      <p:sp>
        <p:nvSpPr>
          <p:cNvPr id="392201" name="AutoShape 12"/>
          <p:cNvSpPr>
            <a:spLocks noChangeArrowheads="1"/>
          </p:cNvSpPr>
          <p:nvPr/>
        </p:nvSpPr>
        <p:spPr bwMode="auto">
          <a:xfrm>
            <a:off x="1295400" y="3060700"/>
            <a:ext cx="1143000" cy="533400"/>
          </a:xfrm>
          <a:prstGeom prst="cube">
            <a:avLst>
              <a:gd name="adj" fmla="val 91667"/>
            </a:avLst>
          </a:prstGeom>
          <a:solidFill>
            <a:srgbClr val="2F0B11"/>
          </a:solidFill>
          <a:ln w="9525">
            <a:solidFill>
              <a:schemeClr val="tx1"/>
            </a:solidFill>
            <a:miter lim="800000"/>
            <a:headEnd/>
            <a:tailEnd/>
          </a:ln>
        </p:spPr>
        <p:txBody>
          <a:bodyPr wrap="none" anchor="ctr"/>
          <a:lstStyle/>
          <a:p>
            <a:pPr algn="ctr"/>
            <a:endParaRPr lang="en-US"/>
          </a:p>
        </p:txBody>
      </p:sp>
      <p:sp>
        <p:nvSpPr>
          <p:cNvPr id="392202" name="AutoShape 13"/>
          <p:cNvSpPr>
            <a:spLocks noChangeArrowheads="1"/>
          </p:cNvSpPr>
          <p:nvPr/>
        </p:nvSpPr>
        <p:spPr bwMode="auto">
          <a:xfrm>
            <a:off x="1524000" y="3136900"/>
            <a:ext cx="685800" cy="304800"/>
          </a:xfrm>
          <a:prstGeom prst="cube">
            <a:avLst>
              <a:gd name="adj" fmla="val 91667"/>
            </a:avLst>
          </a:prstGeom>
          <a:solidFill>
            <a:srgbClr val="008000"/>
          </a:solidFill>
          <a:ln w="9525">
            <a:solidFill>
              <a:schemeClr val="tx1"/>
            </a:solidFill>
            <a:miter lim="800000"/>
            <a:headEnd/>
            <a:tailEnd/>
          </a:ln>
        </p:spPr>
        <p:txBody>
          <a:bodyPr wrap="none" anchor="ctr"/>
          <a:lstStyle/>
          <a:p>
            <a:pPr algn="ctr"/>
            <a:endParaRPr lang="en-US"/>
          </a:p>
        </p:txBody>
      </p:sp>
      <p:sp>
        <p:nvSpPr>
          <p:cNvPr id="392203" name="AutoShape 14"/>
          <p:cNvSpPr>
            <a:spLocks noChangeArrowheads="1"/>
          </p:cNvSpPr>
          <p:nvPr/>
        </p:nvSpPr>
        <p:spPr bwMode="auto">
          <a:xfrm>
            <a:off x="2209800" y="3213100"/>
            <a:ext cx="1143000" cy="533400"/>
          </a:xfrm>
          <a:prstGeom prst="cube">
            <a:avLst>
              <a:gd name="adj" fmla="val 91667"/>
            </a:avLst>
          </a:prstGeom>
          <a:solidFill>
            <a:srgbClr val="2F0B11"/>
          </a:solidFill>
          <a:ln w="9525">
            <a:solidFill>
              <a:schemeClr val="tx1"/>
            </a:solidFill>
            <a:miter lim="800000"/>
            <a:headEnd/>
            <a:tailEnd/>
          </a:ln>
        </p:spPr>
        <p:txBody>
          <a:bodyPr wrap="none" anchor="ctr"/>
          <a:lstStyle/>
          <a:p>
            <a:pPr algn="ctr"/>
            <a:endParaRPr lang="en-US"/>
          </a:p>
        </p:txBody>
      </p:sp>
      <p:sp>
        <p:nvSpPr>
          <p:cNvPr id="392204" name="AutoShape 15"/>
          <p:cNvSpPr>
            <a:spLocks noChangeArrowheads="1"/>
          </p:cNvSpPr>
          <p:nvPr/>
        </p:nvSpPr>
        <p:spPr bwMode="auto">
          <a:xfrm>
            <a:off x="2209800" y="3136900"/>
            <a:ext cx="1143000" cy="533400"/>
          </a:xfrm>
          <a:prstGeom prst="cube">
            <a:avLst>
              <a:gd name="adj" fmla="val 91667"/>
            </a:avLst>
          </a:prstGeom>
          <a:solidFill>
            <a:srgbClr val="2F0B11"/>
          </a:solidFill>
          <a:ln w="9525">
            <a:solidFill>
              <a:schemeClr val="tx1"/>
            </a:solidFill>
            <a:miter lim="800000"/>
            <a:headEnd/>
            <a:tailEnd/>
          </a:ln>
        </p:spPr>
        <p:txBody>
          <a:bodyPr wrap="none" anchor="ctr"/>
          <a:lstStyle/>
          <a:p>
            <a:pPr algn="ctr"/>
            <a:endParaRPr lang="en-US"/>
          </a:p>
        </p:txBody>
      </p:sp>
      <p:sp>
        <p:nvSpPr>
          <p:cNvPr id="392205" name="AutoShape 16"/>
          <p:cNvSpPr>
            <a:spLocks noChangeArrowheads="1"/>
          </p:cNvSpPr>
          <p:nvPr/>
        </p:nvSpPr>
        <p:spPr bwMode="auto">
          <a:xfrm>
            <a:off x="2209800" y="3060700"/>
            <a:ext cx="1143000" cy="533400"/>
          </a:xfrm>
          <a:prstGeom prst="cube">
            <a:avLst>
              <a:gd name="adj" fmla="val 91667"/>
            </a:avLst>
          </a:prstGeom>
          <a:solidFill>
            <a:schemeClr val="bg2"/>
          </a:solidFill>
          <a:ln w="9525">
            <a:solidFill>
              <a:schemeClr val="tx1"/>
            </a:solidFill>
            <a:miter lim="800000"/>
            <a:headEnd/>
            <a:tailEnd/>
          </a:ln>
        </p:spPr>
        <p:txBody>
          <a:bodyPr wrap="none" anchor="ctr"/>
          <a:lstStyle/>
          <a:p>
            <a:pPr algn="ctr"/>
            <a:endParaRPr lang="en-US"/>
          </a:p>
        </p:txBody>
      </p:sp>
      <p:sp>
        <p:nvSpPr>
          <p:cNvPr id="392206" name="AutoShape 17"/>
          <p:cNvSpPr>
            <a:spLocks noChangeArrowheads="1"/>
          </p:cNvSpPr>
          <p:nvPr/>
        </p:nvSpPr>
        <p:spPr bwMode="auto">
          <a:xfrm>
            <a:off x="2209800" y="3060700"/>
            <a:ext cx="1143000" cy="533400"/>
          </a:xfrm>
          <a:prstGeom prst="cube">
            <a:avLst>
              <a:gd name="adj" fmla="val 91667"/>
            </a:avLst>
          </a:prstGeom>
          <a:solidFill>
            <a:srgbClr val="2F0B11"/>
          </a:solidFill>
          <a:ln w="9525">
            <a:solidFill>
              <a:schemeClr val="tx1"/>
            </a:solidFill>
            <a:miter lim="800000"/>
            <a:headEnd/>
            <a:tailEnd/>
          </a:ln>
        </p:spPr>
        <p:txBody>
          <a:bodyPr wrap="none" anchor="ctr"/>
          <a:lstStyle/>
          <a:p>
            <a:pPr algn="ctr"/>
            <a:endParaRPr lang="en-US"/>
          </a:p>
        </p:txBody>
      </p:sp>
      <p:sp>
        <p:nvSpPr>
          <p:cNvPr id="392207" name="AutoShape 18"/>
          <p:cNvSpPr>
            <a:spLocks noChangeArrowheads="1"/>
          </p:cNvSpPr>
          <p:nvPr/>
        </p:nvSpPr>
        <p:spPr bwMode="auto">
          <a:xfrm>
            <a:off x="2438400" y="3136900"/>
            <a:ext cx="685800" cy="304800"/>
          </a:xfrm>
          <a:prstGeom prst="cube">
            <a:avLst>
              <a:gd name="adj" fmla="val 91667"/>
            </a:avLst>
          </a:prstGeom>
          <a:solidFill>
            <a:srgbClr val="008000"/>
          </a:solidFill>
          <a:ln w="9525">
            <a:solidFill>
              <a:schemeClr val="tx1"/>
            </a:solidFill>
            <a:miter lim="800000"/>
            <a:headEnd/>
            <a:tailEnd/>
          </a:ln>
        </p:spPr>
        <p:txBody>
          <a:bodyPr wrap="none" anchor="ctr"/>
          <a:lstStyle/>
          <a:p>
            <a:pPr algn="ctr"/>
            <a:endParaRPr lang="en-US"/>
          </a:p>
        </p:txBody>
      </p:sp>
      <p:sp>
        <p:nvSpPr>
          <p:cNvPr id="392208" name="AutoShape 19"/>
          <p:cNvSpPr>
            <a:spLocks noChangeArrowheads="1"/>
          </p:cNvSpPr>
          <p:nvPr/>
        </p:nvSpPr>
        <p:spPr bwMode="auto">
          <a:xfrm>
            <a:off x="2057400" y="2451100"/>
            <a:ext cx="1143000" cy="533400"/>
          </a:xfrm>
          <a:prstGeom prst="cube">
            <a:avLst>
              <a:gd name="adj" fmla="val 91667"/>
            </a:avLst>
          </a:prstGeom>
          <a:solidFill>
            <a:srgbClr val="2F0B11"/>
          </a:solidFill>
          <a:ln w="9525">
            <a:solidFill>
              <a:schemeClr val="tx1"/>
            </a:solidFill>
            <a:miter lim="800000"/>
            <a:headEnd/>
            <a:tailEnd/>
          </a:ln>
        </p:spPr>
        <p:txBody>
          <a:bodyPr wrap="none" anchor="ctr"/>
          <a:lstStyle/>
          <a:p>
            <a:pPr algn="ctr"/>
            <a:endParaRPr lang="en-US"/>
          </a:p>
        </p:txBody>
      </p:sp>
      <p:sp>
        <p:nvSpPr>
          <p:cNvPr id="392209" name="AutoShape 20"/>
          <p:cNvSpPr>
            <a:spLocks noChangeArrowheads="1"/>
          </p:cNvSpPr>
          <p:nvPr/>
        </p:nvSpPr>
        <p:spPr bwMode="auto">
          <a:xfrm>
            <a:off x="2057400" y="2374900"/>
            <a:ext cx="1143000" cy="533400"/>
          </a:xfrm>
          <a:prstGeom prst="cube">
            <a:avLst>
              <a:gd name="adj" fmla="val 91667"/>
            </a:avLst>
          </a:prstGeom>
          <a:solidFill>
            <a:srgbClr val="2F0B11"/>
          </a:solidFill>
          <a:ln w="9525">
            <a:solidFill>
              <a:schemeClr val="tx1"/>
            </a:solidFill>
            <a:miter lim="800000"/>
            <a:headEnd/>
            <a:tailEnd/>
          </a:ln>
        </p:spPr>
        <p:txBody>
          <a:bodyPr wrap="none" anchor="ctr"/>
          <a:lstStyle/>
          <a:p>
            <a:pPr algn="ctr"/>
            <a:endParaRPr lang="en-US"/>
          </a:p>
        </p:txBody>
      </p:sp>
      <p:sp>
        <p:nvSpPr>
          <p:cNvPr id="392210" name="AutoShape 21"/>
          <p:cNvSpPr>
            <a:spLocks noChangeArrowheads="1"/>
          </p:cNvSpPr>
          <p:nvPr/>
        </p:nvSpPr>
        <p:spPr bwMode="auto">
          <a:xfrm>
            <a:off x="2057400" y="2298700"/>
            <a:ext cx="1143000" cy="533400"/>
          </a:xfrm>
          <a:prstGeom prst="cube">
            <a:avLst>
              <a:gd name="adj" fmla="val 91667"/>
            </a:avLst>
          </a:prstGeom>
          <a:solidFill>
            <a:schemeClr val="bg2"/>
          </a:solidFill>
          <a:ln w="9525">
            <a:solidFill>
              <a:schemeClr val="tx1"/>
            </a:solidFill>
            <a:miter lim="800000"/>
            <a:headEnd/>
            <a:tailEnd/>
          </a:ln>
        </p:spPr>
        <p:txBody>
          <a:bodyPr wrap="none" anchor="ctr"/>
          <a:lstStyle/>
          <a:p>
            <a:pPr algn="ctr"/>
            <a:endParaRPr lang="en-US"/>
          </a:p>
        </p:txBody>
      </p:sp>
      <p:sp>
        <p:nvSpPr>
          <p:cNvPr id="392211" name="AutoShape 22"/>
          <p:cNvSpPr>
            <a:spLocks noChangeArrowheads="1"/>
          </p:cNvSpPr>
          <p:nvPr/>
        </p:nvSpPr>
        <p:spPr bwMode="auto">
          <a:xfrm>
            <a:off x="2057400" y="2298700"/>
            <a:ext cx="1143000" cy="533400"/>
          </a:xfrm>
          <a:prstGeom prst="cube">
            <a:avLst>
              <a:gd name="adj" fmla="val 91667"/>
            </a:avLst>
          </a:prstGeom>
          <a:solidFill>
            <a:srgbClr val="2F0B11"/>
          </a:solidFill>
          <a:ln w="9525">
            <a:solidFill>
              <a:schemeClr val="tx1"/>
            </a:solidFill>
            <a:miter lim="800000"/>
            <a:headEnd/>
            <a:tailEnd/>
          </a:ln>
        </p:spPr>
        <p:txBody>
          <a:bodyPr wrap="none" anchor="ctr"/>
          <a:lstStyle/>
          <a:p>
            <a:pPr algn="ctr"/>
            <a:endParaRPr lang="en-US"/>
          </a:p>
        </p:txBody>
      </p:sp>
      <p:sp>
        <p:nvSpPr>
          <p:cNvPr id="392212" name="AutoShape 23"/>
          <p:cNvSpPr>
            <a:spLocks noChangeArrowheads="1"/>
          </p:cNvSpPr>
          <p:nvPr/>
        </p:nvSpPr>
        <p:spPr bwMode="auto">
          <a:xfrm>
            <a:off x="2286000" y="2374900"/>
            <a:ext cx="685800" cy="304800"/>
          </a:xfrm>
          <a:prstGeom prst="cube">
            <a:avLst>
              <a:gd name="adj" fmla="val 91667"/>
            </a:avLst>
          </a:prstGeom>
          <a:solidFill>
            <a:srgbClr val="008000"/>
          </a:solidFill>
          <a:ln w="9525">
            <a:solidFill>
              <a:schemeClr val="tx1"/>
            </a:solidFill>
            <a:miter lim="800000"/>
            <a:headEnd/>
            <a:tailEnd/>
          </a:ln>
        </p:spPr>
        <p:txBody>
          <a:bodyPr wrap="none" anchor="ctr"/>
          <a:lstStyle/>
          <a:p>
            <a:pPr algn="ctr"/>
            <a:endParaRPr lang="en-US"/>
          </a:p>
        </p:txBody>
      </p:sp>
      <p:sp>
        <p:nvSpPr>
          <p:cNvPr id="392213" name="AutoShape 24"/>
          <p:cNvSpPr>
            <a:spLocks noChangeArrowheads="1"/>
          </p:cNvSpPr>
          <p:nvPr/>
        </p:nvSpPr>
        <p:spPr bwMode="auto">
          <a:xfrm>
            <a:off x="2971800" y="2451100"/>
            <a:ext cx="1143000" cy="533400"/>
          </a:xfrm>
          <a:prstGeom prst="cube">
            <a:avLst>
              <a:gd name="adj" fmla="val 91667"/>
            </a:avLst>
          </a:prstGeom>
          <a:solidFill>
            <a:srgbClr val="2F0B11"/>
          </a:solidFill>
          <a:ln w="9525">
            <a:solidFill>
              <a:schemeClr val="tx1"/>
            </a:solidFill>
            <a:miter lim="800000"/>
            <a:headEnd/>
            <a:tailEnd/>
          </a:ln>
        </p:spPr>
        <p:txBody>
          <a:bodyPr wrap="none" anchor="ctr"/>
          <a:lstStyle/>
          <a:p>
            <a:pPr algn="ctr"/>
            <a:endParaRPr lang="en-US"/>
          </a:p>
        </p:txBody>
      </p:sp>
      <p:sp>
        <p:nvSpPr>
          <p:cNvPr id="392214" name="AutoShape 25"/>
          <p:cNvSpPr>
            <a:spLocks noChangeArrowheads="1"/>
          </p:cNvSpPr>
          <p:nvPr/>
        </p:nvSpPr>
        <p:spPr bwMode="auto">
          <a:xfrm>
            <a:off x="2971800" y="2374900"/>
            <a:ext cx="1143000" cy="533400"/>
          </a:xfrm>
          <a:prstGeom prst="cube">
            <a:avLst>
              <a:gd name="adj" fmla="val 91667"/>
            </a:avLst>
          </a:prstGeom>
          <a:solidFill>
            <a:srgbClr val="2F0B11"/>
          </a:solidFill>
          <a:ln w="9525">
            <a:solidFill>
              <a:schemeClr val="tx1"/>
            </a:solidFill>
            <a:miter lim="800000"/>
            <a:headEnd/>
            <a:tailEnd/>
          </a:ln>
        </p:spPr>
        <p:txBody>
          <a:bodyPr wrap="none" anchor="ctr"/>
          <a:lstStyle/>
          <a:p>
            <a:pPr algn="ctr"/>
            <a:endParaRPr lang="en-US"/>
          </a:p>
        </p:txBody>
      </p:sp>
      <p:sp>
        <p:nvSpPr>
          <p:cNvPr id="392215" name="AutoShape 26"/>
          <p:cNvSpPr>
            <a:spLocks noChangeArrowheads="1"/>
          </p:cNvSpPr>
          <p:nvPr/>
        </p:nvSpPr>
        <p:spPr bwMode="auto">
          <a:xfrm>
            <a:off x="2971800" y="2298700"/>
            <a:ext cx="1143000" cy="533400"/>
          </a:xfrm>
          <a:prstGeom prst="cube">
            <a:avLst>
              <a:gd name="adj" fmla="val 91667"/>
            </a:avLst>
          </a:prstGeom>
          <a:solidFill>
            <a:schemeClr val="bg2"/>
          </a:solidFill>
          <a:ln w="9525">
            <a:solidFill>
              <a:schemeClr val="tx1"/>
            </a:solidFill>
            <a:miter lim="800000"/>
            <a:headEnd/>
            <a:tailEnd/>
          </a:ln>
        </p:spPr>
        <p:txBody>
          <a:bodyPr wrap="none" anchor="ctr"/>
          <a:lstStyle/>
          <a:p>
            <a:pPr algn="ctr"/>
            <a:endParaRPr lang="en-US"/>
          </a:p>
        </p:txBody>
      </p:sp>
      <p:sp>
        <p:nvSpPr>
          <p:cNvPr id="392216" name="AutoShape 27"/>
          <p:cNvSpPr>
            <a:spLocks noChangeArrowheads="1"/>
          </p:cNvSpPr>
          <p:nvPr/>
        </p:nvSpPr>
        <p:spPr bwMode="auto">
          <a:xfrm>
            <a:off x="2971800" y="2298700"/>
            <a:ext cx="1143000" cy="533400"/>
          </a:xfrm>
          <a:prstGeom prst="cube">
            <a:avLst>
              <a:gd name="adj" fmla="val 91667"/>
            </a:avLst>
          </a:prstGeom>
          <a:solidFill>
            <a:srgbClr val="2F0B11"/>
          </a:solidFill>
          <a:ln w="9525">
            <a:solidFill>
              <a:schemeClr val="tx1"/>
            </a:solidFill>
            <a:miter lim="800000"/>
            <a:headEnd/>
            <a:tailEnd/>
          </a:ln>
        </p:spPr>
        <p:txBody>
          <a:bodyPr wrap="none" anchor="ctr"/>
          <a:lstStyle/>
          <a:p>
            <a:pPr algn="ctr"/>
            <a:endParaRPr lang="en-US"/>
          </a:p>
        </p:txBody>
      </p:sp>
      <p:sp>
        <p:nvSpPr>
          <p:cNvPr id="392217" name="AutoShape 28"/>
          <p:cNvSpPr>
            <a:spLocks noChangeArrowheads="1"/>
          </p:cNvSpPr>
          <p:nvPr/>
        </p:nvSpPr>
        <p:spPr bwMode="auto">
          <a:xfrm>
            <a:off x="3200400" y="2374900"/>
            <a:ext cx="685800" cy="304800"/>
          </a:xfrm>
          <a:prstGeom prst="cube">
            <a:avLst>
              <a:gd name="adj" fmla="val 91667"/>
            </a:avLst>
          </a:prstGeom>
          <a:solidFill>
            <a:srgbClr val="008000"/>
          </a:solidFill>
          <a:ln w="9525">
            <a:solidFill>
              <a:schemeClr val="tx1"/>
            </a:solidFill>
            <a:miter lim="800000"/>
            <a:headEnd/>
            <a:tailEnd/>
          </a:ln>
        </p:spPr>
        <p:txBody>
          <a:bodyPr wrap="none" anchor="ctr"/>
          <a:lstStyle/>
          <a:p>
            <a:pPr algn="ctr"/>
            <a:endParaRPr lang="en-US"/>
          </a:p>
        </p:txBody>
      </p:sp>
      <p:sp>
        <p:nvSpPr>
          <p:cNvPr id="392218" name="Line 30"/>
          <p:cNvSpPr>
            <a:spLocks noChangeShapeType="1"/>
          </p:cNvSpPr>
          <p:nvPr/>
        </p:nvSpPr>
        <p:spPr bwMode="auto">
          <a:xfrm>
            <a:off x="2209800" y="2222500"/>
            <a:ext cx="457200" cy="228600"/>
          </a:xfrm>
          <a:prstGeom prst="line">
            <a:avLst/>
          </a:prstGeom>
          <a:noFill/>
          <a:ln w="38100">
            <a:solidFill>
              <a:schemeClr val="accent2"/>
            </a:solidFill>
            <a:round/>
            <a:headEnd/>
            <a:tailEnd type="triangle" w="med" len="med"/>
          </a:ln>
        </p:spPr>
        <p:txBody>
          <a:bodyPr/>
          <a:lstStyle/>
          <a:p>
            <a:endParaRPr lang="en-US"/>
          </a:p>
        </p:txBody>
      </p:sp>
      <p:sp>
        <p:nvSpPr>
          <p:cNvPr id="392219" name="Text Box 31"/>
          <p:cNvSpPr txBox="1">
            <a:spLocks noChangeArrowheads="1"/>
          </p:cNvSpPr>
          <p:nvPr/>
        </p:nvSpPr>
        <p:spPr bwMode="auto">
          <a:xfrm>
            <a:off x="1473200" y="1841500"/>
            <a:ext cx="1270000" cy="488950"/>
          </a:xfrm>
          <a:prstGeom prst="rect">
            <a:avLst/>
          </a:prstGeom>
          <a:noFill/>
          <a:ln w="9525">
            <a:noFill/>
            <a:miter lim="800000"/>
            <a:headEnd/>
            <a:tailEnd/>
          </a:ln>
        </p:spPr>
        <p:txBody>
          <a:bodyPr wrap="none">
            <a:spAutoFit/>
          </a:bodyPr>
          <a:lstStyle/>
          <a:p>
            <a:r>
              <a:rPr lang="en-US" sz="1300">
                <a:solidFill>
                  <a:schemeClr val="tx2"/>
                </a:solidFill>
                <a:latin typeface="Neo Sans Intel" pitchFamily="34" charset="0"/>
              </a:rPr>
              <a:t>CPU with 100s </a:t>
            </a:r>
          </a:p>
          <a:p>
            <a:r>
              <a:rPr lang="en-US" sz="1300">
                <a:solidFill>
                  <a:schemeClr val="tx2"/>
                </a:solidFill>
                <a:latin typeface="Neo Sans Intel" pitchFamily="34" charset="0"/>
              </a:rPr>
              <a:t>of cores</a:t>
            </a:r>
          </a:p>
        </p:txBody>
      </p:sp>
      <p:sp>
        <p:nvSpPr>
          <p:cNvPr id="171040" name="AutoShape 32"/>
          <p:cNvSpPr>
            <a:spLocks noChangeArrowheads="1"/>
          </p:cNvSpPr>
          <p:nvPr/>
        </p:nvSpPr>
        <p:spPr bwMode="auto">
          <a:xfrm>
            <a:off x="3429000" y="1917700"/>
            <a:ext cx="304800" cy="609600"/>
          </a:xfrm>
          <a:prstGeom prst="upArrow">
            <a:avLst>
              <a:gd name="adj1" fmla="val 50000"/>
              <a:gd name="adj2" fmla="val 50000"/>
            </a:avLst>
          </a:prstGeom>
          <a:gradFill rotWithShape="1">
            <a:gsLst>
              <a:gs pos="0">
                <a:schemeClr val="accent2"/>
              </a:gs>
              <a:gs pos="100000">
                <a:schemeClr val="accent2">
                  <a:gamma/>
                  <a:shade val="46275"/>
                  <a:invGamma/>
                  <a:alpha val="46001"/>
                </a:schemeClr>
              </a:gs>
            </a:gsLst>
            <a:lin ang="5400000" scaled="1"/>
          </a:gradFill>
          <a:ln w="9525">
            <a:solidFill>
              <a:schemeClr val="tx1"/>
            </a:solidFill>
            <a:miter lim="800000"/>
            <a:headEnd/>
            <a:tailEnd/>
          </a:ln>
          <a:effectLst/>
        </p:spPr>
        <p:txBody>
          <a:bodyPr vert="eaVert" wrap="none" anchor="ctr"/>
          <a:lstStyle/>
          <a:p>
            <a:pPr algn="ctr">
              <a:defRPr/>
            </a:pPr>
            <a:endParaRPr lang="en-US">
              <a:solidFill>
                <a:schemeClr val="tx2"/>
              </a:solidFill>
            </a:endParaRPr>
          </a:p>
        </p:txBody>
      </p:sp>
      <p:sp>
        <p:nvSpPr>
          <p:cNvPr id="392221" name="Text Box 34"/>
          <p:cNvSpPr txBox="1">
            <a:spLocks noChangeArrowheads="1"/>
          </p:cNvSpPr>
          <p:nvPr/>
        </p:nvSpPr>
        <p:spPr bwMode="auto">
          <a:xfrm>
            <a:off x="3124200" y="1600200"/>
            <a:ext cx="1289050" cy="290513"/>
          </a:xfrm>
          <a:prstGeom prst="rect">
            <a:avLst/>
          </a:prstGeom>
          <a:noFill/>
          <a:ln w="9525">
            <a:noFill/>
            <a:miter lim="800000"/>
            <a:headEnd/>
            <a:tailEnd/>
          </a:ln>
        </p:spPr>
        <p:txBody>
          <a:bodyPr wrap="none">
            <a:spAutoFit/>
          </a:bodyPr>
          <a:lstStyle/>
          <a:p>
            <a:r>
              <a:rPr lang="en-US" sz="1300">
                <a:solidFill>
                  <a:schemeClr val="tx2"/>
                </a:solidFill>
                <a:latin typeface="Neo Sans Intel" pitchFamily="34" charset="0"/>
              </a:rPr>
              <a:t>Heat Extraction</a:t>
            </a:r>
          </a:p>
        </p:txBody>
      </p:sp>
      <p:sp>
        <p:nvSpPr>
          <p:cNvPr id="392222" name="Line 35"/>
          <p:cNvSpPr>
            <a:spLocks noChangeShapeType="1"/>
          </p:cNvSpPr>
          <p:nvPr/>
        </p:nvSpPr>
        <p:spPr bwMode="auto">
          <a:xfrm>
            <a:off x="1752600" y="2755900"/>
            <a:ext cx="609600" cy="76200"/>
          </a:xfrm>
          <a:prstGeom prst="line">
            <a:avLst/>
          </a:prstGeom>
          <a:noFill/>
          <a:ln w="38100">
            <a:solidFill>
              <a:schemeClr val="accent2"/>
            </a:solidFill>
            <a:round/>
            <a:headEnd/>
            <a:tailEnd type="triangle" w="med" len="med"/>
          </a:ln>
        </p:spPr>
        <p:txBody>
          <a:bodyPr/>
          <a:lstStyle/>
          <a:p>
            <a:endParaRPr lang="en-US"/>
          </a:p>
        </p:txBody>
      </p:sp>
      <p:sp>
        <p:nvSpPr>
          <p:cNvPr id="392223" name="Text Box 36"/>
          <p:cNvSpPr txBox="1">
            <a:spLocks noChangeArrowheads="1"/>
          </p:cNvSpPr>
          <p:nvPr/>
        </p:nvSpPr>
        <p:spPr bwMode="auto">
          <a:xfrm>
            <a:off x="812800" y="2374900"/>
            <a:ext cx="971550" cy="488950"/>
          </a:xfrm>
          <a:prstGeom prst="rect">
            <a:avLst/>
          </a:prstGeom>
          <a:noFill/>
          <a:ln w="9525">
            <a:noFill/>
            <a:miter lim="800000"/>
            <a:headEnd/>
            <a:tailEnd/>
          </a:ln>
        </p:spPr>
        <p:txBody>
          <a:bodyPr wrap="none">
            <a:spAutoFit/>
          </a:bodyPr>
          <a:lstStyle/>
          <a:p>
            <a:r>
              <a:rPr lang="en-US" sz="1300">
                <a:solidFill>
                  <a:schemeClr val="tx2"/>
                </a:solidFill>
                <a:latin typeface="Neo Sans Intel" pitchFamily="34" charset="0"/>
              </a:rPr>
              <a:t>DRAM or</a:t>
            </a:r>
          </a:p>
          <a:p>
            <a:r>
              <a:rPr lang="en-US" sz="1300">
                <a:solidFill>
                  <a:schemeClr val="tx2"/>
                </a:solidFill>
                <a:latin typeface="Neo Sans Intel" pitchFamily="34" charset="0"/>
              </a:rPr>
              <a:t>NVRAM die</a:t>
            </a:r>
          </a:p>
        </p:txBody>
      </p:sp>
      <p:sp>
        <p:nvSpPr>
          <p:cNvPr id="392224" name="Line 37"/>
          <p:cNvSpPr>
            <a:spLocks noChangeShapeType="1"/>
          </p:cNvSpPr>
          <p:nvPr/>
        </p:nvSpPr>
        <p:spPr bwMode="auto">
          <a:xfrm>
            <a:off x="914400" y="3365500"/>
            <a:ext cx="457200" cy="0"/>
          </a:xfrm>
          <a:prstGeom prst="line">
            <a:avLst/>
          </a:prstGeom>
          <a:noFill/>
          <a:ln w="38100">
            <a:solidFill>
              <a:schemeClr val="accent2"/>
            </a:solidFill>
            <a:round/>
            <a:headEnd/>
            <a:tailEnd type="triangle" w="med" len="med"/>
          </a:ln>
        </p:spPr>
        <p:txBody>
          <a:bodyPr/>
          <a:lstStyle/>
          <a:p>
            <a:endParaRPr lang="en-US"/>
          </a:p>
        </p:txBody>
      </p:sp>
      <p:sp>
        <p:nvSpPr>
          <p:cNvPr id="392225" name="Text Box 38"/>
          <p:cNvSpPr txBox="1">
            <a:spLocks noChangeArrowheads="1"/>
          </p:cNvSpPr>
          <p:nvPr/>
        </p:nvSpPr>
        <p:spPr bwMode="auto">
          <a:xfrm>
            <a:off x="558800" y="2895600"/>
            <a:ext cx="1111250" cy="488950"/>
          </a:xfrm>
          <a:prstGeom prst="rect">
            <a:avLst/>
          </a:prstGeom>
          <a:noFill/>
          <a:ln w="9525">
            <a:noFill/>
            <a:miter lim="800000"/>
            <a:headEnd/>
            <a:tailEnd/>
          </a:ln>
        </p:spPr>
        <p:txBody>
          <a:bodyPr wrap="none">
            <a:spAutoFit/>
          </a:bodyPr>
          <a:lstStyle/>
          <a:p>
            <a:r>
              <a:rPr lang="en-US" sz="1300">
                <a:solidFill>
                  <a:schemeClr val="tx2"/>
                </a:solidFill>
                <a:latin typeface="Neo Sans Intel" pitchFamily="34" charset="0"/>
              </a:rPr>
              <a:t>Interconnect </a:t>
            </a:r>
          </a:p>
          <a:p>
            <a:r>
              <a:rPr lang="en-US" sz="1300">
                <a:solidFill>
                  <a:schemeClr val="tx2"/>
                </a:solidFill>
                <a:latin typeface="Neo Sans Intel" pitchFamily="34" charset="0"/>
              </a:rPr>
              <a:t>substrate</a:t>
            </a:r>
          </a:p>
        </p:txBody>
      </p:sp>
      <p:sp>
        <p:nvSpPr>
          <p:cNvPr id="392226" name="Line 40"/>
          <p:cNvSpPr>
            <a:spLocks noChangeShapeType="1"/>
          </p:cNvSpPr>
          <p:nvPr/>
        </p:nvSpPr>
        <p:spPr bwMode="auto">
          <a:xfrm flipH="1">
            <a:off x="2819400" y="3594100"/>
            <a:ext cx="838200" cy="0"/>
          </a:xfrm>
          <a:prstGeom prst="line">
            <a:avLst/>
          </a:prstGeom>
          <a:noFill/>
          <a:ln w="38100">
            <a:solidFill>
              <a:schemeClr val="accent2"/>
            </a:solidFill>
            <a:round/>
            <a:headEnd/>
            <a:tailEnd type="triangle" w="med" len="med"/>
          </a:ln>
        </p:spPr>
        <p:txBody>
          <a:bodyPr/>
          <a:lstStyle/>
          <a:p>
            <a:endParaRPr lang="en-US"/>
          </a:p>
        </p:txBody>
      </p:sp>
      <p:sp>
        <p:nvSpPr>
          <p:cNvPr id="392227" name="Text Box 41"/>
          <p:cNvSpPr txBox="1">
            <a:spLocks noChangeArrowheads="1"/>
          </p:cNvSpPr>
          <p:nvPr/>
        </p:nvSpPr>
        <p:spPr bwMode="auto">
          <a:xfrm>
            <a:off x="3376613" y="3562350"/>
            <a:ext cx="890587" cy="488950"/>
          </a:xfrm>
          <a:prstGeom prst="rect">
            <a:avLst/>
          </a:prstGeom>
          <a:noFill/>
          <a:ln w="9525">
            <a:noFill/>
            <a:miter lim="800000"/>
            <a:headEnd/>
            <a:tailEnd/>
          </a:ln>
        </p:spPr>
        <p:txBody>
          <a:bodyPr wrap="none">
            <a:spAutoFit/>
          </a:bodyPr>
          <a:lstStyle/>
          <a:p>
            <a:r>
              <a:rPr lang="en-US" sz="1300">
                <a:solidFill>
                  <a:schemeClr val="tx2"/>
                </a:solidFill>
                <a:latin typeface="Neo Sans Intel" pitchFamily="34" charset="0"/>
              </a:rPr>
              <a:t>Through  </a:t>
            </a:r>
          </a:p>
          <a:p>
            <a:r>
              <a:rPr lang="en-US" sz="1300">
                <a:solidFill>
                  <a:schemeClr val="tx2"/>
                </a:solidFill>
                <a:latin typeface="Neo Sans Intel" pitchFamily="34" charset="0"/>
              </a:rPr>
              <a:t>Silicon Via</a:t>
            </a:r>
          </a:p>
        </p:txBody>
      </p:sp>
      <p:sp>
        <p:nvSpPr>
          <p:cNvPr id="392228" name="AutoShape 44"/>
          <p:cNvSpPr>
            <a:spLocks noChangeArrowheads="1"/>
          </p:cNvSpPr>
          <p:nvPr/>
        </p:nvSpPr>
        <p:spPr bwMode="auto">
          <a:xfrm>
            <a:off x="5257800" y="3186113"/>
            <a:ext cx="1219200" cy="381000"/>
          </a:xfrm>
          <a:prstGeom prst="cube">
            <a:avLst>
              <a:gd name="adj" fmla="val 91667"/>
            </a:avLst>
          </a:prstGeom>
          <a:solidFill>
            <a:srgbClr val="2F0B11"/>
          </a:solidFill>
          <a:ln w="9525">
            <a:solidFill>
              <a:schemeClr val="tx1"/>
            </a:solidFill>
            <a:miter lim="800000"/>
            <a:headEnd/>
            <a:tailEnd/>
          </a:ln>
        </p:spPr>
        <p:txBody>
          <a:bodyPr wrap="none" anchor="ctr"/>
          <a:lstStyle/>
          <a:p>
            <a:pPr algn="ctr"/>
            <a:endParaRPr lang="en-US"/>
          </a:p>
        </p:txBody>
      </p:sp>
      <p:sp>
        <p:nvSpPr>
          <p:cNvPr id="392229" name="AutoShape 45"/>
          <p:cNvSpPr>
            <a:spLocks noChangeArrowheads="1"/>
          </p:cNvSpPr>
          <p:nvPr/>
        </p:nvSpPr>
        <p:spPr bwMode="auto">
          <a:xfrm>
            <a:off x="5257800" y="3109913"/>
            <a:ext cx="1219200" cy="381000"/>
          </a:xfrm>
          <a:prstGeom prst="cube">
            <a:avLst>
              <a:gd name="adj" fmla="val 91667"/>
            </a:avLst>
          </a:prstGeom>
          <a:solidFill>
            <a:srgbClr val="2F0B11"/>
          </a:solidFill>
          <a:ln w="9525">
            <a:solidFill>
              <a:schemeClr val="tx1"/>
            </a:solidFill>
            <a:miter lim="800000"/>
            <a:headEnd/>
            <a:tailEnd/>
          </a:ln>
        </p:spPr>
        <p:txBody>
          <a:bodyPr wrap="none" anchor="ctr"/>
          <a:lstStyle/>
          <a:p>
            <a:pPr algn="ctr"/>
            <a:endParaRPr lang="en-US"/>
          </a:p>
        </p:txBody>
      </p:sp>
      <p:sp>
        <p:nvSpPr>
          <p:cNvPr id="392230" name="AutoShape 46"/>
          <p:cNvSpPr>
            <a:spLocks noChangeArrowheads="1"/>
          </p:cNvSpPr>
          <p:nvPr/>
        </p:nvSpPr>
        <p:spPr bwMode="auto">
          <a:xfrm>
            <a:off x="5257800" y="3033713"/>
            <a:ext cx="1219200" cy="381000"/>
          </a:xfrm>
          <a:prstGeom prst="cube">
            <a:avLst>
              <a:gd name="adj" fmla="val 91667"/>
            </a:avLst>
          </a:prstGeom>
          <a:solidFill>
            <a:srgbClr val="2F0B11"/>
          </a:solidFill>
          <a:ln w="9525">
            <a:solidFill>
              <a:schemeClr val="tx1"/>
            </a:solidFill>
            <a:miter lim="800000"/>
            <a:headEnd/>
            <a:tailEnd/>
          </a:ln>
        </p:spPr>
        <p:txBody>
          <a:bodyPr wrap="none" anchor="ctr"/>
          <a:lstStyle/>
          <a:p>
            <a:pPr algn="ctr"/>
            <a:endParaRPr lang="en-US"/>
          </a:p>
        </p:txBody>
      </p:sp>
      <p:sp>
        <p:nvSpPr>
          <p:cNvPr id="392231" name="AutoShape 47"/>
          <p:cNvSpPr>
            <a:spLocks noChangeArrowheads="1"/>
          </p:cNvSpPr>
          <p:nvPr/>
        </p:nvSpPr>
        <p:spPr bwMode="auto">
          <a:xfrm>
            <a:off x="5257800" y="2957513"/>
            <a:ext cx="1219200" cy="381000"/>
          </a:xfrm>
          <a:prstGeom prst="cube">
            <a:avLst>
              <a:gd name="adj" fmla="val 91667"/>
            </a:avLst>
          </a:prstGeom>
          <a:solidFill>
            <a:srgbClr val="2F0B11"/>
          </a:solidFill>
          <a:ln w="9525">
            <a:solidFill>
              <a:schemeClr val="tx1"/>
            </a:solidFill>
            <a:miter lim="800000"/>
            <a:headEnd/>
            <a:tailEnd/>
          </a:ln>
        </p:spPr>
        <p:txBody>
          <a:bodyPr wrap="none" anchor="ctr"/>
          <a:lstStyle/>
          <a:p>
            <a:pPr algn="ctr"/>
            <a:endParaRPr lang="en-US"/>
          </a:p>
        </p:txBody>
      </p:sp>
      <p:sp>
        <p:nvSpPr>
          <p:cNvPr id="392232" name="AutoShape 48"/>
          <p:cNvSpPr>
            <a:spLocks noChangeArrowheads="1"/>
          </p:cNvSpPr>
          <p:nvPr/>
        </p:nvSpPr>
        <p:spPr bwMode="auto">
          <a:xfrm>
            <a:off x="6629400" y="3186113"/>
            <a:ext cx="1219200" cy="381000"/>
          </a:xfrm>
          <a:prstGeom prst="cube">
            <a:avLst>
              <a:gd name="adj" fmla="val 91667"/>
            </a:avLst>
          </a:prstGeom>
          <a:solidFill>
            <a:srgbClr val="2F0B11"/>
          </a:solidFill>
          <a:ln w="9525">
            <a:solidFill>
              <a:schemeClr val="tx1"/>
            </a:solidFill>
            <a:miter lim="800000"/>
            <a:headEnd/>
            <a:tailEnd/>
          </a:ln>
        </p:spPr>
        <p:txBody>
          <a:bodyPr wrap="none" anchor="ctr"/>
          <a:lstStyle/>
          <a:p>
            <a:pPr algn="ctr"/>
            <a:endParaRPr lang="en-US"/>
          </a:p>
        </p:txBody>
      </p:sp>
      <p:sp>
        <p:nvSpPr>
          <p:cNvPr id="392233" name="AutoShape 49"/>
          <p:cNvSpPr>
            <a:spLocks noChangeArrowheads="1"/>
          </p:cNvSpPr>
          <p:nvPr/>
        </p:nvSpPr>
        <p:spPr bwMode="auto">
          <a:xfrm>
            <a:off x="6629400" y="3109913"/>
            <a:ext cx="1219200" cy="381000"/>
          </a:xfrm>
          <a:prstGeom prst="cube">
            <a:avLst>
              <a:gd name="adj" fmla="val 91667"/>
            </a:avLst>
          </a:prstGeom>
          <a:solidFill>
            <a:srgbClr val="2F0B11"/>
          </a:solidFill>
          <a:ln w="9525">
            <a:solidFill>
              <a:schemeClr val="tx1"/>
            </a:solidFill>
            <a:miter lim="800000"/>
            <a:headEnd/>
            <a:tailEnd/>
          </a:ln>
        </p:spPr>
        <p:txBody>
          <a:bodyPr wrap="none" anchor="ctr"/>
          <a:lstStyle/>
          <a:p>
            <a:pPr algn="ctr"/>
            <a:endParaRPr lang="en-US"/>
          </a:p>
        </p:txBody>
      </p:sp>
      <p:sp>
        <p:nvSpPr>
          <p:cNvPr id="392234" name="AutoShape 50"/>
          <p:cNvSpPr>
            <a:spLocks noChangeArrowheads="1"/>
          </p:cNvSpPr>
          <p:nvPr/>
        </p:nvSpPr>
        <p:spPr bwMode="auto">
          <a:xfrm>
            <a:off x="6629400" y="3033713"/>
            <a:ext cx="1219200" cy="381000"/>
          </a:xfrm>
          <a:prstGeom prst="cube">
            <a:avLst>
              <a:gd name="adj" fmla="val 91667"/>
            </a:avLst>
          </a:prstGeom>
          <a:solidFill>
            <a:srgbClr val="2F0B11"/>
          </a:solidFill>
          <a:ln w="9525">
            <a:solidFill>
              <a:schemeClr val="tx1"/>
            </a:solidFill>
            <a:miter lim="800000"/>
            <a:headEnd/>
            <a:tailEnd/>
          </a:ln>
        </p:spPr>
        <p:txBody>
          <a:bodyPr wrap="none" anchor="ctr"/>
          <a:lstStyle/>
          <a:p>
            <a:pPr algn="ctr"/>
            <a:endParaRPr lang="en-US"/>
          </a:p>
        </p:txBody>
      </p:sp>
      <p:sp>
        <p:nvSpPr>
          <p:cNvPr id="392235" name="AutoShape 51"/>
          <p:cNvSpPr>
            <a:spLocks noChangeArrowheads="1"/>
          </p:cNvSpPr>
          <p:nvPr/>
        </p:nvSpPr>
        <p:spPr bwMode="auto">
          <a:xfrm>
            <a:off x="6629400" y="2957513"/>
            <a:ext cx="1219200" cy="381000"/>
          </a:xfrm>
          <a:prstGeom prst="cube">
            <a:avLst>
              <a:gd name="adj" fmla="val 91667"/>
            </a:avLst>
          </a:prstGeom>
          <a:solidFill>
            <a:srgbClr val="2F0B11"/>
          </a:solidFill>
          <a:ln w="9525">
            <a:solidFill>
              <a:schemeClr val="tx1"/>
            </a:solidFill>
            <a:miter lim="800000"/>
            <a:headEnd/>
            <a:tailEnd/>
          </a:ln>
        </p:spPr>
        <p:txBody>
          <a:bodyPr wrap="none" anchor="ctr"/>
          <a:lstStyle/>
          <a:p>
            <a:pPr algn="ctr"/>
            <a:endParaRPr lang="en-US"/>
          </a:p>
        </p:txBody>
      </p:sp>
      <p:sp>
        <p:nvSpPr>
          <p:cNvPr id="392236" name="AutoShape 52"/>
          <p:cNvSpPr>
            <a:spLocks noChangeArrowheads="1"/>
          </p:cNvSpPr>
          <p:nvPr/>
        </p:nvSpPr>
        <p:spPr bwMode="auto">
          <a:xfrm>
            <a:off x="5791200" y="2424113"/>
            <a:ext cx="1219200" cy="381000"/>
          </a:xfrm>
          <a:prstGeom prst="cube">
            <a:avLst>
              <a:gd name="adj" fmla="val 91667"/>
            </a:avLst>
          </a:prstGeom>
          <a:solidFill>
            <a:srgbClr val="2F0B11"/>
          </a:solidFill>
          <a:ln w="9525">
            <a:solidFill>
              <a:schemeClr val="tx1"/>
            </a:solidFill>
            <a:miter lim="800000"/>
            <a:headEnd/>
            <a:tailEnd/>
          </a:ln>
        </p:spPr>
        <p:txBody>
          <a:bodyPr wrap="none" anchor="ctr"/>
          <a:lstStyle/>
          <a:p>
            <a:pPr algn="ctr"/>
            <a:endParaRPr lang="en-US"/>
          </a:p>
        </p:txBody>
      </p:sp>
      <p:sp>
        <p:nvSpPr>
          <p:cNvPr id="392237" name="AutoShape 53"/>
          <p:cNvSpPr>
            <a:spLocks noChangeArrowheads="1"/>
          </p:cNvSpPr>
          <p:nvPr/>
        </p:nvSpPr>
        <p:spPr bwMode="auto">
          <a:xfrm>
            <a:off x="5791200" y="2347913"/>
            <a:ext cx="1219200" cy="381000"/>
          </a:xfrm>
          <a:prstGeom prst="cube">
            <a:avLst>
              <a:gd name="adj" fmla="val 91667"/>
            </a:avLst>
          </a:prstGeom>
          <a:solidFill>
            <a:srgbClr val="2F0B11"/>
          </a:solidFill>
          <a:ln w="9525">
            <a:solidFill>
              <a:schemeClr val="tx1"/>
            </a:solidFill>
            <a:miter lim="800000"/>
            <a:headEnd/>
            <a:tailEnd/>
          </a:ln>
        </p:spPr>
        <p:txBody>
          <a:bodyPr wrap="none" anchor="ctr"/>
          <a:lstStyle/>
          <a:p>
            <a:pPr algn="ctr"/>
            <a:endParaRPr lang="en-US"/>
          </a:p>
        </p:txBody>
      </p:sp>
      <p:sp>
        <p:nvSpPr>
          <p:cNvPr id="392238" name="AutoShape 54"/>
          <p:cNvSpPr>
            <a:spLocks noChangeArrowheads="1"/>
          </p:cNvSpPr>
          <p:nvPr/>
        </p:nvSpPr>
        <p:spPr bwMode="auto">
          <a:xfrm>
            <a:off x="5791200" y="2271713"/>
            <a:ext cx="1219200" cy="381000"/>
          </a:xfrm>
          <a:prstGeom prst="cube">
            <a:avLst>
              <a:gd name="adj" fmla="val 91667"/>
            </a:avLst>
          </a:prstGeom>
          <a:solidFill>
            <a:srgbClr val="2F0B11"/>
          </a:solidFill>
          <a:ln w="9525">
            <a:solidFill>
              <a:schemeClr val="tx1"/>
            </a:solidFill>
            <a:miter lim="800000"/>
            <a:headEnd/>
            <a:tailEnd/>
          </a:ln>
        </p:spPr>
        <p:txBody>
          <a:bodyPr wrap="none" anchor="ctr"/>
          <a:lstStyle/>
          <a:p>
            <a:pPr algn="ctr"/>
            <a:endParaRPr lang="en-US"/>
          </a:p>
        </p:txBody>
      </p:sp>
      <p:sp>
        <p:nvSpPr>
          <p:cNvPr id="392239" name="AutoShape 55"/>
          <p:cNvSpPr>
            <a:spLocks noChangeArrowheads="1"/>
          </p:cNvSpPr>
          <p:nvPr/>
        </p:nvSpPr>
        <p:spPr bwMode="auto">
          <a:xfrm>
            <a:off x="5791200" y="2195513"/>
            <a:ext cx="1219200" cy="381000"/>
          </a:xfrm>
          <a:prstGeom prst="cube">
            <a:avLst>
              <a:gd name="adj" fmla="val 91667"/>
            </a:avLst>
          </a:prstGeom>
          <a:solidFill>
            <a:srgbClr val="2F0B11"/>
          </a:solidFill>
          <a:ln w="9525">
            <a:solidFill>
              <a:schemeClr val="tx1"/>
            </a:solidFill>
            <a:miter lim="800000"/>
            <a:headEnd/>
            <a:tailEnd/>
          </a:ln>
        </p:spPr>
        <p:txBody>
          <a:bodyPr wrap="none" anchor="ctr"/>
          <a:lstStyle/>
          <a:p>
            <a:pPr algn="ctr"/>
            <a:endParaRPr lang="en-US"/>
          </a:p>
        </p:txBody>
      </p:sp>
      <p:sp>
        <p:nvSpPr>
          <p:cNvPr id="392240" name="AutoShape 56"/>
          <p:cNvSpPr>
            <a:spLocks noChangeArrowheads="1"/>
          </p:cNvSpPr>
          <p:nvPr/>
        </p:nvSpPr>
        <p:spPr bwMode="auto">
          <a:xfrm>
            <a:off x="7162800" y="2424113"/>
            <a:ext cx="1219200" cy="381000"/>
          </a:xfrm>
          <a:prstGeom prst="cube">
            <a:avLst>
              <a:gd name="adj" fmla="val 91667"/>
            </a:avLst>
          </a:prstGeom>
          <a:solidFill>
            <a:srgbClr val="2F0B11"/>
          </a:solidFill>
          <a:ln w="9525">
            <a:solidFill>
              <a:schemeClr val="tx1"/>
            </a:solidFill>
            <a:miter lim="800000"/>
            <a:headEnd/>
            <a:tailEnd/>
          </a:ln>
        </p:spPr>
        <p:txBody>
          <a:bodyPr wrap="none" anchor="ctr"/>
          <a:lstStyle/>
          <a:p>
            <a:pPr algn="ctr"/>
            <a:endParaRPr lang="en-US"/>
          </a:p>
        </p:txBody>
      </p:sp>
      <p:sp>
        <p:nvSpPr>
          <p:cNvPr id="392241" name="AutoShape 57"/>
          <p:cNvSpPr>
            <a:spLocks noChangeArrowheads="1"/>
          </p:cNvSpPr>
          <p:nvPr/>
        </p:nvSpPr>
        <p:spPr bwMode="auto">
          <a:xfrm>
            <a:off x="7162800" y="2347913"/>
            <a:ext cx="1219200" cy="381000"/>
          </a:xfrm>
          <a:prstGeom prst="cube">
            <a:avLst>
              <a:gd name="adj" fmla="val 91667"/>
            </a:avLst>
          </a:prstGeom>
          <a:solidFill>
            <a:srgbClr val="2F0B11"/>
          </a:solidFill>
          <a:ln w="9525">
            <a:solidFill>
              <a:schemeClr val="tx1"/>
            </a:solidFill>
            <a:miter lim="800000"/>
            <a:headEnd/>
            <a:tailEnd/>
          </a:ln>
        </p:spPr>
        <p:txBody>
          <a:bodyPr wrap="none" anchor="ctr"/>
          <a:lstStyle/>
          <a:p>
            <a:pPr algn="ctr"/>
            <a:endParaRPr lang="en-US"/>
          </a:p>
        </p:txBody>
      </p:sp>
      <p:sp>
        <p:nvSpPr>
          <p:cNvPr id="392242" name="AutoShape 58"/>
          <p:cNvSpPr>
            <a:spLocks noChangeArrowheads="1"/>
          </p:cNvSpPr>
          <p:nvPr/>
        </p:nvSpPr>
        <p:spPr bwMode="auto">
          <a:xfrm>
            <a:off x="7162800" y="2271713"/>
            <a:ext cx="1219200" cy="381000"/>
          </a:xfrm>
          <a:prstGeom prst="cube">
            <a:avLst>
              <a:gd name="adj" fmla="val 91667"/>
            </a:avLst>
          </a:prstGeom>
          <a:solidFill>
            <a:srgbClr val="2F0B11"/>
          </a:solidFill>
          <a:ln w="9525">
            <a:solidFill>
              <a:schemeClr val="tx1"/>
            </a:solidFill>
            <a:miter lim="800000"/>
            <a:headEnd/>
            <a:tailEnd/>
          </a:ln>
        </p:spPr>
        <p:txBody>
          <a:bodyPr wrap="none" anchor="ctr"/>
          <a:lstStyle/>
          <a:p>
            <a:pPr algn="ctr"/>
            <a:endParaRPr lang="en-US"/>
          </a:p>
        </p:txBody>
      </p:sp>
      <p:sp>
        <p:nvSpPr>
          <p:cNvPr id="392243" name="AutoShape 59"/>
          <p:cNvSpPr>
            <a:spLocks noChangeArrowheads="1"/>
          </p:cNvSpPr>
          <p:nvPr/>
        </p:nvSpPr>
        <p:spPr bwMode="auto">
          <a:xfrm>
            <a:off x="7162800" y="2195513"/>
            <a:ext cx="1219200" cy="381000"/>
          </a:xfrm>
          <a:prstGeom prst="cube">
            <a:avLst>
              <a:gd name="adj" fmla="val 91667"/>
            </a:avLst>
          </a:prstGeom>
          <a:solidFill>
            <a:srgbClr val="2F0B11"/>
          </a:solidFill>
          <a:ln w="9525">
            <a:solidFill>
              <a:schemeClr val="tx1"/>
            </a:solidFill>
            <a:miter lim="800000"/>
            <a:headEnd/>
            <a:tailEnd/>
          </a:ln>
        </p:spPr>
        <p:txBody>
          <a:bodyPr wrap="none" anchor="ctr"/>
          <a:lstStyle/>
          <a:p>
            <a:pPr algn="ctr"/>
            <a:endParaRPr lang="en-US"/>
          </a:p>
        </p:txBody>
      </p:sp>
      <p:sp>
        <p:nvSpPr>
          <p:cNvPr id="392244" name="AutoShape 60"/>
          <p:cNvSpPr>
            <a:spLocks noChangeArrowheads="1"/>
          </p:cNvSpPr>
          <p:nvPr/>
        </p:nvSpPr>
        <p:spPr bwMode="auto">
          <a:xfrm>
            <a:off x="5867400" y="2347913"/>
            <a:ext cx="1981200" cy="685800"/>
          </a:xfrm>
          <a:prstGeom prst="cube">
            <a:avLst>
              <a:gd name="adj" fmla="val 91667"/>
            </a:avLst>
          </a:prstGeom>
          <a:solidFill>
            <a:srgbClr val="008000"/>
          </a:solidFill>
          <a:ln w="9525">
            <a:solidFill>
              <a:schemeClr val="tx1"/>
            </a:solidFill>
            <a:miter lim="800000"/>
            <a:headEnd/>
            <a:tailEnd/>
          </a:ln>
        </p:spPr>
        <p:txBody>
          <a:bodyPr wrap="none" anchor="ctr"/>
          <a:lstStyle/>
          <a:p>
            <a:pPr algn="ctr"/>
            <a:endParaRPr lang="en-US">
              <a:solidFill>
                <a:schemeClr val="tx2"/>
              </a:solidFill>
            </a:endParaRPr>
          </a:p>
        </p:txBody>
      </p:sp>
      <p:sp>
        <p:nvSpPr>
          <p:cNvPr id="392245" name="Text Box 63"/>
          <p:cNvSpPr txBox="1">
            <a:spLocks noChangeArrowheads="1"/>
          </p:cNvSpPr>
          <p:nvPr/>
        </p:nvSpPr>
        <p:spPr bwMode="auto">
          <a:xfrm>
            <a:off x="6308725" y="2392363"/>
            <a:ext cx="1163638" cy="488950"/>
          </a:xfrm>
          <a:prstGeom prst="rect">
            <a:avLst/>
          </a:prstGeom>
          <a:noFill/>
          <a:ln w="9525">
            <a:noFill/>
            <a:miter lim="800000"/>
            <a:headEnd/>
            <a:tailEnd/>
          </a:ln>
        </p:spPr>
        <p:txBody>
          <a:bodyPr wrap="none">
            <a:spAutoFit/>
          </a:bodyPr>
          <a:lstStyle/>
          <a:p>
            <a:r>
              <a:rPr lang="en-US" sz="1300" i="1">
                <a:solidFill>
                  <a:schemeClr val="tx2"/>
                </a:solidFill>
                <a:latin typeface="Neo Sans Intel" pitchFamily="34" charset="0"/>
              </a:rPr>
              <a:t>CPU with </a:t>
            </a:r>
          </a:p>
          <a:p>
            <a:r>
              <a:rPr lang="en-US" sz="1300" i="1">
                <a:solidFill>
                  <a:schemeClr val="tx2"/>
                </a:solidFill>
                <a:latin typeface="Neo Sans Intel" pitchFamily="34" charset="0"/>
              </a:rPr>
              <a:t>100s of cores</a:t>
            </a:r>
          </a:p>
        </p:txBody>
      </p:sp>
      <p:sp>
        <p:nvSpPr>
          <p:cNvPr id="392246" name="Line 64"/>
          <p:cNvSpPr>
            <a:spLocks noChangeShapeType="1"/>
          </p:cNvSpPr>
          <p:nvPr/>
        </p:nvSpPr>
        <p:spPr bwMode="auto">
          <a:xfrm>
            <a:off x="7239000" y="3033713"/>
            <a:ext cx="0" cy="533400"/>
          </a:xfrm>
          <a:prstGeom prst="line">
            <a:avLst/>
          </a:prstGeom>
          <a:noFill/>
          <a:ln w="50800">
            <a:solidFill>
              <a:srgbClr val="00FF00"/>
            </a:solidFill>
            <a:prstDash val="sysDot"/>
            <a:round/>
            <a:headEnd/>
            <a:tailEnd/>
          </a:ln>
        </p:spPr>
        <p:txBody>
          <a:bodyPr/>
          <a:lstStyle/>
          <a:p>
            <a:endParaRPr lang="en-US"/>
          </a:p>
        </p:txBody>
      </p:sp>
      <p:sp>
        <p:nvSpPr>
          <p:cNvPr id="392247" name="Line 65"/>
          <p:cNvSpPr>
            <a:spLocks noChangeShapeType="1"/>
          </p:cNvSpPr>
          <p:nvPr/>
        </p:nvSpPr>
        <p:spPr bwMode="auto">
          <a:xfrm>
            <a:off x="5943600" y="3033713"/>
            <a:ext cx="0" cy="533400"/>
          </a:xfrm>
          <a:prstGeom prst="line">
            <a:avLst/>
          </a:prstGeom>
          <a:noFill/>
          <a:ln w="50800">
            <a:solidFill>
              <a:srgbClr val="00FF00"/>
            </a:solidFill>
            <a:prstDash val="sysDot"/>
            <a:round/>
            <a:headEnd/>
            <a:tailEnd/>
          </a:ln>
        </p:spPr>
        <p:txBody>
          <a:bodyPr/>
          <a:lstStyle/>
          <a:p>
            <a:endParaRPr lang="en-US"/>
          </a:p>
        </p:txBody>
      </p:sp>
      <p:sp>
        <p:nvSpPr>
          <p:cNvPr id="392248" name="Line 67"/>
          <p:cNvSpPr>
            <a:spLocks noChangeShapeType="1"/>
          </p:cNvSpPr>
          <p:nvPr/>
        </p:nvSpPr>
        <p:spPr bwMode="auto">
          <a:xfrm>
            <a:off x="5638800" y="2344738"/>
            <a:ext cx="457200" cy="17462"/>
          </a:xfrm>
          <a:prstGeom prst="line">
            <a:avLst/>
          </a:prstGeom>
          <a:noFill/>
          <a:ln w="38100">
            <a:solidFill>
              <a:schemeClr val="accent2"/>
            </a:solidFill>
            <a:round/>
            <a:headEnd/>
            <a:tailEnd type="triangle" w="med" len="med"/>
          </a:ln>
        </p:spPr>
        <p:txBody>
          <a:bodyPr/>
          <a:lstStyle/>
          <a:p>
            <a:endParaRPr lang="en-US"/>
          </a:p>
        </p:txBody>
      </p:sp>
      <p:sp>
        <p:nvSpPr>
          <p:cNvPr id="392249" name="Text Box 68"/>
          <p:cNvSpPr txBox="1">
            <a:spLocks noChangeArrowheads="1"/>
          </p:cNvSpPr>
          <p:nvPr/>
        </p:nvSpPr>
        <p:spPr bwMode="auto">
          <a:xfrm>
            <a:off x="4984750" y="2057400"/>
            <a:ext cx="860425" cy="290513"/>
          </a:xfrm>
          <a:prstGeom prst="rect">
            <a:avLst/>
          </a:prstGeom>
          <a:noFill/>
          <a:ln w="9525">
            <a:noFill/>
            <a:miter lim="800000"/>
            <a:headEnd/>
            <a:tailEnd/>
          </a:ln>
        </p:spPr>
        <p:txBody>
          <a:bodyPr wrap="none">
            <a:spAutoFit/>
          </a:bodyPr>
          <a:lstStyle/>
          <a:p>
            <a:r>
              <a:rPr lang="en-US" sz="1300">
                <a:solidFill>
                  <a:schemeClr val="tx2"/>
                </a:solidFill>
                <a:latin typeface="Neo Sans Intel" pitchFamily="34" charset="0"/>
              </a:rPr>
              <a:t>DRAM die</a:t>
            </a:r>
          </a:p>
        </p:txBody>
      </p:sp>
      <p:sp>
        <p:nvSpPr>
          <p:cNvPr id="392250" name="Line 70"/>
          <p:cNvSpPr>
            <a:spLocks noChangeShapeType="1"/>
          </p:cNvSpPr>
          <p:nvPr/>
        </p:nvSpPr>
        <p:spPr bwMode="auto">
          <a:xfrm flipH="1" flipV="1">
            <a:off x="7239000" y="3478213"/>
            <a:ext cx="457200" cy="179387"/>
          </a:xfrm>
          <a:prstGeom prst="line">
            <a:avLst/>
          </a:prstGeom>
          <a:noFill/>
          <a:ln w="38100">
            <a:solidFill>
              <a:schemeClr val="accent2"/>
            </a:solidFill>
            <a:round/>
            <a:headEnd/>
            <a:tailEnd type="triangle" w="med" len="med"/>
          </a:ln>
        </p:spPr>
        <p:txBody>
          <a:bodyPr/>
          <a:lstStyle/>
          <a:p>
            <a:endParaRPr lang="en-US"/>
          </a:p>
        </p:txBody>
      </p:sp>
      <p:sp>
        <p:nvSpPr>
          <p:cNvPr id="392251" name="Text Box 71"/>
          <p:cNvSpPr txBox="1">
            <a:spLocks noChangeArrowheads="1"/>
          </p:cNvSpPr>
          <p:nvPr/>
        </p:nvSpPr>
        <p:spPr bwMode="auto">
          <a:xfrm>
            <a:off x="7643813" y="3505200"/>
            <a:ext cx="890587" cy="488950"/>
          </a:xfrm>
          <a:prstGeom prst="rect">
            <a:avLst/>
          </a:prstGeom>
          <a:noFill/>
          <a:ln w="9525">
            <a:noFill/>
            <a:miter lim="800000"/>
            <a:headEnd/>
            <a:tailEnd/>
          </a:ln>
        </p:spPr>
        <p:txBody>
          <a:bodyPr wrap="none">
            <a:spAutoFit/>
          </a:bodyPr>
          <a:lstStyle/>
          <a:p>
            <a:r>
              <a:rPr lang="en-US" sz="1300">
                <a:solidFill>
                  <a:schemeClr val="tx2"/>
                </a:solidFill>
                <a:latin typeface="Neo Sans Intel" pitchFamily="34" charset="0"/>
              </a:rPr>
              <a:t>Through  </a:t>
            </a:r>
          </a:p>
          <a:p>
            <a:r>
              <a:rPr lang="en-US" sz="1300">
                <a:solidFill>
                  <a:schemeClr val="tx2"/>
                </a:solidFill>
                <a:latin typeface="Neo Sans Intel" pitchFamily="34" charset="0"/>
              </a:rPr>
              <a:t>Silicon Via</a:t>
            </a:r>
          </a:p>
        </p:txBody>
      </p:sp>
      <p:sp>
        <p:nvSpPr>
          <p:cNvPr id="392252" name="Text Box 74"/>
          <p:cNvSpPr txBox="1">
            <a:spLocks noChangeArrowheads="1"/>
          </p:cNvSpPr>
          <p:nvPr/>
        </p:nvSpPr>
        <p:spPr bwMode="auto">
          <a:xfrm>
            <a:off x="685800" y="4416425"/>
            <a:ext cx="8001000" cy="1603375"/>
          </a:xfrm>
          <a:prstGeom prst="rect">
            <a:avLst/>
          </a:prstGeom>
          <a:noFill/>
          <a:ln w="9525">
            <a:noFill/>
            <a:miter lim="800000"/>
            <a:headEnd/>
            <a:tailEnd/>
          </a:ln>
        </p:spPr>
        <p:txBody>
          <a:bodyPr>
            <a:spAutoFit/>
          </a:bodyPr>
          <a:lstStyle/>
          <a:p>
            <a:pPr>
              <a:buFontTx/>
              <a:buChar char="•"/>
            </a:pPr>
            <a:r>
              <a:rPr lang="en-US" sz="2100">
                <a:solidFill>
                  <a:schemeClr val="tx2"/>
                </a:solidFill>
                <a:latin typeface="Neo Sans Intel" pitchFamily="34" charset="0"/>
              </a:rPr>
              <a:t> Pins required + IO Power limits the use of traditional packaging </a:t>
            </a:r>
          </a:p>
          <a:p>
            <a:pPr>
              <a:buFontTx/>
              <a:buChar char="•"/>
            </a:pPr>
            <a:r>
              <a:rPr lang="en-US" sz="2100">
                <a:solidFill>
                  <a:schemeClr val="tx2"/>
                </a:solidFill>
                <a:latin typeface="Neo Sans Intel" pitchFamily="34" charset="0"/>
              </a:rPr>
              <a:t> Tighter integration between memory and CPU is required</a:t>
            </a:r>
          </a:p>
          <a:p>
            <a:pPr>
              <a:buFontTx/>
              <a:buChar char="•"/>
            </a:pPr>
            <a:r>
              <a:rPr lang="en-US" sz="2100">
                <a:solidFill>
                  <a:schemeClr val="tx2"/>
                </a:solidFill>
                <a:latin typeface="Neo Sans Intel" pitchFamily="34" charset="0"/>
              </a:rPr>
              <a:t> Enables high memory BW and low latency using memory locality</a:t>
            </a:r>
          </a:p>
          <a:p>
            <a:endParaRPr lang="en-US">
              <a:solidFill>
                <a:schemeClr val="tx2"/>
              </a:solidFill>
              <a:latin typeface="Neo Sans Intel Medium" pitchFamily="34" charset="0"/>
            </a:endParaRPr>
          </a:p>
          <a:p>
            <a:endParaRPr lang="en-US">
              <a:solidFill>
                <a:schemeClr val="tx2"/>
              </a:solidFill>
            </a:endParaRPr>
          </a:p>
        </p:txBody>
      </p:sp>
      <p:sp>
        <p:nvSpPr>
          <p:cNvPr id="392253" name="Line 76"/>
          <p:cNvSpPr>
            <a:spLocks noChangeShapeType="1"/>
          </p:cNvSpPr>
          <p:nvPr/>
        </p:nvSpPr>
        <p:spPr bwMode="auto">
          <a:xfrm>
            <a:off x="2743200" y="3441700"/>
            <a:ext cx="0" cy="381000"/>
          </a:xfrm>
          <a:prstGeom prst="line">
            <a:avLst/>
          </a:prstGeom>
          <a:noFill/>
          <a:ln w="38100">
            <a:solidFill>
              <a:srgbClr val="00FF00"/>
            </a:solidFill>
            <a:prstDash val="sysDot"/>
            <a:round/>
            <a:headEnd/>
            <a:tailEnd/>
          </a:ln>
        </p:spPr>
        <p:txBody>
          <a:bodyPr/>
          <a:lstStyle/>
          <a:p>
            <a:endParaRPr lang="en-US"/>
          </a:p>
        </p:txBody>
      </p:sp>
      <p:sp>
        <p:nvSpPr>
          <p:cNvPr id="392254" name="Line 78"/>
          <p:cNvSpPr>
            <a:spLocks noChangeShapeType="1"/>
          </p:cNvSpPr>
          <p:nvPr/>
        </p:nvSpPr>
        <p:spPr bwMode="auto">
          <a:xfrm>
            <a:off x="3429000" y="2679700"/>
            <a:ext cx="0" cy="381000"/>
          </a:xfrm>
          <a:prstGeom prst="line">
            <a:avLst/>
          </a:prstGeom>
          <a:noFill/>
          <a:ln w="38100">
            <a:solidFill>
              <a:srgbClr val="00FF00"/>
            </a:solidFill>
            <a:prstDash val="sysDot"/>
            <a:round/>
            <a:headEnd/>
            <a:tailEnd/>
          </a:ln>
        </p:spPr>
        <p:txBody>
          <a:bodyPr/>
          <a:lstStyle/>
          <a:p>
            <a:endParaRPr lang="en-US"/>
          </a:p>
        </p:txBody>
      </p:sp>
      <p:sp>
        <p:nvSpPr>
          <p:cNvPr id="392255" name="Line 79"/>
          <p:cNvSpPr>
            <a:spLocks noChangeShapeType="1"/>
          </p:cNvSpPr>
          <p:nvPr/>
        </p:nvSpPr>
        <p:spPr bwMode="auto">
          <a:xfrm>
            <a:off x="7848600" y="2362200"/>
            <a:ext cx="0" cy="457200"/>
          </a:xfrm>
          <a:prstGeom prst="line">
            <a:avLst/>
          </a:prstGeom>
          <a:noFill/>
          <a:ln w="50800">
            <a:solidFill>
              <a:srgbClr val="00FF00"/>
            </a:solidFill>
            <a:prstDash val="sysDot"/>
            <a:round/>
            <a:headEnd/>
            <a:tailEnd/>
          </a:ln>
        </p:spPr>
        <p:txBody>
          <a:bodyPr/>
          <a:lstStyle/>
          <a:p>
            <a:endParaRPr lang="en-US"/>
          </a:p>
        </p:txBody>
      </p:sp>
      <p:sp>
        <p:nvSpPr>
          <p:cNvPr id="392256" name="Rectangle 80"/>
          <p:cNvSpPr>
            <a:spLocks noChangeArrowheads="1"/>
          </p:cNvSpPr>
          <p:nvPr/>
        </p:nvSpPr>
        <p:spPr bwMode="auto">
          <a:xfrm>
            <a:off x="0" y="5791200"/>
            <a:ext cx="9144000" cy="533400"/>
          </a:xfrm>
          <a:prstGeom prst="rect">
            <a:avLst/>
          </a:prstGeom>
          <a:gradFill flip="none" rotWithShape="1">
            <a:gsLst>
              <a:gs pos="0">
                <a:schemeClr val="bg1">
                  <a:lumMod val="75000"/>
                  <a:alpha val="0"/>
                </a:schemeClr>
              </a:gs>
              <a:gs pos="50000">
                <a:schemeClr val="bg1">
                  <a:lumMod val="60000"/>
                  <a:lumOff val="40000"/>
                  <a:shade val="67500"/>
                  <a:satMod val="115000"/>
                </a:schemeClr>
              </a:gs>
              <a:gs pos="100000">
                <a:schemeClr val="bg1">
                  <a:lumMod val="60000"/>
                  <a:lumOff val="40000"/>
                  <a:shade val="100000"/>
                  <a:satMod val="115000"/>
                  <a:alpha val="0"/>
                </a:schemeClr>
              </a:gs>
            </a:gsLst>
            <a:lin ang="0" scaled="1"/>
            <a:tileRect/>
          </a:gra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128016" tIns="0" rIns="192024" bIns="0" anchor="ctr" anchorCtr="1">
            <a:noAutofit/>
          </a:bodyPr>
          <a:lstStyle/>
          <a:p>
            <a:pPr marL="197803" indent="-197803" algn="ctr" defTabSz="800100" eaLnBrk="0" hangingPunct="0">
              <a:buClr>
                <a:srgbClr val="E6B012"/>
              </a:buClr>
            </a:pPr>
            <a:r>
              <a:rPr lang="en-US" sz="2400">
                <a:effectLst>
                  <a:outerShdw blurRad="38100" dist="38100" dir="2700000" algn="tl">
                    <a:srgbClr val="000000"/>
                  </a:outerShdw>
                </a:effectLst>
                <a:latin typeface="+mn-lt"/>
                <a:cs typeface="Arial" pitchFamily="34" charset="0"/>
              </a:rPr>
              <a:t>Shorter Distances Allow Improved Latency and BW/Watt </a:t>
            </a:r>
          </a:p>
        </p:txBody>
      </p:sp>
      <p:sp>
        <p:nvSpPr>
          <p:cNvPr id="392257" name="Line 81"/>
          <p:cNvSpPr>
            <a:spLocks noChangeShapeType="1"/>
          </p:cNvSpPr>
          <p:nvPr/>
        </p:nvSpPr>
        <p:spPr bwMode="auto">
          <a:xfrm>
            <a:off x="2590800" y="2679700"/>
            <a:ext cx="0" cy="381000"/>
          </a:xfrm>
          <a:prstGeom prst="line">
            <a:avLst/>
          </a:prstGeom>
          <a:noFill/>
          <a:ln w="38100">
            <a:solidFill>
              <a:srgbClr val="00FF00"/>
            </a:solidFill>
            <a:prstDash val="sysDot"/>
            <a:round/>
            <a:headEnd/>
            <a:tailEnd/>
          </a:ln>
        </p:spPr>
        <p:txBody>
          <a:bodyPr/>
          <a:lstStyle/>
          <a:p>
            <a:endParaRPr lang="en-US"/>
          </a:p>
        </p:txBody>
      </p:sp>
      <p:sp>
        <p:nvSpPr>
          <p:cNvPr id="392258" name="Line 82"/>
          <p:cNvSpPr>
            <a:spLocks noChangeShapeType="1"/>
          </p:cNvSpPr>
          <p:nvPr/>
        </p:nvSpPr>
        <p:spPr bwMode="auto">
          <a:xfrm>
            <a:off x="1828800" y="3441700"/>
            <a:ext cx="0" cy="381000"/>
          </a:xfrm>
          <a:prstGeom prst="line">
            <a:avLst/>
          </a:prstGeom>
          <a:noFill/>
          <a:ln w="38100">
            <a:solidFill>
              <a:srgbClr val="00FF00"/>
            </a:solidFill>
            <a:prstDash val="sysDot"/>
            <a:round/>
            <a:headEnd/>
            <a:tailEnd/>
          </a:ln>
        </p:spPr>
        <p:txBody>
          <a:bodyPr/>
          <a:lstStyle/>
          <a:p>
            <a:endParaRPr lang="en-US"/>
          </a:p>
        </p:txBody>
      </p:sp>
      <p:sp>
        <p:nvSpPr>
          <p:cNvPr id="392259" name="Line 83"/>
          <p:cNvSpPr>
            <a:spLocks noChangeShapeType="1"/>
          </p:cNvSpPr>
          <p:nvPr/>
        </p:nvSpPr>
        <p:spPr bwMode="auto">
          <a:xfrm>
            <a:off x="0" y="1066800"/>
            <a:ext cx="9144000" cy="0"/>
          </a:xfrm>
          <a:prstGeom prst="line">
            <a:avLst/>
          </a:prstGeom>
          <a:noFill/>
          <a:ln w="9525">
            <a:solidFill>
              <a:schemeClr val="tx1"/>
            </a:solidFill>
            <a:round/>
            <a:headEnd/>
            <a:tailEnd/>
          </a:ln>
        </p:spPr>
        <p:txBody>
          <a:bodyPr wrap="none" anchor="ctr"/>
          <a:lstStyle/>
          <a:p>
            <a:endParaRPr lang="en-US"/>
          </a:p>
        </p:txBody>
      </p:sp>
      <p:sp>
        <p:nvSpPr>
          <p:cNvPr id="392260" name="Text Box 88"/>
          <p:cNvSpPr txBox="1">
            <a:spLocks noChangeArrowheads="1"/>
          </p:cNvSpPr>
          <p:nvPr/>
        </p:nvSpPr>
        <p:spPr bwMode="auto">
          <a:xfrm>
            <a:off x="2668588" y="6597650"/>
            <a:ext cx="4341812" cy="336550"/>
          </a:xfrm>
          <a:prstGeom prst="rect">
            <a:avLst/>
          </a:prstGeom>
          <a:noFill/>
          <a:ln w="9525">
            <a:noFill/>
            <a:miter lim="800000"/>
            <a:headEnd/>
            <a:tailEnd/>
          </a:ln>
        </p:spPr>
        <p:txBody>
          <a:bodyPr wrap="none">
            <a:spAutoFit/>
          </a:bodyPr>
          <a:lstStyle/>
          <a:p>
            <a:r>
              <a:rPr lang="en-US" sz="800">
                <a:solidFill>
                  <a:schemeClr val="tx2"/>
                </a:solidFill>
                <a:latin typeface="Neo Sans Intel" pitchFamily="34" charset="0"/>
              </a:rPr>
              <a:t>Source: Exascale Computing Study: Technology Challenges in achieving Exascale Systems (2008)</a:t>
            </a:r>
          </a:p>
          <a:p>
            <a:endParaRPr lang="en-US" sz="800">
              <a:solidFill>
                <a:schemeClr val="tx2"/>
              </a:solidFill>
              <a:latin typeface="Neo Sans Intel"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36109797"/>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mp:transition xmlns:mp="http://schemas.microsoft.com/office/mac/powerpoint/2008/main" spd="med"/>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0834" name="Oval 1042"/>
          <p:cNvSpPr>
            <a:spLocks noChangeArrowheads="1"/>
          </p:cNvSpPr>
          <p:nvPr/>
        </p:nvSpPr>
        <p:spPr bwMode="auto">
          <a:xfrm>
            <a:off x="0" y="4102100"/>
            <a:ext cx="3817938" cy="2062163"/>
          </a:xfrm>
          <a:prstGeom prst="ellipse">
            <a:avLst/>
          </a:prstGeom>
          <a:gradFill rotWithShape="1">
            <a:gsLst>
              <a:gs pos="0">
                <a:schemeClr val="bg2">
                  <a:alpha val="83000"/>
                </a:schemeClr>
              </a:gs>
              <a:gs pos="100000">
                <a:schemeClr val="bg2">
                  <a:gamma/>
                  <a:tint val="0"/>
                  <a:invGamma/>
                  <a:alpha val="0"/>
                </a:schemeClr>
              </a:gs>
            </a:gsLst>
            <a:path path="shape">
              <a:fillToRect l="50000" t="50000" r="50000" b="50000"/>
            </a:path>
          </a:gradFill>
          <a:ln w="9525">
            <a:noFill/>
            <a:round/>
            <a:headEnd/>
            <a:tailEnd/>
          </a:ln>
          <a:effectLst/>
        </p:spPr>
        <p:txBody>
          <a:bodyPr wrap="none" anchor="ctr"/>
          <a:lstStyle/>
          <a:p>
            <a:pPr eaLnBrk="1" hangingPunct="1">
              <a:defRPr/>
            </a:pPr>
            <a:endParaRPr lang="en-US" sz="1600">
              <a:solidFill>
                <a:srgbClr val="FFFFFF"/>
              </a:solidFill>
              <a:latin typeface="Arial Narrow"/>
              <a:cs typeface="Arial" pitchFamily="34" charset="0"/>
            </a:endParaRPr>
          </a:p>
        </p:txBody>
      </p:sp>
      <p:sp>
        <p:nvSpPr>
          <p:cNvPr id="290833" name="Oval 1041"/>
          <p:cNvSpPr>
            <a:spLocks noChangeArrowheads="1"/>
          </p:cNvSpPr>
          <p:nvPr/>
        </p:nvSpPr>
        <p:spPr bwMode="auto">
          <a:xfrm>
            <a:off x="76200" y="5791200"/>
            <a:ext cx="5440363" cy="849313"/>
          </a:xfrm>
          <a:prstGeom prst="ellipse">
            <a:avLst/>
          </a:prstGeom>
          <a:gradFill rotWithShape="1">
            <a:gsLst>
              <a:gs pos="0">
                <a:schemeClr val="bg2">
                  <a:alpha val="83000"/>
                </a:schemeClr>
              </a:gs>
              <a:gs pos="100000">
                <a:schemeClr val="bg2">
                  <a:gamma/>
                  <a:tint val="0"/>
                  <a:invGamma/>
                  <a:alpha val="0"/>
                </a:schemeClr>
              </a:gs>
            </a:gsLst>
            <a:path path="shape">
              <a:fillToRect l="50000" t="50000" r="50000" b="50000"/>
            </a:path>
          </a:gradFill>
          <a:ln w="9525">
            <a:noFill/>
            <a:round/>
            <a:headEnd/>
            <a:tailEnd/>
          </a:ln>
          <a:effectLst/>
        </p:spPr>
        <p:txBody>
          <a:bodyPr wrap="none" anchor="ctr"/>
          <a:lstStyle/>
          <a:p>
            <a:pPr eaLnBrk="1" hangingPunct="1">
              <a:defRPr/>
            </a:pPr>
            <a:endParaRPr lang="en-US" sz="1600">
              <a:solidFill>
                <a:srgbClr val="FFFFFF"/>
              </a:solidFill>
              <a:latin typeface="Arial Narrow"/>
              <a:cs typeface="Arial" pitchFamily="34" charset="0"/>
            </a:endParaRPr>
          </a:p>
        </p:txBody>
      </p:sp>
      <p:sp>
        <p:nvSpPr>
          <p:cNvPr id="290829" name="Oval 1037"/>
          <p:cNvSpPr>
            <a:spLocks noChangeArrowheads="1"/>
          </p:cNvSpPr>
          <p:nvPr/>
        </p:nvSpPr>
        <p:spPr bwMode="auto">
          <a:xfrm>
            <a:off x="6816725" y="3787775"/>
            <a:ext cx="2455863" cy="644525"/>
          </a:xfrm>
          <a:prstGeom prst="ellipse">
            <a:avLst/>
          </a:prstGeom>
          <a:gradFill rotWithShape="1">
            <a:gsLst>
              <a:gs pos="0">
                <a:schemeClr val="bg2">
                  <a:alpha val="83000"/>
                </a:schemeClr>
              </a:gs>
              <a:gs pos="100000">
                <a:schemeClr val="bg2">
                  <a:gamma/>
                  <a:tint val="0"/>
                  <a:invGamma/>
                  <a:alpha val="0"/>
                </a:schemeClr>
              </a:gs>
            </a:gsLst>
            <a:path path="shape">
              <a:fillToRect l="50000" t="50000" r="50000" b="50000"/>
            </a:path>
          </a:gradFill>
          <a:ln w="9525">
            <a:noFill/>
            <a:round/>
            <a:headEnd/>
            <a:tailEnd/>
          </a:ln>
          <a:effectLst/>
        </p:spPr>
        <p:txBody>
          <a:bodyPr wrap="none" anchor="ctr"/>
          <a:lstStyle/>
          <a:p>
            <a:pPr eaLnBrk="1" hangingPunct="1">
              <a:defRPr/>
            </a:pPr>
            <a:endParaRPr lang="en-US" sz="1600">
              <a:solidFill>
                <a:srgbClr val="FFFFFF"/>
              </a:solidFill>
              <a:latin typeface="Arial Narrow"/>
              <a:cs typeface="Arial" pitchFamily="34" charset="0"/>
            </a:endParaRPr>
          </a:p>
        </p:txBody>
      </p:sp>
      <p:sp>
        <p:nvSpPr>
          <p:cNvPr id="290828" name="Oval 1036"/>
          <p:cNvSpPr>
            <a:spLocks noChangeArrowheads="1"/>
          </p:cNvSpPr>
          <p:nvPr/>
        </p:nvSpPr>
        <p:spPr bwMode="auto">
          <a:xfrm>
            <a:off x="4954588" y="4168775"/>
            <a:ext cx="3600450" cy="2482850"/>
          </a:xfrm>
          <a:prstGeom prst="ellipse">
            <a:avLst/>
          </a:prstGeom>
          <a:gradFill rotWithShape="1">
            <a:gsLst>
              <a:gs pos="0">
                <a:schemeClr val="bg2">
                  <a:alpha val="83000"/>
                </a:schemeClr>
              </a:gs>
              <a:gs pos="100000">
                <a:schemeClr val="bg2">
                  <a:gamma/>
                  <a:tint val="0"/>
                  <a:invGamma/>
                  <a:alpha val="0"/>
                </a:schemeClr>
              </a:gs>
            </a:gsLst>
            <a:path path="shape">
              <a:fillToRect l="50000" t="50000" r="50000" b="50000"/>
            </a:path>
          </a:gradFill>
          <a:ln w="9525">
            <a:noFill/>
            <a:round/>
            <a:headEnd/>
            <a:tailEnd/>
          </a:ln>
          <a:effectLst/>
        </p:spPr>
        <p:txBody>
          <a:bodyPr wrap="none" anchor="ctr"/>
          <a:lstStyle/>
          <a:p>
            <a:pPr eaLnBrk="1" hangingPunct="1">
              <a:defRPr/>
            </a:pPr>
            <a:endParaRPr lang="en-US" sz="1600">
              <a:solidFill>
                <a:srgbClr val="FFFFFF"/>
              </a:solidFill>
              <a:latin typeface="Arial Narrow"/>
              <a:cs typeface="Arial" pitchFamily="34" charset="0"/>
            </a:endParaRPr>
          </a:p>
        </p:txBody>
      </p:sp>
      <p:sp>
        <p:nvSpPr>
          <p:cNvPr id="290827" name="Oval 1035"/>
          <p:cNvSpPr>
            <a:spLocks noChangeArrowheads="1"/>
          </p:cNvSpPr>
          <p:nvPr/>
        </p:nvSpPr>
        <p:spPr bwMode="auto">
          <a:xfrm>
            <a:off x="4064000" y="3702050"/>
            <a:ext cx="3600450" cy="644525"/>
          </a:xfrm>
          <a:prstGeom prst="ellipse">
            <a:avLst/>
          </a:prstGeom>
          <a:gradFill rotWithShape="1">
            <a:gsLst>
              <a:gs pos="0">
                <a:schemeClr val="bg2">
                  <a:alpha val="83000"/>
                </a:schemeClr>
              </a:gs>
              <a:gs pos="100000">
                <a:schemeClr val="bg2">
                  <a:gamma/>
                  <a:tint val="0"/>
                  <a:invGamma/>
                  <a:alpha val="0"/>
                </a:schemeClr>
              </a:gs>
            </a:gsLst>
            <a:path path="shape">
              <a:fillToRect l="50000" t="50000" r="50000" b="50000"/>
            </a:path>
          </a:gradFill>
          <a:ln w="9525">
            <a:noFill/>
            <a:round/>
            <a:headEnd/>
            <a:tailEnd/>
          </a:ln>
          <a:effectLst/>
        </p:spPr>
        <p:txBody>
          <a:bodyPr wrap="none" anchor="ctr"/>
          <a:lstStyle/>
          <a:p>
            <a:pPr eaLnBrk="1" hangingPunct="1">
              <a:defRPr/>
            </a:pPr>
            <a:endParaRPr lang="en-US" sz="1600">
              <a:solidFill>
                <a:srgbClr val="FFFFFF"/>
              </a:solidFill>
              <a:latin typeface="Arial Narrow"/>
              <a:cs typeface="Arial" pitchFamily="34" charset="0"/>
            </a:endParaRPr>
          </a:p>
        </p:txBody>
      </p:sp>
      <p:sp>
        <p:nvSpPr>
          <p:cNvPr id="18444" name="AutoShape 68"/>
          <p:cNvSpPr>
            <a:spLocks noChangeArrowheads="1"/>
          </p:cNvSpPr>
          <p:nvPr/>
        </p:nvSpPr>
        <p:spPr bwMode="auto">
          <a:xfrm>
            <a:off x="2786063" y="2489200"/>
            <a:ext cx="2222500" cy="469900"/>
          </a:xfrm>
          <a:prstGeom prst="roundRect">
            <a:avLst>
              <a:gd name="adj" fmla="val 16667"/>
            </a:avLst>
          </a:prstGeom>
          <a:noFill/>
          <a:ln w="9525" algn="ctr">
            <a:noFill/>
            <a:round/>
            <a:headEnd/>
            <a:tailEnd/>
          </a:ln>
        </p:spPr>
        <p:txBody>
          <a:bodyPr wrap="none" anchor="ctr"/>
          <a:lstStyle/>
          <a:p>
            <a:pPr algn="l"/>
            <a:endParaRPr lang="en-US" sz="1800">
              <a:solidFill>
                <a:srgbClr val="FFCC00"/>
              </a:solidFill>
              <a:latin typeface="Neo Sans Intel" pitchFamily="34" charset="0"/>
              <a:cs typeface="Arial" pitchFamily="34" charset="0"/>
            </a:endParaRPr>
          </a:p>
        </p:txBody>
      </p:sp>
      <p:sp>
        <p:nvSpPr>
          <p:cNvPr id="954370" name="Rectangle 2"/>
          <p:cNvSpPr>
            <a:spLocks noGrp="1" noChangeArrowheads="1"/>
          </p:cNvSpPr>
          <p:nvPr>
            <p:ph type="title" idx="4294967295"/>
          </p:nvPr>
        </p:nvSpPr>
        <p:spPr>
          <a:xfrm>
            <a:off x="365125" y="98425"/>
            <a:ext cx="8410575" cy="1143000"/>
          </a:xfrm>
        </p:spPr>
        <p:txBody>
          <a:bodyPr/>
          <a:lstStyle/>
          <a:p>
            <a:pPr eaLnBrk="1" hangingPunct="1">
              <a:defRPr/>
            </a:pPr>
            <a:r>
              <a:rPr lang="en-US" dirty="0" smtClean="0">
                <a:cs typeface="Arial" pitchFamily="34" charset="0"/>
              </a:rPr>
              <a:t>Terascale Experimental Hardware</a:t>
            </a:r>
          </a:p>
        </p:txBody>
      </p:sp>
      <p:sp>
        <p:nvSpPr>
          <p:cNvPr id="954429" name="Rectangle 61"/>
          <p:cNvSpPr>
            <a:spLocks noChangeArrowheads="1"/>
          </p:cNvSpPr>
          <p:nvPr/>
        </p:nvSpPr>
        <p:spPr bwMode="auto">
          <a:xfrm>
            <a:off x="3471863" y="3948113"/>
            <a:ext cx="2216150" cy="263525"/>
          </a:xfrm>
          <a:prstGeom prst="rect">
            <a:avLst/>
          </a:prstGeom>
          <a:noFill/>
          <a:ln w="9525">
            <a:noFill/>
            <a:miter lim="800000"/>
            <a:headEnd/>
            <a:tailEnd/>
          </a:ln>
          <a:effectLst/>
        </p:spPr>
        <p:txBody>
          <a:bodyPr lIns="91400" tIns="45702" rIns="91400" bIns="45702"/>
          <a:lstStyle/>
          <a:p>
            <a:pPr algn="l" eaLnBrk="1" hangingPunct="1">
              <a:lnSpc>
                <a:spcPct val="85000"/>
              </a:lnSpc>
              <a:spcBef>
                <a:spcPct val="30000"/>
              </a:spcBef>
              <a:buClr>
                <a:srgbClr val="FFFFFF"/>
              </a:buClr>
              <a:buFont typeface="Wingdings" pitchFamily="2" charset="2"/>
              <a:buNone/>
              <a:defRPr/>
            </a:pPr>
            <a:endParaRPr lang="en-US" altLang="ja-JP" sz="800">
              <a:solidFill>
                <a:srgbClr val="FFCC00"/>
              </a:solidFill>
              <a:effectLst>
                <a:outerShdw blurRad="38100" dist="38100" dir="2700000" algn="tl">
                  <a:srgbClr val="000000"/>
                </a:outerShdw>
              </a:effectLst>
              <a:latin typeface="Neo Sans Intel" pitchFamily="34" charset="0"/>
              <a:ea typeface="MS PGothic" pitchFamily="34" charset="-128"/>
              <a:cs typeface="Arial" pitchFamily="34" charset="0"/>
            </a:endParaRPr>
          </a:p>
        </p:txBody>
      </p:sp>
      <p:grpSp>
        <p:nvGrpSpPr>
          <p:cNvPr id="5" name="Group 4"/>
          <p:cNvGrpSpPr/>
          <p:nvPr/>
        </p:nvGrpSpPr>
        <p:grpSpPr>
          <a:xfrm>
            <a:off x="1187450" y="1512086"/>
            <a:ext cx="6477000" cy="4571999"/>
            <a:chOff x="4770438" y="1123950"/>
            <a:chExt cx="4070350" cy="2909888"/>
          </a:xfrm>
        </p:grpSpPr>
        <p:sp>
          <p:nvSpPr>
            <p:cNvPr id="18437" name="AutoShape 1040"/>
            <p:cNvSpPr>
              <a:spLocks noChangeArrowheads="1"/>
            </p:cNvSpPr>
            <p:nvPr/>
          </p:nvSpPr>
          <p:spPr bwMode="auto">
            <a:xfrm>
              <a:off x="4770438" y="1123950"/>
              <a:ext cx="4070350" cy="1306513"/>
            </a:xfrm>
            <a:prstGeom prst="roundRect">
              <a:avLst>
                <a:gd name="adj" fmla="val 16667"/>
              </a:avLst>
            </a:prstGeom>
            <a:gradFill rotWithShape="1">
              <a:gsLst>
                <a:gs pos="0">
                  <a:srgbClr val="00CC66">
                    <a:alpha val="73000"/>
                  </a:srgbClr>
                </a:gs>
                <a:gs pos="100000">
                  <a:srgbClr val="002F47">
                    <a:alpha val="0"/>
                  </a:srgbClr>
                </a:gs>
              </a:gsLst>
              <a:lin ang="5400000" scaled="1"/>
            </a:gradFill>
            <a:ln w="9525">
              <a:noFill/>
              <a:round/>
              <a:headEnd/>
              <a:tailEnd/>
            </a:ln>
          </p:spPr>
          <p:txBody>
            <a:bodyPr wrap="none" anchor="ctr"/>
            <a:lstStyle/>
            <a:p>
              <a:pPr eaLnBrk="1" hangingPunct="1"/>
              <a:endParaRPr lang="en-US" sz="1600">
                <a:solidFill>
                  <a:srgbClr val="FFFFFF"/>
                </a:solidFill>
                <a:latin typeface="Arial Narrow"/>
                <a:cs typeface="Arial" pitchFamily="34" charset="0"/>
              </a:endParaRPr>
            </a:p>
          </p:txBody>
        </p:sp>
        <p:pic>
          <p:nvPicPr>
            <p:cNvPr id="18446" name="Picture 4"/>
            <p:cNvPicPr>
              <a:picLocks noChangeAspect="1" noChangeArrowheads="1"/>
            </p:cNvPicPr>
            <p:nvPr/>
          </p:nvPicPr>
          <p:blipFill>
            <a:blip r:embed="rId3" cstate="print"/>
            <a:srcRect r="20988"/>
            <a:stretch>
              <a:fillRect/>
            </a:stretch>
          </p:blipFill>
          <p:spPr bwMode="auto">
            <a:xfrm>
              <a:off x="4878388" y="2244725"/>
              <a:ext cx="2070100" cy="1785938"/>
            </a:xfrm>
            <a:prstGeom prst="rect">
              <a:avLst/>
            </a:prstGeom>
            <a:noFill/>
            <a:ln w="50800" algn="ctr">
              <a:noFill/>
              <a:miter lim="800000"/>
              <a:headEnd/>
              <a:tailEnd/>
            </a:ln>
          </p:spPr>
        </p:pic>
        <p:sp>
          <p:nvSpPr>
            <p:cNvPr id="18447" name="Text Box 15"/>
            <p:cNvSpPr txBox="1">
              <a:spLocks noChangeArrowheads="1"/>
            </p:cNvSpPr>
            <p:nvPr/>
          </p:nvSpPr>
          <p:spPr bwMode="auto">
            <a:xfrm>
              <a:off x="5097463" y="1744663"/>
              <a:ext cx="1728787" cy="274637"/>
            </a:xfrm>
            <a:prstGeom prst="rect">
              <a:avLst/>
            </a:prstGeom>
            <a:noFill/>
            <a:ln w="9525">
              <a:noFill/>
              <a:miter lim="800000"/>
              <a:headEnd/>
              <a:tailEnd/>
            </a:ln>
          </p:spPr>
          <p:txBody>
            <a:bodyPr>
              <a:spAutoFit/>
            </a:bodyPr>
            <a:lstStyle/>
            <a:p>
              <a:pPr eaLnBrk="1" hangingPunct="1"/>
              <a:r>
                <a:rPr lang="en-US" altLang="ja-JP" sz="1200">
                  <a:solidFill>
                    <a:srgbClr val="FFFFFF"/>
                  </a:solidFill>
                  <a:latin typeface="Arial Narrow"/>
                  <a:ea typeface="ＭＳ Ｐゴシック" pitchFamily="34" charset="-128"/>
                  <a:cs typeface="Arial" pitchFamily="34" charset="0"/>
                </a:rPr>
                <a:t>256 KB SRAM per core</a:t>
              </a:r>
            </a:p>
          </p:txBody>
        </p:sp>
        <p:sp>
          <p:nvSpPr>
            <p:cNvPr id="18448" name="Text Box 16"/>
            <p:cNvSpPr txBox="1">
              <a:spLocks noChangeArrowheads="1"/>
            </p:cNvSpPr>
            <p:nvPr/>
          </p:nvSpPr>
          <p:spPr bwMode="auto">
            <a:xfrm>
              <a:off x="5137150" y="1881188"/>
              <a:ext cx="1647825" cy="274637"/>
            </a:xfrm>
            <a:prstGeom prst="rect">
              <a:avLst/>
            </a:prstGeom>
            <a:noFill/>
            <a:ln w="9525">
              <a:noFill/>
              <a:miter lim="800000"/>
              <a:headEnd/>
              <a:tailEnd/>
            </a:ln>
          </p:spPr>
          <p:txBody>
            <a:bodyPr>
              <a:spAutoFit/>
            </a:bodyPr>
            <a:lstStyle/>
            <a:p>
              <a:pPr eaLnBrk="1" hangingPunct="1"/>
              <a:r>
                <a:rPr lang="en-US" altLang="ja-JP" sz="1200">
                  <a:solidFill>
                    <a:srgbClr val="FFFFFF"/>
                  </a:solidFill>
                  <a:latin typeface="Arial Narrow"/>
                  <a:ea typeface="ＭＳ Ｐゴシック" pitchFamily="34" charset="-128"/>
                  <a:cs typeface="Arial" pitchFamily="34" charset="0"/>
                </a:rPr>
                <a:t>4X C4 bump density</a:t>
              </a:r>
            </a:p>
          </p:txBody>
        </p:sp>
        <p:sp>
          <p:nvSpPr>
            <p:cNvPr id="18449" name="Text Box 17"/>
            <p:cNvSpPr txBox="1">
              <a:spLocks noChangeArrowheads="1"/>
            </p:cNvSpPr>
            <p:nvPr/>
          </p:nvSpPr>
          <p:spPr bwMode="auto">
            <a:xfrm>
              <a:off x="5097463" y="2022475"/>
              <a:ext cx="1728787" cy="274638"/>
            </a:xfrm>
            <a:prstGeom prst="rect">
              <a:avLst/>
            </a:prstGeom>
            <a:noFill/>
            <a:ln w="9525">
              <a:noFill/>
              <a:miter lim="800000"/>
              <a:headEnd/>
              <a:tailEnd/>
            </a:ln>
          </p:spPr>
          <p:txBody>
            <a:bodyPr>
              <a:spAutoFit/>
            </a:bodyPr>
            <a:lstStyle/>
            <a:p>
              <a:pPr eaLnBrk="1" hangingPunct="1"/>
              <a:r>
                <a:rPr lang="en-US" altLang="ja-JP" sz="1200">
                  <a:solidFill>
                    <a:srgbClr val="FFFFFF"/>
                  </a:solidFill>
                  <a:latin typeface="Arial Narrow"/>
                  <a:ea typeface="ＭＳ Ｐゴシック" pitchFamily="34" charset="-128"/>
                  <a:cs typeface="Arial" pitchFamily="34" charset="0"/>
                </a:rPr>
                <a:t>3200 thru-silicon vias</a:t>
              </a:r>
            </a:p>
          </p:txBody>
        </p:sp>
        <p:sp>
          <p:nvSpPr>
            <p:cNvPr id="18450" name="Text Box 18"/>
            <p:cNvSpPr txBox="1">
              <a:spLocks noChangeArrowheads="1"/>
            </p:cNvSpPr>
            <p:nvPr/>
          </p:nvSpPr>
          <p:spPr bwMode="auto">
            <a:xfrm>
              <a:off x="5641975" y="3476625"/>
              <a:ext cx="1120775" cy="422275"/>
            </a:xfrm>
            <a:prstGeom prst="rect">
              <a:avLst/>
            </a:prstGeom>
            <a:noFill/>
            <a:ln w="9525" algn="ctr">
              <a:noFill/>
              <a:miter lim="800000"/>
              <a:headEnd/>
              <a:tailEnd/>
            </a:ln>
          </p:spPr>
          <p:txBody>
            <a:bodyPr lIns="92075" tIns="46038" rIns="92075" bIns="46038">
              <a:spAutoFit/>
            </a:bodyPr>
            <a:lstStyle/>
            <a:p>
              <a:pPr algn="l">
                <a:lnSpc>
                  <a:spcPct val="90000"/>
                </a:lnSpc>
              </a:pPr>
              <a:r>
                <a:rPr lang="en-US" sz="1200">
                  <a:solidFill>
                    <a:srgbClr val="FFFFFF"/>
                  </a:solidFill>
                  <a:latin typeface="Arial Narrow"/>
                  <a:cs typeface="Arial" pitchFamily="34" charset="0"/>
                </a:rPr>
                <a:t>Thru-Silicon</a:t>
              </a:r>
              <a:br>
                <a:rPr lang="en-US" sz="1200">
                  <a:solidFill>
                    <a:srgbClr val="FFFFFF"/>
                  </a:solidFill>
                  <a:latin typeface="Arial Narrow"/>
                  <a:cs typeface="Arial" pitchFamily="34" charset="0"/>
                </a:rPr>
              </a:br>
              <a:r>
                <a:rPr lang="en-US" sz="1200">
                  <a:solidFill>
                    <a:srgbClr val="FFFFFF"/>
                  </a:solidFill>
                  <a:latin typeface="Arial Narrow"/>
                  <a:cs typeface="Arial" pitchFamily="34" charset="0"/>
                </a:rPr>
                <a:t>Via</a:t>
              </a:r>
            </a:p>
          </p:txBody>
        </p:sp>
        <p:pic>
          <p:nvPicPr>
            <p:cNvPr id="18451" name="Picture 19" descr="Picture1_rev1"/>
            <p:cNvPicPr>
              <a:picLocks noChangeAspect="1" noChangeArrowheads="1"/>
            </p:cNvPicPr>
            <p:nvPr/>
          </p:nvPicPr>
          <p:blipFill>
            <a:blip r:embed="rId4" cstate="print"/>
            <a:srcRect/>
            <a:stretch>
              <a:fillRect/>
            </a:stretch>
          </p:blipFill>
          <p:spPr bwMode="auto">
            <a:xfrm>
              <a:off x="7534275" y="3094038"/>
              <a:ext cx="1168400" cy="914400"/>
            </a:xfrm>
            <a:prstGeom prst="rect">
              <a:avLst/>
            </a:prstGeom>
            <a:blipFill dpi="0" rotWithShape="1">
              <a:blip r:embed="rId5" cstate="print"/>
              <a:srcRect/>
              <a:stretch>
                <a:fillRect/>
              </a:stretch>
            </a:blipFill>
            <a:ln w="12700" algn="ctr">
              <a:solidFill>
                <a:schemeClr val="tx1"/>
              </a:solidFill>
              <a:miter lim="800000"/>
              <a:headEnd/>
              <a:tailEnd/>
            </a:ln>
          </p:spPr>
        </p:pic>
        <p:sp>
          <p:nvSpPr>
            <p:cNvPr id="954438" name="Text Box 70"/>
            <p:cNvSpPr txBox="1">
              <a:spLocks noChangeArrowheads="1"/>
            </p:cNvSpPr>
            <p:nvPr/>
          </p:nvSpPr>
          <p:spPr bwMode="auto">
            <a:xfrm>
              <a:off x="5092700" y="1241425"/>
              <a:ext cx="3395663" cy="336550"/>
            </a:xfrm>
            <a:prstGeom prst="rect">
              <a:avLst/>
            </a:prstGeom>
            <a:noFill/>
            <a:ln w="9525">
              <a:noFill/>
              <a:miter lim="800000"/>
              <a:headEnd/>
              <a:tailEnd/>
            </a:ln>
            <a:effectLst/>
          </p:spPr>
          <p:txBody>
            <a:bodyPr wrap="none"/>
            <a:lstStyle/>
            <a:p>
              <a:pPr>
                <a:defRPr/>
              </a:pPr>
              <a:r>
                <a:rPr lang="en-US" sz="2000" dirty="0" err="1">
                  <a:solidFill>
                    <a:srgbClr val="FFFFFF"/>
                  </a:solidFill>
                  <a:effectLst>
                    <a:outerShdw blurRad="38100" dist="38100" dir="2700000" algn="tl">
                      <a:srgbClr val="000000"/>
                    </a:outerShdw>
                  </a:effectLst>
                  <a:latin typeface="Impact" pitchFamily="34" charset="0"/>
                  <a:cs typeface="Arial" pitchFamily="34" charset="0"/>
                </a:rPr>
                <a:t>Tera</a:t>
              </a:r>
              <a:r>
                <a:rPr lang="en-US" sz="2000" dirty="0">
                  <a:solidFill>
                    <a:srgbClr val="FFFFFF"/>
                  </a:solidFill>
                  <a:effectLst>
                    <a:outerShdw blurRad="38100" dist="38100" dir="2700000" algn="tl">
                      <a:srgbClr val="000000"/>
                    </a:outerShdw>
                  </a:effectLst>
                  <a:latin typeface="Impact" pitchFamily="34" charset="0"/>
                  <a:cs typeface="Arial" pitchFamily="34" charset="0"/>
                </a:rPr>
                <a:t>-Bytes: 3D Stacked Memory</a:t>
              </a:r>
            </a:p>
          </p:txBody>
        </p:sp>
        <p:sp>
          <p:nvSpPr>
            <p:cNvPr id="290826" name="Freeform 1034"/>
            <p:cNvSpPr>
              <a:spLocks/>
            </p:cNvSpPr>
            <p:nvPr/>
          </p:nvSpPr>
          <p:spPr bwMode="auto">
            <a:xfrm>
              <a:off x="6345238" y="3087688"/>
              <a:ext cx="1171575" cy="946150"/>
            </a:xfrm>
            <a:custGeom>
              <a:avLst/>
              <a:gdLst/>
              <a:ahLst/>
              <a:cxnLst>
                <a:cxn ang="0">
                  <a:pos x="47" y="0"/>
                </a:cxn>
                <a:cxn ang="0">
                  <a:pos x="738" y="2"/>
                </a:cxn>
                <a:cxn ang="0">
                  <a:pos x="738" y="596"/>
                </a:cxn>
                <a:cxn ang="0">
                  <a:pos x="0" y="135"/>
                </a:cxn>
                <a:cxn ang="0">
                  <a:pos x="47" y="0"/>
                </a:cxn>
              </a:cxnLst>
              <a:rect l="0" t="0" r="r" b="b"/>
              <a:pathLst>
                <a:path w="738" h="596">
                  <a:moveTo>
                    <a:pt x="47" y="0"/>
                  </a:moveTo>
                  <a:lnTo>
                    <a:pt x="738" y="2"/>
                  </a:lnTo>
                  <a:lnTo>
                    <a:pt x="738" y="596"/>
                  </a:lnTo>
                  <a:lnTo>
                    <a:pt x="0" y="135"/>
                  </a:lnTo>
                  <a:lnTo>
                    <a:pt x="47" y="0"/>
                  </a:lnTo>
                  <a:close/>
                </a:path>
              </a:pathLst>
            </a:custGeom>
            <a:gradFill rotWithShape="1">
              <a:gsLst>
                <a:gs pos="0">
                  <a:schemeClr val="tx1">
                    <a:gamma/>
                    <a:shade val="46275"/>
                    <a:invGamma/>
                    <a:alpha val="0"/>
                  </a:schemeClr>
                </a:gs>
                <a:gs pos="50000">
                  <a:schemeClr val="tx1">
                    <a:alpha val="64000"/>
                  </a:schemeClr>
                </a:gs>
                <a:gs pos="100000">
                  <a:schemeClr val="tx1">
                    <a:gamma/>
                    <a:shade val="46275"/>
                    <a:invGamma/>
                    <a:alpha val="0"/>
                  </a:schemeClr>
                </a:gs>
              </a:gsLst>
              <a:lin ang="0" scaled="1"/>
            </a:gradFill>
            <a:ln w="9525">
              <a:noFill/>
              <a:round/>
              <a:headEnd/>
              <a:tailEnd/>
            </a:ln>
            <a:effectLst/>
          </p:spPr>
          <p:txBody>
            <a:bodyPr/>
            <a:lstStyle/>
            <a:p>
              <a:pPr eaLnBrk="1" hangingPunct="1">
                <a:defRPr/>
              </a:pPr>
              <a:endParaRPr lang="en-US" sz="1600">
                <a:solidFill>
                  <a:srgbClr val="FFFFFF"/>
                </a:solidFill>
                <a:latin typeface="Arial Narrow"/>
                <a:cs typeface="Arial" pitchFamily="34" charset="0"/>
              </a:endParaRPr>
            </a:p>
          </p:txBody>
        </p:sp>
        <p:sp>
          <p:nvSpPr>
            <p:cNvPr id="18490" name="Text Box 10"/>
            <p:cNvSpPr txBox="1">
              <a:spLocks noChangeArrowheads="1"/>
            </p:cNvSpPr>
            <p:nvPr/>
          </p:nvSpPr>
          <p:spPr bwMode="auto">
            <a:xfrm>
              <a:off x="6884988" y="3467100"/>
              <a:ext cx="671512" cy="201613"/>
            </a:xfrm>
            <a:prstGeom prst="rect">
              <a:avLst/>
            </a:prstGeom>
            <a:noFill/>
            <a:ln w="9525" algn="ctr">
              <a:noFill/>
              <a:miter lim="800000"/>
              <a:headEnd/>
              <a:tailEnd/>
            </a:ln>
          </p:spPr>
          <p:txBody>
            <a:bodyPr wrap="none" lIns="92075" tIns="46038" rIns="92075" bIns="46038">
              <a:spAutoFit/>
            </a:bodyPr>
            <a:lstStyle/>
            <a:p>
              <a:pPr algn="l">
                <a:lnSpc>
                  <a:spcPct val="60000"/>
                </a:lnSpc>
              </a:pPr>
              <a:r>
                <a:rPr lang="en-US" sz="1200">
                  <a:solidFill>
                    <a:srgbClr val="FFFFFF"/>
                  </a:solidFill>
                  <a:latin typeface="Arial Narrow"/>
                  <a:cs typeface="Arial" pitchFamily="34" charset="0"/>
                </a:rPr>
                <a:t>Package</a:t>
              </a:r>
            </a:p>
          </p:txBody>
        </p:sp>
        <p:sp>
          <p:nvSpPr>
            <p:cNvPr id="18491" name="Text Box 12"/>
            <p:cNvSpPr txBox="1">
              <a:spLocks noChangeArrowheads="1"/>
            </p:cNvSpPr>
            <p:nvPr/>
          </p:nvSpPr>
          <p:spPr bwMode="auto">
            <a:xfrm>
              <a:off x="6900863" y="3243263"/>
              <a:ext cx="636587" cy="201612"/>
            </a:xfrm>
            <a:prstGeom prst="rect">
              <a:avLst/>
            </a:prstGeom>
            <a:noFill/>
            <a:ln w="9525" algn="ctr">
              <a:noFill/>
              <a:miter lim="800000"/>
              <a:headEnd/>
              <a:tailEnd/>
            </a:ln>
          </p:spPr>
          <p:txBody>
            <a:bodyPr wrap="none" lIns="92075" tIns="46038" rIns="92075" bIns="46038">
              <a:spAutoFit/>
            </a:bodyPr>
            <a:lstStyle/>
            <a:p>
              <a:pPr algn="l">
                <a:lnSpc>
                  <a:spcPct val="60000"/>
                </a:lnSpc>
              </a:pPr>
              <a:r>
                <a:rPr lang="en-US" sz="1200">
                  <a:solidFill>
                    <a:srgbClr val="FFFFFF"/>
                  </a:solidFill>
                  <a:latin typeface="Arial Narrow"/>
                  <a:cs typeface="Arial" pitchFamily="34" charset="0"/>
                </a:rPr>
                <a:t>Memory</a:t>
              </a:r>
            </a:p>
          </p:txBody>
        </p:sp>
        <p:sp>
          <p:nvSpPr>
            <p:cNvPr id="18492" name="Rectangle 1043"/>
            <p:cNvSpPr>
              <a:spLocks noChangeArrowheads="1"/>
            </p:cNvSpPr>
            <p:nvPr/>
          </p:nvSpPr>
          <p:spPr bwMode="auto">
            <a:xfrm>
              <a:off x="4889500" y="2336800"/>
              <a:ext cx="2058988" cy="336550"/>
            </a:xfrm>
            <a:prstGeom prst="rect">
              <a:avLst/>
            </a:prstGeom>
            <a:solidFill>
              <a:schemeClr val="folHlink"/>
            </a:solidFill>
            <a:ln w="9525" algn="ctr">
              <a:noFill/>
              <a:miter lim="800000"/>
              <a:headEnd/>
              <a:tailEnd/>
            </a:ln>
          </p:spPr>
          <p:txBody>
            <a:bodyPr anchor="ctr">
              <a:spAutoFit/>
            </a:bodyPr>
            <a:lstStyle/>
            <a:p>
              <a:pPr eaLnBrk="1" hangingPunct="1"/>
              <a:endParaRPr lang="en-US" sz="1600">
                <a:solidFill>
                  <a:srgbClr val="FFFFFF"/>
                </a:solidFill>
                <a:latin typeface="Arial Narrow"/>
                <a:cs typeface="Arial" pitchFamily="34" charset="0"/>
              </a:endParaRPr>
            </a:p>
          </p:txBody>
        </p:sp>
        <p:sp>
          <p:nvSpPr>
            <p:cNvPr id="184324" name="Text Box 5"/>
            <p:cNvSpPr txBox="1">
              <a:spLocks noChangeArrowheads="1"/>
            </p:cNvSpPr>
            <p:nvPr/>
          </p:nvSpPr>
          <p:spPr bwMode="auto">
            <a:xfrm>
              <a:off x="5048250" y="2363788"/>
              <a:ext cx="1677988" cy="304800"/>
            </a:xfrm>
            <a:prstGeom prst="rect">
              <a:avLst/>
            </a:prstGeom>
            <a:noFill/>
            <a:ln w="9525">
              <a:noFill/>
              <a:miter lim="800000"/>
              <a:headEnd/>
              <a:tailEnd/>
            </a:ln>
          </p:spPr>
          <p:txBody>
            <a:bodyPr wrap="none">
              <a:spAutoFit/>
            </a:bodyPr>
            <a:lstStyle/>
            <a:p>
              <a:pPr algn="l" eaLnBrk="1" hangingPunct="1">
                <a:defRPr/>
              </a:pPr>
              <a:r>
                <a:rPr lang="en-US" sz="1400" b="1">
                  <a:solidFill>
                    <a:srgbClr val="FFFFFF"/>
                  </a:solidFill>
                  <a:effectLst>
                    <a:outerShdw blurRad="38100" dist="38100" dir="2700000" algn="tl">
                      <a:srgbClr val="000000"/>
                    </a:outerShdw>
                  </a:effectLst>
                  <a:latin typeface="Arial Narrow"/>
                  <a:cs typeface="Arial" pitchFamily="34" charset="0"/>
                </a:rPr>
                <a:t>Polaris with Cu bump</a:t>
              </a:r>
            </a:p>
          </p:txBody>
        </p:sp>
        <p:sp>
          <p:nvSpPr>
            <p:cNvPr id="18494" name="Picture 7"/>
            <p:cNvSpPr>
              <a:spLocks noChangeAspect="1" noChangeArrowheads="1"/>
            </p:cNvSpPr>
            <p:nvPr/>
          </p:nvSpPr>
          <p:spPr bwMode="auto">
            <a:xfrm>
              <a:off x="7519988" y="1782763"/>
              <a:ext cx="1182687" cy="1082675"/>
            </a:xfrm>
            <a:prstGeom prst="rect">
              <a:avLst/>
            </a:prstGeom>
            <a:noFill/>
            <a:ln w="9525" algn="ctr">
              <a:solidFill>
                <a:schemeClr val="tx1"/>
              </a:solidFill>
              <a:miter lim="800000"/>
              <a:headEnd/>
              <a:tailEnd/>
            </a:ln>
          </p:spPr>
          <p:txBody>
            <a:bodyPr/>
            <a:lstStyle/>
            <a:p>
              <a:pPr eaLnBrk="1" hangingPunct="1"/>
              <a:endParaRPr lang="en-US" sz="1600">
                <a:solidFill>
                  <a:srgbClr val="FFFFFF"/>
                </a:solidFill>
                <a:latin typeface="Arial Narrow"/>
                <a:cs typeface="Arial" pitchFamily="34" charset="0"/>
              </a:endParaRPr>
            </a:p>
          </p:txBody>
        </p:sp>
        <p:sp>
          <p:nvSpPr>
            <p:cNvPr id="184389" name="Freeform 69"/>
            <p:cNvSpPr>
              <a:spLocks/>
            </p:cNvSpPr>
            <p:nvPr/>
          </p:nvSpPr>
          <p:spPr bwMode="auto">
            <a:xfrm>
              <a:off x="6326188" y="1752600"/>
              <a:ext cx="1196975" cy="1233488"/>
            </a:xfrm>
            <a:custGeom>
              <a:avLst/>
              <a:gdLst/>
              <a:ahLst/>
              <a:cxnLst>
                <a:cxn ang="0">
                  <a:pos x="0" y="765"/>
                </a:cxn>
                <a:cxn ang="0">
                  <a:pos x="754" y="0"/>
                </a:cxn>
                <a:cxn ang="0">
                  <a:pos x="754" y="694"/>
                </a:cxn>
                <a:cxn ang="0">
                  <a:pos x="118" y="777"/>
                </a:cxn>
                <a:cxn ang="0">
                  <a:pos x="0" y="765"/>
                </a:cxn>
              </a:cxnLst>
              <a:rect l="0" t="0" r="r" b="b"/>
              <a:pathLst>
                <a:path w="754" h="777">
                  <a:moveTo>
                    <a:pt x="0" y="765"/>
                  </a:moveTo>
                  <a:lnTo>
                    <a:pt x="754" y="0"/>
                  </a:lnTo>
                  <a:lnTo>
                    <a:pt x="754" y="694"/>
                  </a:lnTo>
                  <a:lnTo>
                    <a:pt x="118" y="777"/>
                  </a:lnTo>
                  <a:lnTo>
                    <a:pt x="0" y="765"/>
                  </a:lnTo>
                  <a:close/>
                </a:path>
              </a:pathLst>
            </a:custGeom>
            <a:gradFill rotWithShape="1">
              <a:gsLst>
                <a:gs pos="0">
                  <a:schemeClr val="tx1">
                    <a:gamma/>
                    <a:shade val="46275"/>
                    <a:invGamma/>
                    <a:alpha val="0"/>
                  </a:schemeClr>
                </a:gs>
                <a:gs pos="50000">
                  <a:schemeClr val="tx1">
                    <a:alpha val="64000"/>
                  </a:schemeClr>
                </a:gs>
                <a:gs pos="100000">
                  <a:schemeClr val="tx1">
                    <a:gamma/>
                    <a:shade val="46275"/>
                    <a:invGamma/>
                    <a:alpha val="0"/>
                  </a:schemeClr>
                </a:gs>
              </a:gsLst>
              <a:lin ang="0" scaled="1"/>
            </a:gradFill>
            <a:ln w="9525">
              <a:noFill/>
              <a:round/>
              <a:headEnd/>
              <a:tailEnd/>
            </a:ln>
            <a:effectLst/>
          </p:spPr>
          <p:txBody>
            <a:bodyPr/>
            <a:lstStyle/>
            <a:p>
              <a:pPr eaLnBrk="1" hangingPunct="1">
                <a:defRPr/>
              </a:pPr>
              <a:endParaRPr lang="en-US" sz="1600">
                <a:solidFill>
                  <a:srgbClr val="FFFFFF"/>
                </a:solidFill>
                <a:latin typeface="Arial Narrow"/>
                <a:cs typeface="Arial" pitchFamily="34" charset="0"/>
              </a:endParaRPr>
            </a:p>
          </p:txBody>
        </p:sp>
        <p:sp>
          <p:nvSpPr>
            <p:cNvPr id="18496" name="Text Box 11"/>
            <p:cNvSpPr txBox="1">
              <a:spLocks noChangeArrowheads="1"/>
            </p:cNvSpPr>
            <p:nvPr/>
          </p:nvSpPr>
          <p:spPr bwMode="auto">
            <a:xfrm>
              <a:off x="6905625" y="2386013"/>
              <a:ext cx="565150" cy="257175"/>
            </a:xfrm>
            <a:prstGeom prst="rect">
              <a:avLst/>
            </a:prstGeom>
            <a:noFill/>
            <a:ln w="9525" algn="ctr">
              <a:noFill/>
              <a:miter lim="800000"/>
              <a:headEnd/>
              <a:tailEnd/>
            </a:ln>
          </p:spPr>
          <p:txBody>
            <a:bodyPr wrap="none" lIns="92075" tIns="46038" rIns="92075" bIns="46038">
              <a:spAutoFit/>
            </a:bodyPr>
            <a:lstStyle/>
            <a:p>
              <a:pPr algn="l">
                <a:lnSpc>
                  <a:spcPct val="90000"/>
                </a:lnSpc>
              </a:pPr>
              <a:r>
                <a:rPr lang="en-US" sz="1200">
                  <a:solidFill>
                    <a:srgbClr val="FFFFFF"/>
                  </a:solidFill>
                  <a:latin typeface="Arial Narrow"/>
                  <a:cs typeface="Arial" pitchFamily="34" charset="0"/>
                </a:rPr>
                <a:t>Polaris</a:t>
              </a:r>
            </a:p>
          </p:txBody>
        </p:sp>
        <p:pic>
          <p:nvPicPr>
            <p:cNvPr id="18497" name="Picture 7"/>
            <p:cNvPicPr>
              <a:picLocks noChangeAspect="1" noChangeArrowheads="1"/>
            </p:cNvPicPr>
            <p:nvPr/>
          </p:nvPicPr>
          <p:blipFill>
            <a:blip r:embed="rId6" cstate="print"/>
            <a:srcRect/>
            <a:stretch>
              <a:fillRect/>
            </a:stretch>
          </p:blipFill>
          <p:spPr bwMode="auto">
            <a:xfrm>
              <a:off x="7551738" y="1793875"/>
              <a:ext cx="1158875" cy="1082675"/>
            </a:xfrm>
            <a:prstGeom prst="rect">
              <a:avLst/>
            </a:prstGeom>
            <a:noFill/>
            <a:ln w="9525" algn="ctr">
              <a:noFill/>
              <a:miter lim="800000"/>
              <a:headEnd/>
              <a:tailEnd/>
            </a:ln>
          </p:spPr>
        </p:pic>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70772443"/>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5"/>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762000" y="317500"/>
            <a:ext cx="7823200" cy="977900"/>
          </a:xfrm>
        </p:spPr>
        <p:txBody>
          <a:bodyPr/>
          <a:lstStyle/>
          <a:p>
            <a:pPr defTabSz="911584">
              <a:defRPr/>
            </a:pPr>
            <a:r>
              <a:rPr lang="en-US" dirty="0" smtClean="0"/>
              <a:t>Exascale Systems Design</a:t>
            </a:r>
            <a:endParaRPr lang="en-US" sz="2900" dirty="0" smtClean="0">
              <a:effectLst/>
            </a:endParaRPr>
          </a:p>
        </p:txBody>
      </p:sp>
      <p:sp>
        <p:nvSpPr>
          <p:cNvPr id="20482" name="AutoShape 64"/>
          <p:cNvSpPr>
            <a:spLocks noChangeArrowheads="1"/>
          </p:cNvSpPr>
          <p:nvPr/>
        </p:nvSpPr>
        <p:spPr bwMode="auto">
          <a:xfrm rot="-10129120">
            <a:off x="1516063" y="1614488"/>
            <a:ext cx="5772150" cy="449738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412" y="13490"/>
                </a:moveTo>
                <a:cubicBezTo>
                  <a:pt x="17760" y="12636"/>
                  <a:pt x="17939" y="11722"/>
                  <a:pt x="17939" y="10800"/>
                </a:cubicBezTo>
                <a:cubicBezTo>
                  <a:pt x="17939" y="6857"/>
                  <a:pt x="14742" y="3661"/>
                  <a:pt x="10800" y="3661"/>
                </a:cubicBezTo>
                <a:cubicBezTo>
                  <a:pt x="6857" y="3661"/>
                  <a:pt x="3661" y="6857"/>
                  <a:pt x="3661" y="10800"/>
                </a:cubicBezTo>
                <a:cubicBezTo>
                  <a:pt x="3661" y="14742"/>
                  <a:pt x="6857" y="17939"/>
                  <a:pt x="10800" y="17939"/>
                </a:cubicBezTo>
                <a:cubicBezTo>
                  <a:pt x="11343" y="17939"/>
                  <a:pt x="11885" y="17876"/>
                  <a:pt x="12415" y="17753"/>
                </a:cubicBezTo>
                <a:lnTo>
                  <a:pt x="13243" y="21319"/>
                </a:lnTo>
                <a:cubicBezTo>
                  <a:pt x="12442" y="21506"/>
                  <a:pt x="11622" y="21599"/>
                  <a:pt x="10800" y="21600"/>
                </a:cubicBezTo>
                <a:cubicBezTo>
                  <a:pt x="4835" y="21600"/>
                  <a:pt x="0" y="16764"/>
                  <a:pt x="0" y="10800"/>
                </a:cubicBezTo>
                <a:cubicBezTo>
                  <a:pt x="0" y="4835"/>
                  <a:pt x="4835" y="0"/>
                  <a:pt x="10800" y="0"/>
                </a:cubicBezTo>
                <a:cubicBezTo>
                  <a:pt x="16764" y="0"/>
                  <a:pt x="21600" y="4835"/>
                  <a:pt x="21600" y="10800"/>
                </a:cubicBezTo>
                <a:cubicBezTo>
                  <a:pt x="21600" y="12195"/>
                  <a:pt x="21329" y="13577"/>
                  <a:pt x="20803" y="14870"/>
                </a:cubicBezTo>
                <a:lnTo>
                  <a:pt x="23304" y="15888"/>
                </a:lnTo>
                <a:lnTo>
                  <a:pt x="17401" y="18377"/>
                </a:lnTo>
                <a:lnTo>
                  <a:pt x="14911" y="12473"/>
                </a:lnTo>
                <a:lnTo>
                  <a:pt x="17412" y="13490"/>
                </a:lnTo>
                <a:close/>
              </a:path>
            </a:pathLst>
          </a:custGeom>
          <a:solidFill>
            <a:srgbClr val="3366FF"/>
          </a:solidFill>
          <a:ln w="9525">
            <a:round/>
            <a:headEnd/>
            <a:tailEnd/>
          </a:ln>
          <a:scene3d>
            <a:camera prst="legacyObliqueBottomRight"/>
            <a:lightRig rig="legacyFlat3" dir="r"/>
          </a:scene3d>
          <a:sp3d extrusionH="176200" prstMaterial="legacyMatte">
            <a:bevelT w="13500" h="13500" prst="angle"/>
            <a:bevelB w="13500" h="13500" prst="angle"/>
            <a:extrusionClr>
              <a:srgbClr val="336699"/>
            </a:extrusionClr>
          </a:sp3d>
        </p:spPr>
        <p:txBody>
          <a:bodyPr wrap="none" lIns="82010" tIns="41006" rIns="82010" bIns="41006" anchor="ctr">
            <a:flatTx/>
          </a:bodyPr>
          <a:lstStyle/>
          <a:p>
            <a:endParaRPr lang="en-US">
              <a:solidFill>
                <a:srgbClr val="FFFFFF"/>
              </a:solidFill>
            </a:endParaRPr>
          </a:p>
        </p:txBody>
      </p:sp>
      <p:grpSp>
        <p:nvGrpSpPr>
          <p:cNvPr id="3" name="Group 29"/>
          <p:cNvGrpSpPr>
            <a:grpSpLocks/>
          </p:cNvGrpSpPr>
          <p:nvPr/>
        </p:nvGrpSpPr>
        <p:grpSpPr bwMode="auto">
          <a:xfrm>
            <a:off x="6099175" y="3733800"/>
            <a:ext cx="2359025" cy="1255713"/>
            <a:chOff x="6459808" y="3165641"/>
            <a:chExt cx="2619893" cy="1395412"/>
          </a:xfrm>
        </p:grpSpPr>
        <p:pic>
          <p:nvPicPr>
            <p:cNvPr id="20502" name="Picture 65" descr="disk-purple"/>
            <p:cNvPicPr>
              <a:picLocks noChangeAspect="1" noChangeArrowheads="1"/>
            </p:cNvPicPr>
            <p:nvPr/>
          </p:nvPicPr>
          <p:blipFill>
            <a:blip r:embed="rId3" cstate="print"/>
            <a:srcRect/>
            <a:stretch>
              <a:fillRect/>
            </a:stretch>
          </p:blipFill>
          <p:spPr bwMode="auto">
            <a:xfrm>
              <a:off x="6459808" y="3165641"/>
              <a:ext cx="2535238" cy="1395412"/>
            </a:xfrm>
            <a:prstGeom prst="rect">
              <a:avLst/>
            </a:prstGeom>
            <a:noFill/>
            <a:ln w="9525">
              <a:noFill/>
              <a:miter lim="800000"/>
              <a:headEnd/>
              <a:tailEnd/>
            </a:ln>
          </p:spPr>
        </p:pic>
        <p:sp>
          <p:nvSpPr>
            <p:cNvPr id="106562" name="Rectangle 66"/>
            <p:cNvSpPr>
              <a:spLocks noChangeArrowheads="1"/>
            </p:cNvSpPr>
            <p:nvPr/>
          </p:nvSpPr>
          <p:spPr bwMode="auto">
            <a:xfrm>
              <a:off x="6662559" y="3334996"/>
              <a:ext cx="2417142" cy="927922"/>
            </a:xfrm>
            <a:prstGeom prst="rect">
              <a:avLst/>
            </a:prstGeom>
            <a:noFill/>
            <a:ln w="9525" algn="ctr">
              <a:noFill/>
              <a:miter lim="800000"/>
              <a:headEnd/>
              <a:tailEnd/>
            </a:ln>
            <a:effectLst/>
          </p:spPr>
          <p:txBody>
            <a:bodyPr>
              <a:spAutoFit/>
            </a:bodyPr>
            <a:lstStyle/>
            <a:p>
              <a:pPr defTabSz="913290" fontAlgn="auto">
                <a:lnSpc>
                  <a:spcPct val="90000"/>
                </a:lnSpc>
                <a:spcBef>
                  <a:spcPts val="0"/>
                </a:spcBef>
                <a:spcAft>
                  <a:spcPts val="0"/>
                </a:spcAft>
                <a:defRPr/>
              </a:pPr>
              <a:r>
                <a:rPr lang="en-US" sz="1800" b="1" dirty="0">
                  <a:solidFill>
                    <a:srgbClr val="FDB605"/>
                  </a:solidFill>
                  <a:effectLst>
                    <a:outerShdw blurRad="38100" dist="38100" dir="2700000" algn="tl">
                      <a:srgbClr val="000000"/>
                    </a:outerShdw>
                  </a:effectLst>
                  <a:latin typeface="Arial" charset="0"/>
                </a:rPr>
                <a:t>Reliability</a:t>
              </a:r>
            </a:p>
            <a:p>
              <a:pPr defTabSz="913290" fontAlgn="auto">
                <a:lnSpc>
                  <a:spcPct val="90000"/>
                </a:lnSpc>
                <a:spcBef>
                  <a:spcPts val="0"/>
                </a:spcBef>
                <a:spcAft>
                  <a:spcPts val="0"/>
                </a:spcAft>
                <a:defRPr/>
              </a:pPr>
              <a:r>
                <a:rPr lang="en-US" sz="1800" b="1" dirty="0">
                  <a:solidFill>
                    <a:srgbClr val="FDB605"/>
                  </a:solidFill>
                  <a:effectLst>
                    <a:outerShdw blurRad="38100" dist="38100" dir="2700000" algn="tl">
                      <a:srgbClr val="000000"/>
                    </a:outerShdw>
                  </a:effectLst>
                  <a:latin typeface="Arial" charset="0"/>
                </a:rPr>
                <a:t>And</a:t>
              </a:r>
            </a:p>
            <a:p>
              <a:pPr defTabSz="913290" fontAlgn="auto">
                <a:lnSpc>
                  <a:spcPct val="90000"/>
                </a:lnSpc>
                <a:spcBef>
                  <a:spcPts val="0"/>
                </a:spcBef>
                <a:spcAft>
                  <a:spcPts val="0"/>
                </a:spcAft>
                <a:defRPr/>
              </a:pPr>
              <a:r>
                <a:rPr lang="en-US" sz="1800" b="1" dirty="0">
                  <a:solidFill>
                    <a:srgbClr val="FDB605"/>
                  </a:solidFill>
                  <a:effectLst>
                    <a:outerShdw blurRad="38100" dist="38100" dir="2700000" algn="tl">
                      <a:srgbClr val="000000"/>
                    </a:outerShdw>
                  </a:effectLst>
                  <a:latin typeface="Arial" charset="0"/>
                </a:rPr>
                <a:t>Resiliency</a:t>
              </a:r>
            </a:p>
          </p:txBody>
        </p:sp>
      </p:grpSp>
      <p:grpSp>
        <p:nvGrpSpPr>
          <p:cNvPr id="4" name="Group 28"/>
          <p:cNvGrpSpPr>
            <a:grpSpLocks/>
          </p:cNvGrpSpPr>
          <p:nvPr/>
        </p:nvGrpSpPr>
        <p:grpSpPr bwMode="auto">
          <a:xfrm>
            <a:off x="4572000" y="5029200"/>
            <a:ext cx="2133600" cy="1177925"/>
            <a:chOff x="5005576" y="1925204"/>
            <a:chExt cx="2370138" cy="1308100"/>
          </a:xfrm>
        </p:grpSpPr>
        <p:pic>
          <p:nvPicPr>
            <p:cNvPr id="20500" name="Picture 67" descr="disk-blue"/>
            <p:cNvPicPr>
              <a:picLocks noChangeAspect="1" noChangeArrowheads="1"/>
            </p:cNvPicPr>
            <p:nvPr/>
          </p:nvPicPr>
          <p:blipFill>
            <a:blip r:embed="rId4" cstate="print"/>
            <a:srcRect/>
            <a:stretch>
              <a:fillRect/>
            </a:stretch>
          </p:blipFill>
          <p:spPr bwMode="auto">
            <a:xfrm>
              <a:off x="5028595" y="1925204"/>
              <a:ext cx="2324100" cy="1308100"/>
            </a:xfrm>
            <a:prstGeom prst="rect">
              <a:avLst/>
            </a:prstGeom>
            <a:noFill/>
            <a:ln w="9525">
              <a:noFill/>
              <a:miter lim="800000"/>
              <a:headEnd/>
              <a:tailEnd/>
            </a:ln>
          </p:spPr>
        </p:pic>
        <p:sp>
          <p:nvSpPr>
            <p:cNvPr id="106564" name="Rectangle 68"/>
            <p:cNvSpPr>
              <a:spLocks noChangeArrowheads="1"/>
            </p:cNvSpPr>
            <p:nvPr/>
          </p:nvSpPr>
          <p:spPr bwMode="auto">
            <a:xfrm>
              <a:off x="5005576" y="2404723"/>
              <a:ext cx="2370138" cy="363165"/>
            </a:xfrm>
            <a:prstGeom prst="rect">
              <a:avLst/>
            </a:prstGeom>
            <a:noFill/>
            <a:ln w="9525">
              <a:noFill/>
              <a:miter lim="800000"/>
              <a:headEnd/>
              <a:tailEnd/>
            </a:ln>
            <a:effectLst/>
          </p:spPr>
          <p:txBody>
            <a:bodyPr>
              <a:spAutoFit/>
            </a:bodyPr>
            <a:lstStyle/>
            <a:p>
              <a:pPr defTabSz="913290" fontAlgn="auto">
                <a:lnSpc>
                  <a:spcPct val="85000"/>
                </a:lnSpc>
                <a:spcBef>
                  <a:spcPct val="20000"/>
                </a:spcBef>
                <a:spcAft>
                  <a:spcPts val="0"/>
                </a:spcAft>
                <a:defRPr/>
              </a:pPr>
              <a:r>
                <a:rPr lang="en-US" sz="1800" b="1" dirty="0">
                  <a:solidFill>
                    <a:srgbClr val="FF0000"/>
                  </a:solidFill>
                  <a:effectLst>
                    <a:outerShdw blurRad="38100" dist="38100" dir="2700000" algn="tl">
                      <a:srgbClr val="000000"/>
                    </a:outerShdw>
                  </a:effectLst>
                  <a:latin typeface="Arial" charset="0"/>
                </a:rPr>
                <a:t>Interconnect</a:t>
              </a:r>
            </a:p>
          </p:txBody>
        </p:sp>
      </p:grpSp>
      <p:grpSp>
        <p:nvGrpSpPr>
          <p:cNvPr id="5" name="Group 30"/>
          <p:cNvGrpSpPr>
            <a:grpSpLocks/>
          </p:cNvGrpSpPr>
          <p:nvPr/>
        </p:nvGrpSpPr>
        <p:grpSpPr bwMode="auto">
          <a:xfrm>
            <a:off x="2286000" y="4953000"/>
            <a:ext cx="1965325" cy="1049338"/>
            <a:chOff x="5099745" y="5353451"/>
            <a:chExt cx="2182813" cy="1165225"/>
          </a:xfrm>
        </p:grpSpPr>
        <p:pic>
          <p:nvPicPr>
            <p:cNvPr id="20498" name="Picture 69" descr="disk-orange"/>
            <p:cNvPicPr>
              <a:picLocks noChangeAspect="1" noChangeArrowheads="1"/>
            </p:cNvPicPr>
            <p:nvPr/>
          </p:nvPicPr>
          <p:blipFill>
            <a:blip r:embed="rId5" cstate="print"/>
            <a:srcRect/>
            <a:stretch>
              <a:fillRect/>
            </a:stretch>
          </p:blipFill>
          <p:spPr bwMode="auto">
            <a:xfrm>
              <a:off x="5100539" y="5353451"/>
              <a:ext cx="2181225" cy="1165225"/>
            </a:xfrm>
            <a:prstGeom prst="rect">
              <a:avLst/>
            </a:prstGeom>
            <a:noFill/>
            <a:ln w="9525">
              <a:noFill/>
              <a:miter lim="800000"/>
              <a:headEnd/>
              <a:tailEnd/>
            </a:ln>
          </p:spPr>
        </p:pic>
        <p:sp>
          <p:nvSpPr>
            <p:cNvPr id="106566" name="Rectangle 70"/>
            <p:cNvSpPr>
              <a:spLocks noChangeArrowheads="1"/>
            </p:cNvSpPr>
            <p:nvPr/>
          </p:nvSpPr>
          <p:spPr bwMode="auto">
            <a:xfrm>
              <a:off x="5099745" y="5751848"/>
              <a:ext cx="2182813" cy="379007"/>
            </a:xfrm>
            <a:prstGeom prst="rect">
              <a:avLst/>
            </a:prstGeom>
            <a:noFill/>
            <a:ln w="9525" algn="ctr">
              <a:noFill/>
              <a:miter lim="800000"/>
              <a:headEnd/>
              <a:tailEnd/>
            </a:ln>
            <a:effectLst/>
          </p:spPr>
          <p:txBody>
            <a:bodyPr>
              <a:spAutoFit/>
            </a:bodyPr>
            <a:lstStyle/>
            <a:p>
              <a:pPr defTabSz="913290" fontAlgn="auto">
                <a:lnSpc>
                  <a:spcPct val="90000"/>
                </a:lnSpc>
                <a:spcBef>
                  <a:spcPts val="0"/>
                </a:spcBef>
                <a:spcAft>
                  <a:spcPts val="0"/>
                </a:spcAft>
                <a:defRPr/>
              </a:pPr>
              <a:r>
                <a:rPr lang="en-US" sz="1800" b="1" dirty="0">
                  <a:solidFill>
                    <a:srgbClr val="FDB605"/>
                  </a:solidFill>
                  <a:effectLst>
                    <a:outerShdw blurRad="38100" dist="38100" dir="2700000" algn="tl">
                      <a:srgbClr val="000000"/>
                    </a:outerShdw>
                  </a:effectLst>
                  <a:latin typeface="Arial" charset="0"/>
                </a:rPr>
                <a:t>Memory</a:t>
              </a:r>
            </a:p>
          </p:txBody>
        </p:sp>
      </p:grpSp>
      <p:pic>
        <p:nvPicPr>
          <p:cNvPr id="20486" name="Picture 72" descr="disk-green"/>
          <p:cNvPicPr>
            <a:picLocks noChangeAspect="1" noChangeArrowheads="1"/>
          </p:cNvPicPr>
          <p:nvPr/>
        </p:nvPicPr>
        <p:blipFill>
          <a:blip r:embed="rId6" cstate="print"/>
          <a:srcRect/>
          <a:stretch>
            <a:fillRect/>
          </a:stretch>
        </p:blipFill>
        <p:spPr bwMode="auto">
          <a:xfrm>
            <a:off x="3525838" y="1371600"/>
            <a:ext cx="2092325" cy="1136650"/>
          </a:xfrm>
          <a:prstGeom prst="rect">
            <a:avLst/>
          </a:prstGeom>
          <a:noFill/>
          <a:ln w="9525">
            <a:noFill/>
            <a:miter lim="800000"/>
            <a:headEnd/>
            <a:tailEnd/>
          </a:ln>
        </p:spPr>
      </p:pic>
      <p:sp>
        <p:nvSpPr>
          <p:cNvPr id="106569" name="Rectangle 73"/>
          <p:cNvSpPr>
            <a:spLocks noChangeArrowheads="1"/>
          </p:cNvSpPr>
          <p:nvPr/>
        </p:nvSpPr>
        <p:spPr bwMode="auto">
          <a:xfrm>
            <a:off x="3760788" y="1600200"/>
            <a:ext cx="1622425" cy="587375"/>
          </a:xfrm>
          <a:prstGeom prst="rect">
            <a:avLst/>
          </a:prstGeom>
          <a:noFill/>
          <a:ln w="9525" algn="ctr">
            <a:noFill/>
            <a:miter lim="800000"/>
            <a:headEnd/>
            <a:tailEnd/>
          </a:ln>
          <a:effectLst/>
        </p:spPr>
        <p:txBody>
          <a:bodyPr lIns="91204" tIns="45605" rIns="91204" bIns="45605">
            <a:spAutoFit/>
          </a:bodyPr>
          <a:lstStyle/>
          <a:p>
            <a:pPr defTabSz="913290" fontAlgn="auto">
              <a:lnSpc>
                <a:spcPct val="90000"/>
              </a:lnSpc>
              <a:spcBef>
                <a:spcPts val="0"/>
              </a:spcBef>
              <a:spcAft>
                <a:spcPts val="0"/>
              </a:spcAft>
              <a:defRPr/>
            </a:pPr>
            <a:r>
              <a:rPr lang="en-US" sz="1800" b="1" dirty="0">
                <a:solidFill>
                  <a:srgbClr val="FDB605"/>
                </a:solidFill>
                <a:effectLst>
                  <a:outerShdw blurRad="38100" dist="38100" dir="2700000" algn="tl">
                    <a:srgbClr val="000000"/>
                  </a:outerShdw>
                </a:effectLst>
                <a:latin typeface="Arial" charset="0"/>
              </a:rPr>
              <a:t>Power Management</a:t>
            </a:r>
            <a:endParaRPr lang="en-US" sz="1800" b="1" u="sng" dirty="0">
              <a:solidFill>
                <a:srgbClr val="FDB605"/>
              </a:solidFill>
              <a:effectLst>
                <a:outerShdw blurRad="38100" dist="38100" dir="2700000" algn="tl">
                  <a:srgbClr val="000000"/>
                </a:outerShdw>
              </a:effectLst>
              <a:latin typeface="Arial" charset="0"/>
            </a:endParaRPr>
          </a:p>
        </p:txBody>
      </p:sp>
      <p:grpSp>
        <p:nvGrpSpPr>
          <p:cNvPr id="6" name="Group 32"/>
          <p:cNvGrpSpPr>
            <a:grpSpLocks/>
          </p:cNvGrpSpPr>
          <p:nvPr/>
        </p:nvGrpSpPr>
        <p:grpSpPr bwMode="auto">
          <a:xfrm>
            <a:off x="914400" y="3581400"/>
            <a:ext cx="2146300" cy="1208088"/>
            <a:chOff x="614334" y="3400599"/>
            <a:chExt cx="2384425" cy="1341438"/>
          </a:xfrm>
        </p:grpSpPr>
        <p:pic>
          <p:nvPicPr>
            <p:cNvPr id="20496" name="Picture 75" descr="disk-blue"/>
            <p:cNvPicPr>
              <a:picLocks noChangeAspect="1" noChangeArrowheads="1"/>
            </p:cNvPicPr>
            <p:nvPr/>
          </p:nvPicPr>
          <p:blipFill>
            <a:blip r:embed="rId4" cstate="print"/>
            <a:srcRect/>
            <a:stretch>
              <a:fillRect/>
            </a:stretch>
          </p:blipFill>
          <p:spPr bwMode="auto">
            <a:xfrm>
              <a:off x="614334" y="3400599"/>
              <a:ext cx="2384425" cy="1341438"/>
            </a:xfrm>
            <a:prstGeom prst="rect">
              <a:avLst/>
            </a:prstGeom>
            <a:noFill/>
            <a:ln w="9525">
              <a:noFill/>
              <a:miter lim="800000"/>
              <a:headEnd/>
              <a:tailEnd/>
            </a:ln>
          </p:spPr>
        </p:pic>
        <p:sp>
          <p:nvSpPr>
            <p:cNvPr id="106572" name="Rectangle 76"/>
            <p:cNvSpPr>
              <a:spLocks noChangeArrowheads="1"/>
            </p:cNvSpPr>
            <p:nvPr/>
          </p:nvSpPr>
          <p:spPr bwMode="auto">
            <a:xfrm>
              <a:off x="623153" y="3918842"/>
              <a:ext cx="2366789" cy="361360"/>
            </a:xfrm>
            <a:prstGeom prst="rect">
              <a:avLst/>
            </a:prstGeom>
            <a:noFill/>
            <a:ln w="9525">
              <a:noFill/>
              <a:miter lim="800000"/>
              <a:headEnd/>
              <a:tailEnd/>
            </a:ln>
            <a:effectLst/>
          </p:spPr>
          <p:txBody>
            <a:bodyPr>
              <a:spAutoFit/>
            </a:bodyPr>
            <a:lstStyle/>
            <a:p>
              <a:pPr defTabSz="912813">
                <a:lnSpc>
                  <a:spcPct val="85000"/>
                </a:lnSpc>
                <a:spcBef>
                  <a:spcPct val="20000"/>
                </a:spcBef>
                <a:defRPr/>
              </a:pPr>
              <a:r>
                <a:rPr lang="en-US" sz="1800" b="1">
                  <a:solidFill>
                    <a:srgbClr val="FFCC00"/>
                  </a:solidFill>
                  <a:effectLst>
                    <a:outerShdw blurRad="38100" dist="38100" dir="2700000" algn="tl">
                      <a:srgbClr val="000000"/>
                    </a:outerShdw>
                  </a:effectLst>
                  <a:latin typeface="Arial" charset="0"/>
                </a:rPr>
                <a:t>Microprocessor</a:t>
              </a:r>
              <a:r>
                <a:rPr lang="en-US" sz="1800" b="1">
                  <a:solidFill>
                    <a:srgbClr val="FDB605"/>
                  </a:solidFill>
                  <a:effectLst>
                    <a:outerShdw blurRad="38100" dist="38100" dir="2700000" algn="tl">
                      <a:srgbClr val="000000"/>
                    </a:outerShdw>
                  </a:effectLst>
                  <a:latin typeface="Arial" charset="0"/>
                </a:rPr>
                <a:t> </a:t>
              </a:r>
            </a:p>
          </p:txBody>
        </p:sp>
      </p:grpSp>
      <p:grpSp>
        <p:nvGrpSpPr>
          <p:cNvPr id="7" name="Group 31"/>
          <p:cNvGrpSpPr>
            <a:grpSpLocks/>
          </p:cNvGrpSpPr>
          <p:nvPr/>
        </p:nvGrpSpPr>
        <p:grpSpPr bwMode="auto">
          <a:xfrm>
            <a:off x="5486400" y="2293938"/>
            <a:ext cx="2311400" cy="1135062"/>
            <a:chOff x="1882688" y="5061181"/>
            <a:chExt cx="2566987" cy="1260475"/>
          </a:xfrm>
        </p:grpSpPr>
        <p:pic>
          <p:nvPicPr>
            <p:cNvPr id="20494" name="Picture 80" descr="disk-green"/>
            <p:cNvPicPr>
              <a:picLocks noChangeAspect="1" noChangeArrowheads="1"/>
            </p:cNvPicPr>
            <p:nvPr/>
          </p:nvPicPr>
          <p:blipFill>
            <a:blip r:embed="rId6" cstate="print"/>
            <a:srcRect/>
            <a:stretch>
              <a:fillRect/>
            </a:stretch>
          </p:blipFill>
          <p:spPr bwMode="auto">
            <a:xfrm>
              <a:off x="1882688" y="5061181"/>
              <a:ext cx="2566987" cy="1260475"/>
            </a:xfrm>
            <a:prstGeom prst="rect">
              <a:avLst/>
            </a:prstGeom>
            <a:noFill/>
            <a:ln w="9525">
              <a:noFill/>
              <a:miter lim="800000"/>
              <a:headEnd/>
              <a:tailEnd/>
            </a:ln>
          </p:spPr>
        </p:pic>
        <p:sp>
          <p:nvSpPr>
            <p:cNvPr id="2" name="Rectangle 81"/>
            <p:cNvSpPr>
              <a:spLocks noChangeArrowheads="1"/>
            </p:cNvSpPr>
            <p:nvPr/>
          </p:nvSpPr>
          <p:spPr bwMode="auto">
            <a:xfrm>
              <a:off x="2163012" y="5371452"/>
              <a:ext cx="2006340" cy="652274"/>
            </a:xfrm>
            <a:prstGeom prst="rect">
              <a:avLst/>
            </a:prstGeom>
            <a:noFill/>
            <a:ln w="9525" algn="ctr">
              <a:noFill/>
              <a:miter lim="800000"/>
              <a:headEnd/>
              <a:tailEnd/>
            </a:ln>
            <a:effectLst/>
          </p:spPr>
          <p:txBody>
            <a:bodyPr>
              <a:spAutoFit/>
            </a:bodyPr>
            <a:lstStyle/>
            <a:p>
              <a:pPr defTabSz="913290" fontAlgn="auto">
                <a:lnSpc>
                  <a:spcPct val="90000"/>
                </a:lnSpc>
                <a:spcBef>
                  <a:spcPts val="0"/>
                </a:spcBef>
                <a:spcAft>
                  <a:spcPts val="0"/>
                </a:spcAft>
                <a:defRPr/>
              </a:pPr>
              <a:r>
                <a:rPr lang="en-US" sz="1800" b="1" dirty="0">
                  <a:solidFill>
                    <a:srgbClr val="FDB605"/>
                  </a:solidFill>
                  <a:effectLst>
                    <a:outerShdw blurRad="38100" dist="38100" dir="2700000" algn="tl">
                      <a:srgbClr val="000000"/>
                    </a:outerShdw>
                  </a:effectLst>
                  <a:latin typeface="Arial" charset="0"/>
                </a:rPr>
                <a:t>Parallel</a:t>
              </a:r>
            </a:p>
            <a:p>
              <a:pPr defTabSz="913290" fontAlgn="auto">
                <a:lnSpc>
                  <a:spcPct val="90000"/>
                </a:lnSpc>
                <a:spcBef>
                  <a:spcPts val="0"/>
                </a:spcBef>
                <a:spcAft>
                  <a:spcPts val="0"/>
                </a:spcAft>
                <a:defRPr/>
              </a:pPr>
              <a:r>
                <a:rPr lang="en-US" sz="1800" b="1" dirty="0">
                  <a:solidFill>
                    <a:srgbClr val="FDB605"/>
                  </a:solidFill>
                  <a:effectLst>
                    <a:outerShdw blurRad="38100" dist="38100" dir="2700000" algn="tl">
                      <a:srgbClr val="000000"/>
                    </a:outerShdw>
                  </a:effectLst>
                  <a:latin typeface="Arial" charset="0"/>
                </a:rPr>
                <a:t>Software</a:t>
              </a:r>
              <a:endParaRPr lang="en-US" sz="1800" b="1" u="sng" dirty="0">
                <a:solidFill>
                  <a:srgbClr val="FDB605"/>
                </a:solidFill>
                <a:effectLst>
                  <a:outerShdw blurRad="38100" dist="38100" dir="2700000" algn="tl">
                    <a:srgbClr val="000000"/>
                  </a:outerShdw>
                </a:effectLst>
                <a:latin typeface="Arial" charset="0"/>
              </a:endParaRPr>
            </a:p>
          </p:txBody>
        </p:sp>
      </p:grpSp>
      <p:sp>
        <p:nvSpPr>
          <p:cNvPr id="106583" name="Rectangle 87"/>
          <p:cNvSpPr>
            <a:spLocks noChangeArrowheads="1"/>
          </p:cNvSpPr>
          <p:nvPr/>
        </p:nvSpPr>
        <p:spPr bwMode="auto">
          <a:xfrm>
            <a:off x="2527300" y="3430588"/>
            <a:ext cx="3911600" cy="1181100"/>
          </a:xfrm>
          <a:prstGeom prst="rect">
            <a:avLst/>
          </a:prstGeom>
          <a:noFill/>
          <a:ln w="9525">
            <a:noFill/>
            <a:miter lim="800000"/>
            <a:headEnd/>
            <a:tailEnd/>
          </a:ln>
          <a:effectLst>
            <a:prstShdw prst="shdw17" dist="17961" dir="2700000">
              <a:schemeClr val="accent1">
                <a:gamma/>
                <a:shade val="60000"/>
                <a:invGamma/>
              </a:schemeClr>
            </a:prstShdw>
          </a:effectLst>
        </p:spPr>
        <p:txBody>
          <a:bodyPr lIns="82010" tIns="41006" rIns="82010" bIns="41006">
            <a:spAutoFit/>
          </a:bodyPr>
          <a:lstStyle/>
          <a:p>
            <a:pPr defTabSz="912813">
              <a:defRPr/>
            </a:pPr>
            <a:r>
              <a:rPr lang="en-US" sz="1800" b="1">
                <a:solidFill>
                  <a:srgbClr val="FDB605"/>
                </a:solidFill>
              </a:rPr>
              <a:t>Exascale systems will need multiple technology innovations to achieve </a:t>
            </a:r>
          </a:p>
          <a:p>
            <a:pPr defTabSz="912813">
              <a:defRPr/>
            </a:pPr>
            <a:r>
              <a:rPr lang="en-US" sz="1800" b="1">
                <a:solidFill>
                  <a:srgbClr val="FDB605"/>
                </a:solidFill>
              </a:rPr>
              <a:t>1000-fold improvements</a:t>
            </a:r>
          </a:p>
        </p:txBody>
      </p:sp>
      <p:grpSp>
        <p:nvGrpSpPr>
          <p:cNvPr id="8" name="Group 79"/>
          <p:cNvGrpSpPr>
            <a:grpSpLocks/>
          </p:cNvGrpSpPr>
          <p:nvPr/>
        </p:nvGrpSpPr>
        <p:grpSpPr bwMode="auto">
          <a:xfrm>
            <a:off x="1143000" y="2133600"/>
            <a:ext cx="2311400" cy="1135063"/>
            <a:chOff x="492" y="1650"/>
            <a:chExt cx="1632" cy="912"/>
          </a:xfrm>
        </p:grpSpPr>
        <p:pic>
          <p:nvPicPr>
            <p:cNvPr id="20492" name="Picture 80" descr="disk-green"/>
            <p:cNvPicPr>
              <a:picLocks noChangeAspect="1" noChangeArrowheads="1"/>
            </p:cNvPicPr>
            <p:nvPr/>
          </p:nvPicPr>
          <p:blipFill>
            <a:blip r:embed="rId6" cstate="print"/>
            <a:srcRect/>
            <a:stretch>
              <a:fillRect/>
            </a:stretch>
          </p:blipFill>
          <p:spPr bwMode="auto">
            <a:xfrm>
              <a:off x="492" y="1650"/>
              <a:ext cx="1632" cy="912"/>
            </a:xfrm>
            <a:prstGeom prst="rect">
              <a:avLst/>
            </a:prstGeom>
            <a:noFill/>
            <a:ln w="9525">
              <a:noFill/>
              <a:miter lim="800000"/>
              <a:headEnd/>
              <a:tailEnd/>
            </a:ln>
          </p:spPr>
        </p:pic>
        <p:sp>
          <p:nvSpPr>
            <p:cNvPr id="106577" name="Rectangle 81"/>
            <p:cNvSpPr>
              <a:spLocks noChangeArrowheads="1"/>
            </p:cNvSpPr>
            <p:nvPr/>
          </p:nvSpPr>
          <p:spPr bwMode="auto">
            <a:xfrm>
              <a:off x="675" y="1846"/>
              <a:ext cx="1274" cy="463"/>
            </a:xfrm>
            <a:prstGeom prst="rect">
              <a:avLst/>
            </a:prstGeom>
            <a:noFill/>
            <a:ln w="9525" algn="ctr">
              <a:noFill/>
              <a:miter lim="800000"/>
              <a:headEnd/>
              <a:tailEnd/>
            </a:ln>
          </p:spPr>
          <p:txBody>
            <a:bodyPr lIns="82314" tIns="41157" rIns="82314" bIns="41157">
              <a:spAutoFit/>
            </a:bodyPr>
            <a:lstStyle/>
            <a:p>
              <a:pPr defTabSz="823913">
                <a:lnSpc>
                  <a:spcPct val="90000"/>
                </a:lnSpc>
                <a:defRPr/>
              </a:pPr>
              <a:r>
                <a:rPr lang="en-US" sz="1800">
                  <a:solidFill>
                    <a:srgbClr val="FFCC00"/>
                  </a:solidFill>
                  <a:effectLst>
                    <a:outerShdw blurRad="38100" dist="38100" dir="2700000" algn="tl">
                      <a:srgbClr val="000000"/>
                    </a:outerShdw>
                  </a:effectLst>
                  <a:latin typeface="Arial" charset="0"/>
                </a:rPr>
                <a:t>Packaging</a:t>
              </a:r>
            </a:p>
            <a:p>
              <a:pPr defTabSz="823913">
                <a:lnSpc>
                  <a:spcPct val="90000"/>
                </a:lnSpc>
                <a:defRPr/>
              </a:pPr>
              <a:r>
                <a:rPr lang="en-US" sz="1800">
                  <a:solidFill>
                    <a:srgbClr val="FFCC00"/>
                  </a:solidFill>
                  <a:effectLst>
                    <a:outerShdw blurRad="38100" dist="38100" dir="2700000" algn="tl">
                      <a:srgbClr val="000000"/>
                    </a:outerShdw>
                  </a:effectLst>
                  <a:latin typeface="Arial" charset="0"/>
                </a:rPr>
                <a:t>Thermal Mgmt</a:t>
              </a:r>
              <a:endParaRPr lang="en-US" sz="1800" u="sng">
                <a:solidFill>
                  <a:srgbClr val="FFCC00"/>
                </a:solidFill>
                <a:effectLst>
                  <a:outerShdw blurRad="38100" dist="38100" dir="2700000" algn="tl">
                    <a:srgbClr val="000000"/>
                  </a:outerShdw>
                </a:effectLst>
                <a:latin typeface="Arial" charset="0"/>
              </a:endParaRPr>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5091747"/>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8081" name="Rectangle 2"/>
          <p:cNvSpPr>
            <a:spLocks noGrp="1" noChangeArrowheads="1"/>
          </p:cNvSpPr>
          <p:nvPr>
            <p:ph type="title" idx="4294967295"/>
          </p:nvPr>
        </p:nvSpPr>
        <p:spPr>
          <a:noFill/>
        </p:spPr>
        <p:txBody>
          <a:bodyPr/>
          <a:lstStyle/>
          <a:p>
            <a:r>
              <a:rPr lang="en-US" dirty="0" smtClean="0">
                <a:effectLst/>
              </a:rPr>
              <a:t>Interconnect</a:t>
            </a:r>
          </a:p>
        </p:txBody>
      </p:sp>
      <p:sp>
        <p:nvSpPr>
          <p:cNvPr id="558082" name="Rectangle 3"/>
          <p:cNvSpPr>
            <a:spLocks noGrp="1" noChangeArrowheads="1"/>
          </p:cNvSpPr>
          <p:nvPr>
            <p:ph type="body" idx="4294967295"/>
          </p:nvPr>
        </p:nvSpPr>
        <p:spPr>
          <a:noFill/>
        </p:spPr>
        <p:txBody>
          <a:bodyPr/>
          <a:lstStyle/>
          <a:p>
            <a:pPr>
              <a:lnSpc>
                <a:spcPct val="90000"/>
              </a:lnSpc>
            </a:pPr>
            <a:r>
              <a:rPr lang="en-US" sz="2500" dirty="0" smtClean="0">
                <a:effectLst/>
              </a:rPr>
              <a:t>If the Achilles heel of CPUs is the memory system,</a:t>
            </a:r>
          </a:p>
          <a:p>
            <a:pPr>
              <a:lnSpc>
                <a:spcPct val="90000"/>
              </a:lnSpc>
            </a:pPr>
            <a:endParaRPr lang="en-US" sz="2500" dirty="0" smtClean="0">
              <a:effectLst/>
            </a:endParaRPr>
          </a:p>
          <a:p>
            <a:pPr>
              <a:lnSpc>
                <a:spcPct val="90000"/>
              </a:lnSpc>
            </a:pPr>
            <a:r>
              <a:rPr lang="en-US" sz="2500" dirty="0" smtClean="0">
                <a:effectLst/>
              </a:rPr>
              <a:t>That of the computer is the interconnect:</a:t>
            </a:r>
          </a:p>
          <a:p>
            <a:pPr>
              <a:lnSpc>
                <a:spcPct val="90000"/>
              </a:lnSpc>
            </a:pPr>
            <a:r>
              <a:rPr lang="en-US" sz="2500" dirty="0" smtClean="0">
                <a:effectLst/>
              </a:rPr>
              <a:t>	Scalability is critically dependent on balance between the nodes and the interconnect.</a:t>
            </a:r>
          </a:p>
          <a:p>
            <a:pPr>
              <a:lnSpc>
                <a:spcPct val="90000"/>
              </a:lnSpc>
            </a:pPr>
            <a:endParaRPr lang="en-US" sz="2500" dirty="0" smtClean="0">
              <a:effectLst/>
            </a:endParaRPr>
          </a:p>
          <a:p>
            <a:pPr>
              <a:lnSpc>
                <a:spcPct val="90000"/>
              </a:lnSpc>
            </a:pPr>
            <a:r>
              <a:rPr lang="en-US" sz="2500" dirty="0" smtClean="0">
                <a:effectLst/>
              </a:rPr>
              <a:t>Applications families can pose vastly differing requirements of an interconnect:</a:t>
            </a:r>
          </a:p>
          <a:p>
            <a:pPr>
              <a:lnSpc>
                <a:spcPct val="90000"/>
              </a:lnSpc>
            </a:pPr>
            <a:endParaRPr lang="en-US" sz="2500" dirty="0" smtClean="0">
              <a:effectLst/>
            </a:endParaRPr>
          </a:p>
          <a:p>
            <a:pPr>
              <a:lnSpc>
                <a:spcPct val="90000"/>
              </a:lnSpc>
            </a:pPr>
            <a:r>
              <a:rPr lang="en-US" sz="2500" dirty="0" smtClean="0">
                <a:solidFill>
                  <a:srgbClr val="FFFF00"/>
                </a:solidFill>
                <a:effectLst/>
              </a:rPr>
              <a:t>			</a:t>
            </a:r>
            <a:r>
              <a:rPr lang="en-US" sz="3600" dirty="0" smtClean="0">
                <a:solidFill>
                  <a:srgbClr val="FFFF00"/>
                </a:solidFill>
                <a:effectLst/>
              </a:rPr>
              <a:t>One size does not fit all!</a:t>
            </a:r>
          </a:p>
          <a:p>
            <a:pPr>
              <a:lnSpc>
                <a:spcPct val="90000"/>
              </a:lnSpc>
            </a:pPr>
            <a:endParaRPr lang="en-US" sz="3600" dirty="0" smtClean="0">
              <a:solidFill>
                <a:srgbClr val="FFFF00"/>
              </a:solidFill>
              <a:effectLst/>
            </a:endParaRPr>
          </a:p>
          <a:p>
            <a:pPr>
              <a:lnSpc>
                <a:spcPct val="90000"/>
              </a:lnSpc>
            </a:pPr>
            <a:endParaRPr lang="en-US" sz="2500" dirty="0" smtClean="0">
              <a:effectLst/>
            </a:endParaRPr>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mp:transition xmlns:mp="http://schemas.microsoft.com/office/mac/powerpoint/2008/main" spd="med"/>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77218" name="Picture 2"/>
          <p:cNvPicPr>
            <a:picLocks noChangeAspect="1" noChangeArrowheads="1"/>
          </p:cNvPicPr>
          <p:nvPr/>
        </p:nvPicPr>
        <p:blipFill>
          <a:blip r:embed="rId3" cstate="print"/>
          <a:srcRect/>
          <a:stretch>
            <a:fillRect/>
          </a:stretch>
        </p:blipFill>
        <p:spPr bwMode="auto">
          <a:xfrm>
            <a:off x="466725" y="1101725"/>
            <a:ext cx="5281613" cy="4027488"/>
          </a:xfrm>
          <a:prstGeom prst="rect">
            <a:avLst/>
          </a:prstGeom>
          <a:noFill/>
          <a:ln w="9525">
            <a:noFill/>
            <a:miter lim="800000"/>
            <a:headEnd/>
            <a:tailEnd/>
          </a:ln>
          <a:effectLst/>
        </p:spPr>
      </p:pic>
      <p:sp>
        <p:nvSpPr>
          <p:cNvPr id="777219" name="Rectangle 3"/>
          <p:cNvSpPr>
            <a:spLocks noGrp="1" noChangeArrowheads="1"/>
          </p:cNvSpPr>
          <p:nvPr>
            <p:ph type="title"/>
          </p:nvPr>
        </p:nvSpPr>
        <p:spPr>
          <a:xfrm>
            <a:off x="176213" y="203200"/>
            <a:ext cx="8967787" cy="736600"/>
          </a:xfrm>
        </p:spPr>
        <p:txBody>
          <a:bodyPr/>
          <a:lstStyle/>
          <a:p>
            <a:r>
              <a:rPr lang="en-US"/>
              <a:t>Future: A Terabit Optical Chip</a:t>
            </a:r>
            <a:endParaRPr lang="en-US" sz="2400"/>
          </a:p>
        </p:txBody>
      </p:sp>
      <p:sp>
        <p:nvSpPr>
          <p:cNvPr id="777220" name="Line 4"/>
          <p:cNvSpPr>
            <a:spLocks noChangeShapeType="1"/>
          </p:cNvSpPr>
          <p:nvPr/>
        </p:nvSpPr>
        <p:spPr bwMode="auto">
          <a:xfrm flipH="1" flipV="1">
            <a:off x="4919663" y="4364038"/>
            <a:ext cx="1112837" cy="550862"/>
          </a:xfrm>
          <a:prstGeom prst="line">
            <a:avLst/>
          </a:prstGeom>
          <a:noFill/>
          <a:ln w="25400">
            <a:solidFill>
              <a:schemeClr val="tx1"/>
            </a:solidFill>
            <a:round/>
            <a:headEnd/>
            <a:tailEnd type="triangle" w="lg" len="med"/>
          </a:ln>
          <a:effectLst/>
        </p:spPr>
        <p:txBody>
          <a:bodyPr>
            <a:spAutoFit/>
          </a:bodyPr>
          <a:lstStyle/>
          <a:p>
            <a:endParaRPr lang="en-US"/>
          </a:p>
        </p:txBody>
      </p:sp>
      <p:sp>
        <p:nvSpPr>
          <p:cNvPr id="777221" name="Rectangle 5"/>
          <p:cNvSpPr>
            <a:spLocks noChangeArrowheads="1"/>
          </p:cNvSpPr>
          <p:nvPr/>
        </p:nvSpPr>
        <p:spPr bwMode="auto">
          <a:xfrm>
            <a:off x="5474944" y="4936852"/>
            <a:ext cx="2254848" cy="384721"/>
          </a:xfrm>
          <a:prstGeom prst="rect">
            <a:avLst/>
          </a:prstGeom>
          <a:noFill/>
          <a:ln w="9525" algn="ctr">
            <a:noFill/>
            <a:miter lim="800000"/>
            <a:headEnd/>
            <a:tailEnd/>
          </a:ln>
          <a:effectLst/>
        </p:spPr>
        <p:txBody>
          <a:bodyPr wrap="none">
            <a:spAutoFit/>
          </a:bodyPr>
          <a:lstStyle/>
          <a:p>
            <a:pPr>
              <a:lnSpc>
                <a:spcPct val="95000"/>
              </a:lnSpc>
              <a:spcBef>
                <a:spcPct val="30000"/>
              </a:spcBef>
              <a:buClr>
                <a:schemeClr val="tx1"/>
              </a:buClr>
              <a:buFont typeface="Wingdings" pitchFamily="2" charset="2"/>
              <a:buNone/>
            </a:pPr>
            <a:r>
              <a:rPr lang="en-US" sz="2000" dirty="0">
                <a:latin typeface="Verdana" pitchFamily="96" charset="0"/>
                <a:cs typeface="Arial" charset="0"/>
              </a:rPr>
              <a:t>25 hybrid lasers</a:t>
            </a:r>
          </a:p>
        </p:txBody>
      </p:sp>
      <p:sp>
        <p:nvSpPr>
          <p:cNvPr id="777222" name="Line 6"/>
          <p:cNvSpPr>
            <a:spLocks noChangeShapeType="1"/>
          </p:cNvSpPr>
          <p:nvPr/>
        </p:nvSpPr>
        <p:spPr bwMode="auto">
          <a:xfrm flipH="1" flipV="1">
            <a:off x="5224462" y="3173412"/>
            <a:ext cx="719137" cy="560387"/>
          </a:xfrm>
          <a:prstGeom prst="line">
            <a:avLst/>
          </a:prstGeom>
          <a:noFill/>
          <a:ln w="25400">
            <a:solidFill>
              <a:schemeClr val="tx1"/>
            </a:solidFill>
            <a:round/>
            <a:headEnd/>
            <a:tailEnd type="triangle" w="lg" len="med"/>
          </a:ln>
          <a:effectLst/>
        </p:spPr>
        <p:txBody>
          <a:bodyPr wrap="square">
            <a:spAutoFit/>
          </a:bodyPr>
          <a:lstStyle/>
          <a:p>
            <a:endParaRPr lang="en-US"/>
          </a:p>
        </p:txBody>
      </p:sp>
      <p:sp>
        <p:nvSpPr>
          <p:cNvPr id="777223" name="Rectangle 7"/>
          <p:cNvSpPr>
            <a:spLocks noChangeArrowheads="1"/>
          </p:cNvSpPr>
          <p:nvPr/>
        </p:nvSpPr>
        <p:spPr bwMode="auto">
          <a:xfrm>
            <a:off x="5791200" y="3586163"/>
            <a:ext cx="3422732" cy="384721"/>
          </a:xfrm>
          <a:prstGeom prst="rect">
            <a:avLst/>
          </a:prstGeom>
          <a:noFill/>
          <a:ln w="9525" algn="ctr">
            <a:noFill/>
            <a:miter lim="800000"/>
            <a:headEnd/>
            <a:tailEnd/>
          </a:ln>
          <a:effectLst/>
        </p:spPr>
        <p:txBody>
          <a:bodyPr wrap="none">
            <a:spAutoFit/>
          </a:bodyPr>
          <a:lstStyle/>
          <a:p>
            <a:pPr>
              <a:lnSpc>
                <a:spcPct val="95000"/>
              </a:lnSpc>
              <a:spcBef>
                <a:spcPct val="30000"/>
              </a:spcBef>
              <a:buClr>
                <a:schemeClr val="tx1"/>
              </a:buClr>
              <a:buFont typeface="Wingdings" pitchFamily="2" charset="2"/>
              <a:buNone/>
            </a:pPr>
            <a:r>
              <a:rPr lang="en-US" sz="2000" dirty="0">
                <a:latin typeface="Verdana" pitchFamily="96" charset="0"/>
                <a:cs typeface="Arial" charset="0"/>
              </a:rPr>
              <a:t>25 modulators at 40Gb/s</a:t>
            </a:r>
          </a:p>
        </p:txBody>
      </p:sp>
      <p:sp>
        <p:nvSpPr>
          <p:cNvPr id="777224" name="Rectangle 8"/>
          <p:cNvSpPr>
            <a:spLocks noChangeArrowheads="1"/>
          </p:cNvSpPr>
          <p:nvPr/>
        </p:nvSpPr>
        <p:spPr bwMode="auto">
          <a:xfrm>
            <a:off x="7128779" y="2358479"/>
            <a:ext cx="1598707" cy="384721"/>
          </a:xfrm>
          <a:prstGeom prst="rect">
            <a:avLst/>
          </a:prstGeom>
          <a:noFill/>
          <a:ln w="9525" algn="ctr">
            <a:noFill/>
            <a:miter lim="800000"/>
            <a:headEnd/>
            <a:tailEnd/>
          </a:ln>
          <a:effectLst/>
        </p:spPr>
        <p:txBody>
          <a:bodyPr wrap="none">
            <a:spAutoFit/>
          </a:bodyPr>
          <a:lstStyle/>
          <a:p>
            <a:pPr>
              <a:lnSpc>
                <a:spcPct val="95000"/>
              </a:lnSpc>
              <a:spcBef>
                <a:spcPct val="30000"/>
              </a:spcBef>
              <a:buClr>
                <a:schemeClr val="tx1"/>
              </a:buClr>
              <a:buFont typeface="Wingdings" pitchFamily="2" charset="2"/>
              <a:buNone/>
            </a:pPr>
            <a:r>
              <a:rPr lang="en-US" sz="2000" dirty="0">
                <a:latin typeface="Verdana" pitchFamily="96" charset="0"/>
                <a:cs typeface="Arial" charset="0"/>
              </a:rPr>
              <a:t>Multiplexer</a:t>
            </a:r>
          </a:p>
        </p:txBody>
      </p:sp>
      <p:sp>
        <p:nvSpPr>
          <p:cNvPr id="777225" name="Line 9"/>
          <p:cNvSpPr>
            <a:spLocks noChangeShapeType="1"/>
          </p:cNvSpPr>
          <p:nvPr/>
        </p:nvSpPr>
        <p:spPr bwMode="auto">
          <a:xfrm flipH="1">
            <a:off x="5299075" y="2586038"/>
            <a:ext cx="1868488" cy="7937"/>
          </a:xfrm>
          <a:prstGeom prst="line">
            <a:avLst/>
          </a:prstGeom>
          <a:noFill/>
          <a:ln w="25400">
            <a:solidFill>
              <a:schemeClr val="tx1"/>
            </a:solidFill>
            <a:round/>
            <a:headEnd/>
            <a:tailEnd type="triangle" w="lg" len="med"/>
          </a:ln>
          <a:effectLst/>
        </p:spPr>
        <p:txBody>
          <a:bodyPr>
            <a:spAutoFit/>
          </a:bodyPr>
          <a:lstStyle/>
          <a:p>
            <a:endParaRPr lang="en-US"/>
          </a:p>
        </p:txBody>
      </p:sp>
      <p:sp>
        <p:nvSpPr>
          <p:cNvPr id="777226" name="Rectangle 10"/>
          <p:cNvSpPr>
            <a:spLocks noChangeArrowheads="1"/>
          </p:cNvSpPr>
          <p:nvPr/>
        </p:nvSpPr>
        <p:spPr bwMode="auto">
          <a:xfrm>
            <a:off x="4845687" y="1557858"/>
            <a:ext cx="1805302" cy="384721"/>
          </a:xfrm>
          <a:prstGeom prst="rect">
            <a:avLst/>
          </a:prstGeom>
          <a:noFill/>
          <a:ln w="9525" algn="ctr">
            <a:noFill/>
            <a:miter lim="800000"/>
            <a:headEnd/>
            <a:tailEnd/>
          </a:ln>
          <a:effectLst/>
        </p:spPr>
        <p:txBody>
          <a:bodyPr wrap="none">
            <a:spAutoFit/>
          </a:bodyPr>
          <a:lstStyle/>
          <a:p>
            <a:pPr>
              <a:lnSpc>
                <a:spcPct val="95000"/>
              </a:lnSpc>
              <a:spcBef>
                <a:spcPct val="30000"/>
              </a:spcBef>
              <a:buClr>
                <a:schemeClr val="tx1"/>
              </a:buClr>
              <a:buFont typeface="Wingdings" pitchFamily="2" charset="2"/>
              <a:buNone/>
            </a:pPr>
            <a:r>
              <a:rPr lang="en-US" sz="2000" dirty="0">
                <a:latin typeface="Verdana" pitchFamily="96" charset="0"/>
                <a:cs typeface="Arial" charset="0"/>
              </a:rPr>
              <a:t>Optical Fiber</a:t>
            </a:r>
          </a:p>
        </p:txBody>
      </p:sp>
      <p:sp>
        <p:nvSpPr>
          <p:cNvPr id="777227" name="Line 11"/>
          <p:cNvSpPr>
            <a:spLocks noChangeShapeType="1"/>
          </p:cNvSpPr>
          <p:nvPr/>
        </p:nvSpPr>
        <p:spPr bwMode="auto">
          <a:xfrm flipH="1" flipV="1">
            <a:off x="4016374" y="1735138"/>
            <a:ext cx="708025" cy="15081"/>
          </a:xfrm>
          <a:prstGeom prst="line">
            <a:avLst/>
          </a:prstGeom>
          <a:noFill/>
          <a:ln w="25400">
            <a:solidFill>
              <a:schemeClr val="tx1"/>
            </a:solidFill>
            <a:round/>
            <a:headEnd/>
            <a:tailEnd type="triangle" w="lg" len="med"/>
          </a:ln>
          <a:effectLst/>
        </p:spPr>
        <p:txBody>
          <a:bodyPr wrap="square">
            <a:spAutoFit/>
          </a:bodyPr>
          <a:lstStyle/>
          <a:p>
            <a:endParaRPr lang="en-US"/>
          </a:p>
        </p:txBody>
      </p:sp>
      <p:sp>
        <p:nvSpPr>
          <p:cNvPr id="777229" name="Rectangle 13"/>
          <p:cNvSpPr>
            <a:spLocks noChangeArrowheads="1"/>
          </p:cNvSpPr>
          <p:nvPr/>
        </p:nvSpPr>
        <p:spPr bwMode="auto">
          <a:xfrm>
            <a:off x="838200" y="5562600"/>
            <a:ext cx="6951663" cy="641350"/>
          </a:xfrm>
          <a:prstGeom prst="rect">
            <a:avLst/>
          </a:prstGeom>
          <a:solidFill>
            <a:schemeClr val="tx1"/>
          </a:solidFill>
          <a:ln w="22225" algn="ctr">
            <a:noFill/>
            <a:miter lim="800000"/>
            <a:headEnd/>
            <a:tailEnd/>
          </a:ln>
          <a:effectLst/>
        </p:spPr>
        <p:txBody>
          <a:bodyPr>
            <a:spAutoFit/>
          </a:bodyPr>
          <a:lstStyle/>
          <a:p>
            <a:pPr algn="ctr" eaLnBrk="0" hangingPunct="0">
              <a:lnSpc>
                <a:spcPct val="75000"/>
              </a:lnSpc>
              <a:spcBef>
                <a:spcPct val="50000"/>
              </a:spcBef>
            </a:pPr>
            <a:r>
              <a:rPr lang="en-US" sz="2400" b="1">
                <a:solidFill>
                  <a:schemeClr val="bg2"/>
                </a:solidFill>
                <a:latin typeface="Verdana" pitchFamily="96" charset="0"/>
                <a:cs typeface="Arial" charset="0"/>
              </a:rPr>
              <a:t>A future integrated terabit per second optical link on a single chip</a:t>
            </a:r>
          </a:p>
        </p:txBody>
      </p:sp>
      <p:pic>
        <p:nvPicPr>
          <p:cNvPr id="13" name="Picture 62" descr="Image02measurement"/>
          <p:cNvPicPr>
            <a:picLocks noChangeAspect="1" noChangeArrowheads="1"/>
          </p:cNvPicPr>
          <p:nvPr/>
        </p:nvPicPr>
        <p:blipFill>
          <a:blip r:embed="rId4" cstate="print"/>
          <a:srcRect/>
          <a:stretch>
            <a:fillRect/>
          </a:stretch>
        </p:blipFill>
        <p:spPr bwMode="auto">
          <a:xfrm>
            <a:off x="7382826" y="2743200"/>
            <a:ext cx="1090612" cy="833438"/>
          </a:xfrm>
          <a:prstGeom prst="rect">
            <a:avLst/>
          </a:prstGeom>
          <a:noFill/>
          <a:ln w="38100">
            <a:solidFill>
              <a:schemeClr val="tx1"/>
            </a:solidFill>
            <a:miter lim="800000"/>
            <a:headEnd/>
            <a:tailEnd/>
          </a:ln>
        </p:spPr>
      </p:pic>
      <p:grpSp>
        <p:nvGrpSpPr>
          <p:cNvPr id="15" name="Group 64"/>
          <p:cNvGrpSpPr>
            <a:grpSpLocks/>
          </p:cNvGrpSpPr>
          <p:nvPr/>
        </p:nvGrpSpPr>
        <p:grpSpPr bwMode="auto">
          <a:xfrm>
            <a:off x="7353457" y="3970884"/>
            <a:ext cx="1149350" cy="879475"/>
            <a:chOff x="3840" y="2832"/>
            <a:chExt cx="1569" cy="960"/>
          </a:xfrm>
        </p:grpSpPr>
        <p:pic>
          <p:nvPicPr>
            <p:cNvPr id="16" name="Picture 65" descr="SEM 2 close scaled_label_proton"/>
            <p:cNvPicPr>
              <a:picLocks noChangeAspect="1" noChangeArrowheads="1"/>
            </p:cNvPicPr>
            <p:nvPr/>
          </p:nvPicPr>
          <p:blipFill>
            <a:blip r:embed="rId5" cstate="print"/>
            <a:srcRect/>
            <a:stretch>
              <a:fillRect/>
            </a:stretch>
          </p:blipFill>
          <p:spPr bwMode="auto">
            <a:xfrm>
              <a:off x="3840" y="2832"/>
              <a:ext cx="1569" cy="960"/>
            </a:xfrm>
            <a:prstGeom prst="rect">
              <a:avLst/>
            </a:prstGeom>
            <a:noFill/>
            <a:ln w="38100">
              <a:solidFill>
                <a:schemeClr val="tx1"/>
              </a:solidFill>
              <a:miter lim="800000"/>
              <a:headEnd/>
              <a:tailEnd/>
            </a:ln>
          </p:spPr>
        </p:pic>
        <p:sp>
          <p:nvSpPr>
            <p:cNvPr id="17" name="Oval 66"/>
            <p:cNvSpPr>
              <a:spLocks noChangeArrowheads="1"/>
            </p:cNvSpPr>
            <p:nvPr/>
          </p:nvSpPr>
          <p:spPr bwMode="auto">
            <a:xfrm>
              <a:off x="4503" y="2964"/>
              <a:ext cx="304" cy="613"/>
            </a:xfrm>
            <a:prstGeom prst="ellipse">
              <a:avLst/>
            </a:prstGeom>
            <a:noFill/>
            <a:ln w="38100" algn="ctr">
              <a:solidFill>
                <a:schemeClr val="tx1"/>
              </a:solidFill>
              <a:round/>
              <a:headEnd/>
              <a:tailEnd/>
            </a:ln>
          </p:spPr>
          <p:txBody>
            <a:bodyPr wrap="none" anchor="ctr">
              <a:spAutoFit/>
            </a:bodyPr>
            <a:lstStyle/>
            <a:p>
              <a:pPr algn="l"/>
              <a:endParaRPr lang="en-US" sz="2000">
                <a:solidFill>
                  <a:srgbClr val="FFFFFF"/>
                </a:solidFill>
                <a:latin typeface="Arial Narrow"/>
                <a:cs typeface="Arial" pitchFamily="34" charset="0"/>
              </a:endParaRPr>
            </a:p>
          </p:txBody>
        </p:sp>
      </p:gr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mp:transition xmlns:mp="http://schemas.microsoft.com/office/mac/powerpoint/2008/main" spd="med"/>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 name="AutoShape 6"/>
          <p:cNvSpPr>
            <a:spLocks noChangeArrowheads="1"/>
          </p:cNvSpPr>
          <p:nvPr/>
        </p:nvSpPr>
        <p:spPr bwMode="auto">
          <a:xfrm rot="5400000">
            <a:off x="-1050756" y="2137279"/>
            <a:ext cx="4744127" cy="2642618"/>
          </a:xfrm>
          <a:prstGeom prst="roundRect">
            <a:avLst>
              <a:gd name="adj" fmla="val 7322"/>
            </a:avLst>
          </a:prstGeom>
          <a:gradFill>
            <a:gsLst>
              <a:gs pos="0">
                <a:srgbClr val="00B0F0">
                  <a:alpha val="61000"/>
                </a:srgbClr>
              </a:gs>
              <a:gs pos="50000">
                <a:srgbClr val="00B0F0">
                  <a:alpha val="41000"/>
                </a:srgbClr>
              </a:gs>
              <a:gs pos="100000">
                <a:srgbClr val="00B0F0">
                  <a:alpha val="57000"/>
                </a:srgbClr>
              </a:gs>
            </a:gsLst>
            <a:lin ang="0" scaled="0"/>
          </a:gradFill>
          <a:ln w="9525" algn="ctr">
            <a:noFill/>
            <a:round/>
            <a:headEnd/>
            <a:tailEnd/>
          </a:ln>
          <a:effectLst>
            <a:outerShdw blurRad="266700" dist="76200" dir="14640000" algn="ctr" rotWithShape="0">
              <a:srgbClr val="000000">
                <a:alpha val="43137"/>
              </a:srgbClr>
            </a:outerShdw>
          </a:effectLst>
        </p:spPr>
        <p:txBody>
          <a:bodyPr wrap="none" lIns="82572" tIns="41285" rIns="82572" bIns="41285" anchorCtr="1"/>
          <a:lstStyle/>
          <a:p>
            <a:pPr algn="ctr" defTabSz="914710" fontAlgn="base">
              <a:spcBef>
                <a:spcPct val="0"/>
              </a:spcBef>
              <a:spcAft>
                <a:spcPct val="0"/>
              </a:spcAft>
            </a:pPr>
            <a:r>
              <a:rPr lang="en-US" sz="2500" dirty="0">
                <a:solidFill>
                  <a:srgbClr val="FFFFFF"/>
                </a:solidFill>
              </a:rPr>
              <a:t>   </a:t>
            </a:r>
          </a:p>
        </p:txBody>
      </p:sp>
      <p:sp>
        <p:nvSpPr>
          <p:cNvPr id="35" name="Rounded Rectangle 34"/>
          <p:cNvSpPr/>
          <p:nvPr/>
        </p:nvSpPr>
        <p:spPr>
          <a:xfrm>
            <a:off x="6472052" y="1033155"/>
            <a:ext cx="2671948" cy="4928258"/>
          </a:xfrm>
          <a:prstGeom prst="roundRect">
            <a:avLst/>
          </a:prstGeom>
          <a:solidFill>
            <a:schemeClr val="tx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a:bodyPr>
          <a:lstStyle/>
          <a:p>
            <a:r>
              <a:rPr lang="fr-FR" dirty="0" smtClean="0"/>
              <a:t>Intel in France</a:t>
            </a:r>
            <a:endParaRPr lang="en-US" dirty="0"/>
          </a:p>
        </p:txBody>
      </p:sp>
      <p:pic>
        <p:nvPicPr>
          <p:cNvPr id="2050" name="Picture 2" descr="http://www.have-a-look.fr/blog/images/2007/01_janvier/carte_France_pollution_lumineuse.jpg"/>
          <p:cNvPicPr>
            <a:picLocks noChangeAspect="1" noChangeArrowheads="1"/>
          </p:cNvPicPr>
          <p:nvPr/>
        </p:nvPicPr>
        <p:blipFill>
          <a:blip r:embed="rId2" cstate="print"/>
          <a:srcRect/>
          <a:stretch>
            <a:fillRect/>
          </a:stretch>
        </p:blipFill>
        <p:spPr bwMode="auto">
          <a:xfrm>
            <a:off x="2661759" y="1404909"/>
            <a:ext cx="3784023" cy="3430429"/>
          </a:xfrm>
          <a:prstGeom prst="rect">
            <a:avLst/>
          </a:prstGeom>
          <a:noFill/>
        </p:spPr>
      </p:pic>
      <p:grpSp>
        <p:nvGrpSpPr>
          <p:cNvPr id="3" name="Group 14"/>
          <p:cNvGrpSpPr>
            <a:grpSpLocks/>
          </p:cNvGrpSpPr>
          <p:nvPr/>
        </p:nvGrpSpPr>
        <p:grpSpPr bwMode="auto">
          <a:xfrm>
            <a:off x="603574" y="2883059"/>
            <a:ext cx="1345045" cy="484502"/>
            <a:chOff x="299220" y="4891861"/>
            <a:chExt cx="2618662" cy="763504"/>
          </a:xfrm>
        </p:grpSpPr>
        <p:sp>
          <p:nvSpPr>
            <p:cNvPr id="6" name="Rounded Rectangle 5"/>
            <p:cNvSpPr/>
            <p:nvPr/>
          </p:nvSpPr>
          <p:spPr bwMode="auto">
            <a:xfrm>
              <a:off x="299220" y="4891861"/>
              <a:ext cx="2618662" cy="763504"/>
            </a:xfrm>
            <a:prstGeom prst="roundRect">
              <a:avLst/>
            </a:prstGeom>
            <a:solidFill>
              <a:schemeClr val="tx1"/>
            </a:solidFill>
            <a:ln w="9525" cap="flat" cmpd="sng" algn="ctr">
              <a:noFill/>
              <a:prstDash val="solid"/>
              <a:round/>
              <a:headEnd type="none" w="med" len="med"/>
              <a:tailEnd type="none" w="med" len="med"/>
            </a:ln>
            <a:effectLst>
              <a:outerShdw blurRad="330200" dist="152400" dir="7980000" algn="t" rotWithShape="0">
                <a:prstClr val="black">
                  <a:alpha val="40000"/>
                </a:prstClr>
              </a:outerShdw>
            </a:effectLst>
          </p:spPr>
          <p:txBody>
            <a:bodyPr wrap="none" lIns="91372" tIns="45688" rIns="91372" bIns="45688" anchorCtr="1"/>
            <a:lstStyle/>
            <a:p>
              <a:pPr algn="ctr">
                <a:lnSpc>
                  <a:spcPct val="95000"/>
                </a:lnSpc>
                <a:spcBef>
                  <a:spcPct val="30000"/>
                </a:spcBef>
                <a:buClr>
                  <a:srgbClr val="FFFFFF"/>
                </a:buClr>
                <a:defRPr/>
              </a:pPr>
              <a:endParaRPr lang="en-US" dirty="0">
                <a:solidFill>
                  <a:srgbClr val="FFFFFF"/>
                </a:solidFill>
                <a:effectLst>
                  <a:outerShdw blurRad="38100" dist="38100" dir="2700000" algn="tl">
                    <a:srgbClr val="000000">
                      <a:alpha val="43137"/>
                    </a:srgbClr>
                  </a:outerShdw>
                </a:effectLst>
                <a:latin typeface="Arial Narrow" pitchFamily="34" charset="0"/>
              </a:endParaRPr>
            </a:p>
          </p:txBody>
        </p:sp>
        <p:pic>
          <p:nvPicPr>
            <p:cNvPr id="7" name="Picture 2" descr="http://vger.kernel.org/windriver_logo.jpg"/>
            <p:cNvPicPr>
              <a:picLocks noChangeAspect="1" noChangeArrowheads="1"/>
            </p:cNvPicPr>
            <p:nvPr/>
          </p:nvPicPr>
          <p:blipFill>
            <a:blip r:embed="rId3" cstate="print"/>
            <a:srcRect r="104"/>
            <a:stretch>
              <a:fillRect/>
            </a:stretch>
          </p:blipFill>
          <p:spPr bwMode="auto">
            <a:xfrm>
              <a:off x="434023" y="5062551"/>
              <a:ext cx="2338377" cy="425844"/>
            </a:xfrm>
            <a:prstGeom prst="rect">
              <a:avLst/>
            </a:prstGeom>
            <a:noFill/>
            <a:ln w="9525">
              <a:noFill/>
              <a:miter lim="800000"/>
              <a:headEnd/>
              <a:tailEnd/>
            </a:ln>
          </p:spPr>
        </p:pic>
      </p:grpSp>
      <p:pic>
        <p:nvPicPr>
          <p:cNvPr id="8" name="Picture 4" descr="intel_rgb_100-lg"/>
          <p:cNvPicPr>
            <a:picLocks noChangeAspect="1" noChangeArrowheads="1"/>
          </p:cNvPicPr>
          <p:nvPr/>
        </p:nvPicPr>
        <p:blipFill>
          <a:blip r:embed="rId4" cstate="print"/>
          <a:srcRect/>
          <a:stretch>
            <a:fillRect/>
          </a:stretch>
        </p:blipFill>
        <p:spPr bwMode="auto">
          <a:xfrm>
            <a:off x="7259207" y="952919"/>
            <a:ext cx="1154967" cy="874759"/>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9" name="AutoShape 15"/>
          <p:cNvSpPr>
            <a:spLocks noChangeArrowheads="1"/>
          </p:cNvSpPr>
          <p:nvPr/>
        </p:nvSpPr>
        <p:spPr bwMode="auto">
          <a:xfrm>
            <a:off x="6573704" y="1747860"/>
            <a:ext cx="2392166" cy="601754"/>
          </a:xfrm>
          <a:prstGeom prst="roundRect">
            <a:avLst>
              <a:gd name="adj" fmla="val 16667"/>
            </a:avLst>
          </a:prstGeom>
          <a:solidFill>
            <a:srgbClr val="0C3B58">
              <a:alpha val="53999"/>
            </a:srgbClr>
          </a:solidFill>
          <a:ln w="38100">
            <a:solidFill>
              <a:srgbClr val="1E8ED4"/>
            </a:solidFill>
            <a:round/>
            <a:headEnd/>
            <a:tailEnd/>
          </a:ln>
          <a:effectLst>
            <a:outerShdw blurRad="50800" dist="38100" dir="8100000" algn="tr" rotWithShape="0">
              <a:prstClr val="black">
                <a:alpha val="40000"/>
              </a:prstClr>
            </a:outerShdw>
          </a:effectLst>
        </p:spPr>
        <p:txBody>
          <a:bodyPr wrap="none" lIns="86138" tIns="43071" rIns="86138" bIns="43071" anchor="ctr"/>
          <a:lstStyle/>
          <a:p>
            <a:pPr algn="ctr" defTabSz="914224">
              <a:defRPr/>
            </a:pPr>
            <a:r>
              <a:rPr lang="en-US" sz="1600" dirty="0" err="1" smtClean="0">
                <a:solidFill>
                  <a:srgbClr val="FFFFFF"/>
                </a:solidFill>
                <a:effectLst>
                  <a:outerShdw blurRad="38100" dist="38100" dir="2700000" algn="tl">
                    <a:srgbClr val="000000"/>
                  </a:outerShdw>
                </a:effectLst>
                <a:latin typeface="Neo Sans Intel Medium" pitchFamily="34" charset="0"/>
                <a:cs typeface="Arial"/>
              </a:rPr>
              <a:t>Meudon</a:t>
            </a:r>
            <a:r>
              <a:rPr lang="en-US" sz="1600" dirty="0" smtClean="0">
                <a:solidFill>
                  <a:srgbClr val="FFFFFF"/>
                </a:solidFill>
                <a:effectLst>
                  <a:outerShdw blurRad="38100" dist="38100" dir="2700000" algn="tl">
                    <a:srgbClr val="000000"/>
                  </a:outerShdw>
                </a:effectLst>
                <a:latin typeface="Neo Sans Intel Medium" pitchFamily="34" charset="0"/>
                <a:cs typeface="Arial"/>
              </a:rPr>
              <a:t>: HQ, Sales </a:t>
            </a:r>
          </a:p>
          <a:p>
            <a:pPr algn="ctr" defTabSz="914224">
              <a:defRPr/>
            </a:pPr>
            <a:r>
              <a:rPr lang="en-US" sz="1600" dirty="0" smtClean="0">
                <a:solidFill>
                  <a:srgbClr val="FFFFFF"/>
                </a:solidFill>
                <a:effectLst>
                  <a:outerShdw blurRad="38100" dist="38100" dir="2700000" algn="tl">
                    <a:srgbClr val="000000"/>
                  </a:outerShdw>
                </a:effectLst>
                <a:latin typeface="Neo Sans Intel Medium" pitchFamily="34" charset="0"/>
                <a:cs typeface="Arial"/>
              </a:rPr>
              <a:t>&amp; Marketing</a:t>
            </a:r>
            <a:endParaRPr lang="en-US" sz="1600" dirty="0">
              <a:solidFill>
                <a:srgbClr val="FFFFFF"/>
              </a:solidFill>
              <a:effectLst>
                <a:outerShdw blurRad="38100" dist="38100" dir="2700000" algn="tl">
                  <a:srgbClr val="000000"/>
                </a:outerShdw>
              </a:effectLst>
              <a:latin typeface="Neo Sans Intel Medium" pitchFamily="34" charset="0"/>
              <a:cs typeface="Arial"/>
            </a:endParaRPr>
          </a:p>
        </p:txBody>
      </p:sp>
      <p:cxnSp>
        <p:nvCxnSpPr>
          <p:cNvPr id="11" name="Straight Connector 10"/>
          <p:cNvCxnSpPr>
            <a:stCxn id="46" idx="7"/>
            <a:endCxn id="9" idx="1"/>
          </p:cNvCxnSpPr>
          <p:nvPr/>
        </p:nvCxnSpPr>
        <p:spPr bwMode="auto">
          <a:xfrm rot="5400000" flipH="1" flipV="1">
            <a:off x="5503856" y="1284032"/>
            <a:ext cx="305143" cy="1834554"/>
          </a:xfrm>
          <a:prstGeom prst="line">
            <a:avLst/>
          </a:prstGeom>
          <a:gradFill rotWithShape="1">
            <a:gsLst>
              <a:gs pos="0">
                <a:schemeClr val="folHlink"/>
              </a:gs>
              <a:gs pos="100000">
                <a:schemeClr val="folHlink">
                  <a:gamma/>
                  <a:shade val="46275"/>
                  <a:invGamma/>
                  <a:alpha val="0"/>
                </a:schemeClr>
              </a:gs>
            </a:gsLst>
            <a:lin ang="5400000" scaled="1"/>
          </a:gradFill>
          <a:ln w="57150" cap="flat" cmpd="sng" algn="ctr">
            <a:solidFill>
              <a:srgbClr val="0099FF"/>
            </a:solidFill>
            <a:prstDash val="solid"/>
            <a:round/>
            <a:headEnd type="none" w="med" len="med"/>
            <a:tailEnd type="none" w="med" len="med"/>
          </a:ln>
          <a:effectLst/>
        </p:spPr>
      </p:cxnSp>
      <p:sp>
        <p:nvSpPr>
          <p:cNvPr id="13" name="AutoShape 15"/>
          <p:cNvSpPr>
            <a:spLocks noChangeArrowheads="1"/>
          </p:cNvSpPr>
          <p:nvPr/>
        </p:nvSpPr>
        <p:spPr bwMode="auto">
          <a:xfrm>
            <a:off x="6569370" y="3094345"/>
            <a:ext cx="2392166" cy="601754"/>
          </a:xfrm>
          <a:prstGeom prst="roundRect">
            <a:avLst>
              <a:gd name="adj" fmla="val 16667"/>
            </a:avLst>
          </a:prstGeom>
          <a:solidFill>
            <a:srgbClr val="0C3B58">
              <a:alpha val="53999"/>
            </a:srgbClr>
          </a:solidFill>
          <a:ln w="38100">
            <a:solidFill>
              <a:srgbClr val="1E8ED4"/>
            </a:solidFill>
            <a:round/>
            <a:headEnd/>
            <a:tailEnd/>
          </a:ln>
          <a:effectLst>
            <a:outerShdw blurRad="50800" dist="38100" dir="8100000" algn="tr" rotWithShape="0">
              <a:prstClr val="black">
                <a:alpha val="40000"/>
              </a:prstClr>
            </a:outerShdw>
          </a:effectLst>
        </p:spPr>
        <p:txBody>
          <a:bodyPr wrap="none" lIns="86138" tIns="43071" rIns="86138" bIns="43071" anchor="ctr"/>
          <a:lstStyle/>
          <a:p>
            <a:pPr algn="ctr" defTabSz="914224">
              <a:defRPr/>
            </a:pPr>
            <a:r>
              <a:rPr lang="en-US" sz="1600" dirty="0" smtClean="0">
                <a:solidFill>
                  <a:srgbClr val="FFFFFF"/>
                </a:solidFill>
                <a:effectLst>
                  <a:outerShdw blurRad="38100" dist="38100" dir="2700000" algn="tl">
                    <a:srgbClr val="000000"/>
                  </a:outerShdw>
                </a:effectLst>
                <a:latin typeface="Neo Sans Intel Medium" pitchFamily="34" charset="0"/>
                <a:cs typeface="Arial"/>
              </a:rPr>
              <a:t>Toulouse: R&amp;D, Mobility</a:t>
            </a:r>
            <a:endParaRPr lang="en-US" sz="1600" dirty="0">
              <a:solidFill>
                <a:srgbClr val="FFFFFF"/>
              </a:solidFill>
              <a:effectLst>
                <a:outerShdw blurRad="38100" dist="38100" dir="2700000" algn="tl">
                  <a:srgbClr val="000000"/>
                </a:outerShdw>
              </a:effectLst>
              <a:latin typeface="Neo Sans Intel Medium" pitchFamily="34" charset="0"/>
              <a:cs typeface="Arial"/>
            </a:endParaRPr>
          </a:p>
        </p:txBody>
      </p:sp>
      <p:cxnSp>
        <p:nvCxnSpPr>
          <p:cNvPr id="14" name="Straight Connector 13"/>
          <p:cNvCxnSpPr>
            <a:stCxn id="49" idx="7"/>
            <a:endCxn id="13" idx="1"/>
          </p:cNvCxnSpPr>
          <p:nvPr/>
        </p:nvCxnSpPr>
        <p:spPr bwMode="auto">
          <a:xfrm rot="5400000" flipH="1" flipV="1">
            <a:off x="5067289" y="2789992"/>
            <a:ext cx="896850" cy="2107311"/>
          </a:xfrm>
          <a:prstGeom prst="line">
            <a:avLst/>
          </a:prstGeom>
          <a:gradFill rotWithShape="1">
            <a:gsLst>
              <a:gs pos="0">
                <a:schemeClr val="folHlink"/>
              </a:gs>
              <a:gs pos="100000">
                <a:schemeClr val="folHlink">
                  <a:gamma/>
                  <a:shade val="46275"/>
                  <a:invGamma/>
                  <a:alpha val="0"/>
                </a:schemeClr>
              </a:gs>
            </a:gsLst>
            <a:lin ang="5400000" scaled="1"/>
          </a:gradFill>
          <a:ln w="57150" cap="flat" cmpd="sng" algn="ctr">
            <a:solidFill>
              <a:srgbClr val="0099FF"/>
            </a:solidFill>
            <a:prstDash val="solid"/>
            <a:round/>
            <a:headEnd type="none" w="med" len="med"/>
            <a:tailEnd type="none" w="med" len="med"/>
          </a:ln>
          <a:effectLst/>
        </p:spPr>
      </p:cxnSp>
      <p:sp>
        <p:nvSpPr>
          <p:cNvPr id="16" name="AutoShape 15"/>
          <p:cNvSpPr>
            <a:spLocks noChangeArrowheads="1"/>
          </p:cNvSpPr>
          <p:nvPr/>
        </p:nvSpPr>
        <p:spPr bwMode="auto">
          <a:xfrm>
            <a:off x="6612659" y="4530170"/>
            <a:ext cx="2392166" cy="601754"/>
          </a:xfrm>
          <a:prstGeom prst="roundRect">
            <a:avLst>
              <a:gd name="adj" fmla="val 16667"/>
            </a:avLst>
          </a:prstGeom>
          <a:solidFill>
            <a:srgbClr val="0C3B58">
              <a:alpha val="53999"/>
            </a:srgbClr>
          </a:solidFill>
          <a:ln w="38100">
            <a:solidFill>
              <a:srgbClr val="1E8ED4"/>
            </a:solidFill>
            <a:round/>
            <a:headEnd/>
            <a:tailEnd/>
          </a:ln>
          <a:effectLst>
            <a:outerShdw blurRad="50800" dist="38100" dir="8100000" algn="tr" rotWithShape="0">
              <a:prstClr val="black">
                <a:alpha val="40000"/>
              </a:prstClr>
            </a:outerShdw>
          </a:effectLst>
        </p:spPr>
        <p:txBody>
          <a:bodyPr wrap="none" lIns="86138" tIns="43071" rIns="86138" bIns="43071" anchor="ctr"/>
          <a:lstStyle/>
          <a:p>
            <a:pPr algn="ctr" defTabSz="914224">
              <a:defRPr/>
            </a:pPr>
            <a:r>
              <a:rPr lang="en-US" sz="1600" dirty="0" smtClean="0">
                <a:solidFill>
                  <a:srgbClr val="FFFFFF"/>
                </a:solidFill>
                <a:effectLst>
                  <a:outerShdw blurRad="38100" dist="38100" dir="2700000" algn="tl">
                    <a:srgbClr val="000000"/>
                  </a:outerShdw>
                </a:effectLst>
                <a:latin typeface="Neo Sans Intel Medium" pitchFamily="34" charset="0"/>
                <a:cs typeface="Arial"/>
              </a:rPr>
              <a:t>Sophia </a:t>
            </a:r>
            <a:r>
              <a:rPr lang="en-US" sz="1600" dirty="0" err="1" smtClean="0">
                <a:solidFill>
                  <a:srgbClr val="FFFFFF"/>
                </a:solidFill>
                <a:effectLst>
                  <a:outerShdw blurRad="38100" dist="38100" dir="2700000" algn="tl">
                    <a:srgbClr val="000000"/>
                  </a:outerShdw>
                </a:effectLst>
                <a:latin typeface="Neo Sans Intel Medium" pitchFamily="34" charset="0"/>
                <a:cs typeface="Arial"/>
              </a:rPr>
              <a:t>Antipolis</a:t>
            </a:r>
            <a:r>
              <a:rPr lang="en-US" sz="1600" dirty="0" smtClean="0">
                <a:solidFill>
                  <a:srgbClr val="FFFFFF"/>
                </a:solidFill>
                <a:effectLst>
                  <a:outerShdw blurRad="38100" dist="38100" dir="2700000" algn="tl">
                    <a:srgbClr val="000000"/>
                  </a:outerShdw>
                </a:effectLst>
                <a:latin typeface="Neo Sans Intel Medium" pitchFamily="34" charset="0"/>
                <a:cs typeface="Arial"/>
              </a:rPr>
              <a:t>: R&amp;D, </a:t>
            </a:r>
          </a:p>
          <a:p>
            <a:pPr algn="ctr" defTabSz="914224">
              <a:defRPr/>
            </a:pPr>
            <a:r>
              <a:rPr lang="en-US" sz="1600" dirty="0" smtClean="0">
                <a:solidFill>
                  <a:srgbClr val="FFFFFF"/>
                </a:solidFill>
                <a:effectLst>
                  <a:outerShdw blurRad="38100" dist="38100" dir="2700000" algn="tl">
                    <a:srgbClr val="000000"/>
                  </a:outerShdw>
                </a:effectLst>
                <a:latin typeface="Neo Sans Intel Medium" pitchFamily="34" charset="0"/>
                <a:cs typeface="Arial"/>
              </a:rPr>
              <a:t>Certification, Mobility</a:t>
            </a:r>
            <a:endParaRPr lang="en-US" sz="1600" dirty="0">
              <a:solidFill>
                <a:srgbClr val="FFFFFF"/>
              </a:solidFill>
              <a:effectLst>
                <a:outerShdw blurRad="38100" dist="38100" dir="2700000" algn="tl">
                  <a:srgbClr val="000000"/>
                </a:outerShdw>
              </a:effectLst>
              <a:latin typeface="Neo Sans Intel Medium" pitchFamily="34" charset="0"/>
              <a:cs typeface="Arial"/>
            </a:endParaRPr>
          </a:p>
        </p:txBody>
      </p:sp>
      <p:cxnSp>
        <p:nvCxnSpPr>
          <p:cNvPr id="17" name="Straight Connector 16"/>
          <p:cNvCxnSpPr>
            <a:stCxn id="50" idx="4"/>
            <a:endCxn id="16" idx="1"/>
          </p:cNvCxnSpPr>
          <p:nvPr/>
        </p:nvCxnSpPr>
        <p:spPr bwMode="auto">
          <a:xfrm rot="16200000" flipH="1">
            <a:off x="6070346" y="4288733"/>
            <a:ext cx="511685" cy="572942"/>
          </a:xfrm>
          <a:prstGeom prst="line">
            <a:avLst/>
          </a:prstGeom>
          <a:gradFill rotWithShape="1">
            <a:gsLst>
              <a:gs pos="0">
                <a:schemeClr val="folHlink"/>
              </a:gs>
              <a:gs pos="100000">
                <a:schemeClr val="folHlink">
                  <a:gamma/>
                  <a:shade val="46275"/>
                  <a:invGamma/>
                  <a:alpha val="0"/>
                </a:schemeClr>
              </a:gs>
            </a:gsLst>
            <a:lin ang="5400000" scaled="1"/>
          </a:gradFill>
          <a:ln w="57150" cap="flat" cmpd="sng" algn="ctr">
            <a:solidFill>
              <a:srgbClr val="0099FF"/>
            </a:solidFill>
            <a:prstDash val="solid"/>
            <a:round/>
            <a:headEnd type="none" w="med" len="med"/>
            <a:tailEnd type="none" w="med" len="med"/>
          </a:ln>
          <a:effectLst/>
        </p:spPr>
      </p:cxnSp>
      <p:sp>
        <p:nvSpPr>
          <p:cNvPr id="19" name="AutoShape 15"/>
          <p:cNvSpPr>
            <a:spLocks noChangeArrowheads="1"/>
          </p:cNvSpPr>
          <p:nvPr/>
        </p:nvSpPr>
        <p:spPr bwMode="auto">
          <a:xfrm>
            <a:off x="6569370" y="2430336"/>
            <a:ext cx="2392166" cy="601754"/>
          </a:xfrm>
          <a:prstGeom prst="roundRect">
            <a:avLst>
              <a:gd name="adj" fmla="val 16667"/>
            </a:avLst>
          </a:prstGeom>
          <a:solidFill>
            <a:srgbClr val="0C3B58">
              <a:alpha val="53999"/>
            </a:srgbClr>
          </a:solidFill>
          <a:ln w="38100">
            <a:solidFill>
              <a:srgbClr val="1E8ED4"/>
            </a:solidFill>
            <a:round/>
            <a:headEnd/>
            <a:tailEnd/>
          </a:ln>
          <a:effectLst>
            <a:outerShdw blurRad="50800" dist="38100" dir="8100000" algn="tr" rotWithShape="0">
              <a:prstClr val="black">
                <a:alpha val="40000"/>
              </a:prstClr>
            </a:outerShdw>
          </a:effectLst>
        </p:spPr>
        <p:txBody>
          <a:bodyPr wrap="none" lIns="86138" tIns="43071" rIns="86138" bIns="43071" anchor="ctr"/>
          <a:lstStyle/>
          <a:p>
            <a:pPr algn="ctr" defTabSz="914224">
              <a:defRPr/>
            </a:pPr>
            <a:r>
              <a:rPr lang="en-US" sz="1600" dirty="0" err="1" smtClean="0">
                <a:solidFill>
                  <a:srgbClr val="FFFFFF"/>
                </a:solidFill>
                <a:effectLst>
                  <a:outerShdw blurRad="38100" dist="38100" dir="2700000" algn="tl">
                    <a:srgbClr val="000000"/>
                  </a:outerShdw>
                </a:effectLst>
                <a:latin typeface="Neo Sans Intel Medium" pitchFamily="34" charset="0"/>
                <a:cs typeface="Arial"/>
              </a:rPr>
              <a:t>Saclay</a:t>
            </a:r>
            <a:r>
              <a:rPr lang="en-US" sz="1600" dirty="0" smtClean="0">
                <a:solidFill>
                  <a:srgbClr val="FFFFFF"/>
                </a:solidFill>
                <a:effectLst>
                  <a:outerShdw blurRad="38100" dist="38100" dir="2700000" algn="tl">
                    <a:srgbClr val="000000"/>
                  </a:outerShdw>
                </a:effectLst>
                <a:latin typeface="Neo Sans Intel Medium" pitchFamily="34" charset="0"/>
                <a:cs typeface="Arial"/>
              </a:rPr>
              <a:t>: R&amp;D, HPC and</a:t>
            </a:r>
          </a:p>
          <a:p>
            <a:pPr algn="ctr" defTabSz="914224">
              <a:defRPr/>
            </a:pPr>
            <a:r>
              <a:rPr lang="en-US" sz="1600" dirty="0" smtClean="0">
                <a:solidFill>
                  <a:srgbClr val="FFFFFF"/>
                </a:solidFill>
                <a:effectLst>
                  <a:outerShdw blurRad="38100" dist="38100" dir="2700000" algn="tl">
                    <a:srgbClr val="000000"/>
                  </a:outerShdw>
                </a:effectLst>
                <a:latin typeface="Neo Sans Intel Medium" pitchFamily="34" charset="0"/>
                <a:cs typeface="Arial"/>
              </a:rPr>
              <a:t>Data Centers</a:t>
            </a:r>
            <a:endParaRPr lang="en-US" sz="1600" dirty="0">
              <a:solidFill>
                <a:srgbClr val="FFFFFF"/>
              </a:solidFill>
              <a:effectLst>
                <a:outerShdw blurRad="38100" dist="38100" dir="2700000" algn="tl">
                  <a:srgbClr val="000000"/>
                </a:outerShdw>
              </a:effectLst>
              <a:latin typeface="Neo Sans Intel Medium" pitchFamily="34" charset="0"/>
              <a:cs typeface="Arial"/>
            </a:endParaRPr>
          </a:p>
        </p:txBody>
      </p:sp>
      <p:cxnSp>
        <p:nvCxnSpPr>
          <p:cNvPr id="20" name="Straight Connector 19"/>
          <p:cNvCxnSpPr>
            <a:stCxn id="45" idx="4"/>
            <a:endCxn id="19" idx="1"/>
          </p:cNvCxnSpPr>
          <p:nvPr/>
        </p:nvCxnSpPr>
        <p:spPr bwMode="auto">
          <a:xfrm rot="16200000" flipH="1">
            <a:off x="5473077" y="1634919"/>
            <a:ext cx="242843" cy="1949744"/>
          </a:xfrm>
          <a:prstGeom prst="line">
            <a:avLst/>
          </a:prstGeom>
          <a:gradFill rotWithShape="1">
            <a:gsLst>
              <a:gs pos="0">
                <a:schemeClr val="folHlink"/>
              </a:gs>
              <a:gs pos="100000">
                <a:schemeClr val="folHlink">
                  <a:gamma/>
                  <a:shade val="46275"/>
                  <a:invGamma/>
                  <a:alpha val="0"/>
                </a:schemeClr>
              </a:gs>
            </a:gsLst>
            <a:lin ang="5400000" scaled="1"/>
          </a:gradFill>
          <a:ln w="57150" cap="flat" cmpd="sng" algn="ctr">
            <a:solidFill>
              <a:srgbClr val="0099FF"/>
            </a:solidFill>
            <a:prstDash val="solid"/>
            <a:round/>
            <a:headEnd type="none" w="med" len="med"/>
            <a:tailEnd type="none" w="med" len="med"/>
          </a:ln>
          <a:effectLst/>
        </p:spPr>
      </p:cxnSp>
      <p:sp>
        <p:nvSpPr>
          <p:cNvPr id="25" name="AutoShape 15"/>
          <p:cNvSpPr>
            <a:spLocks noChangeArrowheads="1"/>
          </p:cNvSpPr>
          <p:nvPr/>
        </p:nvSpPr>
        <p:spPr bwMode="auto">
          <a:xfrm>
            <a:off x="107580" y="4322943"/>
            <a:ext cx="2444089" cy="532347"/>
          </a:xfrm>
          <a:prstGeom prst="roundRect">
            <a:avLst>
              <a:gd name="adj" fmla="val 16667"/>
            </a:avLst>
          </a:prstGeom>
          <a:solidFill>
            <a:srgbClr val="0C3B58">
              <a:alpha val="53999"/>
            </a:srgbClr>
          </a:solidFill>
          <a:ln w="38100">
            <a:solidFill>
              <a:schemeClr val="tx2"/>
            </a:solidFill>
            <a:round/>
            <a:headEnd/>
            <a:tailEnd/>
          </a:ln>
          <a:effectLst>
            <a:outerShdw blurRad="50800" dist="38100" dir="8100000" algn="tr" rotWithShape="0">
              <a:prstClr val="black">
                <a:alpha val="40000"/>
              </a:prstClr>
            </a:outerShdw>
          </a:effectLst>
        </p:spPr>
        <p:txBody>
          <a:bodyPr wrap="none" lIns="86138" tIns="43071" rIns="86138" bIns="43071" anchor="ctr"/>
          <a:lstStyle/>
          <a:p>
            <a:pPr algn="ctr" defTabSz="914224">
              <a:defRPr/>
            </a:pPr>
            <a:r>
              <a:rPr lang="en-US" sz="1600" dirty="0" smtClean="0">
                <a:solidFill>
                  <a:srgbClr val="FFFFFF"/>
                </a:solidFill>
                <a:effectLst>
                  <a:outerShdw blurRad="38100" dist="38100" dir="2700000" algn="tl">
                    <a:srgbClr val="000000"/>
                  </a:outerShdw>
                </a:effectLst>
                <a:latin typeface="Neo Sans Intel Medium" pitchFamily="34" charset="0"/>
                <a:cs typeface="Arial"/>
              </a:rPr>
              <a:t>Les </a:t>
            </a:r>
            <a:r>
              <a:rPr lang="en-US" sz="1600" dirty="0" err="1" smtClean="0">
                <a:solidFill>
                  <a:srgbClr val="FFFFFF"/>
                </a:solidFill>
                <a:effectLst>
                  <a:outerShdw blurRad="38100" dist="38100" dir="2700000" algn="tl">
                    <a:srgbClr val="000000"/>
                  </a:outerShdw>
                </a:effectLst>
                <a:latin typeface="Neo Sans Intel Medium" pitchFamily="34" charset="0"/>
                <a:cs typeface="Arial"/>
              </a:rPr>
              <a:t>Ulis</a:t>
            </a:r>
            <a:r>
              <a:rPr lang="en-US" sz="1600" dirty="0" smtClean="0">
                <a:solidFill>
                  <a:srgbClr val="FFFFFF"/>
                </a:solidFill>
                <a:effectLst>
                  <a:outerShdw blurRad="38100" dist="38100" dir="2700000" algn="tl">
                    <a:srgbClr val="000000"/>
                  </a:outerShdw>
                </a:effectLst>
                <a:latin typeface="Neo Sans Intel Medium" pitchFamily="34" charset="0"/>
                <a:cs typeface="Arial"/>
              </a:rPr>
              <a:t>: Sales </a:t>
            </a:r>
          </a:p>
          <a:p>
            <a:pPr algn="ctr" defTabSz="914224">
              <a:defRPr/>
            </a:pPr>
            <a:r>
              <a:rPr lang="en-US" sz="1600" dirty="0" smtClean="0">
                <a:solidFill>
                  <a:srgbClr val="FFFFFF"/>
                </a:solidFill>
                <a:effectLst>
                  <a:outerShdw blurRad="38100" dist="38100" dir="2700000" algn="tl">
                    <a:srgbClr val="000000"/>
                  </a:outerShdw>
                </a:effectLst>
                <a:latin typeface="Neo Sans Intel Medium" pitchFamily="34" charset="0"/>
                <a:cs typeface="Arial"/>
              </a:rPr>
              <a:t>&amp; Marketing</a:t>
            </a:r>
            <a:endParaRPr lang="en-US" sz="1600" dirty="0">
              <a:solidFill>
                <a:srgbClr val="FFFFFF"/>
              </a:solidFill>
              <a:effectLst>
                <a:outerShdw blurRad="38100" dist="38100" dir="2700000" algn="tl">
                  <a:srgbClr val="000000"/>
                </a:outerShdw>
              </a:effectLst>
              <a:latin typeface="Neo Sans Intel Medium" pitchFamily="34" charset="0"/>
              <a:cs typeface="Arial"/>
            </a:endParaRPr>
          </a:p>
        </p:txBody>
      </p:sp>
      <p:sp>
        <p:nvSpPr>
          <p:cNvPr id="26" name="AutoShape 15"/>
          <p:cNvSpPr>
            <a:spLocks noChangeArrowheads="1"/>
          </p:cNvSpPr>
          <p:nvPr/>
        </p:nvSpPr>
        <p:spPr bwMode="auto">
          <a:xfrm>
            <a:off x="114408" y="3586138"/>
            <a:ext cx="2444089" cy="532347"/>
          </a:xfrm>
          <a:prstGeom prst="roundRect">
            <a:avLst>
              <a:gd name="adj" fmla="val 16667"/>
            </a:avLst>
          </a:prstGeom>
          <a:solidFill>
            <a:srgbClr val="0C3B58">
              <a:alpha val="53999"/>
            </a:srgbClr>
          </a:solidFill>
          <a:ln w="38100">
            <a:solidFill>
              <a:schemeClr val="tx2"/>
            </a:solidFill>
            <a:round/>
            <a:headEnd/>
            <a:tailEnd/>
          </a:ln>
          <a:effectLst>
            <a:outerShdw blurRad="50800" dist="38100" dir="8100000" algn="tr" rotWithShape="0">
              <a:prstClr val="black">
                <a:alpha val="40000"/>
              </a:prstClr>
            </a:outerShdw>
          </a:effectLst>
        </p:spPr>
        <p:txBody>
          <a:bodyPr wrap="none" lIns="86138" tIns="43071" rIns="86138" bIns="43071" anchor="ctr"/>
          <a:lstStyle/>
          <a:p>
            <a:pPr algn="ctr" defTabSz="914224">
              <a:defRPr/>
            </a:pPr>
            <a:r>
              <a:rPr lang="en-US" sz="1600" dirty="0" err="1" smtClean="0">
                <a:solidFill>
                  <a:srgbClr val="FFFFFF"/>
                </a:solidFill>
                <a:effectLst>
                  <a:outerShdw blurRad="38100" dist="38100" dir="2700000" algn="tl">
                    <a:srgbClr val="000000"/>
                  </a:outerShdw>
                </a:effectLst>
                <a:latin typeface="Neo Sans Intel Medium" pitchFamily="34" charset="0"/>
                <a:cs typeface="Arial"/>
              </a:rPr>
              <a:t>Vannes</a:t>
            </a:r>
            <a:r>
              <a:rPr lang="en-US" sz="1600" dirty="0" smtClean="0">
                <a:solidFill>
                  <a:srgbClr val="FFFFFF"/>
                </a:solidFill>
                <a:effectLst>
                  <a:outerShdw blurRad="38100" dist="38100" dir="2700000" algn="tl">
                    <a:srgbClr val="000000"/>
                  </a:outerShdw>
                </a:effectLst>
                <a:latin typeface="Neo Sans Intel Medium" pitchFamily="34" charset="0"/>
                <a:cs typeface="Arial"/>
              </a:rPr>
              <a:t>: R&amp;D </a:t>
            </a:r>
          </a:p>
          <a:p>
            <a:pPr algn="ctr" defTabSz="914224">
              <a:defRPr/>
            </a:pPr>
            <a:r>
              <a:rPr lang="en-US" sz="1600" dirty="0" smtClean="0">
                <a:solidFill>
                  <a:srgbClr val="FFFFFF"/>
                </a:solidFill>
                <a:effectLst>
                  <a:outerShdw blurRad="38100" dist="38100" dir="2700000" algn="tl">
                    <a:srgbClr val="000000"/>
                  </a:outerShdw>
                </a:effectLst>
                <a:latin typeface="Neo Sans Intel Medium" pitchFamily="34" charset="0"/>
                <a:cs typeface="Arial"/>
              </a:rPr>
              <a:t>Software</a:t>
            </a:r>
            <a:endParaRPr lang="en-US" sz="1600" dirty="0">
              <a:solidFill>
                <a:srgbClr val="FFFFFF"/>
              </a:solidFill>
              <a:effectLst>
                <a:outerShdw blurRad="38100" dist="38100" dir="2700000" algn="tl">
                  <a:srgbClr val="000000"/>
                </a:outerShdw>
              </a:effectLst>
              <a:latin typeface="Neo Sans Intel Medium" pitchFamily="34" charset="0"/>
              <a:cs typeface="Arial"/>
            </a:endParaRPr>
          </a:p>
        </p:txBody>
      </p:sp>
      <p:sp>
        <p:nvSpPr>
          <p:cNvPr id="27" name="AutoShape 15"/>
          <p:cNvSpPr>
            <a:spLocks noChangeArrowheads="1"/>
          </p:cNvSpPr>
          <p:nvPr/>
        </p:nvSpPr>
        <p:spPr bwMode="auto">
          <a:xfrm>
            <a:off x="90663" y="5046017"/>
            <a:ext cx="2444089" cy="532347"/>
          </a:xfrm>
          <a:prstGeom prst="roundRect">
            <a:avLst>
              <a:gd name="adj" fmla="val 16667"/>
            </a:avLst>
          </a:prstGeom>
          <a:solidFill>
            <a:srgbClr val="0C3B58">
              <a:alpha val="53999"/>
            </a:srgbClr>
          </a:solidFill>
          <a:ln w="38100">
            <a:solidFill>
              <a:schemeClr val="tx2"/>
            </a:solidFill>
            <a:round/>
            <a:headEnd/>
            <a:tailEnd/>
          </a:ln>
          <a:effectLst>
            <a:outerShdw blurRad="50800" dist="38100" dir="8100000" algn="tr" rotWithShape="0">
              <a:prstClr val="black">
                <a:alpha val="40000"/>
              </a:prstClr>
            </a:outerShdw>
          </a:effectLst>
        </p:spPr>
        <p:txBody>
          <a:bodyPr wrap="none" lIns="86138" tIns="43071" rIns="86138" bIns="43071" anchor="ctr"/>
          <a:lstStyle/>
          <a:p>
            <a:pPr algn="ctr" defTabSz="914224">
              <a:defRPr/>
            </a:pPr>
            <a:r>
              <a:rPr lang="en-US" sz="1600" dirty="0" smtClean="0">
                <a:solidFill>
                  <a:srgbClr val="FFFFFF"/>
                </a:solidFill>
                <a:effectLst>
                  <a:outerShdw blurRad="38100" dist="38100" dir="2700000" algn="tl">
                    <a:srgbClr val="000000"/>
                  </a:outerShdw>
                </a:effectLst>
                <a:latin typeface="Neo Sans Intel Medium" pitchFamily="34" charset="0"/>
                <a:cs typeface="Arial"/>
              </a:rPr>
              <a:t>Grenoble: Technical </a:t>
            </a:r>
          </a:p>
          <a:p>
            <a:pPr algn="ctr" defTabSz="914224">
              <a:defRPr/>
            </a:pPr>
            <a:r>
              <a:rPr lang="en-US" sz="1600" dirty="0" smtClean="0">
                <a:solidFill>
                  <a:srgbClr val="FFFFFF"/>
                </a:solidFill>
                <a:effectLst>
                  <a:outerShdw blurRad="38100" dist="38100" dir="2700000" algn="tl">
                    <a:srgbClr val="000000"/>
                  </a:outerShdw>
                </a:effectLst>
                <a:latin typeface="Neo Sans Intel Medium" pitchFamily="34" charset="0"/>
                <a:cs typeface="Arial"/>
              </a:rPr>
              <a:t>Support</a:t>
            </a:r>
            <a:endParaRPr lang="en-US" sz="1600" dirty="0">
              <a:solidFill>
                <a:srgbClr val="FFFFFF"/>
              </a:solidFill>
              <a:effectLst>
                <a:outerShdw blurRad="38100" dist="38100" dir="2700000" algn="tl">
                  <a:srgbClr val="000000"/>
                </a:outerShdw>
              </a:effectLst>
              <a:latin typeface="Neo Sans Intel Medium" pitchFamily="34" charset="0"/>
              <a:cs typeface="Arial"/>
            </a:endParaRPr>
          </a:p>
        </p:txBody>
      </p:sp>
      <p:cxnSp>
        <p:nvCxnSpPr>
          <p:cNvPr id="28" name="Straight Connector 27"/>
          <p:cNvCxnSpPr>
            <a:stCxn id="25" idx="3"/>
            <a:endCxn id="45" idx="5"/>
          </p:cNvCxnSpPr>
          <p:nvPr/>
        </p:nvCxnSpPr>
        <p:spPr bwMode="auto">
          <a:xfrm flipV="1">
            <a:off x="2551669" y="2477067"/>
            <a:ext cx="2113879" cy="2112050"/>
          </a:xfrm>
          <a:prstGeom prst="line">
            <a:avLst/>
          </a:prstGeom>
          <a:gradFill rotWithShape="1">
            <a:gsLst>
              <a:gs pos="0">
                <a:schemeClr val="folHlink"/>
              </a:gs>
              <a:gs pos="100000">
                <a:schemeClr val="folHlink">
                  <a:gamma/>
                  <a:shade val="46275"/>
                  <a:invGamma/>
                  <a:alpha val="0"/>
                </a:schemeClr>
              </a:gs>
            </a:gsLst>
            <a:lin ang="5400000" scaled="1"/>
          </a:gradFill>
          <a:ln w="57150" cap="flat" cmpd="sng" algn="ctr">
            <a:solidFill>
              <a:schemeClr val="tx2"/>
            </a:solidFill>
            <a:prstDash val="solid"/>
            <a:round/>
            <a:headEnd type="none" w="med" len="med"/>
            <a:tailEnd type="none" w="med" len="med"/>
          </a:ln>
          <a:effectLst/>
        </p:spPr>
      </p:cxnSp>
      <p:cxnSp>
        <p:nvCxnSpPr>
          <p:cNvPr id="30" name="Straight Connector 29"/>
          <p:cNvCxnSpPr>
            <a:stCxn id="27" idx="3"/>
            <a:endCxn id="48" idx="0"/>
          </p:cNvCxnSpPr>
          <p:nvPr/>
        </p:nvCxnSpPr>
        <p:spPr bwMode="auto">
          <a:xfrm flipV="1">
            <a:off x="2534752" y="3504634"/>
            <a:ext cx="3149942" cy="1807557"/>
          </a:xfrm>
          <a:prstGeom prst="line">
            <a:avLst/>
          </a:prstGeom>
          <a:gradFill rotWithShape="1">
            <a:gsLst>
              <a:gs pos="0">
                <a:schemeClr val="folHlink"/>
              </a:gs>
              <a:gs pos="100000">
                <a:schemeClr val="folHlink">
                  <a:gamma/>
                  <a:shade val="46275"/>
                  <a:invGamma/>
                  <a:alpha val="0"/>
                </a:schemeClr>
              </a:gs>
            </a:gsLst>
            <a:lin ang="5400000" scaled="1"/>
          </a:gradFill>
          <a:ln w="57150" cap="flat" cmpd="sng" algn="ctr">
            <a:solidFill>
              <a:schemeClr val="tx2"/>
            </a:solidFill>
            <a:prstDash val="solid"/>
            <a:round/>
            <a:headEnd type="none" w="med" len="med"/>
            <a:tailEnd type="none" w="med" len="med"/>
          </a:ln>
          <a:effectLst/>
        </p:spPr>
      </p:cxnSp>
      <p:cxnSp>
        <p:nvCxnSpPr>
          <p:cNvPr id="33" name="Straight Connector 32"/>
          <p:cNvCxnSpPr>
            <a:stCxn id="26" idx="3"/>
            <a:endCxn id="47" idx="4"/>
          </p:cNvCxnSpPr>
          <p:nvPr/>
        </p:nvCxnSpPr>
        <p:spPr bwMode="auto">
          <a:xfrm flipV="1">
            <a:off x="2558497" y="2685620"/>
            <a:ext cx="363948" cy="1166692"/>
          </a:xfrm>
          <a:prstGeom prst="line">
            <a:avLst/>
          </a:prstGeom>
          <a:gradFill rotWithShape="1">
            <a:gsLst>
              <a:gs pos="0">
                <a:schemeClr val="folHlink"/>
              </a:gs>
              <a:gs pos="100000">
                <a:schemeClr val="folHlink">
                  <a:gamma/>
                  <a:shade val="46275"/>
                  <a:invGamma/>
                  <a:alpha val="0"/>
                </a:schemeClr>
              </a:gs>
            </a:gsLst>
            <a:lin ang="5400000" scaled="1"/>
          </a:gradFill>
          <a:ln w="57150" cap="flat" cmpd="sng" algn="ctr">
            <a:solidFill>
              <a:schemeClr val="tx2"/>
            </a:solidFill>
            <a:prstDash val="solid"/>
            <a:round/>
            <a:headEnd type="none" w="med" len="med"/>
            <a:tailEnd type="none" w="med" len="med"/>
          </a:ln>
          <a:effectLst/>
        </p:spPr>
      </p:cxnSp>
      <p:sp>
        <p:nvSpPr>
          <p:cNvPr id="36" name="AutoShape 8"/>
          <p:cNvSpPr>
            <a:spLocks noChangeArrowheads="1"/>
          </p:cNvSpPr>
          <p:nvPr/>
        </p:nvSpPr>
        <p:spPr bwMode="auto">
          <a:xfrm>
            <a:off x="883654" y="5996322"/>
            <a:ext cx="7561900" cy="790428"/>
          </a:xfrm>
          <a:prstGeom prst="roundRect">
            <a:avLst>
              <a:gd name="adj" fmla="val 16667"/>
            </a:avLst>
          </a:prstGeom>
          <a:gradFill flip="none" rotWithShape="1">
            <a:gsLst>
              <a:gs pos="0">
                <a:srgbClr val="1E8ED4">
                  <a:shade val="30000"/>
                  <a:satMod val="115000"/>
                </a:srgbClr>
              </a:gs>
              <a:gs pos="50000">
                <a:srgbClr val="1E8ED4">
                  <a:shade val="67500"/>
                  <a:satMod val="115000"/>
                </a:srgbClr>
              </a:gs>
              <a:gs pos="100000">
                <a:srgbClr val="1E8ED4">
                  <a:shade val="100000"/>
                  <a:satMod val="115000"/>
                </a:srgbClr>
              </a:gs>
            </a:gsLst>
            <a:lin ang="16200000" scaled="1"/>
            <a:tileRect/>
          </a:gradFill>
          <a:ln w="38100" algn="ctr">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lIns="82763" tIns="41381" rIns="82763" bIns="41381" anchor="ctr"/>
          <a:lstStyle/>
          <a:p>
            <a:pPr algn="ctr">
              <a:lnSpc>
                <a:spcPct val="90000"/>
              </a:lnSpc>
              <a:spcBef>
                <a:spcPct val="20000"/>
              </a:spcBef>
              <a:buClr>
                <a:srgbClr val="FFFFFF"/>
              </a:buClr>
              <a:defRPr/>
            </a:pPr>
            <a:r>
              <a:rPr lang="en-US" sz="2200" dirty="0" smtClean="0">
                <a:solidFill>
                  <a:srgbClr val="FFFFFF"/>
                </a:solidFill>
                <a:effectLst>
                  <a:outerShdw blurRad="38100" dist="38100" dir="2700000" algn="tl">
                    <a:srgbClr val="000000">
                      <a:alpha val="43137"/>
                    </a:srgbClr>
                  </a:outerShdw>
                </a:effectLst>
                <a:latin typeface="Neo Sans Intel Medium" pitchFamily="34" charset="0"/>
              </a:rPr>
              <a:t>500+ employees, 60% Dedicated to R&amp;D</a:t>
            </a:r>
            <a:endParaRPr lang="es-ES" sz="2200" dirty="0">
              <a:solidFill>
                <a:srgbClr val="FFFFFF"/>
              </a:solidFill>
              <a:effectLst>
                <a:outerShdw blurRad="38100" dist="38100" dir="2700000" algn="tl">
                  <a:srgbClr val="000000">
                    <a:alpha val="43137"/>
                  </a:srgbClr>
                </a:outerShdw>
              </a:effectLst>
              <a:latin typeface="Neo Sans Intel Medium" pitchFamily="34" charset="0"/>
            </a:endParaRPr>
          </a:p>
        </p:txBody>
      </p:sp>
      <p:sp>
        <p:nvSpPr>
          <p:cNvPr id="44" name="Oval 43"/>
          <p:cNvSpPr/>
          <p:nvPr/>
        </p:nvSpPr>
        <p:spPr bwMode="auto">
          <a:xfrm>
            <a:off x="4584990" y="2261105"/>
            <a:ext cx="129886" cy="77185"/>
          </a:xfrm>
          <a:prstGeom prst="ellipse">
            <a:avLst/>
          </a:prstGeom>
          <a:solidFill>
            <a:schemeClr val="bg1">
              <a:lumMod val="60000"/>
              <a:lumOff val="40000"/>
            </a:schemeClr>
          </a:solidFill>
          <a:ln w="9525" cap="flat" cmpd="sng" algn="ctr">
            <a:solidFill>
              <a:schemeClr val="bg1">
                <a:lumMod val="60000"/>
                <a:lumOff val="40000"/>
              </a:schemeClr>
            </a:solidFill>
            <a:prstDash val="solid"/>
            <a:round/>
            <a:headEnd type="none" w="med" len="med"/>
            <a:tailEnd type="none" w="med" len="med"/>
          </a:ln>
          <a:effectLst/>
        </p:spPr>
        <p:txBody>
          <a:bodyPr vert="horz" wrap="none" lIns="82781" tIns="206952" rIns="82781" bIns="41390" numCol="1" rtlCol="0" anchor="t" anchorCtr="1" compatLnSpc="1">
            <a:prstTxWarp prst="textNoShape">
              <a:avLst/>
            </a:prstTxWarp>
          </a:bodyPr>
          <a:lstStyle/>
          <a:p>
            <a:pPr defTabSz="919785"/>
            <a:endParaRPr lang="en-US" dirty="0" smtClean="0">
              <a:solidFill>
                <a:srgbClr val="FFFFFF"/>
              </a:solidFill>
              <a:effectLst>
                <a:outerShdw blurRad="38100" dist="38100" dir="2700000" algn="tl">
                  <a:srgbClr val="000000">
                    <a:alpha val="43137"/>
                  </a:srgbClr>
                </a:outerShdw>
              </a:effectLst>
            </a:endParaRPr>
          </a:p>
        </p:txBody>
      </p:sp>
      <p:sp>
        <p:nvSpPr>
          <p:cNvPr id="45" name="Oval 44"/>
          <p:cNvSpPr/>
          <p:nvPr/>
        </p:nvSpPr>
        <p:spPr bwMode="auto">
          <a:xfrm>
            <a:off x="4554683" y="2411185"/>
            <a:ext cx="129886" cy="77185"/>
          </a:xfrm>
          <a:prstGeom prst="ellipse">
            <a:avLst/>
          </a:prstGeom>
          <a:solidFill>
            <a:schemeClr val="bg1">
              <a:lumMod val="60000"/>
              <a:lumOff val="40000"/>
            </a:schemeClr>
          </a:solidFill>
          <a:ln w="9525" cap="flat" cmpd="sng" algn="ctr">
            <a:solidFill>
              <a:schemeClr val="bg1">
                <a:lumMod val="60000"/>
                <a:lumOff val="40000"/>
              </a:schemeClr>
            </a:solidFill>
            <a:prstDash val="solid"/>
            <a:round/>
            <a:headEnd type="none" w="med" len="med"/>
            <a:tailEnd type="none" w="med" len="med"/>
          </a:ln>
          <a:effectLst/>
        </p:spPr>
        <p:txBody>
          <a:bodyPr vert="horz" wrap="none" lIns="82781" tIns="206952" rIns="82781" bIns="41390" numCol="1" rtlCol="0" anchor="t" anchorCtr="1" compatLnSpc="1">
            <a:prstTxWarp prst="textNoShape">
              <a:avLst/>
            </a:prstTxWarp>
          </a:bodyPr>
          <a:lstStyle/>
          <a:p>
            <a:pPr defTabSz="919785"/>
            <a:endParaRPr lang="en-US" dirty="0" smtClean="0">
              <a:solidFill>
                <a:srgbClr val="FFFFFF"/>
              </a:solidFill>
              <a:effectLst>
                <a:outerShdw blurRad="38100" dist="38100" dir="2700000" algn="tl">
                  <a:srgbClr val="000000">
                    <a:alpha val="43137"/>
                  </a:srgbClr>
                </a:outerShdw>
              </a:effectLst>
            </a:endParaRPr>
          </a:p>
        </p:txBody>
      </p:sp>
      <p:sp>
        <p:nvSpPr>
          <p:cNvPr id="46" name="Oval 45"/>
          <p:cNvSpPr/>
          <p:nvPr/>
        </p:nvSpPr>
        <p:spPr bwMode="auto">
          <a:xfrm>
            <a:off x="4628285" y="2342577"/>
            <a:ext cx="129886" cy="77185"/>
          </a:xfrm>
          <a:prstGeom prst="ellipse">
            <a:avLst/>
          </a:prstGeom>
          <a:solidFill>
            <a:schemeClr val="bg1">
              <a:lumMod val="60000"/>
              <a:lumOff val="40000"/>
            </a:schemeClr>
          </a:solidFill>
          <a:ln w="9525" cap="flat" cmpd="sng" algn="ctr">
            <a:solidFill>
              <a:schemeClr val="bg1">
                <a:lumMod val="60000"/>
                <a:lumOff val="40000"/>
              </a:schemeClr>
            </a:solidFill>
            <a:prstDash val="solid"/>
            <a:round/>
            <a:headEnd type="none" w="med" len="med"/>
            <a:tailEnd type="none" w="med" len="med"/>
          </a:ln>
          <a:effectLst/>
        </p:spPr>
        <p:txBody>
          <a:bodyPr vert="horz" wrap="none" lIns="82781" tIns="206952" rIns="82781" bIns="41390" numCol="1" rtlCol="0" anchor="t" anchorCtr="1" compatLnSpc="1">
            <a:prstTxWarp prst="textNoShape">
              <a:avLst/>
            </a:prstTxWarp>
          </a:bodyPr>
          <a:lstStyle/>
          <a:p>
            <a:pPr defTabSz="919785"/>
            <a:endParaRPr lang="en-US" dirty="0" smtClean="0">
              <a:solidFill>
                <a:srgbClr val="FFFFFF"/>
              </a:solidFill>
              <a:effectLst>
                <a:outerShdw blurRad="38100" dist="38100" dir="2700000" algn="tl">
                  <a:srgbClr val="000000">
                    <a:alpha val="43137"/>
                  </a:srgbClr>
                </a:outerShdw>
              </a:effectLst>
            </a:endParaRPr>
          </a:p>
        </p:txBody>
      </p:sp>
      <p:sp>
        <p:nvSpPr>
          <p:cNvPr id="47" name="Oval 46"/>
          <p:cNvSpPr/>
          <p:nvPr/>
        </p:nvSpPr>
        <p:spPr bwMode="auto">
          <a:xfrm>
            <a:off x="2857502" y="2608435"/>
            <a:ext cx="129886" cy="77185"/>
          </a:xfrm>
          <a:prstGeom prst="ellipse">
            <a:avLst/>
          </a:prstGeom>
          <a:solidFill>
            <a:schemeClr val="bg1">
              <a:lumMod val="60000"/>
              <a:lumOff val="40000"/>
            </a:schemeClr>
          </a:solidFill>
          <a:ln w="9525" cap="flat" cmpd="sng" algn="ctr">
            <a:solidFill>
              <a:schemeClr val="bg1">
                <a:lumMod val="60000"/>
                <a:lumOff val="40000"/>
              </a:schemeClr>
            </a:solidFill>
            <a:prstDash val="solid"/>
            <a:round/>
            <a:headEnd type="none" w="med" len="med"/>
            <a:tailEnd type="none" w="med" len="med"/>
          </a:ln>
          <a:effectLst/>
        </p:spPr>
        <p:txBody>
          <a:bodyPr vert="horz" wrap="none" lIns="82781" tIns="206952" rIns="82781" bIns="41390" numCol="1" rtlCol="0" anchor="t" anchorCtr="1" compatLnSpc="1">
            <a:prstTxWarp prst="textNoShape">
              <a:avLst/>
            </a:prstTxWarp>
          </a:bodyPr>
          <a:lstStyle/>
          <a:p>
            <a:pPr defTabSz="919785"/>
            <a:endParaRPr lang="en-US" dirty="0" smtClean="0">
              <a:solidFill>
                <a:srgbClr val="FFFFFF"/>
              </a:solidFill>
              <a:effectLst>
                <a:outerShdw blurRad="38100" dist="38100" dir="2700000" algn="tl">
                  <a:srgbClr val="000000">
                    <a:alpha val="43137"/>
                  </a:srgbClr>
                </a:outerShdw>
              </a:effectLst>
            </a:endParaRPr>
          </a:p>
        </p:txBody>
      </p:sp>
      <p:sp>
        <p:nvSpPr>
          <p:cNvPr id="48" name="Oval 47"/>
          <p:cNvSpPr/>
          <p:nvPr/>
        </p:nvSpPr>
        <p:spPr bwMode="auto">
          <a:xfrm>
            <a:off x="5619751" y="3504634"/>
            <a:ext cx="129886" cy="77185"/>
          </a:xfrm>
          <a:prstGeom prst="ellipse">
            <a:avLst/>
          </a:prstGeom>
          <a:solidFill>
            <a:schemeClr val="bg1">
              <a:lumMod val="60000"/>
              <a:lumOff val="40000"/>
            </a:schemeClr>
          </a:solidFill>
          <a:ln w="9525" cap="flat" cmpd="sng" algn="ctr">
            <a:solidFill>
              <a:schemeClr val="bg1">
                <a:lumMod val="60000"/>
                <a:lumOff val="40000"/>
              </a:schemeClr>
            </a:solidFill>
            <a:prstDash val="solid"/>
            <a:round/>
            <a:headEnd type="none" w="med" len="med"/>
            <a:tailEnd type="none" w="med" len="med"/>
          </a:ln>
          <a:effectLst/>
        </p:spPr>
        <p:txBody>
          <a:bodyPr vert="horz" wrap="none" lIns="82781" tIns="206952" rIns="82781" bIns="41390" numCol="1" rtlCol="0" anchor="t" anchorCtr="1" compatLnSpc="1">
            <a:prstTxWarp prst="textNoShape">
              <a:avLst/>
            </a:prstTxWarp>
          </a:bodyPr>
          <a:lstStyle/>
          <a:p>
            <a:pPr defTabSz="919785"/>
            <a:endParaRPr lang="en-US" dirty="0" smtClean="0">
              <a:solidFill>
                <a:srgbClr val="FFFFFF"/>
              </a:solidFill>
              <a:effectLst>
                <a:outerShdw blurRad="38100" dist="38100" dir="2700000" algn="tl">
                  <a:srgbClr val="000000">
                    <a:alpha val="43137"/>
                  </a:srgbClr>
                </a:outerShdw>
              </a:effectLst>
            </a:endParaRPr>
          </a:p>
        </p:txBody>
      </p:sp>
      <p:sp>
        <p:nvSpPr>
          <p:cNvPr id="49" name="Oval 48"/>
          <p:cNvSpPr/>
          <p:nvPr/>
        </p:nvSpPr>
        <p:spPr bwMode="auto">
          <a:xfrm>
            <a:off x="4351194" y="4280769"/>
            <a:ext cx="129886" cy="77185"/>
          </a:xfrm>
          <a:prstGeom prst="ellipse">
            <a:avLst/>
          </a:prstGeom>
          <a:solidFill>
            <a:schemeClr val="bg1">
              <a:lumMod val="60000"/>
              <a:lumOff val="40000"/>
            </a:schemeClr>
          </a:solidFill>
          <a:ln w="9525" cap="flat" cmpd="sng" algn="ctr">
            <a:solidFill>
              <a:schemeClr val="bg1">
                <a:lumMod val="60000"/>
                <a:lumOff val="40000"/>
              </a:schemeClr>
            </a:solidFill>
            <a:prstDash val="solid"/>
            <a:round/>
            <a:headEnd type="none" w="med" len="med"/>
            <a:tailEnd type="none" w="med" len="med"/>
          </a:ln>
          <a:effectLst/>
        </p:spPr>
        <p:txBody>
          <a:bodyPr vert="horz" wrap="none" lIns="82781" tIns="206952" rIns="82781" bIns="41390" numCol="1" rtlCol="0" anchor="t" anchorCtr="1" compatLnSpc="1">
            <a:prstTxWarp prst="textNoShape">
              <a:avLst/>
            </a:prstTxWarp>
          </a:bodyPr>
          <a:lstStyle/>
          <a:p>
            <a:pPr defTabSz="919785"/>
            <a:endParaRPr lang="en-US" dirty="0" smtClean="0">
              <a:solidFill>
                <a:srgbClr val="FFFFFF"/>
              </a:solidFill>
              <a:effectLst>
                <a:outerShdw blurRad="38100" dist="38100" dir="2700000" algn="tl">
                  <a:srgbClr val="000000">
                    <a:alpha val="43137"/>
                  </a:srgbClr>
                </a:outerShdw>
              </a:effectLst>
            </a:endParaRPr>
          </a:p>
        </p:txBody>
      </p:sp>
      <p:sp>
        <p:nvSpPr>
          <p:cNvPr id="50" name="Oval 49"/>
          <p:cNvSpPr/>
          <p:nvPr/>
        </p:nvSpPr>
        <p:spPr bwMode="auto">
          <a:xfrm>
            <a:off x="5974774" y="4242177"/>
            <a:ext cx="129886" cy="77185"/>
          </a:xfrm>
          <a:prstGeom prst="ellipse">
            <a:avLst/>
          </a:prstGeom>
          <a:solidFill>
            <a:schemeClr val="bg1">
              <a:lumMod val="60000"/>
              <a:lumOff val="40000"/>
            </a:schemeClr>
          </a:solidFill>
          <a:ln w="9525" cap="flat" cmpd="sng" algn="ctr">
            <a:solidFill>
              <a:schemeClr val="bg1">
                <a:lumMod val="60000"/>
                <a:lumOff val="40000"/>
              </a:schemeClr>
            </a:solidFill>
            <a:prstDash val="solid"/>
            <a:round/>
            <a:headEnd type="none" w="med" len="med"/>
            <a:tailEnd type="none" w="med" len="med"/>
          </a:ln>
          <a:effectLst/>
        </p:spPr>
        <p:txBody>
          <a:bodyPr vert="horz" wrap="none" lIns="82781" tIns="206952" rIns="82781" bIns="41390" numCol="1" rtlCol="0" anchor="t" anchorCtr="1" compatLnSpc="1">
            <a:prstTxWarp prst="textNoShape">
              <a:avLst/>
            </a:prstTxWarp>
          </a:bodyPr>
          <a:lstStyle/>
          <a:p>
            <a:pPr defTabSz="919785"/>
            <a:endParaRPr lang="en-US" dirty="0" smtClean="0">
              <a:solidFill>
                <a:srgbClr val="FFFFFF"/>
              </a:solidFill>
              <a:effectLst>
                <a:outerShdw blurRad="38100" dist="38100" dir="2700000" algn="tl">
                  <a:srgbClr val="000000">
                    <a:alpha val="43137"/>
                  </a:srgbClr>
                </a:outerShdw>
              </a:effectLst>
            </a:endParaRPr>
          </a:p>
        </p:txBody>
      </p:sp>
      <p:cxnSp>
        <p:nvCxnSpPr>
          <p:cNvPr id="38" name="Straight Connector 37"/>
          <p:cNvCxnSpPr>
            <a:stCxn id="44" idx="1"/>
            <a:endCxn id="52" idx="3"/>
          </p:cNvCxnSpPr>
          <p:nvPr/>
        </p:nvCxnSpPr>
        <p:spPr bwMode="auto">
          <a:xfrm rot="16200000" flipH="1" flipV="1">
            <a:off x="3581530" y="1255502"/>
            <a:ext cx="5575" cy="2039386"/>
          </a:xfrm>
          <a:prstGeom prst="line">
            <a:avLst/>
          </a:prstGeom>
          <a:gradFill rotWithShape="1">
            <a:gsLst>
              <a:gs pos="0">
                <a:schemeClr val="folHlink"/>
              </a:gs>
              <a:gs pos="100000">
                <a:schemeClr val="folHlink">
                  <a:gamma/>
                  <a:shade val="46275"/>
                  <a:invGamma/>
                  <a:alpha val="0"/>
                </a:schemeClr>
              </a:gs>
            </a:gsLst>
            <a:lin ang="5400000" scaled="1"/>
          </a:gradFill>
          <a:ln w="57150" cap="flat" cmpd="sng" algn="ctr">
            <a:solidFill>
              <a:srgbClr val="C00000"/>
            </a:solidFill>
            <a:prstDash val="solid"/>
            <a:round/>
            <a:headEnd type="none" w="med" len="med"/>
            <a:tailEnd type="none" w="med" len="med"/>
          </a:ln>
          <a:effectLst/>
        </p:spPr>
      </p:cxnSp>
      <p:sp>
        <p:nvSpPr>
          <p:cNvPr id="41" name="AutoShape 15"/>
          <p:cNvSpPr>
            <a:spLocks noChangeArrowheads="1"/>
          </p:cNvSpPr>
          <p:nvPr/>
        </p:nvSpPr>
        <p:spPr bwMode="auto">
          <a:xfrm>
            <a:off x="6577034" y="3791923"/>
            <a:ext cx="2392166" cy="601754"/>
          </a:xfrm>
          <a:prstGeom prst="roundRect">
            <a:avLst>
              <a:gd name="adj" fmla="val 16667"/>
            </a:avLst>
          </a:prstGeom>
          <a:solidFill>
            <a:srgbClr val="0C3B58">
              <a:alpha val="53999"/>
            </a:srgbClr>
          </a:solidFill>
          <a:ln w="38100">
            <a:solidFill>
              <a:srgbClr val="1E8ED4"/>
            </a:solidFill>
            <a:round/>
            <a:headEnd/>
            <a:tailEnd/>
          </a:ln>
          <a:effectLst>
            <a:outerShdw blurRad="50800" dist="38100" dir="8100000" algn="tr" rotWithShape="0">
              <a:prstClr val="black">
                <a:alpha val="40000"/>
              </a:prstClr>
            </a:outerShdw>
          </a:effectLst>
        </p:spPr>
        <p:txBody>
          <a:bodyPr wrap="none" lIns="86138" tIns="43071" rIns="86138" bIns="43071" anchor="ctr"/>
          <a:lstStyle/>
          <a:p>
            <a:pPr algn="ctr" defTabSz="914224">
              <a:defRPr/>
            </a:pPr>
            <a:r>
              <a:rPr lang="en-US" sz="1600" dirty="0" smtClean="0">
                <a:solidFill>
                  <a:srgbClr val="FFFFFF"/>
                </a:solidFill>
                <a:effectLst>
                  <a:outerShdw blurRad="38100" dist="38100" dir="2700000" algn="tl">
                    <a:srgbClr val="000000"/>
                  </a:outerShdw>
                </a:effectLst>
                <a:latin typeface="Neo Sans Intel Medium" pitchFamily="34" charset="0"/>
                <a:cs typeface="Arial"/>
              </a:rPr>
              <a:t>Montpellier: SW R&amp;D, </a:t>
            </a:r>
          </a:p>
          <a:p>
            <a:pPr algn="ctr" defTabSz="914224">
              <a:defRPr/>
            </a:pPr>
            <a:r>
              <a:rPr lang="en-US" sz="1600" dirty="0" smtClean="0">
                <a:solidFill>
                  <a:srgbClr val="FFFFFF"/>
                </a:solidFill>
                <a:effectLst>
                  <a:outerShdw blurRad="38100" dist="38100" dir="2700000" algn="tl">
                    <a:srgbClr val="000000"/>
                  </a:outerShdw>
                </a:effectLst>
                <a:latin typeface="Neo Sans Intel Medium" pitchFamily="34" charset="0"/>
                <a:cs typeface="Arial"/>
              </a:rPr>
              <a:t>Open Source Center Tech.</a:t>
            </a:r>
            <a:endParaRPr lang="en-US" sz="1600" dirty="0">
              <a:solidFill>
                <a:srgbClr val="FFFFFF"/>
              </a:solidFill>
              <a:effectLst>
                <a:outerShdw blurRad="38100" dist="38100" dir="2700000" algn="tl">
                  <a:srgbClr val="000000"/>
                </a:outerShdw>
              </a:effectLst>
              <a:latin typeface="Neo Sans Intel Medium" pitchFamily="34" charset="0"/>
              <a:cs typeface="Arial"/>
            </a:endParaRPr>
          </a:p>
        </p:txBody>
      </p:sp>
      <p:sp>
        <p:nvSpPr>
          <p:cNvPr id="42" name="AutoShape 15"/>
          <p:cNvSpPr>
            <a:spLocks noChangeArrowheads="1"/>
          </p:cNvSpPr>
          <p:nvPr/>
        </p:nvSpPr>
        <p:spPr bwMode="auto">
          <a:xfrm>
            <a:off x="6612659" y="5191229"/>
            <a:ext cx="2392166" cy="601754"/>
          </a:xfrm>
          <a:prstGeom prst="roundRect">
            <a:avLst>
              <a:gd name="adj" fmla="val 16667"/>
            </a:avLst>
          </a:prstGeom>
          <a:solidFill>
            <a:srgbClr val="0C3B58">
              <a:alpha val="53999"/>
            </a:srgbClr>
          </a:solidFill>
          <a:ln w="38100">
            <a:solidFill>
              <a:srgbClr val="1E8ED4"/>
            </a:solidFill>
            <a:round/>
            <a:headEnd/>
            <a:tailEnd/>
          </a:ln>
          <a:effectLst>
            <a:outerShdw blurRad="50800" dist="38100" dir="8100000" algn="tr" rotWithShape="0">
              <a:prstClr val="black">
                <a:alpha val="40000"/>
              </a:prstClr>
            </a:outerShdw>
          </a:effectLst>
        </p:spPr>
        <p:txBody>
          <a:bodyPr wrap="none" lIns="86138" tIns="43071" rIns="86138" bIns="43071" anchor="ctr"/>
          <a:lstStyle/>
          <a:p>
            <a:pPr algn="ctr" defTabSz="914224">
              <a:defRPr/>
            </a:pPr>
            <a:r>
              <a:rPr lang="en-US" sz="1600" dirty="0" smtClean="0">
                <a:solidFill>
                  <a:srgbClr val="FFFFFF"/>
                </a:solidFill>
                <a:effectLst>
                  <a:outerShdw blurRad="38100" dist="38100" dir="2700000" algn="tl">
                    <a:srgbClr val="000000"/>
                  </a:outerShdw>
                </a:effectLst>
                <a:latin typeface="Neo Sans Intel Medium" pitchFamily="34" charset="0"/>
                <a:cs typeface="Arial"/>
              </a:rPr>
              <a:t>Sophia </a:t>
            </a:r>
            <a:r>
              <a:rPr lang="en-US" sz="1600" dirty="0" err="1" smtClean="0">
                <a:solidFill>
                  <a:srgbClr val="FFFFFF"/>
                </a:solidFill>
                <a:effectLst>
                  <a:outerShdw blurRad="38100" dist="38100" dir="2700000" algn="tl">
                    <a:srgbClr val="000000"/>
                  </a:outerShdw>
                </a:effectLst>
                <a:latin typeface="Neo Sans Intel Medium" pitchFamily="34" charset="0"/>
                <a:cs typeface="Arial"/>
              </a:rPr>
              <a:t>Antipolis</a:t>
            </a:r>
            <a:r>
              <a:rPr lang="en-US" sz="1600" dirty="0" smtClean="0">
                <a:solidFill>
                  <a:srgbClr val="FFFFFF"/>
                </a:solidFill>
                <a:effectLst>
                  <a:outerShdw blurRad="38100" dist="38100" dir="2700000" algn="tl">
                    <a:srgbClr val="000000"/>
                  </a:outerShdw>
                </a:effectLst>
                <a:latin typeface="Neo Sans Intel Medium" pitchFamily="34" charset="0"/>
                <a:cs typeface="Arial"/>
              </a:rPr>
              <a:t>: </a:t>
            </a:r>
            <a:r>
              <a:rPr lang="en-US" sz="1600" dirty="0" err="1" smtClean="0">
                <a:solidFill>
                  <a:srgbClr val="FFFFFF"/>
                </a:solidFill>
                <a:effectLst>
                  <a:outerShdw blurRad="38100" dist="38100" dir="2700000" algn="tl">
                    <a:srgbClr val="000000"/>
                  </a:outerShdw>
                </a:effectLst>
                <a:latin typeface="Neo Sans Intel Medium" pitchFamily="34" charset="0"/>
                <a:cs typeface="Arial"/>
              </a:rPr>
              <a:t>iMC</a:t>
            </a:r>
            <a:r>
              <a:rPr lang="en-US" sz="1600" dirty="0" smtClean="0">
                <a:solidFill>
                  <a:srgbClr val="FFFFFF"/>
                </a:solidFill>
                <a:effectLst>
                  <a:outerShdw blurRad="38100" dist="38100" dir="2700000" algn="tl">
                    <a:srgbClr val="000000"/>
                  </a:outerShdw>
                </a:effectLst>
                <a:latin typeface="Neo Sans Intel Medium" pitchFamily="34" charset="0"/>
                <a:cs typeface="Arial"/>
              </a:rPr>
              <a:t> </a:t>
            </a:r>
          </a:p>
          <a:p>
            <a:pPr algn="ctr" defTabSz="914224">
              <a:defRPr/>
            </a:pPr>
            <a:r>
              <a:rPr lang="fr-FR" sz="1400" dirty="0" smtClean="0">
                <a:solidFill>
                  <a:srgbClr val="FFFFFF"/>
                </a:solidFill>
                <a:effectLst>
                  <a:outerShdw blurRad="38100" dist="38100" dir="2700000" algn="tl">
                    <a:srgbClr val="000000"/>
                  </a:outerShdw>
                </a:effectLst>
                <a:latin typeface="Neo Sans Intel Medium" pitchFamily="34" charset="0"/>
                <a:cs typeface="Arial"/>
              </a:rPr>
              <a:t>Intel Mobile Communications</a:t>
            </a:r>
            <a:endParaRPr lang="en-US" sz="1600" dirty="0">
              <a:solidFill>
                <a:srgbClr val="FFFFFF"/>
              </a:solidFill>
              <a:effectLst>
                <a:outerShdw blurRad="38100" dist="38100" dir="2700000" algn="tl">
                  <a:srgbClr val="000000"/>
                </a:outerShdw>
              </a:effectLst>
              <a:latin typeface="Neo Sans Intel Medium" pitchFamily="34" charset="0"/>
              <a:cs typeface="Arial"/>
            </a:endParaRPr>
          </a:p>
        </p:txBody>
      </p:sp>
      <p:cxnSp>
        <p:nvCxnSpPr>
          <p:cNvPr id="57" name="Straight Connector 56"/>
          <p:cNvCxnSpPr>
            <a:stCxn id="50" idx="4"/>
            <a:endCxn id="42" idx="1"/>
          </p:cNvCxnSpPr>
          <p:nvPr/>
        </p:nvCxnSpPr>
        <p:spPr bwMode="auto">
          <a:xfrm rot="16200000" flipH="1">
            <a:off x="5739816" y="4619263"/>
            <a:ext cx="1172744" cy="572942"/>
          </a:xfrm>
          <a:prstGeom prst="line">
            <a:avLst/>
          </a:prstGeom>
          <a:gradFill rotWithShape="1">
            <a:gsLst>
              <a:gs pos="0">
                <a:schemeClr val="folHlink"/>
              </a:gs>
              <a:gs pos="100000">
                <a:schemeClr val="folHlink">
                  <a:gamma/>
                  <a:shade val="46275"/>
                  <a:invGamma/>
                  <a:alpha val="0"/>
                </a:schemeClr>
              </a:gs>
            </a:gsLst>
            <a:lin ang="5400000" scaled="1"/>
          </a:gradFill>
          <a:ln w="57150" cap="flat" cmpd="sng" algn="ctr">
            <a:solidFill>
              <a:srgbClr val="0099FF"/>
            </a:solidFill>
            <a:prstDash val="solid"/>
            <a:round/>
            <a:headEnd type="none" w="med" len="med"/>
            <a:tailEnd type="none" w="med" len="med"/>
          </a:ln>
          <a:effectLst/>
        </p:spPr>
      </p:cxnSp>
      <p:sp>
        <p:nvSpPr>
          <p:cNvPr id="60" name="Oval 59"/>
          <p:cNvSpPr/>
          <p:nvPr/>
        </p:nvSpPr>
        <p:spPr bwMode="auto">
          <a:xfrm>
            <a:off x="5071526" y="4215159"/>
            <a:ext cx="129886" cy="77185"/>
          </a:xfrm>
          <a:prstGeom prst="ellipse">
            <a:avLst/>
          </a:prstGeom>
          <a:solidFill>
            <a:schemeClr val="bg1">
              <a:lumMod val="60000"/>
              <a:lumOff val="40000"/>
            </a:schemeClr>
          </a:solidFill>
          <a:ln w="9525" cap="flat" cmpd="sng" algn="ctr">
            <a:solidFill>
              <a:schemeClr val="bg1">
                <a:lumMod val="60000"/>
                <a:lumOff val="40000"/>
              </a:schemeClr>
            </a:solidFill>
            <a:prstDash val="solid"/>
            <a:round/>
            <a:headEnd type="none" w="med" len="med"/>
            <a:tailEnd type="none" w="med" len="med"/>
          </a:ln>
          <a:effectLst/>
        </p:spPr>
        <p:txBody>
          <a:bodyPr vert="horz" wrap="none" lIns="82781" tIns="206952" rIns="82781" bIns="41390" numCol="1" rtlCol="0" anchor="t" anchorCtr="1" compatLnSpc="1">
            <a:prstTxWarp prst="textNoShape">
              <a:avLst/>
            </a:prstTxWarp>
          </a:bodyPr>
          <a:lstStyle/>
          <a:p>
            <a:pPr defTabSz="919785"/>
            <a:endParaRPr lang="en-US" dirty="0" smtClean="0">
              <a:solidFill>
                <a:srgbClr val="FFFFFF"/>
              </a:solidFill>
              <a:effectLst>
                <a:outerShdw blurRad="38100" dist="38100" dir="2700000" algn="tl">
                  <a:srgbClr val="000000">
                    <a:alpha val="43137"/>
                  </a:srgbClr>
                </a:outerShdw>
              </a:effectLst>
            </a:endParaRPr>
          </a:p>
        </p:txBody>
      </p:sp>
      <p:cxnSp>
        <p:nvCxnSpPr>
          <p:cNvPr id="61" name="Straight Connector 60"/>
          <p:cNvCxnSpPr>
            <a:stCxn id="60" idx="7"/>
            <a:endCxn id="41" idx="1"/>
          </p:cNvCxnSpPr>
          <p:nvPr/>
        </p:nvCxnSpPr>
        <p:spPr bwMode="auto">
          <a:xfrm rot="5400000" flipH="1" flipV="1">
            <a:off x="5812881" y="3462310"/>
            <a:ext cx="133662" cy="1394643"/>
          </a:xfrm>
          <a:prstGeom prst="line">
            <a:avLst/>
          </a:prstGeom>
          <a:gradFill rotWithShape="1">
            <a:gsLst>
              <a:gs pos="0">
                <a:schemeClr val="folHlink"/>
              </a:gs>
              <a:gs pos="100000">
                <a:schemeClr val="folHlink">
                  <a:gamma/>
                  <a:shade val="46275"/>
                  <a:invGamma/>
                  <a:alpha val="0"/>
                </a:schemeClr>
              </a:gs>
            </a:gsLst>
            <a:lin ang="5400000" scaled="1"/>
          </a:gradFill>
          <a:ln w="57150" cap="flat" cmpd="sng" algn="ctr">
            <a:solidFill>
              <a:srgbClr val="0099FF"/>
            </a:solidFill>
            <a:prstDash val="solid"/>
            <a:round/>
            <a:headEnd type="none" w="med" len="med"/>
            <a:tailEnd type="none" w="med" len="med"/>
          </a:ln>
          <a:effectLst/>
        </p:spPr>
      </p:cxnSp>
      <p:pic>
        <p:nvPicPr>
          <p:cNvPr id="39" name="Picture 38" descr="mcafee_logo2.jpg"/>
          <p:cNvPicPr>
            <a:picLocks noChangeAspect="1"/>
          </p:cNvPicPr>
          <p:nvPr/>
        </p:nvPicPr>
        <p:blipFill>
          <a:blip r:embed="rId5" cstate="print"/>
          <a:stretch>
            <a:fillRect/>
          </a:stretch>
        </p:blipFill>
        <p:spPr>
          <a:xfrm>
            <a:off x="634710" y="1347910"/>
            <a:ext cx="1183344" cy="418550"/>
          </a:xfrm>
          <a:prstGeom prst="rect">
            <a:avLst/>
          </a:prstGeom>
        </p:spPr>
      </p:pic>
      <p:sp>
        <p:nvSpPr>
          <p:cNvPr id="52" name="AutoShape 15"/>
          <p:cNvSpPr>
            <a:spLocks noChangeArrowheads="1"/>
          </p:cNvSpPr>
          <p:nvPr/>
        </p:nvSpPr>
        <p:spPr bwMode="auto">
          <a:xfrm>
            <a:off x="120536" y="2011809"/>
            <a:ext cx="2444089" cy="532347"/>
          </a:xfrm>
          <a:prstGeom prst="roundRect">
            <a:avLst>
              <a:gd name="adj" fmla="val 16667"/>
            </a:avLst>
          </a:prstGeom>
          <a:solidFill>
            <a:srgbClr val="0C3B58">
              <a:alpha val="53999"/>
            </a:srgbClr>
          </a:solidFill>
          <a:ln w="38100">
            <a:solidFill>
              <a:schemeClr val="tx2"/>
            </a:solidFill>
            <a:round/>
            <a:headEnd/>
            <a:tailEnd/>
          </a:ln>
          <a:effectLst>
            <a:outerShdw blurRad="50800" dist="38100" dir="8100000" algn="tr" rotWithShape="0">
              <a:prstClr val="black">
                <a:alpha val="40000"/>
              </a:prstClr>
            </a:outerShdw>
          </a:effectLst>
        </p:spPr>
        <p:txBody>
          <a:bodyPr wrap="none" lIns="86138" tIns="43071" rIns="86138" bIns="43071" anchor="ctr"/>
          <a:lstStyle/>
          <a:p>
            <a:pPr algn="ctr" defTabSz="914224">
              <a:defRPr/>
            </a:pPr>
            <a:r>
              <a:rPr lang="en-US" sz="1600" dirty="0" smtClean="0">
                <a:solidFill>
                  <a:srgbClr val="FFFFFF"/>
                </a:solidFill>
                <a:effectLst>
                  <a:outerShdw blurRad="38100" dist="38100" dir="2700000" algn="tl">
                    <a:srgbClr val="000000"/>
                  </a:outerShdw>
                </a:effectLst>
                <a:latin typeface="Neo Sans Intel Medium" pitchFamily="34" charset="0"/>
                <a:cs typeface="Arial"/>
              </a:rPr>
              <a:t>Paris La </a:t>
            </a:r>
            <a:r>
              <a:rPr lang="en-US" sz="1600" dirty="0" err="1" smtClean="0">
                <a:solidFill>
                  <a:srgbClr val="FFFFFF"/>
                </a:solidFill>
                <a:effectLst>
                  <a:outerShdw blurRad="38100" dist="38100" dir="2700000" algn="tl">
                    <a:srgbClr val="000000"/>
                  </a:outerShdw>
                </a:effectLst>
                <a:latin typeface="Neo Sans Intel Medium" pitchFamily="34" charset="0"/>
                <a:cs typeface="Arial"/>
              </a:rPr>
              <a:t>Défense</a:t>
            </a:r>
            <a:r>
              <a:rPr lang="en-US" sz="1600" dirty="0" smtClean="0">
                <a:solidFill>
                  <a:srgbClr val="FFFFFF"/>
                </a:solidFill>
                <a:effectLst>
                  <a:outerShdw blurRad="38100" dist="38100" dir="2700000" algn="tl">
                    <a:srgbClr val="000000"/>
                  </a:outerShdw>
                </a:effectLst>
                <a:latin typeface="Neo Sans Intel Medium" pitchFamily="34" charset="0"/>
                <a:cs typeface="Arial"/>
              </a:rPr>
              <a:t>: Sales </a:t>
            </a:r>
          </a:p>
          <a:p>
            <a:pPr algn="ctr" defTabSz="914224">
              <a:defRPr/>
            </a:pPr>
            <a:r>
              <a:rPr lang="en-US" sz="1600" dirty="0" smtClean="0">
                <a:solidFill>
                  <a:srgbClr val="FFFFFF"/>
                </a:solidFill>
                <a:effectLst>
                  <a:outerShdw blurRad="38100" dist="38100" dir="2700000" algn="tl">
                    <a:srgbClr val="000000"/>
                  </a:outerShdw>
                </a:effectLst>
                <a:latin typeface="Neo Sans Intel Medium" pitchFamily="34" charset="0"/>
                <a:cs typeface="Arial"/>
              </a:rPr>
              <a:t>&amp; Marketing</a:t>
            </a:r>
            <a:endParaRPr lang="en-US" sz="1600" dirty="0">
              <a:solidFill>
                <a:srgbClr val="FFFFFF"/>
              </a:solidFill>
              <a:effectLst>
                <a:outerShdw blurRad="38100" dist="38100" dir="2700000" algn="tl">
                  <a:srgbClr val="000000"/>
                </a:outerShdw>
              </a:effectLst>
              <a:latin typeface="Neo Sans Intel Medium" pitchFamily="34" charset="0"/>
              <a:cs typeface="Arial"/>
            </a:endParaRPr>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mp:transition xmlns:mp="http://schemas.microsoft.com/office/mac/powerpoint/2008/main" spd="med"/>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6210" name="Rectangle 2"/>
          <p:cNvSpPr>
            <a:spLocks noGrp="1" noChangeArrowheads="1"/>
          </p:cNvSpPr>
          <p:nvPr>
            <p:ph type="title"/>
          </p:nvPr>
        </p:nvSpPr>
        <p:spPr>
          <a:xfrm>
            <a:off x="176213" y="125413"/>
            <a:ext cx="8967787" cy="458587"/>
          </a:xfrm>
        </p:spPr>
        <p:txBody>
          <a:bodyPr/>
          <a:lstStyle/>
          <a:p>
            <a:r>
              <a:rPr lang="en-US" sz="2800" dirty="0"/>
              <a:t>Integrating into a </a:t>
            </a:r>
            <a:r>
              <a:rPr lang="en-US" sz="2800" dirty="0" smtClean="0"/>
              <a:t> </a:t>
            </a:r>
            <a:r>
              <a:rPr lang="en-US" sz="2800" dirty="0"/>
              <a:t>System</a:t>
            </a:r>
          </a:p>
        </p:txBody>
      </p:sp>
      <p:sp>
        <p:nvSpPr>
          <p:cNvPr id="606211" name="Rectangle 3"/>
          <p:cNvSpPr>
            <a:spLocks noChangeArrowheads="1"/>
          </p:cNvSpPr>
          <p:nvPr/>
        </p:nvSpPr>
        <p:spPr bwMode="auto">
          <a:xfrm>
            <a:off x="850900" y="5065713"/>
            <a:ext cx="7600950" cy="1033462"/>
          </a:xfrm>
          <a:prstGeom prst="rect">
            <a:avLst/>
          </a:prstGeom>
          <a:noFill/>
          <a:ln w="9525">
            <a:noFill/>
            <a:miter lim="800000"/>
            <a:headEnd/>
            <a:tailEnd/>
          </a:ln>
          <a:effectLst/>
        </p:spPr>
        <p:txBody>
          <a:bodyPr/>
          <a:lstStyle/>
          <a:p>
            <a:pPr marL="225425" indent="-225425">
              <a:lnSpc>
                <a:spcPct val="95000"/>
              </a:lnSpc>
              <a:spcBef>
                <a:spcPct val="30000"/>
              </a:spcBef>
              <a:buClr>
                <a:schemeClr val="tx1"/>
              </a:buClr>
              <a:buFont typeface="Wingdings" pitchFamily="2" charset="2"/>
              <a:buChar char=""/>
            </a:pPr>
            <a:endParaRPr lang="en-US" sz="1600" i="1">
              <a:solidFill>
                <a:srgbClr val="FFFFFF"/>
              </a:solidFill>
              <a:cs typeface="Arial" charset="0"/>
            </a:endParaRPr>
          </a:p>
          <a:p>
            <a:pPr marL="225425" indent="-225425">
              <a:lnSpc>
                <a:spcPct val="95000"/>
              </a:lnSpc>
              <a:spcBef>
                <a:spcPct val="30000"/>
              </a:spcBef>
              <a:buClr>
                <a:schemeClr val="tx1"/>
              </a:buClr>
              <a:buFont typeface="Wingdings" pitchFamily="2" charset="2"/>
              <a:buChar char=""/>
            </a:pPr>
            <a:endParaRPr lang="en-US" sz="1600" i="1">
              <a:solidFill>
                <a:srgbClr val="FFFFFF"/>
              </a:solidFill>
              <a:cs typeface="Arial" charset="0"/>
            </a:endParaRPr>
          </a:p>
          <a:p>
            <a:pPr marL="225425" indent="-225425">
              <a:lnSpc>
                <a:spcPct val="95000"/>
              </a:lnSpc>
              <a:spcBef>
                <a:spcPct val="30000"/>
              </a:spcBef>
              <a:buClr>
                <a:schemeClr val="tx1"/>
              </a:buClr>
              <a:buFont typeface="Wingdings" pitchFamily="2" charset="2"/>
              <a:buNone/>
            </a:pPr>
            <a:endParaRPr lang="en-US" sz="1600" i="1">
              <a:solidFill>
                <a:srgbClr val="FFFFFF"/>
              </a:solidFill>
              <a:cs typeface="Arial" charset="0"/>
            </a:endParaRPr>
          </a:p>
        </p:txBody>
      </p:sp>
      <p:pic>
        <p:nvPicPr>
          <p:cNvPr id="606212" name="Picture 4" descr="modulator_opticalwire"/>
          <p:cNvPicPr>
            <a:picLocks noChangeAspect="1" noChangeArrowheads="1"/>
          </p:cNvPicPr>
          <p:nvPr/>
        </p:nvPicPr>
        <p:blipFill>
          <a:blip r:embed="rId3" cstate="print"/>
          <a:srcRect/>
          <a:stretch>
            <a:fillRect/>
          </a:stretch>
        </p:blipFill>
        <p:spPr bwMode="auto">
          <a:xfrm rot="335616">
            <a:off x="0" y="663575"/>
            <a:ext cx="3508375" cy="2573338"/>
          </a:xfrm>
          <a:prstGeom prst="rect">
            <a:avLst/>
          </a:prstGeom>
          <a:noFill/>
        </p:spPr>
      </p:pic>
      <p:pic>
        <p:nvPicPr>
          <p:cNvPr id="606213" name="Picture 5" descr="imgset5_tx_tx"/>
          <p:cNvPicPr>
            <a:picLocks noChangeAspect="1" noChangeArrowheads="1"/>
          </p:cNvPicPr>
          <p:nvPr/>
        </p:nvPicPr>
        <p:blipFill>
          <a:blip r:embed="rId4" cstate="print"/>
          <a:srcRect/>
          <a:stretch>
            <a:fillRect/>
          </a:stretch>
        </p:blipFill>
        <p:spPr bwMode="auto">
          <a:xfrm>
            <a:off x="2994025" y="2700338"/>
            <a:ext cx="3054350" cy="2208212"/>
          </a:xfrm>
          <a:prstGeom prst="rect">
            <a:avLst/>
          </a:prstGeom>
          <a:noFill/>
        </p:spPr>
      </p:pic>
      <p:sp>
        <p:nvSpPr>
          <p:cNvPr id="606214" name="Text Box 6"/>
          <p:cNvSpPr txBox="1">
            <a:spLocks noChangeArrowheads="1"/>
          </p:cNvSpPr>
          <p:nvPr/>
        </p:nvSpPr>
        <p:spPr bwMode="auto">
          <a:xfrm>
            <a:off x="501650" y="3863975"/>
            <a:ext cx="2736850" cy="958850"/>
          </a:xfrm>
          <a:prstGeom prst="rect">
            <a:avLst/>
          </a:prstGeom>
          <a:noFill/>
          <a:ln w="9525" algn="ctr">
            <a:noFill/>
            <a:miter lim="800000"/>
            <a:headEnd/>
            <a:tailEnd/>
          </a:ln>
          <a:effectLst/>
        </p:spPr>
        <p:txBody>
          <a:bodyPr>
            <a:spAutoFit/>
          </a:bodyPr>
          <a:lstStyle/>
          <a:p>
            <a:pPr>
              <a:lnSpc>
                <a:spcPct val="95000"/>
              </a:lnSpc>
              <a:spcBef>
                <a:spcPct val="30000"/>
              </a:spcBef>
              <a:buClr>
                <a:schemeClr val="tx1"/>
              </a:buClr>
              <a:buFont typeface="Wingdings" pitchFamily="2" charset="2"/>
              <a:buNone/>
            </a:pPr>
            <a:r>
              <a:rPr lang="en-US" sz="2000">
                <a:effectLst>
                  <a:outerShdw blurRad="38100" dist="38100" dir="2700000" algn="tl">
                    <a:srgbClr val="000000"/>
                  </a:outerShdw>
                </a:effectLst>
                <a:latin typeface="Verdana" pitchFamily="96" charset="0"/>
                <a:cs typeface="Arial" charset="0"/>
              </a:rPr>
              <a:t>This transmitter would be combined with a receiver</a:t>
            </a:r>
          </a:p>
        </p:txBody>
      </p:sp>
      <p:pic>
        <p:nvPicPr>
          <p:cNvPr id="606215" name="Picture 7" descr="imgset5_chipandpackagepng"/>
          <p:cNvPicPr>
            <a:picLocks noChangeAspect="1" noChangeArrowheads="1"/>
          </p:cNvPicPr>
          <p:nvPr/>
        </p:nvPicPr>
        <p:blipFill>
          <a:blip r:embed="rId5" cstate="print"/>
          <a:srcRect/>
          <a:stretch>
            <a:fillRect/>
          </a:stretch>
        </p:blipFill>
        <p:spPr bwMode="auto">
          <a:xfrm>
            <a:off x="6362700" y="4759325"/>
            <a:ext cx="2276475" cy="1200150"/>
          </a:xfrm>
          <a:prstGeom prst="rect">
            <a:avLst/>
          </a:prstGeom>
          <a:noFill/>
        </p:spPr>
      </p:pic>
      <p:sp>
        <p:nvSpPr>
          <p:cNvPr id="606216" name="Text Box 8"/>
          <p:cNvSpPr txBox="1">
            <a:spLocks noChangeArrowheads="1"/>
          </p:cNvSpPr>
          <p:nvPr/>
        </p:nvSpPr>
        <p:spPr bwMode="auto">
          <a:xfrm>
            <a:off x="2093913" y="5645150"/>
            <a:ext cx="6069012" cy="677108"/>
          </a:xfrm>
          <a:prstGeom prst="rect">
            <a:avLst/>
          </a:prstGeom>
          <a:noFill/>
          <a:ln w="9525" algn="ctr">
            <a:noFill/>
            <a:miter lim="800000"/>
            <a:headEnd/>
            <a:tailEnd/>
          </a:ln>
          <a:effectLst/>
        </p:spPr>
        <p:txBody>
          <a:bodyPr>
            <a:spAutoFit/>
          </a:bodyPr>
          <a:lstStyle/>
          <a:p>
            <a:pPr>
              <a:lnSpc>
                <a:spcPct val="95000"/>
              </a:lnSpc>
              <a:spcBef>
                <a:spcPct val="30000"/>
              </a:spcBef>
              <a:buClr>
                <a:schemeClr val="tx1"/>
              </a:buClr>
              <a:buFont typeface="Wingdings" pitchFamily="2" charset="2"/>
              <a:buNone/>
            </a:pPr>
            <a:r>
              <a:rPr lang="en-US" sz="2000" dirty="0">
                <a:effectLst>
                  <a:outerShdw blurRad="38100" dist="38100" dir="2700000" algn="tl">
                    <a:srgbClr val="000000"/>
                  </a:outerShdw>
                </a:effectLst>
                <a:latin typeface="Verdana" pitchFamily="96" charset="0"/>
                <a:cs typeface="Arial" charset="0"/>
              </a:rPr>
              <a:t>Which could then be built into an </a:t>
            </a:r>
            <a:br>
              <a:rPr lang="en-US" sz="2000" dirty="0">
                <a:effectLst>
                  <a:outerShdw blurRad="38100" dist="38100" dir="2700000" algn="tl">
                    <a:srgbClr val="000000"/>
                  </a:outerShdw>
                </a:effectLst>
                <a:latin typeface="Verdana" pitchFamily="96" charset="0"/>
                <a:cs typeface="Arial" charset="0"/>
              </a:rPr>
            </a:br>
            <a:r>
              <a:rPr lang="en-US" sz="2000" dirty="0">
                <a:effectLst>
                  <a:outerShdw blurRad="38100" dist="38100" dir="2700000" algn="tl">
                    <a:srgbClr val="000000"/>
                  </a:outerShdw>
                </a:effectLst>
                <a:latin typeface="Verdana" pitchFamily="96" charset="0"/>
                <a:cs typeface="Arial" charset="0"/>
              </a:rPr>
              <a:t>integrated, silicon photonic </a:t>
            </a:r>
            <a:r>
              <a:rPr lang="en-US" sz="2000" dirty="0" smtClean="0">
                <a:effectLst>
                  <a:outerShdw blurRad="38100" dist="38100" dir="2700000" algn="tl">
                    <a:srgbClr val="000000"/>
                  </a:outerShdw>
                </a:effectLst>
                <a:latin typeface="Verdana" pitchFamily="96" charset="0"/>
                <a:cs typeface="Arial" charset="0"/>
              </a:rPr>
              <a:t>chip</a:t>
            </a:r>
            <a:endParaRPr lang="en-US" sz="2000" dirty="0">
              <a:effectLst>
                <a:outerShdw blurRad="38100" dist="38100" dir="2700000" algn="tl">
                  <a:srgbClr val="000000"/>
                </a:outerShdw>
              </a:effectLst>
              <a:latin typeface="Verdana" pitchFamily="96" charset="0"/>
              <a:cs typeface="Arial" charset="0"/>
            </a:endParaRPr>
          </a:p>
        </p:txBody>
      </p:sp>
      <p:sp>
        <p:nvSpPr>
          <p:cNvPr id="606217" name="AutoShape 9"/>
          <p:cNvSpPr>
            <a:spLocks noChangeArrowheads="1"/>
          </p:cNvSpPr>
          <p:nvPr/>
        </p:nvSpPr>
        <p:spPr bwMode="auto">
          <a:xfrm rot="12701735">
            <a:off x="5834063" y="4730750"/>
            <a:ext cx="871537" cy="363538"/>
          </a:xfrm>
          <a:prstGeom prst="leftArrow">
            <a:avLst>
              <a:gd name="adj1" fmla="val 50000"/>
              <a:gd name="adj2" fmla="val 59934"/>
            </a:avLst>
          </a:prstGeom>
          <a:solidFill>
            <a:schemeClr val="tx1"/>
          </a:solidFill>
          <a:ln w="9525" algn="ctr">
            <a:solidFill>
              <a:schemeClr val="tx1"/>
            </a:solidFill>
            <a:miter lim="800000"/>
            <a:headEnd/>
            <a:tailEnd/>
          </a:ln>
          <a:effectLst/>
        </p:spPr>
        <p:txBody>
          <a:bodyPr wrap="none" anchor="ctr">
            <a:spAutoFit/>
          </a:bodyPr>
          <a:lstStyle/>
          <a:p>
            <a:endParaRPr lang="en-US"/>
          </a:p>
        </p:txBody>
      </p:sp>
      <p:sp>
        <p:nvSpPr>
          <p:cNvPr id="606218" name="AutoShape 10"/>
          <p:cNvSpPr>
            <a:spLocks noChangeArrowheads="1"/>
          </p:cNvSpPr>
          <p:nvPr/>
        </p:nvSpPr>
        <p:spPr bwMode="auto">
          <a:xfrm rot="12642223">
            <a:off x="2754313" y="2840038"/>
            <a:ext cx="609600" cy="363537"/>
          </a:xfrm>
          <a:prstGeom prst="leftArrow">
            <a:avLst>
              <a:gd name="adj1" fmla="val 50000"/>
              <a:gd name="adj2" fmla="val 41921"/>
            </a:avLst>
          </a:prstGeom>
          <a:solidFill>
            <a:schemeClr val="tx1"/>
          </a:solidFill>
          <a:ln w="9525" algn="ctr">
            <a:solidFill>
              <a:schemeClr val="tx1"/>
            </a:solidFill>
            <a:miter lim="800000"/>
            <a:headEnd/>
            <a:tailEnd/>
          </a:ln>
          <a:effectLst/>
        </p:spPr>
        <p:txBody>
          <a:bodyPr anchor="ctr">
            <a:spAutoFit/>
          </a:bodyPr>
          <a:lstStyle/>
          <a:p>
            <a:endParaRPr lang="en-US"/>
          </a:p>
        </p:txBody>
      </p:sp>
      <p:sp>
        <p:nvSpPr>
          <p:cNvPr id="606219" name="Text Box 11"/>
          <p:cNvSpPr txBox="1">
            <a:spLocks noChangeArrowheads="1"/>
          </p:cNvSpPr>
          <p:nvPr/>
        </p:nvSpPr>
        <p:spPr bwMode="auto">
          <a:xfrm>
            <a:off x="3451225" y="4037013"/>
            <a:ext cx="439738" cy="381000"/>
          </a:xfrm>
          <a:prstGeom prst="rect">
            <a:avLst/>
          </a:prstGeom>
          <a:noFill/>
          <a:ln w="9525" algn="ctr">
            <a:noFill/>
            <a:miter lim="800000"/>
            <a:headEnd/>
            <a:tailEnd/>
          </a:ln>
          <a:effectLst/>
        </p:spPr>
        <p:txBody>
          <a:bodyPr wrap="none">
            <a:spAutoFit/>
          </a:bodyPr>
          <a:lstStyle/>
          <a:p>
            <a:pPr>
              <a:lnSpc>
                <a:spcPct val="95000"/>
              </a:lnSpc>
              <a:spcBef>
                <a:spcPct val="30000"/>
              </a:spcBef>
              <a:buClr>
                <a:schemeClr val="tx1"/>
              </a:buClr>
              <a:buFont typeface="Wingdings" pitchFamily="2" charset="2"/>
              <a:buNone/>
            </a:pPr>
            <a:r>
              <a:rPr lang="en-US" sz="2000">
                <a:effectLst>
                  <a:outerShdw blurRad="38100" dist="38100" dir="2700000" algn="tl">
                    <a:srgbClr val="000000"/>
                  </a:outerShdw>
                </a:effectLst>
                <a:latin typeface="Arial Narrow" pitchFamily="34" charset="0"/>
                <a:cs typeface="Arial" charset="0"/>
              </a:rPr>
              <a:t>Rx</a:t>
            </a:r>
          </a:p>
        </p:txBody>
      </p:sp>
      <p:sp>
        <p:nvSpPr>
          <p:cNvPr id="606220" name="Text Box 12"/>
          <p:cNvSpPr txBox="1">
            <a:spLocks noChangeArrowheads="1"/>
          </p:cNvSpPr>
          <p:nvPr/>
        </p:nvSpPr>
        <p:spPr bwMode="auto">
          <a:xfrm>
            <a:off x="4378325" y="4570413"/>
            <a:ext cx="439738" cy="381000"/>
          </a:xfrm>
          <a:prstGeom prst="rect">
            <a:avLst/>
          </a:prstGeom>
          <a:noFill/>
          <a:ln w="9525" algn="ctr">
            <a:noFill/>
            <a:miter lim="800000"/>
            <a:headEnd/>
            <a:tailEnd/>
          </a:ln>
          <a:effectLst/>
        </p:spPr>
        <p:txBody>
          <a:bodyPr>
            <a:spAutoFit/>
          </a:bodyPr>
          <a:lstStyle/>
          <a:p>
            <a:pPr>
              <a:lnSpc>
                <a:spcPct val="95000"/>
              </a:lnSpc>
              <a:spcBef>
                <a:spcPct val="30000"/>
              </a:spcBef>
              <a:buClr>
                <a:schemeClr val="tx1"/>
              </a:buClr>
              <a:buFont typeface="Wingdings" pitchFamily="2" charset="2"/>
              <a:buNone/>
            </a:pPr>
            <a:r>
              <a:rPr lang="en-US" sz="2000">
                <a:effectLst>
                  <a:outerShdw blurRad="38100" dist="38100" dir="2700000" algn="tl">
                    <a:srgbClr val="000000"/>
                  </a:outerShdw>
                </a:effectLst>
                <a:latin typeface="Arial Narrow" pitchFamily="34" charset="0"/>
                <a:cs typeface="Arial" charset="0"/>
              </a:rPr>
              <a:t>Tx</a:t>
            </a:r>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mp:transition xmlns:mp="http://schemas.microsoft.com/office/mac/powerpoint/2008/main" spd="med"/>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4338" name="Rectangle 2"/>
          <p:cNvSpPr>
            <a:spLocks noChangeArrowheads="1"/>
          </p:cNvSpPr>
          <p:nvPr/>
        </p:nvSpPr>
        <p:spPr bwMode="auto">
          <a:xfrm>
            <a:off x="533400" y="2590800"/>
            <a:ext cx="7467600" cy="3200400"/>
          </a:xfrm>
          <a:prstGeom prst="rect">
            <a:avLst/>
          </a:prstGeom>
          <a:solidFill>
            <a:srgbClr val="33CC33"/>
          </a:solidFill>
          <a:ln w="9525">
            <a:miter lim="800000"/>
            <a:headEnd/>
            <a:tailEnd/>
          </a:ln>
          <a:effectLst/>
          <a:scene3d>
            <a:camera prst="legacyObliqueTopRight">
              <a:rot lat="17099998" lon="0" rev="0"/>
            </a:camera>
            <a:lightRig rig="legacyFlat2" dir="t"/>
          </a:scene3d>
          <a:sp3d extrusionH="100000" prstMaterial="legacyMatte">
            <a:bevelT w="13500" h="13500" prst="angle"/>
            <a:bevelB w="13500" h="13500" prst="angle"/>
            <a:extrusionClr>
              <a:srgbClr val="33CC33"/>
            </a:extrusionClr>
          </a:sp3d>
        </p:spPr>
        <p:txBody>
          <a:bodyPr wrap="none" anchor="ctr">
            <a:flatTx/>
          </a:bodyPr>
          <a:lstStyle/>
          <a:p>
            <a:pPr algn="ctr"/>
            <a:endParaRPr lang="en-US">
              <a:effectLst>
                <a:outerShdw blurRad="38100" dist="38100" dir="2700000" algn="tl">
                  <a:srgbClr val="000000"/>
                </a:outerShdw>
              </a:effectLst>
              <a:latin typeface="Verdana" pitchFamily="34" charset="0"/>
              <a:cs typeface="Arial" charset="0"/>
            </a:endParaRPr>
          </a:p>
        </p:txBody>
      </p:sp>
      <p:grpSp>
        <p:nvGrpSpPr>
          <p:cNvPr id="2" name="Group 3"/>
          <p:cNvGrpSpPr>
            <a:grpSpLocks/>
          </p:cNvGrpSpPr>
          <p:nvPr/>
        </p:nvGrpSpPr>
        <p:grpSpPr bwMode="auto">
          <a:xfrm>
            <a:off x="3048000" y="4038600"/>
            <a:ext cx="4267200" cy="371475"/>
            <a:chOff x="2736" y="1680"/>
            <a:chExt cx="672" cy="576"/>
          </a:xfrm>
        </p:grpSpPr>
        <p:sp>
          <p:nvSpPr>
            <p:cNvPr id="654340" name="Line 4"/>
            <p:cNvSpPr>
              <a:spLocks noChangeShapeType="1"/>
            </p:cNvSpPr>
            <p:nvPr/>
          </p:nvSpPr>
          <p:spPr bwMode="auto">
            <a:xfrm>
              <a:off x="2736" y="1680"/>
              <a:ext cx="672" cy="0"/>
            </a:xfrm>
            <a:prstGeom prst="line">
              <a:avLst/>
            </a:prstGeom>
            <a:noFill/>
            <a:ln w="28575">
              <a:solidFill>
                <a:schemeClr val="tx2"/>
              </a:solidFill>
              <a:round/>
              <a:headEnd/>
              <a:tailEnd/>
            </a:ln>
            <a:effectLst>
              <a:outerShdw dist="35921" dir="2700000" algn="ctr" rotWithShape="0">
                <a:schemeClr val="accent2"/>
              </a:outerShdw>
            </a:effectLst>
          </p:spPr>
          <p:txBody>
            <a:bodyPr/>
            <a:lstStyle/>
            <a:p>
              <a:endParaRPr lang="en-US"/>
            </a:p>
          </p:txBody>
        </p:sp>
        <p:sp>
          <p:nvSpPr>
            <p:cNvPr id="654341" name="Line 5"/>
            <p:cNvSpPr>
              <a:spLocks noChangeShapeType="1"/>
            </p:cNvSpPr>
            <p:nvPr/>
          </p:nvSpPr>
          <p:spPr bwMode="auto">
            <a:xfrm>
              <a:off x="2736" y="1776"/>
              <a:ext cx="672" cy="0"/>
            </a:xfrm>
            <a:prstGeom prst="line">
              <a:avLst/>
            </a:prstGeom>
            <a:noFill/>
            <a:ln w="28575">
              <a:solidFill>
                <a:schemeClr val="tx2"/>
              </a:solidFill>
              <a:round/>
              <a:headEnd/>
              <a:tailEnd/>
            </a:ln>
            <a:effectLst>
              <a:outerShdw dist="35921" dir="2700000" algn="ctr" rotWithShape="0">
                <a:schemeClr val="accent2"/>
              </a:outerShdw>
            </a:effectLst>
          </p:spPr>
          <p:txBody>
            <a:bodyPr/>
            <a:lstStyle/>
            <a:p>
              <a:endParaRPr lang="en-US"/>
            </a:p>
          </p:txBody>
        </p:sp>
        <p:sp>
          <p:nvSpPr>
            <p:cNvPr id="654342" name="Line 6"/>
            <p:cNvSpPr>
              <a:spLocks noChangeShapeType="1"/>
            </p:cNvSpPr>
            <p:nvPr/>
          </p:nvSpPr>
          <p:spPr bwMode="auto">
            <a:xfrm>
              <a:off x="2736" y="1872"/>
              <a:ext cx="672" cy="0"/>
            </a:xfrm>
            <a:prstGeom prst="line">
              <a:avLst/>
            </a:prstGeom>
            <a:noFill/>
            <a:ln w="28575">
              <a:solidFill>
                <a:schemeClr val="tx2"/>
              </a:solidFill>
              <a:round/>
              <a:headEnd/>
              <a:tailEnd/>
            </a:ln>
            <a:effectLst>
              <a:outerShdw dist="35921" dir="2700000" algn="ctr" rotWithShape="0">
                <a:schemeClr val="accent2"/>
              </a:outerShdw>
            </a:effectLst>
          </p:spPr>
          <p:txBody>
            <a:bodyPr/>
            <a:lstStyle/>
            <a:p>
              <a:endParaRPr lang="en-US"/>
            </a:p>
          </p:txBody>
        </p:sp>
        <p:sp>
          <p:nvSpPr>
            <p:cNvPr id="654343" name="Line 7"/>
            <p:cNvSpPr>
              <a:spLocks noChangeShapeType="1"/>
            </p:cNvSpPr>
            <p:nvPr/>
          </p:nvSpPr>
          <p:spPr bwMode="auto">
            <a:xfrm>
              <a:off x="2736" y="1968"/>
              <a:ext cx="672" cy="0"/>
            </a:xfrm>
            <a:prstGeom prst="line">
              <a:avLst/>
            </a:prstGeom>
            <a:noFill/>
            <a:ln w="28575">
              <a:solidFill>
                <a:schemeClr val="tx2"/>
              </a:solidFill>
              <a:round/>
              <a:headEnd/>
              <a:tailEnd/>
            </a:ln>
            <a:effectLst>
              <a:outerShdw dist="35921" dir="2700000" algn="ctr" rotWithShape="0">
                <a:schemeClr val="accent2"/>
              </a:outerShdw>
            </a:effectLst>
          </p:spPr>
          <p:txBody>
            <a:bodyPr/>
            <a:lstStyle/>
            <a:p>
              <a:endParaRPr lang="en-US"/>
            </a:p>
          </p:txBody>
        </p:sp>
        <p:sp>
          <p:nvSpPr>
            <p:cNvPr id="654344" name="Line 8"/>
            <p:cNvSpPr>
              <a:spLocks noChangeShapeType="1"/>
            </p:cNvSpPr>
            <p:nvPr/>
          </p:nvSpPr>
          <p:spPr bwMode="auto">
            <a:xfrm>
              <a:off x="2736" y="2064"/>
              <a:ext cx="672" cy="0"/>
            </a:xfrm>
            <a:prstGeom prst="line">
              <a:avLst/>
            </a:prstGeom>
            <a:noFill/>
            <a:ln w="28575">
              <a:solidFill>
                <a:schemeClr val="tx2"/>
              </a:solidFill>
              <a:round/>
              <a:headEnd/>
              <a:tailEnd/>
            </a:ln>
            <a:effectLst>
              <a:outerShdw dist="35921" dir="2700000" algn="ctr" rotWithShape="0">
                <a:schemeClr val="accent2"/>
              </a:outerShdw>
            </a:effectLst>
          </p:spPr>
          <p:txBody>
            <a:bodyPr/>
            <a:lstStyle/>
            <a:p>
              <a:endParaRPr lang="en-US"/>
            </a:p>
          </p:txBody>
        </p:sp>
        <p:sp>
          <p:nvSpPr>
            <p:cNvPr id="654345" name="Line 9"/>
            <p:cNvSpPr>
              <a:spLocks noChangeShapeType="1"/>
            </p:cNvSpPr>
            <p:nvPr/>
          </p:nvSpPr>
          <p:spPr bwMode="auto">
            <a:xfrm>
              <a:off x="2736" y="2160"/>
              <a:ext cx="672" cy="0"/>
            </a:xfrm>
            <a:prstGeom prst="line">
              <a:avLst/>
            </a:prstGeom>
            <a:noFill/>
            <a:ln w="28575">
              <a:solidFill>
                <a:schemeClr val="tx2"/>
              </a:solidFill>
              <a:round/>
              <a:headEnd/>
              <a:tailEnd/>
            </a:ln>
            <a:effectLst>
              <a:outerShdw dist="35921" dir="2700000" algn="ctr" rotWithShape="0">
                <a:schemeClr val="accent2"/>
              </a:outerShdw>
            </a:effectLst>
          </p:spPr>
          <p:txBody>
            <a:bodyPr/>
            <a:lstStyle/>
            <a:p>
              <a:endParaRPr lang="en-US"/>
            </a:p>
          </p:txBody>
        </p:sp>
        <p:sp>
          <p:nvSpPr>
            <p:cNvPr id="654346" name="Line 10"/>
            <p:cNvSpPr>
              <a:spLocks noChangeShapeType="1"/>
            </p:cNvSpPr>
            <p:nvPr/>
          </p:nvSpPr>
          <p:spPr bwMode="auto">
            <a:xfrm>
              <a:off x="2736" y="2256"/>
              <a:ext cx="672" cy="0"/>
            </a:xfrm>
            <a:prstGeom prst="line">
              <a:avLst/>
            </a:prstGeom>
            <a:noFill/>
            <a:ln w="28575">
              <a:solidFill>
                <a:schemeClr val="tx2"/>
              </a:solidFill>
              <a:round/>
              <a:headEnd/>
              <a:tailEnd/>
            </a:ln>
            <a:effectLst>
              <a:outerShdw dist="35921" dir="2700000" algn="ctr" rotWithShape="0">
                <a:schemeClr val="accent2"/>
              </a:outerShdw>
            </a:effectLst>
          </p:spPr>
          <p:txBody>
            <a:bodyPr/>
            <a:lstStyle/>
            <a:p>
              <a:endParaRPr lang="en-US"/>
            </a:p>
          </p:txBody>
        </p:sp>
      </p:grpSp>
      <p:grpSp>
        <p:nvGrpSpPr>
          <p:cNvPr id="3" name="Group 11"/>
          <p:cNvGrpSpPr>
            <a:grpSpLocks noChangeAspect="1"/>
          </p:cNvGrpSpPr>
          <p:nvPr/>
        </p:nvGrpSpPr>
        <p:grpSpPr bwMode="auto">
          <a:xfrm>
            <a:off x="381000" y="3505200"/>
            <a:ext cx="3429000" cy="1395413"/>
            <a:chOff x="240" y="2448"/>
            <a:chExt cx="2160" cy="879"/>
          </a:xfrm>
        </p:grpSpPr>
        <p:sp>
          <p:nvSpPr>
            <p:cNvPr id="654348" name="AutoShape 12"/>
            <p:cNvSpPr>
              <a:spLocks noChangeAspect="1" noChangeArrowheads="1" noTextEdit="1"/>
            </p:cNvSpPr>
            <p:nvPr/>
          </p:nvSpPr>
          <p:spPr bwMode="auto">
            <a:xfrm>
              <a:off x="240" y="2448"/>
              <a:ext cx="2160" cy="857"/>
            </a:xfrm>
            <a:prstGeom prst="rect">
              <a:avLst/>
            </a:prstGeom>
            <a:noFill/>
            <a:ln w="9525">
              <a:noFill/>
              <a:miter lim="800000"/>
              <a:headEnd/>
              <a:tailEnd/>
            </a:ln>
          </p:spPr>
          <p:txBody>
            <a:bodyPr/>
            <a:lstStyle/>
            <a:p>
              <a:endParaRPr lang="en-US"/>
            </a:p>
          </p:txBody>
        </p:sp>
        <p:grpSp>
          <p:nvGrpSpPr>
            <p:cNvPr id="4" name="Group 13"/>
            <p:cNvGrpSpPr>
              <a:grpSpLocks/>
            </p:cNvGrpSpPr>
            <p:nvPr/>
          </p:nvGrpSpPr>
          <p:grpSpPr bwMode="auto">
            <a:xfrm>
              <a:off x="241" y="2449"/>
              <a:ext cx="2156" cy="853"/>
              <a:chOff x="241" y="2449"/>
              <a:chExt cx="2156" cy="853"/>
            </a:xfrm>
          </p:grpSpPr>
          <p:sp>
            <p:nvSpPr>
              <p:cNvPr id="654350" name="Freeform 14"/>
              <p:cNvSpPr>
                <a:spLocks/>
              </p:cNvSpPr>
              <p:nvPr/>
            </p:nvSpPr>
            <p:spPr bwMode="auto">
              <a:xfrm>
                <a:off x="241" y="3281"/>
                <a:ext cx="1683" cy="21"/>
              </a:xfrm>
              <a:custGeom>
                <a:avLst/>
                <a:gdLst/>
                <a:ahLst/>
                <a:cxnLst>
                  <a:cxn ang="0">
                    <a:pos x="0" y="0"/>
                  </a:cxn>
                  <a:cxn ang="0">
                    <a:pos x="1681" y="0"/>
                  </a:cxn>
                  <a:cxn ang="0">
                    <a:pos x="1683" y="21"/>
                  </a:cxn>
                  <a:cxn ang="0">
                    <a:pos x="2" y="21"/>
                  </a:cxn>
                  <a:cxn ang="0">
                    <a:pos x="0" y="0"/>
                  </a:cxn>
                </a:cxnLst>
                <a:rect l="0" t="0" r="r" b="b"/>
                <a:pathLst>
                  <a:path w="1683" h="21">
                    <a:moveTo>
                      <a:pt x="0" y="0"/>
                    </a:moveTo>
                    <a:lnTo>
                      <a:pt x="1681" y="0"/>
                    </a:lnTo>
                    <a:lnTo>
                      <a:pt x="1683" y="21"/>
                    </a:lnTo>
                    <a:lnTo>
                      <a:pt x="2" y="21"/>
                    </a:lnTo>
                    <a:lnTo>
                      <a:pt x="0" y="0"/>
                    </a:lnTo>
                    <a:close/>
                  </a:path>
                </a:pathLst>
              </a:custGeom>
              <a:solidFill>
                <a:srgbClr val="006300"/>
              </a:solidFill>
              <a:ln w="9525">
                <a:noFill/>
                <a:round/>
                <a:headEnd/>
                <a:tailEnd/>
              </a:ln>
            </p:spPr>
            <p:txBody>
              <a:bodyPr/>
              <a:lstStyle/>
              <a:p>
                <a:endParaRPr lang="en-US"/>
              </a:p>
            </p:txBody>
          </p:sp>
          <p:sp>
            <p:nvSpPr>
              <p:cNvPr id="654351" name="Line 15"/>
              <p:cNvSpPr>
                <a:spLocks noChangeShapeType="1"/>
              </p:cNvSpPr>
              <p:nvPr/>
            </p:nvSpPr>
            <p:spPr bwMode="auto">
              <a:xfrm>
                <a:off x="241" y="3281"/>
                <a:ext cx="2" cy="21"/>
              </a:xfrm>
              <a:prstGeom prst="line">
                <a:avLst/>
              </a:prstGeom>
              <a:noFill/>
              <a:ln w="0">
                <a:solidFill>
                  <a:srgbClr val="006300"/>
                </a:solidFill>
                <a:miter lim="800000"/>
                <a:headEnd/>
                <a:tailEnd/>
              </a:ln>
            </p:spPr>
            <p:txBody>
              <a:bodyPr/>
              <a:lstStyle/>
              <a:p>
                <a:endParaRPr lang="en-US"/>
              </a:p>
            </p:txBody>
          </p:sp>
          <p:sp>
            <p:nvSpPr>
              <p:cNvPr id="654352" name="Freeform 16"/>
              <p:cNvSpPr>
                <a:spLocks/>
              </p:cNvSpPr>
              <p:nvPr/>
            </p:nvSpPr>
            <p:spPr bwMode="auto">
              <a:xfrm>
                <a:off x="1922" y="2449"/>
                <a:ext cx="475" cy="853"/>
              </a:xfrm>
              <a:custGeom>
                <a:avLst/>
                <a:gdLst/>
                <a:ahLst/>
                <a:cxnLst>
                  <a:cxn ang="0">
                    <a:pos x="0" y="832"/>
                  </a:cxn>
                  <a:cxn ang="0">
                    <a:pos x="473" y="0"/>
                  </a:cxn>
                  <a:cxn ang="0">
                    <a:pos x="475" y="22"/>
                  </a:cxn>
                  <a:cxn ang="0">
                    <a:pos x="2" y="853"/>
                  </a:cxn>
                  <a:cxn ang="0">
                    <a:pos x="0" y="832"/>
                  </a:cxn>
                </a:cxnLst>
                <a:rect l="0" t="0" r="r" b="b"/>
                <a:pathLst>
                  <a:path w="475" h="853">
                    <a:moveTo>
                      <a:pt x="0" y="832"/>
                    </a:moveTo>
                    <a:lnTo>
                      <a:pt x="473" y="0"/>
                    </a:lnTo>
                    <a:lnTo>
                      <a:pt x="475" y="22"/>
                    </a:lnTo>
                    <a:lnTo>
                      <a:pt x="2" y="853"/>
                    </a:lnTo>
                    <a:lnTo>
                      <a:pt x="0" y="832"/>
                    </a:lnTo>
                    <a:close/>
                  </a:path>
                </a:pathLst>
              </a:custGeom>
              <a:solidFill>
                <a:srgbClr val="008700"/>
              </a:solidFill>
              <a:ln w="9525">
                <a:noFill/>
                <a:round/>
                <a:headEnd/>
                <a:tailEnd/>
              </a:ln>
            </p:spPr>
            <p:txBody>
              <a:bodyPr/>
              <a:lstStyle/>
              <a:p>
                <a:endParaRPr lang="en-US"/>
              </a:p>
            </p:txBody>
          </p:sp>
          <p:sp>
            <p:nvSpPr>
              <p:cNvPr id="654353" name="Line 17"/>
              <p:cNvSpPr>
                <a:spLocks noChangeShapeType="1"/>
              </p:cNvSpPr>
              <p:nvPr/>
            </p:nvSpPr>
            <p:spPr bwMode="auto">
              <a:xfrm>
                <a:off x="1922" y="3281"/>
                <a:ext cx="2" cy="21"/>
              </a:xfrm>
              <a:prstGeom prst="line">
                <a:avLst/>
              </a:prstGeom>
              <a:noFill/>
              <a:ln w="0">
                <a:solidFill>
                  <a:srgbClr val="008700"/>
                </a:solidFill>
                <a:miter lim="800000"/>
                <a:headEnd/>
                <a:tailEnd/>
              </a:ln>
            </p:spPr>
            <p:txBody>
              <a:bodyPr/>
              <a:lstStyle/>
              <a:p>
                <a:endParaRPr lang="en-US"/>
              </a:p>
            </p:txBody>
          </p:sp>
          <p:sp>
            <p:nvSpPr>
              <p:cNvPr id="654354" name="Freeform 18"/>
              <p:cNvSpPr>
                <a:spLocks/>
              </p:cNvSpPr>
              <p:nvPr/>
            </p:nvSpPr>
            <p:spPr bwMode="auto">
              <a:xfrm>
                <a:off x="241" y="2449"/>
                <a:ext cx="2154" cy="832"/>
              </a:xfrm>
              <a:custGeom>
                <a:avLst/>
                <a:gdLst/>
                <a:ahLst/>
                <a:cxnLst>
                  <a:cxn ang="0">
                    <a:pos x="473" y="0"/>
                  </a:cxn>
                  <a:cxn ang="0">
                    <a:pos x="0" y="832"/>
                  </a:cxn>
                  <a:cxn ang="0">
                    <a:pos x="1681" y="832"/>
                  </a:cxn>
                  <a:cxn ang="0">
                    <a:pos x="2154" y="0"/>
                  </a:cxn>
                  <a:cxn ang="0">
                    <a:pos x="473" y="0"/>
                  </a:cxn>
                </a:cxnLst>
                <a:rect l="0" t="0" r="r" b="b"/>
                <a:pathLst>
                  <a:path w="2154" h="832">
                    <a:moveTo>
                      <a:pt x="473" y="0"/>
                    </a:moveTo>
                    <a:lnTo>
                      <a:pt x="0" y="832"/>
                    </a:lnTo>
                    <a:lnTo>
                      <a:pt x="1681" y="832"/>
                    </a:lnTo>
                    <a:lnTo>
                      <a:pt x="2154" y="0"/>
                    </a:lnTo>
                    <a:lnTo>
                      <a:pt x="473" y="0"/>
                    </a:lnTo>
                    <a:close/>
                  </a:path>
                </a:pathLst>
              </a:custGeom>
              <a:solidFill>
                <a:srgbClr val="009D00"/>
              </a:solidFill>
              <a:ln w="9525">
                <a:noFill/>
                <a:round/>
                <a:headEnd/>
                <a:tailEnd/>
              </a:ln>
            </p:spPr>
            <p:txBody>
              <a:bodyPr/>
              <a:lstStyle/>
              <a:p>
                <a:endParaRPr lang="en-US"/>
              </a:p>
            </p:txBody>
          </p:sp>
          <p:sp>
            <p:nvSpPr>
              <p:cNvPr id="654355" name="Line 19"/>
              <p:cNvSpPr>
                <a:spLocks noChangeShapeType="1"/>
              </p:cNvSpPr>
              <p:nvPr/>
            </p:nvSpPr>
            <p:spPr bwMode="auto">
              <a:xfrm flipH="1">
                <a:off x="241" y="2449"/>
                <a:ext cx="473" cy="832"/>
              </a:xfrm>
              <a:prstGeom prst="line">
                <a:avLst/>
              </a:prstGeom>
              <a:noFill/>
              <a:ln w="3175">
                <a:solidFill>
                  <a:srgbClr val="009700"/>
                </a:solidFill>
                <a:miter lim="800000"/>
                <a:headEnd/>
                <a:tailEnd/>
              </a:ln>
            </p:spPr>
            <p:txBody>
              <a:bodyPr/>
              <a:lstStyle/>
              <a:p>
                <a:endParaRPr lang="en-US"/>
              </a:p>
            </p:txBody>
          </p:sp>
          <p:sp>
            <p:nvSpPr>
              <p:cNvPr id="654356" name="Line 20"/>
              <p:cNvSpPr>
                <a:spLocks noChangeShapeType="1"/>
              </p:cNvSpPr>
              <p:nvPr/>
            </p:nvSpPr>
            <p:spPr bwMode="auto">
              <a:xfrm>
                <a:off x="241" y="3281"/>
                <a:ext cx="1681" cy="1"/>
              </a:xfrm>
              <a:prstGeom prst="line">
                <a:avLst/>
              </a:prstGeom>
              <a:noFill/>
              <a:ln w="3175">
                <a:solidFill>
                  <a:srgbClr val="008C00"/>
                </a:solidFill>
                <a:miter lim="800000"/>
                <a:headEnd/>
                <a:tailEnd/>
              </a:ln>
            </p:spPr>
            <p:txBody>
              <a:bodyPr/>
              <a:lstStyle/>
              <a:p>
                <a:endParaRPr lang="en-US"/>
              </a:p>
            </p:txBody>
          </p:sp>
          <p:sp>
            <p:nvSpPr>
              <p:cNvPr id="654357" name="Line 21"/>
              <p:cNvSpPr>
                <a:spLocks noChangeShapeType="1"/>
              </p:cNvSpPr>
              <p:nvPr/>
            </p:nvSpPr>
            <p:spPr bwMode="auto">
              <a:xfrm flipV="1">
                <a:off x="1922" y="2449"/>
                <a:ext cx="473" cy="832"/>
              </a:xfrm>
              <a:prstGeom prst="line">
                <a:avLst/>
              </a:prstGeom>
              <a:noFill/>
              <a:ln w="3175">
                <a:solidFill>
                  <a:srgbClr val="007C00"/>
                </a:solidFill>
                <a:miter lim="800000"/>
                <a:headEnd/>
                <a:tailEnd/>
              </a:ln>
            </p:spPr>
            <p:txBody>
              <a:bodyPr/>
              <a:lstStyle/>
              <a:p>
                <a:endParaRPr lang="en-US"/>
              </a:p>
            </p:txBody>
          </p:sp>
          <p:sp>
            <p:nvSpPr>
              <p:cNvPr id="654358" name="Line 22"/>
              <p:cNvSpPr>
                <a:spLocks noChangeShapeType="1"/>
              </p:cNvSpPr>
              <p:nvPr/>
            </p:nvSpPr>
            <p:spPr bwMode="auto">
              <a:xfrm flipH="1">
                <a:off x="714" y="2449"/>
                <a:ext cx="1681" cy="1"/>
              </a:xfrm>
              <a:prstGeom prst="line">
                <a:avLst/>
              </a:prstGeom>
              <a:noFill/>
              <a:ln w="3175">
                <a:solidFill>
                  <a:srgbClr val="008600"/>
                </a:solidFill>
                <a:miter lim="800000"/>
                <a:headEnd/>
                <a:tailEnd/>
              </a:ln>
            </p:spPr>
            <p:txBody>
              <a:bodyPr/>
              <a:lstStyle/>
              <a:p>
                <a:endParaRPr lang="en-US"/>
              </a:p>
            </p:txBody>
          </p:sp>
        </p:grpSp>
        <p:grpSp>
          <p:nvGrpSpPr>
            <p:cNvPr id="5" name="Group 23"/>
            <p:cNvGrpSpPr>
              <a:grpSpLocks/>
            </p:cNvGrpSpPr>
            <p:nvPr/>
          </p:nvGrpSpPr>
          <p:grpSpPr bwMode="auto">
            <a:xfrm>
              <a:off x="588" y="2522"/>
              <a:ext cx="1483" cy="622"/>
              <a:chOff x="588" y="2522"/>
              <a:chExt cx="1483" cy="622"/>
            </a:xfrm>
          </p:grpSpPr>
          <p:sp>
            <p:nvSpPr>
              <p:cNvPr id="654360" name="Freeform 24"/>
              <p:cNvSpPr>
                <a:spLocks/>
              </p:cNvSpPr>
              <p:nvPr/>
            </p:nvSpPr>
            <p:spPr bwMode="auto">
              <a:xfrm>
                <a:off x="588" y="3067"/>
                <a:ext cx="1173" cy="77"/>
              </a:xfrm>
              <a:custGeom>
                <a:avLst/>
                <a:gdLst/>
                <a:ahLst/>
                <a:cxnLst>
                  <a:cxn ang="0">
                    <a:pos x="0" y="0"/>
                  </a:cxn>
                  <a:cxn ang="0">
                    <a:pos x="1165" y="0"/>
                  </a:cxn>
                  <a:cxn ang="0">
                    <a:pos x="1173" y="77"/>
                  </a:cxn>
                  <a:cxn ang="0">
                    <a:pos x="8" y="77"/>
                  </a:cxn>
                  <a:cxn ang="0">
                    <a:pos x="0" y="0"/>
                  </a:cxn>
                </a:cxnLst>
                <a:rect l="0" t="0" r="r" b="b"/>
                <a:pathLst>
                  <a:path w="1173" h="77">
                    <a:moveTo>
                      <a:pt x="0" y="0"/>
                    </a:moveTo>
                    <a:lnTo>
                      <a:pt x="1165" y="0"/>
                    </a:lnTo>
                    <a:lnTo>
                      <a:pt x="1173" y="77"/>
                    </a:lnTo>
                    <a:lnTo>
                      <a:pt x="8" y="77"/>
                    </a:lnTo>
                    <a:lnTo>
                      <a:pt x="0" y="0"/>
                    </a:lnTo>
                    <a:close/>
                  </a:path>
                </a:pathLst>
              </a:custGeom>
              <a:solidFill>
                <a:srgbClr val="7D7D7D"/>
              </a:solidFill>
              <a:ln w="9525">
                <a:noFill/>
                <a:round/>
                <a:headEnd/>
                <a:tailEnd/>
              </a:ln>
            </p:spPr>
            <p:txBody>
              <a:bodyPr/>
              <a:lstStyle/>
              <a:p>
                <a:endParaRPr lang="en-US"/>
              </a:p>
            </p:txBody>
          </p:sp>
          <p:sp>
            <p:nvSpPr>
              <p:cNvPr id="654361" name="Line 25"/>
              <p:cNvSpPr>
                <a:spLocks noChangeShapeType="1"/>
              </p:cNvSpPr>
              <p:nvPr/>
            </p:nvSpPr>
            <p:spPr bwMode="auto">
              <a:xfrm>
                <a:off x="588" y="3067"/>
                <a:ext cx="8" cy="77"/>
              </a:xfrm>
              <a:prstGeom prst="line">
                <a:avLst/>
              </a:prstGeom>
              <a:noFill/>
              <a:ln w="0">
                <a:solidFill>
                  <a:srgbClr val="7D7D7D"/>
                </a:solidFill>
                <a:miter lim="800000"/>
                <a:headEnd/>
                <a:tailEnd/>
              </a:ln>
            </p:spPr>
            <p:txBody>
              <a:bodyPr/>
              <a:lstStyle/>
              <a:p>
                <a:endParaRPr lang="en-US"/>
              </a:p>
            </p:txBody>
          </p:sp>
          <p:sp>
            <p:nvSpPr>
              <p:cNvPr id="654362" name="Freeform 26"/>
              <p:cNvSpPr>
                <a:spLocks/>
              </p:cNvSpPr>
              <p:nvPr/>
            </p:nvSpPr>
            <p:spPr bwMode="auto">
              <a:xfrm>
                <a:off x="1753" y="2522"/>
                <a:ext cx="318" cy="622"/>
              </a:xfrm>
              <a:custGeom>
                <a:avLst/>
                <a:gdLst/>
                <a:ahLst/>
                <a:cxnLst>
                  <a:cxn ang="0">
                    <a:pos x="0" y="545"/>
                  </a:cxn>
                  <a:cxn ang="0">
                    <a:pos x="310" y="0"/>
                  </a:cxn>
                  <a:cxn ang="0">
                    <a:pos x="318" y="78"/>
                  </a:cxn>
                  <a:cxn ang="0">
                    <a:pos x="8" y="622"/>
                  </a:cxn>
                  <a:cxn ang="0">
                    <a:pos x="0" y="545"/>
                  </a:cxn>
                </a:cxnLst>
                <a:rect l="0" t="0" r="r" b="b"/>
                <a:pathLst>
                  <a:path w="318" h="622">
                    <a:moveTo>
                      <a:pt x="0" y="545"/>
                    </a:moveTo>
                    <a:lnTo>
                      <a:pt x="310" y="0"/>
                    </a:lnTo>
                    <a:lnTo>
                      <a:pt x="318" y="78"/>
                    </a:lnTo>
                    <a:lnTo>
                      <a:pt x="8" y="622"/>
                    </a:lnTo>
                    <a:lnTo>
                      <a:pt x="0" y="545"/>
                    </a:lnTo>
                    <a:close/>
                  </a:path>
                </a:pathLst>
              </a:custGeom>
              <a:solidFill>
                <a:srgbClr val="A9A9A9"/>
              </a:solidFill>
              <a:ln w="9525">
                <a:noFill/>
                <a:round/>
                <a:headEnd/>
                <a:tailEnd/>
              </a:ln>
            </p:spPr>
            <p:txBody>
              <a:bodyPr/>
              <a:lstStyle/>
              <a:p>
                <a:endParaRPr lang="en-US"/>
              </a:p>
            </p:txBody>
          </p:sp>
          <p:sp>
            <p:nvSpPr>
              <p:cNvPr id="654363" name="Line 27"/>
              <p:cNvSpPr>
                <a:spLocks noChangeShapeType="1"/>
              </p:cNvSpPr>
              <p:nvPr/>
            </p:nvSpPr>
            <p:spPr bwMode="auto">
              <a:xfrm>
                <a:off x="1753" y="3067"/>
                <a:ext cx="8" cy="77"/>
              </a:xfrm>
              <a:prstGeom prst="line">
                <a:avLst/>
              </a:prstGeom>
              <a:noFill/>
              <a:ln w="0">
                <a:solidFill>
                  <a:srgbClr val="A9A9A9"/>
                </a:solidFill>
                <a:miter lim="800000"/>
                <a:headEnd/>
                <a:tailEnd/>
              </a:ln>
            </p:spPr>
            <p:txBody>
              <a:bodyPr/>
              <a:lstStyle/>
              <a:p>
                <a:endParaRPr lang="en-US"/>
              </a:p>
            </p:txBody>
          </p:sp>
          <p:sp>
            <p:nvSpPr>
              <p:cNvPr id="654364" name="Freeform 28"/>
              <p:cNvSpPr>
                <a:spLocks/>
              </p:cNvSpPr>
              <p:nvPr/>
            </p:nvSpPr>
            <p:spPr bwMode="auto">
              <a:xfrm>
                <a:off x="588" y="2522"/>
                <a:ext cx="1475" cy="545"/>
              </a:xfrm>
              <a:custGeom>
                <a:avLst/>
                <a:gdLst/>
                <a:ahLst/>
                <a:cxnLst>
                  <a:cxn ang="0">
                    <a:pos x="310" y="0"/>
                  </a:cxn>
                  <a:cxn ang="0">
                    <a:pos x="0" y="545"/>
                  </a:cxn>
                  <a:cxn ang="0">
                    <a:pos x="1165" y="545"/>
                  </a:cxn>
                  <a:cxn ang="0">
                    <a:pos x="1475" y="0"/>
                  </a:cxn>
                  <a:cxn ang="0">
                    <a:pos x="310" y="0"/>
                  </a:cxn>
                </a:cxnLst>
                <a:rect l="0" t="0" r="r" b="b"/>
                <a:pathLst>
                  <a:path w="1475" h="545">
                    <a:moveTo>
                      <a:pt x="310" y="0"/>
                    </a:moveTo>
                    <a:lnTo>
                      <a:pt x="0" y="545"/>
                    </a:lnTo>
                    <a:lnTo>
                      <a:pt x="1165" y="545"/>
                    </a:lnTo>
                    <a:lnTo>
                      <a:pt x="1475" y="0"/>
                    </a:lnTo>
                    <a:lnTo>
                      <a:pt x="310" y="0"/>
                    </a:lnTo>
                    <a:close/>
                  </a:path>
                </a:pathLst>
              </a:custGeom>
              <a:solidFill>
                <a:srgbClr val="C5C5C5"/>
              </a:solidFill>
              <a:ln w="9525">
                <a:noFill/>
                <a:round/>
                <a:headEnd/>
                <a:tailEnd/>
              </a:ln>
            </p:spPr>
            <p:txBody>
              <a:bodyPr/>
              <a:lstStyle/>
              <a:p>
                <a:endParaRPr lang="en-US"/>
              </a:p>
            </p:txBody>
          </p:sp>
          <p:sp>
            <p:nvSpPr>
              <p:cNvPr id="654365" name="Line 29"/>
              <p:cNvSpPr>
                <a:spLocks noChangeShapeType="1"/>
              </p:cNvSpPr>
              <p:nvPr/>
            </p:nvSpPr>
            <p:spPr bwMode="auto">
              <a:xfrm flipH="1">
                <a:off x="588" y="2522"/>
                <a:ext cx="310" cy="545"/>
              </a:xfrm>
              <a:prstGeom prst="line">
                <a:avLst/>
              </a:prstGeom>
              <a:noFill/>
              <a:ln w="3175">
                <a:solidFill>
                  <a:srgbClr val="BDBDBD"/>
                </a:solidFill>
                <a:miter lim="800000"/>
                <a:headEnd/>
                <a:tailEnd/>
              </a:ln>
            </p:spPr>
            <p:txBody>
              <a:bodyPr/>
              <a:lstStyle/>
              <a:p>
                <a:endParaRPr lang="en-US"/>
              </a:p>
            </p:txBody>
          </p:sp>
          <p:sp>
            <p:nvSpPr>
              <p:cNvPr id="654366" name="Line 30"/>
              <p:cNvSpPr>
                <a:spLocks noChangeShapeType="1"/>
              </p:cNvSpPr>
              <p:nvPr/>
            </p:nvSpPr>
            <p:spPr bwMode="auto">
              <a:xfrm>
                <a:off x="588" y="3067"/>
                <a:ext cx="1165" cy="1"/>
              </a:xfrm>
              <a:prstGeom prst="line">
                <a:avLst/>
              </a:prstGeom>
              <a:noFill/>
              <a:ln w="3175">
                <a:solidFill>
                  <a:srgbClr val="B0B0B0"/>
                </a:solidFill>
                <a:miter lim="800000"/>
                <a:headEnd/>
                <a:tailEnd/>
              </a:ln>
            </p:spPr>
            <p:txBody>
              <a:bodyPr/>
              <a:lstStyle/>
              <a:p>
                <a:endParaRPr lang="en-US"/>
              </a:p>
            </p:txBody>
          </p:sp>
          <p:sp>
            <p:nvSpPr>
              <p:cNvPr id="654367" name="Line 31"/>
              <p:cNvSpPr>
                <a:spLocks noChangeShapeType="1"/>
              </p:cNvSpPr>
              <p:nvPr/>
            </p:nvSpPr>
            <p:spPr bwMode="auto">
              <a:xfrm flipV="1">
                <a:off x="1753" y="2522"/>
                <a:ext cx="310" cy="545"/>
              </a:xfrm>
              <a:prstGeom prst="line">
                <a:avLst/>
              </a:prstGeom>
              <a:noFill/>
              <a:ln w="3175">
                <a:solidFill>
                  <a:srgbClr val="9C9C9C"/>
                </a:solidFill>
                <a:miter lim="800000"/>
                <a:headEnd/>
                <a:tailEnd/>
              </a:ln>
            </p:spPr>
            <p:txBody>
              <a:bodyPr/>
              <a:lstStyle/>
              <a:p>
                <a:endParaRPr lang="en-US"/>
              </a:p>
            </p:txBody>
          </p:sp>
          <p:sp>
            <p:nvSpPr>
              <p:cNvPr id="654368" name="Line 32"/>
              <p:cNvSpPr>
                <a:spLocks noChangeShapeType="1"/>
              </p:cNvSpPr>
              <p:nvPr/>
            </p:nvSpPr>
            <p:spPr bwMode="auto">
              <a:xfrm flipH="1">
                <a:off x="898" y="2522"/>
                <a:ext cx="1165" cy="1"/>
              </a:xfrm>
              <a:prstGeom prst="line">
                <a:avLst/>
              </a:prstGeom>
              <a:noFill/>
              <a:ln w="3175">
                <a:solidFill>
                  <a:srgbClr val="A9A9A9"/>
                </a:solidFill>
                <a:miter lim="800000"/>
                <a:headEnd/>
                <a:tailEnd/>
              </a:ln>
            </p:spPr>
            <p:txBody>
              <a:bodyPr/>
              <a:lstStyle/>
              <a:p>
                <a:endParaRPr lang="en-US"/>
              </a:p>
            </p:txBody>
          </p:sp>
        </p:grpSp>
        <p:grpSp>
          <p:nvGrpSpPr>
            <p:cNvPr id="6" name="Group 33"/>
            <p:cNvGrpSpPr>
              <a:grpSpLocks/>
            </p:cNvGrpSpPr>
            <p:nvPr/>
          </p:nvGrpSpPr>
          <p:grpSpPr bwMode="auto">
            <a:xfrm>
              <a:off x="691" y="2854"/>
              <a:ext cx="178" cy="80"/>
              <a:chOff x="691" y="2854"/>
              <a:chExt cx="178" cy="80"/>
            </a:xfrm>
          </p:grpSpPr>
          <p:sp>
            <p:nvSpPr>
              <p:cNvPr id="654370" name="Freeform 34"/>
              <p:cNvSpPr>
                <a:spLocks/>
              </p:cNvSpPr>
              <p:nvPr/>
            </p:nvSpPr>
            <p:spPr bwMode="auto">
              <a:xfrm>
                <a:off x="691" y="2854"/>
                <a:ext cx="178" cy="79"/>
              </a:xfrm>
              <a:custGeom>
                <a:avLst/>
                <a:gdLst/>
                <a:ahLst/>
                <a:cxnLst>
                  <a:cxn ang="0">
                    <a:pos x="45" y="0"/>
                  </a:cxn>
                  <a:cxn ang="0">
                    <a:pos x="0" y="79"/>
                  </a:cxn>
                  <a:cxn ang="0">
                    <a:pos x="133" y="79"/>
                  </a:cxn>
                  <a:cxn ang="0">
                    <a:pos x="178" y="0"/>
                  </a:cxn>
                  <a:cxn ang="0">
                    <a:pos x="45" y="0"/>
                  </a:cxn>
                </a:cxnLst>
                <a:rect l="0" t="0" r="r" b="b"/>
                <a:pathLst>
                  <a:path w="178" h="79">
                    <a:moveTo>
                      <a:pt x="45" y="0"/>
                    </a:moveTo>
                    <a:lnTo>
                      <a:pt x="0" y="79"/>
                    </a:lnTo>
                    <a:lnTo>
                      <a:pt x="133" y="79"/>
                    </a:lnTo>
                    <a:lnTo>
                      <a:pt x="178" y="0"/>
                    </a:lnTo>
                    <a:lnTo>
                      <a:pt x="45" y="0"/>
                    </a:lnTo>
                    <a:close/>
                  </a:path>
                </a:pathLst>
              </a:custGeom>
              <a:solidFill>
                <a:srgbClr val="FFBA05"/>
              </a:solidFill>
              <a:ln w="9525">
                <a:noFill/>
                <a:round/>
                <a:headEnd/>
                <a:tailEnd/>
              </a:ln>
            </p:spPr>
            <p:txBody>
              <a:bodyPr/>
              <a:lstStyle/>
              <a:p>
                <a:endParaRPr lang="en-US"/>
              </a:p>
            </p:txBody>
          </p:sp>
          <p:sp>
            <p:nvSpPr>
              <p:cNvPr id="654371" name="Line 35"/>
              <p:cNvSpPr>
                <a:spLocks noChangeShapeType="1"/>
              </p:cNvSpPr>
              <p:nvPr/>
            </p:nvSpPr>
            <p:spPr bwMode="auto">
              <a:xfrm flipH="1">
                <a:off x="691" y="2854"/>
                <a:ext cx="45" cy="79"/>
              </a:xfrm>
              <a:prstGeom prst="line">
                <a:avLst/>
              </a:prstGeom>
              <a:noFill/>
              <a:ln w="3175">
                <a:solidFill>
                  <a:srgbClr val="F9B304"/>
                </a:solidFill>
                <a:miter lim="800000"/>
                <a:headEnd/>
                <a:tailEnd/>
              </a:ln>
            </p:spPr>
            <p:txBody>
              <a:bodyPr/>
              <a:lstStyle/>
              <a:p>
                <a:endParaRPr lang="en-US"/>
              </a:p>
            </p:txBody>
          </p:sp>
          <p:sp>
            <p:nvSpPr>
              <p:cNvPr id="654372" name="Line 36"/>
              <p:cNvSpPr>
                <a:spLocks noChangeShapeType="1"/>
              </p:cNvSpPr>
              <p:nvPr/>
            </p:nvSpPr>
            <p:spPr bwMode="auto">
              <a:xfrm>
                <a:off x="691" y="2933"/>
                <a:ext cx="133" cy="1"/>
              </a:xfrm>
              <a:prstGeom prst="line">
                <a:avLst/>
              </a:prstGeom>
              <a:noFill/>
              <a:ln w="3175">
                <a:solidFill>
                  <a:srgbClr val="E9A704"/>
                </a:solidFill>
                <a:miter lim="800000"/>
                <a:headEnd/>
                <a:tailEnd/>
              </a:ln>
            </p:spPr>
            <p:txBody>
              <a:bodyPr/>
              <a:lstStyle/>
              <a:p>
                <a:endParaRPr lang="en-US"/>
              </a:p>
            </p:txBody>
          </p:sp>
          <p:sp>
            <p:nvSpPr>
              <p:cNvPr id="654373" name="Line 37"/>
              <p:cNvSpPr>
                <a:spLocks noChangeShapeType="1"/>
              </p:cNvSpPr>
              <p:nvPr/>
            </p:nvSpPr>
            <p:spPr bwMode="auto">
              <a:xfrm flipV="1">
                <a:off x="824" y="2854"/>
                <a:ext cx="45" cy="79"/>
              </a:xfrm>
              <a:prstGeom prst="line">
                <a:avLst/>
              </a:prstGeom>
              <a:noFill/>
              <a:ln w="3175">
                <a:solidFill>
                  <a:srgbClr val="CE9404"/>
                </a:solidFill>
                <a:miter lim="800000"/>
                <a:headEnd/>
                <a:tailEnd/>
              </a:ln>
            </p:spPr>
            <p:txBody>
              <a:bodyPr/>
              <a:lstStyle/>
              <a:p>
                <a:endParaRPr lang="en-US"/>
              </a:p>
            </p:txBody>
          </p:sp>
          <p:sp>
            <p:nvSpPr>
              <p:cNvPr id="654374" name="Line 38"/>
              <p:cNvSpPr>
                <a:spLocks noChangeShapeType="1"/>
              </p:cNvSpPr>
              <p:nvPr/>
            </p:nvSpPr>
            <p:spPr bwMode="auto">
              <a:xfrm flipH="1">
                <a:off x="736" y="2854"/>
                <a:ext cx="133" cy="1"/>
              </a:xfrm>
              <a:prstGeom prst="line">
                <a:avLst/>
              </a:prstGeom>
              <a:noFill/>
              <a:ln w="3175">
                <a:solidFill>
                  <a:srgbClr val="DEA004"/>
                </a:solidFill>
                <a:miter lim="800000"/>
                <a:headEnd/>
                <a:tailEnd/>
              </a:ln>
            </p:spPr>
            <p:txBody>
              <a:bodyPr/>
              <a:lstStyle/>
              <a:p>
                <a:endParaRPr lang="en-US"/>
              </a:p>
            </p:txBody>
          </p:sp>
        </p:grpSp>
        <p:grpSp>
          <p:nvGrpSpPr>
            <p:cNvPr id="7" name="Group 39"/>
            <p:cNvGrpSpPr>
              <a:grpSpLocks/>
            </p:cNvGrpSpPr>
            <p:nvPr/>
          </p:nvGrpSpPr>
          <p:grpSpPr bwMode="auto">
            <a:xfrm>
              <a:off x="853" y="2854"/>
              <a:ext cx="178" cy="80"/>
              <a:chOff x="853" y="2854"/>
              <a:chExt cx="178" cy="80"/>
            </a:xfrm>
          </p:grpSpPr>
          <p:sp>
            <p:nvSpPr>
              <p:cNvPr id="654376" name="Freeform 40"/>
              <p:cNvSpPr>
                <a:spLocks/>
              </p:cNvSpPr>
              <p:nvPr/>
            </p:nvSpPr>
            <p:spPr bwMode="auto">
              <a:xfrm>
                <a:off x="853" y="2854"/>
                <a:ext cx="178" cy="79"/>
              </a:xfrm>
              <a:custGeom>
                <a:avLst/>
                <a:gdLst/>
                <a:ahLst/>
                <a:cxnLst>
                  <a:cxn ang="0">
                    <a:pos x="45" y="0"/>
                  </a:cxn>
                  <a:cxn ang="0">
                    <a:pos x="0" y="79"/>
                  </a:cxn>
                  <a:cxn ang="0">
                    <a:pos x="133" y="79"/>
                  </a:cxn>
                  <a:cxn ang="0">
                    <a:pos x="178" y="0"/>
                  </a:cxn>
                  <a:cxn ang="0">
                    <a:pos x="45" y="0"/>
                  </a:cxn>
                </a:cxnLst>
                <a:rect l="0" t="0" r="r" b="b"/>
                <a:pathLst>
                  <a:path w="178" h="79">
                    <a:moveTo>
                      <a:pt x="45" y="0"/>
                    </a:moveTo>
                    <a:lnTo>
                      <a:pt x="0" y="79"/>
                    </a:lnTo>
                    <a:lnTo>
                      <a:pt x="133" y="79"/>
                    </a:lnTo>
                    <a:lnTo>
                      <a:pt x="178" y="0"/>
                    </a:lnTo>
                    <a:lnTo>
                      <a:pt x="45" y="0"/>
                    </a:lnTo>
                    <a:close/>
                  </a:path>
                </a:pathLst>
              </a:custGeom>
              <a:solidFill>
                <a:srgbClr val="FFBA05"/>
              </a:solidFill>
              <a:ln w="9525">
                <a:noFill/>
                <a:round/>
                <a:headEnd/>
                <a:tailEnd/>
              </a:ln>
            </p:spPr>
            <p:txBody>
              <a:bodyPr/>
              <a:lstStyle/>
              <a:p>
                <a:endParaRPr lang="en-US"/>
              </a:p>
            </p:txBody>
          </p:sp>
          <p:sp>
            <p:nvSpPr>
              <p:cNvPr id="654377" name="Line 41"/>
              <p:cNvSpPr>
                <a:spLocks noChangeShapeType="1"/>
              </p:cNvSpPr>
              <p:nvPr/>
            </p:nvSpPr>
            <p:spPr bwMode="auto">
              <a:xfrm flipH="1">
                <a:off x="853" y="2854"/>
                <a:ext cx="45" cy="79"/>
              </a:xfrm>
              <a:prstGeom prst="line">
                <a:avLst/>
              </a:prstGeom>
              <a:noFill/>
              <a:ln w="3175">
                <a:solidFill>
                  <a:srgbClr val="F9B304"/>
                </a:solidFill>
                <a:miter lim="800000"/>
                <a:headEnd/>
                <a:tailEnd/>
              </a:ln>
            </p:spPr>
            <p:txBody>
              <a:bodyPr/>
              <a:lstStyle/>
              <a:p>
                <a:endParaRPr lang="en-US"/>
              </a:p>
            </p:txBody>
          </p:sp>
          <p:sp>
            <p:nvSpPr>
              <p:cNvPr id="654378" name="Line 42"/>
              <p:cNvSpPr>
                <a:spLocks noChangeShapeType="1"/>
              </p:cNvSpPr>
              <p:nvPr/>
            </p:nvSpPr>
            <p:spPr bwMode="auto">
              <a:xfrm>
                <a:off x="853" y="2933"/>
                <a:ext cx="133" cy="1"/>
              </a:xfrm>
              <a:prstGeom prst="line">
                <a:avLst/>
              </a:prstGeom>
              <a:noFill/>
              <a:ln w="3175">
                <a:solidFill>
                  <a:srgbClr val="E9A704"/>
                </a:solidFill>
                <a:miter lim="800000"/>
                <a:headEnd/>
                <a:tailEnd/>
              </a:ln>
            </p:spPr>
            <p:txBody>
              <a:bodyPr/>
              <a:lstStyle/>
              <a:p>
                <a:endParaRPr lang="en-US"/>
              </a:p>
            </p:txBody>
          </p:sp>
          <p:sp>
            <p:nvSpPr>
              <p:cNvPr id="654379" name="Line 43"/>
              <p:cNvSpPr>
                <a:spLocks noChangeShapeType="1"/>
              </p:cNvSpPr>
              <p:nvPr/>
            </p:nvSpPr>
            <p:spPr bwMode="auto">
              <a:xfrm flipV="1">
                <a:off x="986" y="2854"/>
                <a:ext cx="45" cy="79"/>
              </a:xfrm>
              <a:prstGeom prst="line">
                <a:avLst/>
              </a:prstGeom>
              <a:noFill/>
              <a:ln w="3175">
                <a:solidFill>
                  <a:srgbClr val="CE9404"/>
                </a:solidFill>
                <a:miter lim="800000"/>
                <a:headEnd/>
                <a:tailEnd/>
              </a:ln>
            </p:spPr>
            <p:txBody>
              <a:bodyPr/>
              <a:lstStyle/>
              <a:p>
                <a:endParaRPr lang="en-US"/>
              </a:p>
            </p:txBody>
          </p:sp>
          <p:sp>
            <p:nvSpPr>
              <p:cNvPr id="654380" name="Line 44"/>
              <p:cNvSpPr>
                <a:spLocks noChangeShapeType="1"/>
              </p:cNvSpPr>
              <p:nvPr/>
            </p:nvSpPr>
            <p:spPr bwMode="auto">
              <a:xfrm flipH="1">
                <a:off x="898" y="2854"/>
                <a:ext cx="133" cy="1"/>
              </a:xfrm>
              <a:prstGeom prst="line">
                <a:avLst/>
              </a:prstGeom>
              <a:noFill/>
              <a:ln w="3175">
                <a:solidFill>
                  <a:srgbClr val="DEA004"/>
                </a:solidFill>
                <a:miter lim="800000"/>
                <a:headEnd/>
                <a:tailEnd/>
              </a:ln>
            </p:spPr>
            <p:txBody>
              <a:bodyPr/>
              <a:lstStyle/>
              <a:p>
                <a:endParaRPr lang="en-US"/>
              </a:p>
            </p:txBody>
          </p:sp>
        </p:grpSp>
        <p:grpSp>
          <p:nvGrpSpPr>
            <p:cNvPr id="8" name="Group 45"/>
            <p:cNvGrpSpPr>
              <a:grpSpLocks/>
            </p:cNvGrpSpPr>
            <p:nvPr/>
          </p:nvGrpSpPr>
          <p:grpSpPr bwMode="auto">
            <a:xfrm>
              <a:off x="1015" y="2854"/>
              <a:ext cx="178" cy="80"/>
              <a:chOff x="1015" y="2854"/>
              <a:chExt cx="178" cy="80"/>
            </a:xfrm>
          </p:grpSpPr>
          <p:sp>
            <p:nvSpPr>
              <p:cNvPr id="654382" name="Freeform 46"/>
              <p:cNvSpPr>
                <a:spLocks/>
              </p:cNvSpPr>
              <p:nvPr/>
            </p:nvSpPr>
            <p:spPr bwMode="auto">
              <a:xfrm>
                <a:off x="1015" y="2854"/>
                <a:ext cx="178" cy="79"/>
              </a:xfrm>
              <a:custGeom>
                <a:avLst/>
                <a:gdLst/>
                <a:ahLst/>
                <a:cxnLst>
                  <a:cxn ang="0">
                    <a:pos x="46" y="0"/>
                  </a:cxn>
                  <a:cxn ang="0">
                    <a:pos x="0" y="79"/>
                  </a:cxn>
                  <a:cxn ang="0">
                    <a:pos x="133" y="79"/>
                  </a:cxn>
                  <a:cxn ang="0">
                    <a:pos x="178" y="0"/>
                  </a:cxn>
                  <a:cxn ang="0">
                    <a:pos x="46" y="0"/>
                  </a:cxn>
                </a:cxnLst>
                <a:rect l="0" t="0" r="r" b="b"/>
                <a:pathLst>
                  <a:path w="178" h="79">
                    <a:moveTo>
                      <a:pt x="46" y="0"/>
                    </a:moveTo>
                    <a:lnTo>
                      <a:pt x="0" y="79"/>
                    </a:lnTo>
                    <a:lnTo>
                      <a:pt x="133" y="79"/>
                    </a:lnTo>
                    <a:lnTo>
                      <a:pt x="178" y="0"/>
                    </a:lnTo>
                    <a:lnTo>
                      <a:pt x="46" y="0"/>
                    </a:lnTo>
                    <a:close/>
                  </a:path>
                </a:pathLst>
              </a:custGeom>
              <a:solidFill>
                <a:srgbClr val="FFBA05"/>
              </a:solidFill>
              <a:ln w="9525">
                <a:noFill/>
                <a:round/>
                <a:headEnd/>
                <a:tailEnd/>
              </a:ln>
            </p:spPr>
            <p:txBody>
              <a:bodyPr/>
              <a:lstStyle/>
              <a:p>
                <a:endParaRPr lang="en-US"/>
              </a:p>
            </p:txBody>
          </p:sp>
          <p:sp>
            <p:nvSpPr>
              <p:cNvPr id="654383" name="Line 47"/>
              <p:cNvSpPr>
                <a:spLocks noChangeShapeType="1"/>
              </p:cNvSpPr>
              <p:nvPr/>
            </p:nvSpPr>
            <p:spPr bwMode="auto">
              <a:xfrm flipH="1">
                <a:off x="1015" y="2854"/>
                <a:ext cx="46" cy="79"/>
              </a:xfrm>
              <a:prstGeom prst="line">
                <a:avLst/>
              </a:prstGeom>
              <a:noFill/>
              <a:ln w="3175">
                <a:solidFill>
                  <a:srgbClr val="F9B304"/>
                </a:solidFill>
                <a:miter lim="800000"/>
                <a:headEnd/>
                <a:tailEnd/>
              </a:ln>
            </p:spPr>
            <p:txBody>
              <a:bodyPr/>
              <a:lstStyle/>
              <a:p>
                <a:endParaRPr lang="en-US"/>
              </a:p>
            </p:txBody>
          </p:sp>
          <p:sp>
            <p:nvSpPr>
              <p:cNvPr id="654384" name="Line 48"/>
              <p:cNvSpPr>
                <a:spLocks noChangeShapeType="1"/>
              </p:cNvSpPr>
              <p:nvPr/>
            </p:nvSpPr>
            <p:spPr bwMode="auto">
              <a:xfrm>
                <a:off x="1015" y="2933"/>
                <a:ext cx="133" cy="1"/>
              </a:xfrm>
              <a:prstGeom prst="line">
                <a:avLst/>
              </a:prstGeom>
              <a:noFill/>
              <a:ln w="3175">
                <a:solidFill>
                  <a:srgbClr val="E9A704"/>
                </a:solidFill>
                <a:miter lim="800000"/>
                <a:headEnd/>
                <a:tailEnd/>
              </a:ln>
            </p:spPr>
            <p:txBody>
              <a:bodyPr/>
              <a:lstStyle/>
              <a:p>
                <a:endParaRPr lang="en-US"/>
              </a:p>
            </p:txBody>
          </p:sp>
          <p:sp>
            <p:nvSpPr>
              <p:cNvPr id="654385" name="Line 49"/>
              <p:cNvSpPr>
                <a:spLocks noChangeShapeType="1"/>
              </p:cNvSpPr>
              <p:nvPr/>
            </p:nvSpPr>
            <p:spPr bwMode="auto">
              <a:xfrm flipV="1">
                <a:off x="1148" y="2854"/>
                <a:ext cx="45" cy="79"/>
              </a:xfrm>
              <a:prstGeom prst="line">
                <a:avLst/>
              </a:prstGeom>
              <a:noFill/>
              <a:ln w="3175">
                <a:solidFill>
                  <a:srgbClr val="CE9404"/>
                </a:solidFill>
                <a:miter lim="800000"/>
                <a:headEnd/>
                <a:tailEnd/>
              </a:ln>
            </p:spPr>
            <p:txBody>
              <a:bodyPr/>
              <a:lstStyle/>
              <a:p>
                <a:endParaRPr lang="en-US"/>
              </a:p>
            </p:txBody>
          </p:sp>
          <p:sp>
            <p:nvSpPr>
              <p:cNvPr id="654386" name="Line 50"/>
              <p:cNvSpPr>
                <a:spLocks noChangeShapeType="1"/>
              </p:cNvSpPr>
              <p:nvPr/>
            </p:nvSpPr>
            <p:spPr bwMode="auto">
              <a:xfrm flipH="1">
                <a:off x="1061" y="2854"/>
                <a:ext cx="132" cy="1"/>
              </a:xfrm>
              <a:prstGeom prst="line">
                <a:avLst/>
              </a:prstGeom>
              <a:noFill/>
              <a:ln w="3175">
                <a:solidFill>
                  <a:srgbClr val="DEA004"/>
                </a:solidFill>
                <a:miter lim="800000"/>
                <a:headEnd/>
                <a:tailEnd/>
              </a:ln>
            </p:spPr>
            <p:txBody>
              <a:bodyPr/>
              <a:lstStyle/>
              <a:p>
                <a:endParaRPr lang="en-US"/>
              </a:p>
            </p:txBody>
          </p:sp>
        </p:grpSp>
        <p:grpSp>
          <p:nvGrpSpPr>
            <p:cNvPr id="9" name="Group 51"/>
            <p:cNvGrpSpPr>
              <a:grpSpLocks/>
            </p:cNvGrpSpPr>
            <p:nvPr/>
          </p:nvGrpSpPr>
          <p:grpSpPr bwMode="auto">
            <a:xfrm>
              <a:off x="1177" y="2854"/>
              <a:ext cx="178" cy="80"/>
              <a:chOff x="1177" y="2854"/>
              <a:chExt cx="178" cy="80"/>
            </a:xfrm>
          </p:grpSpPr>
          <p:sp>
            <p:nvSpPr>
              <p:cNvPr id="654388" name="Freeform 52"/>
              <p:cNvSpPr>
                <a:spLocks/>
              </p:cNvSpPr>
              <p:nvPr/>
            </p:nvSpPr>
            <p:spPr bwMode="auto">
              <a:xfrm>
                <a:off x="1177" y="2854"/>
                <a:ext cx="178" cy="79"/>
              </a:xfrm>
              <a:custGeom>
                <a:avLst/>
                <a:gdLst/>
                <a:ahLst/>
                <a:cxnLst>
                  <a:cxn ang="0">
                    <a:pos x="46" y="0"/>
                  </a:cxn>
                  <a:cxn ang="0">
                    <a:pos x="0" y="79"/>
                  </a:cxn>
                  <a:cxn ang="0">
                    <a:pos x="133" y="79"/>
                  </a:cxn>
                  <a:cxn ang="0">
                    <a:pos x="178" y="0"/>
                  </a:cxn>
                  <a:cxn ang="0">
                    <a:pos x="46" y="0"/>
                  </a:cxn>
                </a:cxnLst>
                <a:rect l="0" t="0" r="r" b="b"/>
                <a:pathLst>
                  <a:path w="178" h="79">
                    <a:moveTo>
                      <a:pt x="46" y="0"/>
                    </a:moveTo>
                    <a:lnTo>
                      <a:pt x="0" y="79"/>
                    </a:lnTo>
                    <a:lnTo>
                      <a:pt x="133" y="79"/>
                    </a:lnTo>
                    <a:lnTo>
                      <a:pt x="178" y="0"/>
                    </a:lnTo>
                    <a:lnTo>
                      <a:pt x="46" y="0"/>
                    </a:lnTo>
                    <a:close/>
                  </a:path>
                </a:pathLst>
              </a:custGeom>
              <a:solidFill>
                <a:srgbClr val="FFBA05"/>
              </a:solidFill>
              <a:ln w="9525">
                <a:noFill/>
                <a:round/>
                <a:headEnd/>
                <a:tailEnd/>
              </a:ln>
            </p:spPr>
            <p:txBody>
              <a:bodyPr/>
              <a:lstStyle/>
              <a:p>
                <a:endParaRPr lang="en-US"/>
              </a:p>
            </p:txBody>
          </p:sp>
          <p:sp>
            <p:nvSpPr>
              <p:cNvPr id="654389" name="Line 53"/>
              <p:cNvSpPr>
                <a:spLocks noChangeShapeType="1"/>
              </p:cNvSpPr>
              <p:nvPr/>
            </p:nvSpPr>
            <p:spPr bwMode="auto">
              <a:xfrm flipH="1">
                <a:off x="1177" y="2854"/>
                <a:ext cx="46" cy="79"/>
              </a:xfrm>
              <a:prstGeom prst="line">
                <a:avLst/>
              </a:prstGeom>
              <a:noFill/>
              <a:ln w="3175">
                <a:solidFill>
                  <a:srgbClr val="F9B304"/>
                </a:solidFill>
                <a:miter lim="800000"/>
                <a:headEnd/>
                <a:tailEnd/>
              </a:ln>
            </p:spPr>
            <p:txBody>
              <a:bodyPr/>
              <a:lstStyle/>
              <a:p>
                <a:endParaRPr lang="en-US"/>
              </a:p>
            </p:txBody>
          </p:sp>
          <p:sp>
            <p:nvSpPr>
              <p:cNvPr id="654390" name="Line 54"/>
              <p:cNvSpPr>
                <a:spLocks noChangeShapeType="1"/>
              </p:cNvSpPr>
              <p:nvPr/>
            </p:nvSpPr>
            <p:spPr bwMode="auto">
              <a:xfrm>
                <a:off x="1177" y="2933"/>
                <a:ext cx="133" cy="1"/>
              </a:xfrm>
              <a:prstGeom prst="line">
                <a:avLst/>
              </a:prstGeom>
              <a:noFill/>
              <a:ln w="3175">
                <a:solidFill>
                  <a:srgbClr val="E9A704"/>
                </a:solidFill>
                <a:miter lim="800000"/>
                <a:headEnd/>
                <a:tailEnd/>
              </a:ln>
            </p:spPr>
            <p:txBody>
              <a:bodyPr/>
              <a:lstStyle/>
              <a:p>
                <a:endParaRPr lang="en-US"/>
              </a:p>
            </p:txBody>
          </p:sp>
          <p:sp>
            <p:nvSpPr>
              <p:cNvPr id="654391" name="Line 55"/>
              <p:cNvSpPr>
                <a:spLocks noChangeShapeType="1"/>
              </p:cNvSpPr>
              <p:nvPr/>
            </p:nvSpPr>
            <p:spPr bwMode="auto">
              <a:xfrm flipV="1">
                <a:off x="1310" y="2854"/>
                <a:ext cx="45" cy="79"/>
              </a:xfrm>
              <a:prstGeom prst="line">
                <a:avLst/>
              </a:prstGeom>
              <a:noFill/>
              <a:ln w="3175">
                <a:solidFill>
                  <a:srgbClr val="CE9404"/>
                </a:solidFill>
                <a:miter lim="800000"/>
                <a:headEnd/>
                <a:tailEnd/>
              </a:ln>
            </p:spPr>
            <p:txBody>
              <a:bodyPr/>
              <a:lstStyle/>
              <a:p>
                <a:endParaRPr lang="en-US"/>
              </a:p>
            </p:txBody>
          </p:sp>
          <p:sp>
            <p:nvSpPr>
              <p:cNvPr id="654392" name="Line 56"/>
              <p:cNvSpPr>
                <a:spLocks noChangeShapeType="1"/>
              </p:cNvSpPr>
              <p:nvPr/>
            </p:nvSpPr>
            <p:spPr bwMode="auto">
              <a:xfrm flipH="1">
                <a:off x="1223" y="2854"/>
                <a:ext cx="132" cy="1"/>
              </a:xfrm>
              <a:prstGeom prst="line">
                <a:avLst/>
              </a:prstGeom>
              <a:noFill/>
              <a:ln w="3175">
                <a:solidFill>
                  <a:srgbClr val="DEA004"/>
                </a:solidFill>
                <a:miter lim="800000"/>
                <a:headEnd/>
                <a:tailEnd/>
              </a:ln>
            </p:spPr>
            <p:txBody>
              <a:bodyPr/>
              <a:lstStyle/>
              <a:p>
                <a:endParaRPr lang="en-US"/>
              </a:p>
            </p:txBody>
          </p:sp>
        </p:grpSp>
        <p:grpSp>
          <p:nvGrpSpPr>
            <p:cNvPr id="10" name="Group 57"/>
            <p:cNvGrpSpPr>
              <a:grpSpLocks/>
            </p:cNvGrpSpPr>
            <p:nvPr/>
          </p:nvGrpSpPr>
          <p:grpSpPr bwMode="auto">
            <a:xfrm>
              <a:off x="1340" y="2854"/>
              <a:ext cx="178" cy="80"/>
              <a:chOff x="1340" y="2854"/>
              <a:chExt cx="178" cy="80"/>
            </a:xfrm>
          </p:grpSpPr>
          <p:sp>
            <p:nvSpPr>
              <p:cNvPr id="654394" name="Freeform 58"/>
              <p:cNvSpPr>
                <a:spLocks/>
              </p:cNvSpPr>
              <p:nvPr/>
            </p:nvSpPr>
            <p:spPr bwMode="auto">
              <a:xfrm>
                <a:off x="1340" y="2854"/>
                <a:ext cx="178" cy="79"/>
              </a:xfrm>
              <a:custGeom>
                <a:avLst/>
                <a:gdLst/>
                <a:ahLst/>
                <a:cxnLst>
                  <a:cxn ang="0">
                    <a:pos x="45" y="0"/>
                  </a:cxn>
                  <a:cxn ang="0">
                    <a:pos x="0" y="79"/>
                  </a:cxn>
                  <a:cxn ang="0">
                    <a:pos x="132" y="79"/>
                  </a:cxn>
                  <a:cxn ang="0">
                    <a:pos x="178" y="0"/>
                  </a:cxn>
                  <a:cxn ang="0">
                    <a:pos x="45" y="0"/>
                  </a:cxn>
                </a:cxnLst>
                <a:rect l="0" t="0" r="r" b="b"/>
                <a:pathLst>
                  <a:path w="178" h="79">
                    <a:moveTo>
                      <a:pt x="45" y="0"/>
                    </a:moveTo>
                    <a:lnTo>
                      <a:pt x="0" y="79"/>
                    </a:lnTo>
                    <a:lnTo>
                      <a:pt x="132" y="79"/>
                    </a:lnTo>
                    <a:lnTo>
                      <a:pt x="178" y="0"/>
                    </a:lnTo>
                    <a:lnTo>
                      <a:pt x="45" y="0"/>
                    </a:lnTo>
                    <a:close/>
                  </a:path>
                </a:pathLst>
              </a:custGeom>
              <a:solidFill>
                <a:srgbClr val="FFBA05"/>
              </a:solidFill>
              <a:ln w="9525">
                <a:noFill/>
                <a:round/>
                <a:headEnd/>
                <a:tailEnd/>
              </a:ln>
            </p:spPr>
            <p:txBody>
              <a:bodyPr/>
              <a:lstStyle/>
              <a:p>
                <a:endParaRPr lang="en-US"/>
              </a:p>
            </p:txBody>
          </p:sp>
          <p:sp>
            <p:nvSpPr>
              <p:cNvPr id="654395" name="Line 59"/>
              <p:cNvSpPr>
                <a:spLocks noChangeShapeType="1"/>
              </p:cNvSpPr>
              <p:nvPr/>
            </p:nvSpPr>
            <p:spPr bwMode="auto">
              <a:xfrm flipH="1">
                <a:off x="1340" y="2854"/>
                <a:ext cx="45" cy="79"/>
              </a:xfrm>
              <a:prstGeom prst="line">
                <a:avLst/>
              </a:prstGeom>
              <a:noFill/>
              <a:ln w="3175">
                <a:solidFill>
                  <a:srgbClr val="F9B304"/>
                </a:solidFill>
                <a:miter lim="800000"/>
                <a:headEnd/>
                <a:tailEnd/>
              </a:ln>
            </p:spPr>
            <p:txBody>
              <a:bodyPr/>
              <a:lstStyle/>
              <a:p>
                <a:endParaRPr lang="en-US"/>
              </a:p>
            </p:txBody>
          </p:sp>
          <p:sp>
            <p:nvSpPr>
              <p:cNvPr id="654396" name="Line 60"/>
              <p:cNvSpPr>
                <a:spLocks noChangeShapeType="1"/>
              </p:cNvSpPr>
              <p:nvPr/>
            </p:nvSpPr>
            <p:spPr bwMode="auto">
              <a:xfrm>
                <a:off x="1340" y="2933"/>
                <a:ext cx="132" cy="1"/>
              </a:xfrm>
              <a:prstGeom prst="line">
                <a:avLst/>
              </a:prstGeom>
              <a:noFill/>
              <a:ln w="3175">
                <a:solidFill>
                  <a:srgbClr val="E9A704"/>
                </a:solidFill>
                <a:miter lim="800000"/>
                <a:headEnd/>
                <a:tailEnd/>
              </a:ln>
            </p:spPr>
            <p:txBody>
              <a:bodyPr/>
              <a:lstStyle/>
              <a:p>
                <a:endParaRPr lang="en-US"/>
              </a:p>
            </p:txBody>
          </p:sp>
          <p:sp>
            <p:nvSpPr>
              <p:cNvPr id="654397" name="Line 61"/>
              <p:cNvSpPr>
                <a:spLocks noChangeShapeType="1"/>
              </p:cNvSpPr>
              <p:nvPr/>
            </p:nvSpPr>
            <p:spPr bwMode="auto">
              <a:xfrm flipV="1">
                <a:off x="1472" y="2854"/>
                <a:ext cx="46" cy="79"/>
              </a:xfrm>
              <a:prstGeom prst="line">
                <a:avLst/>
              </a:prstGeom>
              <a:noFill/>
              <a:ln w="3175">
                <a:solidFill>
                  <a:srgbClr val="CE9404"/>
                </a:solidFill>
                <a:miter lim="800000"/>
                <a:headEnd/>
                <a:tailEnd/>
              </a:ln>
            </p:spPr>
            <p:txBody>
              <a:bodyPr/>
              <a:lstStyle/>
              <a:p>
                <a:endParaRPr lang="en-US"/>
              </a:p>
            </p:txBody>
          </p:sp>
          <p:sp>
            <p:nvSpPr>
              <p:cNvPr id="654398" name="Line 62"/>
              <p:cNvSpPr>
                <a:spLocks noChangeShapeType="1"/>
              </p:cNvSpPr>
              <p:nvPr/>
            </p:nvSpPr>
            <p:spPr bwMode="auto">
              <a:xfrm flipH="1">
                <a:off x="1385" y="2854"/>
                <a:ext cx="133" cy="1"/>
              </a:xfrm>
              <a:prstGeom prst="line">
                <a:avLst/>
              </a:prstGeom>
              <a:noFill/>
              <a:ln w="3175">
                <a:solidFill>
                  <a:srgbClr val="DEA004"/>
                </a:solidFill>
                <a:miter lim="800000"/>
                <a:headEnd/>
                <a:tailEnd/>
              </a:ln>
            </p:spPr>
            <p:txBody>
              <a:bodyPr/>
              <a:lstStyle/>
              <a:p>
                <a:endParaRPr lang="en-US"/>
              </a:p>
            </p:txBody>
          </p:sp>
        </p:grpSp>
        <p:grpSp>
          <p:nvGrpSpPr>
            <p:cNvPr id="11" name="Group 63"/>
            <p:cNvGrpSpPr>
              <a:grpSpLocks/>
            </p:cNvGrpSpPr>
            <p:nvPr/>
          </p:nvGrpSpPr>
          <p:grpSpPr bwMode="auto">
            <a:xfrm>
              <a:off x="1443" y="2957"/>
              <a:ext cx="178" cy="80"/>
              <a:chOff x="1443" y="2957"/>
              <a:chExt cx="178" cy="80"/>
            </a:xfrm>
          </p:grpSpPr>
          <p:sp>
            <p:nvSpPr>
              <p:cNvPr id="654400" name="Freeform 64"/>
              <p:cNvSpPr>
                <a:spLocks/>
              </p:cNvSpPr>
              <p:nvPr/>
            </p:nvSpPr>
            <p:spPr bwMode="auto">
              <a:xfrm>
                <a:off x="1443" y="2957"/>
                <a:ext cx="178" cy="79"/>
              </a:xfrm>
              <a:custGeom>
                <a:avLst/>
                <a:gdLst/>
                <a:ahLst/>
                <a:cxnLst>
                  <a:cxn ang="0">
                    <a:pos x="45" y="0"/>
                  </a:cxn>
                  <a:cxn ang="0">
                    <a:pos x="0" y="79"/>
                  </a:cxn>
                  <a:cxn ang="0">
                    <a:pos x="133" y="79"/>
                  </a:cxn>
                  <a:cxn ang="0">
                    <a:pos x="178" y="0"/>
                  </a:cxn>
                  <a:cxn ang="0">
                    <a:pos x="45" y="0"/>
                  </a:cxn>
                </a:cxnLst>
                <a:rect l="0" t="0" r="r" b="b"/>
                <a:pathLst>
                  <a:path w="178" h="79">
                    <a:moveTo>
                      <a:pt x="45" y="0"/>
                    </a:moveTo>
                    <a:lnTo>
                      <a:pt x="0" y="79"/>
                    </a:lnTo>
                    <a:lnTo>
                      <a:pt x="133" y="79"/>
                    </a:lnTo>
                    <a:lnTo>
                      <a:pt x="178" y="0"/>
                    </a:lnTo>
                    <a:lnTo>
                      <a:pt x="45" y="0"/>
                    </a:lnTo>
                    <a:close/>
                  </a:path>
                </a:pathLst>
              </a:custGeom>
              <a:solidFill>
                <a:srgbClr val="AE014E"/>
              </a:solidFill>
              <a:ln w="9525">
                <a:noFill/>
                <a:round/>
                <a:headEnd/>
                <a:tailEnd/>
              </a:ln>
            </p:spPr>
            <p:txBody>
              <a:bodyPr/>
              <a:lstStyle/>
              <a:p>
                <a:endParaRPr lang="en-US"/>
              </a:p>
            </p:txBody>
          </p:sp>
          <p:sp>
            <p:nvSpPr>
              <p:cNvPr id="654401" name="Line 65"/>
              <p:cNvSpPr>
                <a:spLocks noChangeShapeType="1"/>
              </p:cNvSpPr>
              <p:nvPr/>
            </p:nvSpPr>
            <p:spPr bwMode="auto">
              <a:xfrm flipH="1">
                <a:off x="1443" y="2957"/>
                <a:ext cx="45" cy="79"/>
              </a:xfrm>
              <a:prstGeom prst="line">
                <a:avLst/>
              </a:prstGeom>
              <a:noFill/>
              <a:ln w="3175">
                <a:solidFill>
                  <a:srgbClr val="A7004B"/>
                </a:solidFill>
                <a:miter lim="800000"/>
                <a:headEnd/>
                <a:tailEnd/>
              </a:ln>
            </p:spPr>
            <p:txBody>
              <a:bodyPr/>
              <a:lstStyle/>
              <a:p>
                <a:endParaRPr lang="en-US"/>
              </a:p>
            </p:txBody>
          </p:sp>
          <p:sp>
            <p:nvSpPr>
              <p:cNvPr id="654402" name="Line 66"/>
              <p:cNvSpPr>
                <a:spLocks noChangeShapeType="1"/>
              </p:cNvSpPr>
              <p:nvPr/>
            </p:nvSpPr>
            <p:spPr bwMode="auto">
              <a:xfrm>
                <a:off x="1443" y="3036"/>
                <a:ext cx="133" cy="1"/>
              </a:xfrm>
              <a:prstGeom prst="line">
                <a:avLst/>
              </a:prstGeom>
              <a:noFill/>
              <a:ln w="3175">
                <a:solidFill>
                  <a:srgbClr val="9C0046"/>
                </a:solidFill>
                <a:miter lim="800000"/>
                <a:headEnd/>
                <a:tailEnd/>
              </a:ln>
            </p:spPr>
            <p:txBody>
              <a:bodyPr/>
              <a:lstStyle/>
              <a:p>
                <a:endParaRPr lang="en-US"/>
              </a:p>
            </p:txBody>
          </p:sp>
          <p:sp>
            <p:nvSpPr>
              <p:cNvPr id="654403" name="Line 67"/>
              <p:cNvSpPr>
                <a:spLocks noChangeShapeType="1"/>
              </p:cNvSpPr>
              <p:nvPr/>
            </p:nvSpPr>
            <p:spPr bwMode="auto">
              <a:xfrm flipV="1">
                <a:off x="1576" y="2957"/>
                <a:ext cx="45" cy="79"/>
              </a:xfrm>
              <a:prstGeom prst="line">
                <a:avLst/>
              </a:prstGeom>
              <a:noFill/>
              <a:ln w="3175">
                <a:solidFill>
                  <a:srgbClr val="8A003D"/>
                </a:solidFill>
                <a:miter lim="800000"/>
                <a:headEnd/>
                <a:tailEnd/>
              </a:ln>
            </p:spPr>
            <p:txBody>
              <a:bodyPr/>
              <a:lstStyle/>
              <a:p>
                <a:endParaRPr lang="en-US"/>
              </a:p>
            </p:txBody>
          </p:sp>
          <p:sp>
            <p:nvSpPr>
              <p:cNvPr id="654404" name="Line 68"/>
              <p:cNvSpPr>
                <a:spLocks noChangeShapeType="1"/>
              </p:cNvSpPr>
              <p:nvPr/>
            </p:nvSpPr>
            <p:spPr bwMode="auto">
              <a:xfrm flipH="1">
                <a:off x="1488" y="2957"/>
                <a:ext cx="133" cy="1"/>
              </a:xfrm>
              <a:prstGeom prst="line">
                <a:avLst/>
              </a:prstGeom>
              <a:noFill/>
              <a:ln w="3175">
                <a:solidFill>
                  <a:srgbClr val="950042"/>
                </a:solidFill>
                <a:miter lim="800000"/>
                <a:headEnd/>
                <a:tailEnd/>
              </a:ln>
            </p:spPr>
            <p:txBody>
              <a:bodyPr/>
              <a:lstStyle/>
              <a:p>
                <a:endParaRPr lang="en-US"/>
              </a:p>
            </p:txBody>
          </p:sp>
        </p:grpSp>
        <p:grpSp>
          <p:nvGrpSpPr>
            <p:cNvPr id="12" name="Group 69"/>
            <p:cNvGrpSpPr>
              <a:grpSpLocks/>
            </p:cNvGrpSpPr>
            <p:nvPr/>
          </p:nvGrpSpPr>
          <p:grpSpPr bwMode="auto">
            <a:xfrm>
              <a:off x="1605" y="2957"/>
              <a:ext cx="178" cy="80"/>
              <a:chOff x="1605" y="2957"/>
              <a:chExt cx="178" cy="80"/>
            </a:xfrm>
          </p:grpSpPr>
          <p:sp>
            <p:nvSpPr>
              <p:cNvPr id="654406" name="Freeform 70"/>
              <p:cNvSpPr>
                <a:spLocks/>
              </p:cNvSpPr>
              <p:nvPr/>
            </p:nvSpPr>
            <p:spPr bwMode="auto">
              <a:xfrm>
                <a:off x="1605" y="2957"/>
                <a:ext cx="178" cy="79"/>
              </a:xfrm>
              <a:custGeom>
                <a:avLst/>
                <a:gdLst/>
                <a:ahLst/>
                <a:cxnLst>
                  <a:cxn ang="0">
                    <a:pos x="45" y="0"/>
                  </a:cxn>
                  <a:cxn ang="0">
                    <a:pos x="0" y="79"/>
                  </a:cxn>
                  <a:cxn ang="0">
                    <a:pos x="133" y="79"/>
                  </a:cxn>
                  <a:cxn ang="0">
                    <a:pos x="178" y="0"/>
                  </a:cxn>
                  <a:cxn ang="0">
                    <a:pos x="45" y="0"/>
                  </a:cxn>
                </a:cxnLst>
                <a:rect l="0" t="0" r="r" b="b"/>
                <a:pathLst>
                  <a:path w="178" h="79">
                    <a:moveTo>
                      <a:pt x="45" y="0"/>
                    </a:moveTo>
                    <a:lnTo>
                      <a:pt x="0" y="79"/>
                    </a:lnTo>
                    <a:lnTo>
                      <a:pt x="133" y="79"/>
                    </a:lnTo>
                    <a:lnTo>
                      <a:pt x="178" y="0"/>
                    </a:lnTo>
                    <a:lnTo>
                      <a:pt x="45" y="0"/>
                    </a:lnTo>
                    <a:close/>
                  </a:path>
                </a:pathLst>
              </a:custGeom>
              <a:solidFill>
                <a:srgbClr val="AE014E"/>
              </a:solidFill>
              <a:ln w="9525">
                <a:noFill/>
                <a:round/>
                <a:headEnd/>
                <a:tailEnd/>
              </a:ln>
            </p:spPr>
            <p:txBody>
              <a:bodyPr/>
              <a:lstStyle/>
              <a:p>
                <a:endParaRPr lang="en-US"/>
              </a:p>
            </p:txBody>
          </p:sp>
          <p:sp>
            <p:nvSpPr>
              <p:cNvPr id="654407" name="Line 71"/>
              <p:cNvSpPr>
                <a:spLocks noChangeShapeType="1"/>
              </p:cNvSpPr>
              <p:nvPr/>
            </p:nvSpPr>
            <p:spPr bwMode="auto">
              <a:xfrm flipH="1">
                <a:off x="1605" y="2957"/>
                <a:ext cx="45" cy="79"/>
              </a:xfrm>
              <a:prstGeom prst="line">
                <a:avLst/>
              </a:prstGeom>
              <a:noFill/>
              <a:ln w="3175">
                <a:solidFill>
                  <a:srgbClr val="A7004B"/>
                </a:solidFill>
                <a:miter lim="800000"/>
                <a:headEnd/>
                <a:tailEnd/>
              </a:ln>
            </p:spPr>
            <p:txBody>
              <a:bodyPr/>
              <a:lstStyle/>
              <a:p>
                <a:endParaRPr lang="en-US"/>
              </a:p>
            </p:txBody>
          </p:sp>
          <p:sp>
            <p:nvSpPr>
              <p:cNvPr id="654408" name="Line 72"/>
              <p:cNvSpPr>
                <a:spLocks noChangeShapeType="1"/>
              </p:cNvSpPr>
              <p:nvPr/>
            </p:nvSpPr>
            <p:spPr bwMode="auto">
              <a:xfrm>
                <a:off x="1605" y="3036"/>
                <a:ext cx="133" cy="1"/>
              </a:xfrm>
              <a:prstGeom prst="line">
                <a:avLst/>
              </a:prstGeom>
              <a:noFill/>
              <a:ln w="3175">
                <a:solidFill>
                  <a:srgbClr val="9C0046"/>
                </a:solidFill>
                <a:miter lim="800000"/>
                <a:headEnd/>
                <a:tailEnd/>
              </a:ln>
            </p:spPr>
            <p:txBody>
              <a:bodyPr/>
              <a:lstStyle/>
              <a:p>
                <a:endParaRPr lang="en-US"/>
              </a:p>
            </p:txBody>
          </p:sp>
          <p:sp>
            <p:nvSpPr>
              <p:cNvPr id="654409" name="Line 73"/>
              <p:cNvSpPr>
                <a:spLocks noChangeShapeType="1"/>
              </p:cNvSpPr>
              <p:nvPr/>
            </p:nvSpPr>
            <p:spPr bwMode="auto">
              <a:xfrm flipV="1">
                <a:off x="1738" y="2957"/>
                <a:ext cx="45" cy="79"/>
              </a:xfrm>
              <a:prstGeom prst="line">
                <a:avLst/>
              </a:prstGeom>
              <a:noFill/>
              <a:ln w="3175">
                <a:solidFill>
                  <a:srgbClr val="8A003D"/>
                </a:solidFill>
                <a:miter lim="800000"/>
                <a:headEnd/>
                <a:tailEnd/>
              </a:ln>
            </p:spPr>
            <p:txBody>
              <a:bodyPr/>
              <a:lstStyle/>
              <a:p>
                <a:endParaRPr lang="en-US"/>
              </a:p>
            </p:txBody>
          </p:sp>
          <p:sp>
            <p:nvSpPr>
              <p:cNvPr id="654410" name="Line 74"/>
              <p:cNvSpPr>
                <a:spLocks noChangeShapeType="1"/>
              </p:cNvSpPr>
              <p:nvPr/>
            </p:nvSpPr>
            <p:spPr bwMode="auto">
              <a:xfrm flipH="1">
                <a:off x="1650" y="2957"/>
                <a:ext cx="133" cy="1"/>
              </a:xfrm>
              <a:prstGeom prst="line">
                <a:avLst/>
              </a:prstGeom>
              <a:noFill/>
              <a:ln w="3175">
                <a:solidFill>
                  <a:srgbClr val="950042"/>
                </a:solidFill>
                <a:miter lim="800000"/>
                <a:headEnd/>
                <a:tailEnd/>
              </a:ln>
            </p:spPr>
            <p:txBody>
              <a:bodyPr/>
              <a:lstStyle/>
              <a:p>
                <a:endParaRPr lang="en-US"/>
              </a:p>
            </p:txBody>
          </p:sp>
        </p:grpSp>
        <p:grpSp>
          <p:nvGrpSpPr>
            <p:cNvPr id="13" name="Group 75"/>
            <p:cNvGrpSpPr>
              <a:grpSpLocks/>
            </p:cNvGrpSpPr>
            <p:nvPr/>
          </p:nvGrpSpPr>
          <p:grpSpPr bwMode="auto">
            <a:xfrm>
              <a:off x="750" y="2751"/>
              <a:ext cx="178" cy="80"/>
              <a:chOff x="750" y="2751"/>
              <a:chExt cx="178" cy="80"/>
            </a:xfrm>
          </p:grpSpPr>
          <p:sp>
            <p:nvSpPr>
              <p:cNvPr id="654412" name="Freeform 76"/>
              <p:cNvSpPr>
                <a:spLocks/>
              </p:cNvSpPr>
              <p:nvPr/>
            </p:nvSpPr>
            <p:spPr bwMode="auto">
              <a:xfrm>
                <a:off x="750" y="2751"/>
                <a:ext cx="178" cy="79"/>
              </a:xfrm>
              <a:custGeom>
                <a:avLst/>
                <a:gdLst/>
                <a:ahLst/>
                <a:cxnLst>
                  <a:cxn ang="0">
                    <a:pos x="45" y="0"/>
                  </a:cxn>
                  <a:cxn ang="0">
                    <a:pos x="0" y="79"/>
                  </a:cxn>
                  <a:cxn ang="0">
                    <a:pos x="133" y="79"/>
                  </a:cxn>
                  <a:cxn ang="0">
                    <a:pos x="178" y="0"/>
                  </a:cxn>
                  <a:cxn ang="0">
                    <a:pos x="45" y="0"/>
                  </a:cxn>
                </a:cxnLst>
                <a:rect l="0" t="0" r="r" b="b"/>
                <a:pathLst>
                  <a:path w="178" h="79">
                    <a:moveTo>
                      <a:pt x="45" y="0"/>
                    </a:moveTo>
                    <a:lnTo>
                      <a:pt x="0" y="79"/>
                    </a:lnTo>
                    <a:lnTo>
                      <a:pt x="133" y="79"/>
                    </a:lnTo>
                    <a:lnTo>
                      <a:pt x="178" y="0"/>
                    </a:lnTo>
                    <a:lnTo>
                      <a:pt x="45" y="0"/>
                    </a:lnTo>
                    <a:close/>
                  </a:path>
                </a:pathLst>
              </a:custGeom>
              <a:solidFill>
                <a:srgbClr val="FFBA05"/>
              </a:solidFill>
              <a:ln w="9525">
                <a:noFill/>
                <a:round/>
                <a:headEnd/>
                <a:tailEnd/>
              </a:ln>
            </p:spPr>
            <p:txBody>
              <a:bodyPr/>
              <a:lstStyle/>
              <a:p>
                <a:endParaRPr lang="en-US"/>
              </a:p>
            </p:txBody>
          </p:sp>
          <p:sp>
            <p:nvSpPr>
              <p:cNvPr id="654413" name="Line 77"/>
              <p:cNvSpPr>
                <a:spLocks noChangeShapeType="1"/>
              </p:cNvSpPr>
              <p:nvPr/>
            </p:nvSpPr>
            <p:spPr bwMode="auto">
              <a:xfrm flipH="1">
                <a:off x="750" y="2751"/>
                <a:ext cx="45" cy="79"/>
              </a:xfrm>
              <a:prstGeom prst="line">
                <a:avLst/>
              </a:prstGeom>
              <a:noFill/>
              <a:ln w="3175">
                <a:solidFill>
                  <a:srgbClr val="F9B304"/>
                </a:solidFill>
                <a:miter lim="800000"/>
                <a:headEnd/>
                <a:tailEnd/>
              </a:ln>
            </p:spPr>
            <p:txBody>
              <a:bodyPr/>
              <a:lstStyle/>
              <a:p>
                <a:endParaRPr lang="en-US"/>
              </a:p>
            </p:txBody>
          </p:sp>
          <p:sp>
            <p:nvSpPr>
              <p:cNvPr id="654414" name="Line 78"/>
              <p:cNvSpPr>
                <a:spLocks noChangeShapeType="1"/>
              </p:cNvSpPr>
              <p:nvPr/>
            </p:nvSpPr>
            <p:spPr bwMode="auto">
              <a:xfrm>
                <a:off x="750" y="2830"/>
                <a:ext cx="133" cy="1"/>
              </a:xfrm>
              <a:prstGeom prst="line">
                <a:avLst/>
              </a:prstGeom>
              <a:noFill/>
              <a:ln w="3175">
                <a:solidFill>
                  <a:srgbClr val="E9A704"/>
                </a:solidFill>
                <a:miter lim="800000"/>
                <a:headEnd/>
                <a:tailEnd/>
              </a:ln>
            </p:spPr>
            <p:txBody>
              <a:bodyPr/>
              <a:lstStyle/>
              <a:p>
                <a:endParaRPr lang="en-US"/>
              </a:p>
            </p:txBody>
          </p:sp>
          <p:sp>
            <p:nvSpPr>
              <p:cNvPr id="654415" name="Line 79"/>
              <p:cNvSpPr>
                <a:spLocks noChangeShapeType="1"/>
              </p:cNvSpPr>
              <p:nvPr/>
            </p:nvSpPr>
            <p:spPr bwMode="auto">
              <a:xfrm flipV="1">
                <a:off x="883" y="2751"/>
                <a:ext cx="45" cy="79"/>
              </a:xfrm>
              <a:prstGeom prst="line">
                <a:avLst/>
              </a:prstGeom>
              <a:noFill/>
              <a:ln w="3175">
                <a:solidFill>
                  <a:srgbClr val="CE9404"/>
                </a:solidFill>
                <a:miter lim="800000"/>
                <a:headEnd/>
                <a:tailEnd/>
              </a:ln>
            </p:spPr>
            <p:txBody>
              <a:bodyPr/>
              <a:lstStyle/>
              <a:p>
                <a:endParaRPr lang="en-US"/>
              </a:p>
            </p:txBody>
          </p:sp>
          <p:sp>
            <p:nvSpPr>
              <p:cNvPr id="654416" name="Line 80"/>
              <p:cNvSpPr>
                <a:spLocks noChangeShapeType="1"/>
              </p:cNvSpPr>
              <p:nvPr/>
            </p:nvSpPr>
            <p:spPr bwMode="auto">
              <a:xfrm flipH="1">
                <a:off x="795" y="2751"/>
                <a:ext cx="133" cy="1"/>
              </a:xfrm>
              <a:prstGeom prst="line">
                <a:avLst/>
              </a:prstGeom>
              <a:noFill/>
              <a:ln w="3175">
                <a:solidFill>
                  <a:srgbClr val="DEA004"/>
                </a:solidFill>
                <a:miter lim="800000"/>
                <a:headEnd/>
                <a:tailEnd/>
              </a:ln>
            </p:spPr>
            <p:txBody>
              <a:bodyPr/>
              <a:lstStyle/>
              <a:p>
                <a:endParaRPr lang="en-US"/>
              </a:p>
            </p:txBody>
          </p:sp>
        </p:grpSp>
        <p:grpSp>
          <p:nvGrpSpPr>
            <p:cNvPr id="14" name="Group 81"/>
            <p:cNvGrpSpPr>
              <a:grpSpLocks/>
            </p:cNvGrpSpPr>
            <p:nvPr/>
          </p:nvGrpSpPr>
          <p:grpSpPr bwMode="auto">
            <a:xfrm>
              <a:off x="912" y="2751"/>
              <a:ext cx="178" cy="80"/>
              <a:chOff x="912" y="2751"/>
              <a:chExt cx="178" cy="80"/>
            </a:xfrm>
          </p:grpSpPr>
          <p:sp>
            <p:nvSpPr>
              <p:cNvPr id="654418" name="Freeform 82"/>
              <p:cNvSpPr>
                <a:spLocks/>
              </p:cNvSpPr>
              <p:nvPr/>
            </p:nvSpPr>
            <p:spPr bwMode="auto">
              <a:xfrm>
                <a:off x="912" y="2751"/>
                <a:ext cx="178" cy="79"/>
              </a:xfrm>
              <a:custGeom>
                <a:avLst/>
                <a:gdLst/>
                <a:ahLst/>
                <a:cxnLst>
                  <a:cxn ang="0">
                    <a:pos x="45" y="0"/>
                  </a:cxn>
                  <a:cxn ang="0">
                    <a:pos x="0" y="79"/>
                  </a:cxn>
                  <a:cxn ang="0">
                    <a:pos x="133" y="79"/>
                  </a:cxn>
                  <a:cxn ang="0">
                    <a:pos x="178" y="0"/>
                  </a:cxn>
                  <a:cxn ang="0">
                    <a:pos x="45" y="0"/>
                  </a:cxn>
                </a:cxnLst>
                <a:rect l="0" t="0" r="r" b="b"/>
                <a:pathLst>
                  <a:path w="178" h="79">
                    <a:moveTo>
                      <a:pt x="45" y="0"/>
                    </a:moveTo>
                    <a:lnTo>
                      <a:pt x="0" y="79"/>
                    </a:lnTo>
                    <a:lnTo>
                      <a:pt x="133" y="79"/>
                    </a:lnTo>
                    <a:lnTo>
                      <a:pt x="178" y="0"/>
                    </a:lnTo>
                    <a:lnTo>
                      <a:pt x="45" y="0"/>
                    </a:lnTo>
                    <a:close/>
                  </a:path>
                </a:pathLst>
              </a:custGeom>
              <a:solidFill>
                <a:srgbClr val="FFBA05"/>
              </a:solidFill>
              <a:ln w="9525">
                <a:noFill/>
                <a:round/>
                <a:headEnd/>
                <a:tailEnd/>
              </a:ln>
            </p:spPr>
            <p:txBody>
              <a:bodyPr/>
              <a:lstStyle/>
              <a:p>
                <a:endParaRPr lang="en-US"/>
              </a:p>
            </p:txBody>
          </p:sp>
          <p:sp>
            <p:nvSpPr>
              <p:cNvPr id="654419" name="Line 83"/>
              <p:cNvSpPr>
                <a:spLocks noChangeShapeType="1"/>
              </p:cNvSpPr>
              <p:nvPr/>
            </p:nvSpPr>
            <p:spPr bwMode="auto">
              <a:xfrm flipH="1">
                <a:off x="912" y="2751"/>
                <a:ext cx="45" cy="79"/>
              </a:xfrm>
              <a:prstGeom prst="line">
                <a:avLst/>
              </a:prstGeom>
              <a:noFill/>
              <a:ln w="3175">
                <a:solidFill>
                  <a:srgbClr val="F9B304"/>
                </a:solidFill>
                <a:miter lim="800000"/>
                <a:headEnd/>
                <a:tailEnd/>
              </a:ln>
            </p:spPr>
            <p:txBody>
              <a:bodyPr/>
              <a:lstStyle/>
              <a:p>
                <a:endParaRPr lang="en-US"/>
              </a:p>
            </p:txBody>
          </p:sp>
          <p:sp>
            <p:nvSpPr>
              <p:cNvPr id="654420" name="Line 84"/>
              <p:cNvSpPr>
                <a:spLocks noChangeShapeType="1"/>
              </p:cNvSpPr>
              <p:nvPr/>
            </p:nvSpPr>
            <p:spPr bwMode="auto">
              <a:xfrm>
                <a:off x="912" y="2830"/>
                <a:ext cx="133" cy="1"/>
              </a:xfrm>
              <a:prstGeom prst="line">
                <a:avLst/>
              </a:prstGeom>
              <a:noFill/>
              <a:ln w="3175">
                <a:solidFill>
                  <a:srgbClr val="E9A704"/>
                </a:solidFill>
                <a:miter lim="800000"/>
                <a:headEnd/>
                <a:tailEnd/>
              </a:ln>
            </p:spPr>
            <p:txBody>
              <a:bodyPr/>
              <a:lstStyle/>
              <a:p>
                <a:endParaRPr lang="en-US"/>
              </a:p>
            </p:txBody>
          </p:sp>
          <p:sp>
            <p:nvSpPr>
              <p:cNvPr id="654421" name="Line 85"/>
              <p:cNvSpPr>
                <a:spLocks noChangeShapeType="1"/>
              </p:cNvSpPr>
              <p:nvPr/>
            </p:nvSpPr>
            <p:spPr bwMode="auto">
              <a:xfrm flipV="1">
                <a:off x="1045" y="2751"/>
                <a:ext cx="45" cy="79"/>
              </a:xfrm>
              <a:prstGeom prst="line">
                <a:avLst/>
              </a:prstGeom>
              <a:noFill/>
              <a:ln w="3175">
                <a:solidFill>
                  <a:srgbClr val="CE9404"/>
                </a:solidFill>
                <a:miter lim="800000"/>
                <a:headEnd/>
                <a:tailEnd/>
              </a:ln>
            </p:spPr>
            <p:txBody>
              <a:bodyPr/>
              <a:lstStyle/>
              <a:p>
                <a:endParaRPr lang="en-US"/>
              </a:p>
            </p:txBody>
          </p:sp>
          <p:sp>
            <p:nvSpPr>
              <p:cNvPr id="654422" name="Line 86"/>
              <p:cNvSpPr>
                <a:spLocks noChangeShapeType="1"/>
              </p:cNvSpPr>
              <p:nvPr/>
            </p:nvSpPr>
            <p:spPr bwMode="auto">
              <a:xfrm flipH="1">
                <a:off x="957" y="2751"/>
                <a:ext cx="133" cy="1"/>
              </a:xfrm>
              <a:prstGeom prst="line">
                <a:avLst/>
              </a:prstGeom>
              <a:noFill/>
              <a:ln w="3175">
                <a:solidFill>
                  <a:srgbClr val="DEA004"/>
                </a:solidFill>
                <a:miter lim="800000"/>
                <a:headEnd/>
                <a:tailEnd/>
              </a:ln>
            </p:spPr>
            <p:txBody>
              <a:bodyPr/>
              <a:lstStyle/>
              <a:p>
                <a:endParaRPr lang="en-US"/>
              </a:p>
            </p:txBody>
          </p:sp>
        </p:grpSp>
        <p:grpSp>
          <p:nvGrpSpPr>
            <p:cNvPr id="15" name="Group 87"/>
            <p:cNvGrpSpPr>
              <a:grpSpLocks/>
            </p:cNvGrpSpPr>
            <p:nvPr/>
          </p:nvGrpSpPr>
          <p:grpSpPr bwMode="auto">
            <a:xfrm>
              <a:off x="1074" y="2751"/>
              <a:ext cx="178" cy="80"/>
              <a:chOff x="1074" y="2751"/>
              <a:chExt cx="178" cy="80"/>
            </a:xfrm>
          </p:grpSpPr>
          <p:sp>
            <p:nvSpPr>
              <p:cNvPr id="654424" name="Freeform 88"/>
              <p:cNvSpPr>
                <a:spLocks/>
              </p:cNvSpPr>
              <p:nvPr/>
            </p:nvSpPr>
            <p:spPr bwMode="auto">
              <a:xfrm>
                <a:off x="1074" y="2751"/>
                <a:ext cx="178" cy="79"/>
              </a:xfrm>
              <a:custGeom>
                <a:avLst/>
                <a:gdLst/>
                <a:ahLst/>
                <a:cxnLst>
                  <a:cxn ang="0">
                    <a:pos x="46" y="0"/>
                  </a:cxn>
                  <a:cxn ang="0">
                    <a:pos x="0" y="79"/>
                  </a:cxn>
                  <a:cxn ang="0">
                    <a:pos x="133" y="79"/>
                  </a:cxn>
                  <a:cxn ang="0">
                    <a:pos x="178" y="0"/>
                  </a:cxn>
                  <a:cxn ang="0">
                    <a:pos x="46" y="0"/>
                  </a:cxn>
                </a:cxnLst>
                <a:rect l="0" t="0" r="r" b="b"/>
                <a:pathLst>
                  <a:path w="178" h="79">
                    <a:moveTo>
                      <a:pt x="46" y="0"/>
                    </a:moveTo>
                    <a:lnTo>
                      <a:pt x="0" y="79"/>
                    </a:lnTo>
                    <a:lnTo>
                      <a:pt x="133" y="79"/>
                    </a:lnTo>
                    <a:lnTo>
                      <a:pt x="178" y="0"/>
                    </a:lnTo>
                    <a:lnTo>
                      <a:pt x="46" y="0"/>
                    </a:lnTo>
                    <a:close/>
                  </a:path>
                </a:pathLst>
              </a:custGeom>
              <a:solidFill>
                <a:srgbClr val="FFBA05"/>
              </a:solidFill>
              <a:ln w="9525">
                <a:noFill/>
                <a:round/>
                <a:headEnd/>
                <a:tailEnd/>
              </a:ln>
            </p:spPr>
            <p:txBody>
              <a:bodyPr/>
              <a:lstStyle/>
              <a:p>
                <a:endParaRPr lang="en-US"/>
              </a:p>
            </p:txBody>
          </p:sp>
          <p:sp>
            <p:nvSpPr>
              <p:cNvPr id="654425" name="Line 89"/>
              <p:cNvSpPr>
                <a:spLocks noChangeShapeType="1"/>
              </p:cNvSpPr>
              <p:nvPr/>
            </p:nvSpPr>
            <p:spPr bwMode="auto">
              <a:xfrm flipH="1">
                <a:off x="1074" y="2751"/>
                <a:ext cx="46" cy="79"/>
              </a:xfrm>
              <a:prstGeom prst="line">
                <a:avLst/>
              </a:prstGeom>
              <a:noFill/>
              <a:ln w="3175">
                <a:solidFill>
                  <a:srgbClr val="F9B304"/>
                </a:solidFill>
                <a:miter lim="800000"/>
                <a:headEnd/>
                <a:tailEnd/>
              </a:ln>
            </p:spPr>
            <p:txBody>
              <a:bodyPr/>
              <a:lstStyle/>
              <a:p>
                <a:endParaRPr lang="en-US"/>
              </a:p>
            </p:txBody>
          </p:sp>
          <p:sp>
            <p:nvSpPr>
              <p:cNvPr id="654426" name="Line 90"/>
              <p:cNvSpPr>
                <a:spLocks noChangeShapeType="1"/>
              </p:cNvSpPr>
              <p:nvPr/>
            </p:nvSpPr>
            <p:spPr bwMode="auto">
              <a:xfrm>
                <a:off x="1074" y="2830"/>
                <a:ext cx="133" cy="1"/>
              </a:xfrm>
              <a:prstGeom prst="line">
                <a:avLst/>
              </a:prstGeom>
              <a:noFill/>
              <a:ln w="3175">
                <a:solidFill>
                  <a:srgbClr val="E9A704"/>
                </a:solidFill>
                <a:miter lim="800000"/>
                <a:headEnd/>
                <a:tailEnd/>
              </a:ln>
            </p:spPr>
            <p:txBody>
              <a:bodyPr/>
              <a:lstStyle/>
              <a:p>
                <a:endParaRPr lang="en-US"/>
              </a:p>
            </p:txBody>
          </p:sp>
          <p:sp>
            <p:nvSpPr>
              <p:cNvPr id="654427" name="Line 91"/>
              <p:cNvSpPr>
                <a:spLocks noChangeShapeType="1"/>
              </p:cNvSpPr>
              <p:nvPr/>
            </p:nvSpPr>
            <p:spPr bwMode="auto">
              <a:xfrm flipV="1">
                <a:off x="1207" y="2751"/>
                <a:ext cx="45" cy="79"/>
              </a:xfrm>
              <a:prstGeom prst="line">
                <a:avLst/>
              </a:prstGeom>
              <a:noFill/>
              <a:ln w="3175">
                <a:solidFill>
                  <a:srgbClr val="CE9404"/>
                </a:solidFill>
                <a:miter lim="800000"/>
                <a:headEnd/>
                <a:tailEnd/>
              </a:ln>
            </p:spPr>
            <p:txBody>
              <a:bodyPr/>
              <a:lstStyle/>
              <a:p>
                <a:endParaRPr lang="en-US"/>
              </a:p>
            </p:txBody>
          </p:sp>
          <p:sp>
            <p:nvSpPr>
              <p:cNvPr id="654428" name="Line 92"/>
              <p:cNvSpPr>
                <a:spLocks noChangeShapeType="1"/>
              </p:cNvSpPr>
              <p:nvPr/>
            </p:nvSpPr>
            <p:spPr bwMode="auto">
              <a:xfrm flipH="1">
                <a:off x="1120" y="2751"/>
                <a:ext cx="132" cy="1"/>
              </a:xfrm>
              <a:prstGeom prst="line">
                <a:avLst/>
              </a:prstGeom>
              <a:noFill/>
              <a:ln w="3175">
                <a:solidFill>
                  <a:srgbClr val="DEA004"/>
                </a:solidFill>
                <a:miter lim="800000"/>
                <a:headEnd/>
                <a:tailEnd/>
              </a:ln>
            </p:spPr>
            <p:txBody>
              <a:bodyPr/>
              <a:lstStyle/>
              <a:p>
                <a:endParaRPr lang="en-US"/>
              </a:p>
            </p:txBody>
          </p:sp>
        </p:grpSp>
        <p:grpSp>
          <p:nvGrpSpPr>
            <p:cNvPr id="16" name="Group 93"/>
            <p:cNvGrpSpPr>
              <a:grpSpLocks/>
            </p:cNvGrpSpPr>
            <p:nvPr/>
          </p:nvGrpSpPr>
          <p:grpSpPr bwMode="auto">
            <a:xfrm>
              <a:off x="1236" y="2751"/>
              <a:ext cx="178" cy="80"/>
              <a:chOff x="1236" y="2751"/>
              <a:chExt cx="178" cy="80"/>
            </a:xfrm>
          </p:grpSpPr>
          <p:sp>
            <p:nvSpPr>
              <p:cNvPr id="654430" name="Freeform 94"/>
              <p:cNvSpPr>
                <a:spLocks/>
              </p:cNvSpPr>
              <p:nvPr/>
            </p:nvSpPr>
            <p:spPr bwMode="auto">
              <a:xfrm>
                <a:off x="1236" y="2751"/>
                <a:ext cx="178" cy="79"/>
              </a:xfrm>
              <a:custGeom>
                <a:avLst/>
                <a:gdLst/>
                <a:ahLst/>
                <a:cxnLst>
                  <a:cxn ang="0">
                    <a:pos x="46" y="0"/>
                  </a:cxn>
                  <a:cxn ang="0">
                    <a:pos x="0" y="79"/>
                  </a:cxn>
                  <a:cxn ang="0">
                    <a:pos x="133" y="79"/>
                  </a:cxn>
                  <a:cxn ang="0">
                    <a:pos x="178" y="0"/>
                  </a:cxn>
                  <a:cxn ang="0">
                    <a:pos x="46" y="0"/>
                  </a:cxn>
                </a:cxnLst>
                <a:rect l="0" t="0" r="r" b="b"/>
                <a:pathLst>
                  <a:path w="178" h="79">
                    <a:moveTo>
                      <a:pt x="46" y="0"/>
                    </a:moveTo>
                    <a:lnTo>
                      <a:pt x="0" y="79"/>
                    </a:lnTo>
                    <a:lnTo>
                      <a:pt x="133" y="79"/>
                    </a:lnTo>
                    <a:lnTo>
                      <a:pt x="178" y="0"/>
                    </a:lnTo>
                    <a:lnTo>
                      <a:pt x="46" y="0"/>
                    </a:lnTo>
                    <a:close/>
                  </a:path>
                </a:pathLst>
              </a:custGeom>
              <a:solidFill>
                <a:srgbClr val="FFBA05"/>
              </a:solidFill>
              <a:ln w="9525">
                <a:noFill/>
                <a:round/>
                <a:headEnd/>
                <a:tailEnd/>
              </a:ln>
            </p:spPr>
            <p:txBody>
              <a:bodyPr/>
              <a:lstStyle/>
              <a:p>
                <a:endParaRPr lang="en-US"/>
              </a:p>
            </p:txBody>
          </p:sp>
          <p:sp>
            <p:nvSpPr>
              <p:cNvPr id="654431" name="Line 95"/>
              <p:cNvSpPr>
                <a:spLocks noChangeShapeType="1"/>
              </p:cNvSpPr>
              <p:nvPr/>
            </p:nvSpPr>
            <p:spPr bwMode="auto">
              <a:xfrm flipH="1">
                <a:off x="1236" y="2751"/>
                <a:ext cx="46" cy="79"/>
              </a:xfrm>
              <a:prstGeom prst="line">
                <a:avLst/>
              </a:prstGeom>
              <a:noFill/>
              <a:ln w="3175">
                <a:solidFill>
                  <a:srgbClr val="F9B304"/>
                </a:solidFill>
                <a:miter lim="800000"/>
                <a:headEnd/>
                <a:tailEnd/>
              </a:ln>
            </p:spPr>
            <p:txBody>
              <a:bodyPr/>
              <a:lstStyle/>
              <a:p>
                <a:endParaRPr lang="en-US"/>
              </a:p>
            </p:txBody>
          </p:sp>
          <p:sp>
            <p:nvSpPr>
              <p:cNvPr id="654432" name="Line 96"/>
              <p:cNvSpPr>
                <a:spLocks noChangeShapeType="1"/>
              </p:cNvSpPr>
              <p:nvPr/>
            </p:nvSpPr>
            <p:spPr bwMode="auto">
              <a:xfrm>
                <a:off x="1236" y="2830"/>
                <a:ext cx="133" cy="1"/>
              </a:xfrm>
              <a:prstGeom prst="line">
                <a:avLst/>
              </a:prstGeom>
              <a:noFill/>
              <a:ln w="3175">
                <a:solidFill>
                  <a:srgbClr val="E9A704"/>
                </a:solidFill>
                <a:miter lim="800000"/>
                <a:headEnd/>
                <a:tailEnd/>
              </a:ln>
            </p:spPr>
            <p:txBody>
              <a:bodyPr/>
              <a:lstStyle/>
              <a:p>
                <a:endParaRPr lang="en-US"/>
              </a:p>
            </p:txBody>
          </p:sp>
          <p:sp>
            <p:nvSpPr>
              <p:cNvPr id="654433" name="Line 97"/>
              <p:cNvSpPr>
                <a:spLocks noChangeShapeType="1"/>
              </p:cNvSpPr>
              <p:nvPr/>
            </p:nvSpPr>
            <p:spPr bwMode="auto">
              <a:xfrm flipV="1">
                <a:off x="1369" y="2751"/>
                <a:ext cx="45" cy="79"/>
              </a:xfrm>
              <a:prstGeom prst="line">
                <a:avLst/>
              </a:prstGeom>
              <a:noFill/>
              <a:ln w="3175">
                <a:solidFill>
                  <a:srgbClr val="CE9404"/>
                </a:solidFill>
                <a:miter lim="800000"/>
                <a:headEnd/>
                <a:tailEnd/>
              </a:ln>
            </p:spPr>
            <p:txBody>
              <a:bodyPr/>
              <a:lstStyle/>
              <a:p>
                <a:endParaRPr lang="en-US"/>
              </a:p>
            </p:txBody>
          </p:sp>
          <p:sp>
            <p:nvSpPr>
              <p:cNvPr id="654434" name="Line 98"/>
              <p:cNvSpPr>
                <a:spLocks noChangeShapeType="1"/>
              </p:cNvSpPr>
              <p:nvPr/>
            </p:nvSpPr>
            <p:spPr bwMode="auto">
              <a:xfrm flipH="1">
                <a:off x="1282" y="2751"/>
                <a:ext cx="132" cy="1"/>
              </a:xfrm>
              <a:prstGeom prst="line">
                <a:avLst/>
              </a:prstGeom>
              <a:noFill/>
              <a:ln w="3175">
                <a:solidFill>
                  <a:srgbClr val="DEA004"/>
                </a:solidFill>
                <a:miter lim="800000"/>
                <a:headEnd/>
                <a:tailEnd/>
              </a:ln>
            </p:spPr>
            <p:txBody>
              <a:bodyPr/>
              <a:lstStyle/>
              <a:p>
                <a:endParaRPr lang="en-US"/>
              </a:p>
            </p:txBody>
          </p:sp>
        </p:grpSp>
        <p:grpSp>
          <p:nvGrpSpPr>
            <p:cNvPr id="17" name="Group 99"/>
            <p:cNvGrpSpPr>
              <a:grpSpLocks/>
            </p:cNvGrpSpPr>
            <p:nvPr/>
          </p:nvGrpSpPr>
          <p:grpSpPr bwMode="auto">
            <a:xfrm>
              <a:off x="1399" y="2751"/>
              <a:ext cx="178" cy="80"/>
              <a:chOff x="1399" y="2751"/>
              <a:chExt cx="178" cy="80"/>
            </a:xfrm>
          </p:grpSpPr>
          <p:sp>
            <p:nvSpPr>
              <p:cNvPr id="654436" name="Freeform 100"/>
              <p:cNvSpPr>
                <a:spLocks/>
              </p:cNvSpPr>
              <p:nvPr/>
            </p:nvSpPr>
            <p:spPr bwMode="auto">
              <a:xfrm>
                <a:off x="1399" y="2751"/>
                <a:ext cx="178" cy="79"/>
              </a:xfrm>
              <a:custGeom>
                <a:avLst/>
                <a:gdLst/>
                <a:ahLst/>
                <a:cxnLst>
                  <a:cxn ang="0">
                    <a:pos x="45" y="0"/>
                  </a:cxn>
                  <a:cxn ang="0">
                    <a:pos x="0" y="79"/>
                  </a:cxn>
                  <a:cxn ang="0">
                    <a:pos x="132" y="79"/>
                  </a:cxn>
                  <a:cxn ang="0">
                    <a:pos x="178" y="0"/>
                  </a:cxn>
                  <a:cxn ang="0">
                    <a:pos x="45" y="0"/>
                  </a:cxn>
                </a:cxnLst>
                <a:rect l="0" t="0" r="r" b="b"/>
                <a:pathLst>
                  <a:path w="178" h="79">
                    <a:moveTo>
                      <a:pt x="45" y="0"/>
                    </a:moveTo>
                    <a:lnTo>
                      <a:pt x="0" y="79"/>
                    </a:lnTo>
                    <a:lnTo>
                      <a:pt x="132" y="79"/>
                    </a:lnTo>
                    <a:lnTo>
                      <a:pt x="178" y="0"/>
                    </a:lnTo>
                    <a:lnTo>
                      <a:pt x="45" y="0"/>
                    </a:lnTo>
                    <a:close/>
                  </a:path>
                </a:pathLst>
              </a:custGeom>
              <a:solidFill>
                <a:srgbClr val="FFBA05"/>
              </a:solidFill>
              <a:ln w="9525">
                <a:noFill/>
                <a:round/>
                <a:headEnd/>
                <a:tailEnd/>
              </a:ln>
            </p:spPr>
            <p:txBody>
              <a:bodyPr/>
              <a:lstStyle/>
              <a:p>
                <a:endParaRPr lang="en-US"/>
              </a:p>
            </p:txBody>
          </p:sp>
          <p:sp>
            <p:nvSpPr>
              <p:cNvPr id="654437" name="Line 101"/>
              <p:cNvSpPr>
                <a:spLocks noChangeShapeType="1"/>
              </p:cNvSpPr>
              <p:nvPr/>
            </p:nvSpPr>
            <p:spPr bwMode="auto">
              <a:xfrm flipH="1">
                <a:off x="1399" y="2751"/>
                <a:ext cx="45" cy="79"/>
              </a:xfrm>
              <a:prstGeom prst="line">
                <a:avLst/>
              </a:prstGeom>
              <a:noFill/>
              <a:ln w="3175">
                <a:solidFill>
                  <a:srgbClr val="F9B304"/>
                </a:solidFill>
                <a:miter lim="800000"/>
                <a:headEnd/>
                <a:tailEnd/>
              </a:ln>
            </p:spPr>
            <p:txBody>
              <a:bodyPr/>
              <a:lstStyle/>
              <a:p>
                <a:endParaRPr lang="en-US"/>
              </a:p>
            </p:txBody>
          </p:sp>
          <p:sp>
            <p:nvSpPr>
              <p:cNvPr id="654438" name="Line 102"/>
              <p:cNvSpPr>
                <a:spLocks noChangeShapeType="1"/>
              </p:cNvSpPr>
              <p:nvPr/>
            </p:nvSpPr>
            <p:spPr bwMode="auto">
              <a:xfrm>
                <a:off x="1399" y="2830"/>
                <a:ext cx="132" cy="1"/>
              </a:xfrm>
              <a:prstGeom prst="line">
                <a:avLst/>
              </a:prstGeom>
              <a:noFill/>
              <a:ln w="3175">
                <a:solidFill>
                  <a:srgbClr val="E9A704"/>
                </a:solidFill>
                <a:miter lim="800000"/>
                <a:headEnd/>
                <a:tailEnd/>
              </a:ln>
            </p:spPr>
            <p:txBody>
              <a:bodyPr/>
              <a:lstStyle/>
              <a:p>
                <a:endParaRPr lang="en-US"/>
              </a:p>
            </p:txBody>
          </p:sp>
          <p:sp>
            <p:nvSpPr>
              <p:cNvPr id="654439" name="Line 103"/>
              <p:cNvSpPr>
                <a:spLocks noChangeShapeType="1"/>
              </p:cNvSpPr>
              <p:nvPr/>
            </p:nvSpPr>
            <p:spPr bwMode="auto">
              <a:xfrm flipV="1">
                <a:off x="1531" y="2751"/>
                <a:ext cx="46" cy="79"/>
              </a:xfrm>
              <a:prstGeom prst="line">
                <a:avLst/>
              </a:prstGeom>
              <a:noFill/>
              <a:ln w="3175">
                <a:solidFill>
                  <a:srgbClr val="CE9404"/>
                </a:solidFill>
                <a:miter lim="800000"/>
                <a:headEnd/>
                <a:tailEnd/>
              </a:ln>
            </p:spPr>
            <p:txBody>
              <a:bodyPr/>
              <a:lstStyle/>
              <a:p>
                <a:endParaRPr lang="en-US"/>
              </a:p>
            </p:txBody>
          </p:sp>
          <p:sp>
            <p:nvSpPr>
              <p:cNvPr id="654440" name="Line 104"/>
              <p:cNvSpPr>
                <a:spLocks noChangeShapeType="1"/>
              </p:cNvSpPr>
              <p:nvPr/>
            </p:nvSpPr>
            <p:spPr bwMode="auto">
              <a:xfrm flipH="1">
                <a:off x="1444" y="2751"/>
                <a:ext cx="133" cy="1"/>
              </a:xfrm>
              <a:prstGeom prst="line">
                <a:avLst/>
              </a:prstGeom>
              <a:noFill/>
              <a:ln w="3175">
                <a:solidFill>
                  <a:srgbClr val="DEA004"/>
                </a:solidFill>
                <a:miter lim="800000"/>
                <a:headEnd/>
                <a:tailEnd/>
              </a:ln>
            </p:spPr>
            <p:txBody>
              <a:bodyPr/>
              <a:lstStyle/>
              <a:p>
                <a:endParaRPr lang="en-US"/>
              </a:p>
            </p:txBody>
          </p:sp>
        </p:grpSp>
        <p:grpSp>
          <p:nvGrpSpPr>
            <p:cNvPr id="18" name="Group 105"/>
            <p:cNvGrpSpPr>
              <a:grpSpLocks/>
            </p:cNvGrpSpPr>
            <p:nvPr/>
          </p:nvGrpSpPr>
          <p:grpSpPr bwMode="auto">
            <a:xfrm>
              <a:off x="956" y="2957"/>
              <a:ext cx="178" cy="80"/>
              <a:chOff x="956" y="2957"/>
              <a:chExt cx="178" cy="80"/>
            </a:xfrm>
          </p:grpSpPr>
          <p:sp>
            <p:nvSpPr>
              <p:cNvPr id="654442" name="Freeform 106"/>
              <p:cNvSpPr>
                <a:spLocks/>
              </p:cNvSpPr>
              <p:nvPr/>
            </p:nvSpPr>
            <p:spPr bwMode="auto">
              <a:xfrm>
                <a:off x="956" y="2957"/>
                <a:ext cx="178" cy="79"/>
              </a:xfrm>
              <a:custGeom>
                <a:avLst/>
                <a:gdLst/>
                <a:ahLst/>
                <a:cxnLst>
                  <a:cxn ang="0">
                    <a:pos x="46" y="0"/>
                  </a:cxn>
                  <a:cxn ang="0">
                    <a:pos x="0" y="79"/>
                  </a:cxn>
                  <a:cxn ang="0">
                    <a:pos x="133" y="79"/>
                  </a:cxn>
                  <a:cxn ang="0">
                    <a:pos x="178" y="0"/>
                  </a:cxn>
                  <a:cxn ang="0">
                    <a:pos x="46" y="0"/>
                  </a:cxn>
                </a:cxnLst>
                <a:rect l="0" t="0" r="r" b="b"/>
                <a:pathLst>
                  <a:path w="178" h="79">
                    <a:moveTo>
                      <a:pt x="46" y="0"/>
                    </a:moveTo>
                    <a:lnTo>
                      <a:pt x="0" y="79"/>
                    </a:lnTo>
                    <a:lnTo>
                      <a:pt x="133" y="79"/>
                    </a:lnTo>
                    <a:lnTo>
                      <a:pt x="178" y="0"/>
                    </a:lnTo>
                    <a:lnTo>
                      <a:pt x="46" y="0"/>
                    </a:lnTo>
                    <a:close/>
                  </a:path>
                </a:pathLst>
              </a:custGeom>
              <a:solidFill>
                <a:srgbClr val="FFBA05"/>
              </a:solidFill>
              <a:ln w="9525">
                <a:noFill/>
                <a:round/>
                <a:headEnd/>
                <a:tailEnd/>
              </a:ln>
            </p:spPr>
            <p:txBody>
              <a:bodyPr/>
              <a:lstStyle/>
              <a:p>
                <a:endParaRPr lang="en-US"/>
              </a:p>
            </p:txBody>
          </p:sp>
          <p:sp>
            <p:nvSpPr>
              <p:cNvPr id="654443" name="Line 107"/>
              <p:cNvSpPr>
                <a:spLocks noChangeShapeType="1"/>
              </p:cNvSpPr>
              <p:nvPr/>
            </p:nvSpPr>
            <p:spPr bwMode="auto">
              <a:xfrm flipH="1">
                <a:off x="956" y="2957"/>
                <a:ext cx="46" cy="79"/>
              </a:xfrm>
              <a:prstGeom prst="line">
                <a:avLst/>
              </a:prstGeom>
              <a:noFill/>
              <a:ln w="3175">
                <a:solidFill>
                  <a:srgbClr val="F9B304"/>
                </a:solidFill>
                <a:miter lim="800000"/>
                <a:headEnd/>
                <a:tailEnd/>
              </a:ln>
            </p:spPr>
            <p:txBody>
              <a:bodyPr/>
              <a:lstStyle/>
              <a:p>
                <a:endParaRPr lang="en-US"/>
              </a:p>
            </p:txBody>
          </p:sp>
          <p:sp>
            <p:nvSpPr>
              <p:cNvPr id="654444" name="Line 108"/>
              <p:cNvSpPr>
                <a:spLocks noChangeShapeType="1"/>
              </p:cNvSpPr>
              <p:nvPr/>
            </p:nvSpPr>
            <p:spPr bwMode="auto">
              <a:xfrm>
                <a:off x="956" y="3036"/>
                <a:ext cx="133" cy="1"/>
              </a:xfrm>
              <a:prstGeom prst="line">
                <a:avLst/>
              </a:prstGeom>
              <a:noFill/>
              <a:ln w="3175">
                <a:solidFill>
                  <a:srgbClr val="E9A704"/>
                </a:solidFill>
                <a:miter lim="800000"/>
                <a:headEnd/>
                <a:tailEnd/>
              </a:ln>
            </p:spPr>
            <p:txBody>
              <a:bodyPr/>
              <a:lstStyle/>
              <a:p>
                <a:endParaRPr lang="en-US"/>
              </a:p>
            </p:txBody>
          </p:sp>
          <p:sp>
            <p:nvSpPr>
              <p:cNvPr id="654445" name="Line 109"/>
              <p:cNvSpPr>
                <a:spLocks noChangeShapeType="1"/>
              </p:cNvSpPr>
              <p:nvPr/>
            </p:nvSpPr>
            <p:spPr bwMode="auto">
              <a:xfrm flipV="1">
                <a:off x="1089" y="2957"/>
                <a:ext cx="45" cy="79"/>
              </a:xfrm>
              <a:prstGeom prst="line">
                <a:avLst/>
              </a:prstGeom>
              <a:noFill/>
              <a:ln w="3175">
                <a:solidFill>
                  <a:srgbClr val="CE9404"/>
                </a:solidFill>
                <a:miter lim="800000"/>
                <a:headEnd/>
                <a:tailEnd/>
              </a:ln>
            </p:spPr>
            <p:txBody>
              <a:bodyPr/>
              <a:lstStyle/>
              <a:p>
                <a:endParaRPr lang="en-US"/>
              </a:p>
            </p:txBody>
          </p:sp>
          <p:sp>
            <p:nvSpPr>
              <p:cNvPr id="654446" name="Line 110"/>
              <p:cNvSpPr>
                <a:spLocks noChangeShapeType="1"/>
              </p:cNvSpPr>
              <p:nvPr/>
            </p:nvSpPr>
            <p:spPr bwMode="auto">
              <a:xfrm flipH="1">
                <a:off x="1002" y="2957"/>
                <a:ext cx="132" cy="1"/>
              </a:xfrm>
              <a:prstGeom prst="line">
                <a:avLst/>
              </a:prstGeom>
              <a:noFill/>
              <a:ln w="3175">
                <a:solidFill>
                  <a:srgbClr val="DEA004"/>
                </a:solidFill>
                <a:miter lim="800000"/>
                <a:headEnd/>
                <a:tailEnd/>
              </a:ln>
            </p:spPr>
            <p:txBody>
              <a:bodyPr/>
              <a:lstStyle/>
              <a:p>
                <a:endParaRPr lang="en-US"/>
              </a:p>
            </p:txBody>
          </p:sp>
        </p:grpSp>
        <p:grpSp>
          <p:nvGrpSpPr>
            <p:cNvPr id="19" name="Group 111"/>
            <p:cNvGrpSpPr>
              <a:grpSpLocks/>
            </p:cNvGrpSpPr>
            <p:nvPr/>
          </p:nvGrpSpPr>
          <p:grpSpPr bwMode="auto">
            <a:xfrm>
              <a:off x="1622" y="2547"/>
              <a:ext cx="395" cy="178"/>
              <a:chOff x="1622" y="2547"/>
              <a:chExt cx="395" cy="178"/>
            </a:xfrm>
          </p:grpSpPr>
          <p:sp>
            <p:nvSpPr>
              <p:cNvPr id="654448" name="Freeform 112"/>
              <p:cNvSpPr>
                <a:spLocks/>
              </p:cNvSpPr>
              <p:nvPr/>
            </p:nvSpPr>
            <p:spPr bwMode="auto">
              <a:xfrm>
                <a:off x="1622" y="2547"/>
                <a:ext cx="395" cy="177"/>
              </a:xfrm>
              <a:custGeom>
                <a:avLst/>
                <a:gdLst/>
                <a:ahLst/>
                <a:cxnLst>
                  <a:cxn ang="0">
                    <a:pos x="100" y="0"/>
                  </a:cxn>
                  <a:cxn ang="0">
                    <a:pos x="0" y="177"/>
                  </a:cxn>
                  <a:cxn ang="0">
                    <a:pos x="294" y="177"/>
                  </a:cxn>
                  <a:cxn ang="0">
                    <a:pos x="395" y="0"/>
                  </a:cxn>
                  <a:cxn ang="0">
                    <a:pos x="100" y="0"/>
                  </a:cxn>
                </a:cxnLst>
                <a:rect l="0" t="0" r="r" b="b"/>
                <a:pathLst>
                  <a:path w="395" h="177">
                    <a:moveTo>
                      <a:pt x="100" y="0"/>
                    </a:moveTo>
                    <a:lnTo>
                      <a:pt x="0" y="177"/>
                    </a:lnTo>
                    <a:lnTo>
                      <a:pt x="294" y="177"/>
                    </a:lnTo>
                    <a:lnTo>
                      <a:pt x="395" y="0"/>
                    </a:lnTo>
                    <a:lnTo>
                      <a:pt x="100" y="0"/>
                    </a:lnTo>
                    <a:close/>
                  </a:path>
                </a:pathLst>
              </a:custGeom>
              <a:solidFill>
                <a:srgbClr val="FF5E00"/>
              </a:solidFill>
              <a:ln w="9525">
                <a:noFill/>
                <a:round/>
                <a:headEnd/>
                <a:tailEnd/>
              </a:ln>
            </p:spPr>
            <p:txBody>
              <a:bodyPr/>
              <a:lstStyle/>
              <a:p>
                <a:endParaRPr lang="en-US"/>
              </a:p>
            </p:txBody>
          </p:sp>
          <p:sp>
            <p:nvSpPr>
              <p:cNvPr id="654449" name="Line 113"/>
              <p:cNvSpPr>
                <a:spLocks noChangeShapeType="1"/>
              </p:cNvSpPr>
              <p:nvPr/>
            </p:nvSpPr>
            <p:spPr bwMode="auto">
              <a:xfrm flipH="1">
                <a:off x="1622" y="2547"/>
                <a:ext cx="100" cy="177"/>
              </a:xfrm>
              <a:prstGeom prst="line">
                <a:avLst/>
              </a:prstGeom>
              <a:noFill/>
              <a:ln w="3175">
                <a:solidFill>
                  <a:srgbClr val="FB5A00"/>
                </a:solidFill>
                <a:miter lim="800000"/>
                <a:headEnd/>
                <a:tailEnd/>
              </a:ln>
            </p:spPr>
            <p:txBody>
              <a:bodyPr/>
              <a:lstStyle/>
              <a:p>
                <a:endParaRPr lang="en-US"/>
              </a:p>
            </p:txBody>
          </p:sp>
          <p:sp>
            <p:nvSpPr>
              <p:cNvPr id="654450" name="Line 114"/>
              <p:cNvSpPr>
                <a:spLocks noChangeShapeType="1"/>
              </p:cNvSpPr>
              <p:nvPr/>
            </p:nvSpPr>
            <p:spPr bwMode="auto">
              <a:xfrm>
                <a:off x="1622" y="2724"/>
                <a:ext cx="294" cy="1"/>
              </a:xfrm>
              <a:prstGeom prst="line">
                <a:avLst/>
              </a:prstGeom>
              <a:noFill/>
              <a:ln w="3175">
                <a:solidFill>
                  <a:srgbClr val="EA5400"/>
                </a:solidFill>
                <a:miter lim="800000"/>
                <a:headEnd/>
                <a:tailEnd/>
              </a:ln>
            </p:spPr>
            <p:txBody>
              <a:bodyPr/>
              <a:lstStyle/>
              <a:p>
                <a:endParaRPr lang="en-US"/>
              </a:p>
            </p:txBody>
          </p:sp>
          <p:sp>
            <p:nvSpPr>
              <p:cNvPr id="654451" name="Line 115"/>
              <p:cNvSpPr>
                <a:spLocks noChangeShapeType="1"/>
              </p:cNvSpPr>
              <p:nvPr/>
            </p:nvSpPr>
            <p:spPr bwMode="auto">
              <a:xfrm flipV="1">
                <a:off x="1916" y="2547"/>
                <a:ext cx="101" cy="177"/>
              </a:xfrm>
              <a:prstGeom prst="line">
                <a:avLst/>
              </a:prstGeom>
              <a:noFill/>
              <a:ln w="3175">
                <a:solidFill>
                  <a:srgbClr val="CF4A00"/>
                </a:solidFill>
                <a:miter lim="800000"/>
                <a:headEnd/>
                <a:tailEnd/>
              </a:ln>
            </p:spPr>
            <p:txBody>
              <a:bodyPr/>
              <a:lstStyle/>
              <a:p>
                <a:endParaRPr lang="en-US"/>
              </a:p>
            </p:txBody>
          </p:sp>
          <p:sp>
            <p:nvSpPr>
              <p:cNvPr id="654452" name="Line 116"/>
              <p:cNvSpPr>
                <a:spLocks noChangeShapeType="1"/>
              </p:cNvSpPr>
              <p:nvPr/>
            </p:nvSpPr>
            <p:spPr bwMode="auto">
              <a:xfrm flipH="1">
                <a:off x="1722" y="2547"/>
                <a:ext cx="295" cy="1"/>
              </a:xfrm>
              <a:prstGeom prst="line">
                <a:avLst/>
              </a:prstGeom>
              <a:noFill/>
              <a:ln w="3175">
                <a:solidFill>
                  <a:srgbClr val="E05100"/>
                </a:solidFill>
                <a:miter lim="800000"/>
                <a:headEnd/>
                <a:tailEnd/>
              </a:ln>
            </p:spPr>
            <p:txBody>
              <a:bodyPr/>
              <a:lstStyle/>
              <a:p>
                <a:endParaRPr lang="en-US"/>
              </a:p>
            </p:txBody>
          </p:sp>
        </p:grpSp>
        <p:sp>
          <p:nvSpPr>
            <p:cNvPr id="654453" name="Line 117"/>
            <p:cNvSpPr>
              <a:spLocks noChangeShapeType="1"/>
            </p:cNvSpPr>
            <p:nvPr/>
          </p:nvSpPr>
          <p:spPr bwMode="auto">
            <a:xfrm flipH="1">
              <a:off x="1156" y="2886"/>
              <a:ext cx="34" cy="60"/>
            </a:xfrm>
            <a:prstGeom prst="line">
              <a:avLst/>
            </a:prstGeom>
            <a:noFill/>
            <a:ln w="11113">
              <a:solidFill>
                <a:srgbClr val="FFFF00"/>
              </a:solidFill>
              <a:round/>
              <a:headEnd/>
              <a:tailEnd/>
            </a:ln>
          </p:spPr>
          <p:txBody>
            <a:bodyPr/>
            <a:lstStyle/>
            <a:p>
              <a:endParaRPr lang="en-US"/>
            </a:p>
          </p:txBody>
        </p:sp>
        <p:grpSp>
          <p:nvGrpSpPr>
            <p:cNvPr id="20" name="Group 118"/>
            <p:cNvGrpSpPr>
              <a:grpSpLocks/>
            </p:cNvGrpSpPr>
            <p:nvPr/>
          </p:nvGrpSpPr>
          <p:grpSpPr bwMode="auto">
            <a:xfrm>
              <a:off x="794" y="2957"/>
              <a:ext cx="178" cy="80"/>
              <a:chOff x="794" y="2957"/>
              <a:chExt cx="178" cy="80"/>
            </a:xfrm>
          </p:grpSpPr>
          <p:sp>
            <p:nvSpPr>
              <p:cNvPr id="654455" name="Freeform 119"/>
              <p:cNvSpPr>
                <a:spLocks/>
              </p:cNvSpPr>
              <p:nvPr/>
            </p:nvSpPr>
            <p:spPr bwMode="auto">
              <a:xfrm>
                <a:off x="794" y="2957"/>
                <a:ext cx="178" cy="79"/>
              </a:xfrm>
              <a:custGeom>
                <a:avLst/>
                <a:gdLst/>
                <a:ahLst/>
                <a:cxnLst>
                  <a:cxn ang="0">
                    <a:pos x="45" y="0"/>
                  </a:cxn>
                  <a:cxn ang="0">
                    <a:pos x="0" y="79"/>
                  </a:cxn>
                  <a:cxn ang="0">
                    <a:pos x="133" y="79"/>
                  </a:cxn>
                  <a:cxn ang="0">
                    <a:pos x="178" y="0"/>
                  </a:cxn>
                  <a:cxn ang="0">
                    <a:pos x="45" y="0"/>
                  </a:cxn>
                </a:cxnLst>
                <a:rect l="0" t="0" r="r" b="b"/>
                <a:pathLst>
                  <a:path w="178" h="79">
                    <a:moveTo>
                      <a:pt x="45" y="0"/>
                    </a:moveTo>
                    <a:lnTo>
                      <a:pt x="0" y="79"/>
                    </a:lnTo>
                    <a:lnTo>
                      <a:pt x="133" y="79"/>
                    </a:lnTo>
                    <a:lnTo>
                      <a:pt x="178" y="0"/>
                    </a:lnTo>
                    <a:lnTo>
                      <a:pt x="45" y="0"/>
                    </a:lnTo>
                    <a:close/>
                  </a:path>
                </a:pathLst>
              </a:custGeom>
              <a:solidFill>
                <a:srgbClr val="FFBA05"/>
              </a:solidFill>
              <a:ln w="9525">
                <a:noFill/>
                <a:round/>
                <a:headEnd/>
                <a:tailEnd/>
              </a:ln>
            </p:spPr>
            <p:txBody>
              <a:bodyPr/>
              <a:lstStyle/>
              <a:p>
                <a:endParaRPr lang="en-US"/>
              </a:p>
            </p:txBody>
          </p:sp>
          <p:sp>
            <p:nvSpPr>
              <p:cNvPr id="654456" name="Line 120"/>
              <p:cNvSpPr>
                <a:spLocks noChangeShapeType="1"/>
              </p:cNvSpPr>
              <p:nvPr/>
            </p:nvSpPr>
            <p:spPr bwMode="auto">
              <a:xfrm flipH="1">
                <a:off x="794" y="2957"/>
                <a:ext cx="45" cy="79"/>
              </a:xfrm>
              <a:prstGeom prst="line">
                <a:avLst/>
              </a:prstGeom>
              <a:noFill/>
              <a:ln w="3175">
                <a:solidFill>
                  <a:srgbClr val="F9B304"/>
                </a:solidFill>
                <a:miter lim="800000"/>
                <a:headEnd/>
                <a:tailEnd/>
              </a:ln>
            </p:spPr>
            <p:txBody>
              <a:bodyPr/>
              <a:lstStyle/>
              <a:p>
                <a:endParaRPr lang="en-US"/>
              </a:p>
            </p:txBody>
          </p:sp>
          <p:sp>
            <p:nvSpPr>
              <p:cNvPr id="654457" name="Line 121"/>
              <p:cNvSpPr>
                <a:spLocks noChangeShapeType="1"/>
              </p:cNvSpPr>
              <p:nvPr/>
            </p:nvSpPr>
            <p:spPr bwMode="auto">
              <a:xfrm>
                <a:off x="794" y="3036"/>
                <a:ext cx="133" cy="1"/>
              </a:xfrm>
              <a:prstGeom prst="line">
                <a:avLst/>
              </a:prstGeom>
              <a:noFill/>
              <a:ln w="3175">
                <a:solidFill>
                  <a:srgbClr val="E9A704"/>
                </a:solidFill>
                <a:miter lim="800000"/>
                <a:headEnd/>
                <a:tailEnd/>
              </a:ln>
            </p:spPr>
            <p:txBody>
              <a:bodyPr/>
              <a:lstStyle/>
              <a:p>
                <a:endParaRPr lang="en-US"/>
              </a:p>
            </p:txBody>
          </p:sp>
          <p:sp>
            <p:nvSpPr>
              <p:cNvPr id="654458" name="Line 122"/>
              <p:cNvSpPr>
                <a:spLocks noChangeShapeType="1"/>
              </p:cNvSpPr>
              <p:nvPr/>
            </p:nvSpPr>
            <p:spPr bwMode="auto">
              <a:xfrm flipV="1">
                <a:off x="927" y="2957"/>
                <a:ext cx="45" cy="79"/>
              </a:xfrm>
              <a:prstGeom prst="line">
                <a:avLst/>
              </a:prstGeom>
              <a:noFill/>
              <a:ln w="3175">
                <a:solidFill>
                  <a:srgbClr val="CE9404"/>
                </a:solidFill>
                <a:miter lim="800000"/>
                <a:headEnd/>
                <a:tailEnd/>
              </a:ln>
            </p:spPr>
            <p:txBody>
              <a:bodyPr/>
              <a:lstStyle/>
              <a:p>
                <a:endParaRPr lang="en-US"/>
              </a:p>
            </p:txBody>
          </p:sp>
          <p:sp>
            <p:nvSpPr>
              <p:cNvPr id="654459" name="Line 123"/>
              <p:cNvSpPr>
                <a:spLocks noChangeShapeType="1"/>
              </p:cNvSpPr>
              <p:nvPr/>
            </p:nvSpPr>
            <p:spPr bwMode="auto">
              <a:xfrm flipH="1">
                <a:off x="839" y="2957"/>
                <a:ext cx="133" cy="1"/>
              </a:xfrm>
              <a:prstGeom prst="line">
                <a:avLst/>
              </a:prstGeom>
              <a:noFill/>
              <a:ln w="3175">
                <a:solidFill>
                  <a:srgbClr val="DEA004"/>
                </a:solidFill>
                <a:miter lim="800000"/>
                <a:headEnd/>
                <a:tailEnd/>
              </a:ln>
            </p:spPr>
            <p:txBody>
              <a:bodyPr/>
              <a:lstStyle/>
              <a:p>
                <a:endParaRPr lang="en-US"/>
              </a:p>
            </p:txBody>
          </p:sp>
        </p:grpSp>
        <p:grpSp>
          <p:nvGrpSpPr>
            <p:cNvPr id="21" name="Group 124"/>
            <p:cNvGrpSpPr>
              <a:grpSpLocks/>
            </p:cNvGrpSpPr>
            <p:nvPr/>
          </p:nvGrpSpPr>
          <p:grpSpPr bwMode="auto">
            <a:xfrm>
              <a:off x="632" y="2957"/>
              <a:ext cx="178" cy="80"/>
              <a:chOff x="632" y="2957"/>
              <a:chExt cx="178" cy="80"/>
            </a:xfrm>
          </p:grpSpPr>
          <p:sp>
            <p:nvSpPr>
              <p:cNvPr id="654461" name="Freeform 125"/>
              <p:cNvSpPr>
                <a:spLocks/>
              </p:cNvSpPr>
              <p:nvPr/>
            </p:nvSpPr>
            <p:spPr bwMode="auto">
              <a:xfrm>
                <a:off x="632" y="2957"/>
                <a:ext cx="178" cy="79"/>
              </a:xfrm>
              <a:custGeom>
                <a:avLst/>
                <a:gdLst/>
                <a:ahLst/>
                <a:cxnLst>
                  <a:cxn ang="0">
                    <a:pos x="45" y="0"/>
                  </a:cxn>
                  <a:cxn ang="0">
                    <a:pos x="0" y="79"/>
                  </a:cxn>
                  <a:cxn ang="0">
                    <a:pos x="133" y="79"/>
                  </a:cxn>
                  <a:cxn ang="0">
                    <a:pos x="178" y="0"/>
                  </a:cxn>
                  <a:cxn ang="0">
                    <a:pos x="45" y="0"/>
                  </a:cxn>
                </a:cxnLst>
                <a:rect l="0" t="0" r="r" b="b"/>
                <a:pathLst>
                  <a:path w="178" h="79">
                    <a:moveTo>
                      <a:pt x="45" y="0"/>
                    </a:moveTo>
                    <a:lnTo>
                      <a:pt x="0" y="79"/>
                    </a:lnTo>
                    <a:lnTo>
                      <a:pt x="133" y="79"/>
                    </a:lnTo>
                    <a:lnTo>
                      <a:pt x="178" y="0"/>
                    </a:lnTo>
                    <a:lnTo>
                      <a:pt x="45" y="0"/>
                    </a:lnTo>
                    <a:close/>
                  </a:path>
                </a:pathLst>
              </a:custGeom>
              <a:solidFill>
                <a:srgbClr val="FFBA05"/>
              </a:solidFill>
              <a:ln w="9525">
                <a:noFill/>
                <a:round/>
                <a:headEnd/>
                <a:tailEnd/>
              </a:ln>
            </p:spPr>
            <p:txBody>
              <a:bodyPr/>
              <a:lstStyle/>
              <a:p>
                <a:endParaRPr lang="en-US"/>
              </a:p>
            </p:txBody>
          </p:sp>
          <p:sp>
            <p:nvSpPr>
              <p:cNvPr id="654462" name="Line 126"/>
              <p:cNvSpPr>
                <a:spLocks noChangeShapeType="1"/>
              </p:cNvSpPr>
              <p:nvPr/>
            </p:nvSpPr>
            <p:spPr bwMode="auto">
              <a:xfrm flipH="1">
                <a:off x="632" y="2957"/>
                <a:ext cx="45" cy="79"/>
              </a:xfrm>
              <a:prstGeom prst="line">
                <a:avLst/>
              </a:prstGeom>
              <a:noFill/>
              <a:ln w="3175">
                <a:solidFill>
                  <a:srgbClr val="F9B304"/>
                </a:solidFill>
                <a:miter lim="800000"/>
                <a:headEnd/>
                <a:tailEnd/>
              </a:ln>
            </p:spPr>
            <p:txBody>
              <a:bodyPr/>
              <a:lstStyle/>
              <a:p>
                <a:endParaRPr lang="en-US"/>
              </a:p>
            </p:txBody>
          </p:sp>
          <p:sp>
            <p:nvSpPr>
              <p:cNvPr id="654463" name="Line 127"/>
              <p:cNvSpPr>
                <a:spLocks noChangeShapeType="1"/>
              </p:cNvSpPr>
              <p:nvPr/>
            </p:nvSpPr>
            <p:spPr bwMode="auto">
              <a:xfrm>
                <a:off x="632" y="3036"/>
                <a:ext cx="133" cy="1"/>
              </a:xfrm>
              <a:prstGeom prst="line">
                <a:avLst/>
              </a:prstGeom>
              <a:noFill/>
              <a:ln w="3175">
                <a:solidFill>
                  <a:srgbClr val="E9A704"/>
                </a:solidFill>
                <a:miter lim="800000"/>
                <a:headEnd/>
                <a:tailEnd/>
              </a:ln>
            </p:spPr>
            <p:txBody>
              <a:bodyPr/>
              <a:lstStyle/>
              <a:p>
                <a:endParaRPr lang="en-US"/>
              </a:p>
            </p:txBody>
          </p:sp>
          <p:sp>
            <p:nvSpPr>
              <p:cNvPr id="654464" name="Line 128"/>
              <p:cNvSpPr>
                <a:spLocks noChangeShapeType="1"/>
              </p:cNvSpPr>
              <p:nvPr/>
            </p:nvSpPr>
            <p:spPr bwMode="auto">
              <a:xfrm flipV="1">
                <a:off x="765" y="2957"/>
                <a:ext cx="45" cy="79"/>
              </a:xfrm>
              <a:prstGeom prst="line">
                <a:avLst/>
              </a:prstGeom>
              <a:noFill/>
              <a:ln w="3175">
                <a:solidFill>
                  <a:srgbClr val="CE9404"/>
                </a:solidFill>
                <a:miter lim="800000"/>
                <a:headEnd/>
                <a:tailEnd/>
              </a:ln>
            </p:spPr>
            <p:txBody>
              <a:bodyPr/>
              <a:lstStyle/>
              <a:p>
                <a:endParaRPr lang="en-US"/>
              </a:p>
            </p:txBody>
          </p:sp>
          <p:sp>
            <p:nvSpPr>
              <p:cNvPr id="654465" name="Line 129"/>
              <p:cNvSpPr>
                <a:spLocks noChangeShapeType="1"/>
              </p:cNvSpPr>
              <p:nvPr/>
            </p:nvSpPr>
            <p:spPr bwMode="auto">
              <a:xfrm flipH="1">
                <a:off x="677" y="2957"/>
                <a:ext cx="133" cy="1"/>
              </a:xfrm>
              <a:prstGeom prst="line">
                <a:avLst/>
              </a:prstGeom>
              <a:noFill/>
              <a:ln w="3175">
                <a:solidFill>
                  <a:srgbClr val="DEA004"/>
                </a:solidFill>
                <a:miter lim="800000"/>
                <a:headEnd/>
                <a:tailEnd/>
              </a:ln>
            </p:spPr>
            <p:txBody>
              <a:bodyPr/>
              <a:lstStyle/>
              <a:p>
                <a:endParaRPr lang="en-US"/>
              </a:p>
            </p:txBody>
          </p:sp>
        </p:grpSp>
        <p:grpSp>
          <p:nvGrpSpPr>
            <p:cNvPr id="22" name="Group 130"/>
            <p:cNvGrpSpPr>
              <a:grpSpLocks/>
            </p:cNvGrpSpPr>
            <p:nvPr/>
          </p:nvGrpSpPr>
          <p:grpSpPr bwMode="auto">
            <a:xfrm>
              <a:off x="809" y="2648"/>
              <a:ext cx="178" cy="80"/>
              <a:chOff x="809" y="2648"/>
              <a:chExt cx="178" cy="80"/>
            </a:xfrm>
          </p:grpSpPr>
          <p:sp>
            <p:nvSpPr>
              <p:cNvPr id="654467" name="Freeform 131"/>
              <p:cNvSpPr>
                <a:spLocks/>
              </p:cNvSpPr>
              <p:nvPr/>
            </p:nvSpPr>
            <p:spPr bwMode="auto">
              <a:xfrm>
                <a:off x="809" y="2648"/>
                <a:ext cx="178" cy="79"/>
              </a:xfrm>
              <a:custGeom>
                <a:avLst/>
                <a:gdLst/>
                <a:ahLst/>
                <a:cxnLst>
                  <a:cxn ang="0">
                    <a:pos x="45" y="0"/>
                  </a:cxn>
                  <a:cxn ang="0">
                    <a:pos x="0" y="79"/>
                  </a:cxn>
                  <a:cxn ang="0">
                    <a:pos x="133" y="79"/>
                  </a:cxn>
                  <a:cxn ang="0">
                    <a:pos x="178" y="0"/>
                  </a:cxn>
                  <a:cxn ang="0">
                    <a:pos x="45" y="0"/>
                  </a:cxn>
                </a:cxnLst>
                <a:rect l="0" t="0" r="r" b="b"/>
                <a:pathLst>
                  <a:path w="178" h="79">
                    <a:moveTo>
                      <a:pt x="45" y="0"/>
                    </a:moveTo>
                    <a:lnTo>
                      <a:pt x="0" y="79"/>
                    </a:lnTo>
                    <a:lnTo>
                      <a:pt x="133" y="79"/>
                    </a:lnTo>
                    <a:lnTo>
                      <a:pt x="178" y="0"/>
                    </a:lnTo>
                    <a:lnTo>
                      <a:pt x="45" y="0"/>
                    </a:lnTo>
                    <a:close/>
                  </a:path>
                </a:pathLst>
              </a:custGeom>
              <a:solidFill>
                <a:srgbClr val="FFBA05"/>
              </a:solidFill>
              <a:ln w="9525">
                <a:noFill/>
                <a:round/>
                <a:headEnd/>
                <a:tailEnd/>
              </a:ln>
            </p:spPr>
            <p:txBody>
              <a:bodyPr/>
              <a:lstStyle/>
              <a:p>
                <a:endParaRPr lang="en-US"/>
              </a:p>
            </p:txBody>
          </p:sp>
          <p:sp>
            <p:nvSpPr>
              <p:cNvPr id="654468" name="Line 132"/>
              <p:cNvSpPr>
                <a:spLocks noChangeShapeType="1"/>
              </p:cNvSpPr>
              <p:nvPr/>
            </p:nvSpPr>
            <p:spPr bwMode="auto">
              <a:xfrm flipH="1">
                <a:off x="809" y="2648"/>
                <a:ext cx="45" cy="79"/>
              </a:xfrm>
              <a:prstGeom prst="line">
                <a:avLst/>
              </a:prstGeom>
              <a:noFill/>
              <a:ln w="3175">
                <a:solidFill>
                  <a:srgbClr val="F9B304"/>
                </a:solidFill>
                <a:miter lim="800000"/>
                <a:headEnd/>
                <a:tailEnd/>
              </a:ln>
            </p:spPr>
            <p:txBody>
              <a:bodyPr/>
              <a:lstStyle/>
              <a:p>
                <a:endParaRPr lang="en-US"/>
              </a:p>
            </p:txBody>
          </p:sp>
          <p:sp>
            <p:nvSpPr>
              <p:cNvPr id="654469" name="Line 133"/>
              <p:cNvSpPr>
                <a:spLocks noChangeShapeType="1"/>
              </p:cNvSpPr>
              <p:nvPr/>
            </p:nvSpPr>
            <p:spPr bwMode="auto">
              <a:xfrm>
                <a:off x="809" y="2727"/>
                <a:ext cx="133" cy="1"/>
              </a:xfrm>
              <a:prstGeom prst="line">
                <a:avLst/>
              </a:prstGeom>
              <a:noFill/>
              <a:ln w="3175">
                <a:solidFill>
                  <a:srgbClr val="E9A704"/>
                </a:solidFill>
                <a:miter lim="800000"/>
                <a:headEnd/>
                <a:tailEnd/>
              </a:ln>
            </p:spPr>
            <p:txBody>
              <a:bodyPr/>
              <a:lstStyle/>
              <a:p>
                <a:endParaRPr lang="en-US"/>
              </a:p>
            </p:txBody>
          </p:sp>
          <p:sp>
            <p:nvSpPr>
              <p:cNvPr id="654470" name="Line 134"/>
              <p:cNvSpPr>
                <a:spLocks noChangeShapeType="1"/>
              </p:cNvSpPr>
              <p:nvPr/>
            </p:nvSpPr>
            <p:spPr bwMode="auto">
              <a:xfrm flipV="1">
                <a:off x="942" y="2648"/>
                <a:ext cx="45" cy="79"/>
              </a:xfrm>
              <a:prstGeom prst="line">
                <a:avLst/>
              </a:prstGeom>
              <a:noFill/>
              <a:ln w="3175">
                <a:solidFill>
                  <a:srgbClr val="CE9404"/>
                </a:solidFill>
                <a:miter lim="800000"/>
                <a:headEnd/>
                <a:tailEnd/>
              </a:ln>
            </p:spPr>
            <p:txBody>
              <a:bodyPr/>
              <a:lstStyle/>
              <a:p>
                <a:endParaRPr lang="en-US"/>
              </a:p>
            </p:txBody>
          </p:sp>
          <p:sp>
            <p:nvSpPr>
              <p:cNvPr id="654471" name="Line 135"/>
              <p:cNvSpPr>
                <a:spLocks noChangeShapeType="1"/>
              </p:cNvSpPr>
              <p:nvPr/>
            </p:nvSpPr>
            <p:spPr bwMode="auto">
              <a:xfrm flipH="1">
                <a:off x="854" y="2648"/>
                <a:ext cx="133" cy="1"/>
              </a:xfrm>
              <a:prstGeom prst="line">
                <a:avLst/>
              </a:prstGeom>
              <a:noFill/>
              <a:ln w="3175">
                <a:solidFill>
                  <a:srgbClr val="DEA004"/>
                </a:solidFill>
                <a:miter lim="800000"/>
                <a:headEnd/>
                <a:tailEnd/>
              </a:ln>
            </p:spPr>
            <p:txBody>
              <a:bodyPr/>
              <a:lstStyle/>
              <a:p>
                <a:endParaRPr lang="en-US"/>
              </a:p>
            </p:txBody>
          </p:sp>
        </p:grpSp>
        <p:grpSp>
          <p:nvGrpSpPr>
            <p:cNvPr id="23" name="Group 136"/>
            <p:cNvGrpSpPr>
              <a:grpSpLocks/>
            </p:cNvGrpSpPr>
            <p:nvPr/>
          </p:nvGrpSpPr>
          <p:grpSpPr bwMode="auto">
            <a:xfrm>
              <a:off x="971" y="2648"/>
              <a:ext cx="178" cy="80"/>
              <a:chOff x="971" y="2648"/>
              <a:chExt cx="178" cy="80"/>
            </a:xfrm>
          </p:grpSpPr>
          <p:sp>
            <p:nvSpPr>
              <p:cNvPr id="654473" name="Freeform 137"/>
              <p:cNvSpPr>
                <a:spLocks/>
              </p:cNvSpPr>
              <p:nvPr/>
            </p:nvSpPr>
            <p:spPr bwMode="auto">
              <a:xfrm>
                <a:off x="971" y="2648"/>
                <a:ext cx="178" cy="79"/>
              </a:xfrm>
              <a:custGeom>
                <a:avLst/>
                <a:gdLst/>
                <a:ahLst/>
                <a:cxnLst>
                  <a:cxn ang="0">
                    <a:pos x="45" y="0"/>
                  </a:cxn>
                  <a:cxn ang="0">
                    <a:pos x="0" y="79"/>
                  </a:cxn>
                  <a:cxn ang="0">
                    <a:pos x="133" y="79"/>
                  </a:cxn>
                  <a:cxn ang="0">
                    <a:pos x="178" y="0"/>
                  </a:cxn>
                  <a:cxn ang="0">
                    <a:pos x="45" y="0"/>
                  </a:cxn>
                </a:cxnLst>
                <a:rect l="0" t="0" r="r" b="b"/>
                <a:pathLst>
                  <a:path w="178" h="79">
                    <a:moveTo>
                      <a:pt x="45" y="0"/>
                    </a:moveTo>
                    <a:lnTo>
                      <a:pt x="0" y="79"/>
                    </a:lnTo>
                    <a:lnTo>
                      <a:pt x="133" y="79"/>
                    </a:lnTo>
                    <a:lnTo>
                      <a:pt x="178" y="0"/>
                    </a:lnTo>
                    <a:lnTo>
                      <a:pt x="45" y="0"/>
                    </a:lnTo>
                    <a:close/>
                  </a:path>
                </a:pathLst>
              </a:custGeom>
              <a:solidFill>
                <a:srgbClr val="FFBA05"/>
              </a:solidFill>
              <a:ln w="9525">
                <a:noFill/>
                <a:round/>
                <a:headEnd/>
                <a:tailEnd/>
              </a:ln>
            </p:spPr>
            <p:txBody>
              <a:bodyPr/>
              <a:lstStyle/>
              <a:p>
                <a:endParaRPr lang="en-US"/>
              </a:p>
            </p:txBody>
          </p:sp>
          <p:sp>
            <p:nvSpPr>
              <p:cNvPr id="654474" name="Line 138"/>
              <p:cNvSpPr>
                <a:spLocks noChangeShapeType="1"/>
              </p:cNvSpPr>
              <p:nvPr/>
            </p:nvSpPr>
            <p:spPr bwMode="auto">
              <a:xfrm flipH="1">
                <a:off x="971" y="2648"/>
                <a:ext cx="45" cy="79"/>
              </a:xfrm>
              <a:prstGeom prst="line">
                <a:avLst/>
              </a:prstGeom>
              <a:noFill/>
              <a:ln w="3175">
                <a:solidFill>
                  <a:srgbClr val="F9B304"/>
                </a:solidFill>
                <a:miter lim="800000"/>
                <a:headEnd/>
                <a:tailEnd/>
              </a:ln>
            </p:spPr>
            <p:txBody>
              <a:bodyPr/>
              <a:lstStyle/>
              <a:p>
                <a:endParaRPr lang="en-US"/>
              </a:p>
            </p:txBody>
          </p:sp>
          <p:sp>
            <p:nvSpPr>
              <p:cNvPr id="654475" name="Line 139"/>
              <p:cNvSpPr>
                <a:spLocks noChangeShapeType="1"/>
              </p:cNvSpPr>
              <p:nvPr/>
            </p:nvSpPr>
            <p:spPr bwMode="auto">
              <a:xfrm>
                <a:off x="971" y="2727"/>
                <a:ext cx="133" cy="1"/>
              </a:xfrm>
              <a:prstGeom prst="line">
                <a:avLst/>
              </a:prstGeom>
              <a:noFill/>
              <a:ln w="3175">
                <a:solidFill>
                  <a:srgbClr val="E9A704"/>
                </a:solidFill>
                <a:miter lim="800000"/>
                <a:headEnd/>
                <a:tailEnd/>
              </a:ln>
            </p:spPr>
            <p:txBody>
              <a:bodyPr/>
              <a:lstStyle/>
              <a:p>
                <a:endParaRPr lang="en-US"/>
              </a:p>
            </p:txBody>
          </p:sp>
          <p:sp>
            <p:nvSpPr>
              <p:cNvPr id="654476" name="Line 140"/>
              <p:cNvSpPr>
                <a:spLocks noChangeShapeType="1"/>
              </p:cNvSpPr>
              <p:nvPr/>
            </p:nvSpPr>
            <p:spPr bwMode="auto">
              <a:xfrm flipV="1">
                <a:off x="1104" y="2648"/>
                <a:ext cx="45" cy="79"/>
              </a:xfrm>
              <a:prstGeom prst="line">
                <a:avLst/>
              </a:prstGeom>
              <a:noFill/>
              <a:ln w="3175">
                <a:solidFill>
                  <a:srgbClr val="CE9404"/>
                </a:solidFill>
                <a:miter lim="800000"/>
                <a:headEnd/>
                <a:tailEnd/>
              </a:ln>
            </p:spPr>
            <p:txBody>
              <a:bodyPr/>
              <a:lstStyle/>
              <a:p>
                <a:endParaRPr lang="en-US"/>
              </a:p>
            </p:txBody>
          </p:sp>
          <p:sp>
            <p:nvSpPr>
              <p:cNvPr id="654477" name="Line 141"/>
              <p:cNvSpPr>
                <a:spLocks noChangeShapeType="1"/>
              </p:cNvSpPr>
              <p:nvPr/>
            </p:nvSpPr>
            <p:spPr bwMode="auto">
              <a:xfrm flipH="1">
                <a:off x="1016" y="2648"/>
                <a:ext cx="133" cy="1"/>
              </a:xfrm>
              <a:prstGeom prst="line">
                <a:avLst/>
              </a:prstGeom>
              <a:noFill/>
              <a:ln w="3175">
                <a:solidFill>
                  <a:srgbClr val="DEA004"/>
                </a:solidFill>
                <a:miter lim="800000"/>
                <a:headEnd/>
                <a:tailEnd/>
              </a:ln>
            </p:spPr>
            <p:txBody>
              <a:bodyPr/>
              <a:lstStyle/>
              <a:p>
                <a:endParaRPr lang="en-US"/>
              </a:p>
            </p:txBody>
          </p:sp>
        </p:grpSp>
        <p:grpSp>
          <p:nvGrpSpPr>
            <p:cNvPr id="24" name="Group 142"/>
            <p:cNvGrpSpPr>
              <a:grpSpLocks/>
            </p:cNvGrpSpPr>
            <p:nvPr/>
          </p:nvGrpSpPr>
          <p:grpSpPr bwMode="auto">
            <a:xfrm>
              <a:off x="1133" y="2648"/>
              <a:ext cx="178" cy="80"/>
              <a:chOff x="1133" y="2648"/>
              <a:chExt cx="178" cy="80"/>
            </a:xfrm>
          </p:grpSpPr>
          <p:sp>
            <p:nvSpPr>
              <p:cNvPr id="654479" name="Freeform 143"/>
              <p:cNvSpPr>
                <a:spLocks/>
              </p:cNvSpPr>
              <p:nvPr/>
            </p:nvSpPr>
            <p:spPr bwMode="auto">
              <a:xfrm>
                <a:off x="1133" y="2648"/>
                <a:ext cx="178" cy="79"/>
              </a:xfrm>
              <a:custGeom>
                <a:avLst/>
                <a:gdLst/>
                <a:ahLst/>
                <a:cxnLst>
                  <a:cxn ang="0">
                    <a:pos x="46" y="0"/>
                  </a:cxn>
                  <a:cxn ang="0">
                    <a:pos x="0" y="79"/>
                  </a:cxn>
                  <a:cxn ang="0">
                    <a:pos x="133" y="79"/>
                  </a:cxn>
                  <a:cxn ang="0">
                    <a:pos x="178" y="0"/>
                  </a:cxn>
                  <a:cxn ang="0">
                    <a:pos x="46" y="0"/>
                  </a:cxn>
                </a:cxnLst>
                <a:rect l="0" t="0" r="r" b="b"/>
                <a:pathLst>
                  <a:path w="178" h="79">
                    <a:moveTo>
                      <a:pt x="46" y="0"/>
                    </a:moveTo>
                    <a:lnTo>
                      <a:pt x="0" y="79"/>
                    </a:lnTo>
                    <a:lnTo>
                      <a:pt x="133" y="79"/>
                    </a:lnTo>
                    <a:lnTo>
                      <a:pt x="178" y="0"/>
                    </a:lnTo>
                    <a:lnTo>
                      <a:pt x="46" y="0"/>
                    </a:lnTo>
                    <a:close/>
                  </a:path>
                </a:pathLst>
              </a:custGeom>
              <a:solidFill>
                <a:srgbClr val="FFBA05"/>
              </a:solidFill>
              <a:ln w="9525">
                <a:noFill/>
                <a:round/>
                <a:headEnd/>
                <a:tailEnd/>
              </a:ln>
            </p:spPr>
            <p:txBody>
              <a:bodyPr/>
              <a:lstStyle/>
              <a:p>
                <a:endParaRPr lang="en-US"/>
              </a:p>
            </p:txBody>
          </p:sp>
          <p:sp>
            <p:nvSpPr>
              <p:cNvPr id="654480" name="Line 144"/>
              <p:cNvSpPr>
                <a:spLocks noChangeShapeType="1"/>
              </p:cNvSpPr>
              <p:nvPr/>
            </p:nvSpPr>
            <p:spPr bwMode="auto">
              <a:xfrm flipH="1">
                <a:off x="1133" y="2648"/>
                <a:ext cx="46" cy="79"/>
              </a:xfrm>
              <a:prstGeom prst="line">
                <a:avLst/>
              </a:prstGeom>
              <a:noFill/>
              <a:ln w="3175">
                <a:solidFill>
                  <a:srgbClr val="F9B304"/>
                </a:solidFill>
                <a:miter lim="800000"/>
                <a:headEnd/>
                <a:tailEnd/>
              </a:ln>
            </p:spPr>
            <p:txBody>
              <a:bodyPr/>
              <a:lstStyle/>
              <a:p>
                <a:endParaRPr lang="en-US"/>
              </a:p>
            </p:txBody>
          </p:sp>
          <p:sp>
            <p:nvSpPr>
              <p:cNvPr id="654481" name="Line 145"/>
              <p:cNvSpPr>
                <a:spLocks noChangeShapeType="1"/>
              </p:cNvSpPr>
              <p:nvPr/>
            </p:nvSpPr>
            <p:spPr bwMode="auto">
              <a:xfrm>
                <a:off x="1133" y="2727"/>
                <a:ext cx="133" cy="1"/>
              </a:xfrm>
              <a:prstGeom prst="line">
                <a:avLst/>
              </a:prstGeom>
              <a:noFill/>
              <a:ln w="3175">
                <a:solidFill>
                  <a:srgbClr val="E9A704"/>
                </a:solidFill>
                <a:miter lim="800000"/>
                <a:headEnd/>
                <a:tailEnd/>
              </a:ln>
            </p:spPr>
            <p:txBody>
              <a:bodyPr/>
              <a:lstStyle/>
              <a:p>
                <a:endParaRPr lang="en-US"/>
              </a:p>
            </p:txBody>
          </p:sp>
          <p:sp>
            <p:nvSpPr>
              <p:cNvPr id="654482" name="Line 146"/>
              <p:cNvSpPr>
                <a:spLocks noChangeShapeType="1"/>
              </p:cNvSpPr>
              <p:nvPr/>
            </p:nvSpPr>
            <p:spPr bwMode="auto">
              <a:xfrm flipV="1">
                <a:off x="1266" y="2648"/>
                <a:ext cx="45" cy="79"/>
              </a:xfrm>
              <a:prstGeom prst="line">
                <a:avLst/>
              </a:prstGeom>
              <a:noFill/>
              <a:ln w="3175">
                <a:solidFill>
                  <a:srgbClr val="CE9404"/>
                </a:solidFill>
                <a:miter lim="800000"/>
                <a:headEnd/>
                <a:tailEnd/>
              </a:ln>
            </p:spPr>
            <p:txBody>
              <a:bodyPr/>
              <a:lstStyle/>
              <a:p>
                <a:endParaRPr lang="en-US"/>
              </a:p>
            </p:txBody>
          </p:sp>
          <p:sp>
            <p:nvSpPr>
              <p:cNvPr id="654483" name="Line 147"/>
              <p:cNvSpPr>
                <a:spLocks noChangeShapeType="1"/>
              </p:cNvSpPr>
              <p:nvPr/>
            </p:nvSpPr>
            <p:spPr bwMode="auto">
              <a:xfrm flipH="1">
                <a:off x="1179" y="2648"/>
                <a:ext cx="132" cy="1"/>
              </a:xfrm>
              <a:prstGeom prst="line">
                <a:avLst/>
              </a:prstGeom>
              <a:noFill/>
              <a:ln w="3175">
                <a:solidFill>
                  <a:srgbClr val="DEA004"/>
                </a:solidFill>
                <a:miter lim="800000"/>
                <a:headEnd/>
                <a:tailEnd/>
              </a:ln>
            </p:spPr>
            <p:txBody>
              <a:bodyPr/>
              <a:lstStyle/>
              <a:p>
                <a:endParaRPr lang="en-US"/>
              </a:p>
            </p:txBody>
          </p:sp>
        </p:grpSp>
        <p:grpSp>
          <p:nvGrpSpPr>
            <p:cNvPr id="25" name="Group 148"/>
            <p:cNvGrpSpPr>
              <a:grpSpLocks/>
            </p:cNvGrpSpPr>
            <p:nvPr/>
          </p:nvGrpSpPr>
          <p:grpSpPr bwMode="auto">
            <a:xfrm>
              <a:off x="1295" y="2648"/>
              <a:ext cx="178" cy="80"/>
              <a:chOff x="1295" y="2648"/>
              <a:chExt cx="178" cy="80"/>
            </a:xfrm>
          </p:grpSpPr>
          <p:sp>
            <p:nvSpPr>
              <p:cNvPr id="654485" name="Freeform 149"/>
              <p:cNvSpPr>
                <a:spLocks/>
              </p:cNvSpPr>
              <p:nvPr/>
            </p:nvSpPr>
            <p:spPr bwMode="auto">
              <a:xfrm>
                <a:off x="1295" y="2648"/>
                <a:ext cx="178" cy="79"/>
              </a:xfrm>
              <a:custGeom>
                <a:avLst/>
                <a:gdLst/>
                <a:ahLst/>
                <a:cxnLst>
                  <a:cxn ang="0">
                    <a:pos x="46" y="0"/>
                  </a:cxn>
                  <a:cxn ang="0">
                    <a:pos x="0" y="79"/>
                  </a:cxn>
                  <a:cxn ang="0">
                    <a:pos x="133" y="79"/>
                  </a:cxn>
                  <a:cxn ang="0">
                    <a:pos x="178" y="0"/>
                  </a:cxn>
                  <a:cxn ang="0">
                    <a:pos x="46" y="0"/>
                  </a:cxn>
                </a:cxnLst>
                <a:rect l="0" t="0" r="r" b="b"/>
                <a:pathLst>
                  <a:path w="178" h="79">
                    <a:moveTo>
                      <a:pt x="46" y="0"/>
                    </a:moveTo>
                    <a:lnTo>
                      <a:pt x="0" y="79"/>
                    </a:lnTo>
                    <a:lnTo>
                      <a:pt x="133" y="79"/>
                    </a:lnTo>
                    <a:lnTo>
                      <a:pt x="178" y="0"/>
                    </a:lnTo>
                    <a:lnTo>
                      <a:pt x="46" y="0"/>
                    </a:lnTo>
                    <a:close/>
                  </a:path>
                </a:pathLst>
              </a:custGeom>
              <a:solidFill>
                <a:srgbClr val="FFBA05"/>
              </a:solidFill>
              <a:ln w="9525">
                <a:noFill/>
                <a:round/>
                <a:headEnd/>
                <a:tailEnd/>
              </a:ln>
            </p:spPr>
            <p:txBody>
              <a:bodyPr/>
              <a:lstStyle/>
              <a:p>
                <a:endParaRPr lang="en-US"/>
              </a:p>
            </p:txBody>
          </p:sp>
          <p:sp>
            <p:nvSpPr>
              <p:cNvPr id="654486" name="Line 150"/>
              <p:cNvSpPr>
                <a:spLocks noChangeShapeType="1"/>
              </p:cNvSpPr>
              <p:nvPr/>
            </p:nvSpPr>
            <p:spPr bwMode="auto">
              <a:xfrm flipH="1">
                <a:off x="1295" y="2648"/>
                <a:ext cx="46" cy="79"/>
              </a:xfrm>
              <a:prstGeom prst="line">
                <a:avLst/>
              </a:prstGeom>
              <a:noFill/>
              <a:ln w="3175">
                <a:solidFill>
                  <a:srgbClr val="F9B304"/>
                </a:solidFill>
                <a:miter lim="800000"/>
                <a:headEnd/>
                <a:tailEnd/>
              </a:ln>
            </p:spPr>
            <p:txBody>
              <a:bodyPr/>
              <a:lstStyle/>
              <a:p>
                <a:endParaRPr lang="en-US"/>
              </a:p>
            </p:txBody>
          </p:sp>
          <p:sp>
            <p:nvSpPr>
              <p:cNvPr id="654487" name="Line 151"/>
              <p:cNvSpPr>
                <a:spLocks noChangeShapeType="1"/>
              </p:cNvSpPr>
              <p:nvPr/>
            </p:nvSpPr>
            <p:spPr bwMode="auto">
              <a:xfrm>
                <a:off x="1295" y="2727"/>
                <a:ext cx="133" cy="1"/>
              </a:xfrm>
              <a:prstGeom prst="line">
                <a:avLst/>
              </a:prstGeom>
              <a:noFill/>
              <a:ln w="3175">
                <a:solidFill>
                  <a:srgbClr val="E9A704"/>
                </a:solidFill>
                <a:miter lim="800000"/>
                <a:headEnd/>
                <a:tailEnd/>
              </a:ln>
            </p:spPr>
            <p:txBody>
              <a:bodyPr/>
              <a:lstStyle/>
              <a:p>
                <a:endParaRPr lang="en-US"/>
              </a:p>
            </p:txBody>
          </p:sp>
          <p:sp>
            <p:nvSpPr>
              <p:cNvPr id="654488" name="Line 152"/>
              <p:cNvSpPr>
                <a:spLocks noChangeShapeType="1"/>
              </p:cNvSpPr>
              <p:nvPr/>
            </p:nvSpPr>
            <p:spPr bwMode="auto">
              <a:xfrm flipV="1">
                <a:off x="1428" y="2648"/>
                <a:ext cx="45" cy="79"/>
              </a:xfrm>
              <a:prstGeom prst="line">
                <a:avLst/>
              </a:prstGeom>
              <a:noFill/>
              <a:ln w="3175">
                <a:solidFill>
                  <a:srgbClr val="CE9404"/>
                </a:solidFill>
                <a:miter lim="800000"/>
                <a:headEnd/>
                <a:tailEnd/>
              </a:ln>
            </p:spPr>
            <p:txBody>
              <a:bodyPr/>
              <a:lstStyle/>
              <a:p>
                <a:endParaRPr lang="en-US"/>
              </a:p>
            </p:txBody>
          </p:sp>
          <p:sp>
            <p:nvSpPr>
              <p:cNvPr id="654489" name="Line 153"/>
              <p:cNvSpPr>
                <a:spLocks noChangeShapeType="1"/>
              </p:cNvSpPr>
              <p:nvPr/>
            </p:nvSpPr>
            <p:spPr bwMode="auto">
              <a:xfrm flipH="1">
                <a:off x="1341" y="2648"/>
                <a:ext cx="132" cy="1"/>
              </a:xfrm>
              <a:prstGeom prst="line">
                <a:avLst/>
              </a:prstGeom>
              <a:noFill/>
              <a:ln w="3175">
                <a:solidFill>
                  <a:srgbClr val="DEA004"/>
                </a:solidFill>
                <a:miter lim="800000"/>
                <a:headEnd/>
                <a:tailEnd/>
              </a:ln>
            </p:spPr>
            <p:txBody>
              <a:bodyPr/>
              <a:lstStyle/>
              <a:p>
                <a:endParaRPr lang="en-US"/>
              </a:p>
            </p:txBody>
          </p:sp>
        </p:grpSp>
        <p:grpSp>
          <p:nvGrpSpPr>
            <p:cNvPr id="26" name="Group 154"/>
            <p:cNvGrpSpPr>
              <a:grpSpLocks/>
            </p:cNvGrpSpPr>
            <p:nvPr/>
          </p:nvGrpSpPr>
          <p:grpSpPr bwMode="auto">
            <a:xfrm>
              <a:off x="1458" y="2648"/>
              <a:ext cx="178" cy="80"/>
              <a:chOff x="1458" y="2648"/>
              <a:chExt cx="178" cy="80"/>
            </a:xfrm>
          </p:grpSpPr>
          <p:sp>
            <p:nvSpPr>
              <p:cNvPr id="654491" name="Freeform 155"/>
              <p:cNvSpPr>
                <a:spLocks/>
              </p:cNvSpPr>
              <p:nvPr/>
            </p:nvSpPr>
            <p:spPr bwMode="auto">
              <a:xfrm>
                <a:off x="1458" y="2648"/>
                <a:ext cx="178" cy="79"/>
              </a:xfrm>
              <a:custGeom>
                <a:avLst/>
                <a:gdLst/>
                <a:ahLst/>
                <a:cxnLst>
                  <a:cxn ang="0">
                    <a:pos x="45" y="0"/>
                  </a:cxn>
                  <a:cxn ang="0">
                    <a:pos x="0" y="79"/>
                  </a:cxn>
                  <a:cxn ang="0">
                    <a:pos x="132" y="79"/>
                  </a:cxn>
                  <a:cxn ang="0">
                    <a:pos x="178" y="0"/>
                  </a:cxn>
                  <a:cxn ang="0">
                    <a:pos x="45" y="0"/>
                  </a:cxn>
                </a:cxnLst>
                <a:rect l="0" t="0" r="r" b="b"/>
                <a:pathLst>
                  <a:path w="178" h="79">
                    <a:moveTo>
                      <a:pt x="45" y="0"/>
                    </a:moveTo>
                    <a:lnTo>
                      <a:pt x="0" y="79"/>
                    </a:lnTo>
                    <a:lnTo>
                      <a:pt x="132" y="79"/>
                    </a:lnTo>
                    <a:lnTo>
                      <a:pt x="178" y="0"/>
                    </a:lnTo>
                    <a:lnTo>
                      <a:pt x="45" y="0"/>
                    </a:lnTo>
                    <a:close/>
                  </a:path>
                </a:pathLst>
              </a:custGeom>
              <a:solidFill>
                <a:srgbClr val="FFBA05"/>
              </a:solidFill>
              <a:ln w="9525">
                <a:noFill/>
                <a:round/>
                <a:headEnd/>
                <a:tailEnd/>
              </a:ln>
            </p:spPr>
            <p:txBody>
              <a:bodyPr/>
              <a:lstStyle/>
              <a:p>
                <a:endParaRPr lang="en-US"/>
              </a:p>
            </p:txBody>
          </p:sp>
          <p:sp>
            <p:nvSpPr>
              <p:cNvPr id="654492" name="Line 156"/>
              <p:cNvSpPr>
                <a:spLocks noChangeShapeType="1"/>
              </p:cNvSpPr>
              <p:nvPr/>
            </p:nvSpPr>
            <p:spPr bwMode="auto">
              <a:xfrm flipH="1">
                <a:off x="1458" y="2648"/>
                <a:ext cx="45" cy="79"/>
              </a:xfrm>
              <a:prstGeom prst="line">
                <a:avLst/>
              </a:prstGeom>
              <a:noFill/>
              <a:ln w="3175">
                <a:solidFill>
                  <a:srgbClr val="F9B304"/>
                </a:solidFill>
                <a:miter lim="800000"/>
                <a:headEnd/>
                <a:tailEnd/>
              </a:ln>
            </p:spPr>
            <p:txBody>
              <a:bodyPr/>
              <a:lstStyle/>
              <a:p>
                <a:endParaRPr lang="en-US"/>
              </a:p>
            </p:txBody>
          </p:sp>
          <p:sp>
            <p:nvSpPr>
              <p:cNvPr id="654493" name="Line 157"/>
              <p:cNvSpPr>
                <a:spLocks noChangeShapeType="1"/>
              </p:cNvSpPr>
              <p:nvPr/>
            </p:nvSpPr>
            <p:spPr bwMode="auto">
              <a:xfrm>
                <a:off x="1458" y="2727"/>
                <a:ext cx="132" cy="1"/>
              </a:xfrm>
              <a:prstGeom prst="line">
                <a:avLst/>
              </a:prstGeom>
              <a:noFill/>
              <a:ln w="3175">
                <a:solidFill>
                  <a:srgbClr val="E9A704"/>
                </a:solidFill>
                <a:miter lim="800000"/>
                <a:headEnd/>
                <a:tailEnd/>
              </a:ln>
            </p:spPr>
            <p:txBody>
              <a:bodyPr/>
              <a:lstStyle/>
              <a:p>
                <a:endParaRPr lang="en-US"/>
              </a:p>
            </p:txBody>
          </p:sp>
          <p:sp>
            <p:nvSpPr>
              <p:cNvPr id="654494" name="Line 158"/>
              <p:cNvSpPr>
                <a:spLocks noChangeShapeType="1"/>
              </p:cNvSpPr>
              <p:nvPr/>
            </p:nvSpPr>
            <p:spPr bwMode="auto">
              <a:xfrm flipV="1">
                <a:off x="1590" y="2648"/>
                <a:ext cx="46" cy="79"/>
              </a:xfrm>
              <a:prstGeom prst="line">
                <a:avLst/>
              </a:prstGeom>
              <a:noFill/>
              <a:ln w="3175">
                <a:solidFill>
                  <a:srgbClr val="CE9404"/>
                </a:solidFill>
                <a:miter lim="800000"/>
                <a:headEnd/>
                <a:tailEnd/>
              </a:ln>
            </p:spPr>
            <p:txBody>
              <a:bodyPr/>
              <a:lstStyle/>
              <a:p>
                <a:endParaRPr lang="en-US"/>
              </a:p>
            </p:txBody>
          </p:sp>
          <p:sp>
            <p:nvSpPr>
              <p:cNvPr id="654495" name="Line 159"/>
              <p:cNvSpPr>
                <a:spLocks noChangeShapeType="1"/>
              </p:cNvSpPr>
              <p:nvPr/>
            </p:nvSpPr>
            <p:spPr bwMode="auto">
              <a:xfrm flipH="1">
                <a:off x="1503" y="2648"/>
                <a:ext cx="133" cy="1"/>
              </a:xfrm>
              <a:prstGeom prst="line">
                <a:avLst/>
              </a:prstGeom>
              <a:noFill/>
              <a:ln w="3175">
                <a:solidFill>
                  <a:srgbClr val="DEA004"/>
                </a:solidFill>
                <a:miter lim="800000"/>
                <a:headEnd/>
                <a:tailEnd/>
              </a:ln>
            </p:spPr>
            <p:txBody>
              <a:bodyPr/>
              <a:lstStyle/>
              <a:p>
                <a:endParaRPr lang="en-US"/>
              </a:p>
            </p:txBody>
          </p:sp>
        </p:grpSp>
        <p:grpSp>
          <p:nvGrpSpPr>
            <p:cNvPr id="27" name="Group 160"/>
            <p:cNvGrpSpPr>
              <a:grpSpLocks/>
            </p:cNvGrpSpPr>
            <p:nvPr/>
          </p:nvGrpSpPr>
          <p:grpSpPr bwMode="auto">
            <a:xfrm>
              <a:off x="868" y="2544"/>
              <a:ext cx="178" cy="81"/>
              <a:chOff x="868" y="2544"/>
              <a:chExt cx="178" cy="81"/>
            </a:xfrm>
          </p:grpSpPr>
          <p:sp>
            <p:nvSpPr>
              <p:cNvPr id="654497" name="Freeform 161"/>
              <p:cNvSpPr>
                <a:spLocks/>
              </p:cNvSpPr>
              <p:nvPr/>
            </p:nvSpPr>
            <p:spPr bwMode="auto">
              <a:xfrm>
                <a:off x="868" y="2544"/>
                <a:ext cx="178" cy="80"/>
              </a:xfrm>
              <a:custGeom>
                <a:avLst/>
                <a:gdLst/>
                <a:ahLst/>
                <a:cxnLst>
                  <a:cxn ang="0">
                    <a:pos x="45" y="0"/>
                  </a:cxn>
                  <a:cxn ang="0">
                    <a:pos x="0" y="80"/>
                  </a:cxn>
                  <a:cxn ang="0">
                    <a:pos x="133" y="80"/>
                  </a:cxn>
                  <a:cxn ang="0">
                    <a:pos x="178" y="0"/>
                  </a:cxn>
                  <a:cxn ang="0">
                    <a:pos x="45" y="0"/>
                  </a:cxn>
                </a:cxnLst>
                <a:rect l="0" t="0" r="r" b="b"/>
                <a:pathLst>
                  <a:path w="178" h="80">
                    <a:moveTo>
                      <a:pt x="45" y="0"/>
                    </a:moveTo>
                    <a:lnTo>
                      <a:pt x="0" y="80"/>
                    </a:lnTo>
                    <a:lnTo>
                      <a:pt x="133" y="80"/>
                    </a:lnTo>
                    <a:lnTo>
                      <a:pt x="178" y="0"/>
                    </a:lnTo>
                    <a:lnTo>
                      <a:pt x="45" y="0"/>
                    </a:lnTo>
                    <a:close/>
                  </a:path>
                </a:pathLst>
              </a:custGeom>
              <a:solidFill>
                <a:srgbClr val="FFBA05"/>
              </a:solidFill>
              <a:ln w="9525">
                <a:noFill/>
                <a:round/>
                <a:headEnd/>
                <a:tailEnd/>
              </a:ln>
            </p:spPr>
            <p:txBody>
              <a:bodyPr/>
              <a:lstStyle/>
              <a:p>
                <a:endParaRPr lang="en-US"/>
              </a:p>
            </p:txBody>
          </p:sp>
          <p:sp>
            <p:nvSpPr>
              <p:cNvPr id="654498" name="Line 162"/>
              <p:cNvSpPr>
                <a:spLocks noChangeShapeType="1"/>
              </p:cNvSpPr>
              <p:nvPr/>
            </p:nvSpPr>
            <p:spPr bwMode="auto">
              <a:xfrm flipH="1">
                <a:off x="868" y="2544"/>
                <a:ext cx="45" cy="80"/>
              </a:xfrm>
              <a:prstGeom prst="line">
                <a:avLst/>
              </a:prstGeom>
              <a:noFill/>
              <a:ln w="3175">
                <a:solidFill>
                  <a:srgbClr val="F9B304"/>
                </a:solidFill>
                <a:miter lim="800000"/>
                <a:headEnd/>
                <a:tailEnd/>
              </a:ln>
            </p:spPr>
            <p:txBody>
              <a:bodyPr/>
              <a:lstStyle/>
              <a:p>
                <a:endParaRPr lang="en-US"/>
              </a:p>
            </p:txBody>
          </p:sp>
          <p:sp>
            <p:nvSpPr>
              <p:cNvPr id="654499" name="Line 163"/>
              <p:cNvSpPr>
                <a:spLocks noChangeShapeType="1"/>
              </p:cNvSpPr>
              <p:nvPr/>
            </p:nvSpPr>
            <p:spPr bwMode="auto">
              <a:xfrm>
                <a:off x="868" y="2624"/>
                <a:ext cx="133" cy="1"/>
              </a:xfrm>
              <a:prstGeom prst="line">
                <a:avLst/>
              </a:prstGeom>
              <a:noFill/>
              <a:ln w="3175">
                <a:solidFill>
                  <a:srgbClr val="E9A704"/>
                </a:solidFill>
                <a:miter lim="800000"/>
                <a:headEnd/>
                <a:tailEnd/>
              </a:ln>
            </p:spPr>
            <p:txBody>
              <a:bodyPr/>
              <a:lstStyle/>
              <a:p>
                <a:endParaRPr lang="en-US"/>
              </a:p>
            </p:txBody>
          </p:sp>
          <p:sp>
            <p:nvSpPr>
              <p:cNvPr id="654500" name="Line 164"/>
              <p:cNvSpPr>
                <a:spLocks noChangeShapeType="1"/>
              </p:cNvSpPr>
              <p:nvPr/>
            </p:nvSpPr>
            <p:spPr bwMode="auto">
              <a:xfrm flipV="1">
                <a:off x="1001" y="2544"/>
                <a:ext cx="45" cy="80"/>
              </a:xfrm>
              <a:prstGeom prst="line">
                <a:avLst/>
              </a:prstGeom>
              <a:noFill/>
              <a:ln w="3175">
                <a:solidFill>
                  <a:srgbClr val="CE9404"/>
                </a:solidFill>
                <a:miter lim="800000"/>
                <a:headEnd/>
                <a:tailEnd/>
              </a:ln>
            </p:spPr>
            <p:txBody>
              <a:bodyPr/>
              <a:lstStyle/>
              <a:p>
                <a:endParaRPr lang="en-US"/>
              </a:p>
            </p:txBody>
          </p:sp>
          <p:sp>
            <p:nvSpPr>
              <p:cNvPr id="654501" name="Line 165"/>
              <p:cNvSpPr>
                <a:spLocks noChangeShapeType="1"/>
              </p:cNvSpPr>
              <p:nvPr/>
            </p:nvSpPr>
            <p:spPr bwMode="auto">
              <a:xfrm flipH="1">
                <a:off x="913" y="2544"/>
                <a:ext cx="133" cy="1"/>
              </a:xfrm>
              <a:prstGeom prst="line">
                <a:avLst/>
              </a:prstGeom>
              <a:noFill/>
              <a:ln w="3175">
                <a:solidFill>
                  <a:srgbClr val="DEA004"/>
                </a:solidFill>
                <a:miter lim="800000"/>
                <a:headEnd/>
                <a:tailEnd/>
              </a:ln>
            </p:spPr>
            <p:txBody>
              <a:bodyPr/>
              <a:lstStyle/>
              <a:p>
                <a:endParaRPr lang="en-US"/>
              </a:p>
            </p:txBody>
          </p:sp>
        </p:grpSp>
        <p:grpSp>
          <p:nvGrpSpPr>
            <p:cNvPr id="28" name="Group 166"/>
            <p:cNvGrpSpPr>
              <a:grpSpLocks/>
            </p:cNvGrpSpPr>
            <p:nvPr/>
          </p:nvGrpSpPr>
          <p:grpSpPr bwMode="auto">
            <a:xfrm>
              <a:off x="1030" y="2544"/>
              <a:ext cx="178" cy="81"/>
              <a:chOff x="1030" y="2544"/>
              <a:chExt cx="178" cy="81"/>
            </a:xfrm>
          </p:grpSpPr>
          <p:sp>
            <p:nvSpPr>
              <p:cNvPr id="654503" name="Freeform 167"/>
              <p:cNvSpPr>
                <a:spLocks/>
              </p:cNvSpPr>
              <p:nvPr/>
            </p:nvSpPr>
            <p:spPr bwMode="auto">
              <a:xfrm>
                <a:off x="1030" y="2544"/>
                <a:ext cx="178" cy="80"/>
              </a:xfrm>
              <a:custGeom>
                <a:avLst/>
                <a:gdLst/>
                <a:ahLst/>
                <a:cxnLst>
                  <a:cxn ang="0">
                    <a:pos x="45" y="0"/>
                  </a:cxn>
                  <a:cxn ang="0">
                    <a:pos x="0" y="80"/>
                  </a:cxn>
                  <a:cxn ang="0">
                    <a:pos x="133" y="80"/>
                  </a:cxn>
                  <a:cxn ang="0">
                    <a:pos x="178" y="0"/>
                  </a:cxn>
                  <a:cxn ang="0">
                    <a:pos x="45" y="0"/>
                  </a:cxn>
                </a:cxnLst>
                <a:rect l="0" t="0" r="r" b="b"/>
                <a:pathLst>
                  <a:path w="178" h="80">
                    <a:moveTo>
                      <a:pt x="45" y="0"/>
                    </a:moveTo>
                    <a:lnTo>
                      <a:pt x="0" y="80"/>
                    </a:lnTo>
                    <a:lnTo>
                      <a:pt x="133" y="80"/>
                    </a:lnTo>
                    <a:lnTo>
                      <a:pt x="178" y="0"/>
                    </a:lnTo>
                    <a:lnTo>
                      <a:pt x="45" y="0"/>
                    </a:lnTo>
                    <a:close/>
                  </a:path>
                </a:pathLst>
              </a:custGeom>
              <a:solidFill>
                <a:srgbClr val="FFBA05"/>
              </a:solidFill>
              <a:ln w="9525">
                <a:noFill/>
                <a:round/>
                <a:headEnd/>
                <a:tailEnd/>
              </a:ln>
            </p:spPr>
            <p:txBody>
              <a:bodyPr/>
              <a:lstStyle/>
              <a:p>
                <a:endParaRPr lang="en-US"/>
              </a:p>
            </p:txBody>
          </p:sp>
          <p:sp>
            <p:nvSpPr>
              <p:cNvPr id="654504" name="Line 168"/>
              <p:cNvSpPr>
                <a:spLocks noChangeShapeType="1"/>
              </p:cNvSpPr>
              <p:nvPr/>
            </p:nvSpPr>
            <p:spPr bwMode="auto">
              <a:xfrm flipH="1">
                <a:off x="1030" y="2544"/>
                <a:ext cx="45" cy="80"/>
              </a:xfrm>
              <a:prstGeom prst="line">
                <a:avLst/>
              </a:prstGeom>
              <a:noFill/>
              <a:ln w="3175">
                <a:solidFill>
                  <a:srgbClr val="F9B304"/>
                </a:solidFill>
                <a:miter lim="800000"/>
                <a:headEnd/>
                <a:tailEnd/>
              </a:ln>
            </p:spPr>
            <p:txBody>
              <a:bodyPr/>
              <a:lstStyle/>
              <a:p>
                <a:endParaRPr lang="en-US"/>
              </a:p>
            </p:txBody>
          </p:sp>
          <p:sp>
            <p:nvSpPr>
              <p:cNvPr id="654505" name="Line 169"/>
              <p:cNvSpPr>
                <a:spLocks noChangeShapeType="1"/>
              </p:cNvSpPr>
              <p:nvPr/>
            </p:nvSpPr>
            <p:spPr bwMode="auto">
              <a:xfrm>
                <a:off x="1030" y="2624"/>
                <a:ext cx="133" cy="1"/>
              </a:xfrm>
              <a:prstGeom prst="line">
                <a:avLst/>
              </a:prstGeom>
              <a:noFill/>
              <a:ln w="3175">
                <a:solidFill>
                  <a:srgbClr val="E9A704"/>
                </a:solidFill>
                <a:miter lim="800000"/>
                <a:headEnd/>
                <a:tailEnd/>
              </a:ln>
            </p:spPr>
            <p:txBody>
              <a:bodyPr/>
              <a:lstStyle/>
              <a:p>
                <a:endParaRPr lang="en-US"/>
              </a:p>
            </p:txBody>
          </p:sp>
          <p:sp>
            <p:nvSpPr>
              <p:cNvPr id="654506" name="Line 170"/>
              <p:cNvSpPr>
                <a:spLocks noChangeShapeType="1"/>
              </p:cNvSpPr>
              <p:nvPr/>
            </p:nvSpPr>
            <p:spPr bwMode="auto">
              <a:xfrm flipV="1">
                <a:off x="1163" y="2544"/>
                <a:ext cx="45" cy="80"/>
              </a:xfrm>
              <a:prstGeom prst="line">
                <a:avLst/>
              </a:prstGeom>
              <a:noFill/>
              <a:ln w="3175">
                <a:solidFill>
                  <a:srgbClr val="CE9404"/>
                </a:solidFill>
                <a:miter lim="800000"/>
                <a:headEnd/>
                <a:tailEnd/>
              </a:ln>
            </p:spPr>
            <p:txBody>
              <a:bodyPr/>
              <a:lstStyle/>
              <a:p>
                <a:endParaRPr lang="en-US"/>
              </a:p>
            </p:txBody>
          </p:sp>
          <p:sp>
            <p:nvSpPr>
              <p:cNvPr id="654507" name="Line 171"/>
              <p:cNvSpPr>
                <a:spLocks noChangeShapeType="1"/>
              </p:cNvSpPr>
              <p:nvPr/>
            </p:nvSpPr>
            <p:spPr bwMode="auto">
              <a:xfrm flipH="1">
                <a:off x="1075" y="2544"/>
                <a:ext cx="133" cy="1"/>
              </a:xfrm>
              <a:prstGeom prst="line">
                <a:avLst/>
              </a:prstGeom>
              <a:noFill/>
              <a:ln w="3175">
                <a:solidFill>
                  <a:srgbClr val="DEA004"/>
                </a:solidFill>
                <a:miter lim="800000"/>
                <a:headEnd/>
                <a:tailEnd/>
              </a:ln>
            </p:spPr>
            <p:txBody>
              <a:bodyPr/>
              <a:lstStyle/>
              <a:p>
                <a:endParaRPr lang="en-US"/>
              </a:p>
            </p:txBody>
          </p:sp>
        </p:grpSp>
        <p:grpSp>
          <p:nvGrpSpPr>
            <p:cNvPr id="29" name="Group 172"/>
            <p:cNvGrpSpPr>
              <a:grpSpLocks/>
            </p:cNvGrpSpPr>
            <p:nvPr/>
          </p:nvGrpSpPr>
          <p:grpSpPr bwMode="auto">
            <a:xfrm>
              <a:off x="1192" y="2544"/>
              <a:ext cx="178" cy="81"/>
              <a:chOff x="1192" y="2544"/>
              <a:chExt cx="178" cy="81"/>
            </a:xfrm>
          </p:grpSpPr>
          <p:sp>
            <p:nvSpPr>
              <p:cNvPr id="654509" name="Freeform 173"/>
              <p:cNvSpPr>
                <a:spLocks/>
              </p:cNvSpPr>
              <p:nvPr/>
            </p:nvSpPr>
            <p:spPr bwMode="auto">
              <a:xfrm>
                <a:off x="1192" y="2544"/>
                <a:ext cx="178" cy="80"/>
              </a:xfrm>
              <a:custGeom>
                <a:avLst/>
                <a:gdLst/>
                <a:ahLst/>
                <a:cxnLst>
                  <a:cxn ang="0">
                    <a:pos x="46" y="0"/>
                  </a:cxn>
                  <a:cxn ang="0">
                    <a:pos x="0" y="80"/>
                  </a:cxn>
                  <a:cxn ang="0">
                    <a:pos x="133" y="80"/>
                  </a:cxn>
                  <a:cxn ang="0">
                    <a:pos x="178" y="0"/>
                  </a:cxn>
                  <a:cxn ang="0">
                    <a:pos x="46" y="0"/>
                  </a:cxn>
                </a:cxnLst>
                <a:rect l="0" t="0" r="r" b="b"/>
                <a:pathLst>
                  <a:path w="178" h="80">
                    <a:moveTo>
                      <a:pt x="46" y="0"/>
                    </a:moveTo>
                    <a:lnTo>
                      <a:pt x="0" y="80"/>
                    </a:lnTo>
                    <a:lnTo>
                      <a:pt x="133" y="80"/>
                    </a:lnTo>
                    <a:lnTo>
                      <a:pt x="178" y="0"/>
                    </a:lnTo>
                    <a:lnTo>
                      <a:pt x="46" y="0"/>
                    </a:lnTo>
                    <a:close/>
                  </a:path>
                </a:pathLst>
              </a:custGeom>
              <a:solidFill>
                <a:srgbClr val="FFBA05"/>
              </a:solidFill>
              <a:ln w="9525">
                <a:noFill/>
                <a:round/>
                <a:headEnd/>
                <a:tailEnd/>
              </a:ln>
            </p:spPr>
            <p:txBody>
              <a:bodyPr/>
              <a:lstStyle/>
              <a:p>
                <a:endParaRPr lang="en-US"/>
              </a:p>
            </p:txBody>
          </p:sp>
          <p:sp>
            <p:nvSpPr>
              <p:cNvPr id="654510" name="Line 174"/>
              <p:cNvSpPr>
                <a:spLocks noChangeShapeType="1"/>
              </p:cNvSpPr>
              <p:nvPr/>
            </p:nvSpPr>
            <p:spPr bwMode="auto">
              <a:xfrm flipH="1">
                <a:off x="1192" y="2544"/>
                <a:ext cx="46" cy="80"/>
              </a:xfrm>
              <a:prstGeom prst="line">
                <a:avLst/>
              </a:prstGeom>
              <a:noFill/>
              <a:ln w="3175">
                <a:solidFill>
                  <a:srgbClr val="F9B304"/>
                </a:solidFill>
                <a:miter lim="800000"/>
                <a:headEnd/>
                <a:tailEnd/>
              </a:ln>
            </p:spPr>
            <p:txBody>
              <a:bodyPr/>
              <a:lstStyle/>
              <a:p>
                <a:endParaRPr lang="en-US"/>
              </a:p>
            </p:txBody>
          </p:sp>
          <p:sp>
            <p:nvSpPr>
              <p:cNvPr id="654511" name="Line 175"/>
              <p:cNvSpPr>
                <a:spLocks noChangeShapeType="1"/>
              </p:cNvSpPr>
              <p:nvPr/>
            </p:nvSpPr>
            <p:spPr bwMode="auto">
              <a:xfrm>
                <a:off x="1192" y="2624"/>
                <a:ext cx="133" cy="1"/>
              </a:xfrm>
              <a:prstGeom prst="line">
                <a:avLst/>
              </a:prstGeom>
              <a:noFill/>
              <a:ln w="3175">
                <a:solidFill>
                  <a:srgbClr val="E9A704"/>
                </a:solidFill>
                <a:miter lim="800000"/>
                <a:headEnd/>
                <a:tailEnd/>
              </a:ln>
            </p:spPr>
            <p:txBody>
              <a:bodyPr/>
              <a:lstStyle/>
              <a:p>
                <a:endParaRPr lang="en-US"/>
              </a:p>
            </p:txBody>
          </p:sp>
          <p:sp>
            <p:nvSpPr>
              <p:cNvPr id="654512" name="Line 176"/>
              <p:cNvSpPr>
                <a:spLocks noChangeShapeType="1"/>
              </p:cNvSpPr>
              <p:nvPr/>
            </p:nvSpPr>
            <p:spPr bwMode="auto">
              <a:xfrm flipV="1">
                <a:off x="1325" y="2544"/>
                <a:ext cx="45" cy="80"/>
              </a:xfrm>
              <a:prstGeom prst="line">
                <a:avLst/>
              </a:prstGeom>
              <a:noFill/>
              <a:ln w="3175">
                <a:solidFill>
                  <a:srgbClr val="CE9404"/>
                </a:solidFill>
                <a:miter lim="800000"/>
                <a:headEnd/>
                <a:tailEnd/>
              </a:ln>
            </p:spPr>
            <p:txBody>
              <a:bodyPr/>
              <a:lstStyle/>
              <a:p>
                <a:endParaRPr lang="en-US"/>
              </a:p>
            </p:txBody>
          </p:sp>
          <p:sp>
            <p:nvSpPr>
              <p:cNvPr id="654513" name="Line 177"/>
              <p:cNvSpPr>
                <a:spLocks noChangeShapeType="1"/>
              </p:cNvSpPr>
              <p:nvPr/>
            </p:nvSpPr>
            <p:spPr bwMode="auto">
              <a:xfrm flipH="1">
                <a:off x="1238" y="2544"/>
                <a:ext cx="132" cy="1"/>
              </a:xfrm>
              <a:prstGeom prst="line">
                <a:avLst/>
              </a:prstGeom>
              <a:noFill/>
              <a:ln w="3175">
                <a:solidFill>
                  <a:srgbClr val="DEA004"/>
                </a:solidFill>
                <a:miter lim="800000"/>
                <a:headEnd/>
                <a:tailEnd/>
              </a:ln>
            </p:spPr>
            <p:txBody>
              <a:bodyPr/>
              <a:lstStyle/>
              <a:p>
                <a:endParaRPr lang="en-US"/>
              </a:p>
            </p:txBody>
          </p:sp>
        </p:grpSp>
        <p:grpSp>
          <p:nvGrpSpPr>
            <p:cNvPr id="30" name="Group 178"/>
            <p:cNvGrpSpPr>
              <a:grpSpLocks/>
            </p:cNvGrpSpPr>
            <p:nvPr/>
          </p:nvGrpSpPr>
          <p:grpSpPr bwMode="auto">
            <a:xfrm>
              <a:off x="1354" y="2544"/>
              <a:ext cx="178" cy="81"/>
              <a:chOff x="1354" y="2544"/>
              <a:chExt cx="178" cy="81"/>
            </a:xfrm>
          </p:grpSpPr>
          <p:sp>
            <p:nvSpPr>
              <p:cNvPr id="654515" name="Freeform 179"/>
              <p:cNvSpPr>
                <a:spLocks/>
              </p:cNvSpPr>
              <p:nvPr/>
            </p:nvSpPr>
            <p:spPr bwMode="auto">
              <a:xfrm>
                <a:off x="1354" y="2544"/>
                <a:ext cx="178" cy="80"/>
              </a:xfrm>
              <a:custGeom>
                <a:avLst/>
                <a:gdLst/>
                <a:ahLst/>
                <a:cxnLst>
                  <a:cxn ang="0">
                    <a:pos x="46" y="0"/>
                  </a:cxn>
                  <a:cxn ang="0">
                    <a:pos x="0" y="80"/>
                  </a:cxn>
                  <a:cxn ang="0">
                    <a:pos x="133" y="80"/>
                  </a:cxn>
                  <a:cxn ang="0">
                    <a:pos x="178" y="0"/>
                  </a:cxn>
                  <a:cxn ang="0">
                    <a:pos x="46" y="0"/>
                  </a:cxn>
                </a:cxnLst>
                <a:rect l="0" t="0" r="r" b="b"/>
                <a:pathLst>
                  <a:path w="178" h="80">
                    <a:moveTo>
                      <a:pt x="46" y="0"/>
                    </a:moveTo>
                    <a:lnTo>
                      <a:pt x="0" y="80"/>
                    </a:lnTo>
                    <a:lnTo>
                      <a:pt x="133" y="80"/>
                    </a:lnTo>
                    <a:lnTo>
                      <a:pt x="178" y="0"/>
                    </a:lnTo>
                    <a:lnTo>
                      <a:pt x="46" y="0"/>
                    </a:lnTo>
                    <a:close/>
                  </a:path>
                </a:pathLst>
              </a:custGeom>
              <a:solidFill>
                <a:srgbClr val="FFBA05"/>
              </a:solidFill>
              <a:ln w="9525">
                <a:noFill/>
                <a:round/>
                <a:headEnd/>
                <a:tailEnd/>
              </a:ln>
            </p:spPr>
            <p:txBody>
              <a:bodyPr/>
              <a:lstStyle/>
              <a:p>
                <a:endParaRPr lang="en-US"/>
              </a:p>
            </p:txBody>
          </p:sp>
          <p:sp>
            <p:nvSpPr>
              <p:cNvPr id="654516" name="Line 180"/>
              <p:cNvSpPr>
                <a:spLocks noChangeShapeType="1"/>
              </p:cNvSpPr>
              <p:nvPr/>
            </p:nvSpPr>
            <p:spPr bwMode="auto">
              <a:xfrm flipH="1">
                <a:off x="1354" y="2544"/>
                <a:ext cx="46" cy="80"/>
              </a:xfrm>
              <a:prstGeom prst="line">
                <a:avLst/>
              </a:prstGeom>
              <a:noFill/>
              <a:ln w="3175">
                <a:solidFill>
                  <a:srgbClr val="F9B304"/>
                </a:solidFill>
                <a:miter lim="800000"/>
                <a:headEnd/>
                <a:tailEnd/>
              </a:ln>
            </p:spPr>
            <p:txBody>
              <a:bodyPr/>
              <a:lstStyle/>
              <a:p>
                <a:endParaRPr lang="en-US"/>
              </a:p>
            </p:txBody>
          </p:sp>
          <p:sp>
            <p:nvSpPr>
              <p:cNvPr id="654517" name="Line 181"/>
              <p:cNvSpPr>
                <a:spLocks noChangeShapeType="1"/>
              </p:cNvSpPr>
              <p:nvPr/>
            </p:nvSpPr>
            <p:spPr bwMode="auto">
              <a:xfrm>
                <a:off x="1354" y="2624"/>
                <a:ext cx="133" cy="1"/>
              </a:xfrm>
              <a:prstGeom prst="line">
                <a:avLst/>
              </a:prstGeom>
              <a:noFill/>
              <a:ln w="3175">
                <a:solidFill>
                  <a:srgbClr val="E9A704"/>
                </a:solidFill>
                <a:miter lim="800000"/>
                <a:headEnd/>
                <a:tailEnd/>
              </a:ln>
            </p:spPr>
            <p:txBody>
              <a:bodyPr/>
              <a:lstStyle/>
              <a:p>
                <a:endParaRPr lang="en-US"/>
              </a:p>
            </p:txBody>
          </p:sp>
          <p:sp>
            <p:nvSpPr>
              <p:cNvPr id="654518" name="Line 182"/>
              <p:cNvSpPr>
                <a:spLocks noChangeShapeType="1"/>
              </p:cNvSpPr>
              <p:nvPr/>
            </p:nvSpPr>
            <p:spPr bwMode="auto">
              <a:xfrm flipV="1">
                <a:off x="1487" y="2544"/>
                <a:ext cx="45" cy="80"/>
              </a:xfrm>
              <a:prstGeom prst="line">
                <a:avLst/>
              </a:prstGeom>
              <a:noFill/>
              <a:ln w="3175">
                <a:solidFill>
                  <a:srgbClr val="CE9404"/>
                </a:solidFill>
                <a:miter lim="800000"/>
                <a:headEnd/>
                <a:tailEnd/>
              </a:ln>
            </p:spPr>
            <p:txBody>
              <a:bodyPr/>
              <a:lstStyle/>
              <a:p>
                <a:endParaRPr lang="en-US"/>
              </a:p>
            </p:txBody>
          </p:sp>
          <p:sp>
            <p:nvSpPr>
              <p:cNvPr id="654519" name="Line 183"/>
              <p:cNvSpPr>
                <a:spLocks noChangeShapeType="1"/>
              </p:cNvSpPr>
              <p:nvPr/>
            </p:nvSpPr>
            <p:spPr bwMode="auto">
              <a:xfrm flipH="1">
                <a:off x="1400" y="2544"/>
                <a:ext cx="132" cy="1"/>
              </a:xfrm>
              <a:prstGeom prst="line">
                <a:avLst/>
              </a:prstGeom>
              <a:noFill/>
              <a:ln w="3175">
                <a:solidFill>
                  <a:srgbClr val="DEA004"/>
                </a:solidFill>
                <a:miter lim="800000"/>
                <a:headEnd/>
                <a:tailEnd/>
              </a:ln>
            </p:spPr>
            <p:txBody>
              <a:bodyPr/>
              <a:lstStyle/>
              <a:p>
                <a:endParaRPr lang="en-US"/>
              </a:p>
            </p:txBody>
          </p:sp>
        </p:grpSp>
        <p:grpSp>
          <p:nvGrpSpPr>
            <p:cNvPr id="31" name="Group 184"/>
            <p:cNvGrpSpPr>
              <a:grpSpLocks/>
            </p:cNvGrpSpPr>
            <p:nvPr/>
          </p:nvGrpSpPr>
          <p:grpSpPr bwMode="auto">
            <a:xfrm>
              <a:off x="1517" y="2544"/>
              <a:ext cx="178" cy="81"/>
              <a:chOff x="1517" y="2544"/>
              <a:chExt cx="178" cy="81"/>
            </a:xfrm>
          </p:grpSpPr>
          <p:sp>
            <p:nvSpPr>
              <p:cNvPr id="654521" name="Freeform 185"/>
              <p:cNvSpPr>
                <a:spLocks/>
              </p:cNvSpPr>
              <p:nvPr/>
            </p:nvSpPr>
            <p:spPr bwMode="auto">
              <a:xfrm>
                <a:off x="1517" y="2544"/>
                <a:ext cx="178" cy="80"/>
              </a:xfrm>
              <a:custGeom>
                <a:avLst/>
                <a:gdLst/>
                <a:ahLst/>
                <a:cxnLst>
                  <a:cxn ang="0">
                    <a:pos x="45" y="0"/>
                  </a:cxn>
                  <a:cxn ang="0">
                    <a:pos x="0" y="80"/>
                  </a:cxn>
                  <a:cxn ang="0">
                    <a:pos x="132" y="80"/>
                  </a:cxn>
                  <a:cxn ang="0">
                    <a:pos x="178" y="0"/>
                  </a:cxn>
                  <a:cxn ang="0">
                    <a:pos x="45" y="0"/>
                  </a:cxn>
                </a:cxnLst>
                <a:rect l="0" t="0" r="r" b="b"/>
                <a:pathLst>
                  <a:path w="178" h="80">
                    <a:moveTo>
                      <a:pt x="45" y="0"/>
                    </a:moveTo>
                    <a:lnTo>
                      <a:pt x="0" y="80"/>
                    </a:lnTo>
                    <a:lnTo>
                      <a:pt x="132" y="80"/>
                    </a:lnTo>
                    <a:lnTo>
                      <a:pt x="178" y="0"/>
                    </a:lnTo>
                    <a:lnTo>
                      <a:pt x="45" y="0"/>
                    </a:lnTo>
                    <a:close/>
                  </a:path>
                </a:pathLst>
              </a:custGeom>
              <a:solidFill>
                <a:srgbClr val="FFBA05"/>
              </a:solidFill>
              <a:ln w="9525">
                <a:noFill/>
                <a:round/>
                <a:headEnd/>
                <a:tailEnd/>
              </a:ln>
            </p:spPr>
            <p:txBody>
              <a:bodyPr/>
              <a:lstStyle/>
              <a:p>
                <a:endParaRPr lang="en-US"/>
              </a:p>
            </p:txBody>
          </p:sp>
          <p:sp>
            <p:nvSpPr>
              <p:cNvPr id="654522" name="Line 186"/>
              <p:cNvSpPr>
                <a:spLocks noChangeShapeType="1"/>
              </p:cNvSpPr>
              <p:nvPr/>
            </p:nvSpPr>
            <p:spPr bwMode="auto">
              <a:xfrm flipH="1">
                <a:off x="1517" y="2544"/>
                <a:ext cx="45" cy="80"/>
              </a:xfrm>
              <a:prstGeom prst="line">
                <a:avLst/>
              </a:prstGeom>
              <a:noFill/>
              <a:ln w="3175">
                <a:solidFill>
                  <a:srgbClr val="F9B304"/>
                </a:solidFill>
                <a:miter lim="800000"/>
                <a:headEnd/>
                <a:tailEnd/>
              </a:ln>
            </p:spPr>
            <p:txBody>
              <a:bodyPr/>
              <a:lstStyle/>
              <a:p>
                <a:endParaRPr lang="en-US"/>
              </a:p>
            </p:txBody>
          </p:sp>
          <p:sp>
            <p:nvSpPr>
              <p:cNvPr id="654523" name="Line 187"/>
              <p:cNvSpPr>
                <a:spLocks noChangeShapeType="1"/>
              </p:cNvSpPr>
              <p:nvPr/>
            </p:nvSpPr>
            <p:spPr bwMode="auto">
              <a:xfrm>
                <a:off x="1517" y="2624"/>
                <a:ext cx="132" cy="1"/>
              </a:xfrm>
              <a:prstGeom prst="line">
                <a:avLst/>
              </a:prstGeom>
              <a:noFill/>
              <a:ln w="3175">
                <a:solidFill>
                  <a:srgbClr val="E9A704"/>
                </a:solidFill>
                <a:miter lim="800000"/>
                <a:headEnd/>
                <a:tailEnd/>
              </a:ln>
            </p:spPr>
            <p:txBody>
              <a:bodyPr/>
              <a:lstStyle/>
              <a:p>
                <a:endParaRPr lang="en-US"/>
              </a:p>
            </p:txBody>
          </p:sp>
          <p:sp>
            <p:nvSpPr>
              <p:cNvPr id="654524" name="Line 188"/>
              <p:cNvSpPr>
                <a:spLocks noChangeShapeType="1"/>
              </p:cNvSpPr>
              <p:nvPr/>
            </p:nvSpPr>
            <p:spPr bwMode="auto">
              <a:xfrm flipV="1">
                <a:off x="1649" y="2544"/>
                <a:ext cx="46" cy="80"/>
              </a:xfrm>
              <a:prstGeom prst="line">
                <a:avLst/>
              </a:prstGeom>
              <a:noFill/>
              <a:ln w="3175">
                <a:solidFill>
                  <a:srgbClr val="CE9404"/>
                </a:solidFill>
                <a:miter lim="800000"/>
                <a:headEnd/>
                <a:tailEnd/>
              </a:ln>
            </p:spPr>
            <p:txBody>
              <a:bodyPr/>
              <a:lstStyle/>
              <a:p>
                <a:endParaRPr lang="en-US"/>
              </a:p>
            </p:txBody>
          </p:sp>
          <p:sp>
            <p:nvSpPr>
              <p:cNvPr id="654525" name="Line 189"/>
              <p:cNvSpPr>
                <a:spLocks noChangeShapeType="1"/>
              </p:cNvSpPr>
              <p:nvPr/>
            </p:nvSpPr>
            <p:spPr bwMode="auto">
              <a:xfrm flipH="1">
                <a:off x="1562" y="2544"/>
                <a:ext cx="133" cy="1"/>
              </a:xfrm>
              <a:prstGeom prst="line">
                <a:avLst/>
              </a:prstGeom>
              <a:noFill/>
              <a:ln w="3175">
                <a:solidFill>
                  <a:srgbClr val="DEA004"/>
                </a:solidFill>
                <a:miter lim="800000"/>
                <a:headEnd/>
                <a:tailEnd/>
              </a:ln>
            </p:spPr>
            <p:txBody>
              <a:bodyPr/>
              <a:lstStyle/>
              <a:p>
                <a:endParaRPr lang="en-US"/>
              </a:p>
            </p:txBody>
          </p:sp>
        </p:grpSp>
        <p:grpSp>
          <p:nvGrpSpPr>
            <p:cNvPr id="654336" name="Group 190"/>
            <p:cNvGrpSpPr>
              <a:grpSpLocks/>
            </p:cNvGrpSpPr>
            <p:nvPr/>
          </p:nvGrpSpPr>
          <p:grpSpPr bwMode="auto">
            <a:xfrm>
              <a:off x="1035" y="2571"/>
              <a:ext cx="271" cy="425"/>
              <a:chOff x="1035" y="2571"/>
              <a:chExt cx="271" cy="425"/>
            </a:xfrm>
          </p:grpSpPr>
          <p:sp>
            <p:nvSpPr>
              <p:cNvPr id="654527" name="Freeform 191"/>
              <p:cNvSpPr>
                <a:spLocks/>
              </p:cNvSpPr>
              <p:nvPr/>
            </p:nvSpPr>
            <p:spPr bwMode="auto">
              <a:xfrm>
                <a:off x="1035" y="2571"/>
                <a:ext cx="271" cy="424"/>
              </a:xfrm>
              <a:custGeom>
                <a:avLst/>
                <a:gdLst/>
                <a:ahLst/>
                <a:cxnLst>
                  <a:cxn ang="0">
                    <a:pos x="242" y="0"/>
                  </a:cxn>
                  <a:cxn ang="0">
                    <a:pos x="0" y="424"/>
                  </a:cxn>
                  <a:cxn ang="0">
                    <a:pos x="30" y="424"/>
                  </a:cxn>
                  <a:cxn ang="0">
                    <a:pos x="271" y="0"/>
                  </a:cxn>
                  <a:cxn ang="0">
                    <a:pos x="242" y="0"/>
                  </a:cxn>
                </a:cxnLst>
                <a:rect l="0" t="0" r="r" b="b"/>
                <a:pathLst>
                  <a:path w="271" h="424">
                    <a:moveTo>
                      <a:pt x="242" y="0"/>
                    </a:moveTo>
                    <a:lnTo>
                      <a:pt x="0" y="424"/>
                    </a:lnTo>
                    <a:lnTo>
                      <a:pt x="30" y="424"/>
                    </a:lnTo>
                    <a:lnTo>
                      <a:pt x="271" y="0"/>
                    </a:lnTo>
                    <a:lnTo>
                      <a:pt x="242" y="0"/>
                    </a:lnTo>
                    <a:close/>
                  </a:path>
                </a:pathLst>
              </a:custGeom>
              <a:solidFill>
                <a:srgbClr val="FFFF00"/>
              </a:solidFill>
              <a:ln w="9525">
                <a:noFill/>
                <a:round/>
                <a:headEnd/>
                <a:tailEnd/>
              </a:ln>
            </p:spPr>
            <p:txBody>
              <a:bodyPr/>
              <a:lstStyle/>
              <a:p>
                <a:endParaRPr lang="en-US"/>
              </a:p>
            </p:txBody>
          </p:sp>
          <p:sp>
            <p:nvSpPr>
              <p:cNvPr id="654528" name="Line 192"/>
              <p:cNvSpPr>
                <a:spLocks noChangeShapeType="1"/>
              </p:cNvSpPr>
              <p:nvPr/>
            </p:nvSpPr>
            <p:spPr bwMode="auto">
              <a:xfrm flipH="1">
                <a:off x="1035" y="2571"/>
                <a:ext cx="242" cy="424"/>
              </a:xfrm>
              <a:prstGeom prst="line">
                <a:avLst/>
              </a:prstGeom>
              <a:noFill/>
              <a:ln w="3175">
                <a:solidFill>
                  <a:srgbClr val="FBFB00"/>
                </a:solidFill>
                <a:miter lim="800000"/>
                <a:headEnd/>
                <a:tailEnd/>
              </a:ln>
            </p:spPr>
            <p:txBody>
              <a:bodyPr/>
              <a:lstStyle/>
              <a:p>
                <a:endParaRPr lang="en-US"/>
              </a:p>
            </p:txBody>
          </p:sp>
          <p:sp>
            <p:nvSpPr>
              <p:cNvPr id="654529" name="Line 193"/>
              <p:cNvSpPr>
                <a:spLocks noChangeShapeType="1"/>
              </p:cNvSpPr>
              <p:nvPr/>
            </p:nvSpPr>
            <p:spPr bwMode="auto">
              <a:xfrm>
                <a:off x="1035" y="2995"/>
                <a:ext cx="30" cy="1"/>
              </a:xfrm>
              <a:prstGeom prst="line">
                <a:avLst/>
              </a:prstGeom>
              <a:noFill/>
              <a:ln w="3175">
                <a:solidFill>
                  <a:srgbClr val="EAEA00"/>
                </a:solidFill>
                <a:miter lim="800000"/>
                <a:headEnd/>
                <a:tailEnd/>
              </a:ln>
            </p:spPr>
            <p:txBody>
              <a:bodyPr/>
              <a:lstStyle/>
              <a:p>
                <a:endParaRPr lang="en-US"/>
              </a:p>
            </p:txBody>
          </p:sp>
          <p:sp>
            <p:nvSpPr>
              <p:cNvPr id="654530" name="Line 194"/>
              <p:cNvSpPr>
                <a:spLocks noChangeShapeType="1"/>
              </p:cNvSpPr>
              <p:nvPr/>
            </p:nvSpPr>
            <p:spPr bwMode="auto">
              <a:xfrm flipV="1">
                <a:off x="1065" y="2571"/>
                <a:ext cx="241" cy="424"/>
              </a:xfrm>
              <a:prstGeom prst="line">
                <a:avLst/>
              </a:prstGeom>
              <a:noFill/>
              <a:ln w="3175">
                <a:solidFill>
                  <a:srgbClr val="CFCF00"/>
                </a:solidFill>
                <a:miter lim="800000"/>
                <a:headEnd/>
                <a:tailEnd/>
              </a:ln>
            </p:spPr>
            <p:txBody>
              <a:bodyPr/>
              <a:lstStyle/>
              <a:p>
                <a:endParaRPr lang="en-US"/>
              </a:p>
            </p:txBody>
          </p:sp>
          <p:sp>
            <p:nvSpPr>
              <p:cNvPr id="654531" name="Line 195"/>
              <p:cNvSpPr>
                <a:spLocks noChangeShapeType="1"/>
              </p:cNvSpPr>
              <p:nvPr/>
            </p:nvSpPr>
            <p:spPr bwMode="auto">
              <a:xfrm flipH="1">
                <a:off x="1277" y="2571"/>
                <a:ext cx="29" cy="1"/>
              </a:xfrm>
              <a:prstGeom prst="line">
                <a:avLst/>
              </a:prstGeom>
              <a:noFill/>
              <a:ln w="3175">
                <a:solidFill>
                  <a:srgbClr val="E0E000"/>
                </a:solidFill>
                <a:miter lim="800000"/>
                <a:headEnd/>
                <a:tailEnd/>
              </a:ln>
            </p:spPr>
            <p:txBody>
              <a:bodyPr/>
              <a:lstStyle/>
              <a:p>
                <a:endParaRPr lang="en-US"/>
              </a:p>
            </p:txBody>
          </p:sp>
        </p:grpSp>
        <p:grpSp>
          <p:nvGrpSpPr>
            <p:cNvPr id="654337" name="Group 196"/>
            <p:cNvGrpSpPr>
              <a:grpSpLocks/>
            </p:cNvGrpSpPr>
            <p:nvPr/>
          </p:nvGrpSpPr>
          <p:grpSpPr bwMode="auto">
            <a:xfrm>
              <a:off x="711" y="2571"/>
              <a:ext cx="271" cy="425"/>
              <a:chOff x="711" y="2571"/>
              <a:chExt cx="271" cy="425"/>
            </a:xfrm>
          </p:grpSpPr>
          <p:sp>
            <p:nvSpPr>
              <p:cNvPr id="654533" name="Freeform 197"/>
              <p:cNvSpPr>
                <a:spLocks/>
              </p:cNvSpPr>
              <p:nvPr/>
            </p:nvSpPr>
            <p:spPr bwMode="auto">
              <a:xfrm>
                <a:off x="711" y="2571"/>
                <a:ext cx="271" cy="424"/>
              </a:xfrm>
              <a:custGeom>
                <a:avLst/>
                <a:gdLst/>
                <a:ahLst/>
                <a:cxnLst>
                  <a:cxn ang="0">
                    <a:pos x="241" y="0"/>
                  </a:cxn>
                  <a:cxn ang="0">
                    <a:pos x="0" y="424"/>
                  </a:cxn>
                  <a:cxn ang="0">
                    <a:pos x="29" y="424"/>
                  </a:cxn>
                  <a:cxn ang="0">
                    <a:pos x="271" y="0"/>
                  </a:cxn>
                  <a:cxn ang="0">
                    <a:pos x="241" y="0"/>
                  </a:cxn>
                </a:cxnLst>
                <a:rect l="0" t="0" r="r" b="b"/>
                <a:pathLst>
                  <a:path w="271" h="424">
                    <a:moveTo>
                      <a:pt x="241" y="0"/>
                    </a:moveTo>
                    <a:lnTo>
                      <a:pt x="0" y="424"/>
                    </a:lnTo>
                    <a:lnTo>
                      <a:pt x="29" y="424"/>
                    </a:lnTo>
                    <a:lnTo>
                      <a:pt x="271" y="0"/>
                    </a:lnTo>
                    <a:lnTo>
                      <a:pt x="241" y="0"/>
                    </a:lnTo>
                    <a:close/>
                  </a:path>
                </a:pathLst>
              </a:custGeom>
              <a:solidFill>
                <a:srgbClr val="FFFF00"/>
              </a:solidFill>
              <a:ln w="9525">
                <a:noFill/>
                <a:round/>
                <a:headEnd/>
                <a:tailEnd/>
              </a:ln>
            </p:spPr>
            <p:txBody>
              <a:bodyPr/>
              <a:lstStyle/>
              <a:p>
                <a:endParaRPr lang="en-US"/>
              </a:p>
            </p:txBody>
          </p:sp>
          <p:sp>
            <p:nvSpPr>
              <p:cNvPr id="654534" name="Line 198"/>
              <p:cNvSpPr>
                <a:spLocks noChangeShapeType="1"/>
              </p:cNvSpPr>
              <p:nvPr/>
            </p:nvSpPr>
            <p:spPr bwMode="auto">
              <a:xfrm flipH="1">
                <a:off x="711" y="2571"/>
                <a:ext cx="241" cy="424"/>
              </a:xfrm>
              <a:prstGeom prst="line">
                <a:avLst/>
              </a:prstGeom>
              <a:noFill/>
              <a:ln w="3175">
                <a:solidFill>
                  <a:srgbClr val="FBFB00"/>
                </a:solidFill>
                <a:miter lim="800000"/>
                <a:headEnd/>
                <a:tailEnd/>
              </a:ln>
            </p:spPr>
            <p:txBody>
              <a:bodyPr/>
              <a:lstStyle/>
              <a:p>
                <a:endParaRPr lang="en-US"/>
              </a:p>
            </p:txBody>
          </p:sp>
          <p:sp>
            <p:nvSpPr>
              <p:cNvPr id="654535" name="Line 199"/>
              <p:cNvSpPr>
                <a:spLocks noChangeShapeType="1"/>
              </p:cNvSpPr>
              <p:nvPr/>
            </p:nvSpPr>
            <p:spPr bwMode="auto">
              <a:xfrm>
                <a:off x="711" y="2995"/>
                <a:ext cx="29" cy="1"/>
              </a:xfrm>
              <a:prstGeom prst="line">
                <a:avLst/>
              </a:prstGeom>
              <a:noFill/>
              <a:ln w="3175">
                <a:solidFill>
                  <a:srgbClr val="EAEA00"/>
                </a:solidFill>
                <a:miter lim="800000"/>
                <a:headEnd/>
                <a:tailEnd/>
              </a:ln>
            </p:spPr>
            <p:txBody>
              <a:bodyPr/>
              <a:lstStyle/>
              <a:p>
                <a:endParaRPr lang="en-US"/>
              </a:p>
            </p:txBody>
          </p:sp>
          <p:sp>
            <p:nvSpPr>
              <p:cNvPr id="654536" name="Line 200"/>
              <p:cNvSpPr>
                <a:spLocks noChangeShapeType="1"/>
              </p:cNvSpPr>
              <p:nvPr/>
            </p:nvSpPr>
            <p:spPr bwMode="auto">
              <a:xfrm flipV="1">
                <a:off x="740" y="2571"/>
                <a:ext cx="242" cy="424"/>
              </a:xfrm>
              <a:prstGeom prst="line">
                <a:avLst/>
              </a:prstGeom>
              <a:noFill/>
              <a:ln w="3175">
                <a:solidFill>
                  <a:srgbClr val="CFCF00"/>
                </a:solidFill>
                <a:miter lim="800000"/>
                <a:headEnd/>
                <a:tailEnd/>
              </a:ln>
            </p:spPr>
            <p:txBody>
              <a:bodyPr/>
              <a:lstStyle/>
              <a:p>
                <a:endParaRPr lang="en-US"/>
              </a:p>
            </p:txBody>
          </p:sp>
          <p:sp>
            <p:nvSpPr>
              <p:cNvPr id="654537" name="Line 201"/>
              <p:cNvSpPr>
                <a:spLocks noChangeShapeType="1"/>
              </p:cNvSpPr>
              <p:nvPr/>
            </p:nvSpPr>
            <p:spPr bwMode="auto">
              <a:xfrm flipH="1">
                <a:off x="952" y="2571"/>
                <a:ext cx="30" cy="1"/>
              </a:xfrm>
              <a:prstGeom prst="line">
                <a:avLst/>
              </a:prstGeom>
              <a:noFill/>
              <a:ln w="3175">
                <a:solidFill>
                  <a:srgbClr val="E0E000"/>
                </a:solidFill>
                <a:miter lim="800000"/>
                <a:headEnd/>
                <a:tailEnd/>
              </a:ln>
            </p:spPr>
            <p:txBody>
              <a:bodyPr/>
              <a:lstStyle/>
              <a:p>
                <a:endParaRPr lang="en-US"/>
              </a:p>
            </p:txBody>
          </p:sp>
        </p:grpSp>
        <p:grpSp>
          <p:nvGrpSpPr>
            <p:cNvPr id="654339" name="Group 202"/>
            <p:cNvGrpSpPr>
              <a:grpSpLocks/>
            </p:cNvGrpSpPr>
            <p:nvPr/>
          </p:nvGrpSpPr>
          <p:grpSpPr bwMode="auto">
            <a:xfrm>
              <a:off x="873" y="2571"/>
              <a:ext cx="271" cy="425"/>
              <a:chOff x="873" y="2571"/>
              <a:chExt cx="271" cy="425"/>
            </a:xfrm>
          </p:grpSpPr>
          <p:sp>
            <p:nvSpPr>
              <p:cNvPr id="654539" name="Freeform 203"/>
              <p:cNvSpPr>
                <a:spLocks/>
              </p:cNvSpPr>
              <p:nvPr/>
            </p:nvSpPr>
            <p:spPr bwMode="auto">
              <a:xfrm>
                <a:off x="873" y="2571"/>
                <a:ext cx="271" cy="424"/>
              </a:xfrm>
              <a:custGeom>
                <a:avLst/>
                <a:gdLst/>
                <a:ahLst/>
                <a:cxnLst>
                  <a:cxn ang="0">
                    <a:pos x="242" y="0"/>
                  </a:cxn>
                  <a:cxn ang="0">
                    <a:pos x="0" y="424"/>
                  </a:cxn>
                  <a:cxn ang="0">
                    <a:pos x="29" y="424"/>
                  </a:cxn>
                  <a:cxn ang="0">
                    <a:pos x="271" y="0"/>
                  </a:cxn>
                  <a:cxn ang="0">
                    <a:pos x="242" y="0"/>
                  </a:cxn>
                </a:cxnLst>
                <a:rect l="0" t="0" r="r" b="b"/>
                <a:pathLst>
                  <a:path w="271" h="424">
                    <a:moveTo>
                      <a:pt x="242" y="0"/>
                    </a:moveTo>
                    <a:lnTo>
                      <a:pt x="0" y="424"/>
                    </a:lnTo>
                    <a:lnTo>
                      <a:pt x="29" y="424"/>
                    </a:lnTo>
                    <a:lnTo>
                      <a:pt x="271" y="0"/>
                    </a:lnTo>
                    <a:lnTo>
                      <a:pt x="242" y="0"/>
                    </a:lnTo>
                    <a:close/>
                  </a:path>
                </a:pathLst>
              </a:custGeom>
              <a:solidFill>
                <a:srgbClr val="FFFF00"/>
              </a:solidFill>
              <a:ln w="9525">
                <a:noFill/>
                <a:round/>
                <a:headEnd/>
                <a:tailEnd/>
              </a:ln>
            </p:spPr>
            <p:txBody>
              <a:bodyPr/>
              <a:lstStyle/>
              <a:p>
                <a:endParaRPr lang="en-US"/>
              </a:p>
            </p:txBody>
          </p:sp>
          <p:sp>
            <p:nvSpPr>
              <p:cNvPr id="654540" name="Line 204"/>
              <p:cNvSpPr>
                <a:spLocks noChangeShapeType="1"/>
              </p:cNvSpPr>
              <p:nvPr/>
            </p:nvSpPr>
            <p:spPr bwMode="auto">
              <a:xfrm flipH="1">
                <a:off x="873" y="2571"/>
                <a:ext cx="242" cy="424"/>
              </a:xfrm>
              <a:prstGeom prst="line">
                <a:avLst/>
              </a:prstGeom>
              <a:noFill/>
              <a:ln w="3175">
                <a:solidFill>
                  <a:srgbClr val="FBFB00"/>
                </a:solidFill>
                <a:miter lim="800000"/>
                <a:headEnd/>
                <a:tailEnd/>
              </a:ln>
            </p:spPr>
            <p:txBody>
              <a:bodyPr/>
              <a:lstStyle/>
              <a:p>
                <a:endParaRPr lang="en-US"/>
              </a:p>
            </p:txBody>
          </p:sp>
          <p:sp>
            <p:nvSpPr>
              <p:cNvPr id="654541" name="Line 205"/>
              <p:cNvSpPr>
                <a:spLocks noChangeShapeType="1"/>
              </p:cNvSpPr>
              <p:nvPr/>
            </p:nvSpPr>
            <p:spPr bwMode="auto">
              <a:xfrm>
                <a:off x="873" y="2995"/>
                <a:ext cx="29" cy="1"/>
              </a:xfrm>
              <a:prstGeom prst="line">
                <a:avLst/>
              </a:prstGeom>
              <a:noFill/>
              <a:ln w="3175">
                <a:solidFill>
                  <a:srgbClr val="EAEA00"/>
                </a:solidFill>
                <a:miter lim="800000"/>
                <a:headEnd/>
                <a:tailEnd/>
              </a:ln>
            </p:spPr>
            <p:txBody>
              <a:bodyPr/>
              <a:lstStyle/>
              <a:p>
                <a:endParaRPr lang="en-US"/>
              </a:p>
            </p:txBody>
          </p:sp>
          <p:sp>
            <p:nvSpPr>
              <p:cNvPr id="654542" name="Line 206"/>
              <p:cNvSpPr>
                <a:spLocks noChangeShapeType="1"/>
              </p:cNvSpPr>
              <p:nvPr/>
            </p:nvSpPr>
            <p:spPr bwMode="auto">
              <a:xfrm flipV="1">
                <a:off x="902" y="2571"/>
                <a:ext cx="242" cy="424"/>
              </a:xfrm>
              <a:prstGeom prst="line">
                <a:avLst/>
              </a:prstGeom>
              <a:noFill/>
              <a:ln w="3175">
                <a:solidFill>
                  <a:srgbClr val="CFCF00"/>
                </a:solidFill>
                <a:miter lim="800000"/>
                <a:headEnd/>
                <a:tailEnd/>
              </a:ln>
            </p:spPr>
            <p:txBody>
              <a:bodyPr/>
              <a:lstStyle/>
              <a:p>
                <a:endParaRPr lang="en-US"/>
              </a:p>
            </p:txBody>
          </p:sp>
          <p:sp>
            <p:nvSpPr>
              <p:cNvPr id="654543" name="Line 207"/>
              <p:cNvSpPr>
                <a:spLocks noChangeShapeType="1"/>
              </p:cNvSpPr>
              <p:nvPr/>
            </p:nvSpPr>
            <p:spPr bwMode="auto">
              <a:xfrm flipH="1">
                <a:off x="1115" y="2571"/>
                <a:ext cx="29" cy="1"/>
              </a:xfrm>
              <a:prstGeom prst="line">
                <a:avLst/>
              </a:prstGeom>
              <a:noFill/>
              <a:ln w="3175">
                <a:solidFill>
                  <a:srgbClr val="E0E000"/>
                </a:solidFill>
                <a:miter lim="800000"/>
                <a:headEnd/>
                <a:tailEnd/>
              </a:ln>
            </p:spPr>
            <p:txBody>
              <a:bodyPr/>
              <a:lstStyle/>
              <a:p>
                <a:endParaRPr lang="en-US"/>
              </a:p>
            </p:txBody>
          </p:sp>
        </p:grpSp>
        <p:grpSp>
          <p:nvGrpSpPr>
            <p:cNvPr id="654347" name="Group 208"/>
            <p:cNvGrpSpPr>
              <a:grpSpLocks/>
            </p:cNvGrpSpPr>
            <p:nvPr/>
          </p:nvGrpSpPr>
          <p:grpSpPr bwMode="auto">
            <a:xfrm>
              <a:off x="936" y="2568"/>
              <a:ext cx="1006" cy="19"/>
              <a:chOff x="936" y="2568"/>
              <a:chExt cx="1006" cy="19"/>
            </a:xfrm>
          </p:grpSpPr>
          <p:sp>
            <p:nvSpPr>
              <p:cNvPr id="654545" name="Freeform 209"/>
              <p:cNvSpPr>
                <a:spLocks/>
              </p:cNvSpPr>
              <p:nvPr/>
            </p:nvSpPr>
            <p:spPr bwMode="auto">
              <a:xfrm>
                <a:off x="936" y="2568"/>
                <a:ext cx="1006" cy="18"/>
              </a:xfrm>
              <a:custGeom>
                <a:avLst/>
                <a:gdLst/>
                <a:ahLst/>
                <a:cxnLst>
                  <a:cxn ang="0">
                    <a:pos x="10" y="0"/>
                  </a:cxn>
                  <a:cxn ang="0">
                    <a:pos x="0" y="18"/>
                  </a:cxn>
                  <a:cxn ang="0">
                    <a:pos x="996" y="18"/>
                  </a:cxn>
                  <a:cxn ang="0">
                    <a:pos x="1006" y="0"/>
                  </a:cxn>
                  <a:cxn ang="0">
                    <a:pos x="10" y="0"/>
                  </a:cxn>
                </a:cxnLst>
                <a:rect l="0" t="0" r="r" b="b"/>
                <a:pathLst>
                  <a:path w="1006" h="18">
                    <a:moveTo>
                      <a:pt x="10" y="0"/>
                    </a:moveTo>
                    <a:lnTo>
                      <a:pt x="0" y="18"/>
                    </a:lnTo>
                    <a:lnTo>
                      <a:pt x="996" y="18"/>
                    </a:lnTo>
                    <a:lnTo>
                      <a:pt x="1006" y="0"/>
                    </a:lnTo>
                    <a:lnTo>
                      <a:pt x="10" y="0"/>
                    </a:lnTo>
                    <a:close/>
                  </a:path>
                </a:pathLst>
              </a:custGeom>
              <a:solidFill>
                <a:srgbClr val="FFFF00"/>
              </a:solidFill>
              <a:ln w="9525">
                <a:noFill/>
                <a:round/>
                <a:headEnd/>
                <a:tailEnd/>
              </a:ln>
            </p:spPr>
            <p:txBody>
              <a:bodyPr/>
              <a:lstStyle/>
              <a:p>
                <a:endParaRPr lang="en-US"/>
              </a:p>
            </p:txBody>
          </p:sp>
          <p:sp>
            <p:nvSpPr>
              <p:cNvPr id="654546" name="Line 210"/>
              <p:cNvSpPr>
                <a:spLocks noChangeShapeType="1"/>
              </p:cNvSpPr>
              <p:nvPr/>
            </p:nvSpPr>
            <p:spPr bwMode="auto">
              <a:xfrm flipH="1">
                <a:off x="936" y="2568"/>
                <a:ext cx="10" cy="18"/>
              </a:xfrm>
              <a:prstGeom prst="line">
                <a:avLst/>
              </a:prstGeom>
              <a:noFill/>
              <a:ln w="3175">
                <a:solidFill>
                  <a:srgbClr val="FBFB00"/>
                </a:solidFill>
                <a:miter lim="800000"/>
                <a:headEnd/>
                <a:tailEnd/>
              </a:ln>
            </p:spPr>
            <p:txBody>
              <a:bodyPr/>
              <a:lstStyle/>
              <a:p>
                <a:endParaRPr lang="en-US"/>
              </a:p>
            </p:txBody>
          </p:sp>
          <p:sp>
            <p:nvSpPr>
              <p:cNvPr id="654547" name="Line 211"/>
              <p:cNvSpPr>
                <a:spLocks noChangeShapeType="1"/>
              </p:cNvSpPr>
              <p:nvPr/>
            </p:nvSpPr>
            <p:spPr bwMode="auto">
              <a:xfrm>
                <a:off x="936" y="2586"/>
                <a:ext cx="996" cy="1"/>
              </a:xfrm>
              <a:prstGeom prst="line">
                <a:avLst/>
              </a:prstGeom>
              <a:noFill/>
              <a:ln w="3175">
                <a:solidFill>
                  <a:srgbClr val="EAEA00"/>
                </a:solidFill>
                <a:miter lim="800000"/>
                <a:headEnd/>
                <a:tailEnd/>
              </a:ln>
            </p:spPr>
            <p:txBody>
              <a:bodyPr/>
              <a:lstStyle/>
              <a:p>
                <a:endParaRPr lang="en-US"/>
              </a:p>
            </p:txBody>
          </p:sp>
          <p:sp>
            <p:nvSpPr>
              <p:cNvPr id="654548" name="Line 212"/>
              <p:cNvSpPr>
                <a:spLocks noChangeShapeType="1"/>
              </p:cNvSpPr>
              <p:nvPr/>
            </p:nvSpPr>
            <p:spPr bwMode="auto">
              <a:xfrm flipV="1">
                <a:off x="1932" y="2568"/>
                <a:ext cx="10" cy="18"/>
              </a:xfrm>
              <a:prstGeom prst="line">
                <a:avLst/>
              </a:prstGeom>
              <a:noFill/>
              <a:ln w="3175">
                <a:solidFill>
                  <a:srgbClr val="CFCF00"/>
                </a:solidFill>
                <a:miter lim="800000"/>
                <a:headEnd/>
                <a:tailEnd/>
              </a:ln>
            </p:spPr>
            <p:txBody>
              <a:bodyPr/>
              <a:lstStyle/>
              <a:p>
                <a:endParaRPr lang="en-US"/>
              </a:p>
            </p:txBody>
          </p:sp>
          <p:sp>
            <p:nvSpPr>
              <p:cNvPr id="654549" name="Line 213"/>
              <p:cNvSpPr>
                <a:spLocks noChangeShapeType="1"/>
              </p:cNvSpPr>
              <p:nvPr/>
            </p:nvSpPr>
            <p:spPr bwMode="auto">
              <a:xfrm flipH="1">
                <a:off x="946" y="2568"/>
                <a:ext cx="996" cy="1"/>
              </a:xfrm>
              <a:prstGeom prst="line">
                <a:avLst/>
              </a:prstGeom>
              <a:noFill/>
              <a:ln w="3175">
                <a:solidFill>
                  <a:srgbClr val="E0E000"/>
                </a:solidFill>
                <a:miter lim="800000"/>
                <a:headEnd/>
                <a:tailEnd/>
              </a:ln>
            </p:spPr>
            <p:txBody>
              <a:bodyPr/>
              <a:lstStyle/>
              <a:p>
                <a:endParaRPr lang="en-US"/>
              </a:p>
            </p:txBody>
          </p:sp>
        </p:grpSp>
        <p:grpSp>
          <p:nvGrpSpPr>
            <p:cNvPr id="654349" name="Group 214"/>
            <p:cNvGrpSpPr>
              <a:grpSpLocks/>
            </p:cNvGrpSpPr>
            <p:nvPr/>
          </p:nvGrpSpPr>
          <p:grpSpPr bwMode="auto">
            <a:xfrm>
              <a:off x="890" y="2671"/>
              <a:ext cx="993" cy="19"/>
              <a:chOff x="890" y="2671"/>
              <a:chExt cx="993" cy="19"/>
            </a:xfrm>
          </p:grpSpPr>
          <p:sp>
            <p:nvSpPr>
              <p:cNvPr id="654551" name="Freeform 215"/>
              <p:cNvSpPr>
                <a:spLocks/>
              </p:cNvSpPr>
              <p:nvPr/>
            </p:nvSpPr>
            <p:spPr bwMode="auto">
              <a:xfrm>
                <a:off x="890" y="2671"/>
                <a:ext cx="993" cy="18"/>
              </a:xfrm>
              <a:custGeom>
                <a:avLst/>
                <a:gdLst/>
                <a:ahLst/>
                <a:cxnLst>
                  <a:cxn ang="0">
                    <a:pos x="10" y="0"/>
                  </a:cxn>
                  <a:cxn ang="0">
                    <a:pos x="0" y="18"/>
                  </a:cxn>
                  <a:cxn ang="0">
                    <a:pos x="983" y="18"/>
                  </a:cxn>
                  <a:cxn ang="0">
                    <a:pos x="993" y="0"/>
                  </a:cxn>
                  <a:cxn ang="0">
                    <a:pos x="10" y="0"/>
                  </a:cxn>
                </a:cxnLst>
                <a:rect l="0" t="0" r="r" b="b"/>
                <a:pathLst>
                  <a:path w="993" h="18">
                    <a:moveTo>
                      <a:pt x="10" y="0"/>
                    </a:moveTo>
                    <a:lnTo>
                      <a:pt x="0" y="18"/>
                    </a:lnTo>
                    <a:lnTo>
                      <a:pt x="983" y="18"/>
                    </a:lnTo>
                    <a:lnTo>
                      <a:pt x="993" y="0"/>
                    </a:lnTo>
                    <a:lnTo>
                      <a:pt x="10" y="0"/>
                    </a:lnTo>
                    <a:close/>
                  </a:path>
                </a:pathLst>
              </a:custGeom>
              <a:solidFill>
                <a:srgbClr val="FFFF00"/>
              </a:solidFill>
              <a:ln w="9525">
                <a:noFill/>
                <a:round/>
                <a:headEnd/>
                <a:tailEnd/>
              </a:ln>
            </p:spPr>
            <p:txBody>
              <a:bodyPr/>
              <a:lstStyle/>
              <a:p>
                <a:endParaRPr lang="en-US"/>
              </a:p>
            </p:txBody>
          </p:sp>
          <p:sp>
            <p:nvSpPr>
              <p:cNvPr id="654552" name="Line 216"/>
              <p:cNvSpPr>
                <a:spLocks noChangeShapeType="1"/>
              </p:cNvSpPr>
              <p:nvPr/>
            </p:nvSpPr>
            <p:spPr bwMode="auto">
              <a:xfrm flipH="1">
                <a:off x="890" y="2671"/>
                <a:ext cx="10" cy="18"/>
              </a:xfrm>
              <a:prstGeom prst="line">
                <a:avLst/>
              </a:prstGeom>
              <a:noFill/>
              <a:ln w="3175">
                <a:solidFill>
                  <a:srgbClr val="FBFB00"/>
                </a:solidFill>
                <a:miter lim="800000"/>
                <a:headEnd/>
                <a:tailEnd/>
              </a:ln>
            </p:spPr>
            <p:txBody>
              <a:bodyPr/>
              <a:lstStyle/>
              <a:p>
                <a:endParaRPr lang="en-US"/>
              </a:p>
            </p:txBody>
          </p:sp>
          <p:sp>
            <p:nvSpPr>
              <p:cNvPr id="654553" name="Line 217"/>
              <p:cNvSpPr>
                <a:spLocks noChangeShapeType="1"/>
              </p:cNvSpPr>
              <p:nvPr/>
            </p:nvSpPr>
            <p:spPr bwMode="auto">
              <a:xfrm>
                <a:off x="890" y="2689"/>
                <a:ext cx="983" cy="1"/>
              </a:xfrm>
              <a:prstGeom prst="line">
                <a:avLst/>
              </a:prstGeom>
              <a:noFill/>
              <a:ln w="3175">
                <a:solidFill>
                  <a:srgbClr val="EAEA00"/>
                </a:solidFill>
                <a:miter lim="800000"/>
                <a:headEnd/>
                <a:tailEnd/>
              </a:ln>
            </p:spPr>
            <p:txBody>
              <a:bodyPr/>
              <a:lstStyle/>
              <a:p>
                <a:endParaRPr lang="en-US"/>
              </a:p>
            </p:txBody>
          </p:sp>
          <p:sp>
            <p:nvSpPr>
              <p:cNvPr id="654554" name="Line 218"/>
              <p:cNvSpPr>
                <a:spLocks noChangeShapeType="1"/>
              </p:cNvSpPr>
              <p:nvPr/>
            </p:nvSpPr>
            <p:spPr bwMode="auto">
              <a:xfrm flipV="1">
                <a:off x="1873" y="2671"/>
                <a:ext cx="10" cy="18"/>
              </a:xfrm>
              <a:prstGeom prst="line">
                <a:avLst/>
              </a:prstGeom>
              <a:noFill/>
              <a:ln w="3175">
                <a:solidFill>
                  <a:srgbClr val="CFCF00"/>
                </a:solidFill>
                <a:miter lim="800000"/>
                <a:headEnd/>
                <a:tailEnd/>
              </a:ln>
            </p:spPr>
            <p:txBody>
              <a:bodyPr/>
              <a:lstStyle/>
              <a:p>
                <a:endParaRPr lang="en-US"/>
              </a:p>
            </p:txBody>
          </p:sp>
          <p:sp>
            <p:nvSpPr>
              <p:cNvPr id="654555" name="Line 219"/>
              <p:cNvSpPr>
                <a:spLocks noChangeShapeType="1"/>
              </p:cNvSpPr>
              <p:nvPr/>
            </p:nvSpPr>
            <p:spPr bwMode="auto">
              <a:xfrm flipH="1">
                <a:off x="900" y="2671"/>
                <a:ext cx="983" cy="1"/>
              </a:xfrm>
              <a:prstGeom prst="line">
                <a:avLst/>
              </a:prstGeom>
              <a:noFill/>
              <a:ln w="3175">
                <a:solidFill>
                  <a:srgbClr val="E0E000"/>
                </a:solidFill>
                <a:miter lim="800000"/>
                <a:headEnd/>
                <a:tailEnd/>
              </a:ln>
            </p:spPr>
            <p:txBody>
              <a:bodyPr/>
              <a:lstStyle/>
              <a:p>
                <a:endParaRPr lang="en-US"/>
              </a:p>
            </p:txBody>
          </p:sp>
        </p:grpSp>
        <p:grpSp>
          <p:nvGrpSpPr>
            <p:cNvPr id="654359" name="Group 220"/>
            <p:cNvGrpSpPr>
              <a:grpSpLocks/>
            </p:cNvGrpSpPr>
            <p:nvPr/>
          </p:nvGrpSpPr>
          <p:grpSpPr bwMode="auto">
            <a:xfrm>
              <a:off x="1281" y="2957"/>
              <a:ext cx="178" cy="80"/>
              <a:chOff x="1281" y="2957"/>
              <a:chExt cx="178" cy="80"/>
            </a:xfrm>
          </p:grpSpPr>
          <p:sp>
            <p:nvSpPr>
              <p:cNvPr id="654557" name="Freeform 221"/>
              <p:cNvSpPr>
                <a:spLocks/>
              </p:cNvSpPr>
              <p:nvPr/>
            </p:nvSpPr>
            <p:spPr bwMode="auto">
              <a:xfrm>
                <a:off x="1281" y="2957"/>
                <a:ext cx="178" cy="79"/>
              </a:xfrm>
              <a:custGeom>
                <a:avLst/>
                <a:gdLst/>
                <a:ahLst/>
                <a:cxnLst>
                  <a:cxn ang="0">
                    <a:pos x="45" y="0"/>
                  </a:cxn>
                  <a:cxn ang="0">
                    <a:pos x="0" y="79"/>
                  </a:cxn>
                  <a:cxn ang="0">
                    <a:pos x="132" y="79"/>
                  </a:cxn>
                  <a:cxn ang="0">
                    <a:pos x="178" y="0"/>
                  </a:cxn>
                  <a:cxn ang="0">
                    <a:pos x="45" y="0"/>
                  </a:cxn>
                </a:cxnLst>
                <a:rect l="0" t="0" r="r" b="b"/>
                <a:pathLst>
                  <a:path w="178" h="79">
                    <a:moveTo>
                      <a:pt x="45" y="0"/>
                    </a:moveTo>
                    <a:lnTo>
                      <a:pt x="0" y="79"/>
                    </a:lnTo>
                    <a:lnTo>
                      <a:pt x="132" y="79"/>
                    </a:lnTo>
                    <a:lnTo>
                      <a:pt x="178" y="0"/>
                    </a:lnTo>
                    <a:lnTo>
                      <a:pt x="45" y="0"/>
                    </a:lnTo>
                    <a:close/>
                  </a:path>
                </a:pathLst>
              </a:custGeom>
              <a:solidFill>
                <a:srgbClr val="FFBA05"/>
              </a:solidFill>
              <a:ln w="9525">
                <a:noFill/>
                <a:round/>
                <a:headEnd/>
                <a:tailEnd/>
              </a:ln>
            </p:spPr>
            <p:txBody>
              <a:bodyPr/>
              <a:lstStyle/>
              <a:p>
                <a:endParaRPr lang="en-US"/>
              </a:p>
            </p:txBody>
          </p:sp>
          <p:sp>
            <p:nvSpPr>
              <p:cNvPr id="654558" name="Line 222"/>
              <p:cNvSpPr>
                <a:spLocks noChangeShapeType="1"/>
              </p:cNvSpPr>
              <p:nvPr/>
            </p:nvSpPr>
            <p:spPr bwMode="auto">
              <a:xfrm flipH="1">
                <a:off x="1281" y="2957"/>
                <a:ext cx="45" cy="79"/>
              </a:xfrm>
              <a:prstGeom prst="line">
                <a:avLst/>
              </a:prstGeom>
              <a:noFill/>
              <a:ln w="3175">
                <a:solidFill>
                  <a:srgbClr val="F9B304"/>
                </a:solidFill>
                <a:miter lim="800000"/>
                <a:headEnd/>
                <a:tailEnd/>
              </a:ln>
            </p:spPr>
            <p:txBody>
              <a:bodyPr/>
              <a:lstStyle/>
              <a:p>
                <a:endParaRPr lang="en-US"/>
              </a:p>
            </p:txBody>
          </p:sp>
          <p:sp>
            <p:nvSpPr>
              <p:cNvPr id="654559" name="Line 223"/>
              <p:cNvSpPr>
                <a:spLocks noChangeShapeType="1"/>
              </p:cNvSpPr>
              <p:nvPr/>
            </p:nvSpPr>
            <p:spPr bwMode="auto">
              <a:xfrm>
                <a:off x="1281" y="3036"/>
                <a:ext cx="132" cy="1"/>
              </a:xfrm>
              <a:prstGeom prst="line">
                <a:avLst/>
              </a:prstGeom>
              <a:noFill/>
              <a:ln w="3175">
                <a:solidFill>
                  <a:srgbClr val="E9A704"/>
                </a:solidFill>
                <a:miter lim="800000"/>
                <a:headEnd/>
                <a:tailEnd/>
              </a:ln>
            </p:spPr>
            <p:txBody>
              <a:bodyPr/>
              <a:lstStyle/>
              <a:p>
                <a:endParaRPr lang="en-US"/>
              </a:p>
            </p:txBody>
          </p:sp>
          <p:sp>
            <p:nvSpPr>
              <p:cNvPr id="654560" name="Line 224"/>
              <p:cNvSpPr>
                <a:spLocks noChangeShapeType="1"/>
              </p:cNvSpPr>
              <p:nvPr/>
            </p:nvSpPr>
            <p:spPr bwMode="auto">
              <a:xfrm flipV="1">
                <a:off x="1413" y="2957"/>
                <a:ext cx="46" cy="79"/>
              </a:xfrm>
              <a:prstGeom prst="line">
                <a:avLst/>
              </a:prstGeom>
              <a:noFill/>
              <a:ln w="3175">
                <a:solidFill>
                  <a:srgbClr val="CE9404"/>
                </a:solidFill>
                <a:miter lim="800000"/>
                <a:headEnd/>
                <a:tailEnd/>
              </a:ln>
            </p:spPr>
            <p:txBody>
              <a:bodyPr/>
              <a:lstStyle/>
              <a:p>
                <a:endParaRPr lang="en-US"/>
              </a:p>
            </p:txBody>
          </p:sp>
          <p:sp>
            <p:nvSpPr>
              <p:cNvPr id="654561" name="Line 225"/>
              <p:cNvSpPr>
                <a:spLocks noChangeShapeType="1"/>
              </p:cNvSpPr>
              <p:nvPr/>
            </p:nvSpPr>
            <p:spPr bwMode="auto">
              <a:xfrm flipH="1">
                <a:off x="1326" y="2957"/>
                <a:ext cx="133" cy="1"/>
              </a:xfrm>
              <a:prstGeom prst="line">
                <a:avLst/>
              </a:prstGeom>
              <a:noFill/>
              <a:ln w="3175">
                <a:solidFill>
                  <a:srgbClr val="DEA004"/>
                </a:solidFill>
                <a:miter lim="800000"/>
                <a:headEnd/>
                <a:tailEnd/>
              </a:ln>
            </p:spPr>
            <p:txBody>
              <a:bodyPr/>
              <a:lstStyle/>
              <a:p>
                <a:endParaRPr lang="en-US"/>
              </a:p>
            </p:txBody>
          </p:sp>
        </p:grpSp>
        <p:grpSp>
          <p:nvGrpSpPr>
            <p:cNvPr id="654369" name="Group 226"/>
            <p:cNvGrpSpPr>
              <a:grpSpLocks/>
            </p:cNvGrpSpPr>
            <p:nvPr/>
          </p:nvGrpSpPr>
          <p:grpSpPr bwMode="auto">
            <a:xfrm>
              <a:off x="1119" y="2957"/>
              <a:ext cx="178" cy="80"/>
              <a:chOff x="1119" y="2957"/>
              <a:chExt cx="178" cy="80"/>
            </a:xfrm>
          </p:grpSpPr>
          <p:sp>
            <p:nvSpPr>
              <p:cNvPr id="654563" name="Freeform 227"/>
              <p:cNvSpPr>
                <a:spLocks/>
              </p:cNvSpPr>
              <p:nvPr/>
            </p:nvSpPr>
            <p:spPr bwMode="auto">
              <a:xfrm>
                <a:off x="1119" y="2957"/>
                <a:ext cx="178" cy="79"/>
              </a:xfrm>
              <a:custGeom>
                <a:avLst/>
                <a:gdLst/>
                <a:ahLst/>
                <a:cxnLst>
                  <a:cxn ang="0">
                    <a:pos x="45" y="0"/>
                  </a:cxn>
                  <a:cxn ang="0">
                    <a:pos x="0" y="79"/>
                  </a:cxn>
                  <a:cxn ang="0">
                    <a:pos x="132" y="79"/>
                  </a:cxn>
                  <a:cxn ang="0">
                    <a:pos x="178" y="0"/>
                  </a:cxn>
                  <a:cxn ang="0">
                    <a:pos x="45" y="0"/>
                  </a:cxn>
                </a:cxnLst>
                <a:rect l="0" t="0" r="r" b="b"/>
                <a:pathLst>
                  <a:path w="178" h="79">
                    <a:moveTo>
                      <a:pt x="45" y="0"/>
                    </a:moveTo>
                    <a:lnTo>
                      <a:pt x="0" y="79"/>
                    </a:lnTo>
                    <a:lnTo>
                      <a:pt x="132" y="79"/>
                    </a:lnTo>
                    <a:lnTo>
                      <a:pt x="178" y="0"/>
                    </a:lnTo>
                    <a:lnTo>
                      <a:pt x="45" y="0"/>
                    </a:lnTo>
                    <a:close/>
                  </a:path>
                </a:pathLst>
              </a:custGeom>
              <a:solidFill>
                <a:srgbClr val="FFBA05"/>
              </a:solidFill>
              <a:ln w="9525">
                <a:noFill/>
                <a:round/>
                <a:headEnd/>
                <a:tailEnd/>
              </a:ln>
            </p:spPr>
            <p:txBody>
              <a:bodyPr/>
              <a:lstStyle/>
              <a:p>
                <a:endParaRPr lang="en-US"/>
              </a:p>
            </p:txBody>
          </p:sp>
          <p:sp>
            <p:nvSpPr>
              <p:cNvPr id="654564" name="Line 228"/>
              <p:cNvSpPr>
                <a:spLocks noChangeShapeType="1"/>
              </p:cNvSpPr>
              <p:nvPr/>
            </p:nvSpPr>
            <p:spPr bwMode="auto">
              <a:xfrm flipH="1">
                <a:off x="1119" y="2957"/>
                <a:ext cx="45" cy="79"/>
              </a:xfrm>
              <a:prstGeom prst="line">
                <a:avLst/>
              </a:prstGeom>
              <a:noFill/>
              <a:ln w="3175">
                <a:solidFill>
                  <a:srgbClr val="F9B304"/>
                </a:solidFill>
                <a:miter lim="800000"/>
                <a:headEnd/>
                <a:tailEnd/>
              </a:ln>
            </p:spPr>
            <p:txBody>
              <a:bodyPr/>
              <a:lstStyle/>
              <a:p>
                <a:endParaRPr lang="en-US"/>
              </a:p>
            </p:txBody>
          </p:sp>
          <p:sp>
            <p:nvSpPr>
              <p:cNvPr id="654565" name="Line 229"/>
              <p:cNvSpPr>
                <a:spLocks noChangeShapeType="1"/>
              </p:cNvSpPr>
              <p:nvPr/>
            </p:nvSpPr>
            <p:spPr bwMode="auto">
              <a:xfrm>
                <a:off x="1119" y="3036"/>
                <a:ext cx="132" cy="1"/>
              </a:xfrm>
              <a:prstGeom prst="line">
                <a:avLst/>
              </a:prstGeom>
              <a:noFill/>
              <a:ln w="3175">
                <a:solidFill>
                  <a:srgbClr val="E9A704"/>
                </a:solidFill>
                <a:miter lim="800000"/>
                <a:headEnd/>
                <a:tailEnd/>
              </a:ln>
            </p:spPr>
            <p:txBody>
              <a:bodyPr/>
              <a:lstStyle/>
              <a:p>
                <a:endParaRPr lang="en-US"/>
              </a:p>
            </p:txBody>
          </p:sp>
          <p:sp>
            <p:nvSpPr>
              <p:cNvPr id="654566" name="Line 230"/>
              <p:cNvSpPr>
                <a:spLocks noChangeShapeType="1"/>
              </p:cNvSpPr>
              <p:nvPr/>
            </p:nvSpPr>
            <p:spPr bwMode="auto">
              <a:xfrm flipV="1">
                <a:off x="1251" y="2957"/>
                <a:ext cx="46" cy="79"/>
              </a:xfrm>
              <a:prstGeom prst="line">
                <a:avLst/>
              </a:prstGeom>
              <a:noFill/>
              <a:ln w="3175">
                <a:solidFill>
                  <a:srgbClr val="CE9404"/>
                </a:solidFill>
                <a:miter lim="800000"/>
                <a:headEnd/>
                <a:tailEnd/>
              </a:ln>
            </p:spPr>
            <p:txBody>
              <a:bodyPr/>
              <a:lstStyle/>
              <a:p>
                <a:endParaRPr lang="en-US"/>
              </a:p>
            </p:txBody>
          </p:sp>
          <p:sp>
            <p:nvSpPr>
              <p:cNvPr id="654567" name="Line 231"/>
              <p:cNvSpPr>
                <a:spLocks noChangeShapeType="1"/>
              </p:cNvSpPr>
              <p:nvPr/>
            </p:nvSpPr>
            <p:spPr bwMode="auto">
              <a:xfrm flipH="1">
                <a:off x="1164" y="2957"/>
                <a:ext cx="133" cy="1"/>
              </a:xfrm>
              <a:prstGeom prst="line">
                <a:avLst/>
              </a:prstGeom>
              <a:noFill/>
              <a:ln w="3175">
                <a:solidFill>
                  <a:srgbClr val="DEA004"/>
                </a:solidFill>
                <a:miter lim="800000"/>
                <a:headEnd/>
                <a:tailEnd/>
              </a:ln>
            </p:spPr>
            <p:txBody>
              <a:bodyPr/>
              <a:lstStyle/>
              <a:p>
                <a:endParaRPr lang="en-US"/>
              </a:p>
            </p:txBody>
          </p:sp>
        </p:grpSp>
        <p:grpSp>
          <p:nvGrpSpPr>
            <p:cNvPr id="654375" name="Group 232"/>
            <p:cNvGrpSpPr>
              <a:grpSpLocks/>
            </p:cNvGrpSpPr>
            <p:nvPr/>
          </p:nvGrpSpPr>
          <p:grpSpPr bwMode="auto">
            <a:xfrm>
              <a:off x="1664" y="2854"/>
              <a:ext cx="178" cy="80"/>
              <a:chOff x="1664" y="2854"/>
              <a:chExt cx="178" cy="80"/>
            </a:xfrm>
          </p:grpSpPr>
          <p:sp>
            <p:nvSpPr>
              <p:cNvPr id="654569" name="Freeform 233"/>
              <p:cNvSpPr>
                <a:spLocks/>
              </p:cNvSpPr>
              <p:nvPr/>
            </p:nvSpPr>
            <p:spPr bwMode="auto">
              <a:xfrm>
                <a:off x="1664" y="2854"/>
                <a:ext cx="178" cy="79"/>
              </a:xfrm>
              <a:custGeom>
                <a:avLst/>
                <a:gdLst/>
                <a:ahLst/>
                <a:cxnLst>
                  <a:cxn ang="0">
                    <a:pos x="45" y="0"/>
                  </a:cxn>
                  <a:cxn ang="0">
                    <a:pos x="0" y="79"/>
                  </a:cxn>
                  <a:cxn ang="0">
                    <a:pos x="133" y="79"/>
                  </a:cxn>
                  <a:cxn ang="0">
                    <a:pos x="178" y="0"/>
                  </a:cxn>
                  <a:cxn ang="0">
                    <a:pos x="45" y="0"/>
                  </a:cxn>
                </a:cxnLst>
                <a:rect l="0" t="0" r="r" b="b"/>
                <a:pathLst>
                  <a:path w="178" h="79">
                    <a:moveTo>
                      <a:pt x="45" y="0"/>
                    </a:moveTo>
                    <a:lnTo>
                      <a:pt x="0" y="79"/>
                    </a:lnTo>
                    <a:lnTo>
                      <a:pt x="133" y="79"/>
                    </a:lnTo>
                    <a:lnTo>
                      <a:pt x="178" y="0"/>
                    </a:lnTo>
                    <a:lnTo>
                      <a:pt x="45" y="0"/>
                    </a:lnTo>
                    <a:close/>
                  </a:path>
                </a:pathLst>
              </a:custGeom>
              <a:solidFill>
                <a:srgbClr val="009D00"/>
              </a:solidFill>
              <a:ln w="9525">
                <a:noFill/>
                <a:round/>
                <a:headEnd/>
                <a:tailEnd/>
              </a:ln>
            </p:spPr>
            <p:txBody>
              <a:bodyPr/>
              <a:lstStyle/>
              <a:p>
                <a:endParaRPr lang="en-US"/>
              </a:p>
            </p:txBody>
          </p:sp>
          <p:sp>
            <p:nvSpPr>
              <p:cNvPr id="654570" name="Line 234"/>
              <p:cNvSpPr>
                <a:spLocks noChangeShapeType="1"/>
              </p:cNvSpPr>
              <p:nvPr/>
            </p:nvSpPr>
            <p:spPr bwMode="auto">
              <a:xfrm flipH="1">
                <a:off x="1664" y="2854"/>
                <a:ext cx="45" cy="79"/>
              </a:xfrm>
              <a:prstGeom prst="line">
                <a:avLst/>
              </a:prstGeom>
              <a:noFill/>
              <a:ln w="3175">
                <a:solidFill>
                  <a:srgbClr val="009700"/>
                </a:solidFill>
                <a:miter lim="800000"/>
                <a:headEnd/>
                <a:tailEnd/>
              </a:ln>
            </p:spPr>
            <p:txBody>
              <a:bodyPr/>
              <a:lstStyle/>
              <a:p>
                <a:endParaRPr lang="en-US"/>
              </a:p>
            </p:txBody>
          </p:sp>
          <p:sp>
            <p:nvSpPr>
              <p:cNvPr id="654571" name="Line 235"/>
              <p:cNvSpPr>
                <a:spLocks noChangeShapeType="1"/>
              </p:cNvSpPr>
              <p:nvPr/>
            </p:nvSpPr>
            <p:spPr bwMode="auto">
              <a:xfrm>
                <a:off x="1664" y="2933"/>
                <a:ext cx="133" cy="1"/>
              </a:xfrm>
              <a:prstGeom prst="line">
                <a:avLst/>
              </a:prstGeom>
              <a:noFill/>
              <a:ln w="3175">
                <a:solidFill>
                  <a:srgbClr val="008C00"/>
                </a:solidFill>
                <a:miter lim="800000"/>
                <a:headEnd/>
                <a:tailEnd/>
              </a:ln>
            </p:spPr>
            <p:txBody>
              <a:bodyPr/>
              <a:lstStyle/>
              <a:p>
                <a:endParaRPr lang="en-US"/>
              </a:p>
            </p:txBody>
          </p:sp>
          <p:sp>
            <p:nvSpPr>
              <p:cNvPr id="654572" name="Line 236"/>
              <p:cNvSpPr>
                <a:spLocks noChangeShapeType="1"/>
              </p:cNvSpPr>
              <p:nvPr/>
            </p:nvSpPr>
            <p:spPr bwMode="auto">
              <a:xfrm flipV="1">
                <a:off x="1797" y="2854"/>
                <a:ext cx="45" cy="79"/>
              </a:xfrm>
              <a:prstGeom prst="line">
                <a:avLst/>
              </a:prstGeom>
              <a:noFill/>
              <a:ln w="3175">
                <a:solidFill>
                  <a:srgbClr val="007C00"/>
                </a:solidFill>
                <a:miter lim="800000"/>
                <a:headEnd/>
                <a:tailEnd/>
              </a:ln>
            </p:spPr>
            <p:txBody>
              <a:bodyPr/>
              <a:lstStyle/>
              <a:p>
                <a:endParaRPr lang="en-US"/>
              </a:p>
            </p:txBody>
          </p:sp>
          <p:sp>
            <p:nvSpPr>
              <p:cNvPr id="654573" name="Line 237"/>
              <p:cNvSpPr>
                <a:spLocks noChangeShapeType="1"/>
              </p:cNvSpPr>
              <p:nvPr/>
            </p:nvSpPr>
            <p:spPr bwMode="auto">
              <a:xfrm flipH="1">
                <a:off x="1709" y="2854"/>
                <a:ext cx="133" cy="1"/>
              </a:xfrm>
              <a:prstGeom prst="line">
                <a:avLst/>
              </a:prstGeom>
              <a:noFill/>
              <a:ln w="3175">
                <a:solidFill>
                  <a:srgbClr val="008600"/>
                </a:solidFill>
                <a:miter lim="800000"/>
                <a:headEnd/>
                <a:tailEnd/>
              </a:ln>
            </p:spPr>
            <p:txBody>
              <a:bodyPr/>
              <a:lstStyle/>
              <a:p>
                <a:endParaRPr lang="en-US"/>
              </a:p>
            </p:txBody>
          </p:sp>
        </p:grpSp>
        <p:grpSp>
          <p:nvGrpSpPr>
            <p:cNvPr id="654381" name="Group 238"/>
            <p:cNvGrpSpPr>
              <a:grpSpLocks/>
            </p:cNvGrpSpPr>
            <p:nvPr/>
          </p:nvGrpSpPr>
          <p:grpSpPr bwMode="auto">
            <a:xfrm>
              <a:off x="1502" y="2854"/>
              <a:ext cx="178" cy="80"/>
              <a:chOff x="1502" y="2854"/>
              <a:chExt cx="178" cy="80"/>
            </a:xfrm>
          </p:grpSpPr>
          <p:sp>
            <p:nvSpPr>
              <p:cNvPr id="654575" name="Freeform 239"/>
              <p:cNvSpPr>
                <a:spLocks/>
              </p:cNvSpPr>
              <p:nvPr/>
            </p:nvSpPr>
            <p:spPr bwMode="auto">
              <a:xfrm>
                <a:off x="1502" y="2854"/>
                <a:ext cx="178" cy="79"/>
              </a:xfrm>
              <a:custGeom>
                <a:avLst/>
                <a:gdLst/>
                <a:ahLst/>
                <a:cxnLst>
                  <a:cxn ang="0">
                    <a:pos x="45" y="0"/>
                  </a:cxn>
                  <a:cxn ang="0">
                    <a:pos x="0" y="79"/>
                  </a:cxn>
                  <a:cxn ang="0">
                    <a:pos x="133" y="79"/>
                  </a:cxn>
                  <a:cxn ang="0">
                    <a:pos x="178" y="0"/>
                  </a:cxn>
                  <a:cxn ang="0">
                    <a:pos x="45" y="0"/>
                  </a:cxn>
                </a:cxnLst>
                <a:rect l="0" t="0" r="r" b="b"/>
                <a:pathLst>
                  <a:path w="178" h="79">
                    <a:moveTo>
                      <a:pt x="45" y="0"/>
                    </a:moveTo>
                    <a:lnTo>
                      <a:pt x="0" y="79"/>
                    </a:lnTo>
                    <a:lnTo>
                      <a:pt x="133" y="79"/>
                    </a:lnTo>
                    <a:lnTo>
                      <a:pt x="178" y="0"/>
                    </a:lnTo>
                    <a:lnTo>
                      <a:pt x="45" y="0"/>
                    </a:lnTo>
                    <a:close/>
                  </a:path>
                </a:pathLst>
              </a:custGeom>
              <a:solidFill>
                <a:srgbClr val="56B2A9"/>
              </a:solidFill>
              <a:ln w="9525">
                <a:noFill/>
                <a:round/>
                <a:headEnd/>
                <a:tailEnd/>
              </a:ln>
            </p:spPr>
            <p:txBody>
              <a:bodyPr/>
              <a:lstStyle/>
              <a:p>
                <a:endParaRPr lang="en-US"/>
              </a:p>
            </p:txBody>
          </p:sp>
          <p:sp>
            <p:nvSpPr>
              <p:cNvPr id="654576" name="Line 240"/>
              <p:cNvSpPr>
                <a:spLocks noChangeShapeType="1"/>
              </p:cNvSpPr>
              <p:nvPr/>
            </p:nvSpPr>
            <p:spPr bwMode="auto">
              <a:xfrm flipH="1">
                <a:off x="1502" y="2854"/>
                <a:ext cx="45" cy="79"/>
              </a:xfrm>
              <a:prstGeom prst="line">
                <a:avLst/>
              </a:prstGeom>
              <a:noFill/>
              <a:ln w="3175">
                <a:solidFill>
                  <a:srgbClr val="52ABA2"/>
                </a:solidFill>
                <a:miter lim="800000"/>
                <a:headEnd/>
                <a:tailEnd/>
              </a:ln>
            </p:spPr>
            <p:txBody>
              <a:bodyPr/>
              <a:lstStyle/>
              <a:p>
                <a:endParaRPr lang="en-US"/>
              </a:p>
            </p:txBody>
          </p:sp>
          <p:sp>
            <p:nvSpPr>
              <p:cNvPr id="654577" name="Line 241"/>
              <p:cNvSpPr>
                <a:spLocks noChangeShapeType="1"/>
              </p:cNvSpPr>
              <p:nvPr/>
            </p:nvSpPr>
            <p:spPr bwMode="auto">
              <a:xfrm>
                <a:off x="1502" y="2933"/>
                <a:ext cx="133" cy="1"/>
              </a:xfrm>
              <a:prstGeom prst="line">
                <a:avLst/>
              </a:prstGeom>
              <a:noFill/>
              <a:ln w="3175">
                <a:solidFill>
                  <a:srgbClr val="4DA098"/>
                </a:solidFill>
                <a:miter lim="800000"/>
                <a:headEnd/>
                <a:tailEnd/>
              </a:ln>
            </p:spPr>
            <p:txBody>
              <a:bodyPr/>
              <a:lstStyle/>
              <a:p>
                <a:endParaRPr lang="en-US"/>
              </a:p>
            </p:txBody>
          </p:sp>
          <p:sp>
            <p:nvSpPr>
              <p:cNvPr id="654578" name="Line 242"/>
              <p:cNvSpPr>
                <a:spLocks noChangeShapeType="1"/>
              </p:cNvSpPr>
              <p:nvPr/>
            </p:nvSpPr>
            <p:spPr bwMode="auto">
              <a:xfrm flipV="1">
                <a:off x="1635" y="2854"/>
                <a:ext cx="45" cy="79"/>
              </a:xfrm>
              <a:prstGeom prst="line">
                <a:avLst/>
              </a:prstGeom>
              <a:noFill/>
              <a:ln w="3175">
                <a:solidFill>
                  <a:srgbClr val="448D86"/>
                </a:solidFill>
                <a:miter lim="800000"/>
                <a:headEnd/>
                <a:tailEnd/>
              </a:ln>
            </p:spPr>
            <p:txBody>
              <a:bodyPr/>
              <a:lstStyle/>
              <a:p>
                <a:endParaRPr lang="en-US"/>
              </a:p>
            </p:txBody>
          </p:sp>
          <p:sp>
            <p:nvSpPr>
              <p:cNvPr id="654579" name="Line 243"/>
              <p:cNvSpPr>
                <a:spLocks noChangeShapeType="1"/>
              </p:cNvSpPr>
              <p:nvPr/>
            </p:nvSpPr>
            <p:spPr bwMode="auto">
              <a:xfrm flipH="1">
                <a:off x="1547" y="2854"/>
                <a:ext cx="133" cy="1"/>
              </a:xfrm>
              <a:prstGeom prst="line">
                <a:avLst/>
              </a:prstGeom>
              <a:noFill/>
              <a:ln w="3175">
                <a:solidFill>
                  <a:srgbClr val="4A9991"/>
                </a:solidFill>
                <a:miter lim="800000"/>
                <a:headEnd/>
                <a:tailEnd/>
              </a:ln>
            </p:spPr>
            <p:txBody>
              <a:bodyPr/>
              <a:lstStyle/>
              <a:p>
                <a:endParaRPr lang="en-US"/>
              </a:p>
            </p:txBody>
          </p:sp>
        </p:grpSp>
        <p:grpSp>
          <p:nvGrpSpPr>
            <p:cNvPr id="654387" name="Group 244"/>
            <p:cNvGrpSpPr>
              <a:grpSpLocks/>
            </p:cNvGrpSpPr>
            <p:nvPr/>
          </p:nvGrpSpPr>
          <p:grpSpPr bwMode="auto">
            <a:xfrm>
              <a:off x="1723" y="2751"/>
              <a:ext cx="178" cy="80"/>
              <a:chOff x="1723" y="2751"/>
              <a:chExt cx="178" cy="80"/>
            </a:xfrm>
          </p:grpSpPr>
          <p:sp>
            <p:nvSpPr>
              <p:cNvPr id="654581" name="Freeform 245"/>
              <p:cNvSpPr>
                <a:spLocks/>
              </p:cNvSpPr>
              <p:nvPr/>
            </p:nvSpPr>
            <p:spPr bwMode="auto">
              <a:xfrm>
                <a:off x="1723" y="2751"/>
                <a:ext cx="178" cy="79"/>
              </a:xfrm>
              <a:custGeom>
                <a:avLst/>
                <a:gdLst/>
                <a:ahLst/>
                <a:cxnLst>
                  <a:cxn ang="0">
                    <a:pos x="45" y="0"/>
                  </a:cxn>
                  <a:cxn ang="0">
                    <a:pos x="0" y="79"/>
                  </a:cxn>
                  <a:cxn ang="0">
                    <a:pos x="133" y="79"/>
                  </a:cxn>
                  <a:cxn ang="0">
                    <a:pos x="178" y="0"/>
                  </a:cxn>
                  <a:cxn ang="0">
                    <a:pos x="45" y="0"/>
                  </a:cxn>
                </a:cxnLst>
                <a:rect l="0" t="0" r="r" b="b"/>
                <a:pathLst>
                  <a:path w="178" h="79">
                    <a:moveTo>
                      <a:pt x="45" y="0"/>
                    </a:moveTo>
                    <a:lnTo>
                      <a:pt x="0" y="79"/>
                    </a:lnTo>
                    <a:lnTo>
                      <a:pt x="133" y="79"/>
                    </a:lnTo>
                    <a:lnTo>
                      <a:pt x="178" y="0"/>
                    </a:lnTo>
                    <a:lnTo>
                      <a:pt x="45" y="0"/>
                    </a:lnTo>
                    <a:close/>
                  </a:path>
                </a:pathLst>
              </a:custGeom>
              <a:solidFill>
                <a:srgbClr val="009D00"/>
              </a:solidFill>
              <a:ln w="9525">
                <a:noFill/>
                <a:round/>
                <a:headEnd/>
                <a:tailEnd/>
              </a:ln>
            </p:spPr>
            <p:txBody>
              <a:bodyPr/>
              <a:lstStyle/>
              <a:p>
                <a:endParaRPr lang="en-US"/>
              </a:p>
            </p:txBody>
          </p:sp>
          <p:sp>
            <p:nvSpPr>
              <p:cNvPr id="654582" name="Line 246"/>
              <p:cNvSpPr>
                <a:spLocks noChangeShapeType="1"/>
              </p:cNvSpPr>
              <p:nvPr/>
            </p:nvSpPr>
            <p:spPr bwMode="auto">
              <a:xfrm flipH="1">
                <a:off x="1723" y="2751"/>
                <a:ext cx="45" cy="79"/>
              </a:xfrm>
              <a:prstGeom prst="line">
                <a:avLst/>
              </a:prstGeom>
              <a:noFill/>
              <a:ln w="3175">
                <a:solidFill>
                  <a:srgbClr val="009700"/>
                </a:solidFill>
                <a:miter lim="800000"/>
                <a:headEnd/>
                <a:tailEnd/>
              </a:ln>
            </p:spPr>
            <p:txBody>
              <a:bodyPr/>
              <a:lstStyle/>
              <a:p>
                <a:endParaRPr lang="en-US"/>
              </a:p>
            </p:txBody>
          </p:sp>
          <p:sp>
            <p:nvSpPr>
              <p:cNvPr id="654583" name="Line 247"/>
              <p:cNvSpPr>
                <a:spLocks noChangeShapeType="1"/>
              </p:cNvSpPr>
              <p:nvPr/>
            </p:nvSpPr>
            <p:spPr bwMode="auto">
              <a:xfrm>
                <a:off x="1723" y="2830"/>
                <a:ext cx="133" cy="1"/>
              </a:xfrm>
              <a:prstGeom prst="line">
                <a:avLst/>
              </a:prstGeom>
              <a:noFill/>
              <a:ln w="3175">
                <a:solidFill>
                  <a:srgbClr val="008C00"/>
                </a:solidFill>
                <a:miter lim="800000"/>
                <a:headEnd/>
                <a:tailEnd/>
              </a:ln>
            </p:spPr>
            <p:txBody>
              <a:bodyPr/>
              <a:lstStyle/>
              <a:p>
                <a:endParaRPr lang="en-US"/>
              </a:p>
            </p:txBody>
          </p:sp>
          <p:sp>
            <p:nvSpPr>
              <p:cNvPr id="654584" name="Line 248"/>
              <p:cNvSpPr>
                <a:spLocks noChangeShapeType="1"/>
              </p:cNvSpPr>
              <p:nvPr/>
            </p:nvSpPr>
            <p:spPr bwMode="auto">
              <a:xfrm flipV="1">
                <a:off x="1856" y="2751"/>
                <a:ext cx="45" cy="79"/>
              </a:xfrm>
              <a:prstGeom prst="line">
                <a:avLst/>
              </a:prstGeom>
              <a:noFill/>
              <a:ln w="3175">
                <a:solidFill>
                  <a:srgbClr val="007C00"/>
                </a:solidFill>
                <a:miter lim="800000"/>
                <a:headEnd/>
                <a:tailEnd/>
              </a:ln>
            </p:spPr>
            <p:txBody>
              <a:bodyPr/>
              <a:lstStyle/>
              <a:p>
                <a:endParaRPr lang="en-US"/>
              </a:p>
            </p:txBody>
          </p:sp>
          <p:sp>
            <p:nvSpPr>
              <p:cNvPr id="654585" name="Line 249"/>
              <p:cNvSpPr>
                <a:spLocks noChangeShapeType="1"/>
              </p:cNvSpPr>
              <p:nvPr/>
            </p:nvSpPr>
            <p:spPr bwMode="auto">
              <a:xfrm flipH="1">
                <a:off x="1768" y="2751"/>
                <a:ext cx="133" cy="1"/>
              </a:xfrm>
              <a:prstGeom prst="line">
                <a:avLst/>
              </a:prstGeom>
              <a:noFill/>
              <a:ln w="3175">
                <a:solidFill>
                  <a:srgbClr val="008600"/>
                </a:solidFill>
                <a:miter lim="800000"/>
                <a:headEnd/>
                <a:tailEnd/>
              </a:ln>
            </p:spPr>
            <p:txBody>
              <a:bodyPr/>
              <a:lstStyle/>
              <a:p>
                <a:endParaRPr lang="en-US"/>
              </a:p>
            </p:txBody>
          </p:sp>
        </p:grpSp>
        <p:grpSp>
          <p:nvGrpSpPr>
            <p:cNvPr id="654393" name="Group 250"/>
            <p:cNvGrpSpPr>
              <a:grpSpLocks/>
            </p:cNvGrpSpPr>
            <p:nvPr/>
          </p:nvGrpSpPr>
          <p:grpSpPr bwMode="auto">
            <a:xfrm>
              <a:off x="1561" y="2751"/>
              <a:ext cx="178" cy="80"/>
              <a:chOff x="1561" y="2751"/>
              <a:chExt cx="178" cy="80"/>
            </a:xfrm>
          </p:grpSpPr>
          <p:sp>
            <p:nvSpPr>
              <p:cNvPr id="654587" name="Freeform 251"/>
              <p:cNvSpPr>
                <a:spLocks/>
              </p:cNvSpPr>
              <p:nvPr/>
            </p:nvSpPr>
            <p:spPr bwMode="auto">
              <a:xfrm>
                <a:off x="1561" y="2751"/>
                <a:ext cx="178" cy="79"/>
              </a:xfrm>
              <a:custGeom>
                <a:avLst/>
                <a:gdLst/>
                <a:ahLst/>
                <a:cxnLst>
                  <a:cxn ang="0">
                    <a:pos x="45" y="0"/>
                  </a:cxn>
                  <a:cxn ang="0">
                    <a:pos x="0" y="79"/>
                  </a:cxn>
                  <a:cxn ang="0">
                    <a:pos x="132" y="79"/>
                  </a:cxn>
                  <a:cxn ang="0">
                    <a:pos x="178" y="0"/>
                  </a:cxn>
                  <a:cxn ang="0">
                    <a:pos x="45" y="0"/>
                  </a:cxn>
                </a:cxnLst>
                <a:rect l="0" t="0" r="r" b="b"/>
                <a:pathLst>
                  <a:path w="178" h="79">
                    <a:moveTo>
                      <a:pt x="45" y="0"/>
                    </a:moveTo>
                    <a:lnTo>
                      <a:pt x="0" y="79"/>
                    </a:lnTo>
                    <a:lnTo>
                      <a:pt x="132" y="79"/>
                    </a:lnTo>
                    <a:lnTo>
                      <a:pt x="178" y="0"/>
                    </a:lnTo>
                    <a:lnTo>
                      <a:pt x="45" y="0"/>
                    </a:lnTo>
                    <a:close/>
                  </a:path>
                </a:pathLst>
              </a:custGeom>
              <a:solidFill>
                <a:srgbClr val="56B2A9"/>
              </a:solidFill>
              <a:ln w="9525">
                <a:noFill/>
                <a:round/>
                <a:headEnd/>
                <a:tailEnd/>
              </a:ln>
            </p:spPr>
            <p:txBody>
              <a:bodyPr/>
              <a:lstStyle/>
              <a:p>
                <a:endParaRPr lang="en-US"/>
              </a:p>
            </p:txBody>
          </p:sp>
          <p:sp>
            <p:nvSpPr>
              <p:cNvPr id="654588" name="Line 252"/>
              <p:cNvSpPr>
                <a:spLocks noChangeShapeType="1"/>
              </p:cNvSpPr>
              <p:nvPr/>
            </p:nvSpPr>
            <p:spPr bwMode="auto">
              <a:xfrm flipH="1">
                <a:off x="1561" y="2751"/>
                <a:ext cx="45" cy="79"/>
              </a:xfrm>
              <a:prstGeom prst="line">
                <a:avLst/>
              </a:prstGeom>
              <a:noFill/>
              <a:ln w="3175">
                <a:solidFill>
                  <a:srgbClr val="52ABA2"/>
                </a:solidFill>
                <a:miter lim="800000"/>
                <a:headEnd/>
                <a:tailEnd/>
              </a:ln>
            </p:spPr>
            <p:txBody>
              <a:bodyPr/>
              <a:lstStyle/>
              <a:p>
                <a:endParaRPr lang="en-US"/>
              </a:p>
            </p:txBody>
          </p:sp>
          <p:sp>
            <p:nvSpPr>
              <p:cNvPr id="654589" name="Line 253"/>
              <p:cNvSpPr>
                <a:spLocks noChangeShapeType="1"/>
              </p:cNvSpPr>
              <p:nvPr/>
            </p:nvSpPr>
            <p:spPr bwMode="auto">
              <a:xfrm>
                <a:off x="1561" y="2830"/>
                <a:ext cx="132" cy="1"/>
              </a:xfrm>
              <a:prstGeom prst="line">
                <a:avLst/>
              </a:prstGeom>
              <a:noFill/>
              <a:ln w="3175">
                <a:solidFill>
                  <a:srgbClr val="4DA098"/>
                </a:solidFill>
                <a:miter lim="800000"/>
                <a:headEnd/>
                <a:tailEnd/>
              </a:ln>
            </p:spPr>
            <p:txBody>
              <a:bodyPr/>
              <a:lstStyle/>
              <a:p>
                <a:endParaRPr lang="en-US"/>
              </a:p>
            </p:txBody>
          </p:sp>
          <p:sp>
            <p:nvSpPr>
              <p:cNvPr id="654590" name="Line 254"/>
              <p:cNvSpPr>
                <a:spLocks noChangeShapeType="1"/>
              </p:cNvSpPr>
              <p:nvPr/>
            </p:nvSpPr>
            <p:spPr bwMode="auto">
              <a:xfrm flipV="1">
                <a:off x="1693" y="2751"/>
                <a:ext cx="46" cy="79"/>
              </a:xfrm>
              <a:prstGeom prst="line">
                <a:avLst/>
              </a:prstGeom>
              <a:noFill/>
              <a:ln w="3175">
                <a:solidFill>
                  <a:srgbClr val="448D86"/>
                </a:solidFill>
                <a:miter lim="800000"/>
                <a:headEnd/>
                <a:tailEnd/>
              </a:ln>
            </p:spPr>
            <p:txBody>
              <a:bodyPr/>
              <a:lstStyle/>
              <a:p>
                <a:endParaRPr lang="en-US"/>
              </a:p>
            </p:txBody>
          </p:sp>
          <p:sp>
            <p:nvSpPr>
              <p:cNvPr id="654591" name="Line 255"/>
              <p:cNvSpPr>
                <a:spLocks noChangeShapeType="1"/>
              </p:cNvSpPr>
              <p:nvPr/>
            </p:nvSpPr>
            <p:spPr bwMode="auto">
              <a:xfrm flipH="1">
                <a:off x="1606" y="2751"/>
                <a:ext cx="133" cy="1"/>
              </a:xfrm>
              <a:prstGeom prst="line">
                <a:avLst/>
              </a:prstGeom>
              <a:noFill/>
              <a:ln w="3175">
                <a:solidFill>
                  <a:srgbClr val="4A9991"/>
                </a:solidFill>
                <a:miter lim="800000"/>
                <a:headEnd/>
                <a:tailEnd/>
              </a:ln>
            </p:spPr>
            <p:txBody>
              <a:bodyPr/>
              <a:lstStyle/>
              <a:p>
                <a:endParaRPr lang="en-US"/>
              </a:p>
            </p:txBody>
          </p:sp>
        </p:grpSp>
        <p:grpSp>
          <p:nvGrpSpPr>
            <p:cNvPr id="654399" name="Group 256"/>
            <p:cNvGrpSpPr>
              <a:grpSpLocks/>
            </p:cNvGrpSpPr>
            <p:nvPr/>
          </p:nvGrpSpPr>
          <p:grpSpPr bwMode="auto">
            <a:xfrm>
              <a:off x="1507" y="2571"/>
              <a:ext cx="271" cy="425"/>
              <a:chOff x="1507" y="2571"/>
              <a:chExt cx="271" cy="425"/>
            </a:xfrm>
          </p:grpSpPr>
          <p:sp>
            <p:nvSpPr>
              <p:cNvPr id="654593" name="Freeform 257"/>
              <p:cNvSpPr>
                <a:spLocks/>
              </p:cNvSpPr>
              <p:nvPr/>
            </p:nvSpPr>
            <p:spPr bwMode="auto">
              <a:xfrm>
                <a:off x="1507" y="2571"/>
                <a:ext cx="271" cy="424"/>
              </a:xfrm>
              <a:custGeom>
                <a:avLst/>
                <a:gdLst/>
                <a:ahLst/>
                <a:cxnLst>
                  <a:cxn ang="0">
                    <a:pos x="242" y="0"/>
                  </a:cxn>
                  <a:cxn ang="0">
                    <a:pos x="0" y="424"/>
                  </a:cxn>
                  <a:cxn ang="0">
                    <a:pos x="29" y="424"/>
                  </a:cxn>
                  <a:cxn ang="0">
                    <a:pos x="271" y="0"/>
                  </a:cxn>
                  <a:cxn ang="0">
                    <a:pos x="242" y="0"/>
                  </a:cxn>
                </a:cxnLst>
                <a:rect l="0" t="0" r="r" b="b"/>
                <a:pathLst>
                  <a:path w="271" h="424">
                    <a:moveTo>
                      <a:pt x="242" y="0"/>
                    </a:moveTo>
                    <a:lnTo>
                      <a:pt x="0" y="424"/>
                    </a:lnTo>
                    <a:lnTo>
                      <a:pt x="29" y="424"/>
                    </a:lnTo>
                    <a:lnTo>
                      <a:pt x="271" y="0"/>
                    </a:lnTo>
                    <a:lnTo>
                      <a:pt x="242" y="0"/>
                    </a:lnTo>
                    <a:close/>
                  </a:path>
                </a:pathLst>
              </a:custGeom>
              <a:solidFill>
                <a:srgbClr val="FFFF00"/>
              </a:solidFill>
              <a:ln w="9525">
                <a:noFill/>
                <a:round/>
                <a:headEnd/>
                <a:tailEnd/>
              </a:ln>
            </p:spPr>
            <p:txBody>
              <a:bodyPr/>
              <a:lstStyle/>
              <a:p>
                <a:endParaRPr lang="en-US"/>
              </a:p>
            </p:txBody>
          </p:sp>
          <p:sp>
            <p:nvSpPr>
              <p:cNvPr id="654594" name="Line 258"/>
              <p:cNvSpPr>
                <a:spLocks noChangeShapeType="1"/>
              </p:cNvSpPr>
              <p:nvPr/>
            </p:nvSpPr>
            <p:spPr bwMode="auto">
              <a:xfrm flipH="1">
                <a:off x="1507" y="2571"/>
                <a:ext cx="242" cy="424"/>
              </a:xfrm>
              <a:prstGeom prst="line">
                <a:avLst/>
              </a:prstGeom>
              <a:noFill/>
              <a:ln w="3175">
                <a:solidFill>
                  <a:srgbClr val="FBFB00"/>
                </a:solidFill>
                <a:miter lim="800000"/>
                <a:headEnd/>
                <a:tailEnd/>
              </a:ln>
            </p:spPr>
            <p:txBody>
              <a:bodyPr/>
              <a:lstStyle/>
              <a:p>
                <a:endParaRPr lang="en-US"/>
              </a:p>
            </p:txBody>
          </p:sp>
          <p:sp>
            <p:nvSpPr>
              <p:cNvPr id="654595" name="Line 259"/>
              <p:cNvSpPr>
                <a:spLocks noChangeShapeType="1"/>
              </p:cNvSpPr>
              <p:nvPr/>
            </p:nvSpPr>
            <p:spPr bwMode="auto">
              <a:xfrm>
                <a:off x="1507" y="2995"/>
                <a:ext cx="29" cy="1"/>
              </a:xfrm>
              <a:prstGeom prst="line">
                <a:avLst/>
              </a:prstGeom>
              <a:noFill/>
              <a:ln w="3175">
                <a:solidFill>
                  <a:srgbClr val="EAEA00"/>
                </a:solidFill>
                <a:miter lim="800000"/>
                <a:headEnd/>
                <a:tailEnd/>
              </a:ln>
            </p:spPr>
            <p:txBody>
              <a:bodyPr/>
              <a:lstStyle/>
              <a:p>
                <a:endParaRPr lang="en-US"/>
              </a:p>
            </p:txBody>
          </p:sp>
          <p:sp>
            <p:nvSpPr>
              <p:cNvPr id="654596" name="Line 260"/>
              <p:cNvSpPr>
                <a:spLocks noChangeShapeType="1"/>
              </p:cNvSpPr>
              <p:nvPr/>
            </p:nvSpPr>
            <p:spPr bwMode="auto">
              <a:xfrm flipV="1">
                <a:off x="1536" y="2571"/>
                <a:ext cx="242" cy="424"/>
              </a:xfrm>
              <a:prstGeom prst="line">
                <a:avLst/>
              </a:prstGeom>
              <a:noFill/>
              <a:ln w="3175">
                <a:solidFill>
                  <a:srgbClr val="CFCF00"/>
                </a:solidFill>
                <a:miter lim="800000"/>
                <a:headEnd/>
                <a:tailEnd/>
              </a:ln>
            </p:spPr>
            <p:txBody>
              <a:bodyPr/>
              <a:lstStyle/>
              <a:p>
                <a:endParaRPr lang="en-US"/>
              </a:p>
            </p:txBody>
          </p:sp>
          <p:sp>
            <p:nvSpPr>
              <p:cNvPr id="654597" name="Line 261"/>
              <p:cNvSpPr>
                <a:spLocks noChangeShapeType="1"/>
              </p:cNvSpPr>
              <p:nvPr/>
            </p:nvSpPr>
            <p:spPr bwMode="auto">
              <a:xfrm flipH="1">
                <a:off x="1749" y="2571"/>
                <a:ext cx="29" cy="1"/>
              </a:xfrm>
              <a:prstGeom prst="line">
                <a:avLst/>
              </a:prstGeom>
              <a:noFill/>
              <a:ln w="3175">
                <a:solidFill>
                  <a:srgbClr val="E0E000"/>
                </a:solidFill>
                <a:miter lim="800000"/>
                <a:headEnd/>
                <a:tailEnd/>
              </a:ln>
            </p:spPr>
            <p:txBody>
              <a:bodyPr/>
              <a:lstStyle/>
              <a:p>
                <a:endParaRPr lang="en-US"/>
              </a:p>
            </p:txBody>
          </p:sp>
        </p:grpSp>
        <p:grpSp>
          <p:nvGrpSpPr>
            <p:cNvPr id="654405" name="Group 262"/>
            <p:cNvGrpSpPr>
              <a:grpSpLocks/>
            </p:cNvGrpSpPr>
            <p:nvPr/>
          </p:nvGrpSpPr>
          <p:grpSpPr bwMode="auto">
            <a:xfrm>
              <a:off x="1669" y="2571"/>
              <a:ext cx="271" cy="425"/>
              <a:chOff x="1669" y="2571"/>
              <a:chExt cx="271" cy="425"/>
            </a:xfrm>
          </p:grpSpPr>
          <p:sp>
            <p:nvSpPr>
              <p:cNvPr id="654599" name="Freeform 263"/>
              <p:cNvSpPr>
                <a:spLocks/>
              </p:cNvSpPr>
              <p:nvPr/>
            </p:nvSpPr>
            <p:spPr bwMode="auto">
              <a:xfrm>
                <a:off x="1669" y="2571"/>
                <a:ext cx="271" cy="424"/>
              </a:xfrm>
              <a:custGeom>
                <a:avLst/>
                <a:gdLst/>
                <a:ahLst/>
                <a:cxnLst>
                  <a:cxn ang="0">
                    <a:pos x="242" y="0"/>
                  </a:cxn>
                  <a:cxn ang="0">
                    <a:pos x="0" y="424"/>
                  </a:cxn>
                  <a:cxn ang="0">
                    <a:pos x="29" y="424"/>
                  </a:cxn>
                  <a:cxn ang="0">
                    <a:pos x="271" y="0"/>
                  </a:cxn>
                  <a:cxn ang="0">
                    <a:pos x="242" y="0"/>
                  </a:cxn>
                </a:cxnLst>
                <a:rect l="0" t="0" r="r" b="b"/>
                <a:pathLst>
                  <a:path w="271" h="424">
                    <a:moveTo>
                      <a:pt x="242" y="0"/>
                    </a:moveTo>
                    <a:lnTo>
                      <a:pt x="0" y="424"/>
                    </a:lnTo>
                    <a:lnTo>
                      <a:pt x="29" y="424"/>
                    </a:lnTo>
                    <a:lnTo>
                      <a:pt x="271" y="0"/>
                    </a:lnTo>
                    <a:lnTo>
                      <a:pt x="242" y="0"/>
                    </a:lnTo>
                    <a:close/>
                  </a:path>
                </a:pathLst>
              </a:custGeom>
              <a:solidFill>
                <a:srgbClr val="FFFF00"/>
              </a:solidFill>
              <a:ln w="9525">
                <a:noFill/>
                <a:round/>
                <a:headEnd/>
                <a:tailEnd/>
              </a:ln>
            </p:spPr>
            <p:txBody>
              <a:bodyPr/>
              <a:lstStyle/>
              <a:p>
                <a:endParaRPr lang="en-US"/>
              </a:p>
            </p:txBody>
          </p:sp>
          <p:sp>
            <p:nvSpPr>
              <p:cNvPr id="654600" name="Line 264"/>
              <p:cNvSpPr>
                <a:spLocks noChangeShapeType="1"/>
              </p:cNvSpPr>
              <p:nvPr/>
            </p:nvSpPr>
            <p:spPr bwMode="auto">
              <a:xfrm flipH="1">
                <a:off x="1669" y="2571"/>
                <a:ext cx="242" cy="424"/>
              </a:xfrm>
              <a:prstGeom prst="line">
                <a:avLst/>
              </a:prstGeom>
              <a:noFill/>
              <a:ln w="3175">
                <a:solidFill>
                  <a:srgbClr val="FBFB00"/>
                </a:solidFill>
                <a:miter lim="800000"/>
                <a:headEnd/>
                <a:tailEnd/>
              </a:ln>
            </p:spPr>
            <p:txBody>
              <a:bodyPr/>
              <a:lstStyle/>
              <a:p>
                <a:endParaRPr lang="en-US"/>
              </a:p>
            </p:txBody>
          </p:sp>
          <p:sp>
            <p:nvSpPr>
              <p:cNvPr id="654601" name="Line 265"/>
              <p:cNvSpPr>
                <a:spLocks noChangeShapeType="1"/>
              </p:cNvSpPr>
              <p:nvPr/>
            </p:nvSpPr>
            <p:spPr bwMode="auto">
              <a:xfrm>
                <a:off x="1669" y="2995"/>
                <a:ext cx="29" cy="1"/>
              </a:xfrm>
              <a:prstGeom prst="line">
                <a:avLst/>
              </a:prstGeom>
              <a:noFill/>
              <a:ln w="3175">
                <a:solidFill>
                  <a:srgbClr val="EAEA00"/>
                </a:solidFill>
                <a:miter lim="800000"/>
                <a:headEnd/>
                <a:tailEnd/>
              </a:ln>
            </p:spPr>
            <p:txBody>
              <a:bodyPr/>
              <a:lstStyle/>
              <a:p>
                <a:endParaRPr lang="en-US"/>
              </a:p>
            </p:txBody>
          </p:sp>
          <p:sp>
            <p:nvSpPr>
              <p:cNvPr id="654602" name="Line 266"/>
              <p:cNvSpPr>
                <a:spLocks noChangeShapeType="1"/>
              </p:cNvSpPr>
              <p:nvPr/>
            </p:nvSpPr>
            <p:spPr bwMode="auto">
              <a:xfrm flipV="1">
                <a:off x="1698" y="2571"/>
                <a:ext cx="242" cy="424"/>
              </a:xfrm>
              <a:prstGeom prst="line">
                <a:avLst/>
              </a:prstGeom>
              <a:noFill/>
              <a:ln w="3175">
                <a:solidFill>
                  <a:srgbClr val="CFCF00"/>
                </a:solidFill>
                <a:miter lim="800000"/>
                <a:headEnd/>
                <a:tailEnd/>
              </a:ln>
            </p:spPr>
            <p:txBody>
              <a:bodyPr/>
              <a:lstStyle/>
              <a:p>
                <a:endParaRPr lang="en-US"/>
              </a:p>
            </p:txBody>
          </p:sp>
          <p:sp>
            <p:nvSpPr>
              <p:cNvPr id="654603" name="Line 267"/>
              <p:cNvSpPr>
                <a:spLocks noChangeShapeType="1"/>
              </p:cNvSpPr>
              <p:nvPr/>
            </p:nvSpPr>
            <p:spPr bwMode="auto">
              <a:xfrm flipH="1">
                <a:off x="1911" y="2571"/>
                <a:ext cx="29" cy="1"/>
              </a:xfrm>
              <a:prstGeom prst="line">
                <a:avLst/>
              </a:prstGeom>
              <a:noFill/>
              <a:ln w="3175">
                <a:solidFill>
                  <a:srgbClr val="E0E000"/>
                </a:solidFill>
                <a:miter lim="800000"/>
                <a:headEnd/>
                <a:tailEnd/>
              </a:ln>
            </p:spPr>
            <p:txBody>
              <a:bodyPr/>
              <a:lstStyle/>
              <a:p>
                <a:endParaRPr lang="en-US"/>
              </a:p>
            </p:txBody>
          </p:sp>
        </p:grpSp>
        <p:grpSp>
          <p:nvGrpSpPr>
            <p:cNvPr id="654411" name="Group 268"/>
            <p:cNvGrpSpPr>
              <a:grpSpLocks/>
            </p:cNvGrpSpPr>
            <p:nvPr/>
          </p:nvGrpSpPr>
          <p:grpSpPr bwMode="auto">
            <a:xfrm>
              <a:off x="709" y="2980"/>
              <a:ext cx="997" cy="19"/>
              <a:chOff x="709" y="2980"/>
              <a:chExt cx="997" cy="19"/>
            </a:xfrm>
          </p:grpSpPr>
          <p:sp>
            <p:nvSpPr>
              <p:cNvPr id="654605" name="Freeform 269"/>
              <p:cNvSpPr>
                <a:spLocks/>
              </p:cNvSpPr>
              <p:nvPr/>
            </p:nvSpPr>
            <p:spPr bwMode="auto">
              <a:xfrm>
                <a:off x="709" y="2980"/>
                <a:ext cx="997" cy="18"/>
              </a:xfrm>
              <a:custGeom>
                <a:avLst/>
                <a:gdLst/>
                <a:ahLst/>
                <a:cxnLst>
                  <a:cxn ang="0">
                    <a:pos x="10" y="0"/>
                  </a:cxn>
                  <a:cxn ang="0">
                    <a:pos x="0" y="18"/>
                  </a:cxn>
                  <a:cxn ang="0">
                    <a:pos x="987" y="18"/>
                  </a:cxn>
                  <a:cxn ang="0">
                    <a:pos x="997" y="0"/>
                  </a:cxn>
                  <a:cxn ang="0">
                    <a:pos x="10" y="0"/>
                  </a:cxn>
                </a:cxnLst>
                <a:rect l="0" t="0" r="r" b="b"/>
                <a:pathLst>
                  <a:path w="997" h="18">
                    <a:moveTo>
                      <a:pt x="10" y="0"/>
                    </a:moveTo>
                    <a:lnTo>
                      <a:pt x="0" y="18"/>
                    </a:lnTo>
                    <a:lnTo>
                      <a:pt x="987" y="18"/>
                    </a:lnTo>
                    <a:lnTo>
                      <a:pt x="997" y="0"/>
                    </a:lnTo>
                    <a:lnTo>
                      <a:pt x="10" y="0"/>
                    </a:lnTo>
                    <a:close/>
                  </a:path>
                </a:pathLst>
              </a:custGeom>
              <a:solidFill>
                <a:srgbClr val="FFFF00"/>
              </a:solidFill>
              <a:ln w="9525">
                <a:noFill/>
                <a:round/>
                <a:headEnd/>
                <a:tailEnd/>
              </a:ln>
            </p:spPr>
            <p:txBody>
              <a:bodyPr/>
              <a:lstStyle/>
              <a:p>
                <a:endParaRPr lang="en-US"/>
              </a:p>
            </p:txBody>
          </p:sp>
          <p:sp>
            <p:nvSpPr>
              <p:cNvPr id="654606" name="Line 270"/>
              <p:cNvSpPr>
                <a:spLocks noChangeShapeType="1"/>
              </p:cNvSpPr>
              <p:nvPr/>
            </p:nvSpPr>
            <p:spPr bwMode="auto">
              <a:xfrm flipH="1">
                <a:off x="709" y="2980"/>
                <a:ext cx="10" cy="18"/>
              </a:xfrm>
              <a:prstGeom prst="line">
                <a:avLst/>
              </a:prstGeom>
              <a:noFill/>
              <a:ln w="3175">
                <a:solidFill>
                  <a:srgbClr val="FBFB00"/>
                </a:solidFill>
                <a:miter lim="800000"/>
                <a:headEnd/>
                <a:tailEnd/>
              </a:ln>
            </p:spPr>
            <p:txBody>
              <a:bodyPr/>
              <a:lstStyle/>
              <a:p>
                <a:endParaRPr lang="en-US"/>
              </a:p>
            </p:txBody>
          </p:sp>
          <p:sp>
            <p:nvSpPr>
              <p:cNvPr id="654607" name="Line 271"/>
              <p:cNvSpPr>
                <a:spLocks noChangeShapeType="1"/>
              </p:cNvSpPr>
              <p:nvPr/>
            </p:nvSpPr>
            <p:spPr bwMode="auto">
              <a:xfrm>
                <a:off x="709" y="2998"/>
                <a:ext cx="987" cy="1"/>
              </a:xfrm>
              <a:prstGeom prst="line">
                <a:avLst/>
              </a:prstGeom>
              <a:noFill/>
              <a:ln w="3175">
                <a:solidFill>
                  <a:srgbClr val="EAEA00"/>
                </a:solidFill>
                <a:miter lim="800000"/>
                <a:headEnd/>
                <a:tailEnd/>
              </a:ln>
            </p:spPr>
            <p:txBody>
              <a:bodyPr/>
              <a:lstStyle/>
              <a:p>
                <a:endParaRPr lang="en-US"/>
              </a:p>
            </p:txBody>
          </p:sp>
          <p:sp>
            <p:nvSpPr>
              <p:cNvPr id="654608" name="Line 272"/>
              <p:cNvSpPr>
                <a:spLocks noChangeShapeType="1"/>
              </p:cNvSpPr>
              <p:nvPr/>
            </p:nvSpPr>
            <p:spPr bwMode="auto">
              <a:xfrm flipV="1">
                <a:off x="1696" y="2980"/>
                <a:ext cx="10" cy="18"/>
              </a:xfrm>
              <a:prstGeom prst="line">
                <a:avLst/>
              </a:prstGeom>
              <a:noFill/>
              <a:ln w="3175">
                <a:solidFill>
                  <a:srgbClr val="CFCF00"/>
                </a:solidFill>
                <a:miter lim="800000"/>
                <a:headEnd/>
                <a:tailEnd/>
              </a:ln>
            </p:spPr>
            <p:txBody>
              <a:bodyPr/>
              <a:lstStyle/>
              <a:p>
                <a:endParaRPr lang="en-US"/>
              </a:p>
            </p:txBody>
          </p:sp>
          <p:sp>
            <p:nvSpPr>
              <p:cNvPr id="654609" name="Line 273"/>
              <p:cNvSpPr>
                <a:spLocks noChangeShapeType="1"/>
              </p:cNvSpPr>
              <p:nvPr/>
            </p:nvSpPr>
            <p:spPr bwMode="auto">
              <a:xfrm flipH="1">
                <a:off x="719" y="2980"/>
                <a:ext cx="987" cy="1"/>
              </a:xfrm>
              <a:prstGeom prst="line">
                <a:avLst/>
              </a:prstGeom>
              <a:noFill/>
              <a:ln w="3175">
                <a:solidFill>
                  <a:srgbClr val="E0E000"/>
                </a:solidFill>
                <a:miter lim="800000"/>
                <a:headEnd/>
                <a:tailEnd/>
              </a:ln>
            </p:spPr>
            <p:txBody>
              <a:bodyPr/>
              <a:lstStyle/>
              <a:p>
                <a:endParaRPr lang="en-US"/>
              </a:p>
            </p:txBody>
          </p:sp>
        </p:grpSp>
        <p:grpSp>
          <p:nvGrpSpPr>
            <p:cNvPr id="654417" name="Group 274"/>
            <p:cNvGrpSpPr>
              <a:grpSpLocks/>
            </p:cNvGrpSpPr>
            <p:nvPr/>
          </p:nvGrpSpPr>
          <p:grpSpPr bwMode="auto">
            <a:xfrm>
              <a:off x="1197" y="2571"/>
              <a:ext cx="271" cy="425"/>
              <a:chOff x="1197" y="2571"/>
              <a:chExt cx="271" cy="425"/>
            </a:xfrm>
          </p:grpSpPr>
          <p:sp>
            <p:nvSpPr>
              <p:cNvPr id="654611" name="Freeform 275"/>
              <p:cNvSpPr>
                <a:spLocks/>
              </p:cNvSpPr>
              <p:nvPr/>
            </p:nvSpPr>
            <p:spPr bwMode="auto">
              <a:xfrm>
                <a:off x="1197" y="2571"/>
                <a:ext cx="271" cy="424"/>
              </a:xfrm>
              <a:custGeom>
                <a:avLst/>
                <a:gdLst/>
                <a:ahLst/>
                <a:cxnLst>
                  <a:cxn ang="0">
                    <a:pos x="242" y="0"/>
                  </a:cxn>
                  <a:cxn ang="0">
                    <a:pos x="0" y="424"/>
                  </a:cxn>
                  <a:cxn ang="0">
                    <a:pos x="30" y="424"/>
                  </a:cxn>
                  <a:cxn ang="0">
                    <a:pos x="271" y="0"/>
                  </a:cxn>
                  <a:cxn ang="0">
                    <a:pos x="242" y="0"/>
                  </a:cxn>
                </a:cxnLst>
                <a:rect l="0" t="0" r="r" b="b"/>
                <a:pathLst>
                  <a:path w="271" h="424">
                    <a:moveTo>
                      <a:pt x="242" y="0"/>
                    </a:moveTo>
                    <a:lnTo>
                      <a:pt x="0" y="424"/>
                    </a:lnTo>
                    <a:lnTo>
                      <a:pt x="30" y="424"/>
                    </a:lnTo>
                    <a:lnTo>
                      <a:pt x="271" y="0"/>
                    </a:lnTo>
                    <a:lnTo>
                      <a:pt x="242" y="0"/>
                    </a:lnTo>
                    <a:close/>
                  </a:path>
                </a:pathLst>
              </a:custGeom>
              <a:solidFill>
                <a:srgbClr val="FFFF00"/>
              </a:solidFill>
              <a:ln w="9525">
                <a:noFill/>
                <a:round/>
                <a:headEnd/>
                <a:tailEnd/>
              </a:ln>
            </p:spPr>
            <p:txBody>
              <a:bodyPr/>
              <a:lstStyle/>
              <a:p>
                <a:endParaRPr lang="en-US"/>
              </a:p>
            </p:txBody>
          </p:sp>
          <p:sp>
            <p:nvSpPr>
              <p:cNvPr id="654612" name="Line 276"/>
              <p:cNvSpPr>
                <a:spLocks noChangeShapeType="1"/>
              </p:cNvSpPr>
              <p:nvPr/>
            </p:nvSpPr>
            <p:spPr bwMode="auto">
              <a:xfrm flipH="1">
                <a:off x="1197" y="2571"/>
                <a:ext cx="242" cy="424"/>
              </a:xfrm>
              <a:prstGeom prst="line">
                <a:avLst/>
              </a:prstGeom>
              <a:noFill/>
              <a:ln w="3175">
                <a:solidFill>
                  <a:srgbClr val="FBFB00"/>
                </a:solidFill>
                <a:miter lim="800000"/>
                <a:headEnd/>
                <a:tailEnd/>
              </a:ln>
            </p:spPr>
            <p:txBody>
              <a:bodyPr/>
              <a:lstStyle/>
              <a:p>
                <a:endParaRPr lang="en-US"/>
              </a:p>
            </p:txBody>
          </p:sp>
          <p:sp>
            <p:nvSpPr>
              <p:cNvPr id="654613" name="Line 277"/>
              <p:cNvSpPr>
                <a:spLocks noChangeShapeType="1"/>
              </p:cNvSpPr>
              <p:nvPr/>
            </p:nvSpPr>
            <p:spPr bwMode="auto">
              <a:xfrm>
                <a:off x="1197" y="2995"/>
                <a:ext cx="30" cy="1"/>
              </a:xfrm>
              <a:prstGeom prst="line">
                <a:avLst/>
              </a:prstGeom>
              <a:noFill/>
              <a:ln w="3175">
                <a:solidFill>
                  <a:srgbClr val="EAEA00"/>
                </a:solidFill>
                <a:miter lim="800000"/>
                <a:headEnd/>
                <a:tailEnd/>
              </a:ln>
            </p:spPr>
            <p:txBody>
              <a:bodyPr/>
              <a:lstStyle/>
              <a:p>
                <a:endParaRPr lang="en-US"/>
              </a:p>
            </p:txBody>
          </p:sp>
          <p:sp>
            <p:nvSpPr>
              <p:cNvPr id="654614" name="Line 278"/>
              <p:cNvSpPr>
                <a:spLocks noChangeShapeType="1"/>
              </p:cNvSpPr>
              <p:nvPr/>
            </p:nvSpPr>
            <p:spPr bwMode="auto">
              <a:xfrm flipV="1">
                <a:off x="1227" y="2571"/>
                <a:ext cx="241" cy="424"/>
              </a:xfrm>
              <a:prstGeom prst="line">
                <a:avLst/>
              </a:prstGeom>
              <a:noFill/>
              <a:ln w="3175">
                <a:solidFill>
                  <a:srgbClr val="CFCF00"/>
                </a:solidFill>
                <a:miter lim="800000"/>
                <a:headEnd/>
                <a:tailEnd/>
              </a:ln>
            </p:spPr>
            <p:txBody>
              <a:bodyPr/>
              <a:lstStyle/>
              <a:p>
                <a:endParaRPr lang="en-US"/>
              </a:p>
            </p:txBody>
          </p:sp>
          <p:sp>
            <p:nvSpPr>
              <p:cNvPr id="654615" name="Line 279"/>
              <p:cNvSpPr>
                <a:spLocks noChangeShapeType="1"/>
              </p:cNvSpPr>
              <p:nvPr/>
            </p:nvSpPr>
            <p:spPr bwMode="auto">
              <a:xfrm flipH="1">
                <a:off x="1439" y="2571"/>
                <a:ext cx="29" cy="1"/>
              </a:xfrm>
              <a:prstGeom prst="line">
                <a:avLst/>
              </a:prstGeom>
              <a:noFill/>
              <a:ln w="3175">
                <a:solidFill>
                  <a:srgbClr val="E0E000"/>
                </a:solidFill>
                <a:miter lim="800000"/>
                <a:headEnd/>
                <a:tailEnd/>
              </a:ln>
            </p:spPr>
            <p:txBody>
              <a:bodyPr/>
              <a:lstStyle/>
              <a:p>
                <a:endParaRPr lang="en-US"/>
              </a:p>
            </p:txBody>
          </p:sp>
        </p:grpSp>
        <p:grpSp>
          <p:nvGrpSpPr>
            <p:cNvPr id="654423" name="Group 280"/>
            <p:cNvGrpSpPr>
              <a:grpSpLocks/>
            </p:cNvGrpSpPr>
            <p:nvPr/>
          </p:nvGrpSpPr>
          <p:grpSpPr bwMode="auto">
            <a:xfrm>
              <a:off x="1359" y="2571"/>
              <a:ext cx="272" cy="425"/>
              <a:chOff x="1359" y="2571"/>
              <a:chExt cx="272" cy="425"/>
            </a:xfrm>
          </p:grpSpPr>
          <p:sp>
            <p:nvSpPr>
              <p:cNvPr id="654617" name="Freeform 281"/>
              <p:cNvSpPr>
                <a:spLocks/>
              </p:cNvSpPr>
              <p:nvPr/>
            </p:nvSpPr>
            <p:spPr bwMode="auto">
              <a:xfrm>
                <a:off x="1359" y="2571"/>
                <a:ext cx="272" cy="424"/>
              </a:xfrm>
              <a:custGeom>
                <a:avLst/>
                <a:gdLst/>
                <a:ahLst/>
                <a:cxnLst>
                  <a:cxn ang="0">
                    <a:pos x="242" y="0"/>
                  </a:cxn>
                  <a:cxn ang="0">
                    <a:pos x="0" y="424"/>
                  </a:cxn>
                  <a:cxn ang="0">
                    <a:pos x="30" y="424"/>
                  </a:cxn>
                  <a:cxn ang="0">
                    <a:pos x="272" y="0"/>
                  </a:cxn>
                  <a:cxn ang="0">
                    <a:pos x="242" y="0"/>
                  </a:cxn>
                </a:cxnLst>
                <a:rect l="0" t="0" r="r" b="b"/>
                <a:pathLst>
                  <a:path w="272" h="424">
                    <a:moveTo>
                      <a:pt x="242" y="0"/>
                    </a:moveTo>
                    <a:lnTo>
                      <a:pt x="0" y="424"/>
                    </a:lnTo>
                    <a:lnTo>
                      <a:pt x="30" y="424"/>
                    </a:lnTo>
                    <a:lnTo>
                      <a:pt x="272" y="0"/>
                    </a:lnTo>
                    <a:lnTo>
                      <a:pt x="242" y="0"/>
                    </a:lnTo>
                    <a:close/>
                  </a:path>
                </a:pathLst>
              </a:custGeom>
              <a:solidFill>
                <a:srgbClr val="FFFF00"/>
              </a:solidFill>
              <a:ln w="9525">
                <a:noFill/>
                <a:round/>
                <a:headEnd/>
                <a:tailEnd/>
              </a:ln>
            </p:spPr>
            <p:txBody>
              <a:bodyPr/>
              <a:lstStyle/>
              <a:p>
                <a:endParaRPr lang="en-US"/>
              </a:p>
            </p:txBody>
          </p:sp>
          <p:sp>
            <p:nvSpPr>
              <p:cNvPr id="654618" name="Line 282"/>
              <p:cNvSpPr>
                <a:spLocks noChangeShapeType="1"/>
              </p:cNvSpPr>
              <p:nvPr/>
            </p:nvSpPr>
            <p:spPr bwMode="auto">
              <a:xfrm flipH="1">
                <a:off x="1359" y="2571"/>
                <a:ext cx="242" cy="424"/>
              </a:xfrm>
              <a:prstGeom prst="line">
                <a:avLst/>
              </a:prstGeom>
              <a:noFill/>
              <a:ln w="3175">
                <a:solidFill>
                  <a:srgbClr val="FBFB00"/>
                </a:solidFill>
                <a:miter lim="800000"/>
                <a:headEnd/>
                <a:tailEnd/>
              </a:ln>
            </p:spPr>
            <p:txBody>
              <a:bodyPr/>
              <a:lstStyle/>
              <a:p>
                <a:endParaRPr lang="en-US"/>
              </a:p>
            </p:txBody>
          </p:sp>
          <p:sp>
            <p:nvSpPr>
              <p:cNvPr id="654619" name="Line 283"/>
              <p:cNvSpPr>
                <a:spLocks noChangeShapeType="1"/>
              </p:cNvSpPr>
              <p:nvPr/>
            </p:nvSpPr>
            <p:spPr bwMode="auto">
              <a:xfrm>
                <a:off x="1359" y="2995"/>
                <a:ext cx="30" cy="1"/>
              </a:xfrm>
              <a:prstGeom prst="line">
                <a:avLst/>
              </a:prstGeom>
              <a:noFill/>
              <a:ln w="3175">
                <a:solidFill>
                  <a:srgbClr val="EAEA00"/>
                </a:solidFill>
                <a:miter lim="800000"/>
                <a:headEnd/>
                <a:tailEnd/>
              </a:ln>
            </p:spPr>
            <p:txBody>
              <a:bodyPr/>
              <a:lstStyle/>
              <a:p>
                <a:endParaRPr lang="en-US"/>
              </a:p>
            </p:txBody>
          </p:sp>
          <p:sp>
            <p:nvSpPr>
              <p:cNvPr id="654620" name="Line 284"/>
              <p:cNvSpPr>
                <a:spLocks noChangeShapeType="1"/>
              </p:cNvSpPr>
              <p:nvPr/>
            </p:nvSpPr>
            <p:spPr bwMode="auto">
              <a:xfrm flipV="1">
                <a:off x="1389" y="2571"/>
                <a:ext cx="242" cy="424"/>
              </a:xfrm>
              <a:prstGeom prst="line">
                <a:avLst/>
              </a:prstGeom>
              <a:noFill/>
              <a:ln w="3175">
                <a:solidFill>
                  <a:srgbClr val="CFCF00"/>
                </a:solidFill>
                <a:miter lim="800000"/>
                <a:headEnd/>
                <a:tailEnd/>
              </a:ln>
            </p:spPr>
            <p:txBody>
              <a:bodyPr/>
              <a:lstStyle/>
              <a:p>
                <a:endParaRPr lang="en-US"/>
              </a:p>
            </p:txBody>
          </p:sp>
          <p:sp>
            <p:nvSpPr>
              <p:cNvPr id="654621" name="Line 285"/>
              <p:cNvSpPr>
                <a:spLocks noChangeShapeType="1"/>
              </p:cNvSpPr>
              <p:nvPr/>
            </p:nvSpPr>
            <p:spPr bwMode="auto">
              <a:xfrm flipH="1">
                <a:off x="1601" y="2571"/>
                <a:ext cx="30" cy="1"/>
              </a:xfrm>
              <a:prstGeom prst="line">
                <a:avLst/>
              </a:prstGeom>
              <a:noFill/>
              <a:ln w="3175">
                <a:solidFill>
                  <a:srgbClr val="E0E000"/>
                </a:solidFill>
                <a:miter lim="800000"/>
                <a:headEnd/>
                <a:tailEnd/>
              </a:ln>
            </p:spPr>
            <p:txBody>
              <a:bodyPr/>
              <a:lstStyle/>
              <a:p>
                <a:endParaRPr lang="en-US"/>
              </a:p>
            </p:txBody>
          </p:sp>
        </p:grpSp>
        <p:grpSp>
          <p:nvGrpSpPr>
            <p:cNvPr id="654429" name="Group 286"/>
            <p:cNvGrpSpPr>
              <a:grpSpLocks/>
            </p:cNvGrpSpPr>
            <p:nvPr/>
          </p:nvGrpSpPr>
          <p:grpSpPr bwMode="auto">
            <a:xfrm>
              <a:off x="844" y="2774"/>
              <a:ext cx="980" cy="19"/>
              <a:chOff x="844" y="2774"/>
              <a:chExt cx="980" cy="19"/>
            </a:xfrm>
          </p:grpSpPr>
          <p:sp>
            <p:nvSpPr>
              <p:cNvPr id="654623" name="Freeform 287"/>
              <p:cNvSpPr>
                <a:spLocks/>
              </p:cNvSpPr>
              <p:nvPr/>
            </p:nvSpPr>
            <p:spPr bwMode="auto">
              <a:xfrm>
                <a:off x="844" y="2774"/>
                <a:ext cx="980" cy="18"/>
              </a:xfrm>
              <a:custGeom>
                <a:avLst/>
                <a:gdLst/>
                <a:ahLst/>
                <a:cxnLst>
                  <a:cxn ang="0">
                    <a:pos x="10" y="0"/>
                  </a:cxn>
                  <a:cxn ang="0">
                    <a:pos x="0" y="18"/>
                  </a:cxn>
                  <a:cxn ang="0">
                    <a:pos x="970" y="18"/>
                  </a:cxn>
                  <a:cxn ang="0">
                    <a:pos x="980" y="0"/>
                  </a:cxn>
                  <a:cxn ang="0">
                    <a:pos x="10" y="0"/>
                  </a:cxn>
                </a:cxnLst>
                <a:rect l="0" t="0" r="r" b="b"/>
                <a:pathLst>
                  <a:path w="980" h="18">
                    <a:moveTo>
                      <a:pt x="10" y="0"/>
                    </a:moveTo>
                    <a:lnTo>
                      <a:pt x="0" y="18"/>
                    </a:lnTo>
                    <a:lnTo>
                      <a:pt x="970" y="18"/>
                    </a:lnTo>
                    <a:lnTo>
                      <a:pt x="980" y="0"/>
                    </a:lnTo>
                    <a:lnTo>
                      <a:pt x="10" y="0"/>
                    </a:lnTo>
                    <a:close/>
                  </a:path>
                </a:pathLst>
              </a:custGeom>
              <a:solidFill>
                <a:srgbClr val="FFFF00"/>
              </a:solidFill>
              <a:ln w="9525">
                <a:noFill/>
                <a:round/>
                <a:headEnd/>
                <a:tailEnd/>
              </a:ln>
            </p:spPr>
            <p:txBody>
              <a:bodyPr/>
              <a:lstStyle/>
              <a:p>
                <a:endParaRPr lang="en-US"/>
              </a:p>
            </p:txBody>
          </p:sp>
          <p:sp>
            <p:nvSpPr>
              <p:cNvPr id="654624" name="Line 288"/>
              <p:cNvSpPr>
                <a:spLocks noChangeShapeType="1"/>
              </p:cNvSpPr>
              <p:nvPr/>
            </p:nvSpPr>
            <p:spPr bwMode="auto">
              <a:xfrm flipH="1">
                <a:off x="844" y="2774"/>
                <a:ext cx="10" cy="18"/>
              </a:xfrm>
              <a:prstGeom prst="line">
                <a:avLst/>
              </a:prstGeom>
              <a:noFill/>
              <a:ln w="3175">
                <a:solidFill>
                  <a:srgbClr val="FBFB00"/>
                </a:solidFill>
                <a:miter lim="800000"/>
                <a:headEnd/>
                <a:tailEnd/>
              </a:ln>
            </p:spPr>
            <p:txBody>
              <a:bodyPr/>
              <a:lstStyle/>
              <a:p>
                <a:endParaRPr lang="en-US"/>
              </a:p>
            </p:txBody>
          </p:sp>
          <p:sp>
            <p:nvSpPr>
              <p:cNvPr id="654625" name="Line 289"/>
              <p:cNvSpPr>
                <a:spLocks noChangeShapeType="1"/>
              </p:cNvSpPr>
              <p:nvPr/>
            </p:nvSpPr>
            <p:spPr bwMode="auto">
              <a:xfrm>
                <a:off x="844" y="2792"/>
                <a:ext cx="970" cy="1"/>
              </a:xfrm>
              <a:prstGeom prst="line">
                <a:avLst/>
              </a:prstGeom>
              <a:noFill/>
              <a:ln w="3175">
                <a:solidFill>
                  <a:srgbClr val="EAEA00"/>
                </a:solidFill>
                <a:miter lim="800000"/>
                <a:headEnd/>
                <a:tailEnd/>
              </a:ln>
            </p:spPr>
            <p:txBody>
              <a:bodyPr/>
              <a:lstStyle/>
              <a:p>
                <a:endParaRPr lang="en-US"/>
              </a:p>
            </p:txBody>
          </p:sp>
          <p:sp>
            <p:nvSpPr>
              <p:cNvPr id="654626" name="Line 290"/>
              <p:cNvSpPr>
                <a:spLocks noChangeShapeType="1"/>
              </p:cNvSpPr>
              <p:nvPr/>
            </p:nvSpPr>
            <p:spPr bwMode="auto">
              <a:xfrm flipV="1">
                <a:off x="1814" y="2774"/>
                <a:ext cx="10" cy="18"/>
              </a:xfrm>
              <a:prstGeom prst="line">
                <a:avLst/>
              </a:prstGeom>
              <a:noFill/>
              <a:ln w="3175">
                <a:solidFill>
                  <a:srgbClr val="CFCF00"/>
                </a:solidFill>
                <a:miter lim="800000"/>
                <a:headEnd/>
                <a:tailEnd/>
              </a:ln>
            </p:spPr>
            <p:txBody>
              <a:bodyPr/>
              <a:lstStyle/>
              <a:p>
                <a:endParaRPr lang="en-US"/>
              </a:p>
            </p:txBody>
          </p:sp>
          <p:sp>
            <p:nvSpPr>
              <p:cNvPr id="654627" name="Line 291"/>
              <p:cNvSpPr>
                <a:spLocks noChangeShapeType="1"/>
              </p:cNvSpPr>
              <p:nvPr/>
            </p:nvSpPr>
            <p:spPr bwMode="auto">
              <a:xfrm flipH="1">
                <a:off x="854" y="2774"/>
                <a:ext cx="970" cy="1"/>
              </a:xfrm>
              <a:prstGeom prst="line">
                <a:avLst/>
              </a:prstGeom>
              <a:noFill/>
              <a:ln w="3175">
                <a:solidFill>
                  <a:srgbClr val="E0E000"/>
                </a:solidFill>
                <a:miter lim="800000"/>
                <a:headEnd/>
                <a:tailEnd/>
              </a:ln>
            </p:spPr>
            <p:txBody>
              <a:bodyPr/>
              <a:lstStyle/>
              <a:p>
                <a:endParaRPr lang="en-US"/>
              </a:p>
            </p:txBody>
          </p:sp>
        </p:grpSp>
        <p:grpSp>
          <p:nvGrpSpPr>
            <p:cNvPr id="654435" name="Group 292"/>
            <p:cNvGrpSpPr>
              <a:grpSpLocks/>
            </p:cNvGrpSpPr>
            <p:nvPr/>
          </p:nvGrpSpPr>
          <p:grpSpPr bwMode="auto">
            <a:xfrm>
              <a:off x="798" y="2877"/>
              <a:ext cx="967" cy="19"/>
              <a:chOff x="798" y="2877"/>
              <a:chExt cx="967" cy="19"/>
            </a:xfrm>
          </p:grpSpPr>
          <p:sp>
            <p:nvSpPr>
              <p:cNvPr id="654629" name="Freeform 293"/>
              <p:cNvSpPr>
                <a:spLocks/>
              </p:cNvSpPr>
              <p:nvPr/>
            </p:nvSpPr>
            <p:spPr bwMode="auto">
              <a:xfrm>
                <a:off x="798" y="2877"/>
                <a:ext cx="967" cy="18"/>
              </a:xfrm>
              <a:custGeom>
                <a:avLst/>
                <a:gdLst/>
                <a:ahLst/>
                <a:cxnLst>
                  <a:cxn ang="0">
                    <a:pos x="10" y="0"/>
                  </a:cxn>
                  <a:cxn ang="0">
                    <a:pos x="0" y="18"/>
                  </a:cxn>
                  <a:cxn ang="0">
                    <a:pos x="957" y="18"/>
                  </a:cxn>
                  <a:cxn ang="0">
                    <a:pos x="967" y="0"/>
                  </a:cxn>
                  <a:cxn ang="0">
                    <a:pos x="10" y="0"/>
                  </a:cxn>
                </a:cxnLst>
                <a:rect l="0" t="0" r="r" b="b"/>
                <a:pathLst>
                  <a:path w="967" h="18">
                    <a:moveTo>
                      <a:pt x="10" y="0"/>
                    </a:moveTo>
                    <a:lnTo>
                      <a:pt x="0" y="18"/>
                    </a:lnTo>
                    <a:lnTo>
                      <a:pt x="957" y="18"/>
                    </a:lnTo>
                    <a:lnTo>
                      <a:pt x="967" y="0"/>
                    </a:lnTo>
                    <a:lnTo>
                      <a:pt x="10" y="0"/>
                    </a:lnTo>
                    <a:close/>
                  </a:path>
                </a:pathLst>
              </a:custGeom>
              <a:solidFill>
                <a:srgbClr val="FFFF00"/>
              </a:solidFill>
              <a:ln w="9525">
                <a:noFill/>
                <a:round/>
                <a:headEnd/>
                <a:tailEnd/>
              </a:ln>
            </p:spPr>
            <p:txBody>
              <a:bodyPr/>
              <a:lstStyle/>
              <a:p>
                <a:endParaRPr lang="en-US"/>
              </a:p>
            </p:txBody>
          </p:sp>
          <p:sp>
            <p:nvSpPr>
              <p:cNvPr id="654630" name="Line 294"/>
              <p:cNvSpPr>
                <a:spLocks noChangeShapeType="1"/>
              </p:cNvSpPr>
              <p:nvPr/>
            </p:nvSpPr>
            <p:spPr bwMode="auto">
              <a:xfrm flipH="1">
                <a:off x="798" y="2877"/>
                <a:ext cx="10" cy="18"/>
              </a:xfrm>
              <a:prstGeom prst="line">
                <a:avLst/>
              </a:prstGeom>
              <a:noFill/>
              <a:ln w="3175">
                <a:solidFill>
                  <a:srgbClr val="FBFB00"/>
                </a:solidFill>
                <a:miter lim="800000"/>
                <a:headEnd/>
                <a:tailEnd/>
              </a:ln>
            </p:spPr>
            <p:txBody>
              <a:bodyPr/>
              <a:lstStyle/>
              <a:p>
                <a:endParaRPr lang="en-US"/>
              </a:p>
            </p:txBody>
          </p:sp>
          <p:sp>
            <p:nvSpPr>
              <p:cNvPr id="654631" name="Line 295"/>
              <p:cNvSpPr>
                <a:spLocks noChangeShapeType="1"/>
              </p:cNvSpPr>
              <p:nvPr/>
            </p:nvSpPr>
            <p:spPr bwMode="auto">
              <a:xfrm>
                <a:off x="798" y="2895"/>
                <a:ext cx="957" cy="1"/>
              </a:xfrm>
              <a:prstGeom prst="line">
                <a:avLst/>
              </a:prstGeom>
              <a:noFill/>
              <a:ln w="3175">
                <a:solidFill>
                  <a:srgbClr val="EAEA00"/>
                </a:solidFill>
                <a:miter lim="800000"/>
                <a:headEnd/>
                <a:tailEnd/>
              </a:ln>
            </p:spPr>
            <p:txBody>
              <a:bodyPr/>
              <a:lstStyle/>
              <a:p>
                <a:endParaRPr lang="en-US"/>
              </a:p>
            </p:txBody>
          </p:sp>
          <p:sp>
            <p:nvSpPr>
              <p:cNvPr id="654632" name="Line 296"/>
              <p:cNvSpPr>
                <a:spLocks noChangeShapeType="1"/>
              </p:cNvSpPr>
              <p:nvPr/>
            </p:nvSpPr>
            <p:spPr bwMode="auto">
              <a:xfrm flipV="1">
                <a:off x="1755" y="2877"/>
                <a:ext cx="10" cy="18"/>
              </a:xfrm>
              <a:prstGeom prst="line">
                <a:avLst/>
              </a:prstGeom>
              <a:noFill/>
              <a:ln w="3175">
                <a:solidFill>
                  <a:srgbClr val="CFCF00"/>
                </a:solidFill>
                <a:miter lim="800000"/>
                <a:headEnd/>
                <a:tailEnd/>
              </a:ln>
            </p:spPr>
            <p:txBody>
              <a:bodyPr/>
              <a:lstStyle/>
              <a:p>
                <a:endParaRPr lang="en-US"/>
              </a:p>
            </p:txBody>
          </p:sp>
          <p:sp>
            <p:nvSpPr>
              <p:cNvPr id="654633" name="Line 297"/>
              <p:cNvSpPr>
                <a:spLocks noChangeShapeType="1"/>
              </p:cNvSpPr>
              <p:nvPr/>
            </p:nvSpPr>
            <p:spPr bwMode="auto">
              <a:xfrm flipH="1">
                <a:off x="808" y="2877"/>
                <a:ext cx="957" cy="1"/>
              </a:xfrm>
              <a:prstGeom prst="line">
                <a:avLst/>
              </a:prstGeom>
              <a:noFill/>
              <a:ln w="3175">
                <a:solidFill>
                  <a:srgbClr val="E0E000"/>
                </a:solidFill>
                <a:miter lim="800000"/>
                <a:headEnd/>
                <a:tailEnd/>
              </a:ln>
            </p:spPr>
            <p:txBody>
              <a:bodyPr/>
              <a:lstStyle/>
              <a:p>
                <a:endParaRPr lang="en-US"/>
              </a:p>
            </p:txBody>
          </p:sp>
        </p:grpSp>
        <p:grpSp>
          <p:nvGrpSpPr>
            <p:cNvPr id="654441" name="Group 298"/>
            <p:cNvGrpSpPr>
              <a:grpSpLocks/>
            </p:cNvGrpSpPr>
            <p:nvPr/>
          </p:nvGrpSpPr>
          <p:grpSpPr bwMode="auto">
            <a:xfrm>
              <a:off x="575" y="2455"/>
              <a:ext cx="1480" cy="617"/>
              <a:chOff x="575" y="2455"/>
              <a:chExt cx="1480" cy="617"/>
            </a:xfrm>
          </p:grpSpPr>
          <p:sp>
            <p:nvSpPr>
              <p:cNvPr id="654635" name="Freeform 299"/>
              <p:cNvSpPr>
                <a:spLocks/>
              </p:cNvSpPr>
              <p:nvPr/>
            </p:nvSpPr>
            <p:spPr bwMode="auto">
              <a:xfrm>
                <a:off x="575" y="2995"/>
                <a:ext cx="1173" cy="77"/>
              </a:xfrm>
              <a:custGeom>
                <a:avLst/>
                <a:gdLst/>
                <a:ahLst/>
                <a:cxnLst>
                  <a:cxn ang="0">
                    <a:pos x="0" y="0"/>
                  </a:cxn>
                  <a:cxn ang="0">
                    <a:pos x="1164" y="0"/>
                  </a:cxn>
                  <a:cxn ang="0">
                    <a:pos x="1173" y="77"/>
                  </a:cxn>
                  <a:cxn ang="0">
                    <a:pos x="8" y="77"/>
                  </a:cxn>
                  <a:cxn ang="0">
                    <a:pos x="0" y="0"/>
                  </a:cxn>
                </a:cxnLst>
                <a:rect l="0" t="0" r="r" b="b"/>
                <a:pathLst>
                  <a:path w="1173" h="77">
                    <a:moveTo>
                      <a:pt x="0" y="0"/>
                    </a:moveTo>
                    <a:lnTo>
                      <a:pt x="1164" y="0"/>
                    </a:lnTo>
                    <a:lnTo>
                      <a:pt x="1173" y="77"/>
                    </a:lnTo>
                    <a:lnTo>
                      <a:pt x="8" y="77"/>
                    </a:lnTo>
                    <a:lnTo>
                      <a:pt x="0" y="0"/>
                    </a:lnTo>
                    <a:close/>
                  </a:path>
                </a:pathLst>
              </a:custGeom>
              <a:solidFill>
                <a:srgbClr val="3D3D3D"/>
              </a:solidFill>
              <a:ln w="9525">
                <a:noFill/>
                <a:round/>
                <a:headEnd/>
                <a:tailEnd/>
              </a:ln>
            </p:spPr>
            <p:txBody>
              <a:bodyPr/>
              <a:lstStyle/>
              <a:p>
                <a:endParaRPr lang="en-US"/>
              </a:p>
            </p:txBody>
          </p:sp>
          <p:sp>
            <p:nvSpPr>
              <p:cNvPr id="654636" name="Line 300"/>
              <p:cNvSpPr>
                <a:spLocks noChangeShapeType="1"/>
              </p:cNvSpPr>
              <p:nvPr/>
            </p:nvSpPr>
            <p:spPr bwMode="auto">
              <a:xfrm>
                <a:off x="575" y="2995"/>
                <a:ext cx="8" cy="77"/>
              </a:xfrm>
              <a:prstGeom prst="line">
                <a:avLst/>
              </a:prstGeom>
              <a:noFill/>
              <a:ln w="0">
                <a:solidFill>
                  <a:srgbClr val="3D3D3D"/>
                </a:solidFill>
                <a:miter lim="800000"/>
                <a:headEnd/>
                <a:tailEnd/>
              </a:ln>
            </p:spPr>
            <p:txBody>
              <a:bodyPr/>
              <a:lstStyle/>
              <a:p>
                <a:endParaRPr lang="en-US"/>
              </a:p>
            </p:txBody>
          </p:sp>
          <p:sp>
            <p:nvSpPr>
              <p:cNvPr id="654637" name="Freeform 301"/>
              <p:cNvSpPr>
                <a:spLocks/>
              </p:cNvSpPr>
              <p:nvPr/>
            </p:nvSpPr>
            <p:spPr bwMode="auto">
              <a:xfrm>
                <a:off x="1739" y="2455"/>
                <a:ext cx="316" cy="617"/>
              </a:xfrm>
              <a:custGeom>
                <a:avLst/>
                <a:gdLst/>
                <a:ahLst/>
                <a:cxnLst>
                  <a:cxn ang="0">
                    <a:pos x="0" y="540"/>
                  </a:cxn>
                  <a:cxn ang="0">
                    <a:pos x="308" y="0"/>
                  </a:cxn>
                  <a:cxn ang="0">
                    <a:pos x="316" y="78"/>
                  </a:cxn>
                  <a:cxn ang="0">
                    <a:pos x="9" y="617"/>
                  </a:cxn>
                  <a:cxn ang="0">
                    <a:pos x="0" y="540"/>
                  </a:cxn>
                </a:cxnLst>
                <a:rect l="0" t="0" r="r" b="b"/>
                <a:pathLst>
                  <a:path w="316" h="617">
                    <a:moveTo>
                      <a:pt x="0" y="540"/>
                    </a:moveTo>
                    <a:lnTo>
                      <a:pt x="308" y="0"/>
                    </a:lnTo>
                    <a:lnTo>
                      <a:pt x="316" y="78"/>
                    </a:lnTo>
                    <a:lnTo>
                      <a:pt x="9" y="617"/>
                    </a:lnTo>
                    <a:lnTo>
                      <a:pt x="0" y="540"/>
                    </a:lnTo>
                    <a:close/>
                  </a:path>
                </a:pathLst>
              </a:custGeom>
              <a:solidFill>
                <a:srgbClr val="535353"/>
              </a:solidFill>
              <a:ln w="9525">
                <a:noFill/>
                <a:round/>
                <a:headEnd/>
                <a:tailEnd/>
              </a:ln>
            </p:spPr>
            <p:txBody>
              <a:bodyPr/>
              <a:lstStyle/>
              <a:p>
                <a:endParaRPr lang="en-US"/>
              </a:p>
            </p:txBody>
          </p:sp>
          <p:sp>
            <p:nvSpPr>
              <p:cNvPr id="654638" name="Line 302"/>
              <p:cNvSpPr>
                <a:spLocks noChangeShapeType="1"/>
              </p:cNvSpPr>
              <p:nvPr/>
            </p:nvSpPr>
            <p:spPr bwMode="auto">
              <a:xfrm>
                <a:off x="1739" y="2995"/>
                <a:ext cx="9" cy="77"/>
              </a:xfrm>
              <a:prstGeom prst="line">
                <a:avLst/>
              </a:prstGeom>
              <a:noFill/>
              <a:ln w="0">
                <a:solidFill>
                  <a:srgbClr val="535353"/>
                </a:solidFill>
                <a:miter lim="800000"/>
                <a:headEnd/>
                <a:tailEnd/>
              </a:ln>
            </p:spPr>
            <p:txBody>
              <a:bodyPr/>
              <a:lstStyle/>
              <a:p>
                <a:endParaRPr lang="en-US"/>
              </a:p>
            </p:txBody>
          </p:sp>
          <p:sp>
            <p:nvSpPr>
              <p:cNvPr id="654639" name="Freeform 303"/>
              <p:cNvSpPr>
                <a:spLocks/>
              </p:cNvSpPr>
              <p:nvPr/>
            </p:nvSpPr>
            <p:spPr bwMode="auto">
              <a:xfrm>
                <a:off x="575" y="2455"/>
                <a:ext cx="1472" cy="540"/>
              </a:xfrm>
              <a:custGeom>
                <a:avLst/>
                <a:gdLst/>
                <a:ahLst/>
                <a:cxnLst>
                  <a:cxn ang="0">
                    <a:pos x="307" y="0"/>
                  </a:cxn>
                  <a:cxn ang="0">
                    <a:pos x="0" y="540"/>
                  </a:cxn>
                  <a:cxn ang="0">
                    <a:pos x="1164" y="540"/>
                  </a:cxn>
                  <a:cxn ang="0">
                    <a:pos x="1472" y="0"/>
                  </a:cxn>
                  <a:cxn ang="0">
                    <a:pos x="307" y="0"/>
                  </a:cxn>
                </a:cxnLst>
                <a:rect l="0" t="0" r="r" b="b"/>
                <a:pathLst>
                  <a:path w="1472" h="540">
                    <a:moveTo>
                      <a:pt x="307" y="0"/>
                    </a:moveTo>
                    <a:lnTo>
                      <a:pt x="0" y="540"/>
                    </a:lnTo>
                    <a:lnTo>
                      <a:pt x="1164" y="540"/>
                    </a:lnTo>
                    <a:lnTo>
                      <a:pt x="1472" y="0"/>
                    </a:lnTo>
                    <a:lnTo>
                      <a:pt x="307" y="0"/>
                    </a:lnTo>
                    <a:close/>
                  </a:path>
                </a:pathLst>
              </a:custGeom>
              <a:solidFill>
                <a:srgbClr val="616161"/>
              </a:solidFill>
              <a:ln w="9525">
                <a:noFill/>
                <a:round/>
                <a:headEnd/>
                <a:tailEnd/>
              </a:ln>
            </p:spPr>
            <p:txBody>
              <a:bodyPr/>
              <a:lstStyle/>
              <a:p>
                <a:endParaRPr lang="en-US"/>
              </a:p>
            </p:txBody>
          </p:sp>
          <p:sp>
            <p:nvSpPr>
              <p:cNvPr id="654640" name="Line 304"/>
              <p:cNvSpPr>
                <a:spLocks noChangeShapeType="1"/>
              </p:cNvSpPr>
              <p:nvPr/>
            </p:nvSpPr>
            <p:spPr bwMode="auto">
              <a:xfrm flipH="1">
                <a:off x="575" y="2455"/>
                <a:ext cx="307" cy="540"/>
              </a:xfrm>
              <a:prstGeom prst="line">
                <a:avLst/>
              </a:prstGeom>
              <a:noFill/>
              <a:ln w="3175">
                <a:solidFill>
                  <a:srgbClr val="5D5D5D"/>
                </a:solidFill>
                <a:miter lim="800000"/>
                <a:headEnd/>
                <a:tailEnd/>
              </a:ln>
            </p:spPr>
            <p:txBody>
              <a:bodyPr/>
              <a:lstStyle/>
              <a:p>
                <a:endParaRPr lang="en-US"/>
              </a:p>
            </p:txBody>
          </p:sp>
          <p:sp>
            <p:nvSpPr>
              <p:cNvPr id="654641" name="Line 305"/>
              <p:cNvSpPr>
                <a:spLocks noChangeShapeType="1"/>
              </p:cNvSpPr>
              <p:nvPr/>
            </p:nvSpPr>
            <p:spPr bwMode="auto">
              <a:xfrm>
                <a:off x="575" y="2995"/>
                <a:ext cx="1164" cy="1"/>
              </a:xfrm>
              <a:prstGeom prst="line">
                <a:avLst/>
              </a:prstGeom>
              <a:noFill/>
              <a:ln w="3175">
                <a:solidFill>
                  <a:srgbClr val="575757"/>
                </a:solidFill>
                <a:miter lim="800000"/>
                <a:headEnd/>
                <a:tailEnd/>
              </a:ln>
            </p:spPr>
            <p:txBody>
              <a:bodyPr/>
              <a:lstStyle/>
              <a:p>
                <a:endParaRPr lang="en-US"/>
              </a:p>
            </p:txBody>
          </p:sp>
          <p:sp>
            <p:nvSpPr>
              <p:cNvPr id="654642" name="Line 306"/>
              <p:cNvSpPr>
                <a:spLocks noChangeShapeType="1"/>
              </p:cNvSpPr>
              <p:nvPr/>
            </p:nvSpPr>
            <p:spPr bwMode="auto">
              <a:xfrm flipV="1">
                <a:off x="1739" y="2455"/>
                <a:ext cx="308" cy="540"/>
              </a:xfrm>
              <a:prstGeom prst="line">
                <a:avLst/>
              </a:prstGeom>
              <a:noFill/>
              <a:ln w="3175">
                <a:solidFill>
                  <a:srgbClr val="4D4D4D"/>
                </a:solidFill>
                <a:miter lim="800000"/>
                <a:headEnd/>
                <a:tailEnd/>
              </a:ln>
            </p:spPr>
            <p:txBody>
              <a:bodyPr/>
              <a:lstStyle/>
              <a:p>
                <a:endParaRPr lang="en-US"/>
              </a:p>
            </p:txBody>
          </p:sp>
          <p:sp>
            <p:nvSpPr>
              <p:cNvPr id="654643" name="Line 307"/>
              <p:cNvSpPr>
                <a:spLocks noChangeShapeType="1"/>
              </p:cNvSpPr>
              <p:nvPr/>
            </p:nvSpPr>
            <p:spPr bwMode="auto">
              <a:xfrm flipH="1">
                <a:off x="882" y="2455"/>
                <a:ext cx="1165" cy="1"/>
              </a:xfrm>
              <a:prstGeom prst="line">
                <a:avLst/>
              </a:prstGeom>
              <a:noFill/>
              <a:ln w="3175">
                <a:solidFill>
                  <a:srgbClr val="535353"/>
                </a:solidFill>
                <a:miter lim="800000"/>
                <a:headEnd/>
                <a:tailEnd/>
              </a:ln>
            </p:spPr>
            <p:txBody>
              <a:bodyPr/>
              <a:lstStyle/>
              <a:p>
                <a:endParaRPr lang="en-US"/>
              </a:p>
            </p:txBody>
          </p:sp>
        </p:grpSp>
        <p:sp>
          <p:nvSpPr>
            <p:cNvPr id="654644" name="Rectangle 308"/>
            <p:cNvSpPr>
              <a:spLocks noChangeArrowheads="1"/>
            </p:cNvSpPr>
            <p:nvPr/>
          </p:nvSpPr>
          <p:spPr bwMode="auto">
            <a:xfrm>
              <a:off x="1116" y="2669"/>
              <a:ext cx="387" cy="115"/>
            </a:xfrm>
            <a:prstGeom prst="rect">
              <a:avLst/>
            </a:prstGeom>
            <a:noFill/>
            <a:ln w="9525">
              <a:noFill/>
              <a:miter lim="800000"/>
              <a:headEnd/>
              <a:tailEnd/>
            </a:ln>
          </p:spPr>
          <p:txBody>
            <a:bodyPr wrap="none" lIns="0" tIns="0" rIns="0" bIns="0">
              <a:spAutoFit/>
            </a:bodyPr>
            <a:lstStyle/>
            <a:p>
              <a:r>
                <a:rPr lang="en-US" sz="1200" i="1">
                  <a:solidFill>
                    <a:srgbClr val="000000"/>
                  </a:solidFill>
                  <a:latin typeface="Verdana" pitchFamily="34" charset="0"/>
                  <a:cs typeface="Arial" charset="0"/>
                </a:rPr>
                <a:t>Memory</a:t>
              </a:r>
              <a:endParaRPr lang="en-US">
                <a:effectLst>
                  <a:outerShdw blurRad="38100" dist="38100" dir="2700000" algn="tl">
                    <a:srgbClr val="000000"/>
                  </a:outerShdw>
                </a:effectLst>
                <a:latin typeface="Verdana" pitchFamily="34" charset="0"/>
                <a:cs typeface="Arial" charset="0"/>
              </a:endParaRPr>
            </a:p>
          </p:txBody>
        </p:sp>
        <p:sp>
          <p:nvSpPr>
            <p:cNvPr id="654645" name="Rectangle 309"/>
            <p:cNvSpPr>
              <a:spLocks noChangeArrowheads="1"/>
            </p:cNvSpPr>
            <p:nvPr/>
          </p:nvSpPr>
          <p:spPr bwMode="auto">
            <a:xfrm>
              <a:off x="1112" y="2666"/>
              <a:ext cx="387" cy="115"/>
            </a:xfrm>
            <a:prstGeom prst="rect">
              <a:avLst/>
            </a:prstGeom>
            <a:noFill/>
            <a:ln w="9525">
              <a:noFill/>
              <a:miter lim="800000"/>
              <a:headEnd/>
              <a:tailEnd/>
            </a:ln>
          </p:spPr>
          <p:txBody>
            <a:bodyPr wrap="none" lIns="0" tIns="0" rIns="0" bIns="0">
              <a:spAutoFit/>
            </a:bodyPr>
            <a:lstStyle/>
            <a:p>
              <a:r>
                <a:rPr lang="en-US" sz="1200" i="1">
                  <a:solidFill>
                    <a:srgbClr val="FFFFFF"/>
                  </a:solidFill>
                  <a:latin typeface="Verdana" pitchFamily="34" charset="0"/>
                  <a:cs typeface="Arial" charset="0"/>
                </a:rPr>
                <a:t>Memory</a:t>
              </a:r>
              <a:endParaRPr lang="en-US">
                <a:effectLst>
                  <a:outerShdw blurRad="38100" dist="38100" dir="2700000" algn="tl">
                    <a:srgbClr val="000000"/>
                  </a:outerShdw>
                </a:effectLst>
                <a:latin typeface="Verdana" pitchFamily="34" charset="0"/>
                <a:cs typeface="Arial" charset="0"/>
              </a:endParaRPr>
            </a:p>
          </p:txBody>
        </p:sp>
        <p:sp>
          <p:nvSpPr>
            <p:cNvPr id="654646" name="Rectangle 310"/>
            <p:cNvSpPr>
              <a:spLocks noChangeArrowheads="1"/>
            </p:cNvSpPr>
            <p:nvPr/>
          </p:nvSpPr>
          <p:spPr bwMode="auto">
            <a:xfrm>
              <a:off x="1045" y="3154"/>
              <a:ext cx="1" cy="173"/>
            </a:xfrm>
            <a:prstGeom prst="rect">
              <a:avLst/>
            </a:prstGeom>
            <a:noFill/>
            <a:ln w="9525">
              <a:noFill/>
              <a:miter lim="800000"/>
              <a:headEnd/>
              <a:tailEnd/>
            </a:ln>
          </p:spPr>
          <p:txBody>
            <a:bodyPr wrap="none" lIns="0" tIns="0" rIns="0" bIns="0">
              <a:spAutoFit/>
            </a:bodyPr>
            <a:lstStyle/>
            <a:p>
              <a:endParaRPr lang="en-US">
                <a:effectLst>
                  <a:outerShdw blurRad="38100" dist="38100" dir="2700000" algn="tl">
                    <a:srgbClr val="000000"/>
                  </a:outerShdw>
                </a:effectLst>
                <a:latin typeface="Verdana" pitchFamily="34" charset="0"/>
                <a:cs typeface="Arial" charset="0"/>
              </a:endParaRPr>
            </a:p>
          </p:txBody>
        </p:sp>
        <p:sp>
          <p:nvSpPr>
            <p:cNvPr id="654647" name="Rectangle 311"/>
            <p:cNvSpPr>
              <a:spLocks noChangeArrowheads="1"/>
            </p:cNvSpPr>
            <p:nvPr/>
          </p:nvSpPr>
          <p:spPr bwMode="auto">
            <a:xfrm>
              <a:off x="1041" y="3150"/>
              <a:ext cx="1" cy="173"/>
            </a:xfrm>
            <a:prstGeom prst="rect">
              <a:avLst/>
            </a:prstGeom>
            <a:noFill/>
            <a:ln w="9525">
              <a:noFill/>
              <a:miter lim="800000"/>
              <a:headEnd/>
              <a:tailEnd/>
            </a:ln>
          </p:spPr>
          <p:txBody>
            <a:bodyPr wrap="none" lIns="0" tIns="0" rIns="0" bIns="0">
              <a:spAutoFit/>
            </a:bodyPr>
            <a:lstStyle/>
            <a:p>
              <a:endParaRPr lang="en-US">
                <a:effectLst>
                  <a:outerShdw blurRad="38100" dist="38100" dir="2700000" algn="tl">
                    <a:srgbClr val="000000"/>
                  </a:outerShdw>
                </a:effectLst>
                <a:latin typeface="Verdana" pitchFamily="34" charset="0"/>
                <a:cs typeface="Arial" charset="0"/>
              </a:endParaRPr>
            </a:p>
          </p:txBody>
        </p:sp>
      </p:grpSp>
      <p:grpSp>
        <p:nvGrpSpPr>
          <p:cNvPr id="654447" name="Group 312"/>
          <p:cNvGrpSpPr>
            <a:grpSpLocks noChangeAspect="1"/>
          </p:cNvGrpSpPr>
          <p:nvPr/>
        </p:nvGrpSpPr>
        <p:grpSpPr bwMode="auto">
          <a:xfrm>
            <a:off x="3581400" y="3481388"/>
            <a:ext cx="3429000" cy="1395412"/>
            <a:chOff x="240" y="2448"/>
            <a:chExt cx="2160" cy="879"/>
          </a:xfrm>
        </p:grpSpPr>
        <p:sp>
          <p:nvSpPr>
            <p:cNvPr id="654649" name="AutoShape 313"/>
            <p:cNvSpPr>
              <a:spLocks noChangeAspect="1" noChangeArrowheads="1" noTextEdit="1"/>
            </p:cNvSpPr>
            <p:nvPr/>
          </p:nvSpPr>
          <p:spPr bwMode="auto">
            <a:xfrm>
              <a:off x="240" y="2448"/>
              <a:ext cx="2160" cy="857"/>
            </a:xfrm>
            <a:prstGeom prst="rect">
              <a:avLst/>
            </a:prstGeom>
            <a:noFill/>
            <a:ln w="9525">
              <a:noFill/>
              <a:miter lim="800000"/>
              <a:headEnd/>
              <a:tailEnd/>
            </a:ln>
          </p:spPr>
          <p:txBody>
            <a:bodyPr/>
            <a:lstStyle/>
            <a:p>
              <a:endParaRPr lang="en-US"/>
            </a:p>
          </p:txBody>
        </p:sp>
        <p:grpSp>
          <p:nvGrpSpPr>
            <p:cNvPr id="654454" name="Group 314"/>
            <p:cNvGrpSpPr>
              <a:grpSpLocks/>
            </p:cNvGrpSpPr>
            <p:nvPr/>
          </p:nvGrpSpPr>
          <p:grpSpPr bwMode="auto">
            <a:xfrm>
              <a:off x="241" y="2449"/>
              <a:ext cx="2156" cy="853"/>
              <a:chOff x="241" y="2449"/>
              <a:chExt cx="2156" cy="853"/>
            </a:xfrm>
          </p:grpSpPr>
          <p:sp>
            <p:nvSpPr>
              <p:cNvPr id="654651" name="Freeform 315"/>
              <p:cNvSpPr>
                <a:spLocks/>
              </p:cNvSpPr>
              <p:nvPr/>
            </p:nvSpPr>
            <p:spPr bwMode="auto">
              <a:xfrm>
                <a:off x="241" y="3281"/>
                <a:ext cx="1683" cy="21"/>
              </a:xfrm>
              <a:custGeom>
                <a:avLst/>
                <a:gdLst/>
                <a:ahLst/>
                <a:cxnLst>
                  <a:cxn ang="0">
                    <a:pos x="0" y="0"/>
                  </a:cxn>
                  <a:cxn ang="0">
                    <a:pos x="1681" y="0"/>
                  </a:cxn>
                  <a:cxn ang="0">
                    <a:pos x="1683" y="21"/>
                  </a:cxn>
                  <a:cxn ang="0">
                    <a:pos x="2" y="21"/>
                  </a:cxn>
                  <a:cxn ang="0">
                    <a:pos x="0" y="0"/>
                  </a:cxn>
                </a:cxnLst>
                <a:rect l="0" t="0" r="r" b="b"/>
                <a:pathLst>
                  <a:path w="1683" h="21">
                    <a:moveTo>
                      <a:pt x="0" y="0"/>
                    </a:moveTo>
                    <a:lnTo>
                      <a:pt x="1681" y="0"/>
                    </a:lnTo>
                    <a:lnTo>
                      <a:pt x="1683" y="21"/>
                    </a:lnTo>
                    <a:lnTo>
                      <a:pt x="2" y="21"/>
                    </a:lnTo>
                    <a:lnTo>
                      <a:pt x="0" y="0"/>
                    </a:lnTo>
                    <a:close/>
                  </a:path>
                </a:pathLst>
              </a:custGeom>
              <a:solidFill>
                <a:srgbClr val="006300"/>
              </a:solidFill>
              <a:ln w="9525">
                <a:noFill/>
                <a:round/>
                <a:headEnd/>
                <a:tailEnd/>
              </a:ln>
            </p:spPr>
            <p:txBody>
              <a:bodyPr/>
              <a:lstStyle/>
              <a:p>
                <a:endParaRPr lang="en-US"/>
              </a:p>
            </p:txBody>
          </p:sp>
          <p:sp>
            <p:nvSpPr>
              <p:cNvPr id="654652" name="Line 316"/>
              <p:cNvSpPr>
                <a:spLocks noChangeShapeType="1"/>
              </p:cNvSpPr>
              <p:nvPr/>
            </p:nvSpPr>
            <p:spPr bwMode="auto">
              <a:xfrm>
                <a:off x="241" y="3281"/>
                <a:ext cx="2" cy="21"/>
              </a:xfrm>
              <a:prstGeom prst="line">
                <a:avLst/>
              </a:prstGeom>
              <a:noFill/>
              <a:ln w="0">
                <a:solidFill>
                  <a:srgbClr val="006300"/>
                </a:solidFill>
                <a:miter lim="800000"/>
                <a:headEnd/>
                <a:tailEnd/>
              </a:ln>
            </p:spPr>
            <p:txBody>
              <a:bodyPr/>
              <a:lstStyle/>
              <a:p>
                <a:endParaRPr lang="en-US"/>
              </a:p>
            </p:txBody>
          </p:sp>
          <p:sp>
            <p:nvSpPr>
              <p:cNvPr id="654653" name="Freeform 317"/>
              <p:cNvSpPr>
                <a:spLocks/>
              </p:cNvSpPr>
              <p:nvPr/>
            </p:nvSpPr>
            <p:spPr bwMode="auto">
              <a:xfrm>
                <a:off x="1922" y="2449"/>
                <a:ext cx="475" cy="853"/>
              </a:xfrm>
              <a:custGeom>
                <a:avLst/>
                <a:gdLst/>
                <a:ahLst/>
                <a:cxnLst>
                  <a:cxn ang="0">
                    <a:pos x="0" y="832"/>
                  </a:cxn>
                  <a:cxn ang="0">
                    <a:pos x="473" y="0"/>
                  </a:cxn>
                  <a:cxn ang="0">
                    <a:pos x="475" y="22"/>
                  </a:cxn>
                  <a:cxn ang="0">
                    <a:pos x="2" y="853"/>
                  </a:cxn>
                  <a:cxn ang="0">
                    <a:pos x="0" y="832"/>
                  </a:cxn>
                </a:cxnLst>
                <a:rect l="0" t="0" r="r" b="b"/>
                <a:pathLst>
                  <a:path w="475" h="853">
                    <a:moveTo>
                      <a:pt x="0" y="832"/>
                    </a:moveTo>
                    <a:lnTo>
                      <a:pt x="473" y="0"/>
                    </a:lnTo>
                    <a:lnTo>
                      <a:pt x="475" y="22"/>
                    </a:lnTo>
                    <a:lnTo>
                      <a:pt x="2" y="853"/>
                    </a:lnTo>
                    <a:lnTo>
                      <a:pt x="0" y="832"/>
                    </a:lnTo>
                    <a:close/>
                  </a:path>
                </a:pathLst>
              </a:custGeom>
              <a:solidFill>
                <a:srgbClr val="008700"/>
              </a:solidFill>
              <a:ln w="9525">
                <a:noFill/>
                <a:round/>
                <a:headEnd/>
                <a:tailEnd/>
              </a:ln>
            </p:spPr>
            <p:txBody>
              <a:bodyPr/>
              <a:lstStyle/>
              <a:p>
                <a:endParaRPr lang="en-US"/>
              </a:p>
            </p:txBody>
          </p:sp>
          <p:sp>
            <p:nvSpPr>
              <p:cNvPr id="654654" name="Line 318"/>
              <p:cNvSpPr>
                <a:spLocks noChangeShapeType="1"/>
              </p:cNvSpPr>
              <p:nvPr/>
            </p:nvSpPr>
            <p:spPr bwMode="auto">
              <a:xfrm>
                <a:off x="1922" y="3281"/>
                <a:ext cx="2" cy="21"/>
              </a:xfrm>
              <a:prstGeom prst="line">
                <a:avLst/>
              </a:prstGeom>
              <a:noFill/>
              <a:ln w="0">
                <a:solidFill>
                  <a:srgbClr val="008700"/>
                </a:solidFill>
                <a:miter lim="800000"/>
                <a:headEnd/>
                <a:tailEnd/>
              </a:ln>
            </p:spPr>
            <p:txBody>
              <a:bodyPr/>
              <a:lstStyle/>
              <a:p>
                <a:endParaRPr lang="en-US"/>
              </a:p>
            </p:txBody>
          </p:sp>
          <p:sp>
            <p:nvSpPr>
              <p:cNvPr id="654655" name="Freeform 319"/>
              <p:cNvSpPr>
                <a:spLocks/>
              </p:cNvSpPr>
              <p:nvPr/>
            </p:nvSpPr>
            <p:spPr bwMode="auto">
              <a:xfrm>
                <a:off x="241" y="2449"/>
                <a:ext cx="2154" cy="832"/>
              </a:xfrm>
              <a:custGeom>
                <a:avLst/>
                <a:gdLst/>
                <a:ahLst/>
                <a:cxnLst>
                  <a:cxn ang="0">
                    <a:pos x="473" y="0"/>
                  </a:cxn>
                  <a:cxn ang="0">
                    <a:pos x="0" y="832"/>
                  </a:cxn>
                  <a:cxn ang="0">
                    <a:pos x="1681" y="832"/>
                  </a:cxn>
                  <a:cxn ang="0">
                    <a:pos x="2154" y="0"/>
                  </a:cxn>
                  <a:cxn ang="0">
                    <a:pos x="473" y="0"/>
                  </a:cxn>
                </a:cxnLst>
                <a:rect l="0" t="0" r="r" b="b"/>
                <a:pathLst>
                  <a:path w="2154" h="832">
                    <a:moveTo>
                      <a:pt x="473" y="0"/>
                    </a:moveTo>
                    <a:lnTo>
                      <a:pt x="0" y="832"/>
                    </a:lnTo>
                    <a:lnTo>
                      <a:pt x="1681" y="832"/>
                    </a:lnTo>
                    <a:lnTo>
                      <a:pt x="2154" y="0"/>
                    </a:lnTo>
                    <a:lnTo>
                      <a:pt x="473" y="0"/>
                    </a:lnTo>
                    <a:close/>
                  </a:path>
                </a:pathLst>
              </a:custGeom>
              <a:solidFill>
                <a:srgbClr val="009D00"/>
              </a:solidFill>
              <a:ln w="9525">
                <a:noFill/>
                <a:round/>
                <a:headEnd/>
                <a:tailEnd/>
              </a:ln>
            </p:spPr>
            <p:txBody>
              <a:bodyPr/>
              <a:lstStyle/>
              <a:p>
                <a:endParaRPr lang="en-US"/>
              </a:p>
            </p:txBody>
          </p:sp>
          <p:sp>
            <p:nvSpPr>
              <p:cNvPr id="654656" name="Line 320"/>
              <p:cNvSpPr>
                <a:spLocks noChangeShapeType="1"/>
              </p:cNvSpPr>
              <p:nvPr/>
            </p:nvSpPr>
            <p:spPr bwMode="auto">
              <a:xfrm flipH="1">
                <a:off x="241" y="2449"/>
                <a:ext cx="473" cy="832"/>
              </a:xfrm>
              <a:prstGeom prst="line">
                <a:avLst/>
              </a:prstGeom>
              <a:noFill/>
              <a:ln w="3175">
                <a:solidFill>
                  <a:srgbClr val="009700"/>
                </a:solidFill>
                <a:miter lim="800000"/>
                <a:headEnd/>
                <a:tailEnd/>
              </a:ln>
            </p:spPr>
            <p:txBody>
              <a:bodyPr/>
              <a:lstStyle/>
              <a:p>
                <a:endParaRPr lang="en-US"/>
              </a:p>
            </p:txBody>
          </p:sp>
          <p:sp>
            <p:nvSpPr>
              <p:cNvPr id="654657" name="Line 321"/>
              <p:cNvSpPr>
                <a:spLocks noChangeShapeType="1"/>
              </p:cNvSpPr>
              <p:nvPr/>
            </p:nvSpPr>
            <p:spPr bwMode="auto">
              <a:xfrm>
                <a:off x="241" y="3281"/>
                <a:ext cx="1681" cy="1"/>
              </a:xfrm>
              <a:prstGeom prst="line">
                <a:avLst/>
              </a:prstGeom>
              <a:noFill/>
              <a:ln w="3175">
                <a:solidFill>
                  <a:srgbClr val="008C00"/>
                </a:solidFill>
                <a:miter lim="800000"/>
                <a:headEnd/>
                <a:tailEnd/>
              </a:ln>
            </p:spPr>
            <p:txBody>
              <a:bodyPr/>
              <a:lstStyle/>
              <a:p>
                <a:endParaRPr lang="en-US"/>
              </a:p>
            </p:txBody>
          </p:sp>
          <p:sp>
            <p:nvSpPr>
              <p:cNvPr id="654658" name="Line 322"/>
              <p:cNvSpPr>
                <a:spLocks noChangeShapeType="1"/>
              </p:cNvSpPr>
              <p:nvPr/>
            </p:nvSpPr>
            <p:spPr bwMode="auto">
              <a:xfrm flipV="1">
                <a:off x="1922" y="2449"/>
                <a:ext cx="473" cy="832"/>
              </a:xfrm>
              <a:prstGeom prst="line">
                <a:avLst/>
              </a:prstGeom>
              <a:noFill/>
              <a:ln w="3175">
                <a:solidFill>
                  <a:srgbClr val="007C00"/>
                </a:solidFill>
                <a:miter lim="800000"/>
                <a:headEnd/>
                <a:tailEnd/>
              </a:ln>
            </p:spPr>
            <p:txBody>
              <a:bodyPr/>
              <a:lstStyle/>
              <a:p>
                <a:endParaRPr lang="en-US"/>
              </a:p>
            </p:txBody>
          </p:sp>
          <p:sp>
            <p:nvSpPr>
              <p:cNvPr id="654659" name="Line 323"/>
              <p:cNvSpPr>
                <a:spLocks noChangeShapeType="1"/>
              </p:cNvSpPr>
              <p:nvPr/>
            </p:nvSpPr>
            <p:spPr bwMode="auto">
              <a:xfrm flipH="1">
                <a:off x="714" y="2449"/>
                <a:ext cx="1681" cy="1"/>
              </a:xfrm>
              <a:prstGeom prst="line">
                <a:avLst/>
              </a:prstGeom>
              <a:noFill/>
              <a:ln w="3175">
                <a:solidFill>
                  <a:srgbClr val="008600"/>
                </a:solidFill>
                <a:miter lim="800000"/>
                <a:headEnd/>
                <a:tailEnd/>
              </a:ln>
            </p:spPr>
            <p:txBody>
              <a:bodyPr/>
              <a:lstStyle/>
              <a:p>
                <a:endParaRPr lang="en-US"/>
              </a:p>
            </p:txBody>
          </p:sp>
        </p:grpSp>
        <p:grpSp>
          <p:nvGrpSpPr>
            <p:cNvPr id="654460" name="Group 324"/>
            <p:cNvGrpSpPr>
              <a:grpSpLocks/>
            </p:cNvGrpSpPr>
            <p:nvPr/>
          </p:nvGrpSpPr>
          <p:grpSpPr bwMode="auto">
            <a:xfrm>
              <a:off x="588" y="2522"/>
              <a:ext cx="1483" cy="622"/>
              <a:chOff x="588" y="2522"/>
              <a:chExt cx="1483" cy="622"/>
            </a:xfrm>
          </p:grpSpPr>
          <p:sp>
            <p:nvSpPr>
              <p:cNvPr id="654661" name="Freeform 325"/>
              <p:cNvSpPr>
                <a:spLocks/>
              </p:cNvSpPr>
              <p:nvPr/>
            </p:nvSpPr>
            <p:spPr bwMode="auto">
              <a:xfrm>
                <a:off x="588" y="3067"/>
                <a:ext cx="1173" cy="77"/>
              </a:xfrm>
              <a:custGeom>
                <a:avLst/>
                <a:gdLst/>
                <a:ahLst/>
                <a:cxnLst>
                  <a:cxn ang="0">
                    <a:pos x="0" y="0"/>
                  </a:cxn>
                  <a:cxn ang="0">
                    <a:pos x="1165" y="0"/>
                  </a:cxn>
                  <a:cxn ang="0">
                    <a:pos x="1173" y="77"/>
                  </a:cxn>
                  <a:cxn ang="0">
                    <a:pos x="8" y="77"/>
                  </a:cxn>
                  <a:cxn ang="0">
                    <a:pos x="0" y="0"/>
                  </a:cxn>
                </a:cxnLst>
                <a:rect l="0" t="0" r="r" b="b"/>
                <a:pathLst>
                  <a:path w="1173" h="77">
                    <a:moveTo>
                      <a:pt x="0" y="0"/>
                    </a:moveTo>
                    <a:lnTo>
                      <a:pt x="1165" y="0"/>
                    </a:lnTo>
                    <a:lnTo>
                      <a:pt x="1173" y="77"/>
                    </a:lnTo>
                    <a:lnTo>
                      <a:pt x="8" y="77"/>
                    </a:lnTo>
                    <a:lnTo>
                      <a:pt x="0" y="0"/>
                    </a:lnTo>
                    <a:close/>
                  </a:path>
                </a:pathLst>
              </a:custGeom>
              <a:solidFill>
                <a:srgbClr val="7D7D7D"/>
              </a:solidFill>
              <a:ln w="9525">
                <a:noFill/>
                <a:round/>
                <a:headEnd/>
                <a:tailEnd/>
              </a:ln>
            </p:spPr>
            <p:txBody>
              <a:bodyPr/>
              <a:lstStyle/>
              <a:p>
                <a:endParaRPr lang="en-US"/>
              </a:p>
            </p:txBody>
          </p:sp>
          <p:sp>
            <p:nvSpPr>
              <p:cNvPr id="654662" name="Line 326"/>
              <p:cNvSpPr>
                <a:spLocks noChangeShapeType="1"/>
              </p:cNvSpPr>
              <p:nvPr/>
            </p:nvSpPr>
            <p:spPr bwMode="auto">
              <a:xfrm>
                <a:off x="588" y="3067"/>
                <a:ext cx="8" cy="77"/>
              </a:xfrm>
              <a:prstGeom prst="line">
                <a:avLst/>
              </a:prstGeom>
              <a:noFill/>
              <a:ln w="0">
                <a:solidFill>
                  <a:srgbClr val="7D7D7D"/>
                </a:solidFill>
                <a:miter lim="800000"/>
                <a:headEnd/>
                <a:tailEnd/>
              </a:ln>
            </p:spPr>
            <p:txBody>
              <a:bodyPr/>
              <a:lstStyle/>
              <a:p>
                <a:endParaRPr lang="en-US"/>
              </a:p>
            </p:txBody>
          </p:sp>
          <p:sp>
            <p:nvSpPr>
              <p:cNvPr id="654663" name="Freeform 327"/>
              <p:cNvSpPr>
                <a:spLocks/>
              </p:cNvSpPr>
              <p:nvPr/>
            </p:nvSpPr>
            <p:spPr bwMode="auto">
              <a:xfrm>
                <a:off x="1753" y="2522"/>
                <a:ext cx="318" cy="622"/>
              </a:xfrm>
              <a:custGeom>
                <a:avLst/>
                <a:gdLst/>
                <a:ahLst/>
                <a:cxnLst>
                  <a:cxn ang="0">
                    <a:pos x="0" y="545"/>
                  </a:cxn>
                  <a:cxn ang="0">
                    <a:pos x="310" y="0"/>
                  </a:cxn>
                  <a:cxn ang="0">
                    <a:pos x="318" y="78"/>
                  </a:cxn>
                  <a:cxn ang="0">
                    <a:pos x="8" y="622"/>
                  </a:cxn>
                  <a:cxn ang="0">
                    <a:pos x="0" y="545"/>
                  </a:cxn>
                </a:cxnLst>
                <a:rect l="0" t="0" r="r" b="b"/>
                <a:pathLst>
                  <a:path w="318" h="622">
                    <a:moveTo>
                      <a:pt x="0" y="545"/>
                    </a:moveTo>
                    <a:lnTo>
                      <a:pt x="310" y="0"/>
                    </a:lnTo>
                    <a:lnTo>
                      <a:pt x="318" y="78"/>
                    </a:lnTo>
                    <a:lnTo>
                      <a:pt x="8" y="622"/>
                    </a:lnTo>
                    <a:lnTo>
                      <a:pt x="0" y="545"/>
                    </a:lnTo>
                    <a:close/>
                  </a:path>
                </a:pathLst>
              </a:custGeom>
              <a:solidFill>
                <a:srgbClr val="A9A9A9"/>
              </a:solidFill>
              <a:ln w="9525">
                <a:noFill/>
                <a:round/>
                <a:headEnd/>
                <a:tailEnd/>
              </a:ln>
            </p:spPr>
            <p:txBody>
              <a:bodyPr/>
              <a:lstStyle/>
              <a:p>
                <a:endParaRPr lang="en-US"/>
              </a:p>
            </p:txBody>
          </p:sp>
          <p:sp>
            <p:nvSpPr>
              <p:cNvPr id="654664" name="Line 328"/>
              <p:cNvSpPr>
                <a:spLocks noChangeShapeType="1"/>
              </p:cNvSpPr>
              <p:nvPr/>
            </p:nvSpPr>
            <p:spPr bwMode="auto">
              <a:xfrm>
                <a:off x="1753" y="3067"/>
                <a:ext cx="8" cy="77"/>
              </a:xfrm>
              <a:prstGeom prst="line">
                <a:avLst/>
              </a:prstGeom>
              <a:noFill/>
              <a:ln w="0">
                <a:solidFill>
                  <a:srgbClr val="A9A9A9"/>
                </a:solidFill>
                <a:miter lim="800000"/>
                <a:headEnd/>
                <a:tailEnd/>
              </a:ln>
            </p:spPr>
            <p:txBody>
              <a:bodyPr/>
              <a:lstStyle/>
              <a:p>
                <a:endParaRPr lang="en-US"/>
              </a:p>
            </p:txBody>
          </p:sp>
          <p:sp>
            <p:nvSpPr>
              <p:cNvPr id="654665" name="Freeform 329"/>
              <p:cNvSpPr>
                <a:spLocks/>
              </p:cNvSpPr>
              <p:nvPr/>
            </p:nvSpPr>
            <p:spPr bwMode="auto">
              <a:xfrm>
                <a:off x="588" y="2522"/>
                <a:ext cx="1475" cy="545"/>
              </a:xfrm>
              <a:custGeom>
                <a:avLst/>
                <a:gdLst/>
                <a:ahLst/>
                <a:cxnLst>
                  <a:cxn ang="0">
                    <a:pos x="310" y="0"/>
                  </a:cxn>
                  <a:cxn ang="0">
                    <a:pos x="0" y="545"/>
                  </a:cxn>
                  <a:cxn ang="0">
                    <a:pos x="1165" y="545"/>
                  </a:cxn>
                  <a:cxn ang="0">
                    <a:pos x="1475" y="0"/>
                  </a:cxn>
                  <a:cxn ang="0">
                    <a:pos x="310" y="0"/>
                  </a:cxn>
                </a:cxnLst>
                <a:rect l="0" t="0" r="r" b="b"/>
                <a:pathLst>
                  <a:path w="1475" h="545">
                    <a:moveTo>
                      <a:pt x="310" y="0"/>
                    </a:moveTo>
                    <a:lnTo>
                      <a:pt x="0" y="545"/>
                    </a:lnTo>
                    <a:lnTo>
                      <a:pt x="1165" y="545"/>
                    </a:lnTo>
                    <a:lnTo>
                      <a:pt x="1475" y="0"/>
                    </a:lnTo>
                    <a:lnTo>
                      <a:pt x="310" y="0"/>
                    </a:lnTo>
                    <a:close/>
                  </a:path>
                </a:pathLst>
              </a:custGeom>
              <a:solidFill>
                <a:srgbClr val="C5C5C5"/>
              </a:solidFill>
              <a:ln w="9525">
                <a:noFill/>
                <a:round/>
                <a:headEnd/>
                <a:tailEnd/>
              </a:ln>
            </p:spPr>
            <p:txBody>
              <a:bodyPr/>
              <a:lstStyle/>
              <a:p>
                <a:endParaRPr lang="en-US"/>
              </a:p>
            </p:txBody>
          </p:sp>
          <p:sp>
            <p:nvSpPr>
              <p:cNvPr id="654666" name="Line 330"/>
              <p:cNvSpPr>
                <a:spLocks noChangeShapeType="1"/>
              </p:cNvSpPr>
              <p:nvPr/>
            </p:nvSpPr>
            <p:spPr bwMode="auto">
              <a:xfrm flipH="1">
                <a:off x="588" y="2522"/>
                <a:ext cx="310" cy="545"/>
              </a:xfrm>
              <a:prstGeom prst="line">
                <a:avLst/>
              </a:prstGeom>
              <a:noFill/>
              <a:ln w="3175">
                <a:solidFill>
                  <a:srgbClr val="BDBDBD"/>
                </a:solidFill>
                <a:miter lim="800000"/>
                <a:headEnd/>
                <a:tailEnd/>
              </a:ln>
            </p:spPr>
            <p:txBody>
              <a:bodyPr/>
              <a:lstStyle/>
              <a:p>
                <a:endParaRPr lang="en-US"/>
              </a:p>
            </p:txBody>
          </p:sp>
          <p:sp>
            <p:nvSpPr>
              <p:cNvPr id="654667" name="Line 331"/>
              <p:cNvSpPr>
                <a:spLocks noChangeShapeType="1"/>
              </p:cNvSpPr>
              <p:nvPr/>
            </p:nvSpPr>
            <p:spPr bwMode="auto">
              <a:xfrm>
                <a:off x="588" y="3067"/>
                <a:ext cx="1165" cy="1"/>
              </a:xfrm>
              <a:prstGeom prst="line">
                <a:avLst/>
              </a:prstGeom>
              <a:noFill/>
              <a:ln w="3175">
                <a:solidFill>
                  <a:srgbClr val="B0B0B0"/>
                </a:solidFill>
                <a:miter lim="800000"/>
                <a:headEnd/>
                <a:tailEnd/>
              </a:ln>
            </p:spPr>
            <p:txBody>
              <a:bodyPr/>
              <a:lstStyle/>
              <a:p>
                <a:endParaRPr lang="en-US"/>
              </a:p>
            </p:txBody>
          </p:sp>
          <p:sp>
            <p:nvSpPr>
              <p:cNvPr id="654668" name="Line 332"/>
              <p:cNvSpPr>
                <a:spLocks noChangeShapeType="1"/>
              </p:cNvSpPr>
              <p:nvPr/>
            </p:nvSpPr>
            <p:spPr bwMode="auto">
              <a:xfrm flipV="1">
                <a:off x="1753" y="2522"/>
                <a:ext cx="310" cy="545"/>
              </a:xfrm>
              <a:prstGeom prst="line">
                <a:avLst/>
              </a:prstGeom>
              <a:noFill/>
              <a:ln w="3175">
                <a:solidFill>
                  <a:srgbClr val="9C9C9C"/>
                </a:solidFill>
                <a:miter lim="800000"/>
                <a:headEnd/>
                <a:tailEnd/>
              </a:ln>
            </p:spPr>
            <p:txBody>
              <a:bodyPr/>
              <a:lstStyle/>
              <a:p>
                <a:endParaRPr lang="en-US"/>
              </a:p>
            </p:txBody>
          </p:sp>
          <p:sp>
            <p:nvSpPr>
              <p:cNvPr id="654669" name="Line 333"/>
              <p:cNvSpPr>
                <a:spLocks noChangeShapeType="1"/>
              </p:cNvSpPr>
              <p:nvPr/>
            </p:nvSpPr>
            <p:spPr bwMode="auto">
              <a:xfrm flipH="1">
                <a:off x="898" y="2522"/>
                <a:ext cx="1165" cy="1"/>
              </a:xfrm>
              <a:prstGeom prst="line">
                <a:avLst/>
              </a:prstGeom>
              <a:noFill/>
              <a:ln w="3175">
                <a:solidFill>
                  <a:srgbClr val="A9A9A9"/>
                </a:solidFill>
                <a:miter lim="800000"/>
                <a:headEnd/>
                <a:tailEnd/>
              </a:ln>
            </p:spPr>
            <p:txBody>
              <a:bodyPr/>
              <a:lstStyle/>
              <a:p>
                <a:endParaRPr lang="en-US"/>
              </a:p>
            </p:txBody>
          </p:sp>
        </p:grpSp>
        <p:grpSp>
          <p:nvGrpSpPr>
            <p:cNvPr id="654466" name="Group 334"/>
            <p:cNvGrpSpPr>
              <a:grpSpLocks/>
            </p:cNvGrpSpPr>
            <p:nvPr/>
          </p:nvGrpSpPr>
          <p:grpSpPr bwMode="auto">
            <a:xfrm>
              <a:off x="691" y="2854"/>
              <a:ext cx="178" cy="80"/>
              <a:chOff x="691" y="2854"/>
              <a:chExt cx="178" cy="80"/>
            </a:xfrm>
          </p:grpSpPr>
          <p:sp>
            <p:nvSpPr>
              <p:cNvPr id="654671" name="Freeform 335"/>
              <p:cNvSpPr>
                <a:spLocks/>
              </p:cNvSpPr>
              <p:nvPr/>
            </p:nvSpPr>
            <p:spPr bwMode="auto">
              <a:xfrm>
                <a:off x="691" y="2854"/>
                <a:ext cx="178" cy="79"/>
              </a:xfrm>
              <a:custGeom>
                <a:avLst/>
                <a:gdLst/>
                <a:ahLst/>
                <a:cxnLst>
                  <a:cxn ang="0">
                    <a:pos x="45" y="0"/>
                  </a:cxn>
                  <a:cxn ang="0">
                    <a:pos x="0" y="79"/>
                  </a:cxn>
                  <a:cxn ang="0">
                    <a:pos x="133" y="79"/>
                  </a:cxn>
                  <a:cxn ang="0">
                    <a:pos x="178" y="0"/>
                  </a:cxn>
                  <a:cxn ang="0">
                    <a:pos x="45" y="0"/>
                  </a:cxn>
                </a:cxnLst>
                <a:rect l="0" t="0" r="r" b="b"/>
                <a:pathLst>
                  <a:path w="178" h="79">
                    <a:moveTo>
                      <a:pt x="45" y="0"/>
                    </a:moveTo>
                    <a:lnTo>
                      <a:pt x="0" y="79"/>
                    </a:lnTo>
                    <a:lnTo>
                      <a:pt x="133" y="79"/>
                    </a:lnTo>
                    <a:lnTo>
                      <a:pt x="178" y="0"/>
                    </a:lnTo>
                    <a:lnTo>
                      <a:pt x="45" y="0"/>
                    </a:lnTo>
                    <a:close/>
                  </a:path>
                </a:pathLst>
              </a:custGeom>
              <a:solidFill>
                <a:srgbClr val="FFBA05"/>
              </a:solidFill>
              <a:ln w="9525">
                <a:noFill/>
                <a:round/>
                <a:headEnd/>
                <a:tailEnd/>
              </a:ln>
            </p:spPr>
            <p:txBody>
              <a:bodyPr/>
              <a:lstStyle/>
              <a:p>
                <a:endParaRPr lang="en-US"/>
              </a:p>
            </p:txBody>
          </p:sp>
          <p:sp>
            <p:nvSpPr>
              <p:cNvPr id="654672" name="Line 336"/>
              <p:cNvSpPr>
                <a:spLocks noChangeShapeType="1"/>
              </p:cNvSpPr>
              <p:nvPr/>
            </p:nvSpPr>
            <p:spPr bwMode="auto">
              <a:xfrm flipH="1">
                <a:off x="691" y="2854"/>
                <a:ext cx="45" cy="79"/>
              </a:xfrm>
              <a:prstGeom prst="line">
                <a:avLst/>
              </a:prstGeom>
              <a:noFill/>
              <a:ln w="3175">
                <a:solidFill>
                  <a:srgbClr val="F9B304"/>
                </a:solidFill>
                <a:miter lim="800000"/>
                <a:headEnd/>
                <a:tailEnd/>
              </a:ln>
            </p:spPr>
            <p:txBody>
              <a:bodyPr/>
              <a:lstStyle/>
              <a:p>
                <a:endParaRPr lang="en-US"/>
              </a:p>
            </p:txBody>
          </p:sp>
          <p:sp>
            <p:nvSpPr>
              <p:cNvPr id="654673" name="Line 337"/>
              <p:cNvSpPr>
                <a:spLocks noChangeShapeType="1"/>
              </p:cNvSpPr>
              <p:nvPr/>
            </p:nvSpPr>
            <p:spPr bwMode="auto">
              <a:xfrm>
                <a:off x="691" y="2933"/>
                <a:ext cx="133" cy="1"/>
              </a:xfrm>
              <a:prstGeom prst="line">
                <a:avLst/>
              </a:prstGeom>
              <a:noFill/>
              <a:ln w="3175">
                <a:solidFill>
                  <a:srgbClr val="E9A704"/>
                </a:solidFill>
                <a:miter lim="800000"/>
                <a:headEnd/>
                <a:tailEnd/>
              </a:ln>
            </p:spPr>
            <p:txBody>
              <a:bodyPr/>
              <a:lstStyle/>
              <a:p>
                <a:endParaRPr lang="en-US"/>
              </a:p>
            </p:txBody>
          </p:sp>
          <p:sp>
            <p:nvSpPr>
              <p:cNvPr id="654674" name="Line 338"/>
              <p:cNvSpPr>
                <a:spLocks noChangeShapeType="1"/>
              </p:cNvSpPr>
              <p:nvPr/>
            </p:nvSpPr>
            <p:spPr bwMode="auto">
              <a:xfrm flipV="1">
                <a:off x="824" y="2854"/>
                <a:ext cx="45" cy="79"/>
              </a:xfrm>
              <a:prstGeom prst="line">
                <a:avLst/>
              </a:prstGeom>
              <a:noFill/>
              <a:ln w="3175">
                <a:solidFill>
                  <a:srgbClr val="CE9404"/>
                </a:solidFill>
                <a:miter lim="800000"/>
                <a:headEnd/>
                <a:tailEnd/>
              </a:ln>
            </p:spPr>
            <p:txBody>
              <a:bodyPr/>
              <a:lstStyle/>
              <a:p>
                <a:endParaRPr lang="en-US"/>
              </a:p>
            </p:txBody>
          </p:sp>
          <p:sp>
            <p:nvSpPr>
              <p:cNvPr id="654675" name="Line 339"/>
              <p:cNvSpPr>
                <a:spLocks noChangeShapeType="1"/>
              </p:cNvSpPr>
              <p:nvPr/>
            </p:nvSpPr>
            <p:spPr bwMode="auto">
              <a:xfrm flipH="1">
                <a:off x="736" y="2854"/>
                <a:ext cx="133" cy="1"/>
              </a:xfrm>
              <a:prstGeom prst="line">
                <a:avLst/>
              </a:prstGeom>
              <a:noFill/>
              <a:ln w="3175">
                <a:solidFill>
                  <a:srgbClr val="DEA004"/>
                </a:solidFill>
                <a:miter lim="800000"/>
                <a:headEnd/>
                <a:tailEnd/>
              </a:ln>
            </p:spPr>
            <p:txBody>
              <a:bodyPr/>
              <a:lstStyle/>
              <a:p>
                <a:endParaRPr lang="en-US"/>
              </a:p>
            </p:txBody>
          </p:sp>
        </p:grpSp>
        <p:grpSp>
          <p:nvGrpSpPr>
            <p:cNvPr id="654472" name="Group 340"/>
            <p:cNvGrpSpPr>
              <a:grpSpLocks/>
            </p:cNvGrpSpPr>
            <p:nvPr/>
          </p:nvGrpSpPr>
          <p:grpSpPr bwMode="auto">
            <a:xfrm>
              <a:off x="853" y="2854"/>
              <a:ext cx="178" cy="80"/>
              <a:chOff x="853" y="2854"/>
              <a:chExt cx="178" cy="80"/>
            </a:xfrm>
          </p:grpSpPr>
          <p:sp>
            <p:nvSpPr>
              <p:cNvPr id="654677" name="Freeform 341"/>
              <p:cNvSpPr>
                <a:spLocks/>
              </p:cNvSpPr>
              <p:nvPr/>
            </p:nvSpPr>
            <p:spPr bwMode="auto">
              <a:xfrm>
                <a:off x="853" y="2854"/>
                <a:ext cx="178" cy="79"/>
              </a:xfrm>
              <a:custGeom>
                <a:avLst/>
                <a:gdLst/>
                <a:ahLst/>
                <a:cxnLst>
                  <a:cxn ang="0">
                    <a:pos x="45" y="0"/>
                  </a:cxn>
                  <a:cxn ang="0">
                    <a:pos x="0" y="79"/>
                  </a:cxn>
                  <a:cxn ang="0">
                    <a:pos x="133" y="79"/>
                  </a:cxn>
                  <a:cxn ang="0">
                    <a:pos x="178" y="0"/>
                  </a:cxn>
                  <a:cxn ang="0">
                    <a:pos x="45" y="0"/>
                  </a:cxn>
                </a:cxnLst>
                <a:rect l="0" t="0" r="r" b="b"/>
                <a:pathLst>
                  <a:path w="178" h="79">
                    <a:moveTo>
                      <a:pt x="45" y="0"/>
                    </a:moveTo>
                    <a:lnTo>
                      <a:pt x="0" y="79"/>
                    </a:lnTo>
                    <a:lnTo>
                      <a:pt x="133" y="79"/>
                    </a:lnTo>
                    <a:lnTo>
                      <a:pt x="178" y="0"/>
                    </a:lnTo>
                    <a:lnTo>
                      <a:pt x="45" y="0"/>
                    </a:lnTo>
                    <a:close/>
                  </a:path>
                </a:pathLst>
              </a:custGeom>
              <a:solidFill>
                <a:srgbClr val="FFBA05"/>
              </a:solidFill>
              <a:ln w="9525">
                <a:noFill/>
                <a:round/>
                <a:headEnd/>
                <a:tailEnd/>
              </a:ln>
            </p:spPr>
            <p:txBody>
              <a:bodyPr/>
              <a:lstStyle/>
              <a:p>
                <a:endParaRPr lang="en-US"/>
              </a:p>
            </p:txBody>
          </p:sp>
          <p:sp>
            <p:nvSpPr>
              <p:cNvPr id="654678" name="Line 342"/>
              <p:cNvSpPr>
                <a:spLocks noChangeShapeType="1"/>
              </p:cNvSpPr>
              <p:nvPr/>
            </p:nvSpPr>
            <p:spPr bwMode="auto">
              <a:xfrm flipH="1">
                <a:off x="853" y="2854"/>
                <a:ext cx="45" cy="79"/>
              </a:xfrm>
              <a:prstGeom prst="line">
                <a:avLst/>
              </a:prstGeom>
              <a:noFill/>
              <a:ln w="3175">
                <a:solidFill>
                  <a:srgbClr val="F9B304"/>
                </a:solidFill>
                <a:miter lim="800000"/>
                <a:headEnd/>
                <a:tailEnd/>
              </a:ln>
            </p:spPr>
            <p:txBody>
              <a:bodyPr/>
              <a:lstStyle/>
              <a:p>
                <a:endParaRPr lang="en-US"/>
              </a:p>
            </p:txBody>
          </p:sp>
          <p:sp>
            <p:nvSpPr>
              <p:cNvPr id="654679" name="Line 343"/>
              <p:cNvSpPr>
                <a:spLocks noChangeShapeType="1"/>
              </p:cNvSpPr>
              <p:nvPr/>
            </p:nvSpPr>
            <p:spPr bwMode="auto">
              <a:xfrm>
                <a:off x="853" y="2933"/>
                <a:ext cx="133" cy="1"/>
              </a:xfrm>
              <a:prstGeom prst="line">
                <a:avLst/>
              </a:prstGeom>
              <a:noFill/>
              <a:ln w="3175">
                <a:solidFill>
                  <a:srgbClr val="E9A704"/>
                </a:solidFill>
                <a:miter lim="800000"/>
                <a:headEnd/>
                <a:tailEnd/>
              </a:ln>
            </p:spPr>
            <p:txBody>
              <a:bodyPr/>
              <a:lstStyle/>
              <a:p>
                <a:endParaRPr lang="en-US"/>
              </a:p>
            </p:txBody>
          </p:sp>
          <p:sp>
            <p:nvSpPr>
              <p:cNvPr id="654680" name="Line 344"/>
              <p:cNvSpPr>
                <a:spLocks noChangeShapeType="1"/>
              </p:cNvSpPr>
              <p:nvPr/>
            </p:nvSpPr>
            <p:spPr bwMode="auto">
              <a:xfrm flipV="1">
                <a:off x="986" y="2854"/>
                <a:ext cx="45" cy="79"/>
              </a:xfrm>
              <a:prstGeom prst="line">
                <a:avLst/>
              </a:prstGeom>
              <a:noFill/>
              <a:ln w="3175">
                <a:solidFill>
                  <a:srgbClr val="CE9404"/>
                </a:solidFill>
                <a:miter lim="800000"/>
                <a:headEnd/>
                <a:tailEnd/>
              </a:ln>
            </p:spPr>
            <p:txBody>
              <a:bodyPr/>
              <a:lstStyle/>
              <a:p>
                <a:endParaRPr lang="en-US"/>
              </a:p>
            </p:txBody>
          </p:sp>
          <p:sp>
            <p:nvSpPr>
              <p:cNvPr id="654681" name="Line 345"/>
              <p:cNvSpPr>
                <a:spLocks noChangeShapeType="1"/>
              </p:cNvSpPr>
              <p:nvPr/>
            </p:nvSpPr>
            <p:spPr bwMode="auto">
              <a:xfrm flipH="1">
                <a:off x="898" y="2854"/>
                <a:ext cx="133" cy="1"/>
              </a:xfrm>
              <a:prstGeom prst="line">
                <a:avLst/>
              </a:prstGeom>
              <a:noFill/>
              <a:ln w="3175">
                <a:solidFill>
                  <a:srgbClr val="DEA004"/>
                </a:solidFill>
                <a:miter lim="800000"/>
                <a:headEnd/>
                <a:tailEnd/>
              </a:ln>
            </p:spPr>
            <p:txBody>
              <a:bodyPr/>
              <a:lstStyle/>
              <a:p>
                <a:endParaRPr lang="en-US"/>
              </a:p>
            </p:txBody>
          </p:sp>
        </p:grpSp>
        <p:grpSp>
          <p:nvGrpSpPr>
            <p:cNvPr id="654478" name="Group 346"/>
            <p:cNvGrpSpPr>
              <a:grpSpLocks/>
            </p:cNvGrpSpPr>
            <p:nvPr/>
          </p:nvGrpSpPr>
          <p:grpSpPr bwMode="auto">
            <a:xfrm>
              <a:off x="1015" y="2854"/>
              <a:ext cx="178" cy="80"/>
              <a:chOff x="1015" y="2854"/>
              <a:chExt cx="178" cy="80"/>
            </a:xfrm>
          </p:grpSpPr>
          <p:sp>
            <p:nvSpPr>
              <p:cNvPr id="654683" name="Freeform 347"/>
              <p:cNvSpPr>
                <a:spLocks/>
              </p:cNvSpPr>
              <p:nvPr/>
            </p:nvSpPr>
            <p:spPr bwMode="auto">
              <a:xfrm>
                <a:off x="1015" y="2854"/>
                <a:ext cx="178" cy="79"/>
              </a:xfrm>
              <a:custGeom>
                <a:avLst/>
                <a:gdLst/>
                <a:ahLst/>
                <a:cxnLst>
                  <a:cxn ang="0">
                    <a:pos x="46" y="0"/>
                  </a:cxn>
                  <a:cxn ang="0">
                    <a:pos x="0" y="79"/>
                  </a:cxn>
                  <a:cxn ang="0">
                    <a:pos x="133" y="79"/>
                  </a:cxn>
                  <a:cxn ang="0">
                    <a:pos x="178" y="0"/>
                  </a:cxn>
                  <a:cxn ang="0">
                    <a:pos x="46" y="0"/>
                  </a:cxn>
                </a:cxnLst>
                <a:rect l="0" t="0" r="r" b="b"/>
                <a:pathLst>
                  <a:path w="178" h="79">
                    <a:moveTo>
                      <a:pt x="46" y="0"/>
                    </a:moveTo>
                    <a:lnTo>
                      <a:pt x="0" y="79"/>
                    </a:lnTo>
                    <a:lnTo>
                      <a:pt x="133" y="79"/>
                    </a:lnTo>
                    <a:lnTo>
                      <a:pt x="178" y="0"/>
                    </a:lnTo>
                    <a:lnTo>
                      <a:pt x="46" y="0"/>
                    </a:lnTo>
                    <a:close/>
                  </a:path>
                </a:pathLst>
              </a:custGeom>
              <a:solidFill>
                <a:srgbClr val="FFBA05"/>
              </a:solidFill>
              <a:ln w="9525">
                <a:noFill/>
                <a:round/>
                <a:headEnd/>
                <a:tailEnd/>
              </a:ln>
            </p:spPr>
            <p:txBody>
              <a:bodyPr/>
              <a:lstStyle/>
              <a:p>
                <a:endParaRPr lang="en-US"/>
              </a:p>
            </p:txBody>
          </p:sp>
          <p:sp>
            <p:nvSpPr>
              <p:cNvPr id="654684" name="Line 348"/>
              <p:cNvSpPr>
                <a:spLocks noChangeShapeType="1"/>
              </p:cNvSpPr>
              <p:nvPr/>
            </p:nvSpPr>
            <p:spPr bwMode="auto">
              <a:xfrm flipH="1">
                <a:off x="1015" y="2854"/>
                <a:ext cx="46" cy="79"/>
              </a:xfrm>
              <a:prstGeom prst="line">
                <a:avLst/>
              </a:prstGeom>
              <a:noFill/>
              <a:ln w="3175">
                <a:solidFill>
                  <a:srgbClr val="F9B304"/>
                </a:solidFill>
                <a:miter lim="800000"/>
                <a:headEnd/>
                <a:tailEnd/>
              </a:ln>
            </p:spPr>
            <p:txBody>
              <a:bodyPr/>
              <a:lstStyle/>
              <a:p>
                <a:endParaRPr lang="en-US"/>
              </a:p>
            </p:txBody>
          </p:sp>
          <p:sp>
            <p:nvSpPr>
              <p:cNvPr id="654685" name="Line 349"/>
              <p:cNvSpPr>
                <a:spLocks noChangeShapeType="1"/>
              </p:cNvSpPr>
              <p:nvPr/>
            </p:nvSpPr>
            <p:spPr bwMode="auto">
              <a:xfrm>
                <a:off x="1015" y="2933"/>
                <a:ext cx="133" cy="1"/>
              </a:xfrm>
              <a:prstGeom prst="line">
                <a:avLst/>
              </a:prstGeom>
              <a:noFill/>
              <a:ln w="3175">
                <a:solidFill>
                  <a:srgbClr val="E9A704"/>
                </a:solidFill>
                <a:miter lim="800000"/>
                <a:headEnd/>
                <a:tailEnd/>
              </a:ln>
            </p:spPr>
            <p:txBody>
              <a:bodyPr/>
              <a:lstStyle/>
              <a:p>
                <a:endParaRPr lang="en-US"/>
              </a:p>
            </p:txBody>
          </p:sp>
          <p:sp>
            <p:nvSpPr>
              <p:cNvPr id="654686" name="Line 350"/>
              <p:cNvSpPr>
                <a:spLocks noChangeShapeType="1"/>
              </p:cNvSpPr>
              <p:nvPr/>
            </p:nvSpPr>
            <p:spPr bwMode="auto">
              <a:xfrm flipV="1">
                <a:off x="1148" y="2854"/>
                <a:ext cx="45" cy="79"/>
              </a:xfrm>
              <a:prstGeom prst="line">
                <a:avLst/>
              </a:prstGeom>
              <a:noFill/>
              <a:ln w="3175">
                <a:solidFill>
                  <a:srgbClr val="CE9404"/>
                </a:solidFill>
                <a:miter lim="800000"/>
                <a:headEnd/>
                <a:tailEnd/>
              </a:ln>
            </p:spPr>
            <p:txBody>
              <a:bodyPr/>
              <a:lstStyle/>
              <a:p>
                <a:endParaRPr lang="en-US"/>
              </a:p>
            </p:txBody>
          </p:sp>
          <p:sp>
            <p:nvSpPr>
              <p:cNvPr id="654687" name="Line 351"/>
              <p:cNvSpPr>
                <a:spLocks noChangeShapeType="1"/>
              </p:cNvSpPr>
              <p:nvPr/>
            </p:nvSpPr>
            <p:spPr bwMode="auto">
              <a:xfrm flipH="1">
                <a:off x="1061" y="2854"/>
                <a:ext cx="132" cy="1"/>
              </a:xfrm>
              <a:prstGeom prst="line">
                <a:avLst/>
              </a:prstGeom>
              <a:noFill/>
              <a:ln w="3175">
                <a:solidFill>
                  <a:srgbClr val="DEA004"/>
                </a:solidFill>
                <a:miter lim="800000"/>
                <a:headEnd/>
                <a:tailEnd/>
              </a:ln>
            </p:spPr>
            <p:txBody>
              <a:bodyPr/>
              <a:lstStyle/>
              <a:p>
                <a:endParaRPr lang="en-US"/>
              </a:p>
            </p:txBody>
          </p:sp>
        </p:grpSp>
        <p:grpSp>
          <p:nvGrpSpPr>
            <p:cNvPr id="654484" name="Group 352"/>
            <p:cNvGrpSpPr>
              <a:grpSpLocks/>
            </p:cNvGrpSpPr>
            <p:nvPr/>
          </p:nvGrpSpPr>
          <p:grpSpPr bwMode="auto">
            <a:xfrm>
              <a:off x="1177" y="2854"/>
              <a:ext cx="178" cy="80"/>
              <a:chOff x="1177" y="2854"/>
              <a:chExt cx="178" cy="80"/>
            </a:xfrm>
          </p:grpSpPr>
          <p:sp>
            <p:nvSpPr>
              <p:cNvPr id="654689" name="Freeform 353"/>
              <p:cNvSpPr>
                <a:spLocks/>
              </p:cNvSpPr>
              <p:nvPr/>
            </p:nvSpPr>
            <p:spPr bwMode="auto">
              <a:xfrm>
                <a:off x="1177" y="2854"/>
                <a:ext cx="178" cy="79"/>
              </a:xfrm>
              <a:custGeom>
                <a:avLst/>
                <a:gdLst/>
                <a:ahLst/>
                <a:cxnLst>
                  <a:cxn ang="0">
                    <a:pos x="46" y="0"/>
                  </a:cxn>
                  <a:cxn ang="0">
                    <a:pos x="0" y="79"/>
                  </a:cxn>
                  <a:cxn ang="0">
                    <a:pos x="133" y="79"/>
                  </a:cxn>
                  <a:cxn ang="0">
                    <a:pos x="178" y="0"/>
                  </a:cxn>
                  <a:cxn ang="0">
                    <a:pos x="46" y="0"/>
                  </a:cxn>
                </a:cxnLst>
                <a:rect l="0" t="0" r="r" b="b"/>
                <a:pathLst>
                  <a:path w="178" h="79">
                    <a:moveTo>
                      <a:pt x="46" y="0"/>
                    </a:moveTo>
                    <a:lnTo>
                      <a:pt x="0" y="79"/>
                    </a:lnTo>
                    <a:lnTo>
                      <a:pt x="133" y="79"/>
                    </a:lnTo>
                    <a:lnTo>
                      <a:pt x="178" y="0"/>
                    </a:lnTo>
                    <a:lnTo>
                      <a:pt x="46" y="0"/>
                    </a:lnTo>
                    <a:close/>
                  </a:path>
                </a:pathLst>
              </a:custGeom>
              <a:solidFill>
                <a:srgbClr val="FFBA05"/>
              </a:solidFill>
              <a:ln w="9525">
                <a:noFill/>
                <a:round/>
                <a:headEnd/>
                <a:tailEnd/>
              </a:ln>
            </p:spPr>
            <p:txBody>
              <a:bodyPr/>
              <a:lstStyle/>
              <a:p>
                <a:endParaRPr lang="en-US"/>
              </a:p>
            </p:txBody>
          </p:sp>
          <p:sp>
            <p:nvSpPr>
              <p:cNvPr id="654690" name="Line 354"/>
              <p:cNvSpPr>
                <a:spLocks noChangeShapeType="1"/>
              </p:cNvSpPr>
              <p:nvPr/>
            </p:nvSpPr>
            <p:spPr bwMode="auto">
              <a:xfrm flipH="1">
                <a:off x="1177" y="2854"/>
                <a:ext cx="46" cy="79"/>
              </a:xfrm>
              <a:prstGeom prst="line">
                <a:avLst/>
              </a:prstGeom>
              <a:noFill/>
              <a:ln w="3175">
                <a:solidFill>
                  <a:srgbClr val="F9B304"/>
                </a:solidFill>
                <a:miter lim="800000"/>
                <a:headEnd/>
                <a:tailEnd/>
              </a:ln>
            </p:spPr>
            <p:txBody>
              <a:bodyPr/>
              <a:lstStyle/>
              <a:p>
                <a:endParaRPr lang="en-US"/>
              </a:p>
            </p:txBody>
          </p:sp>
          <p:sp>
            <p:nvSpPr>
              <p:cNvPr id="654691" name="Line 355"/>
              <p:cNvSpPr>
                <a:spLocks noChangeShapeType="1"/>
              </p:cNvSpPr>
              <p:nvPr/>
            </p:nvSpPr>
            <p:spPr bwMode="auto">
              <a:xfrm>
                <a:off x="1177" y="2933"/>
                <a:ext cx="133" cy="1"/>
              </a:xfrm>
              <a:prstGeom prst="line">
                <a:avLst/>
              </a:prstGeom>
              <a:noFill/>
              <a:ln w="3175">
                <a:solidFill>
                  <a:srgbClr val="E9A704"/>
                </a:solidFill>
                <a:miter lim="800000"/>
                <a:headEnd/>
                <a:tailEnd/>
              </a:ln>
            </p:spPr>
            <p:txBody>
              <a:bodyPr/>
              <a:lstStyle/>
              <a:p>
                <a:endParaRPr lang="en-US"/>
              </a:p>
            </p:txBody>
          </p:sp>
          <p:sp>
            <p:nvSpPr>
              <p:cNvPr id="654692" name="Line 356"/>
              <p:cNvSpPr>
                <a:spLocks noChangeShapeType="1"/>
              </p:cNvSpPr>
              <p:nvPr/>
            </p:nvSpPr>
            <p:spPr bwMode="auto">
              <a:xfrm flipV="1">
                <a:off x="1310" y="2854"/>
                <a:ext cx="45" cy="79"/>
              </a:xfrm>
              <a:prstGeom prst="line">
                <a:avLst/>
              </a:prstGeom>
              <a:noFill/>
              <a:ln w="3175">
                <a:solidFill>
                  <a:srgbClr val="CE9404"/>
                </a:solidFill>
                <a:miter lim="800000"/>
                <a:headEnd/>
                <a:tailEnd/>
              </a:ln>
            </p:spPr>
            <p:txBody>
              <a:bodyPr/>
              <a:lstStyle/>
              <a:p>
                <a:endParaRPr lang="en-US"/>
              </a:p>
            </p:txBody>
          </p:sp>
          <p:sp>
            <p:nvSpPr>
              <p:cNvPr id="654693" name="Line 357"/>
              <p:cNvSpPr>
                <a:spLocks noChangeShapeType="1"/>
              </p:cNvSpPr>
              <p:nvPr/>
            </p:nvSpPr>
            <p:spPr bwMode="auto">
              <a:xfrm flipH="1">
                <a:off x="1223" y="2854"/>
                <a:ext cx="132" cy="1"/>
              </a:xfrm>
              <a:prstGeom prst="line">
                <a:avLst/>
              </a:prstGeom>
              <a:noFill/>
              <a:ln w="3175">
                <a:solidFill>
                  <a:srgbClr val="DEA004"/>
                </a:solidFill>
                <a:miter lim="800000"/>
                <a:headEnd/>
                <a:tailEnd/>
              </a:ln>
            </p:spPr>
            <p:txBody>
              <a:bodyPr/>
              <a:lstStyle/>
              <a:p>
                <a:endParaRPr lang="en-US"/>
              </a:p>
            </p:txBody>
          </p:sp>
        </p:grpSp>
        <p:grpSp>
          <p:nvGrpSpPr>
            <p:cNvPr id="654490" name="Group 358"/>
            <p:cNvGrpSpPr>
              <a:grpSpLocks/>
            </p:cNvGrpSpPr>
            <p:nvPr/>
          </p:nvGrpSpPr>
          <p:grpSpPr bwMode="auto">
            <a:xfrm>
              <a:off x="1340" y="2854"/>
              <a:ext cx="178" cy="80"/>
              <a:chOff x="1340" y="2854"/>
              <a:chExt cx="178" cy="80"/>
            </a:xfrm>
          </p:grpSpPr>
          <p:sp>
            <p:nvSpPr>
              <p:cNvPr id="654695" name="Freeform 359"/>
              <p:cNvSpPr>
                <a:spLocks/>
              </p:cNvSpPr>
              <p:nvPr/>
            </p:nvSpPr>
            <p:spPr bwMode="auto">
              <a:xfrm>
                <a:off x="1340" y="2854"/>
                <a:ext cx="178" cy="79"/>
              </a:xfrm>
              <a:custGeom>
                <a:avLst/>
                <a:gdLst/>
                <a:ahLst/>
                <a:cxnLst>
                  <a:cxn ang="0">
                    <a:pos x="45" y="0"/>
                  </a:cxn>
                  <a:cxn ang="0">
                    <a:pos x="0" y="79"/>
                  </a:cxn>
                  <a:cxn ang="0">
                    <a:pos x="132" y="79"/>
                  </a:cxn>
                  <a:cxn ang="0">
                    <a:pos x="178" y="0"/>
                  </a:cxn>
                  <a:cxn ang="0">
                    <a:pos x="45" y="0"/>
                  </a:cxn>
                </a:cxnLst>
                <a:rect l="0" t="0" r="r" b="b"/>
                <a:pathLst>
                  <a:path w="178" h="79">
                    <a:moveTo>
                      <a:pt x="45" y="0"/>
                    </a:moveTo>
                    <a:lnTo>
                      <a:pt x="0" y="79"/>
                    </a:lnTo>
                    <a:lnTo>
                      <a:pt x="132" y="79"/>
                    </a:lnTo>
                    <a:lnTo>
                      <a:pt x="178" y="0"/>
                    </a:lnTo>
                    <a:lnTo>
                      <a:pt x="45" y="0"/>
                    </a:lnTo>
                    <a:close/>
                  </a:path>
                </a:pathLst>
              </a:custGeom>
              <a:solidFill>
                <a:srgbClr val="FFBA05"/>
              </a:solidFill>
              <a:ln w="9525">
                <a:noFill/>
                <a:round/>
                <a:headEnd/>
                <a:tailEnd/>
              </a:ln>
            </p:spPr>
            <p:txBody>
              <a:bodyPr/>
              <a:lstStyle/>
              <a:p>
                <a:endParaRPr lang="en-US"/>
              </a:p>
            </p:txBody>
          </p:sp>
          <p:sp>
            <p:nvSpPr>
              <p:cNvPr id="654696" name="Line 360"/>
              <p:cNvSpPr>
                <a:spLocks noChangeShapeType="1"/>
              </p:cNvSpPr>
              <p:nvPr/>
            </p:nvSpPr>
            <p:spPr bwMode="auto">
              <a:xfrm flipH="1">
                <a:off x="1340" y="2854"/>
                <a:ext cx="45" cy="79"/>
              </a:xfrm>
              <a:prstGeom prst="line">
                <a:avLst/>
              </a:prstGeom>
              <a:noFill/>
              <a:ln w="3175">
                <a:solidFill>
                  <a:srgbClr val="F9B304"/>
                </a:solidFill>
                <a:miter lim="800000"/>
                <a:headEnd/>
                <a:tailEnd/>
              </a:ln>
            </p:spPr>
            <p:txBody>
              <a:bodyPr/>
              <a:lstStyle/>
              <a:p>
                <a:endParaRPr lang="en-US"/>
              </a:p>
            </p:txBody>
          </p:sp>
          <p:sp>
            <p:nvSpPr>
              <p:cNvPr id="654697" name="Line 361"/>
              <p:cNvSpPr>
                <a:spLocks noChangeShapeType="1"/>
              </p:cNvSpPr>
              <p:nvPr/>
            </p:nvSpPr>
            <p:spPr bwMode="auto">
              <a:xfrm>
                <a:off x="1340" y="2933"/>
                <a:ext cx="132" cy="1"/>
              </a:xfrm>
              <a:prstGeom prst="line">
                <a:avLst/>
              </a:prstGeom>
              <a:noFill/>
              <a:ln w="3175">
                <a:solidFill>
                  <a:srgbClr val="E9A704"/>
                </a:solidFill>
                <a:miter lim="800000"/>
                <a:headEnd/>
                <a:tailEnd/>
              </a:ln>
            </p:spPr>
            <p:txBody>
              <a:bodyPr/>
              <a:lstStyle/>
              <a:p>
                <a:endParaRPr lang="en-US"/>
              </a:p>
            </p:txBody>
          </p:sp>
          <p:sp>
            <p:nvSpPr>
              <p:cNvPr id="654698" name="Line 362"/>
              <p:cNvSpPr>
                <a:spLocks noChangeShapeType="1"/>
              </p:cNvSpPr>
              <p:nvPr/>
            </p:nvSpPr>
            <p:spPr bwMode="auto">
              <a:xfrm flipV="1">
                <a:off x="1472" y="2854"/>
                <a:ext cx="46" cy="79"/>
              </a:xfrm>
              <a:prstGeom prst="line">
                <a:avLst/>
              </a:prstGeom>
              <a:noFill/>
              <a:ln w="3175">
                <a:solidFill>
                  <a:srgbClr val="CE9404"/>
                </a:solidFill>
                <a:miter lim="800000"/>
                <a:headEnd/>
                <a:tailEnd/>
              </a:ln>
            </p:spPr>
            <p:txBody>
              <a:bodyPr/>
              <a:lstStyle/>
              <a:p>
                <a:endParaRPr lang="en-US"/>
              </a:p>
            </p:txBody>
          </p:sp>
          <p:sp>
            <p:nvSpPr>
              <p:cNvPr id="654699" name="Line 363"/>
              <p:cNvSpPr>
                <a:spLocks noChangeShapeType="1"/>
              </p:cNvSpPr>
              <p:nvPr/>
            </p:nvSpPr>
            <p:spPr bwMode="auto">
              <a:xfrm flipH="1">
                <a:off x="1385" y="2854"/>
                <a:ext cx="133" cy="1"/>
              </a:xfrm>
              <a:prstGeom prst="line">
                <a:avLst/>
              </a:prstGeom>
              <a:noFill/>
              <a:ln w="3175">
                <a:solidFill>
                  <a:srgbClr val="DEA004"/>
                </a:solidFill>
                <a:miter lim="800000"/>
                <a:headEnd/>
                <a:tailEnd/>
              </a:ln>
            </p:spPr>
            <p:txBody>
              <a:bodyPr/>
              <a:lstStyle/>
              <a:p>
                <a:endParaRPr lang="en-US"/>
              </a:p>
            </p:txBody>
          </p:sp>
        </p:grpSp>
        <p:grpSp>
          <p:nvGrpSpPr>
            <p:cNvPr id="654496" name="Group 364"/>
            <p:cNvGrpSpPr>
              <a:grpSpLocks/>
            </p:cNvGrpSpPr>
            <p:nvPr/>
          </p:nvGrpSpPr>
          <p:grpSpPr bwMode="auto">
            <a:xfrm>
              <a:off x="1443" y="2957"/>
              <a:ext cx="178" cy="80"/>
              <a:chOff x="1443" y="2957"/>
              <a:chExt cx="178" cy="80"/>
            </a:xfrm>
          </p:grpSpPr>
          <p:sp>
            <p:nvSpPr>
              <p:cNvPr id="654701" name="Freeform 365"/>
              <p:cNvSpPr>
                <a:spLocks/>
              </p:cNvSpPr>
              <p:nvPr/>
            </p:nvSpPr>
            <p:spPr bwMode="auto">
              <a:xfrm>
                <a:off x="1443" y="2957"/>
                <a:ext cx="178" cy="79"/>
              </a:xfrm>
              <a:custGeom>
                <a:avLst/>
                <a:gdLst/>
                <a:ahLst/>
                <a:cxnLst>
                  <a:cxn ang="0">
                    <a:pos x="45" y="0"/>
                  </a:cxn>
                  <a:cxn ang="0">
                    <a:pos x="0" y="79"/>
                  </a:cxn>
                  <a:cxn ang="0">
                    <a:pos x="133" y="79"/>
                  </a:cxn>
                  <a:cxn ang="0">
                    <a:pos x="178" y="0"/>
                  </a:cxn>
                  <a:cxn ang="0">
                    <a:pos x="45" y="0"/>
                  </a:cxn>
                </a:cxnLst>
                <a:rect l="0" t="0" r="r" b="b"/>
                <a:pathLst>
                  <a:path w="178" h="79">
                    <a:moveTo>
                      <a:pt x="45" y="0"/>
                    </a:moveTo>
                    <a:lnTo>
                      <a:pt x="0" y="79"/>
                    </a:lnTo>
                    <a:lnTo>
                      <a:pt x="133" y="79"/>
                    </a:lnTo>
                    <a:lnTo>
                      <a:pt x="178" y="0"/>
                    </a:lnTo>
                    <a:lnTo>
                      <a:pt x="45" y="0"/>
                    </a:lnTo>
                    <a:close/>
                  </a:path>
                </a:pathLst>
              </a:custGeom>
              <a:solidFill>
                <a:srgbClr val="AE014E"/>
              </a:solidFill>
              <a:ln w="9525">
                <a:noFill/>
                <a:round/>
                <a:headEnd/>
                <a:tailEnd/>
              </a:ln>
            </p:spPr>
            <p:txBody>
              <a:bodyPr/>
              <a:lstStyle/>
              <a:p>
                <a:endParaRPr lang="en-US"/>
              </a:p>
            </p:txBody>
          </p:sp>
          <p:sp>
            <p:nvSpPr>
              <p:cNvPr id="654702" name="Line 366"/>
              <p:cNvSpPr>
                <a:spLocks noChangeShapeType="1"/>
              </p:cNvSpPr>
              <p:nvPr/>
            </p:nvSpPr>
            <p:spPr bwMode="auto">
              <a:xfrm flipH="1">
                <a:off x="1443" y="2957"/>
                <a:ext cx="45" cy="79"/>
              </a:xfrm>
              <a:prstGeom prst="line">
                <a:avLst/>
              </a:prstGeom>
              <a:noFill/>
              <a:ln w="3175">
                <a:solidFill>
                  <a:srgbClr val="A7004B"/>
                </a:solidFill>
                <a:miter lim="800000"/>
                <a:headEnd/>
                <a:tailEnd/>
              </a:ln>
            </p:spPr>
            <p:txBody>
              <a:bodyPr/>
              <a:lstStyle/>
              <a:p>
                <a:endParaRPr lang="en-US"/>
              </a:p>
            </p:txBody>
          </p:sp>
          <p:sp>
            <p:nvSpPr>
              <p:cNvPr id="654703" name="Line 367"/>
              <p:cNvSpPr>
                <a:spLocks noChangeShapeType="1"/>
              </p:cNvSpPr>
              <p:nvPr/>
            </p:nvSpPr>
            <p:spPr bwMode="auto">
              <a:xfrm>
                <a:off x="1443" y="3036"/>
                <a:ext cx="133" cy="1"/>
              </a:xfrm>
              <a:prstGeom prst="line">
                <a:avLst/>
              </a:prstGeom>
              <a:noFill/>
              <a:ln w="3175">
                <a:solidFill>
                  <a:srgbClr val="9C0046"/>
                </a:solidFill>
                <a:miter lim="800000"/>
                <a:headEnd/>
                <a:tailEnd/>
              </a:ln>
            </p:spPr>
            <p:txBody>
              <a:bodyPr/>
              <a:lstStyle/>
              <a:p>
                <a:endParaRPr lang="en-US"/>
              </a:p>
            </p:txBody>
          </p:sp>
          <p:sp>
            <p:nvSpPr>
              <p:cNvPr id="654704" name="Line 368"/>
              <p:cNvSpPr>
                <a:spLocks noChangeShapeType="1"/>
              </p:cNvSpPr>
              <p:nvPr/>
            </p:nvSpPr>
            <p:spPr bwMode="auto">
              <a:xfrm flipV="1">
                <a:off x="1576" y="2957"/>
                <a:ext cx="45" cy="79"/>
              </a:xfrm>
              <a:prstGeom prst="line">
                <a:avLst/>
              </a:prstGeom>
              <a:noFill/>
              <a:ln w="3175">
                <a:solidFill>
                  <a:srgbClr val="8A003D"/>
                </a:solidFill>
                <a:miter lim="800000"/>
                <a:headEnd/>
                <a:tailEnd/>
              </a:ln>
            </p:spPr>
            <p:txBody>
              <a:bodyPr/>
              <a:lstStyle/>
              <a:p>
                <a:endParaRPr lang="en-US"/>
              </a:p>
            </p:txBody>
          </p:sp>
          <p:sp>
            <p:nvSpPr>
              <p:cNvPr id="654705" name="Line 369"/>
              <p:cNvSpPr>
                <a:spLocks noChangeShapeType="1"/>
              </p:cNvSpPr>
              <p:nvPr/>
            </p:nvSpPr>
            <p:spPr bwMode="auto">
              <a:xfrm flipH="1">
                <a:off x="1488" y="2957"/>
                <a:ext cx="133" cy="1"/>
              </a:xfrm>
              <a:prstGeom prst="line">
                <a:avLst/>
              </a:prstGeom>
              <a:noFill/>
              <a:ln w="3175">
                <a:solidFill>
                  <a:srgbClr val="950042"/>
                </a:solidFill>
                <a:miter lim="800000"/>
                <a:headEnd/>
                <a:tailEnd/>
              </a:ln>
            </p:spPr>
            <p:txBody>
              <a:bodyPr/>
              <a:lstStyle/>
              <a:p>
                <a:endParaRPr lang="en-US"/>
              </a:p>
            </p:txBody>
          </p:sp>
        </p:grpSp>
        <p:grpSp>
          <p:nvGrpSpPr>
            <p:cNvPr id="654502" name="Group 370"/>
            <p:cNvGrpSpPr>
              <a:grpSpLocks/>
            </p:cNvGrpSpPr>
            <p:nvPr/>
          </p:nvGrpSpPr>
          <p:grpSpPr bwMode="auto">
            <a:xfrm>
              <a:off x="1605" y="2957"/>
              <a:ext cx="178" cy="80"/>
              <a:chOff x="1605" y="2957"/>
              <a:chExt cx="178" cy="80"/>
            </a:xfrm>
          </p:grpSpPr>
          <p:sp>
            <p:nvSpPr>
              <p:cNvPr id="654707" name="Freeform 371"/>
              <p:cNvSpPr>
                <a:spLocks/>
              </p:cNvSpPr>
              <p:nvPr/>
            </p:nvSpPr>
            <p:spPr bwMode="auto">
              <a:xfrm>
                <a:off x="1605" y="2957"/>
                <a:ext cx="178" cy="79"/>
              </a:xfrm>
              <a:custGeom>
                <a:avLst/>
                <a:gdLst/>
                <a:ahLst/>
                <a:cxnLst>
                  <a:cxn ang="0">
                    <a:pos x="45" y="0"/>
                  </a:cxn>
                  <a:cxn ang="0">
                    <a:pos x="0" y="79"/>
                  </a:cxn>
                  <a:cxn ang="0">
                    <a:pos x="133" y="79"/>
                  </a:cxn>
                  <a:cxn ang="0">
                    <a:pos x="178" y="0"/>
                  </a:cxn>
                  <a:cxn ang="0">
                    <a:pos x="45" y="0"/>
                  </a:cxn>
                </a:cxnLst>
                <a:rect l="0" t="0" r="r" b="b"/>
                <a:pathLst>
                  <a:path w="178" h="79">
                    <a:moveTo>
                      <a:pt x="45" y="0"/>
                    </a:moveTo>
                    <a:lnTo>
                      <a:pt x="0" y="79"/>
                    </a:lnTo>
                    <a:lnTo>
                      <a:pt x="133" y="79"/>
                    </a:lnTo>
                    <a:lnTo>
                      <a:pt x="178" y="0"/>
                    </a:lnTo>
                    <a:lnTo>
                      <a:pt x="45" y="0"/>
                    </a:lnTo>
                    <a:close/>
                  </a:path>
                </a:pathLst>
              </a:custGeom>
              <a:solidFill>
                <a:srgbClr val="AE014E"/>
              </a:solidFill>
              <a:ln w="9525">
                <a:noFill/>
                <a:round/>
                <a:headEnd/>
                <a:tailEnd/>
              </a:ln>
            </p:spPr>
            <p:txBody>
              <a:bodyPr/>
              <a:lstStyle/>
              <a:p>
                <a:endParaRPr lang="en-US"/>
              </a:p>
            </p:txBody>
          </p:sp>
          <p:sp>
            <p:nvSpPr>
              <p:cNvPr id="654708" name="Line 372"/>
              <p:cNvSpPr>
                <a:spLocks noChangeShapeType="1"/>
              </p:cNvSpPr>
              <p:nvPr/>
            </p:nvSpPr>
            <p:spPr bwMode="auto">
              <a:xfrm flipH="1">
                <a:off x="1605" y="2957"/>
                <a:ext cx="45" cy="79"/>
              </a:xfrm>
              <a:prstGeom prst="line">
                <a:avLst/>
              </a:prstGeom>
              <a:noFill/>
              <a:ln w="3175">
                <a:solidFill>
                  <a:srgbClr val="A7004B"/>
                </a:solidFill>
                <a:miter lim="800000"/>
                <a:headEnd/>
                <a:tailEnd/>
              </a:ln>
            </p:spPr>
            <p:txBody>
              <a:bodyPr/>
              <a:lstStyle/>
              <a:p>
                <a:endParaRPr lang="en-US"/>
              </a:p>
            </p:txBody>
          </p:sp>
          <p:sp>
            <p:nvSpPr>
              <p:cNvPr id="654709" name="Line 373"/>
              <p:cNvSpPr>
                <a:spLocks noChangeShapeType="1"/>
              </p:cNvSpPr>
              <p:nvPr/>
            </p:nvSpPr>
            <p:spPr bwMode="auto">
              <a:xfrm>
                <a:off x="1605" y="3036"/>
                <a:ext cx="133" cy="1"/>
              </a:xfrm>
              <a:prstGeom prst="line">
                <a:avLst/>
              </a:prstGeom>
              <a:noFill/>
              <a:ln w="3175">
                <a:solidFill>
                  <a:srgbClr val="9C0046"/>
                </a:solidFill>
                <a:miter lim="800000"/>
                <a:headEnd/>
                <a:tailEnd/>
              </a:ln>
            </p:spPr>
            <p:txBody>
              <a:bodyPr/>
              <a:lstStyle/>
              <a:p>
                <a:endParaRPr lang="en-US"/>
              </a:p>
            </p:txBody>
          </p:sp>
          <p:sp>
            <p:nvSpPr>
              <p:cNvPr id="654710" name="Line 374"/>
              <p:cNvSpPr>
                <a:spLocks noChangeShapeType="1"/>
              </p:cNvSpPr>
              <p:nvPr/>
            </p:nvSpPr>
            <p:spPr bwMode="auto">
              <a:xfrm flipV="1">
                <a:off x="1738" y="2957"/>
                <a:ext cx="45" cy="79"/>
              </a:xfrm>
              <a:prstGeom prst="line">
                <a:avLst/>
              </a:prstGeom>
              <a:noFill/>
              <a:ln w="3175">
                <a:solidFill>
                  <a:srgbClr val="8A003D"/>
                </a:solidFill>
                <a:miter lim="800000"/>
                <a:headEnd/>
                <a:tailEnd/>
              </a:ln>
            </p:spPr>
            <p:txBody>
              <a:bodyPr/>
              <a:lstStyle/>
              <a:p>
                <a:endParaRPr lang="en-US"/>
              </a:p>
            </p:txBody>
          </p:sp>
          <p:sp>
            <p:nvSpPr>
              <p:cNvPr id="654711" name="Line 375"/>
              <p:cNvSpPr>
                <a:spLocks noChangeShapeType="1"/>
              </p:cNvSpPr>
              <p:nvPr/>
            </p:nvSpPr>
            <p:spPr bwMode="auto">
              <a:xfrm flipH="1">
                <a:off x="1650" y="2957"/>
                <a:ext cx="133" cy="1"/>
              </a:xfrm>
              <a:prstGeom prst="line">
                <a:avLst/>
              </a:prstGeom>
              <a:noFill/>
              <a:ln w="3175">
                <a:solidFill>
                  <a:srgbClr val="950042"/>
                </a:solidFill>
                <a:miter lim="800000"/>
                <a:headEnd/>
                <a:tailEnd/>
              </a:ln>
            </p:spPr>
            <p:txBody>
              <a:bodyPr/>
              <a:lstStyle/>
              <a:p>
                <a:endParaRPr lang="en-US"/>
              </a:p>
            </p:txBody>
          </p:sp>
        </p:grpSp>
        <p:grpSp>
          <p:nvGrpSpPr>
            <p:cNvPr id="654508" name="Group 376"/>
            <p:cNvGrpSpPr>
              <a:grpSpLocks/>
            </p:cNvGrpSpPr>
            <p:nvPr/>
          </p:nvGrpSpPr>
          <p:grpSpPr bwMode="auto">
            <a:xfrm>
              <a:off x="750" y="2751"/>
              <a:ext cx="178" cy="80"/>
              <a:chOff x="750" y="2751"/>
              <a:chExt cx="178" cy="80"/>
            </a:xfrm>
          </p:grpSpPr>
          <p:sp>
            <p:nvSpPr>
              <p:cNvPr id="654713" name="Freeform 377"/>
              <p:cNvSpPr>
                <a:spLocks/>
              </p:cNvSpPr>
              <p:nvPr/>
            </p:nvSpPr>
            <p:spPr bwMode="auto">
              <a:xfrm>
                <a:off x="750" y="2751"/>
                <a:ext cx="178" cy="79"/>
              </a:xfrm>
              <a:custGeom>
                <a:avLst/>
                <a:gdLst/>
                <a:ahLst/>
                <a:cxnLst>
                  <a:cxn ang="0">
                    <a:pos x="45" y="0"/>
                  </a:cxn>
                  <a:cxn ang="0">
                    <a:pos x="0" y="79"/>
                  </a:cxn>
                  <a:cxn ang="0">
                    <a:pos x="133" y="79"/>
                  </a:cxn>
                  <a:cxn ang="0">
                    <a:pos x="178" y="0"/>
                  </a:cxn>
                  <a:cxn ang="0">
                    <a:pos x="45" y="0"/>
                  </a:cxn>
                </a:cxnLst>
                <a:rect l="0" t="0" r="r" b="b"/>
                <a:pathLst>
                  <a:path w="178" h="79">
                    <a:moveTo>
                      <a:pt x="45" y="0"/>
                    </a:moveTo>
                    <a:lnTo>
                      <a:pt x="0" y="79"/>
                    </a:lnTo>
                    <a:lnTo>
                      <a:pt x="133" y="79"/>
                    </a:lnTo>
                    <a:lnTo>
                      <a:pt x="178" y="0"/>
                    </a:lnTo>
                    <a:lnTo>
                      <a:pt x="45" y="0"/>
                    </a:lnTo>
                    <a:close/>
                  </a:path>
                </a:pathLst>
              </a:custGeom>
              <a:solidFill>
                <a:srgbClr val="FFBA05"/>
              </a:solidFill>
              <a:ln w="9525">
                <a:noFill/>
                <a:round/>
                <a:headEnd/>
                <a:tailEnd/>
              </a:ln>
            </p:spPr>
            <p:txBody>
              <a:bodyPr/>
              <a:lstStyle/>
              <a:p>
                <a:endParaRPr lang="en-US"/>
              </a:p>
            </p:txBody>
          </p:sp>
          <p:sp>
            <p:nvSpPr>
              <p:cNvPr id="654714" name="Line 378"/>
              <p:cNvSpPr>
                <a:spLocks noChangeShapeType="1"/>
              </p:cNvSpPr>
              <p:nvPr/>
            </p:nvSpPr>
            <p:spPr bwMode="auto">
              <a:xfrm flipH="1">
                <a:off x="750" y="2751"/>
                <a:ext cx="45" cy="79"/>
              </a:xfrm>
              <a:prstGeom prst="line">
                <a:avLst/>
              </a:prstGeom>
              <a:noFill/>
              <a:ln w="3175">
                <a:solidFill>
                  <a:srgbClr val="F9B304"/>
                </a:solidFill>
                <a:miter lim="800000"/>
                <a:headEnd/>
                <a:tailEnd/>
              </a:ln>
            </p:spPr>
            <p:txBody>
              <a:bodyPr/>
              <a:lstStyle/>
              <a:p>
                <a:endParaRPr lang="en-US"/>
              </a:p>
            </p:txBody>
          </p:sp>
          <p:sp>
            <p:nvSpPr>
              <p:cNvPr id="654715" name="Line 379"/>
              <p:cNvSpPr>
                <a:spLocks noChangeShapeType="1"/>
              </p:cNvSpPr>
              <p:nvPr/>
            </p:nvSpPr>
            <p:spPr bwMode="auto">
              <a:xfrm>
                <a:off x="750" y="2830"/>
                <a:ext cx="133" cy="1"/>
              </a:xfrm>
              <a:prstGeom prst="line">
                <a:avLst/>
              </a:prstGeom>
              <a:noFill/>
              <a:ln w="3175">
                <a:solidFill>
                  <a:srgbClr val="E9A704"/>
                </a:solidFill>
                <a:miter lim="800000"/>
                <a:headEnd/>
                <a:tailEnd/>
              </a:ln>
            </p:spPr>
            <p:txBody>
              <a:bodyPr/>
              <a:lstStyle/>
              <a:p>
                <a:endParaRPr lang="en-US"/>
              </a:p>
            </p:txBody>
          </p:sp>
          <p:sp>
            <p:nvSpPr>
              <p:cNvPr id="654716" name="Line 380"/>
              <p:cNvSpPr>
                <a:spLocks noChangeShapeType="1"/>
              </p:cNvSpPr>
              <p:nvPr/>
            </p:nvSpPr>
            <p:spPr bwMode="auto">
              <a:xfrm flipV="1">
                <a:off x="883" y="2751"/>
                <a:ext cx="45" cy="79"/>
              </a:xfrm>
              <a:prstGeom prst="line">
                <a:avLst/>
              </a:prstGeom>
              <a:noFill/>
              <a:ln w="3175">
                <a:solidFill>
                  <a:srgbClr val="CE9404"/>
                </a:solidFill>
                <a:miter lim="800000"/>
                <a:headEnd/>
                <a:tailEnd/>
              </a:ln>
            </p:spPr>
            <p:txBody>
              <a:bodyPr/>
              <a:lstStyle/>
              <a:p>
                <a:endParaRPr lang="en-US"/>
              </a:p>
            </p:txBody>
          </p:sp>
          <p:sp>
            <p:nvSpPr>
              <p:cNvPr id="654717" name="Line 381"/>
              <p:cNvSpPr>
                <a:spLocks noChangeShapeType="1"/>
              </p:cNvSpPr>
              <p:nvPr/>
            </p:nvSpPr>
            <p:spPr bwMode="auto">
              <a:xfrm flipH="1">
                <a:off x="795" y="2751"/>
                <a:ext cx="133" cy="1"/>
              </a:xfrm>
              <a:prstGeom prst="line">
                <a:avLst/>
              </a:prstGeom>
              <a:noFill/>
              <a:ln w="3175">
                <a:solidFill>
                  <a:srgbClr val="DEA004"/>
                </a:solidFill>
                <a:miter lim="800000"/>
                <a:headEnd/>
                <a:tailEnd/>
              </a:ln>
            </p:spPr>
            <p:txBody>
              <a:bodyPr/>
              <a:lstStyle/>
              <a:p>
                <a:endParaRPr lang="en-US"/>
              </a:p>
            </p:txBody>
          </p:sp>
        </p:grpSp>
        <p:grpSp>
          <p:nvGrpSpPr>
            <p:cNvPr id="654514" name="Group 382"/>
            <p:cNvGrpSpPr>
              <a:grpSpLocks/>
            </p:cNvGrpSpPr>
            <p:nvPr/>
          </p:nvGrpSpPr>
          <p:grpSpPr bwMode="auto">
            <a:xfrm>
              <a:off x="912" y="2751"/>
              <a:ext cx="178" cy="80"/>
              <a:chOff x="912" y="2751"/>
              <a:chExt cx="178" cy="80"/>
            </a:xfrm>
          </p:grpSpPr>
          <p:sp>
            <p:nvSpPr>
              <p:cNvPr id="654719" name="Freeform 383"/>
              <p:cNvSpPr>
                <a:spLocks/>
              </p:cNvSpPr>
              <p:nvPr/>
            </p:nvSpPr>
            <p:spPr bwMode="auto">
              <a:xfrm>
                <a:off x="912" y="2751"/>
                <a:ext cx="178" cy="79"/>
              </a:xfrm>
              <a:custGeom>
                <a:avLst/>
                <a:gdLst/>
                <a:ahLst/>
                <a:cxnLst>
                  <a:cxn ang="0">
                    <a:pos x="45" y="0"/>
                  </a:cxn>
                  <a:cxn ang="0">
                    <a:pos x="0" y="79"/>
                  </a:cxn>
                  <a:cxn ang="0">
                    <a:pos x="133" y="79"/>
                  </a:cxn>
                  <a:cxn ang="0">
                    <a:pos x="178" y="0"/>
                  </a:cxn>
                  <a:cxn ang="0">
                    <a:pos x="45" y="0"/>
                  </a:cxn>
                </a:cxnLst>
                <a:rect l="0" t="0" r="r" b="b"/>
                <a:pathLst>
                  <a:path w="178" h="79">
                    <a:moveTo>
                      <a:pt x="45" y="0"/>
                    </a:moveTo>
                    <a:lnTo>
                      <a:pt x="0" y="79"/>
                    </a:lnTo>
                    <a:lnTo>
                      <a:pt x="133" y="79"/>
                    </a:lnTo>
                    <a:lnTo>
                      <a:pt x="178" y="0"/>
                    </a:lnTo>
                    <a:lnTo>
                      <a:pt x="45" y="0"/>
                    </a:lnTo>
                    <a:close/>
                  </a:path>
                </a:pathLst>
              </a:custGeom>
              <a:solidFill>
                <a:srgbClr val="FFBA05"/>
              </a:solidFill>
              <a:ln w="9525">
                <a:noFill/>
                <a:round/>
                <a:headEnd/>
                <a:tailEnd/>
              </a:ln>
            </p:spPr>
            <p:txBody>
              <a:bodyPr/>
              <a:lstStyle/>
              <a:p>
                <a:endParaRPr lang="en-US"/>
              </a:p>
            </p:txBody>
          </p:sp>
          <p:sp>
            <p:nvSpPr>
              <p:cNvPr id="654720" name="Line 384"/>
              <p:cNvSpPr>
                <a:spLocks noChangeShapeType="1"/>
              </p:cNvSpPr>
              <p:nvPr/>
            </p:nvSpPr>
            <p:spPr bwMode="auto">
              <a:xfrm flipH="1">
                <a:off x="912" y="2751"/>
                <a:ext cx="45" cy="79"/>
              </a:xfrm>
              <a:prstGeom prst="line">
                <a:avLst/>
              </a:prstGeom>
              <a:noFill/>
              <a:ln w="3175">
                <a:solidFill>
                  <a:srgbClr val="F9B304"/>
                </a:solidFill>
                <a:miter lim="800000"/>
                <a:headEnd/>
                <a:tailEnd/>
              </a:ln>
            </p:spPr>
            <p:txBody>
              <a:bodyPr/>
              <a:lstStyle/>
              <a:p>
                <a:endParaRPr lang="en-US"/>
              </a:p>
            </p:txBody>
          </p:sp>
          <p:sp>
            <p:nvSpPr>
              <p:cNvPr id="654721" name="Line 385"/>
              <p:cNvSpPr>
                <a:spLocks noChangeShapeType="1"/>
              </p:cNvSpPr>
              <p:nvPr/>
            </p:nvSpPr>
            <p:spPr bwMode="auto">
              <a:xfrm>
                <a:off x="912" y="2830"/>
                <a:ext cx="133" cy="1"/>
              </a:xfrm>
              <a:prstGeom prst="line">
                <a:avLst/>
              </a:prstGeom>
              <a:noFill/>
              <a:ln w="3175">
                <a:solidFill>
                  <a:srgbClr val="E9A704"/>
                </a:solidFill>
                <a:miter lim="800000"/>
                <a:headEnd/>
                <a:tailEnd/>
              </a:ln>
            </p:spPr>
            <p:txBody>
              <a:bodyPr/>
              <a:lstStyle/>
              <a:p>
                <a:endParaRPr lang="en-US"/>
              </a:p>
            </p:txBody>
          </p:sp>
          <p:sp>
            <p:nvSpPr>
              <p:cNvPr id="654722" name="Line 386"/>
              <p:cNvSpPr>
                <a:spLocks noChangeShapeType="1"/>
              </p:cNvSpPr>
              <p:nvPr/>
            </p:nvSpPr>
            <p:spPr bwMode="auto">
              <a:xfrm flipV="1">
                <a:off x="1045" y="2751"/>
                <a:ext cx="45" cy="79"/>
              </a:xfrm>
              <a:prstGeom prst="line">
                <a:avLst/>
              </a:prstGeom>
              <a:noFill/>
              <a:ln w="3175">
                <a:solidFill>
                  <a:srgbClr val="CE9404"/>
                </a:solidFill>
                <a:miter lim="800000"/>
                <a:headEnd/>
                <a:tailEnd/>
              </a:ln>
            </p:spPr>
            <p:txBody>
              <a:bodyPr/>
              <a:lstStyle/>
              <a:p>
                <a:endParaRPr lang="en-US"/>
              </a:p>
            </p:txBody>
          </p:sp>
          <p:sp>
            <p:nvSpPr>
              <p:cNvPr id="654723" name="Line 387"/>
              <p:cNvSpPr>
                <a:spLocks noChangeShapeType="1"/>
              </p:cNvSpPr>
              <p:nvPr/>
            </p:nvSpPr>
            <p:spPr bwMode="auto">
              <a:xfrm flipH="1">
                <a:off x="957" y="2751"/>
                <a:ext cx="133" cy="1"/>
              </a:xfrm>
              <a:prstGeom prst="line">
                <a:avLst/>
              </a:prstGeom>
              <a:noFill/>
              <a:ln w="3175">
                <a:solidFill>
                  <a:srgbClr val="DEA004"/>
                </a:solidFill>
                <a:miter lim="800000"/>
                <a:headEnd/>
                <a:tailEnd/>
              </a:ln>
            </p:spPr>
            <p:txBody>
              <a:bodyPr/>
              <a:lstStyle/>
              <a:p>
                <a:endParaRPr lang="en-US"/>
              </a:p>
            </p:txBody>
          </p:sp>
        </p:grpSp>
        <p:grpSp>
          <p:nvGrpSpPr>
            <p:cNvPr id="654520" name="Group 388"/>
            <p:cNvGrpSpPr>
              <a:grpSpLocks/>
            </p:cNvGrpSpPr>
            <p:nvPr/>
          </p:nvGrpSpPr>
          <p:grpSpPr bwMode="auto">
            <a:xfrm>
              <a:off x="1074" y="2751"/>
              <a:ext cx="178" cy="80"/>
              <a:chOff x="1074" y="2751"/>
              <a:chExt cx="178" cy="80"/>
            </a:xfrm>
          </p:grpSpPr>
          <p:sp>
            <p:nvSpPr>
              <p:cNvPr id="654725" name="Freeform 389"/>
              <p:cNvSpPr>
                <a:spLocks/>
              </p:cNvSpPr>
              <p:nvPr/>
            </p:nvSpPr>
            <p:spPr bwMode="auto">
              <a:xfrm>
                <a:off x="1074" y="2751"/>
                <a:ext cx="178" cy="79"/>
              </a:xfrm>
              <a:custGeom>
                <a:avLst/>
                <a:gdLst/>
                <a:ahLst/>
                <a:cxnLst>
                  <a:cxn ang="0">
                    <a:pos x="46" y="0"/>
                  </a:cxn>
                  <a:cxn ang="0">
                    <a:pos x="0" y="79"/>
                  </a:cxn>
                  <a:cxn ang="0">
                    <a:pos x="133" y="79"/>
                  </a:cxn>
                  <a:cxn ang="0">
                    <a:pos x="178" y="0"/>
                  </a:cxn>
                  <a:cxn ang="0">
                    <a:pos x="46" y="0"/>
                  </a:cxn>
                </a:cxnLst>
                <a:rect l="0" t="0" r="r" b="b"/>
                <a:pathLst>
                  <a:path w="178" h="79">
                    <a:moveTo>
                      <a:pt x="46" y="0"/>
                    </a:moveTo>
                    <a:lnTo>
                      <a:pt x="0" y="79"/>
                    </a:lnTo>
                    <a:lnTo>
                      <a:pt x="133" y="79"/>
                    </a:lnTo>
                    <a:lnTo>
                      <a:pt x="178" y="0"/>
                    </a:lnTo>
                    <a:lnTo>
                      <a:pt x="46" y="0"/>
                    </a:lnTo>
                    <a:close/>
                  </a:path>
                </a:pathLst>
              </a:custGeom>
              <a:solidFill>
                <a:srgbClr val="FFBA05"/>
              </a:solidFill>
              <a:ln w="9525">
                <a:noFill/>
                <a:round/>
                <a:headEnd/>
                <a:tailEnd/>
              </a:ln>
            </p:spPr>
            <p:txBody>
              <a:bodyPr/>
              <a:lstStyle/>
              <a:p>
                <a:endParaRPr lang="en-US"/>
              </a:p>
            </p:txBody>
          </p:sp>
          <p:sp>
            <p:nvSpPr>
              <p:cNvPr id="654726" name="Line 390"/>
              <p:cNvSpPr>
                <a:spLocks noChangeShapeType="1"/>
              </p:cNvSpPr>
              <p:nvPr/>
            </p:nvSpPr>
            <p:spPr bwMode="auto">
              <a:xfrm flipH="1">
                <a:off x="1074" y="2751"/>
                <a:ext cx="46" cy="79"/>
              </a:xfrm>
              <a:prstGeom prst="line">
                <a:avLst/>
              </a:prstGeom>
              <a:noFill/>
              <a:ln w="3175">
                <a:solidFill>
                  <a:srgbClr val="F9B304"/>
                </a:solidFill>
                <a:miter lim="800000"/>
                <a:headEnd/>
                <a:tailEnd/>
              </a:ln>
            </p:spPr>
            <p:txBody>
              <a:bodyPr/>
              <a:lstStyle/>
              <a:p>
                <a:endParaRPr lang="en-US"/>
              </a:p>
            </p:txBody>
          </p:sp>
          <p:sp>
            <p:nvSpPr>
              <p:cNvPr id="654727" name="Line 391"/>
              <p:cNvSpPr>
                <a:spLocks noChangeShapeType="1"/>
              </p:cNvSpPr>
              <p:nvPr/>
            </p:nvSpPr>
            <p:spPr bwMode="auto">
              <a:xfrm>
                <a:off x="1074" y="2830"/>
                <a:ext cx="133" cy="1"/>
              </a:xfrm>
              <a:prstGeom prst="line">
                <a:avLst/>
              </a:prstGeom>
              <a:noFill/>
              <a:ln w="3175">
                <a:solidFill>
                  <a:srgbClr val="E9A704"/>
                </a:solidFill>
                <a:miter lim="800000"/>
                <a:headEnd/>
                <a:tailEnd/>
              </a:ln>
            </p:spPr>
            <p:txBody>
              <a:bodyPr/>
              <a:lstStyle/>
              <a:p>
                <a:endParaRPr lang="en-US"/>
              </a:p>
            </p:txBody>
          </p:sp>
          <p:sp>
            <p:nvSpPr>
              <p:cNvPr id="654728" name="Line 392"/>
              <p:cNvSpPr>
                <a:spLocks noChangeShapeType="1"/>
              </p:cNvSpPr>
              <p:nvPr/>
            </p:nvSpPr>
            <p:spPr bwMode="auto">
              <a:xfrm flipV="1">
                <a:off x="1207" y="2751"/>
                <a:ext cx="45" cy="79"/>
              </a:xfrm>
              <a:prstGeom prst="line">
                <a:avLst/>
              </a:prstGeom>
              <a:noFill/>
              <a:ln w="3175">
                <a:solidFill>
                  <a:srgbClr val="CE9404"/>
                </a:solidFill>
                <a:miter lim="800000"/>
                <a:headEnd/>
                <a:tailEnd/>
              </a:ln>
            </p:spPr>
            <p:txBody>
              <a:bodyPr/>
              <a:lstStyle/>
              <a:p>
                <a:endParaRPr lang="en-US"/>
              </a:p>
            </p:txBody>
          </p:sp>
          <p:sp>
            <p:nvSpPr>
              <p:cNvPr id="654729" name="Line 393"/>
              <p:cNvSpPr>
                <a:spLocks noChangeShapeType="1"/>
              </p:cNvSpPr>
              <p:nvPr/>
            </p:nvSpPr>
            <p:spPr bwMode="auto">
              <a:xfrm flipH="1">
                <a:off x="1120" y="2751"/>
                <a:ext cx="132" cy="1"/>
              </a:xfrm>
              <a:prstGeom prst="line">
                <a:avLst/>
              </a:prstGeom>
              <a:noFill/>
              <a:ln w="3175">
                <a:solidFill>
                  <a:srgbClr val="DEA004"/>
                </a:solidFill>
                <a:miter lim="800000"/>
                <a:headEnd/>
                <a:tailEnd/>
              </a:ln>
            </p:spPr>
            <p:txBody>
              <a:bodyPr/>
              <a:lstStyle/>
              <a:p>
                <a:endParaRPr lang="en-US"/>
              </a:p>
            </p:txBody>
          </p:sp>
        </p:grpSp>
        <p:grpSp>
          <p:nvGrpSpPr>
            <p:cNvPr id="654526" name="Group 394"/>
            <p:cNvGrpSpPr>
              <a:grpSpLocks/>
            </p:cNvGrpSpPr>
            <p:nvPr/>
          </p:nvGrpSpPr>
          <p:grpSpPr bwMode="auto">
            <a:xfrm>
              <a:off x="1236" y="2751"/>
              <a:ext cx="178" cy="80"/>
              <a:chOff x="1236" y="2751"/>
              <a:chExt cx="178" cy="80"/>
            </a:xfrm>
          </p:grpSpPr>
          <p:sp>
            <p:nvSpPr>
              <p:cNvPr id="654731" name="Freeform 395"/>
              <p:cNvSpPr>
                <a:spLocks/>
              </p:cNvSpPr>
              <p:nvPr/>
            </p:nvSpPr>
            <p:spPr bwMode="auto">
              <a:xfrm>
                <a:off x="1236" y="2751"/>
                <a:ext cx="178" cy="79"/>
              </a:xfrm>
              <a:custGeom>
                <a:avLst/>
                <a:gdLst/>
                <a:ahLst/>
                <a:cxnLst>
                  <a:cxn ang="0">
                    <a:pos x="46" y="0"/>
                  </a:cxn>
                  <a:cxn ang="0">
                    <a:pos x="0" y="79"/>
                  </a:cxn>
                  <a:cxn ang="0">
                    <a:pos x="133" y="79"/>
                  </a:cxn>
                  <a:cxn ang="0">
                    <a:pos x="178" y="0"/>
                  </a:cxn>
                  <a:cxn ang="0">
                    <a:pos x="46" y="0"/>
                  </a:cxn>
                </a:cxnLst>
                <a:rect l="0" t="0" r="r" b="b"/>
                <a:pathLst>
                  <a:path w="178" h="79">
                    <a:moveTo>
                      <a:pt x="46" y="0"/>
                    </a:moveTo>
                    <a:lnTo>
                      <a:pt x="0" y="79"/>
                    </a:lnTo>
                    <a:lnTo>
                      <a:pt x="133" y="79"/>
                    </a:lnTo>
                    <a:lnTo>
                      <a:pt x="178" y="0"/>
                    </a:lnTo>
                    <a:lnTo>
                      <a:pt x="46" y="0"/>
                    </a:lnTo>
                    <a:close/>
                  </a:path>
                </a:pathLst>
              </a:custGeom>
              <a:solidFill>
                <a:srgbClr val="FFBA05"/>
              </a:solidFill>
              <a:ln w="9525">
                <a:noFill/>
                <a:round/>
                <a:headEnd/>
                <a:tailEnd/>
              </a:ln>
            </p:spPr>
            <p:txBody>
              <a:bodyPr/>
              <a:lstStyle/>
              <a:p>
                <a:endParaRPr lang="en-US"/>
              </a:p>
            </p:txBody>
          </p:sp>
          <p:sp>
            <p:nvSpPr>
              <p:cNvPr id="654732" name="Line 396"/>
              <p:cNvSpPr>
                <a:spLocks noChangeShapeType="1"/>
              </p:cNvSpPr>
              <p:nvPr/>
            </p:nvSpPr>
            <p:spPr bwMode="auto">
              <a:xfrm flipH="1">
                <a:off x="1236" y="2751"/>
                <a:ext cx="46" cy="79"/>
              </a:xfrm>
              <a:prstGeom prst="line">
                <a:avLst/>
              </a:prstGeom>
              <a:noFill/>
              <a:ln w="3175">
                <a:solidFill>
                  <a:srgbClr val="F9B304"/>
                </a:solidFill>
                <a:miter lim="800000"/>
                <a:headEnd/>
                <a:tailEnd/>
              </a:ln>
            </p:spPr>
            <p:txBody>
              <a:bodyPr/>
              <a:lstStyle/>
              <a:p>
                <a:endParaRPr lang="en-US"/>
              </a:p>
            </p:txBody>
          </p:sp>
          <p:sp>
            <p:nvSpPr>
              <p:cNvPr id="654733" name="Line 397"/>
              <p:cNvSpPr>
                <a:spLocks noChangeShapeType="1"/>
              </p:cNvSpPr>
              <p:nvPr/>
            </p:nvSpPr>
            <p:spPr bwMode="auto">
              <a:xfrm>
                <a:off x="1236" y="2830"/>
                <a:ext cx="133" cy="1"/>
              </a:xfrm>
              <a:prstGeom prst="line">
                <a:avLst/>
              </a:prstGeom>
              <a:noFill/>
              <a:ln w="3175">
                <a:solidFill>
                  <a:srgbClr val="E9A704"/>
                </a:solidFill>
                <a:miter lim="800000"/>
                <a:headEnd/>
                <a:tailEnd/>
              </a:ln>
            </p:spPr>
            <p:txBody>
              <a:bodyPr/>
              <a:lstStyle/>
              <a:p>
                <a:endParaRPr lang="en-US"/>
              </a:p>
            </p:txBody>
          </p:sp>
          <p:sp>
            <p:nvSpPr>
              <p:cNvPr id="654734" name="Line 398"/>
              <p:cNvSpPr>
                <a:spLocks noChangeShapeType="1"/>
              </p:cNvSpPr>
              <p:nvPr/>
            </p:nvSpPr>
            <p:spPr bwMode="auto">
              <a:xfrm flipV="1">
                <a:off x="1369" y="2751"/>
                <a:ext cx="45" cy="79"/>
              </a:xfrm>
              <a:prstGeom prst="line">
                <a:avLst/>
              </a:prstGeom>
              <a:noFill/>
              <a:ln w="3175">
                <a:solidFill>
                  <a:srgbClr val="CE9404"/>
                </a:solidFill>
                <a:miter lim="800000"/>
                <a:headEnd/>
                <a:tailEnd/>
              </a:ln>
            </p:spPr>
            <p:txBody>
              <a:bodyPr/>
              <a:lstStyle/>
              <a:p>
                <a:endParaRPr lang="en-US"/>
              </a:p>
            </p:txBody>
          </p:sp>
          <p:sp>
            <p:nvSpPr>
              <p:cNvPr id="654735" name="Line 399"/>
              <p:cNvSpPr>
                <a:spLocks noChangeShapeType="1"/>
              </p:cNvSpPr>
              <p:nvPr/>
            </p:nvSpPr>
            <p:spPr bwMode="auto">
              <a:xfrm flipH="1">
                <a:off x="1282" y="2751"/>
                <a:ext cx="132" cy="1"/>
              </a:xfrm>
              <a:prstGeom prst="line">
                <a:avLst/>
              </a:prstGeom>
              <a:noFill/>
              <a:ln w="3175">
                <a:solidFill>
                  <a:srgbClr val="DEA004"/>
                </a:solidFill>
                <a:miter lim="800000"/>
                <a:headEnd/>
                <a:tailEnd/>
              </a:ln>
            </p:spPr>
            <p:txBody>
              <a:bodyPr/>
              <a:lstStyle/>
              <a:p>
                <a:endParaRPr lang="en-US"/>
              </a:p>
            </p:txBody>
          </p:sp>
        </p:grpSp>
        <p:grpSp>
          <p:nvGrpSpPr>
            <p:cNvPr id="654532" name="Group 400"/>
            <p:cNvGrpSpPr>
              <a:grpSpLocks/>
            </p:cNvGrpSpPr>
            <p:nvPr/>
          </p:nvGrpSpPr>
          <p:grpSpPr bwMode="auto">
            <a:xfrm>
              <a:off x="1399" y="2751"/>
              <a:ext cx="178" cy="80"/>
              <a:chOff x="1399" y="2751"/>
              <a:chExt cx="178" cy="80"/>
            </a:xfrm>
          </p:grpSpPr>
          <p:sp>
            <p:nvSpPr>
              <p:cNvPr id="654737" name="Freeform 401"/>
              <p:cNvSpPr>
                <a:spLocks/>
              </p:cNvSpPr>
              <p:nvPr/>
            </p:nvSpPr>
            <p:spPr bwMode="auto">
              <a:xfrm>
                <a:off x="1399" y="2751"/>
                <a:ext cx="178" cy="79"/>
              </a:xfrm>
              <a:custGeom>
                <a:avLst/>
                <a:gdLst/>
                <a:ahLst/>
                <a:cxnLst>
                  <a:cxn ang="0">
                    <a:pos x="45" y="0"/>
                  </a:cxn>
                  <a:cxn ang="0">
                    <a:pos x="0" y="79"/>
                  </a:cxn>
                  <a:cxn ang="0">
                    <a:pos x="132" y="79"/>
                  </a:cxn>
                  <a:cxn ang="0">
                    <a:pos x="178" y="0"/>
                  </a:cxn>
                  <a:cxn ang="0">
                    <a:pos x="45" y="0"/>
                  </a:cxn>
                </a:cxnLst>
                <a:rect l="0" t="0" r="r" b="b"/>
                <a:pathLst>
                  <a:path w="178" h="79">
                    <a:moveTo>
                      <a:pt x="45" y="0"/>
                    </a:moveTo>
                    <a:lnTo>
                      <a:pt x="0" y="79"/>
                    </a:lnTo>
                    <a:lnTo>
                      <a:pt x="132" y="79"/>
                    </a:lnTo>
                    <a:lnTo>
                      <a:pt x="178" y="0"/>
                    </a:lnTo>
                    <a:lnTo>
                      <a:pt x="45" y="0"/>
                    </a:lnTo>
                    <a:close/>
                  </a:path>
                </a:pathLst>
              </a:custGeom>
              <a:solidFill>
                <a:srgbClr val="FFBA05"/>
              </a:solidFill>
              <a:ln w="9525">
                <a:noFill/>
                <a:round/>
                <a:headEnd/>
                <a:tailEnd/>
              </a:ln>
            </p:spPr>
            <p:txBody>
              <a:bodyPr/>
              <a:lstStyle/>
              <a:p>
                <a:endParaRPr lang="en-US"/>
              </a:p>
            </p:txBody>
          </p:sp>
          <p:sp>
            <p:nvSpPr>
              <p:cNvPr id="654738" name="Line 402"/>
              <p:cNvSpPr>
                <a:spLocks noChangeShapeType="1"/>
              </p:cNvSpPr>
              <p:nvPr/>
            </p:nvSpPr>
            <p:spPr bwMode="auto">
              <a:xfrm flipH="1">
                <a:off x="1399" y="2751"/>
                <a:ext cx="45" cy="79"/>
              </a:xfrm>
              <a:prstGeom prst="line">
                <a:avLst/>
              </a:prstGeom>
              <a:noFill/>
              <a:ln w="3175">
                <a:solidFill>
                  <a:srgbClr val="F9B304"/>
                </a:solidFill>
                <a:miter lim="800000"/>
                <a:headEnd/>
                <a:tailEnd/>
              </a:ln>
            </p:spPr>
            <p:txBody>
              <a:bodyPr/>
              <a:lstStyle/>
              <a:p>
                <a:endParaRPr lang="en-US"/>
              </a:p>
            </p:txBody>
          </p:sp>
          <p:sp>
            <p:nvSpPr>
              <p:cNvPr id="654739" name="Line 403"/>
              <p:cNvSpPr>
                <a:spLocks noChangeShapeType="1"/>
              </p:cNvSpPr>
              <p:nvPr/>
            </p:nvSpPr>
            <p:spPr bwMode="auto">
              <a:xfrm>
                <a:off x="1399" y="2830"/>
                <a:ext cx="132" cy="1"/>
              </a:xfrm>
              <a:prstGeom prst="line">
                <a:avLst/>
              </a:prstGeom>
              <a:noFill/>
              <a:ln w="3175">
                <a:solidFill>
                  <a:srgbClr val="E9A704"/>
                </a:solidFill>
                <a:miter lim="800000"/>
                <a:headEnd/>
                <a:tailEnd/>
              </a:ln>
            </p:spPr>
            <p:txBody>
              <a:bodyPr/>
              <a:lstStyle/>
              <a:p>
                <a:endParaRPr lang="en-US"/>
              </a:p>
            </p:txBody>
          </p:sp>
          <p:sp>
            <p:nvSpPr>
              <p:cNvPr id="654740" name="Line 404"/>
              <p:cNvSpPr>
                <a:spLocks noChangeShapeType="1"/>
              </p:cNvSpPr>
              <p:nvPr/>
            </p:nvSpPr>
            <p:spPr bwMode="auto">
              <a:xfrm flipV="1">
                <a:off x="1531" y="2751"/>
                <a:ext cx="46" cy="79"/>
              </a:xfrm>
              <a:prstGeom prst="line">
                <a:avLst/>
              </a:prstGeom>
              <a:noFill/>
              <a:ln w="3175">
                <a:solidFill>
                  <a:srgbClr val="CE9404"/>
                </a:solidFill>
                <a:miter lim="800000"/>
                <a:headEnd/>
                <a:tailEnd/>
              </a:ln>
            </p:spPr>
            <p:txBody>
              <a:bodyPr/>
              <a:lstStyle/>
              <a:p>
                <a:endParaRPr lang="en-US"/>
              </a:p>
            </p:txBody>
          </p:sp>
          <p:sp>
            <p:nvSpPr>
              <p:cNvPr id="654741" name="Line 405"/>
              <p:cNvSpPr>
                <a:spLocks noChangeShapeType="1"/>
              </p:cNvSpPr>
              <p:nvPr/>
            </p:nvSpPr>
            <p:spPr bwMode="auto">
              <a:xfrm flipH="1">
                <a:off x="1444" y="2751"/>
                <a:ext cx="133" cy="1"/>
              </a:xfrm>
              <a:prstGeom prst="line">
                <a:avLst/>
              </a:prstGeom>
              <a:noFill/>
              <a:ln w="3175">
                <a:solidFill>
                  <a:srgbClr val="DEA004"/>
                </a:solidFill>
                <a:miter lim="800000"/>
                <a:headEnd/>
                <a:tailEnd/>
              </a:ln>
            </p:spPr>
            <p:txBody>
              <a:bodyPr/>
              <a:lstStyle/>
              <a:p>
                <a:endParaRPr lang="en-US"/>
              </a:p>
            </p:txBody>
          </p:sp>
        </p:grpSp>
        <p:grpSp>
          <p:nvGrpSpPr>
            <p:cNvPr id="654538" name="Group 406"/>
            <p:cNvGrpSpPr>
              <a:grpSpLocks/>
            </p:cNvGrpSpPr>
            <p:nvPr/>
          </p:nvGrpSpPr>
          <p:grpSpPr bwMode="auto">
            <a:xfrm>
              <a:off x="956" y="2957"/>
              <a:ext cx="178" cy="80"/>
              <a:chOff x="956" y="2957"/>
              <a:chExt cx="178" cy="80"/>
            </a:xfrm>
          </p:grpSpPr>
          <p:sp>
            <p:nvSpPr>
              <p:cNvPr id="654743" name="Freeform 407"/>
              <p:cNvSpPr>
                <a:spLocks/>
              </p:cNvSpPr>
              <p:nvPr/>
            </p:nvSpPr>
            <p:spPr bwMode="auto">
              <a:xfrm>
                <a:off x="956" y="2957"/>
                <a:ext cx="178" cy="79"/>
              </a:xfrm>
              <a:custGeom>
                <a:avLst/>
                <a:gdLst/>
                <a:ahLst/>
                <a:cxnLst>
                  <a:cxn ang="0">
                    <a:pos x="46" y="0"/>
                  </a:cxn>
                  <a:cxn ang="0">
                    <a:pos x="0" y="79"/>
                  </a:cxn>
                  <a:cxn ang="0">
                    <a:pos x="133" y="79"/>
                  </a:cxn>
                  <a:cxn ang="0">
                    <a:pos x="178" y="0"/>
                  </a:cxn>
                  <a:cxn ang="0">
                    <a:pos x="46" y="0"/>
                  </a:cxn>
                </a:cxnLst>
                <a:rect l="0" t="0" r="r" b="b"/>
                <a:pathLst>
                  <a:path w="178" h="79">
                    <a:moveTo>
                      <a:pt x="46" y="0"/>
                    </a:moveTo>
                    <a:lnTo>
                      <a:pt x="0" y="79"/>
                    </a:lnTo>
                    <a:lnTo>
                      <a:pt x="133" y="79"/>
                    </a:lnTo>
                    <a:lnTo>
                      <a:pt x="178" y="0"/>
                    </a:lnTo>
                    <a:lnTo>
                      <a:pt x="46" y="0"/>
                    </a:lnTo>
                    <a:close/>
                  </a:path>
                </a:pathLst>
              </a:custGeom>
              <a:solidFill>
                <a:srgbClr val="FFBA05"/>
              </a:solidFill>
              <a:ln w="9525">
                <a:noFill/>
                <a:round/>
                <a:headEnd/>
                <a:tailEnd/>
              </a:ln>
            </p:spPr>
            <p:txBody>
              <a:bodyPr/>
              <a:lstStyle/>
              <a:p>
                <a:endParaRPr lang="en-US"/>
              </a:p>
            </p:txBody>
          </p:sp>
          <p:sp>
            <p:nvSpPr>
              <p:cNvPr id="654744" name="Line 408"/>
              <p:cNvSpPr>
                <a:spLocks noChangeShapeType="1"/>
              </p:cNvSpPr>
              <p:nvPr/>
            </p:nvSpPr>
            <p:spPr bwMode="auto">
              <a:xfrm flipH="1">
                <a:off x="956" y="2957"/>
                <a:ext cx="46" cy="79"/>
              </a:xfrm>
              <a:prstGeom prst="line">
                <a:avLst/>
              </a:prstGeom>
              <a:noFill/>
              <a:ln w="3175">
                <a:solidFill>
                  <a:srgbClr val="F9B304"/>
                </a:solidFill>
                <a:miter lim="800000"/>
                <a:headEnd/>
                <a:tailEnd/>
              </a:ln>
            </p:spPr>
            <p:txBody>
              <a:bodyPr/>
              <a:lstStyle/>
              <a:p>
                <a:endParaRPr lang="en-US"/>
              </a:p>
            </p:txBody>
          </p:sp>
          <p:sp>
            <p:nvSpPr>
              <p:cNvPr id="654745" name="Line 409"/>
              <p:cNvSpPr>
                <a:spLocks noChangeShapeType="1"/>
              </p:cNvSpPr>
              <p:nvPr/>
            </p:nvSpPr>
            <p:spPr bwMode="auto">
              <a:xfrm>
                <a:off x="956" y="3036"/>
                <a:ext cx="133" cy="1"/>
              </a:xfrm>
              <a:prstGeom prst="line">
                <a:avLst/>
              </a:prstGeom>
              <a:noFill/>
              <a:ln w="3175">
                <a:solidFill>
                  <a:srgbClr val="E9A704"/>
                </a:solidFill>
                <a:miter lim="800000"/>
                <a:headEnd/>
                <a:tailEnd/>
              </a:ln>
            </p:spPr>
            <p:txBody>
              <a:bodyPr/>
              <a:lstStyle/>
              <a:p>
                <a:endParaRPr lang="en-US"/>
              </a:p>
            </p:txBody>
          </p:sp>
          <p:sp>
            <p:nvSpPr>
              <p:cNvPr id="654746" name="Line 410"/>
              <p:cNvSpPr>
                <a:spLocks noChangeShapeType="1"/>
              </p:cNvSpPr>
              <p:nvPr/>
            </p:nvSpPr>
            <p:spPr bwMode="auto">
              <a:xfrm flipV="1">
                <a:off x="1089" y="2957"/>
                <a:ext cx="45" cy="79"/>
              </a:xfrm>
              <a:prstGeom prst="line">
                <a:avLst/>
              </a:prstGeom>
              <a:noFill/>
              <a:ln w="3175">
                <a:solidFill>
                  <a:srgbClr val="CE9404"/>
                </a:solidFill>
                <a:miter lim="800000"/>
                <a:headEnd/>
                <a:tailEnd/>
              </a:ln>
            </p:spPr>
            <p:txBody>
              <a:bodyPr/>
              <a:lstStyle/>
              <a:p>
                <a:endParaRPr lang="en-US"/>
              </a:p>
            </p:txBody>
          </p:sp>
          <p:sp>
            <p:nvSpPr>
              <p:cNvPr id="654747" name="Line 411"/>
              <p:cNvSpPr>
                <a:spLocks noChangeShapeType="1"/>
              </p:cNvSpPr>
              <p:nvPr/>
            </p:nvSpPr>
            <p:spPr bwMode="auto">
              <a:xfrm flipH="1">
                <a:off x="1002" y="2957"/>
                <a:ext cx="132" cy="1"/>
              </a:xfrm>
              <a:prstGeom prst="line">
                <a:avLst/>
              </a:prstGeom>
              <a:noFill/>
              <a:ln w="3175">
                <a:solidFill>
                  <a:srgbClr val="DEA004"/>
                </a:solidFill>
                <a:miter lim="800000"/>
                <a:headEnd/>
                <a:tailEnd/>
              </a:ln>
            </p:spPr>
            <p:txBody>
              <a:bodyPr/>
              <a:lstStyle/>
              <a:p>
                <a:endParaRPr lang="en-US"/>
              </a:p>
            </p:txBody>
          </p:sp>
        </p:grpSp>
        <p:grpSp>
          <p:nvGrpSpPr>
            <p:cNvPr id="654544" name="Group 412"/>
            <p:cNvGrpSpPr>
              <a:grpSpLocks/>
            </p:cNvGrpSpPr>
            <p:nvPr/>
          </p:nvGrpSpPr>
          <p:grpSpPr bwMode="auto">
            <a:xfrm>
              <a:off x="1622" y="2547"/>
              <a:ext cx="395" cy="178"/>
              <a:chOff x="1622" y="2547"/>
              <a:chExt cx="395" cy="178"/>
            </a:xfrm>
          </p:grpSpPr>
          <p:sp>
            <p:nvSpPr>
              <p:cNvPr id="654749" name="Freeform 413"/>
              <p:cNvSpPr>
                <a:spLocks/>
              </p:cNvSpPr>
              <p:nvPr/>
            </p:nvSpPr>
            <p:spPr bwMode="auto">
              <a:xfrm>
                <a:off x="1622" y="2547"/>
                <a:ext cx="395" cy="177"/>
              </a:xfrm>
              <a:custGeom>
                <a:avLst/>
                <a:gdLst/>
                <a:ahLst/>
                <a:cxnLst>
                  <a:cxn ang="0">
                    <a:pos x="100" y="0"/>
                  </a:cxn>
                  <a:cxn ang="0">
                    <a:pos x="0" y="177"/>
                  </a:cxn>
                  <a:cxn ang="0">
                    <a:pos x="294" y="177"/>
                  </a:cxn>
                  <a:cxn ang="0">
                    <a:pos x="395" y="0"/>
                  </a:cxn>
                  <a:cxn ang="0">
                    <a:pos x="100" y="0"/>
                  </a:cxn>
                </a:cxnLst>
                <a:rect l="0" t="0" r="r" b="b"/>
                <a:pathLst>
                  <a:path w="395" h="177">
                    <a:moveTo>
                      <a:pt x="100" y="0"/>
                    </a:moveTo>
                    <a:lnTo>
                      <a:pt x="0" y="177"/>
                    </a:lnTo>
                    <a:lnTo>
                      <a:pt x="294" y="177"/>
                    </a:lnTo>
                    <a:lnTo>
                      <a:pt x="395" y="0"/>
                    </a:lnTo>
                    <a:lnTo>
                      <a:pt x="100" y="0"/>
                    </a:lnTo>
                    <a:close/>
                  </a:path>
                </a:pathLst>
              </a:custGeom>
              <a:solidFill>
                <a:srgbClr val="FF5E00"/>
              </a:solidFill>
              <a:ln w="9525">
                <a:noFill/>
                <a:round/>
                <a:headEnd/>
                <a:tailEnd/>
              </a:ln>
            </p:spPr>
            <p:txBody>
              <a:bodyPr/>
              <a:lstStyle/>
              <a:p>
                <a:endParaRPr lang="en-US"/>
              </a:p>
            </p:txBody>
          </p:sp>
          <p:sp>
            <p:nvSpPr>
              <p:cNvPr id="654750" name="Line 414"/>
              <p:cNvSpPr>
                <a:spLocks noChangeShapeType="1"/>
              </p:cNvSpPr>
              <p:nvPr/>
            </p:nvSpPr>
            <p:spPr bwMode="auto">
              <a:xfrm flipH="1">
                <a:off x="1622" y="2547"/>
                <a:ext cx="100" cy="177"/>
              </a:xfrm>
              <a:prstGeom prst="line">
                <a:avLst/>
              </a:prstGeom>
              <a:noFill/>
              <a:ln w="3175">
                <a:solidFill>
                  <a:srgbClr val="FB5A00"/>
                </a:solidFill>
                <a:miter lim="800000"/>
                <a:headEnd/>
                <a:tailEnd/>
              </a:ln>
            </p:spPr>
            <p:txBody>
              <a:bodyPr/>
              <a:lstStyle/>
              <a:p>
                <a:endParaRPr lang="en-US"/>
              </a:p>
            </p:txBody>
          </p:sp>
          <p:sp>
            <p:nvSpPr>
              <p:cNvPr id="654751" name="Line 415"/>
              <p:cNvSpPr>
                <a:spLocks noChangeShapeType="1"/>
              </p:cNvSpPr>
              <p:nvPr/>
            </p:nvSpPr>
            <p:spPr bwMode="auto">
              <a:xfrm>
                <a:off x="1622" y="2724"/>
                <a:ext cx="294" cy="1"/>
              </a:xfrm>
              <a:prstGeom prst="line">
                <a:avLst/>
              </a:prstGeom>
              <a:noFill/>
              <a:ln w="3175">
                <a:solidFill>
                  <a:srgbClr val="EA5400"/>
                </a:solidFill>
                <a:miter lim="800000"/>
                <a:headEnd/>
                <a:tailEnd/>
              </a:ln>
            </p:spPr>
            <p:txBody>
              <a:bodyPr/>
              <a:lstStyle/>
              <a:p>
                <a:endParaRPr lang="en-US"/>
              </a:p>
            </p:txBody>
          </p:sp>
          <p:sp>
            <p:nvSpPr>
              <p:cNvPr id="654752" name="Line 416"/>
              <p:cNvSpPr>
                <a:spLocks noChangeShapeType="1"/>
              </p:cNvSpPr>
              <p:nvPr/>
            </p:nvSpPr>
            <p:spPr bwMode="auto">
              <a:xfrm flipV="1">
                <a:off x="1916" y="2547"/>
                <a:ext cx="101" cy="177"/>
              </a:xfrm>
              <a:prstGeom prst="line">
                <a:avLst/>
              </a:prstGeom>
              <a:noFill/>
              <a:ln w="3175">
                <a:solidFill>
                  <a:srgbClr val="CF4A00"/>
                </a:solidFill>
                <a:miter lim="800000"/>
                <a:headEnd/>
                <a:tailEnd/>
              </a:ln>
            </p:spPr>
            <p:txBody>
              <a:bodyPr/>
              <a:lstStyle/>
              <a:p>
                <a:endParaRPr lang="en-US"/>
              </a:p>
            </p:txBody>
          </p:sp>
          <p:sp>
            <p:nvSpPr>
              <p:cNvPr id="654753" name="Line 417"/>
              <p:cNvSpPr>
                <a:spLocks noChangeShapeType="1"/>
              </p:cNvSpPr>
              <p:nvPr/>
            </p:nvSpPr>
            <p:spPr bwMode="auto">
              <a:xfrm flipH="1">
                <a:off x="1722" y="2547"/>
                <a:ext cx="295" cy="1"/>
              </a:xfrm>
              <a:prstGeom prst="line">
                <a:avLst/>
              </a:prstGeom>
              <a:noFill/>
              <a:ln w="3175">
                <a:solidFill>
                  <a:srgbClr val="E05100"/>
                </a:solidFill>
                <a:miter lim="800000"/>
                <a:headEnd/>
                <a:tailEnd/>
              </a:ln>
            </p:spPr>
            <p:txBody>
              <a:bodyPr/>
              <a:lstStyle/>
              <a:p>
                <a:endParaRPr lang="en-US"/>
              </a:p>
            </p:txBody>
          </p:sp>
        </p:grpSp>
        <p:sp>
          <p:nvSpPr>
            <p:cNvPr id="654754" name="Line 418"/>
            <p:cNvSpPr>
              <a:spLocks noChangeShapeType="1"/>
            </p:cNvSpPr>
            <p:nvPr/>
          </p:nvSpPr>
          <p:spPr bwMode="auto">
            <a:xfrm flipH="1">
              <a:off x="1156" y="2886"/>
              <a:ext cx="34" cy="60"/>
            </a:xfrm>
            <a:prstGeom prst="line">
              <a:avLst/>
            </a:prstGeom>
            <a:noFill/>
            <a:ln w="11113">
              <a:solidFill>
                <a:srgbClr val="FFFF00"/>
              </a:solidFill>
              <a:round/>
              <a:headEnd/>
              <a:tailEnd/>
            </a:ln>
          </p:spPr>
          <p:txBody>
            <a:bodyPr/>
            <a:lstStyle/>
            <a:p>
              <a:endParaRPr lang="en-US"/>
            </a:p>
          </p:txBody>
        </p:sp>
        <p:grpSp>
          <p:nvGrpSpPr>
            <p:cNvPr id="654550" name="Group 419"/>
            <p:cNvGrpSpPr>
              <a:grpSpLocks/>
            </p:cNvGrpSpPr>
            <p:nvPr/>
          </p:nvGrpSpPr>
          <p:grpSpPr bwMode="auto">
            <a:xfrm>
              <a:off x="794" y="2957"/>
              <a:ext cx="178" cy="80"/>
              <a:chOff x="794" y="2957"/>
              <a:chExt cx="178" cy="80"/>
            </a:xfrm>
          </p:grpSpPr>
          <p:sp>
            <p:nvSpPr>
              <p:cNvPr id="654756" name="Freeform 420"/>
              <p:cNvSpPr>
                <a:spLocks/>
              </p:cNvSpPr>
              <p:nvPr/>
            </p:nvSpPr>
            <p:spPr bwMode="auto">
              <a:xfrm>
                <a:off x="794" y="2957"/>
                <a:ext cx="178" cy="79"/>
              </a:xfrm>
              <a:custGeom>
                <a:avLst/>
                <a:gdLst/>
                <a:ahLst/>
                <a:cxnLst>
                  <a:cxn ang="0">
                    <a:pos x="45" y="0"/>
                  </a:cxn>
                  <a:cxn ang="0">
                    <a:pos x="0" y="79"/>
                  </a:cxn>
                  <a:cxn ang="0">
                    <a:pos x="133" y="79"/>
                  </a:cxn>
                  <a:cxn ang="0">
                    <a:pos x="178" y="0"/>
                  </a:cxn>
                  <a:cxn ang="0">
                    <a:pos x="45" y="0"/>
                  </a:cxn>
                </a:cxnLst>
                <a:rect l="0" t="0" r="r" b="b"/>
                <a:pathLst>
                  <a:path w="178" h="79">
                    <a:moveTo>
                      <a:pt x="45" y="0"/>
                    </a:moveTo>
                    <a:lnTo>
                      <a:pt x="0" y="79"/>
                    </a:lnTo>
                    <a:lnTo>
                      <a:pt x="133" y="79"/>
                    </a:lnTo>
                    <a:lnTo>
                      <a:pt x="178" y="0"/>
                    </a:lnTo>
                    <a:lnTo>
                      <a:pt x="45" y="0"/>
                    </a:lnTo>
                    <a:close/>
                  </a:path>
                </a:pathLst>
              </a:custGeom>
              <a:solidFill>
                <a:srgbClr val="FFBA05"/>
              </a:solidFill>
              <a:ln w="9525">
                <a:noFill/>
                <a:round/>
                <a:headEnd/>
                <a:tailEnd/>
              </a:ln>
            </p:spPr>
            <p:txBody>
              <a:bodyPr/>
              <a:lstStyle/>
              <a:p>
                <a:endParaRPr lang="en-US"/>
              </a:p>
            </p:txBody>
          </p:sp>
          <p:sp>
            <p:nvSpPr>
              <p:cNvPr id="654757" name="Line 421"/>
              <p:cNvSpPr>
                <a:spLocks noChangeShapeType="1"/>
              </p:cNvSpPr>
              <p:nvPr/>
            </p:nvSpPr>
            <p:spPr bwMode="auto">
              <a:xfrm flipH="1">
                <a:off x="794" y="2957"/>
                <a:ext cx="45" cy="79"/>
              </a:xfrm>
              <a:prstGeom prst="line">
                <a:avLst/>
              </a:prstGeom>
              <a:noFill/>
              <a:ln w="3175">
                <a:solidFill>
                  <a:srgbClr val="F9B304"/>
                </a:solidFill>
                <a:miter lim="800000"/>
                <a:headEnd/>
                <a:tailEnd/>
              </a:ln>
            </p:spPr>
            <p:txBody>
              <a:bodyPr/>
              <a:lstStyle/>
              <a:p>
                <a:endParaRPr lang="en-US"/>
              </a:p>
            </p:txBody>
          </p:sp>
          <p:sp>
            <p:nvSpPr>
              <p:cNvPr id="654758" name="Line 422"/>
              <p:cNvSpPr>
                <a:spLocks noChangeShapeType="1"/>
              </p:cNvSpPr>
              <p:nvPr/>
            </p:nvSpPr>
            <p:spPr bwMode="auto">
              <a:xfrm>
                <a:off x="794" y="3036"/>
                <a:ext cx="133" cy="1"/>
              </a:xfrm>
              <a:prstGeom prst="line">
                <a:avLst/>
              </a:prstGeom>
              <a:noFill/>
              <a:ln w="3175">
                <a:solidFill>
                  <a:srgbClr val="E9A704"/>
                </a:solidFill>
                <a:miter lim="800000"/>
                <a:headEnd/>
                <a:tailEnd/>
              </a:ln>
            </p:spPr>
            <p:txBody>
              <a:bodyPr/>
              <a:lstStyle/>
              <a:p>
                <a:endParaRPr lang="en-US"/>
              </a:p>
            </p:txBody>
          </p:sp>
          <p:sp>
            <p:nvSpPr>
              <p:cNvPr id="654759" name="Line 423"/>
              <p:cNvSpPr>
                <a:spLocks noChangeShapeType="1"/>
              </p:cNvSpPr>
              <p:nvPr/>
            </p:nvSpPr>
            <p:spPr bwMode="auto">
              <a:xfrm flipV="1">
                <a:off x="927" y="2957"/>
                <a:ext cx="45" cy="79"/>
              </a:xfrm>
              <a:prstGeom prst="line">
                <a:avLst/>
              </a:prstGeom>
              <a:noFill/>
              <a:ln w="3175">
                <a:solidFill>
                  <a:srgbClr val="CE9404"/>
                </a:solidFill>
                <a:miter lim="800000"/>
                <a:headEnd/>
                <a:tailEnd/>
              </a:ln>
            </p:spPr>
            <p:txBody>
              <a:bodyPr/>
              <a:lstStyle/>
              <a:p>
                <a:endParaRPr lang="en-US"/>
              </a:p>
            </p:txBody>
          </p:sp>
          <p:sp>
            <p:nvSpPr>
              <p:cNvPr id="654760" name="Line 424"/>
              <p:cNvSpPr>
                <a:spLocks noChangeShapeType="1"/>
              </p:cNvSpPr>
              <p:nvPr/>
            </p:nvSpPr>
            <p:spPr bwMode="auto">
              <a:xfrm flipH="1">
                <a:off x="839" y="2957"/>
                <a:ext cx="133" cy="1"/>
              </a:xfrm>
              <a:prstGeom prst="line">
                <a:avLst/>
              </a:prstGeom>
              <a:noFill/>
              <a:ln w="3175">
                <a:solidFill>
                  <a:srgbClr val="DEA004"/>
                </a:solidFill>
                <a:miter lim="800000"/>
                <a:headEnd/>
                <a:tailEnd/>
              </a:ln>
            </p:spPr>
            <p:txBody>
              <a:bodyPr/>
              <a:lstStyle/>
              <a:p>
                <a:endParaRPr lang="en-US"/>
              </a:p>
            </p:txBody>
          </p:sp>
        </p:grpSp>
        <p:grpSp>
          <p:nvGrpSpPr>
            <p:cNvPr id="654556" name="Group 425"/>
            <p:cNvGrpSpPr>
              <a:grpSpLocks/>
            </p:cNvGrpSpPr>
            <p:nvPr/>
          </p:nvGrpSpPr>
          <p:grpSpPr bwMode="auto">
            <a:xfrm>
              <a:off x="632" y="2957"/>
              <a:ext cx="178" cy="80"/>
              <a:chOff x="632" y="2957"/>
              <a:chExt cx="178" cy="80"/>
            </a:xfrm>
          </p:grpSpPr>
          <p:sp>
            <p:nvSpPr>
              <p:cNvPr id="654762" name="Freeform 426"/>
              <p:cNvSpPr>
                <a:spLocks/>
              </p:cNvSpPr>
              <p:nvPr/>
            </p:nvSpPr>
            <p:spPr bwMode="auto">
              <a:xfrm>
                <a:off x="632" y="2957"/>
                <a:ext cx="178" cy="79"/>
              </a:xfrm>
              <a:custGeom>
                <a:avLst/>
                <a:gdLst/>
                <a:ahLst/>
                <a:cxnLst>
                  <a:cxn ang="0">
                    <a:pos x="45" y="0"/>
                  </a:cxn>
                  <a:cxn ang="0">
                    <a:pos x="0" y="79"/>
                  </a:cxn>
                  <a:cxn ang="0">
                    <a:pos x="133" y="79"/>
                  </a:cxn>
                  <a:cxn ang="0">
                    <a:pos x="178" y="0"/>
                  </a:cxn>
                  <a:cxn ang="0">
                    <a:pos x="45" y="0"/>
                  </a:cxn>
                </a:cxnLst>
                <a:rect l="0" t="0" r="r" b="b"/>
                <a:pathLst>
                  <a:path w="178" h="79">
                    <a:moveTo>
                      <a:pt x="45" y="0"/>
                    </a:moveTo>
                    <a:lnTo>
                      <a:pt x="0" y="79"/>
                    </a:lnTo>
                    <a:lnTo>
                      <a:pt x="133" y="79"/>
                    </a:lnTo>
                    <a:lnTo>
                      <a:pt x="178" y="0"/>
                    </a:lnTo>
                    <a:lnTo>
                      <a:pt x="45" y="0"/>
                    </a:lnTo>
                    <a:close/>
                  </a:path>
                </a:pathLst>
              </a:custGeom>
              <a:solidFill>
                <a:srgbClr val="FFBA05"/>
              </a:solidFill>
              <a:ln w="9525">
                <a:noFill/>
                <a:round/>
                <a:headEnd/>
                <a:tailEnd/>
              </a:ln>
            </p:spPr>
            <p:txBody>
              <a:bodyPr/>
              <a:lstStyle/>
              <a:p>
                <a:endParaRPr lang="en-US"/>
              </a:p>
            </p:txBody>
          </p:sp>
          <p:sp>
            <p:nvSpPr>
              <p:cNvPr id="654763" name="Line 427"/>
              <p:cNvSpPr>
                <a:spLocks noChangeShapeType="1"/>
              </p:cNvSpPr>
              <p:nvPr/>
            </p:nvSpPr>
            <p:spPr bwMode="auto">
              <a:xfrm flipH="1">
                <a:off x="632" y="2957"/>
                <a:ext cx="45" cy="79"/>
              </a:xfrm>
              <a:prstGeom prst="line">
                <a:avLst/>
              </a:prstGeom>
              <a:noFill/>
              <a:ln w="3175">
                <a:solidFill>
                  <a:srgbClr val="F9B304"/>
                </a:solidFill>
                <a:miter lim="800000"/>
                <a:headEnd/>
                <a:tailEnd/>
              </a:ln>
            </p:spPr>
            <p:txBody>
              <a:bodyPr/>
              <a:lstStyle/>
              <a:p>
                <a:endParaRPr lang="en-US"/>
              </a:p>
            </p:txBody>
          </p:sp>
          <p:sp>
            <p:nvSpPr>
              <p:cNvPr id="654764" name="Line 428"/>
              <p:cNvSpPr>
                <a:spLocks noChangeShapeType="1"/>
              </p:cNvSpPr>
              <p:nvPr/>
            </p:nvSpPr>
            <p:spPr bwMode="auto">
              <a:xfrm>
                <a:off x="632" y="3036"/>
                <a:ext cx="133" cy="1"/>
              </a:xfrm>
              <a:prstGeom prst="line">
                <a:avLst/>
              </a:prstGeom>
              <a:noFill/>
              <a:ln w="3175">
                <a:solidFill>
                  <a:srgbClr val="E9A704"/>
                </a:solidFill>
                <a:miter lim="800000"/>
                <a:headEnd/>
                <a:tailEnd/>
              </a:ln>
            </p:spPr>
            <p:txBody>
              <a:bodyPr/>
              <a:lstStyle/>
              <a:p>
                <a:endParaRPr lang="en-US"/>
              </a:p>
            </p:txBody>
          </p:sp>
          <p:sp>
            <p:nvSpPr>
              <p:cNvPr id="654765" name="Line 429"/>
              <p:cNvSpPr>
                <a:spLocks noChangeShapeType="1"/>
              </p:cNvSpPr>
              <p:nvPr/>
            </p:nvSpPr>
            <p:spPr bwMode="auto">
              <a:xfrm flipV="1">
                <a:off x="765" y="2957"/>
                <a:ext cx="45" cy="79"/>
              </a:xfrm>
              <a:prstGeom prst="line">
                <a:avLst/>
              </a:prstGeom>
              <a:noFill/>
              <a:ln w="3175">
                <a:solidFill>
                  <a:srgbClr val="CE9404"/>
                </a:solidFill>
                <a:miter lim="800000"/>
                <a:headEnd/>
                <a:tailEnd/>
              </a:ln>
            </p:spPr>
            <p:txBody>
              <a:bodyPr/>
              <a:lstStyle/>
              <a:p>
                <a:endParaRPr lang="en-US"/>
              </a:p>
            </p:txBody>
          </p:sp>
          <p:sp>
            <p:nvSpPr>
              <p:cNvPr id="654766" name="Line 430"/>
              <p:cNvSpPr>
                <a:spLocks noChangeShapeType="1"/>
              </p:cNvSpPr>
              <p:nvPr/>
            </p:nvSpPr>
            <p:spPr bwMode="auto">
              <a:xfrm flipH="1">
                <a:off x="677" y="2957"/>
                <a:ext cx="133" cy="1"/>
              </a:xfrm>
              <a:prstGeom prst="line">
                <a:avLst/>
              </a:prstGeom>
              <a:noFill/>
              <a:ln w="3175">
                <a:solidFill>
                  <a:srgbClr val="DEA004"/>
                </a:solidFill>
                <a:miter lim="800000"/>
                <a:headEnd/>
                <a:tailEnd/>
              </a:ln>
            </p:spPr>
            <p:txBody>
              <a:bodyPr/>
              <a:lstStyle/>
              <a:p>
                <a:endParaRPr lang="en-US"/>
              </a:p>
            </p:txBody>
          </p:sp>
        </p:grpSp>
        <p:grpSp>
          <p:nvGrpSpPr>
            <p:cNvPr id="654562" name="Group 431"/>
            <p:cNvGrpSpPr>
              <a:grpSpLocks/>
            </p:cNvGrpSpPr>
            <p:nvPr/>
          </p:nvGrpSpPr>
          <p:grpSpPr bwMode="auto">
            <a:xfrm>
              <a:off x="809" y="2648"/>
              <a:ext cx="178" cy="80"/>
              <a:chOff x="809" y="2648"/>
              <a:chExt cx="178" cy="80"/>
            </a:xfrm>
          </p:grpSpPr>
          <p:sp>
            <p:nvSpPr>
              <p:cNvPr id="654768" name="Freeform 432"/>
              <p:cNvSpPr>
                <a:spLocks/>
              </p:cNvSpPr>
              <p:nvPr/>
            </p:nvSpPr>
            <p:spPr bwMode="auto">
              <a:xfrm>
                <a:off x="809" y="2648"/>
                <a:ext cx="178" cy="79"/>
              </a:xfrm>
              <a:custGeom>
                <a:avLst/>
                <a:gdLst/>
                <a:ahLst/>
                <a:cxnLst>
                  <a:cxn ang="0">
                    <a:pos x="45" y="0"/>
                  </a:cxn>
                  <a:cxn ang="0">
                    <a:pos x="0" y="79"/>
                  </a:cxn>
                  <a:cxn ang="0">
                    <a:pos x="133" y="79"/>
                  </a:cxn>
                  <a:cxn ang="0">
                    <a:pos x="178" y="0"/>
                  </a:cxn>
                  <a:cxn ang="0">
                    <a:pos x="45" y="0"/>
                  </a:cxn>
                </a:cxnLst>
                <a:rect l="0" t="0" r="r" b="b"/>
                <a:pathLst>
                  <a:path w="178" h="79">
                    <a:moveTo>
                      <a:pt x="45" y="0"/>
                    </a:moveTo>
                    <a:lnTo>
                      <a:pt x="0" y="79"/>
                    </a:lnTo>
                    <a:lnTo>
                      <a:pt x="133" y="79"/>
                    </a:lnTo>
                    <a:lnTo>
                      <a:pt x="178" y="0"/>
                    </a:lnTo>
                    <a:lnTo>
                      <a:pt x="45" y="0"/>
                    </a:lnTo>
                    <a:close/>
                  </a:path>
                </a:pathLst>
              </a:custGeom>
              <a:solidFill>
                <a:srgbClr val="FFBA05"/>
              </a:solidFill>
              <a:ln w="9525">
                <a:noFill/>
                <a:round/>
                <a:headEnd/>
                <a:tailEnd/>
              </a:ln>
            </p:spPr>
            <p:txBody>
              <a:bodyPr/>
              <a:lstStyle/>
              <a:p>
                <a:endParaRPr lang="en-US"/>
              </a:p>
            </p:txBody>
          </p:sp>
          <p:sp>
            <p:nvSpPr>
              <p:cNvPr id="654769" name="Line 433"/>
              <p:cNvSpPr>
                <a:spLocks noChangeShapeType="1"/>
              </p:cNvSpPr>
              <p:nvPr/>
            </p:nvSpPr>
            <p:spPr bwMode="auto">
              <a:xfrm flipH="1">
                <a:off x="809" y="2648"/>
                <a:ext cx="45" cy="79"/>
              </a:xfrm>
              <a:prstGeom prst="line">
                <a:avLst/>
              </a:prstGeom>
              <a:noFill/>
              <a:ln w="3175">
                <a:solidFill>
                  <a:srgbClr val="F9B304"/>
                </a:solidFill>
                <a:miter lim="800000"/>
                <a:headEnd/>
                <a:tailEnd/>
              </a:ln>
            </p:spPr>
            <p:txBody>
              <a:bodyPr/>
              <a:lstStyle/>
              <a:p>
                <a:endParaRPr lang="en-US"/>
              </a:p>
            </p:txBody>
          </p:sp>
          <p:sp>
            <p:nvSpPr>
              <p:cNvPr id="654770" name="Line 434"/>
              <p:cNvSpPr>
                <a:spLocks noChangeShapeType="1"/>
              </p:cNvSpPr>
              <p:nvPr/>
            </p:nvSpPr>
            <p:spPr bwMode="auto">
              <a:xfrm>
                <a:off x="809" y="2727"/>
                <a:ext cx="133" cy="1"/>
              </a:xfrm>
              <a:prstGeom prst="line">
                <a:avLst/>
              </a:prstGeom>
              <a:noFill/>
              <a:ln w="3175">
                <a:solidFill>
                  <a:srgbClr val="E9A704"/>
                </a:solidFill>
                <a:miter lim="800000"/>
                <a:headEnd/>
                <a:tailEnd/>
              </a:ln>
            </p:spPr>
            <p:txBody>
              <a:bodyPr/>
              <a:lstStyle/>
              <a:p>
                <a:endParaRPr lang="en-US"/>
              </a:p>
            </p:txBody>
          </p:sp>
          <p:sp>
            <p:nvSpPr>
              <p:cNvPr id="654771" name="Line 435"/>
              <p:cNvSpPr>
                <a:spLocks noChangeShapeType="1"/>
              </p:cNvSpPr>
              <p:nvPr/>
            </p:nvSpPr>
            <p:spPr bwMode="auto">
              <a:xfrm flipV="1">
                <a:off x="942" y="2648"/>
                <a:ext cx="45" cy="79"/>
              </a:xfrm>
              <a:prstGeom prst="line">
                <a:avLst/>
              </a:prstGeom>
              <a:noFill/>
              <a:ln w="3175">
                <a:solidFill>
                  <a:srgbClr val="CE9404"/>
                </a:solidFill>
                <a:miter lim="800000"/>
                <a:headEnd/>
                <a:tailEnd/>
              </a:ln>
            </p:spPr>
            <p:txBody>
              <a:bodyPr/>
              <a:lstStyle/>
              <a:p>
                <a:endParaRPr lang="en-US"/>
              </a:p>
            </p:txBody>
          </p:sp>
          <p:sp>
            <p:nvSpPr>
              <p:cNvPr id="654772" name="Line 436"/>
              <p:cNvSpPr>
                <a:spLocks noChangeShapeType="1"/>
              </p:cNvSpPr>
              <p:nvPr/>
            </p:nvSpPr>
            <p:spPr bwMode="auto">
              <a:xfrm flipH="1">
                <a:off x="854" y="2648"/>
                <a:ext cx="133" cy="1"/>
              </a:xfrm>
              <a:prstGeom prst="line">
                <a:avLst/>
              </a:prstGeom>
              <a:noFill/>
              <a:ln w="3175">
                <a:solidFill>
                  <a:srgbClr val="DEA004"/>
                </a:solidFill>
                <a:miter lim="800000"/>
                <a:headEnd/>
                <a:tailEnd/>
              </a:ln>
            </p:spPr>
            <p:txBody>
              <a:bodyPr/>
              <a:lstStyle/>
              <a:p>
                <a:endParaRPr lang="en-US"/>
              </a:p>
            </p:txBody>
          </p:sp>
        </p:grpSp>
        <p:grpSp>
          <p:nvGrpSpPr>
            <p:cNvPr id="654568" name="Group 437"/>
            <p:cNvGrpSpPr>
              <a:grpSpLocks/>
            </p:cNvGrpSpPr>
            <p:nvPr/>
          </p:nvGrpSpPr>
          <p:grpSpPr bwMode="auto">
            <a:xfrm>
              <a:off x="971" y="2648"/>
              <a:ext cx="178" cy="80"/>
              <a:chOff x="971" y="2648"/>
              <a:chExt cx="178" cy="80"/>
            </a:xfrm>
          </p:grpSpPr>
          <p:sp>
            <p:nvSpPr>
              <p:cNvPr id="654774" name="Freeform 438"/>
              <p:cNvSpPr>
                <a:spLocks/>
              </p:cNvSpPr>
              <p:nvPr/>
            </p:nvSpPr>
            <p:spPr bwMode="auto">
              <a:xfrm>
                <a:off x="971" y="2648"/>
                <a:ext cx="178" cy="79"/>
              </a:xfrm>
              <a:custGeom>
                <a:avLst/>
                <a:gdLst/>
                <a:ahLst/>
                <a:cxnLst>
                  <a:cxn ang="0">
                    <a:pos x="45" y="0"/>
                  </a:cxn>
                  <a:cxn ang="0">
                    <a:pos x="0" y="79"/>
                  </a:cxn>
                  <a:cxn ang="0">
                    <a:pos x="133" y="79"/>
                  </a:cxn>
                  <a:cxn ang="0">
                    <a:pos x="178" y="0"/>
                  </a:cxn>
                  <a:cxn ang="0">
                    <a:pos x="45" y="0"/>
                  </a:cxn>
                </a:cxnLst>
                <a:rect l="0" t="0" r="r" b="b"/>
                <a:pathLst>
                  <a:path w="178" h="79">
                    <a:moveTo>
                      <a:pt x="45" y="0"/>
                    </a:moveTo>
                    <a:lnTo>
                      <a:pt x="0" y="79"/>
                    </a:lnTo>
                    <a:lnTo>
                      <a:pt x="133" y="79"/>
                    </a:lnTo>
                    <a:lnTo>
                      <a:pt x="178" y="0"/>
                    </a:lnTo>
                    <a:lnTo>
                      <a:pt x="45" y="0"/>
                    </a:lnTo>
                    <a:close/>
                  </a:path>
                </a:pathLst>
              </a:custGeom>
              <a:solidFill>
                <a:srgbClr val="FFBA05"/>
              </a:solidFill>
              <a:ln w="9525">
                <a:noFill/>
                <a:round/>
                <a:headEnd/>
                <a:tailEnd/>
              </a:ln>
            </p:spPr>
            <p:txBody>
              <a:bodyPr/>
              <a:lstStyle/>
              <a:p>
                <a:endParaRPr lang="en-US"/>
              </a:p>
            </p:txBody>
          </p:sp>
          <p:sp>
            <p:nvSpPr>
              <p:cNvPr id="654775" name="Line 439"/>
              <p:cNvSpPr>
                <a:spLocks noChangeShapeType="1"/>
              </p:cNvSpPr>
              <p:nvPr/>
            </p:nvSpPr>
            <p:spPr bwMode="auto">
              <a:xfrm flipH="1">
                <a:off x="971" y="2648"/>
                <a:ext cx="45" cy="79"/>
              </a:xfrm>
              <a:prstGeom prst="line">
                <a:avLst/>
              </a:prstGeom>
              <a:noFill/>
              <a:ln w="3175">
                <a:solidFill>
                  <a:srgbClr val="F9B304"/>
                </a:solidFill>
                <a:miter lim="800000"/>
                <a:headEnd/>
                <a:tailEnd/>
              </a:ln>
            </p:spPr>
            <p:txBody>
              <a:bodyPr/>
              <a:lstStyle/>
              <a:p>
                <a:endParaRPr lang="en-US"/>
              </a:p>
            </p:txBody>
          </p:sp>
          <p:sp>
            <p:nvSpPr>
              <p:cNvPr id="654776" name="Line 440"/>
              <p:cNvSpPr>
                <a:spLocks noChangeShapeType="1"/>
              </p:cNvSpPr>
              <p:nvPr/>
            </p:nvSpPr>
            <p:spPr bwMode="auto">
              <a:xfrm>
                <a:off x="971" y="2727"/>
                <a:ext cx="133" cy="1"/>
              </a:xfrm>
              <a:prstGeom prst="line">
                <a:avLst/>
              </a:prstGeom>
              <a:noFill/>
              <a:ln w="3175">
                <a:solidFill>
                  <a:srgbClr val="E9A704"/>
                </a:solidFill>
                <a:miter lim="800000"/>
                <a:headEnd/>
                <a:tailEnd/>
              </a:ln>
            </p:spPr>
            <p:txBody>
              <a:bodyPr/>
              <a:lstStyle/>
              <a:p>
                <a:endParaRPr lang="en-US"/>
              </a:p>
            </p:txBody>
          </p:sp>
          <p:sp>
            <p:nvSpPr>
              <p:cNvPr id="654777" name="Line 441"/>
              <p:cNvSpPr>
                <a:spLocks noChangeShapeType="1"/>
              </p:cNvSpPr>
              <p:nvPr/>
            </p:nvSpPr>
            <p:spPr bwMode="auto">
              <a:xfrm flipV="1">
                <a:off x="1104" y="2648"/>
                <a:ext cx="45" cy="79"/>
              </a:xfrm>
              <a:prstGeom prst="line">
                <a:avLst/>
              </a:prstGeom>
              <a:noFill/>
              <a:ln w="3175">
                <a:solidFill>
                  <a:srgbClr val="CE9404"/>
                </a:solidFill>
                <a:miter lim="800000"/>
                <a:headEnd/>
                <a:tailEnd/>
              </a:ln>
            </p:spPr>
            <p:txBody>
              <a:bodyPr/>
              <a:lstStyle/>
              <a:p>
                <a:endParaRPr lang="en-US"/>
              </a:p>
            </p:txBody>
          </p:sp>
          <p:sp>
            <p:nvSpPr>
              <p:cNvPr id="654778" name="Line 442"/>
              <p:cNvSpPr>
                <a:spLocks noChangeShapeType="1"/>
              </p:cNvSpPr>
              <p:nvPr/>
            </p:nvSpPr>
            <p:spPr bwMode="auto">
              <a:xfrm flipH="1">
                <a:off x="1016" y="2648"/>
                <a:ext cx="133" cy="1"/>
              </a:xfrm>
              <a:prstGeom prst="line">
                <a:avLst/>
              </a:prstGeom>
              <a:noFill/>
              <a:ln w="3175">
                <a:solidFill>
                  <a:srgbClr val="DEA004"/>
                </a:solidFill>
                <a:miter lim="800000"/>
                <a:headEnd/>
                <a:tailEnd/>
              </a:ln>
            </p:spPr>
            <p:txBody>
              <a:bodyPr/>
              <a:lstStyle/>
              <a:p>
                <a:endParaRPr lang="en-US"/>
              </a:p>
            </p:txBody>
          </p:sp>
        </p:grpSp>
        <p:grpSp>
          <p:nvGrpSpPr>
            <p:cNvPr id="654574" name="Group 443"/>
            <p:cNvGrpSpPr>
              <a:grpSpLocks/>
            </p:cNvGrpSpPr>
            <p:nvPr/>
          </p:nvGrpSpPr>
          <p:grpSpPr bwMode="auto">
            <a:xfrm>
              <a:off x="1133" y="2648"/>
              <a:ext cx="178" cy="80"/>
              <a:chOff x="1133" y="2648"/>
              <a:chExt cx="178" cy="80"/>
            </a:xfrm>
          </p:grpSpPr>
          <p:sp>
            <p:nvSpPr>
              <p:cNvPr id="654780" name="Freeform 444"/>
              <p:cNvSpPr>
                <a:spLocks/>
              </p:cNvSpPr>
              <p:nvPr/>
            </p:nvSpPr>
            <p:spPr bwMode="auto">
              <a:xfrm>
                <a:off x="1133" y="2648"/>
                <a:ext cx="178" cy="79"/>
              </a:xfrm>
              <a:custGeom>
                <a:avLst/>
                <a:gdLst/>
                <a:ahLst/>
                <a:cxnLst>
                  <a:cxn ang="0">
                    <a:pos x="46" y="0"/>
                  </a:cxn>
                  <a:cxn ang="0">
                    <a:pos x="0" y="79"/>
                  </a:cxn>
                  <a:cxn ang="0">
                    <a:pos x="133" y="79"/>
                  </a:cxn>
                  <a:cxn ang="0">
                    <a:pos x="178" y="0"/>
                  </a:cxn>
                  <a:cxn ang="0">
                    <a:pos x="46" y="0"/>
                  </a:cxn>
                </a:cxnLst>
                <a:rect l="0" t="0" r="r" b="b"/>
                <a:pathLst>
                  <a:path w="178" h="79">
                    <a:moveTo>
                      <a:pt x="46" y="0"/>
                    </a:moveTo>
                    <a:lnTo>
                      <a:pt x="0" y="79"/>
                    </a:lnTo>
                    <a:lnTo>
                      <a:pt x="133" y="79"/>
                    </a:lnTo>
                    <a:lnTo>
                      <a:pt x="178" y="0"/>
                    </a:lnTo>
                    <a:lnTo>
                      <a:pt x="46" y="0"/>
                    </a:lnTo>
                    <a:close/>
                  </a:path>
                </a:pathLst>
              </a:custGeom>
              <a:solidFill>
                <a:srgbClr val="FFBA05"/>
              </a:solidFill>
              <a:ln w="9525">
                <a:noFill/>
                <a:round/>
                <a:headEnd/>
                <a:tailEnd/>
              </a:ln>
            </p:spPr>
            <p:txBody>
              <a:bodyPr/>
              <a:lstStyle/>
              <a:p>
                <a:endParaRPr lang="en-US"/>
              </a:p>
            </p:txBody>
          </p:sp>
          <p:sp>
            <p:nvSpPr>
              <p:cNvPr id="654781" name="Line 445"/>
              <p:cNvSpPr>
                <a:spLocks noChangeShapeType="1"/>
              </p:cNvSpPr>
              <p:nvPr/>
            </p:nvSpPr>
            <p:spPr bwMode="auto">
              <a:xfrm flipH="1">
                <a:off x="1133" y="2648"/>
                <a:ext cx="46" cy="79"/>
              </a:xfrm>
              <a:prstGeom prst="line">
                <a:avLst/>
              </a:prstGeom>
              <a:noFill/>
              <a:ln w="3175">
                <a:solidFill>
                  <a:srgbClr val="F9B304"/>
                </a:solidFill>
                <a:miter lim="800000"/>
                <a:headEnd/>
                <a:tailEnd/>
              </a:ln>
            </p:spPr>
            <p:txBody>
              <a:bodyPr/>
              <a:lstStyle/>
              <a:p>
                <a:endParaRPr lang="en-US"/>
              </a:p>
            </p:txBody>
          </p:sp>
          <p:sp>
            <p:nvSpPr>
              <p:cNvPr id="654782" name="Line 446"/>
              <p:cNvSpPr>
                <a:spLocks noChangeShapeType="1"/>
              </p:cNvSpPr>
              <p:nvPr/>
            </p:nvSpPr>
            <p:spPr bwMode="auto">
              <a:xfrm>
                <a:off x="1133" y="2727"/>
                <a:ext cx="133" cy="1"/>
              </a:xfrm>
              <a:prstGeom prst="line">
                <a:avLst/>
              </a:prstGeom>
              <a:noFill/>
              <a:ln w="3175">
                <a:solidFill>
                  <a:srgbClr val="E9A704"/>
                </a:solidFill>
                <a:miter lim="800000"/>
                <a:headEnd/>
                <a:tailEnd/>
              </a:ln>
            </p:spPr>
            <p:txBody>
              <a:bodyPr/>
              <a:lstStyle/>
              <a:p>
                <a:endParaRPr lang="en-US"/>
              </a:p>
            </p:txBody>
          </p:sp>
          <p:sp>
            <p:nvSpPr>
              <p:cNvPr id="654783" name="Line 447"/>
              <p:cNvSpPr>
                <a:spLocks noChangeShapeType="1"/>
              </p:cNvSpPr>
              <p:nvPr/>
            </p:nvSpPr>
            <p:spPr bwMode="auto">
              <a:xfrm flipV="1">
                <a:off x="1266" y="2648"/>
                <a:ext cx="45" cy="79"/>
              </a:xfrm>
              <a:prstGeom prst="line">
                <a:avLst/>
              </a:prstGeom>
              <a:noFill/>
              <a:ln w="3175">
                <a:solidFill>
                  <a:srgbClr val="CE9404"/>
                </a:solidFill>
                <a:miter lim="800000"/>
                <a:headEnd/>
                <a:tailEnd/>
              </a:ln>
            </p:spPr>
            <p:txBody>
              <a:bodyPr/>
              <a:lstStyle/>
              <a:p>
                <a:endParaRPr lang="en-US"/>
              </a:p>
            </p:txBody>
          </p:sp>
          <p:sp>
            <p:nvSpPr>
              <p:cNvPr id="654784" name="Line 448"/>
              <p:cNvSpPr>
                <a:spLocks noChangeShapeType="1"/>
              </p:cNvSpPr>
              <p:nvPr/>
            </p:nvSpPr>
            <p:spPr bwMode="auto">
              <a:xfrm flipH="1">
                <a:off x="1179" y="2648"/>
                <a:ext cx="132" cy="1"/>
              </a:xfrm>
              <a:prstGeom prst="line">
                <a:avLst/>
              </a:prstGeom>
              <a:noFill/>
              <a:ln w="3175">
                <a:solidFill>
                  <a:srgbClr val="DEA004"/>
                </a:solidFill>
                <a:miter lim="800000"/>
                <a:headEnd/>
                <a:tailEnd/>
              </a:ln>
            </p:spPr>
            <p:txBody>
              <a:bodyPr/>
              <a:lstStyle/>
              <a:p>
                <a:endParaRPr lang="en-US"/>
              </a:p>
            </p:txBody>
          </p:sp>
        </p:grpSp>
        <p:grpSp>
          <p:nvGrpSpPr>
            <p:cNvPr id="654580" name="Group 449"/>
            <p:cNvGrpSpPr>
              <a:grpSpLocks/>
            </p:cNvGrpSpPr>
            <p:nvPr/>
          </p:nvGrpSpPr>
          <p:grpSpPr bwMode="auto">
            <a:xfrm>
              <a:off x="1295" y="2648"/>
              <a:ext cx="178" cy="80"/>
              <a:chOff x="1295" y="2648"/>
              <a:chExt cx="178" cy="80"/>
            </a:xfrm>
          </p:grpSpPr>
          <p:sp>
            <p:nvSpPr>
              <p:cNvPr id="654786" name="Freeform 450"/>
              <p:cNvSpPr>
                <a:spLocks/>
              </p:cNvSpPr>
              <p:nvPr/>
            </p:nvSpPr>
            <p:spPr bwMode="auto">
              <a:xfrm>
                <a:off x="1295" y="2648"/>
                <a:ext cx="178" cy="79"/>
              </a:xfrm>
              <a:custGeom>
                <a:avLst/>
                <a:gdLst/>
                <a:ahLst/>
                <a:cxnLst>
                  <a:cxn ang="0">
                    <a:pos x="46" y="0"/>
                  </a:cxn>
                  <a:cxn ang="0">
                    <a:pos x="0" y="79"/>
                  </a:cxn>
                  <a:cxn ang="0">
                    <a:pos x="133" y="79"/>
                  </a:cxn>
                  <a:cxn ang="0">
                    <a:pos x="178" y="0"/>
                  </a:cxn>
                  <a:cxn ang="0">
                    <a:pos x="46" y="0"/>
                  </a:cxn>
                </a:cxnLst>
                <a:rect l="0" t="0" r="r" b="b"/>
                <a:pathLst>
                  <a:path w="178" h="79">
                    <a:moveTo>
                      <a:pt x="46" y="0"/>
                    </a:moveTo>
                    <a:lnTo>
                      <a:pt x="0" y="79"/>
                    </a:lnTo>
                    <a:lnTo>
                      <a:pt x="133" y="79"/>
                    </a:lnTo>
                    <a:lnTo>
                      <a:pt x="178" y="0"/>
                    </a:lnTo>
                    <a:lnTo>
                      <a:pt x="46" y="0"/>
                    </a:lnTo>
                    <a:close/>
                  </a:path>
                </a:pathLst>
              </a:custGeom>
              <a:solidFill>
                <a:srgbClr val="FFBA05"/>
              </a:solidFill>
              <a:ln w="9525">
                <a:noFill/>
                <a:round/>
                <a:headEnd/>
                <a:tailEnd/>
              </a:ln>
            </p:spPr>
            <p:txBody>
              <a:bodyPr/>
              <a:lstStyle/>
              <a:p>
                <a:endParaRPr lang="en-US"/>
              </a:p>
            </p:txBody>
          </p:sp>
          <p:sp>
            <p:nvSpPr>
              <p:cNvPr id="654787" name="Line 451"/>
              <p:cNvSpPr>
                <a:spLocks noChangeShapeType="1"/>
              </p:cNvSpPr>
              <p:nvPr/>
            </p:nvSpPr>
            <p:spPr bwMode="auto">
              <a:xfrm flipH="1">
                <a:off x="1295" y="2648"/>
                <a:ext cx="46" cy="79"/>
              </a:xfrm>
              <a:prstGeom prst="line">
                <a:avLst/>
              </a:prstGeom>
              <a:noFill/>
              <a:ln w="3175">
                <a:solidFill>
                  <a:srgbClr val="F9B304"/>
                </a:solidFill>
                <a:miter lim="800000"/>
                <a:headEnd/>
                <a:tailEnd/>
              </a:ln>
            </p:spPr>
            <p:txBody>
              <a:bodyPr/>
              <a:lstStyle/>
              <a:p>
                <a:endParaRPr lang="en-US"/>
              </a:p>
            </p:txBody>
          </p:sp>
          <p:sp>
            <p:nvSpPr>
              <p:cNvPr id="654788" name="Line 452"/>
              <p:cNvSpPr>
                <a:spLocks noChangeShapeType="1"/>
              </p:cNvSpPr>
              <p:nvPr/>
            </p:nvSpPr>
            <p:spPr bwMode="auto">
              <a:xfrm>
                <a:off x="1295" y="2727"/>
                <a:ext cx="133" cy="1"/>
              </a:xfrm>
              <a:prstGeom prst="line">
                <a:avLst/>
              </a:prstGeom>
              <a:noFill/>
              <a:ln w="3175">
                <a:solidFill>
                  <a:srgbClr val="E9A704"/>
                </a:solidFill>
                <a:miter lim="800000"/>
                <a:headEnd/>
                <a:tailEnd/>
              </a:ln>
            </p:spPr>
            <p:txBody>
              <a:bodyPr/>
              <a:lstStyle/>
              <a:p>
                <a:endParaRPr lang="en-US"/>
              </a:p>
            </p:txBody>
          </p:sp>
          <p:sp>
            <p:nvSpPr>
              <p:cNvPr id="654789" name="Line 453"/>
              <p:cNvSpPr>
                <a:spLocks noChangeShapeType="1"/>
              </p:cNvSpPr>
              <p:nvPr/>
            </p:nvSpPr>
            <p:spPr bwMode="auto">
              <a:xfrm flipV="1">
                <a:off x="1428" y="2648"/>
                <a:ext cx="45" cy="79"/>
              </a:xfrm>
              <a:prstGeom prst="line">
                <a:avLst/>
              </a:prstGeom>
              <a:noFill/>
              <a:ln w="3175">
                <a:solidFill>
                  <a:srgbClr val="CE9404"/>
                </a:solidFill>
                <a:miter lim="800000"/>
                <a:headEnd/>
                <a:tailEnd/>
              </a:ln>
            </p:spPr>
            <p:txBody>
              <a:bodyPr/>
              <a:lstStyle/>
              <a:p>
                <a:endParaRPr lang="en-US"/>
              </a:p>
            </p:txBody>
          </p:sp>
          <p:sp>
            <p:nvSpPr>
              <p:cNvPr id="654790" name="Line 454"/>
              <p:cNvSpPr>
                <a:spLocks noChangeShapeType="1"/>
              </p:cNvSpPr>
              <p:nvPr/>
            </p:nvSpPr>
            <p:spPr bwMode="auto">
              <a:xfrm flipH="1">
                <a:off x="1341" y="2648"/>
                <a:ext cx="132" cy="1"/>
              </a:xfrm>
              <a:prstGeom prst="line">
                <a:avLst/>
              </a:prstGeom>
              <a:noFill/>
              <a:ln w="3175">
                <a:solidFill>
                  <a:srgbClr val="DEA004"/>
                </a:solidFill>
                <a:miter lim="800000"/>
                <a:headEnd/>
                <a:tailEnd/>
              </a:ln>
            </p:spPr>
            <p:txBody>
              <a:bodyPr/>
              <a:lstStyle/>
              <a:p>
                <a:endParaRPr lang="en-US"/>
              </a:p>
            </p:txBody>
          </p:sp>
        </p:grpSp>
        <p:grpSp>
          <p:nvGrpSpPr>
            <p:cNvPr id="654586" name="Group 455"/>
            <p:cNvGrpSpPr>
              <a:grpSpLocks/>
            </p:cNvGrpSpPr>
            <p:nvPr/>
          </p:nvGrpSpPr>
          <p:grpSpPr bwMode="auto">
            <a:xfrm>
              <a:off x="1458" y="2648"/>
              <a:ext cx="178" cy="80"/>
              <a:chOff x="1458" y="2648"/>
              <a:chExt cx="178" cy="80"/>
            </a:xfrm>
          </p:grpSpPr>
          <p:sp>
            <p:nvSpPr>
              <p:cNvPr id="654792" name="Freeform 456"/>
              <p:cNvSpPr>
                <a:spLocks/>
              </p:cNvSpPr>
              <p:nvPr/>
            </p:nvSpPr>
            <p:spPr bwMode="auto">
              <a:xfrm>
                <a:off x="1458" y="2648"/>
                <a:ext cx="178" cy="79"/>
              </a:xfrm>
              <a:custGeom>
                <a:avLst/>
                <a:gdLst/>
                <a:ahLst/>
                <a:cxnLst>
                  <a:cxn ang="0">
                    <a:pos x="45" y="0"/>
                  </a:cxn>
                  <a:cxn ang="0">
                    <a:pos x="0" y="79"/>
                  </a:cxn>
                  <a:cxn ang="0">
                    <a:pos x="132" y="79"/>
                  </a:cxn>
                  <a:cxn ang="0">
                    <a:pos x="178" y="0"/>
                  </a:cxn>
                  <a:cxn ang="0">
                    <a:pos x="45" y="0"/>
                  </a:cxn>
                </a:cxnLst>
                <a:rect l="0" t="0" r="r" b="b"/>
                <a:pathLst>
                  <a:path w="178" h="79">
                    <a:moveTo>
                      <a:pt x="45" y="0"/>
                    </a:moveTo>
                    <a:lnTo>
                      <a:pt x="0" y="79"/>
                    </a:lnTo>
                    <a:lnTo>
                      <a:pt x="132" y="79"/>
                    </a:lnTo>
                    <a:lnTo>
                      <a:pt x="178" y="0"/>
                    </a:lnTo>
                    <a:lnTo>
                      <a:pt x="45" y="0"/>
                    </a:lnTo>
                    <a:close/>
                  </a:path>
                </a:pathLst>
              </a:custGeom>
              <a:solidFill>
                <a:srgbClr val="FFBA05"/>
              </a:solidFill>
              <a:ln w="9525">
                <a:noFill/>
                <a:round/>
                <a:headEnd/>
                <a:tailEnd/>
              </a:ln>
            </p:spPr>
            <p:txBody>
              <a:bodyPr/>
              <a:lstStyle/>
              <a:p>
                <a:endParaRPr lang="en-US"/>
              </a:p>
            </p:txBody>
          </p:sp>
          <p:sp>
            <p:nvSpPr>
              <p:cNvPr id="654793" name="Line 457"/>
              <p:cNvSpPr>
                <a:spLocks noChangeShapeType="1"/>
              </p:cNvSpPr>
              <p:nvPr/>
            </p:nvSpPr>
            <p:spPr bwMode="auto">
              <a:xfrm flipH="1">
                <a:off x="1458" y="2648"/>
                <a:ext cx="45" cy="79"/>
              </a:xfrm>
              <a:prstGeom prst="line">
                <a:avLst/>
              </a:prstGeom>
              <a:noFill/>
              <a:ln w="3175">
                <a:solidFill>
                  <a:srgbClr val="F9B304"/>
                </a:solidFill>
                <a:miter lim="800000"/>
                <a:headEnd/>
                <a:tailEnd/>
              </a:ln>
            </p:spPr>
            <p:txBody>
              <a:bodyPr/>
              <a:lstStyle/>
              <a:p>
                <a:endParaRPr lang="en-US"/>
              </a:p>
            </p:txBody>
          </p:sp>
          <p:sp>
            <p:nvSpPr>
              <p:cNvPr id="654794" name="Line 458"/>
              <p:cNvSpPr>
                <a:spLocks noChangeShapeType="1"/>
              </p:cNvSpPr>
              <p:nvPr/>
            </p:nvSpPr>
            <p:spPr bwMode="auto">
              <a:xfrm>
                <a:off x="1458" y="2727"/>
                <a:ext cx="132" cy="1"/>
              </a:xfrm>
              <a:prstGeom prst="line">
                <a:avLst/>
              </a:prstGeom>
              <a:noFill/>
              <a:ln w="3175">
                <a:solidFill>
                  <a:srgbClr val="E9A704"/>
                </a:solidFill>
                <a:miter lim="800000"/>
                <a:headEnd/>
                <a:tailEnd/>
              </a:ln>
            </p:spPr>
            <p:txBody>
              <a:bodyPr/>
              <a:lstStyle/>
              <a:p>
                <a:endParaRPr lang="en-US"/>
              </a:p>
            </p:txBody>
          </p:sp>
          <p:sp>
            <p:nvSpPr>
              <p:cNvPr id="654795" name="Line 459"/>
              <p:cNvSpPr>
                <a:spLocks noChangeShapeType="1"/>
              </p:cNvSpPr>
              <p:nvPr/>
            </p:nvSpPr>
            <p:spPr bwMode="auto">
              <a:xfrm flipV="1">
                <a:off x="1590" y="2648"/>
                <a:ext cx="46" cy="79"/>
              </a:xfrm>
              <a:prstGeom prst="line">
                <a:avLst/>
              </a:prstGeom>
              <a:noFill/>
              <a:ln w="3175">
                <a:solidFill>
                  <a:srgbClr val="CE9404"/>
                </a:solidFill>
                <a:miter lim="800000"/>
                <a:headEnd/>
                <a:tailEnd/>
              </a:ln>
            </p:spPr>
            <p:txBody>
              <a:bodyPr/>
              <a:lstStyle/>
              <a:p>
                <a:endParaRPr lang="en-US"/>
              </a:p>
            </p:txBody>
          </p:sp>
          <p:sp>
            <p:nvSpPr>
              <p:cNvPr id="654796" name="Line 460"/>
              <p:cNvSpPr>
                <a:spLocks noChangeShapeType="1"/>
              </p:cNvSpPr>
              <p:nvPr/>
            </p:nvSpPr>
            <p:spPr bwMode="auto">
              <a:xfrm flipH="1">
                <a:off x="1503" y="2648"/>
                <a:ext cx="133" cy="1"/>
              </a:xfrm>
              <a:prstGeom prst="line">
                <a:avLst/>
              </a:prstGeom>
              <a:noFill/>
              <a:ln w="3175">
                <a:solidFill>
                  <a:srgbClr val="DEA004"/>
                </a:solidFill>
                <a:miter lim="800000"/>
                <a:headEnd/>
                <a:tailEnd/>
              </a:ln>
            </p:spPr>
            <p:txBody>
              <a:bodyPr/>
              <a:lstStyle/>
              <a:p>
                <a:endParaRPr lang="en-US"/>
              </a:p>
            </p:txBody>
          </p:sp>
        </p:grpSp>
        <p:grpSp>
          <p:nvGrpSpPr>
            <p:cNvPr id="654592" name="Group 461"/>
            <p:cNvGrpSpPr>
              <a:grpSpLocks/>
            </p:cNvGrpSpPr>
            <p:nvPr/>
          </p:nvGrpSpPr>
          <p:grpSpPr bwMode="auto">
            <a:xfrm>
              <a:off x="868" y="2544"/>
              <a:ext cx="178" cy="81"/>
              <a:chOff x="868" y="2544"/>
              <a:chExt cx="178" cy="81"/>
            </a:xfrm>
          </p:grpSpPr>
          <p:sp>
            <p:nvSpPr>
              <p:cNvPr id="654798" name="Freeform 462"/>
              <p:cNvSpPr>
                <a:spLocks/>
              </p:cNvSpPr>
              <p:nvPr/>
            </p:nvSpPr>
            <p:spPr bwMode="auto">
              <a:xfrm>
                <a:off x="868" y="2544"/>
                <a:ext cx="178" cy="80"/>
              </a:xfrm>
              <a:custGeom>
                <a:avLst/>
                <a:gdLst/>
                <a:ahLst/>
                <a:cxnLst>
                  <a:cxn ang="0">
                    <a:pos x="45" y="0"/>
                  </a:cxn>
                  <a:cxn ang="0">
                    <a:pos x="0" y="80"/>
                  </a:cxn>
                  <a:cxn ang="0">
                    <a:pos x="133" y="80"/>
                  </a:cxn>
                  <a:cxn ang="0">
                    <a:pos x="178" y="0"/>
                  </a:cxn>
                  <a:cxn ang="0">
                    <a:pos x="45" y="0"/>
                  </a:cxn>
                </a:cxnLst>
                <a:rect l="0" t="0" r="r" b="b"/>
                <a:pathLst>
                  <a:path w="178" h="80">
                    <a:moveTo>
                      <a:pt x="45" y="0"/>
                    </a:moveTo>
                    <a:lnTo>
                      <a:pt x="0" y="80"/>
                    </a:lnTo>
                    <a:lnTo>
                      <a:pt x="133" y="80"/>
                    </a:lnTo>
                    <a:lnTo>
                      <a:pt x="178" y="0"/>
                    </a:lnTo>
                    <a:lnTo>
                      <a:pt x="45" y="0"/>
                    </a:lnTo>
                    <a:close/>
                  </a:path>
                </a:pathLst>
              </a:custGeom>
              <a:solidFill>
                <a:srgbClr val="FFBA05"/>
              </a:solidFill>
              <a:ln w="9525">
                <a:noFill/>
                <a:round/>
                <a:headEnd/>
                <a:tailEnd/>
              </a:ln>
            </p:spPr>
            <p:txBody>
              <a:bodyPr/>
              <a:lstStyle/>
              <a:p>
                <a:endParaRPr lang="en-US"/>
              </a:p>
            </p:txBody>
          </p:sp>
          <p:sp>
            <p:nvSpPr>
              <p:cNvPr id="654799" name="Line 463"/>
              <p:cNvSpPr>
                <a:spLocks noChangeShapeType="1"/>
              </p:cNvSpPr>
              <p:nvPr/>
            </p:nvSpPr>
            <p:spPr bwMode="auto">
              <a:xfrm flipH="1">
                <a:off x="868" y="2544"/>
                <a:ext cx="45" cy="80"/>
              </a:xfrm>
              <a:prstGeom prst="line">
                <a:avLst/>
              </a:prstGeom>
              <a:noFill/>
              <a:ln w="3175">
                <a:solidFill>
                  <a:srgbClr val="F9B304"/>
                </a:solidFill>
                <a:miter lim="800000"/>
                <a:headEnd/>
                <a:tailEnd/>
              </a:ln>
            </p:spPr>
            <p:txBody>
              <a:bodyPr/>
              <a:lstStyle/>
              <a:p>
                <a:endParaRPr lang="en-US"/>
              </a:p>
            </p:txBody>
          </p:sp>
          <p:sp>
            <p:nvSpPr>
              <p:cNvPr id="654800" name="Line 464"/>
              <p:cNvSpPr>
                <a:spLocks noChangeShapeType="1"/>
              </p:cNvSpPr>
              <p:nvPr/>
            </p:nvSpPr>
            <p:spPr bwMode="auto">
              <a:xfrm>
                <a:off x="868" y="2624"/>
                <a:ext cx="133" cy="1"/>
              </a:xfrm>
              <a:prstGeom prst="line">
                <a:avLst/>
              </a:prstGeom>
              <a:noFill/>
              <a:ln w="3175">
                <a:solidFill>
                  <a:srgbClr val="E9A704"/>
                </a:solidFill>
                <a:miter lim="800000"/>
                <a:headEnd/>
                <a:tailEnd/>
              </a:ln>
            </p:spPr>
            <p:txBody>
              <a:bodyPr/>
              <a:lstStyle/>
              <a:p>
                <a:endParaRPr lang="en-US"/>
              </a:p>
            </p:txBody>
          </p:sp>
          <p:sp>
            <p:nvSpPr>
              <p:cNvPr id="654801" name="Line 465"/>
              <p:cNvSpPr>
                <a:spLocks noChangeShapeType="1"/>
              </p:cNvSpPr>
              <p:nvPr/>
            </p:nvSpPr>
            <p:spPr bwMode="auto">
              <a:xfrm flipV="1">
                <a:off x="1001" y="2544"/>
                <a:ext cx="45" cy="80"/>
              </a:xfrm>
              <a:prstGeom prst="line">
                <a:avLst/>
              </a:prstGeom>
              <a:noFill/>
              <a:ln w="3175">
                <a:solidFill>
                  <a:srgbClr val="CE9404"/>
                </a:solidFill>
                <a:miter lim="800000"/>
                <a:headEnd/>
                <a:tailEnd/>
              </a:ln>
            </p:spPr>
            <p:txBody>
              <a:bodyPr/>
              <a:lstStyle/>
              <a:p>
                <a:endParaRPr lang="en-US"/>
              </a:p>
            </p:txBody>
          </p:sp>
          <p:sp>
            <p:nvSpPr>
              <p:cNvPr id="654802" name="Line 466"/>
              <p:cNvSpPr>
                <a:spLocks noChangeShapeType="1"/>
              </p:cNvSpPr>
              <p:nvPr/>
            </p:nvSpPr>
            <p:spPr bwMode="auto">
              <a:xfrm flipH="1">
                <a:off x="913" y="2544"/>
                <a:ext cx="133" cy="1"/>
              </a:xfrm>
              <a:prstGeom prst="line">
                <a:avLst/>
              </a:prstGeom>
              <a:noFill/>
              <a:ln w="3175">
                <a:solidFill>
                  <a:srgbClr val="DEA004"/>
                </a:solidFill>
                <a:miter lim="800000"/>
                <a:headEnd/>
                <a:tailEnd/>
              </a:ln>
            </p:spPr>
            <p:txBody>
              <a:bodyPr/>
              <a:lstStyle/>
              <a:p>
                <a:endParaRPr lang="en-US"/>
              </a:p>
            </p:txBody>
          </p:sp>
        </p:grpSp>
        <p:grpSp>
          <p:nvGrpSpPr>
            <p:cNvPr id="654598" name="Group 467"/>
            <p:cNvGrpSpPr>
              <a:grpSpLocks/>
            </p:cNvGrpSpPr>
            <p:nvPr/>
          </p:nvGrpSpPr>
          <p:grpSpPr bwMode="auto">
            <a:xfrm>
              <a:off x="1030" y="2544"/>
              <a:ext cx="178" cy="81"/>
              <a:chOff x="1030" y="2544"/>
              <a:chExt cx="178" cy="81"/>
            </a:xfrm>
          </p:grpSpPr>
          <p:sp>
            <p:nvSpPr>
              <p:cNvPr id="654804" name="Freeform 468"/>
              <p:cNvSpPr>
                <a:spLocks/>
              </p:cNvSpPr>
              <p:nvPr/>
            </p:nvSpPr>
            <p:spPr bwMode="auto">
              <a:xfrm>
                <a:off x="1030" y="2544"/>
                <a:ext cx="178" cy="80"/>
              </a:xfrm>
              <a:custGeom>
                <a:avLst/>
                <a:gdLst/>
                <a:ahLst/>
                <a:cxnLst>
                  <a:cxn ang="0">
                    <a:pos x="45" y="0"/>
                  </a:cxn>
                  <a:cxn ang="0">
                    <a:pos x="0" y="80"/>
                  </a:cxn>
                  <a:cxn ang="0">
                    <a:pos x="133" y="80"/>
                  </a:cxn>
                  <a:cxn ang="0">
                    <a:pos x="178" y="0"/>
                  </a:cxn>
                  <a:cxn ang="0">
                    <a:pos x="45" y="0"/>
                  </a:cxn>
                </a:cxnLst>
                <a:rect l="0" t="0" r="r" b="b"/>
                <a:pathLst>
                  <a:path w="178" h="80">
                    <a:moveTo>
                      <a:pt x="45" y="0"/>
                    </a:moveTo>
                    <a:lnTo>
                      <a:pt x="0" y="80"/>
                    </a:lnTo>
                    <a:lnTo>
                      <a:pt x="133" y="80"/>
                    </a:lnTo>
                    <a:lnTo>
                      <a:pt x="178" y="0"/>
                    </a:lnTo>
                    <a:lnTo>
                      <a:pt x="45" y="0"/>
                    </a:lnTo>
                    <a:close/>
                  </a:path>
                </a:pathLst>
              </a:custGeom>
              <a:solidFill>
                <a:srgbClr val="FFBA05"/>
              </a:solidFill>
              <a:ln w="9525">
                <a:noFill/>
                <a:round/>
                <a:headEnd/>
                <a:tailEnd/>
              </a:ln>
            </p:spPr>
            <p:txBody>
              <a:bodyPr/>
              <a:lstStyle/>
              <a:p>
                <a:endParaRPr lang="en-US"/>
              </a:p>
            </p:txBody>
          </p:sp>
          <p:sp>
            <p:nvSpPr>
              <p:cNvPr id="654805" name="Line 469"/>
              <p:cNvSpPr>
                <a:spLocks noChangeShapeType="1"/>
              </p:cNvSpPr>
              <p:nvPr/>
            </p:nvSpPr>
            <p:spPr bwMode="auto">
              <a:xfrm flipH="1">
                <a:off x="1030" y="2544"/>
                <a:ext cx="45" cy="80"/>
              </a:xfrm>
              <a:prstGeom prst="line">
                <a:avLst/>
              </a:prstGeom>
              <a:noFill/>
              <a:ln w="3175">
                <a:solidFill>
                  <a:srgbClr val="F9B304"/>
                </a:solidFill>
                <a:miter lim="800000"/>
                <a:headEnd/>
                <a:tailEnd/>
              </a:ln>
            </p:spPr>
            <p:txBody>
              <a:bodyPr/>
              <a:lstStyle/>
              <a:p>
                <a:endParaRPr lang="en-US"/>
              </a:p>
            </p:txBody>
          </p:sp>
          <p:sp>
            <p:nvSpPr>
              <p:cNvPr id="654806" name="Line 470"/>
              <p:cNvSpPr>
                <a:spLocks noChangeShapeType="1"/>
              </p:cNvSpPr>
              <p:nvPr/>
            </p:nvSpPr>
            <p:spPr bwMode="auto">
              <a:xfrm>
                <a:off x="1030" y="2624"/>
                <a:ext cx="133" cy="1"/>
              </a:xfrm>
              <a:prstGeom prst="line">
                <a:avLst/>
              </a:prstGeom>
              <a:noFill/>
              <a:ln w="3175">
                <a:solidFill>
                  <a:srgbClr val="E9A704"/>
                </a:solidFill>
                <a:miter lim="800000"/>
                <a:headEnd/>
                <a:tailEnd/>
              </a:ln>
            </p:spPr>
            <p:txBody>
              <a:bodyPr/>
              <a:lstStyle/>
              <a:p>
                <a:endParaRPr lang="en-US"/>
              </a:p>
            </p:txBody>
          </p:sp>
          <p:sp>
            <p:nvSpPr>
              <p:cNvPr id="654807" name="Line 471"/>
              <p:cNvSpPr>
                <a:spLocks noChangeShapeType="1"/>
              </p:cNvSpPr>
              <p:nvPr/>
            </p:nvSpPr>
            <p:spPr bwMode="auto">
              <a:xfrm flipV="1">
                <a:off x="1163" y="2544"/>
                <a:ext cx="45" cy="80"/>
              </a:xfrm>
              <a:prstGeom prst="line">
                <a:avLst/>
              </a:prstGeom>
              <a:noFill/>
              <a:ln w="3175">
                <a:solidFill>
                  <a:srgbClr val="CE9404"/>
                </a:solidFill>
                <a:miter lim="800000"/>
                <a:headEnd/>
                <a:tailEnd/>
              </a:ln>
            </p:spPr>
            <p:txBody>
              <a:bodyPr/>
              <a:lstStyle/>
              <a:p>
                <a:endParaRPr lang="en-US"/>
              </a:p>
            </p:txBody>
          </p:sp>
          <p:sp>
            <p:nvSpPr>
              <p:cNvPr id="654808" name="Line 472"/>
              <p:cNvSpPr>
                <a:spLocks noChangeShapeType="1"/>
              </p:cNvSpPr>
              <p:nvPr/>
            </p:nvSpPr>
            <p:spPr bwMode="auto">
              <a:xfrm flipH="1">
                <a:off x="1075" y="2544"/>
                <a:ext cx="133" cy="1"/>
              </a:xfrm>
              <a:prstGeom prst="line">
                <a:avLst/>
              </a:prstGeom>
              <a:noFill/>
              <a:ln w="3175">
                <a:solidFill>
                  <a:srgbClr val="DEA004"/>
                </a:solidFill>
                <a:miter lim="800000"/>
                <a:headEnd/>
                <a:tailEnd/>
              </a:ln>
            </p:spPr>
            <p:txBody>
              <a:bodyPr/>
              <a:lstStyle/>
              <a:p>
                <a:endParaRPr lang="en-US"/>
              </a:p>
            </p:txBody>
          </p:sp>
        </p:grpSp>
        <p:grpSp>
          <p:nvGrpSpPr>
            <p:cNvPr id="654604" name="Group 473"/>
            <p:cNvGrpSpPr>
              <a:grpSpLocks/>
            </p:cNvGrpSpPr>
            <p:nvPr/>
          </p:nvGrpSpPr>
          <p:grpSpPr bwMode="auto">
            <a:xfrm>
              <a:off x="1192" y="2544"/>
              <a:ext cx="178" cy="81"/>
              <a:chOff x="1192" y="2544"/>
              <a:chExt cx="178" cy="81"/>
            </a:xfrm>
          </p:grpSpPr>
          <p:sp>
            <p:nvSpPr>
              <p:cNvPr id="654810" name="Freeform 474"/>
              <p:cNvSpPr>
                <a:spLocks/>
              </p:cNvSpPr>
              <p:nvPr/>
            </p:nvSpPr>
            <p:spPr bwMode="auto">
              <a:xfrm>
                <a:off x="1192" y="2544"/>
                <a:ext cx="178" cy="80"/>
              </a:xfrm>
              <a:custGeom>
                <a:avLst/>
                <a:gdLst/>
                <a:ahLst/>
                <a:cxnLst>
                  <a:cxn ang="0">
                    <a:pos x="46" y="0"/>
                  </a:cxn>
                  <a:cxn ang="0">
                    <a:pos x="0" y="80"/>
                  </a:cxn>
                  <a:cxn ang="0">
                    <a:pos x="133" y="80"/>
                  </a:cxn>
                  <a:cxn ang="0">
                    <a:pos x="178" y="0"/>
                  </a:cxn>
                  <a:cxn ang="0">
                    <a:pos x="46" y="0"/>
                  </a:cxn>
                </a:cxnLst>
                <a:rect l="0" t="0" r="r" b="b"/>
                <a:pathLst>
                  <a:path w="178" h="80">
                    <a:moveTo>
                      <a:pt x="46" y="0"/>
                    </a:moveTo>
                    <a:lnTo>
                      <a:pt x="0" y="80"/>
                    </a:lnTo>
                    <a:lnTo>
                      <a:pt x="133" y="80"/>
                    </a:lnTo>
                    <a:lnTo>
                      <a:pt x="178" y="0"/>
                    </a:lnTo>
                    <a:lnTo>
                      <a:pt x="46" y="0"/>
                    </a:lnTo>
                    <a:close/>
                  </a:path>
                </a:pathLst>
              </a:custGeom>
              <a:solidFill>
                <a:srgbClr val="FFBA05"/>
              </a:solidFill>
              <a:ln w="9525">
                <a:noFill/>
                <a:round/>
                <a:headEnd/>
                <a:tailEnd/>
              </a:ln>
            </p:spPr>
            <p:txBody>
              <a:bodyPr/>
              <a:lstStyle/>
              <a:p>
                <a:endParaRPr lang="en-US"/>
              </a:p>
            </p:txBody>
          </p:sp>
          <p:sp>
            <p:nvSpPr>
              <p:cNvPr id="654811" name="Line 475"/>
              <p:cNvSpPr>
                <a:spLocks noChangeShapeType="1"/>
              </p:cNvSpPr>
              <p:nvPr/>
            </p:nvSpPr>
            <p:spPr bwMode="auto">
              <a:xfrm flipH="1">
                <a:off x="1192" y="2544"/>
                <a:ext cx="46" cy="80"/>
              </a:xfrm>
              <a:prstGeom prst="line">
                <a:avLst/>
              </a:prstGeom>
              <a:noFill/>
              <a:ln w="3175">
                <a:solidFill>
                  <a:srgbClr val="F9B304"/>
                </a:solidFill>
                <a:miter lim="800000"/>
                <a:headEnd/>
                <a:tailEnd/>
              </a:ln>
            </p:spPr>
            <p:txBody>
              <a:bodyPr/>
              <a:lstStyle/>
              <a:p>
                <a:endParaRPr lang="en-US"/>
              </a:p>
            </p:txBody>
          </p:sp>
          <p:sp>
            <p:nvSpPr>
              <p:cNvPr id="654812" name="Line 476"/>
              <p:cNvSpPr>
                <a:spLocks noChangeShapeType="1"/>
              </p:cNvSpPr>
              <p:nvPr/>
            </p:nvSpPr>
            <p:spPr bwMode="auto">
              <a:xfrm>
                <a:off x="1192" y="2624"/>
                <a:ext cx="133" cy="1"/>
              </a:xfrm>
              <a:prstGeom prst="line">
                <a:avLst/>
              </a:prstGeom>
              <a:noFill/>
              <a:ln w="3175">
                <a:solidFill>
                  <a:srgbClr val="E9A704"/>
                </a:solidFill>
                <a:miter lim="800000"/>
                <a:headEnd/>
                <a:tailEnd/>
              </a:ln>
            </p:spPr>
            <p:txBody>
              <a:bodyPr/>
              <a:lstStyle/>
              <a:p>
                <a:endParaRPr lang="en-US"/>
              </a:p>
            </p:txBody>
          </p:sp>
          <p:sp>
            <p:nvSpPr>
              <p:cNvPr id="654813" name="Line 477"/>
              <p:cNvSpPr>
                <a:spLocks noChangeShapeType="1"/>
              </p:cNvSpPr>
              <p:nvPr/>
            </p:nvSpPr>
            <p:spPr bwMode="auto">
              <a:xfrm flipV="1">
                <a:off x="1325" y="2544"/>
                <a:ext cx="45" cy="80"/>
              </a:xfrm>
              <a:prstGeom prst="line">
                <a:avLst/>
              </a:prstGeom>
              <a:noFill/>
              <a:ln w="3175">
                <a:solidFill>
                  <a:srgbClr val="CE9404"/>
                </a:solidFill>
                <a:miter lim="800000"/>
                <a:headEnd/>
                <a:tailEnd/>
              </a:ln>
            </p:spPr>
            <p:txBody>
              <a:bodyPr/>
              <a:lstStyle/>
              <a:p>
                <a:endParaRPr lang="en-US"/>
              </a:p>
            </p:txBody>
          </p:sp>
          <p:sp>
            <p:nvSpPr>
              <p:cNvPr id="654814" name="Line 478"/>
              <p:cNvSpPr>
                <a:spLocks noChangeShapeType="1"/>
              </p:cNvSpPr>
              <p:nvPr/>
            </p:nvSpPr>
            <p:spPr bwMode="auto">
              <a:xfrm flipH="1">
                <a:off x="1238" y="2544"/>
                <a:ext cx="132" cy="1"/>
              </a:xfrm>
              <a:prstGeom prst="line">
                <a:avLst/>
              </a:prstGeom>
              <a:noFill/>
              <a:ln w="3175">
                <a:solidFill>
                  <a:srgbClr val="DEA004"/>
                </a:solidFill>
                <a:miter lim="800000"/>
                <a:headEnd/>
                <a:tailEnd/>
              </a:ln>
            </p:spPr>
            <p:txBody>
              <a:bodyPr/>
              <a:lstStyle/>
              <a:p>
                <a:endParaRPr lang="en-US"/>
              </a:p>
            </p:txBody>
          </p:sp>
        </p:grpSp>
        <p:grpSp>
          <p:nvGrpSpPr>
            <p:cNvPr id="654610" name="Group 479"/>
            <p:cNvGrpSpPr>
              <a:grpSpLocks/>
            </p:cNvGrpSpPr>
            <p:nvPr/>
          </p:nvGrpSpPr>
          <p:grpSpPr bwMode="auto">
            <a:xfrm>
              <a:off x="1354" y="2544"/>
              <a:ext cx="178" cy="81"/>
              <a:chOff x="1354" y="2544"/>
              <a:chExt cx="178" cy="81"/>
            </a:xfrm>
          </p:grpSpPr>
          <p:sp>
            <p:nvSpPr>
              <p:cNvPr id="654816" name="Freeform 480"/>
              <p:cNvSpPr>
                <a:spLocks/>
              </p:cNvSpPr>
              <p:nvPr/>
            </p:nvSpPr>
            <p:spPr bwMode="auto">
              <a:xfrm>
                <a:off x="1354" y="2544"/>
                <a:ext cx="178" cy="80"/>
              </a:xfrm>
              <a:custGeom>
                <a:avLst/>
                <a:gdLst/>
                <a:ahLst/>
                <a:cxnLst>
                  <a:cxn ang="0">
                    <a:pos x="46" y="0"/>
                  </a:cxn>
                  <a:cxn ang="0">
                    <a:pos x="0" y="80"/>
                  </a:cxn>
                  <a:cxn ang="0">
                    <a:pos x="133" y="80"/>
                  </a:cxn>
                  <a:cxn ang="0">
                    <a:pos x="178" y="0"/>
                  </a:cxn>
                  <a:cxn ang="0">
                    <a:pos x="46" y="0"/>
                  </a:cxn>
                </a:cxnLst>
                <a:rect l="0" t="0" r="r" b="b"/>
                <a:pathLst>
                  <a:path w="178" h="80">
                    <a:moveTo>
                      <a:pt x="46" y="0"/>
                    </a:moveTo>
                    <a:lnTo>
                      <a:pt x="0" y="80"/>
                    </a:lnTo>
                    <a:lnTo>
                      <a:pt x="133" y="80"/>
                    </a:lnTo>
                    <a:lnTo>
                      <a:pt x="178" y="0"/>
                    </a:lnTo>
                    <a:lnTo>
                      <a:pt x="46" y="0"/>
                    </a:lnTo>
                    <a:close/>
                  </a:path>
                </a:pathLst>
              </a:custGeom>
              <a:solidFill>
                <a:srgbClr val="FFBA05"/>
              </a:solidFill>
              <a:ln w="9525">
                <a:noFill/>
                <a:round/>
                <a:headEnd/>
                <a:tailEnd/>
              </a:ln>
            </p:spPr>
            <p:txBody>
              <a:bodyPr/>
              <a:lstStyle/>
              <a:p>
                <a:endParaRPr lang="en-US"/>
              </a:p>
            </p:txBody>
          </p:sp>
          <p:sp>
            <p:nvSpPr>
              <p:cNvPr id="654817" name="Line 481"/>
              <p:cNvSpPr>
                <a:spLocks noChangeShapeType="1"/>
              </p:cNvSpPr>
              <p:nvPr/>
            </p:nvSpPr>
            <p:spPr bwMode="auto">
              <a:xfrm flipH="1">
                <a:off x="1354" y="2544"/>
                <a:ext cx="46" cy="80"/>
              </a:xfrm>
              <a:prstGeom prst="line">
                <a:avLst/>
              </a:prstGeom>
              <a:noFill/>
              <a:ln w="3175">
                <a:solidFill>
                  <a:srgbClr val="F9B304"/>
                </a:solidFill>
                <a:miter lim="800000"/>
                <a:headEnd/>
                <a:tailEnd/>
              </a:ln>
            </p:spPr>
            <p:txBody>
              <a:bodyPr/>
              <a:lstStyle/>
              <a:p>
                <a:endParaRPr lang="en-US"/>
              </a:p>
            </p:txBody>
          </p:sp>
          <p:sp>
            <p:nvSpPr>
              <p:cNvPr id="654818" name="Line 482"/>
              <p:cNvSpPr>
                <a:spLocks noChangeShapeType="1"/>
              </p:cNvSpPr>
              <p:nvPr/>
            </p:nvSpPr>
            <p:spPr bwMode="auto">
              <a:xfrm>
                <a:off x="1354" y="2624"/>
                <a:ext cx="133" cy="1"/>
              </a:xfrm>
              <a:prstGeom prst="line">
                <a:avLst/>
              </a:prstGeom>
              <a:noFill/>
              <a:ln w="3175">
                <a:solidFill>
                  <a:srgbClr val="E9A704"/>
                </a:solidFill>
                <a:miter lim="800000"/>
                <a:headEnd/>
                <a:tailEnd/>
              </a:ln>
            </p:spPr>
            <p:txBody>
              <a:bodyPr/>
              <a:lstStyle/>
              <a:p>
                <a:endParaRPr lang="en-US"/>
              </a:p>
            </p:txBody>
          </p:sp>
          <p:sp>
            <p:nvSpPr>
              <p:cNvPr id="654819" name="Line 483"/>
              <p:cNvSpPr>
                <a:spLocks noChangeShapeType="1"/>
              </p:cNvSpPr>
              <p:nvPr/>
            </p:nvSpPr>
            <p:spPr bwMode="auto">
              <a:xfrm flipV="1">
                <a:off x="1487" y="2544"/>
                <a:ext cx="45" cy="80"/>
              </a:xfrm>
              <a:prstGeom prst="line">
                <a:avLst/>
              </a:prstGeom>
              <a:noFill/>
              <a:ln w="3175">
                <a:solidFill>
                  <a:srgbClr val="CE9404"/>
                </a:solidFill>
                <a:miter lim="800000"/>
                <a:headEnd/>
                <a:tailEnd/>
              </a:ln>
            </p:spPr>
            <p:txBody>
              <a:bodyPr/>
              <a:lstStyle/>
              <a:p>
                <a:endParaRPr lang="en-US"/>
              </a:p>
            </p:txBody>
          </p:sp>
          <p:sp>
            <p:nvSpPr>
              <p:cNvPr id="654820" name="Line 484"/>
              <p:cNvSpPr>
                <a:spLocks noChangeShapeType="1"/>
              </p:cNvSpPr>
              <p:nvPr/>
            </p:nvSpPr>
            <p:spPr bwMode="auto">
              <a:xfrm flipH="1">
                <a:off x="1400" y="2544"/>
                <a:ext cx="132" cy="1"/>
              </a:xfrm>
              <a:prstGeom prst="line">
                <a:avLst/>
              </a:prstGeom>
              <a:noFill/>
              <a:ln w="3175">
                <a:solidFill>
                  <a:srgbClr val="DEA004"/>
                </a:solidFill>
                <a:miter lim="800000"/>
                <a:headEnd/>
                <a:tailEnd/>
              </a:ln>
            </p:spPr>
            <p:txBody>
              <a:bodyPr/>
              <a:lstStyle/>
              <a:p>
                <a:endParaRPr lang="en-US"/>
              </a:p>
            </p:txBody>
          </p:sp>
        </p:grpSp>
        <p:grpSp>
          <p:nvGrpSpPr>
            <p:cNvPr id="654616" name="Group 485"/>
            <p:cNvGrpSpPr>
              <a:grpSpLocks/>
            </p:cNvGrpSpPr>
            <p:nvPr/>
          </p:nvGrpSpPr>
          <p:grpSpPr bwMode="auto">
            <a:xfrm>
              <a:off x="1517" y="2544"/>
              <a:ext cx="178" cy="81"/>
              <a:chOff x="1517" y="2544"/>
              <a:chExt cx="178" cy="81"/>
            </a:xfrm>
          </p:grpSpPr>
          <p:sp>
            <p:nvSpPr>
              <p:cNvPr id="654822" name="Freeform 486"/>
              <p:cNvSpPr>
                <a:spLocks/>
              </p:cNvSpPr>
              <p:nvPr/>
            </p:nvSpPr>
            <p:spPr bwMode="auto">
              <a:xfrm>
                <a:off x="1517" y="2544"/>
                <a:ext cx="178" cy="80"/>
              </a:xfrm>
              <a:custGeom>
                <a:avLst/>
                <a:gdLst/>
                <a:ahLst/>
                <a:cxnLst>
                  <a:cxn ang="0">
                    <a:pos x="45" y="0"/>
                  </a:cxn>
                  <a:cxn ang="0">
                    <a:pos x="0" y="80"/>
                  </a:cxn>
                  <a:cxn ang="0">
                    <a:pos x="132" y="80"/>
                  </a:cxn>
                  <a:cxn ang="0">
                    <a:pos x="178" y="0"/>
                  </a:cxn>
                  <a:cxn ang="0">
                    <a:pos x="45" y="0"/>
                  </a:cxn>
                </a:cxnLst>
                <a:rect l="0" t="0" r="r" b="b"/>
                <a:pathLst>
                  <a:path w="178" h="80">
                    <a:moveTo>
                      <a:pt x="45" y="0"/>
                    </a:moveTo>
                    <a:lnTo>
                      <a:pt x="0" y="80"/>
                    </a:lnTo>
                    <a:lnTo>
                      <a:pt x="132" y="80"/>
                    </a:lnTo>
                    <a:lnTo>
                      <a:pt x="178" y="0"/>
                    </a:lnTo>
                    <a:lnTo>
                      <a:pt x="45" y="0"/>
                    </a:lnTo>
                    <a:close/>
                  </a:path>
                </a:pathLst>
              </a:custGeom>
              <a:solidFill>
                <a:srgbClr val="FFBA05"/>
              </a:solidFill>
              <a:ln w="9525">
                <a:noFill/>
                <a:round/>
                <a:headEnd/>
                <a:tailEnd/>
              </a:ln>
            </p:spPr>
            <p:txBody>
              <a:bodyPr/>
              <a:lstStyle/>
              <a:p>
                <a:endParaRPr lang="en-US"/>
              </a:p>
            </p:txBody>
          </p:sp>
          <p:sp>
            <p:nvSpPr>
              <p:cNvPr id="654823" name="Line 487"/>
              <p:cNvSpPr>
                <a:spLocks noChangeShapeType="1"/>
              </p:cNvSpPr>
              <p:nvPr/>
            </p:nvSpPr>
            <p:spPr bwMode="auto">
              <a:xfrm flipH="1">
                <a:off x="1517" y="2544"/>
                <a:ext cx="45" cy="80"/>
              </a:xfrm>
              <a:prstGeom prst="line">
                <a:avLst/>
              </a:prstGeom>
              <a:noFill/>
              <a:ln w="3175">
                <a:solidFill>
                  <a:srgbClr val="F9B304"/>
                </a:solidFill>
                <a:miter lim="800000"/>
                <a:headEnd/>
                <a:tailEnd/>
              </a:ln>
            </p:spPr>
            <p:txBody>
              <a:bodyPr/>
              <a:lstStyle/>
              <a:p>
                <a:endParaRPr lang="en-US"/>
              </a:p>
            </p:txBody>
          </p:sp>
          <p:sp>
            <p:nvSpPr>
              <p:cNvPr id="654824" name="Line 488"/>
              <p:cNvSpPr>
                <a:spLocks noChangeShapeType="1"/>
              </p:cNvSpPr>
              <p:nvPr/>
            </p:nvSpPr>
            <p:spPr bwMode="auto">
              <a:xfrm>
                <a:off x="1517" y="2624"/>
                <a:ext cx="132" cy="1"/>
              </a:xfrm>
              <a:prstGeom prst="line">
                <a:avLst/>
              </a:prstGeom>
              <a:noFill/>
              <a:ln w="3175">
                <a:solidFill>
                  <a:srgbClr val="E9A704"/>
                </a:solidFill>
                <a:miter lim="800000"/>
                <a:headEnd/>
                <a:tailEnd/>
              </a:ln>
            </p:spPr>
            <p:txBody>
              <a:bodyPr/>
              <a:lstStyle/>
              <a:p>
                <a:endParaRPr lang="en-US"/>
              </a:p>
            </p:txBody>
          </p:sp>
          <p:sp>
            <p:nvSpPr>
              <p:cNvPr id="654825" name="Line 489"/>
              <p:cNvSpPr>
                <a:spLocks noChangeShapeType="1"/>
              </p:cNvSpPr>
              <p:nvPr/>
            </p:nvSpPr>
            <p:spPr bwMode="auto">
              <a:xfrm flipV="1">
                <a:off x="1649" y="2544"/>
                <a:ext cx="46" cy="80"/>
              </a:xfrm>
              <a:prstGeom prst="line">
                <a:avLst/>
              </a:prstGeom>
              <a:noFill/>
              <a:ln w="3175">
                <a:solidFill>
                  <a:srgbClr val="CE9404"/>
                </a:solidFill>
                <a:miter lim="800000"/>
                <a:headEnd/>
                <a:tailEnd/>
              </a:ln>
            </p:spPr>
            <p:txBody>
              <a:bodyPr/>
              <a:lstStyle/>
              <a:p>
                <a:endParaRPr lang="en-US"/>
              </a:p>
            </p:txBody>
          </p:sp>
          <p:sp>
            <p:nvSpPr>
              <p:cNvPr id="654826" name="Line 490"/>
              <p:cNvSpPr>
                <a:spLocks noChangeShapeType="1"/>
              </p:cNvSpPr>
              <p:nvPr/>
            </p:nvSpPr>
            <p:spPr bwMode="auto">
              <a:xfrm flipH="1">
                <a:off x="1562" y="2544"/>
                <a:ext cx="133" cy="1"/>
              </a:xfrm>
              <a:prstGeom prst="line">
                <a:avLst/>
              </a:prstGeom>
              <a:noFill/>
              <a:ln w="3175">
                <a:solidFill>
                  <a:srgbClr val="DEA004"/>
                </a:solidFill>
                <a:miter lim="800000"/>
                <a:headEnd/>
                <a:tailEnd/>
              </a:ln>
            </p:spPr>
            <p:txBody>
              <a:bodyPr/>
              <a:lstStyle/>
              <a:p>
                <a:endParaRPr lang="en-US"/>
              </a:p>
            </p:txBody>
          </p:sp>
        </p:grpSp>
        <p:grpSp>
          <p:nvGrpSpPr>
            <p:cNvPr id="654622" name="Group 491"/>
            <p:cNvGrpSpPr>
              <a:grpSpLocks/>
            </p:cNvGrpSpPr>
            <p:nvPr/>
          </p:nvGrpSpPr>
          <p:grpSpPr bwMode="auto">
            <a:xfrm>
              <a:off x="1035" y="2571"/>
              <a:ext cx="271" cy="425"/>
              <a:chOff x="1035" y="2571"/>
              <a:chExt cx="271" cy="425"/>
            </a:xfrm>
          </p:grpSpPr>
          <p:sp>
            <p:nvSpPr>
              <p:cNvPr id="654828" name="Freeform 492"/>
              <p:cNvSpPr>
                <a:spLocks/>
              </p:cNvSpPr>
              <p:nvPr/>
            </p:nvSpPr>
            <p:spPr bwMode="auto">
              <a:xfrm>
                <a:off x="1035" y="2571"/>
                <a:ext cx="271" cy="424"/>
              </a:xfrm>
              <a:custGeom>
                <a:avLst/>
                <a:gdLst/>
                <a:ahLst/>
                <a:cxnLst>
                  <a:cxn ang="0">
                    <a:pos x="242" y="0"/>
                  </a:cxn>
                  <a:cxn ang="0">
                    <a:pos x="0" y="424"/>
                  </a:cxn>
                  <a:cxn ang="0">
                    <a:pos x="30" y="424"/>
                  </a:cxn>
                  <a:cxn ang="0">
                    <a:pos x="271" y="0"/>
                  </a:cxn>
                  <a:cxn ang="0">
                    <a:pos x="242" y="0"/>
                  </a:cxn>
                </a:cxnLst>
                <a:rect l="0" t="0" r="r" b="b"/>
                <a:pathLst>
                  <a:path w="271" h="424">
                    <a:moveTo>
                      <a:pt x="242" y="0"/>
                    </a:moveTo>
                    <a:lnTo>
                      <a:pt x="0" y="424"/>
                    </a:lnTo>
                    <a:lnTo>
                      <a:pt x="30" y="424"/>
                    </a:lnTo>
                    <a:lnTo>
                      <a:pt x="271" y="0"/>
                    </a:lnTo>
                    <a:lnTo>
                      <a:pt x="242" y="0"/>
                    </a:lnTo>
                    <a:close/>
                  </a:path>
                </a:pathLst>
              </a:custGeom>
              <a:solidFill>
                <a:srgbClr val="FFFF00"/>
              </a:solidFill>
              <a:ln w="9525">
                <a:noFill/>
                <a:round/>
                <a:headEnd/>
                <a:tailEnd/>
              </a:ln>
            </p:spPr>
            <p:txBody>
              <a:bodyPr/>
              <a:lstStyle/>
              <a:p>
                <a:endParaRPr lang="en-US"/>
              </a:p>
            </p:txBody>
          </p:sp>
          <p:sp>
            <p:nvSpPr>
              <p:cNvPr id="654829" name="Line 493"/>
              <p:cNvSpPr>
                <a:spLocks noChangeShapeType="1"/>
              </p:cNvSpPr>
              <p:nvPr/>
            </p:nvSpPr>
            <p:spPr bwMode="auto">
              <a:xfrm flipH="1">
                <a:off x="1035" y="2571"/>
                <a:ext cx="242" cy="424"/>
              </a:xfrm>
              <a:prstGeom prst="line">
                <a:avLst/>
              </a:prstGeom>
              <a:noFill/>
              <a:ln w="3175">
                <a:solidFill>
                  <a:srgbClr val="FBFB00"/>
                </a:solidFill>
                <a:miter lim="800000"/>
                <a:headEnd/>
                <a:tailEnd/>
              </a:ln>
            </p:spPr>
            <p:txBody>
              <a:bodyPr/>
              <a:lstStyle/>
              <a:p>
                <a:endParaRPr lang="en-US"/>
              </a:p>
            </p:txBody>
          </p:sp>
          <p:sp>
            <p:nvSpPr>
              <p:cNvPr id="654830" name="Line 494"/>
              <p:cNvSpPr>
                <a:spLocks noChangeShapeType="1"/>
              </p:cNvSpPr>
              <p:nvPr/>
            </p:nvSpPr>
            <p:spPr bwMode="auto">
              <a:xfrm>
                <a:off x="1035" y="2995"/>
                <a:ext cx="30" cy="1"/>
              </a:xfrm>
              <a:prstGeom prst="line">
                <a:avLst/>
              </a:prstGeom>
              <a:noFill/>
              <a:ln w="3175">
                <a:solidFill>
                  <a:srgbClr val="EAEA00"/>
                </a:solidFill>
                <a:miter lim="800000"/>
                <a:headEnd/>
                <a:tailEnd/>
              </a:ln>
            </p:spPr>
            <p:txBody>
              <a:bodyPr/>
              <a:lstStyle/>
              <a:p>
                <a:endParaRPr lang="en-US"/>
              </a:p>
            </p:txBody>
          </p:sp>
          <p:sp>
            <p:nvSpPr>
              <p:cNvPr id="654831" name="Line 495"/>
              <p:cNvSpPr>
                <a:spLocks noChangeShapeType="1"/>
              </p:cNvSpPr>
              <p:nvPr/>
            </p:nvSpPr>
            <p:spPr bwMode="auto">
              <a:xfrm flipV="1">
                <a:off x="1065" y="2571"/>
                <a:ext cx="241" cy="424"/>
              </a:xfrm>
              <a:prstGeom prst="line">
                <a:avLst/>
              </a:prstGeom>
              <a:noFill/>
              <a:ln w="3175">
                <a:solidFill>
                  <a:srgbClr val="CFCF00"/>
                </a:solidFill>
                <a:miter lim="800000"/>
                <a:headEnd/>
                <a:tailEnd/>
              </a:ln>
            </p:spPr>
            <p:txBody>
              <a:bodyPr/>
              <a:lstStyle/>
              <a:p>
                <a:endParaRPr lang="en-US"/>
              </a:p>
            </p:txBody>
          </p:sp>
          <p:sp>
            <p:nvSpPr>
              <p:cNvPr id="654832" name="Line 496"/>
              <p:cNvSpPr>
                <a:spLocks noChangeShapeType="1"/>
              </p:cNvSpPr>
              <p:nvPr/>
            </p:nvSpPr>
            <p:spPr bwMode="auto">
              <a:xfrm flipH="1">
                <a:off x="1277" y="2571"/>
                <a:ext cx="29" cy="1"/>
              </a:xfrm>
              <a:prstGeom prst="line">
                <a:avLst/>
              </a:prstGeom>
              <a:noFill/>
              <a:ln w="3175">
                <a:solidFill>
                  <a:srgbClr val="E0E000"/>
                </a:solidFill>
                <a:miter lim="800000"/>
                <a:headEnd/>
                <a:tailEnd/>
              </a:ln>
            </p:spPr>
            <p:txBody>
              <a:bodyPr/>
              <a:lstStyle/>
              <a:p>
                <a:endParaRPr lang="en-US"/>
              </a:p>
            </p:txBody>
          </p:sp>
        </p:grpSp>
        <p:grpSp>
          <p:nvGrpSpPr>
            <p:cNvPr id="654628" name="Group 497"/>
            <p:cNvGrpSpPr>
              <a:grpSpLocks/>
            </p:cNvGrpSpPr>
            <p:nvPr/>
          </p:nvGrpSpPr>
          <p:grpSpPr bwMode="auto">
            <a:xfrm>
              <a:off x="711" y="2571"/>
              <a:ext cx="271" cy="425"/>
              <a:chOff x="711" y="2571"/>
              <a:chExt cx="271" cy="425"/>
            </a:xfrm>
          </p:grpSpPr>
          <p:sp>
            <p:nvSpPr>
              <p:cNvPr id="654834" name="Freeform 498"/>
              <p:cNvSpPr>
                <a:spLocks/>
              </p:cNvSpPr>
              <p:nvPr/>
            </p:nvSpPr>
            <p:spPr bwMode="auto">
              <a:xfrm>
                <a:off x="711" y="2571"/>
                <a:ext cx="271" cy="424"/>
              </a:xfrm>
              <a:custGeom>
                <a:avLst/>
                <a:gdLst/>
                <a:ahLst/>
                <a:cxnLst>
                  <a:cxn ang="0">
                    <a:pos x="241" y="0"/>
                  </a:cxn>
                  <a:cxn ang="0">
                    <a:pos x="0" y="424"/>
                  </a:cxn>
                  <a:cxn ang="0">
                    <a:pos x="29" y="424"/>
                  </a:cxn>
                  <a:cxn ang="0">
                    <a:pos x="271" y="0"/>
                  </a:cxn>
                  <a:cxn ang="0">
                    <a:pos x="241" y="0"/>
                  </a:cxn>
                </a:cxnLst>
                <a:rect l="0" t="0" r="r" b="b"/>
                <a:pathLst>
                  <a:path w="271" h="424">
                    <a:moveTo>
                      <a:pt x="241" y="0"/>
                    </a:moveTo>
                    <a:lnTo>
                      <a:pt x="0" y="424"/>
                    </a:lnTo>
                    <a:lnTo>
                      <a:pt x="29" y="424"/>
                    </a:lnTo>
                    <a:lnTo>
                      <a:pt x="271" y="0"/>
                    </a:lnTo>
                    <a:lnTo>
                      <a:pt x="241" y="0"/>
                    </a:lnTo>
                    <a:close/>
                  </a:path>
                </a:pathLst>
              </a:custGeom>
              <a:solidFill>
                <a:srgbClr val="FFFF00"/>
              </a:solidFill>
              <a:ln w="9525">
                <a:noFill/>
                <a:round/>
                <a:headEnd/>
                <a:tailEnd/>
              </a:ln>
            </p:spPr>
            <p:txBody>
              <a:bodyPr/>
              <a:lstStyle/>
              <a:p>
                <a:endParaRPr lang="en-US"/>
              </a:p>
            </p:txBody>
          </p:sp>
          <p:sp>
            <p:nvSpPr>
              <p:cNvPr id="654835" name="Line 499"/>
              <p:cNvSpPr>
                <a:spLocks noChangeShapeType="1"/>
              </p:cNvSpPr>
              <p:nvPr/>
            </p:nvSpPr>
            <p:spPr bwMode="auto">
              <a:xfrm flipH="1">
                <a:off x="711" y="2571"/>
                <a:ext cx="241" cy="424"/>
              </a:xfrm>
              <a:prstGeom prst="line">
                <a:avLst/>
              </a:prstGeom>
              <a:noFill/>
              <a:ln w="3175">
                <a:solidFill>
                  <a:srgbClr val="FBFB00"/>
                </a:solidFill>
                <a:miter lim="800000"/>
                <a:headEnd/>
                <a:tailEnd/>
              </a:ln>
            </p:spPr>
            <p:txBody>
              <a:bodyPr/>
              <a:lstStyle/>
              <a:p>
                <a:endParaRPr lang="en-US"/>
              </a:p>
            </p:txBody>
          </p:sp>
          <p:sp>
            <p:nvSpPr>
              <p:cNvPr id="654836" name="Line 500"/>
              <p:cNvSpPr>
                <a:spLocks noChangeShapeType="1"/>
              </p:cNvSpPr>
              <p:nvPr/>
            </p:nvSpPr>
            <p:spPr bwMode="auto">
              <a:xfrm>
                <a:off x="711" y="2995"/>
                <a:ext cx="29" cy="1"/>
              </a:xfrm>
              <a:prstGeom prst="line">
                <a:avLst/>
              </a:prstGeom>
              <a:noFill/>
              <a:ln w="3175">
                <a:solidFill>
                  <a:srgbClr val="EAEA00"/>
                </a:solidFill>
                <a:miter lim="800000"/>
                <a:headEnd/>
                <a:tailEnd/>
              </a:ln>
            </p:spPr>
            <p:txBody>
              <a:bodyPr/>
              <a:lstStyle/>
              <a:p>
                <a:endParaRPr lang="en-US"/>
              </a:p>
            </p:txBody>
          </p:sp>
          <p:sp>
            <p:nvSpPr>
              <p:cNvPr id="654837" name="Line 501"/>
              <p:cNvSpPr>
                <a:spLocks noChangeShapeType="1"/>
              </p:cNvSpPr>
              <p:nvPr/>
            </p:nvSpPr>
            <p:spPr bwMode="auto">
              <a:xfrm flipV="1">
                <a:off x="740" y="2571"/>
                <a:ext cx="242" cy="424"/>
              </a:xfrm>
              <a:prstGeom prst="line">
                <a:avLst/>
              </a:prstGeom>
              <a:noFill/>
              <a:ln w="3175">
                <a:solidFill>
                  <a:srgbClr val="CFCF00"/>
                </a:solidFill>
                <a:miter lim="800000"/>
                <a:headEnd/>
                <a:tailEnd/>
              </a:ln>
            </p:spPr>
            <p:txBody>
              <a:bodyPr/>
              <a:lstStyle/>
              <a:p>
                <a:endParaRPr lang="en-US"/>
              </a:p>
            </p:txBody>
          </p:sp>
          <p:sp>
            <p:nvSpPr>
              <p:cNvPr id="654838" name="Line 502"/>
              <p:cNvSpPr>
                <a:spLocks noChangeShapeType="1"/>
              </p:cNvSpPr>
              <p:nvPr/>
            </p:nvSpPr>
            <p:spPr bwMode="auto">
              <a:xfrm flipH="1">
                <a:off x="952" y="2571"/>
                <a:ext cx="30" cy="1"/>
              </a:xfrm>
              <a:prstGeom prst="line">
                <a:avLst/>
              </a:prstGeom>
              <a:noFill/>
              <a:ln w="3175">
                <a:solidFill>
                  <a:srgbClr val="E0E000"/>
                </a:solidFill>
                <a:miter lim="800000"/>
                <a:headEnd/>
                <a:tailEnd/>
              </a:ln>
            </p:spPr>
            <p:txBody>
              <a:bodyPr/>
              <a:lstStyle/>
              <a:p>
                <a:endParaRPr lang="en-US"/>
              </a:p>
            </p:txBody>
          </p:sp>
        </p:grpSp>
        <p:grpSp>
          <p:nvGrpSpPr>
            <p:cNvPr id="654634" name="Group 503"/>
            <p:cNvGrpSpPr>
              <a:grpSpLocks/>
            </p:cNvGrpSpPr>
            <p:nvPr/>
          </p:nvGrpSpPr>
          <p:grpSpPr bwMode="auto">
            <a:xfrm>
              <a:off x="873" y="2571"/>
              <a:ext cx="271" cy="425"/>
              <a:chOff x="873" y="2571"/>
              <a:chExt cx="271" cy="425"/>
            </a:xfrm>
          </p:grpSpPr>
          <p:sp>
            <p:nvSpPr>
              <p:cNvPr id="654840" name="Freeform 504"/>
              <p:cNvSpPr>
                <a:spLocks/>
              </p:cNvSpPr>
              <p:nvPr/>
            </p:nvSpPr>
            <p:spPr bwMode="auto">
              <a:xfrm>
                <a:off x="873" y="2571"/>
                <a:ext cx="271" cy="424"/>
              </a:xfrm>
              <a:custGeom>
                <a:avLst/>
                <a:gdLst/>
                <a:ahLst/>
                <a:cxnLst>
                  <a:cxn ang="0">
                    <a:pos x="242" y="0"/>
                  </a:cxn>
                  <a:cxn ang="0">
                    <a:pos x="0" y="424"/>
                  </a:cxn>
                  <a:cxn ang="0">
                    <a:pos x="29" y="424"/>
                  </a:cxn>
                  <a:cxn ang="0">
                    <a:pos x="271" y="0"/>
                  </a:cxn>
                  <a:cxn ang="0">
                    <a:pos x="242" y="0"/>
                  </a:cxn>
                </a:cxnLst>
                <a:rect l="0" t="0" r="r" b="b"/>
                <a:pathLst>
                  <a:path w="271" h="424">
                    <a:moveTo>
                      <a:pt x="242" y="0"/>
                    </a:moveTo>
                    <a:lnTo>
                      <a:pt x="0" y="424"/>
                    </a:lnTo>
                    <a:lnTo>
                      <a:pt x="29" y="424"/>
                    </a:lnTo>
                    <a:lnTo>
                      <a:pt x="271" y="0"/>
                    </a:lnTo>
                    <a:lnTo>
                      <a:pt x="242" y="0"/>
                    </a:lnTo>
                    <a:close/>
                  </a:path>
                </a:pathLst>
              </a:custGeom>
              <a:solidFill>
                <a:srgbClr val="FFFF00"/>
              </a:solidFill>
              <a:ln w="9525">
                <a:noFill/>
                <a:round/>
                <a:headEnd/>
                <a:tailEnd/>
              </a:ln>
            </p:spPr>
            <p:txBody>
              <a:bodyPr/>
              <a:lstStyle/>
              <a:p>
                <a:endParaRPr lang="en-US"/>
              </a:p>
            </p:txBody>
          </p:sp>
          <p:sp>
            <p:nvSpPr>
              <p:cNvPr id="654841" name="Line 505"/>
              <p:cNvSpPr>
                <a:spLocks noChangeShapeType="1"/>
              </p:cNvSpPr>
              <p:nvPr/>
            </p:nvSpPr>
            <p:spPr bwMode="auto">
              <a:xfrm flipH="1">
                <a:off x="873" y="2571"/>
                <a:ext cx="242" cy="424"/>
              </a:xfrm>
              <a:prstGeom prst="line">
                <a:avLst/>
              </a:prstGeom>
              <a:noFill/>
              <a:ln w="3175">
                <a:solidFill>
                  <a:srgbClr val="FBFB00"/>
                </a:solidFill>
                <a:miter lim="800000"/>
                <a:headEnd/>
                <a:tailEnd/>
              </a:ln>
            </p:spPr>
            <p:txBody>
              <a:bodyPr/>
              <a:lstStyle/>
              <a:p>
                <a:endParaRPr lang="en-US"/>
              </a:p>
            </p:txBody>
          </p:sp>
          <p:sp>
            <p:nvSpPr>
              <p:cNvPr id="654842" name="Line 506"/>
              <p:cNvSpPr>
                <a:spLocks noChangeShapeType="1"/>
              </p:cNvSpPr>
              <p:nvPr/>
            </p:nvSpPr>
            <p:spPr bwMode="auto">
              <a:xfrm>
                <a:off x="873" y="2995"/>
                <a:ext cx="29" cy="1"/>
              </a:xfrm>
              <a:prstGeom prst="line">
                <a:avLst/>
              </a:prstGeom>
              <a:noFill/>
              <a:ln w="3175">
                <a:solidFill>
                  <a:srgbClr val="EAEA00"/>
                </a:solidFill>
                <a:miter lim="800000"/>
                <a:headEnd/>
                <a:tailEnd/>
              </a:ln>
            </p:spPr>
            <p:txBody>
              <a:bodyPr/>
              <a:lstStyle/>
              <a:p>
                <a:endParaRPr lang="en-US"/>
              </a:p>
            </p:txBody>
          </p:sp>
          <p:sp>
            <p:nvSpPr>
              <p:cNvPr id="654843" name="Line 507"/>
              <p:cNvSpPr>
                <a:spLocks noChangeShapeType="1"/>
              </p:cNvSpPr>
              <p:nvPr/>
            </p:nvSpPr>
            <p:spPr bwMode="auto">
              <a:xfrm flipV="1">
                <a:off x="902" y="2571"/>
                <a:ext cx="242" cy="424"/>
              </a:xfrm>
              <a:prstGeom prst="line">
                <a:avLst/>
              </a:prstGeom>
              <a:noFill/>
              <a:ln w="3175">
                <a:solidFill>
                  <a:srgbClr val="CFCF00"/>
                </a:solidFill>
                <a:miter lim="800000"/>
                <a:headEnd/>
                <a:tailEnd/>
              </a:ln>
            </p:spPr>
            <p:txBody>
              <a:bodyPr/>
              <a:lstStyle/>
              <a:p>
                <a:endParaRPr lang="en-US"/>
              </a:p>
            </p:txBody>
          </p:sp>
          <p:sp>
            <p:nvSpPr>
              <p:cNvPr id="654844" name="Line 508"/>
              <p:cNvSpPr>
                <a:spLocks noChangeShapeType="1"/>
              </p:cNvSpPr>
              <p:nvPr/>
            </p:nvSpPr>
            <p:spPr bwMode="auto">
              <a:xfrm flipH="1">
                <a:off x="1115" y="2571"/>
                <a:ext cx="29" cy="1"/>
              </a:xfrm>
              <a:prstGeom prst="line">
                <a:avLst/>
              </a:prstGeom>
              <a:noFill/>
              <a:ln w="3175">
                <a:solidFill>
                  <a:srgbClr val="E0E000"/>
                </a:solidFill>
                <a:miter lim="800000"/>
                <a:headEnd/>
                <a:tailEnd/>
              </a:ln>
            </p:spPr>
            <p:txBody>
              <a:bodyPr/>
              <a:lstStyle/>
              <a:p>
                <a:endParaRPr lang="en-US"/>
              </a:p>
            </p:txBody>
          </p:sp>
        </p:grpSp>
        <p:grpSp>
          <p:nvGrpSpPr>
            <p:cNvPr id="654648" name="Group 509"/>
            <p:cNvGrpSpPr>
              <a:grpSpLocks/>
            </p:cNvGrpSpPr>
            <p:nvPr/>
          </p:nvGrpSpPr>
          <p:grpSpPr bwMode="auto">
            <a:xfrm>
              <a:off x="936" y="2568"/>
              <a:ext cx="1006" cy="19"/>
              <a:chOff x="936" y="2568"/>
              <a:chExt cx="1006" cy="19"/>
            </a:xfrm>
          </p:grpSpPr>
          <p:sp>
            <p:nvSpPr>
              <p:cNvPr id="654846" name="Freeform 510"/>
              <p:cNvSpPr>
                <a:spLocks/>
              </p:cNvSpPr>
              <p:nvPr/>
            </p:nvSpPr>
            <p:spPr bwMode="auto">
              <a:xfrm>
                <a:off x="936" y="2568"/>
                <a:ext cx="1006" cy="18"/>
              </a:xfrm>
              <a:custGeom>
                <a:avLst/>
                <a:gdLst/>
                <a:ahLst/>
                <a:cxnLst>
                  <a:cxn ang="0">
                    <a:pos x="10" y="0"/>
                  </a:cxn>
                  <a:cxn ang="0">
                    <a:pos x="0" y="18"/>
                  </a:cxn>
                  <a:cxn ang="0">
                    <a:pos x="996" y="18"/>
                  </a:cxn>
                  <a:cxn ang="0">
                    <a:pos x="1006" y="0"/>
                  </a:cxn>
                  <a:cxn ang="0">
                    <a:pos x="10" y="0"/>
                  </a:cxn>
                </a:cxnLst>
                <a:rect l="0" t="0" r="r" b="b"/>
                <a:pathLst>
                  <a:path w="1006" h="18">
                    <a:moveTo>
                      <a:pt x="10" y="0"/>
                    </a:moveTo>
                    <a:lnTo>
                      <a:pt x="0" y="18"/>
                    </a:lnTo>
                    <a:lnTo>
                      <a:pt x="996" y="18"/>
                    </a:lnTo>
                    <a:lnTo>
                      <a:pt x="1006" y="0"/>
                    </a:lnTo>
                    <a:lnTo>
                      <a:pt x="10" y="0"/>
                    </a:lnTo>
                    <a:close/>
                  </a:path>
                </a:pathLst>
              </a:custGeom>
              <a:solidFill>
                <a:srgbClr val="FFFF00"/>
              </a:solidFill>
              <a:ln w="9525">
                <a:noFill/>
                <a:round/>
                <a:headEnd/>
                <a:tailEnd/>
              </a:ln>
            </p:spPr>
            <p:txBody>
              <a:bodyPr/>
              <a:lstStyle/>
              <a:p>
                <a:endParaRPr lang="en-US"/>
              </a:p>
            </p:txBody>
          </p:sp>
          <p:sp>
            <p:nvSpPr>
              <p:cNvPr id="654847" name="Line 511"/>
              <p:cNvSpPr>
                <a:spLocks noChangeShapeType="1"/>
              </p:cNvSpPr>
              <p:nvPr/>
            </p:nvSpPr>
            <p:spPr bwMode="auto">
              <a:xfrm flipH="1">
                <a:off x="936" y="2568"/>
                <a:ext cx="10" cy="18"/>
              </a:xfrm>
              <a:prstGeom prst="line">
                <a:avLst/>
              </a:prstGeom>
              <a:noFill/>
              <a:ln w="3175">
                <a:solidFill>
                  <a:srgbClr val="FBFB00"/>
                </a:solidFill>
                <a:miter lim="800000"/>
                <a:headEnd/>
                <a:tailEnd/>
              </a:ln>
            </p:spPr>
            <p:txBody>
              <a:bodyPr/>
              <a:lstStyle/>
              <a:p>
                <a:endParaRPr lang="en-US"/>
              </a:p>
            </p:txBody>
          </p:sp>
          <p:sp>
            <p:nvSpPr>
              <p:cNvPr id="654848" name="Line 512"/>
              <p:cNvSpPr>
                <a:spLocks noChangeShapeType="1"/>
              </p:cNvSpPr>
              <p:nvPr/>
            </p:nvSpPr>
            <p:spPr bwMode="auto">
              <a:xfrm>
                <a:off x="936" y="2586"/>
                <a:ext cx="996" cy="1"/>
              </a:xfrm>
              <a:prstGeom prst="line">
                <a:avLst/>
              </a:prstGeom>
              <a:noFill/>
              <a:ln w="3175">
                <a:solidFill>
                  <a:srgbClr val="EAEA00"/>
                </a:solidFill>
                <a:miter lim="800000"/>
                <a:headEnd/>
                <a:tailEnd/>
              </a:ln>
            </p:spPr>
            <p:txBody>
              <a:bodyPr/>
              <a:lstStyle/>
              <a:p>
                <a:endParaRPr lang="en-US"/>
              </a:p>
            </p:txBody>
          </p:sp>
          <p:sp>
            <p:nvSpPr>
              <p:cNvPr id="654849" name="Line 513"/>
              <p:cNvSpPr>
                <a:spLocks noChangeShapeType="1"/>
              </p:cNvSpPr>
              <p:nvPr/>
            </p:nvSpPr>
            <p:spPr bwMode="auto">
              <a:xfrm flipV="1">
                <a:off x="1932" y="2568"/>
                <a:ext cx="10" cy="18"/>
              </a:xfrm>
              <a:prstGeom prst="line">
                <a:avLst/>
              </a:prstGeom>
              <a:noFill/>
              <a:ln w="3175">
                <a:solidFill>
                  <a:srgbClr val="CFCF00"/>
                </a:solidFill>
                <a:miter lim="800000"/>
                <a:headEnd/>
                <a:tailEnd/>
              </a:ln>
            </p:spPr>
            <p:txBody>
              <a:bodyPr/>
              <a:lstStyle/>
              <a:p>
                <a:endParaRPr lang="en-US"/>
              </a:p>
            </p:txBody>
          </p:sp>
          <p:sp>
            <p:nvSpPr>
              <p:cNvPr id="654850" name="Line 514"/>
              <p:cNvSpPr>
                <a:spLocks noChangeShapeType="1"/>
              </p:cNvSpPr>
              <p:nvPr/>
            </p:nvSpPr>
            <p:spPr bwMode="auto">
              <a:xfrm flipH="1">
                <a:off x="946" y="2568"/>
                <a:ext cx="996" cy="1"/>
              </a:xfrm>
              <a:prstGeom prst="line">
                <a:avLst/>
              </a:prstGeom>
              <a:noFill/>
              <a:ln w="3175">
                <a:solidFill>
                  <a:srgbClr val="E0E000"/>
                </a:solidFill>
                <a:miter lim="800000"/>
                <a:headEnd/>
                <a:tailEnd/>
              </a:ln>
            </p:spPr>
            <p:txBody>
              <a:bodyPr/>
              <a:lstStyle/>
              <a:p>
                <a:endParaRPr lang="en-US"/>
              </a:p>
            </p:txBody>
          </p:sp>
        </p:grpSp>
        <p:grpSp>
          <p:nvGrpSpPr>
            <p:cNvPr id="654650" name="Group 515"/>
            <p:cNvGrpSpPr>
              <a:grpSpLocks/>
            </p:cNvGrpSpPr>
            <p:nvPr/>
          </p:nvGrpSpPr>
          <p:grpSpPr bwMode="auto">
            <a:xfrm>
              <a:off x="890" y="2671"/>
              <a:ext cx="993" cy="19"/>
              <a:chOff x="890" y="2671"/>
              <a:chExt cx="993" cy="19"/>
            </a:xfrm>
          </p:grpSpPr>
          <p:sp>
            <p:nvSpPr>
              <p:cNvPr id="654852" name="Freeform 516"/>
              <p:cNvSpPr>
                <a:spLocks/>
              </p:cNvSpPr>
              <p:nvPr/>
            </p:nvSpPr>
            <p:spPr bwMode="auto">
              <a:xfrm>
                <a:off x="890" y="2671"/>
                <a:ext cx="993" cy="18"/>
              </a:xfrm>
              <a:custGeom>
                <a:avLst/>
                <a:gdLst/>
                <a:ahLst/>
                <a:cxnLst>
                  <a:cxn ang="0">
                    <a:pos x="10" y="0"/>
                  </a:cxn>
                  <a:cxn ang="0">
                    <a:pos x="0" y="18"/>
                  </a:cxn>
                  <a:cxn ang="0">
                    <a:pos x="983" y="18"/>
                  </a:cxn>
                  <a:cxn ang="0">
                    <a:pos x="993" y="0"/>
                  </a:cxn>
                  <a:cxn ang="0">
                    <a:pos x="10" y="0"/>
                  </a:cxn>
                </a:cxnLst>
                <a:rect l="0" t="0" r="r" b="b"/>
                <a:pathLst>
                  <a:path w="993" h="18">
                    <a:moveTo>
                      <a:pt x="10" y="0"/>
                    </a:moveTo>
                    <a:lnTo>
                      <a:pt x="0" y="18"/>
                    </a:lnTo>
                    <a:lnTo>
                      <a:pt x="983" y="18"/>
                    </a:lnTo>
                    <a:lnTo>
                      <a:pt x="993" y="0"/>
                    </a:lnTo>
                    <a:lnTo>
                      <a:pt x="10" y="0"/>
                    </a:lnTo>
                    <a:close/>
                  </a:path>
                </a:pathLst>
              </a:custGeom>
              <a:solidFill>
                <a:srgbClr val="FFFF00"/>
              </a:solidFill>
              <a:ln w="9525">
                <a:noFill/>
                <a:round/>
                <a:headEnd/>
                <a:tailEnd/>
              </a:ln>
            </p:spPr>
            <p:txBody>
              <a:bodyPr/>
              <a:lstStyle/>
              <a:p>
                <a:endParaRPr lang="en-US"/>
              </a:p>
            </p:txBody>
          </p:sp>
          <p:sp>
            <p:nvSpPr>
              <p:cNvPr id="654853" name="Line 517"/>
              <p:cNvSpPr>
                <a:spLocks noChangeShapeType="1"/>
              </p:cNvSpPr>
              <p:nvPr/>
            </p:nvSpPr>
            <p:spPr bwMode="auto">
              <a:xfrm flipH="1">
                <a:off x="890" y="2671"/>
                <a:ext cx="10" cy="18"/>
              </a:xfrm>
              <a:prstGeom prst="line">
                <a:avLst/>
              </a:prstGeom>
              <a:noFill/>
              <a:ln w="3175">
                <a:solidFill>
                  <a:srgbClr val="FBFB00"/>
                </a:solidFill>
                <a:miter lim="800000"/>
                <a:headEnd/>
                <a:tailEnd/>
              </a:ln>
            </p:spPr>
            <p:txBody>
              <a:bodyPr/>
              <a:lstStyle/>
              <a:p>
                <a:endParaRPr lang="en-US"/>
              </a:p>
            </p:txBody>
          </p:sp>
          <p:sp>
            <p:nvSpPr>
              <p:cNvPr id="654854" name="Line 518"/>
              <p:cNvSpPr>
                <a:spLocks noChangeShapeType="1"/>
              </p:cNvSpPr>
              <p:nvPr/>
            </p:nvSpPr>
            <p:spPr bwMode="auto">
              <a:xfrm>
                <a:off x="890" y="2689"/>
                <a:ext cx="983" cy="1"/>
              </a:xfrm>
              <a:prstGeom prst="line">
                <a:avLst/>
              </a:prstGeom>
              <a:noFill/>
              <a:ln w="3175">
                <a:solidFill>
                  <a:srgbClr val="EAEA00"/>
                </a:solidFill>
                <a:miter lim="800000"/>
                <a:headEnd/>
                <a:tailEnd/>
              </a:ln>
            </p:spPr>
            <p:txBody>
              <a:bodyPr/>
              <a:lstStyle/>
              <a:p>
                <a:endParaRPr lang="en-US"/>
              </a:p>
            </p:txBody>
          </p:sp>
          <p:sp>
            <p:nvSpPr>
              <p:cNvPr id="654855" name="Line 519"/>
              <p:cNvSpPr>
                <a:spLocks noChangeShapeType="1"/>
              </p:cNvSpPr>
              <p:nvPr/>
            </p:nvSpPr>
            <p:spPr bwMode="auto">
              <a:xfrm flipV="1">
                <a:off x="1873" y="2671"/>
                <a:ext cx="10" cy="18"/>
              </a:xfrm>
              <a:prstGeom prst="line">
                <a:avLst/>
              </a:prstGeom>
              <a:noFill/>
              <a:ln w="3175">
                <a:solidFill>
                  <a:srgbClr val="CFCF00"/>
                </a:solidFill>
                <a:miter lim="800000"/>
                <a:headEnd/>
                <a:tailEnd/>
              </a:ln>
            </p:spPr>
            <p:txBody>
              <a:bodyPr/>
              <a:lstStyle/>
              <a:p>
                <a:endParaRPr lang="en-US"/>
              </a:p>
            </p:txBody>
          </p:sp>
          <p:sp>
            <p:nvSpPr>
              <p:cNvPr id="654856" name="Line 520"/>
              <p:cNvSpPr>
                <a:spLocks noChangeShapeType="1"/>
              </p:cNvSpPr>
              <p:nvPr/>
            </p:nvSpPr>
            <p:spPr bwMode="auto">
              <a:xfrm flipH="1">
                <a:off x="900" y="2671"/>
                <a:ext cx="983" cy="1"/>
              </a:xfrm>
              <a:prstGeom prst="line">
                <a:avLst/>
              </a:prstGeom>
              <a:noFill/>
              <a:ln w="3175">
                <a:solidFill>
                  <a:srgbClr val="E0E000"/>
                </a:solidFill>
                <a:miter lim="800000"/>
                <a:headEnd/>
                <a:tailEnd/>
              </a:ln>
            </p:spPr>
            <p:txBody>
              <a:bodyPr/>
              <a:lstStyle/>
              <a:p>
                <a:endParaRPr lang="en-US"/>
              </a:p>
            </p:txBody>
          </p:sp>
        </p:grpSp>
        <p:grpSp>
          <p:nvGrpSpPr>
            <p:cNvPr id="654660" name="Group 521"/>
            <p:cNvGrpSpPr>
              <a:grpSpLocks/>
            </p:cNvGrpSpPr>
            <p:nvPr/>
          </p:nvGrpSpPr>
          <p:grpSpPr bwMode="auto">
            <a:xfrm>
              <a:off x="1281" y="2957"/>
              <a:ext cx="178" cy="80"/>
              <a:chOff x="1281" y="2957"/>
              <a:chExt cx="178" cy="80"/>
            </a:xfrm>
          </p:grpSpPr>
          <p:sp>
            <p:nvSpPr>
              <p:cNvPr id="654858" name="Freeform 522"/>
              <p:cNvSpPr>
                <a:spLocks/>
              </p:cNvSpPr>
              <p:nvPr/>
            </p:nvSpPr>
            <p:spPr bwMode="auto">
              <a:xfrm>
                <a:off x="1281" y="2957"/>
                <a:ext cx="178" cy="79"/>
              </a:xfrm>
              <a:custGeom>
                <a:avLst/>
                <a:gdLst/>
                <a:ahLst/>
                <a:cxnLst>
                  <a:cxn ang="0">
                    <a:pos x="45" y="0"/>
                  </a:cxn>
                  <a:cxn ang="0">
                    <a:pos x="0" y="79"/>
                  </a:cxn>
                  <a:cxn ang="0">
                    <a:pos x="132" y="79"/>
                  </a:cxn>
                  <a:cxn ang="0">
                    <a:pos x="178" y="0"/>
                  </a:cxn>
                  <a:cxn ang="0">
                    <a:pos x="45" y="0"/>
                  </a:cxn>
                </a:cxnLst>
                <a:rect l="0" t="0" r="r" b="b"/>
                <a:pathLst>
                  <a:path w="178" h="79">
                    <a:moveTo>
                      <a:pt x="45" y="0"/>
                    </a:moveTo>
                    <a:lnTo>
                      <a:pt x="0" y="79"/>
                    </a:lnTo>
                    <a:lnTo>
                      <a:pt x="132" y="79"/>
                    </a:lnTo>
                    <a:lnTo>
                      <a:pt x="178" y="0"/>
                    </a:lnTo>
                    <a:lnTo>
                      <a:pt x="45" y="0"/>
                    </a:lnTo>
                    <a:close/>
                  </a:path>
                </a:pathLst>
              </a:custGeom>
              <a:solidFill>
                <a:srgbClr val="FFBA05"/>
              </a:solidFill>
              <a:ln w="9525">
                <a:noFill/>
                <a:round/>
                <a:headEnd/>
                <a:tailEnd/>
              </a:ln>
            </p:spPr>
            <p:txBody>
              <a:bodyPr/>
              <a:lstStyle/>
              <a:p>
                <a:endParaRPr lang="en-US"/>
              </a:p>
            </p:txBody>
          </p:sp>
          <p:sp>
            <p:nvSpPr>
              <p:cNvPr id="654859" name="Line 523"/>
              <p:cNvSpPr>
                <a:spLocks noChangeShapeType="1"/>
              </p:cNvSpPr>
              <p:nvPr/>
            </p:nvSpPr>
            <p:spPr bwMode="auto">
              <a:xfrm flipH="1">
                <a:off x="1281" y="2957"/>
                <a:ext cx="45" cy="79"/>
              </a:xfrm>
              <a:prstGeom prst="line">
                <a:avLst/>
              </a:prstGeom>
              <a:noFill/>
              <a:ln w="3175">
                <a:solidFill>
                  <a:srgbClr val="F9B304"/>
                </a:solidFill>
                <a:miter lim="800000"/>
                <a:headEnd/>
                <a:tailEnd/>
              </a:ln>
            </p:spPr>
            <p:txBody>
              <a:bodyPr/>
              <a:lstStyle/>
              <a:p>
                <a:endParaRPr lang="en-US"/>
              </a:p>
            </p:txBody>
          </p:sp>
          <p:sp>
            <p:nvSpPr>
              <p:cNvPr id="654860" name="Line 524"/>
              <p:cNvSpPr>
                <a:spLocks noChangeShapeType="1"/>
              </p:cNvSpPr>
              <p:nvPr/>
            </p:nvSpPr>
            <p:spPr bwMode="auto">
              <a:xfrm>
                <a:off x="1281" y="3036"/>
                <a:ext cx="132" cy="1"/>
              </a:xfrm>
              <a:prstGeom prst="line">
                <a:avLst/>
              </a:prstGeom>
              <a:noFill/>
              <a:ln w="3175">
                <a:solidFill>
                  <a:srgbClr val="E9A704"/>
                </a:solidFill>
                <a:miter lim="800000"/>
                <a:headEnd/>
                <a:tailEnd/>
              </a:ln>
            </p:spPr>
            <p:txBody>
              <a:bodyPr/>
              <a:lstStyle/>
              <a:p>
                <a:endParaRPr lang="en-US"/>
              </a:p>
            </p:txBody>
          </p:sp>
          <p:sp>
            <p:nvSpPr>
              <p:cNvPr id="654861" name="Line 525"/>
              <p:cNvSpPr>
                <a:spLocks noChangeShapeType="1"/>
              </p:cNvSpPr>
              <p:nvPr/>
            </p:nvSpPr>
            <p:spPr bwMode="auto">
              <a:xfrm flipV="1">
                <a:off x="1413" y="2957"/>
                <a:ext cx="46" cy="79"/>
              </a:xfrm>
              <a:prstGeom prst="line">
                <a:avLst/>
              </a:prstGeom>
              <a:noFill/>
              <a:ln w="3175">
                <a:solidFill>
                  <a:srgbClr val="CE9404"/>
                </a:solidFill>
                <a:miter lim="800000"/>
                <a:headEnd/>
                <a:tailEnd/>
              </a:ln>
            </p:spPr>
            <p:txBody>
              <a:bodyPr/>
              <a:lstStyle/>
              <a:p>
                <a:endParaRPr lang="en-US"/>
              </a:p>
            </p:txBody>
          </p:sp>
          <p:sp>
            <p:nvSpPr>
              <p:cNvPr id="654862" name="Line 526"/>
              <p:cNvSpPr>
                <a:spLocks noChangeShapeType="1"/>
              </p:cNvSpPr>
              <p:nvPr/>
            </p:nvSpPr>
            <p:spPr bwMode="auto">
              <a:xfrm flipH="1">
                <a:off x="1326" y="2957"/>
                <a:ext cx="133" cy="1"/>
              </a:xfrm>
              <a:prstGeom prst="line">
                <a:avLst/>
              </a:prstGeom>
              <a:noFill/>
              <a:ln w="3175">
                <a:solidFill>
                  <a:srgbClr val="DEA004"/>
                </a:solidFill>
                <a:miter lim="800000"/>
                <a:headEnd/>
                <a:tailEnd/>
              </a:ln>
            </p:spPr>
            <p:txBody>
              <a:bodyPr/>
              <a:lstStyle/>
              <a:p>
                <a:endParaRPr lang="en-US"/>
              </a:p>
            </p:txBody>
          </p:sp>
        </p:grpSp>
        <p:grpSp>
          <p:nvGrpSpPr>
            <p:cNvPr id="654670" name="Group 527"/>
            <p:cNvGrpSpPr>
              <a:grpSpLocks/>
            </p:cNvGrpSpPr>
            <p:nvPr/>
          </p:nvGrpSpPr>
          <p:grpSpPr bwMode="auto">
            <a:xfrm>
              <a:off x="1119" y="2957"/>
              <a:ext cx="178" cy="80"/>
              <a:chOff x="1119" y="2957"/>
              <a:chExt cx="178" cy="80"/>
            </a:xfrm>
          </p:grpSpPr>
          <p:sp>
            <p:nvSpPr>
              <p:cNvPr id="654864" name="Freeform 528"/>
              <p:cNvSpPr>
                <a:spLocks/>
              </p:cNvSpPr>
              <p:nvPr/>
            </p:nvSpPr>
            <p:spPr bwMode="auto">
              <a:xfrm>
                <a:off x="1119" y="2957"/>
                <a:ext cx="178" cy="79"/>
              </a:xfrm>
              <a:custGeom>
                <a:avLst/>
                <a:gdLst/>
                <a:ahLst/>
                <a:cxnLst>
                  <a:cxn ang="0">
                    <a:pos x="45" y="0"/>
                  </a:cxn>
                  <a:cxn ang="0">
                    <a:pos x="0" y="79"/>
                  </a:cxn>
                  <a:cxn ang="0">
                    <a:pos x="132" y="79"/>
                  </a:cxn>
                  <a:cxn ang="0">
                    <a:pos x="178" y="0"/>
                  </a:cxn>
                  <a:cxn ang="0">
                    <a:pos x="45" y="0"/>
                  </a:cxn>
                </a:cxnLst>
                <a:rect l="0" t="0" r="r" b="b"/>
                <a:pathLst>
                  <a:path w="178" h="79">
                    <a:moveTo>
                      <a:pt x="45" y="0"/>
                    </a:moveTo>
                    <a:lnTo>
                      <a:pt x="0" y="79"/>
                    </a:lnTo>
                    <a:lnTo>
                      <a:pt x="132" y="79"/>
                    </a:lnTo>
                    <a:lnTo>
                      <a:pt x="178" y="0"/>
                    </a:lnTo>
                    <a:lnTo>
                      <a:pt x="45" y="0"/>
                    </a:lnTo>
                    <a:close/>
                  </a:path>
                </a:pathLst>
              </a:custGeom>
              <a:solidFill>
                <a:srgbClr val="FFBA05"/>
              </a:solidFill>
              <a:ln w="9525">
                <a:noFill/>
                <a:round/>
                <a:headEnd/>
                <a:tailEnd/>
              </a:ln>
            </p:spPr>
            <p:txBody>
              <a:bodyPr/>
              <a:lstStyle/>
              <a:p>
                <a:endParaRPr lang="en-US"/>
              </a:p>
            </p:txBody>
          </p:sp>
          <p:sp>
            <p:nvSpPr>
              <p:cNvPr id="654865" name="Line 529"/>
              <p:cNvSpPr>
                <a:spLocks noChangeShapeType="1"/>
              </p:cNvSpPr>
              <p:nvPr/>
            </p:nvSpPr>
            <p:spPr bwMode="auto">
              <a:xfrm flipH="1">
                <a:off x="1119" y="2957"/>
                <a:ext cx="45" cy="79"/>
              </a:xfrm>
              <a:prstGeom prst="line">
                <a:avLst/>
              </a:prstGeom>
              <a:noFill/>
              <a:ln w="3175">
                <a:solidFill>
                  <a:srgbClr val="F9B304"/>
                </a:solidFill>
                <a:miter lim="800000"/>
                <a:headEnd/>
                <a:tailEnd/>
              </a:ln>
            </p:spPr>
            <p:txBody>
              <a:bodyPr/>
              <a:lstStyle/>
              <a:p>
                <a:endParaRPr lang="en-US"/>
              </a:p>
            </p:txBody>
          </p:sp>
          <p:sp>
            <p:nvSpPr>
              <p:cNvPr id="654866" name="Line 530"/>
              <p:cNvSpPr>
                <a:spLocks noChangeShapeType="1"/>
              </p:cNvSpPr>
              <p:nvPr/>
            </p:nvSpPr>
            <p:spPr bwMode="auto">
              <a:xfrm>
                <a:off x="1119" y="3036"/>
                <a:ext cx="132" cy="1"/>
              </a:xfrm>
              <a:prstGeom prst="line">
                <a:avLst/>
              </a:prstGeom>
              <a:noFill/>
              <a:ln w="3175">
                <a:solidFill>
                  <a:srgbClr val="E9A704"/>
                </a:solidFill>
                <a:miter lim="800000"/>
                <a:headEnd/>
                <a:tailEnd/>
              </a:ln>
            </p:spPr>
            <p:txBody>
              <a:bodyPr/>
              <a:lstStyle/>
              <a:p>
                <a:endParaRPr lang="en-US"/>
              </a:p>
            </p:txBody>
          </p:sp>
          <p:sp>
            <p:nvSpPr>
              <p:cNvPr id="654867" name="Line 531"/>
              <p:cNvSpPr>
                <a:spLocks noChangeShapeType="1"/>
              </p:cNvSpPr>
              <p:nvPr/>
            </p:nvSpPr>
            <p:spPr bwMode="auto">
              <a:xfrm flipV="1">
                <a:off x="1251" y="2957"/>
                <a:ext cx="46" cy="79"/>
              </a:xfrm>
              <a:prstGeom prst="line">
                <a:avLst/>
              </a:prstGeom>
              <a:noFill/>
              <a:ln w="3175">
                <a:solidFill>
                  <a:srgbClr val="CE9404"/>
                </a:solidFill>
                <a:miter lim="800000"/>
                <a:headEnd/>
                <a:tailEnd/>
              </a:ln>
            </p:spPr>
            <p:txBody>
              <a:bodyPr/>
              <a:lstStyle/>
              <a:p>
                <a:endParaRPr lang="en-US"/>
              </a:p>
            </p:txBody>
          </p:sp>
          <p:sp>
            <p:nvSpPr>
              <p:cNvPr id="654868" name="Line 532"/>
              <p:cNvSpPr>
                <a:spLocks noChangeShapeType="1"/>
              </p:cNvSpPr>
              <p:nvPr/>
            </p:nvSpPr>
            <p:spPr bwMode="auto">
              <a:xfrm flipH="1">
                <a:off x="1164" y="2957"/>
                <a:ext cx="133" cy="1"/>
              </a:xfrm>
              <a:prstGeom prst="line">
                <a:avLst/>
              </a:prstGeom>
              <a:noFill/>
              <a:ln w="3175">
                <a:solidFill>
                  <a:srgbClr val="DEA004"/>
                </a:solidFill>
                <a:miter lim="800000"/>
                <a:headEnd/>
                <a:tailEnd/>
              </a:ln>
            </p:spPr>
            <p:txBody>
              <a:bodyPr/>
              <a:lstStyle/>
              <a:p>
                <a:endParaRPr lang="en-US"/>
              </a:p>
            </p:txBody>
          </p:sp>
        </p:grpSp>
        <p:grpSp>
          <p:nvGrpSpPr>
            <p:cNvPr id="654676" name="Group 533"/>
            <p:cNvGrpSpPr>
              <a:grpSpLocks/>
            </p:cNvGrpSpPr>
            <p:nvPr/>
          </p:nvGrpSpPr>
          <p:grpSpPr bwMode="auto">
            <a:xfrm>
              <a:off x="1664" y="2854"/>
              <a:ext cx="178" cy="80"/>
              <a:chOff x="1664" y="2854"/>
              <a:chExt cx="178" cy="80"/>
            </a:xfrm>
          </p:grpSpPr>
          <p:sp>
            <p:nvSpPr>
              <p:cNvPr id="654870" name="Freeform 534"/>
              <p:cNvSpPr>
                <a:spLocks/>
              </p:cNvSpPr>
              <p:nvPr/>
            </p:nvSpPr>
            <p:spPr bwMode="auto">
              <a:xfrm>
                <a:off x="1664" y="2854"/>
                <a:ext cx="178" cy="79"/>
              </a:xfrm>
              <a:custGeom>
                <a:avLst/>
                <a:gdLst/>
                <a:ahLst/>
                <a:cxnLst>
                  <a:cxn ang="0">
                    <a:pos x="45" y="0"/>
                  </a:cxn>
                  <a:cxn ang="0">
                    <a:pos x="0" y="79"/>
                  </a:cxn>
                  <a:cxn ang="0">
                    <a:pos x="133" y="79"/>
                  </a:cxn>
                  <a:cxn ang="0">
                    <a:pos x="178" y="0"/>
                  </a:cxn>
                  <a:cxn ang="0">
                    <a:pos x="45" y="0"/>
                  </a:cxn>
                </a:cxnLst>
                <a:rect l="0" t="0" r="r" b="b"/>
                <a:pathLst>
                  <a:path w="178" h="79">
                    <a:moveTo>
                      <a:pt x="45" y="0"/>
                    </a:moveTo>
                    <a:lnTo>
                      <a:pt x="0" y="79"/>
                    </a:lnTo>
                    <a:lnTo>
                      <a:pt x="133" y="79"/>
                    </a:lnTo>
                    <a:lnTo>
                      <a:pt x="178" y="0"/>
                    </a:lnTo>
                    <a:lnTo>
                      <a:pt x="45" y="0"/>
                    </a:lnTo>
                    <a:close/>
                  </a:path>
                </a:pathLst>
              </a:custGeom>
              <a:solidFill>
                <a:srgbClr val="009D00"/>
              </a:solidFill>
              <a:ln w="9525">
                <a:noFill/>
                <a:round/>
                <a:headEnd/>
                <a:tailEnd/>
              </a:ln>
            </p:spPr>
            <p:txBody>
              <a:bodyPr/>
              <a:lstStyle/>
              <a:p>
                <a:endParaRPr lang="en-US"/>
              </a:p>
            </p:txBody>
          </p:sp>
          <p:sp>
            <p:nvSpPr>
              <p:cNvPr id="654871" name="Line 535"/>
              <p:cNvSpPr>
                <a:spLocks noChangeShapeType="1"/>
              </p:cNvSpPr>
              <p:nvPr/>
            </p:nvSpPr>
            <p:spPr bwMode="auto">
              <a:xfrm flipH="1">
                <a:off x="1664" y="2854"/>
                <a:ext cx="45" cy="79"/>
              </a:xfrm>
              <a:prstGeom prst="line">
                <a:avLst/>
              </a:prstGeom>
              <a:noFill/>
              <a:ln w="3175">
                <a:solidFill>
                  <a:srgbClr val="009700"/>
                </a:solidFill>
                <a:miter lim="800000"/>
                <a:headEnd/>
                <a:tailEnd/>
              </a:ln>
            </p:spPr>
            <p:txBody>
              <a:bodyPr/>
              <a:lstStyle/>
              <a:p>
                <a:endParaRPr lang="en-US"/>
              </a:p>
            </p:txBody>
          </p:sp>
          <p:sp>
            <p:nvSpPr>
              <p:cNvPr id="654872" name="Line 536"/>
              <p:cNvSpPr>
                <a:spLocks noChangeShapeType="1"/>
              </p:cNvSpPr>
              <p:nvPr/>
            </p:nvSpPr>
            <p:spPr bwMode="auto">
              <a:xfrm>
                <a:off x="1664" y="2933"/>
                <a:ext cx="133" cy="1"/>
              </a:xfrm>
              <a:prstGeom prst="line">
                <a:avLst/>
              </a:prstGeom>
              <a:noFill/>
              <a:ln w="3175">
                <a:solidFill>
                  <a:srgbClr val="008C00"/>
                </a:solidFill>
                <a:miter lim="800000"/>
                <a:headEnd/>
                <a:tailEnd/>
              </a:ln>
            </p:spPr>
            <p:txBody>
              <a:bodyPr/>
              <a:lstStyle/>
              <a:p>
                <a:endParaRPr lang="en-US"/>
              </a:p>
            </p:txBody>
          </p:sp>
          <p:sp>
            <p:nvSpPr>
              <p:cNvPr id="654873" name="Line 537"/>
              <p:cNvSpPr>
                <a:spLocks noChangeShapeType="1"/>
              </p:cNvSpPr>
              <p:nvPr/>
            </p:nvSpPr>
            <p:spPr bwMode="auto">
              <a:xfrm flipV="1">
                <a:off x="1797" y="2854"/>
                <a:ext cx="45" cy="79"/>
              </a:xfrm>
              <a:prstGeom prst="line">
                <a:avLst/>
              </a:prstGeom>
              <a:noFill/>
              <a:ln w="3175">
                <a:solidFill>
                  <a:srgbClr val="007C00"/>
                </a:solidFill>
                <a:miter lim="800000"/>
                <a:headEnd/>
                <a:tailEnd/>
              </a:ln>
            </p:spPr>
            <p:txBody>
              <a:bodyPr/>
              <a:lstStyle/>
              <a:p>
                <a:endParaRPr lang="en-US"/>
              </a:p>
            </p:txBody>
          </p:sp>
          <p:sp>
            <p:nvSpPr>
              <p:cNvPr id="654874" name="Line 538"/>
              <p:cNvSpPr>
                <a:spLocks noChangeShapeType="1"/>
              </p:cNvSpPr>
              <p:nvPr/>
            </p:nvSpPr>
            <p:spPr bwMode="auto">
              <a:xfrm flipH="1">
                <a:off x="1709" y="2854"/>
                <a:ext cx="133" cy="1"/>
              </a:xfrm>
              <a:prstGeom prst="line">
                <a:avLst/>
              </a:prstGeom>
              <a:noFill/>
              <a:ln w="3175">
                <a:solidFill>
                  <a:srgbClr val="008600"/>
                </a:solidFill>
                <a:miter lim="800000"/>
                <a:headEnd/>
                <a:tailEnd/>
              </a:ln>
            </p:spPr>
            <p:txBody>
              <a:bodyPr/>
              <a:lstStyle/>
              <a:p>
                <a:endParaRPr lang="en-US"/>
              </a:p>
            </p:txBody>
          </p:sp>
        </p:grpSp>
        <p:grpSp>
          <p:nvGrpSpPr>
            <p:cNvPr id="654682" name="Group 539"/>
            <p:cNvGrpSpPr>
              <a:grpSpLocks/>
            </p:cNvGrpSpPr>
            <p:nvPr/>
          </p:nvGrpSpPr>
          <p:grpSpPr bwMode="auto">
            <a:xfrm>
              <a:off x="1502" y="2854"/>
              <a:ext cx="178" cy="80"/>
              <a:chOff x="1502" y="2854"/>
              <a:chExt cx="178" cy="80"/>
            </a:xfrm>
          </p:grpSpPr>
          <p:sp>
            <p:nvSpPr>
              <p:cNvPr id="654876" name="Freeform 540"/>
              <p:cNvSpPr>
                <a:spLocks/>
              </p:cNvSpPr>
              <p:nvPr/>
            </p:nvSpPr>
            <p:spPr bwMode="auto">
              <a:xfrm>
                <a:off x="1502" y="2854"/>
                <a:ext cx="178" cy="79"/>
              </a:xfrm>
              <a:custGeom>
                <a:avLst/>
                <a:gdLst/>
                <a:ahLst/>
                <a:cxnLst>
                  <a:cxn ang="0">
                    <a:pos x="45" y="0"/>
                  </a:cxn>
                  <a:cxn ang="0">
                    <a:pos x="0" y="79"/>
                  </a:cxn>
                  <a:cxn ang="0">
                    <a:pos x="133" y="79"/>
                  </a:cxn>
                  <a:cxn ang="0">
                    <a:pos x="178" y="0"/>
                  </a:cxn>
                  <a:cxn ang="0">
                    <a:pos x="45" y="0"/>
                  </a:cxn>
                </a:cxnLst>
                <a:rect l="0" t="0" r="r" b="b"/>
                <a:pathLst>
                  <a:path w="178" h="79">
                    <a:moveTo>
                      <a:pt x="45" y="0"/>
                    </a:moveTo>
                    <a:lnTo>
                      <a:pt x="0" y="79"/>
                    </a:lnTo>
                    <a:lnTo>
                      <a:pt x="133" y="79"/>
                    </a:lnTo>
                    <a:lnTo>
                      <a:pt x="178" y="0"/>
                    </a:lnTo>
                    <a:lnTo>
                      <a:pt x="45" y="0"/>
                    </a:lnTo>
                    <a:close/>
                  </a:path>
                </a:pathLst>
              </a:custGeom>
              <a:solidFill>
                <a:srgbClr val="56B2A9"/>
              </a:solidFill>
              <a:ln w="9525">
                <a:noFill/>
                <a:round/>
                <a:headEnd/>
                <a:tailEnd/>
              </a:ln>
            </p:spPr>
            <p:txBody>
              <a:bodyPr/>
              <a:lstStyle/>
              <a:p>
                <a:endParaRPr lang="en-US"/>
              </a:p>
            </p:txBody>
          </p:sp>
          <p:sp>
            <p:nvSpPr>
              <p:cNvPr id="654877" name="Line 541"/>
              <p:cNvSpPr>
                <a:spLocks noChangeShapeType="1"/>
              </p:cNvSpPr>
              <p:nvPr/>
            </p:nvSpPr>
            <p:spPr bwMode="auto">
              <a:xfrm flipH="1">
                <a:off x="1502" y="2854"/>
                <a:ext cx="45" cy="79"/>
              </a:xfrm>
              <a:prstGeom prst="line">
                <a:avLst/>
              </a:prstGeom>
              <a:noFill/>
              <a:ln w="3175">
                <a:solidFill>
                  <a:srgbClr val="52ABA2"/>
                </a:solidFill>
                <a:miter lim="800000"/>
                <a:headEnd/>
                <a:tailEnd/>
              </a:ln>
            </p:spPr>
            <p:txBody>
              <a:bodyPr/>
              <a:lstStyle/>
              <a:p>
                <a:endParaRPr lang="en-US"/>
              </a:p>
            </p:txBody>
          </p:sp>
          <p:sp>
            <p:nvSpPr>
              <p:cNvPr id="654878" name="Line 542"/>
              <p:cNvSpPr>
                <a:spLocks noChangeShapeType="1"/>
              </p:cNvSpPr>
              <p:nvPr/>
            </p:nvSpPr>
            <p:spPr bwMode="auto">
              <a:xfrm>
                <a:off x="1502" y="2933"/>
                <a:ext cx="133" cy="1"/>
              </a:xfrm>
              <a:prstGeom prst="line">
                <a:avLst/>
              </a:prstGeom>
              <a:noFill/>
              <a:ln w="3175">
                <a:solidFill>
                  <a:srgbClr val="4DA098"/>
                </a:solidFill>
                <a:miter lim="800000"/>
                <a:headEnd/>
                <a:tailEnd/>
              </a:ln>
            </p:spPr>
            <p:txBody>
              <a:bodyPr/>
              <a:lstStyle/>
              <a:p>
                <a:endParaRPr lang="en-US"/>
              </a:p>
            </p:txBody>
          </p:sp>
          <p:sp>
            <p:nvSpPr>
              <p:cNvPr id="654879" name="Line 543"/>
              <p:cNvSpPr>
                <a:spLocks noChangeShapeType="1"/>
              </p:cNvSpPr>
              <p:nvPr/>
            </p:nvSpPr>
            <p:spPr bwMode="auto">
              <a:xfrm flipV="1">
                <a:off x="1635" y="2854"/>
                <a:ext cx="45" cy="79"/>
              </a:xfrm>
              <a:prstGeom prst="line">
                <a:avLst/>
              </a:prstGeom>
              <a:noFill/>
              <a:ln w="3175">
                <a:solidFill>
                  <a:srgbClr val="448D86"/>
                </a:solidFill>
                <a:miter lim="800000"/>
                <a:headEnd/>
                <a:tailEnd/>
              </a:ln>
            </p:spPr>
            <p:txBody>
              <a:bodyPr/>
              <a:lstStyle/>
              <a:p>
                <a:endParaRPr lang="en-US"/>
              </a:p>
            </p:txBody>
          </p:sp>
          <p:sp>
            <p:nvSpPr>
              <p:cNvPr id="654880" name="Line 544"/>
              <p:cNvSpPr>
                <a:spLocks noChangeShapeType="1"/>
              </p:cNvSpPr>
              <p:nvPr/>
            </p:nvSpPr>
            <p:spPr bwMode="auto">
              <a:xfrm flipH="1">
                <a:off x="1547" y="2854"/>
                <a:ext cx="133" cy="1"/>
              </a:xfrm>
              <a:prstGeom prst="line">
                <a:avLst/>
              </a:prstGeom>
              <a:noFill/>
              <a:ln w="3175">
                <a:solidFill>
                  <a:srgbClr val="4A9991"/>
                </a:solidFill>
                <a:miter lim="800000"/>
                <a:headEnd/>
                <a:tailEnd/>
              </a:ln>
            </p:spPr>
            <p:txBody>
              <a:bodyPr/>
              <a:lstStyle/>
              <a:p>
                <a:endParaRPr lang="en-US"/>
              </a:p>
            </p:txBody>
          </p:sp>
        </p:grpSp>
        <p:grpSp>
          <p:nvGrpSpPr>
            <p:cNvPr id="654688" name="Group 545"/>
            <p:cNvGrpSpPr>
              <a:grpSpLocks/>
            </p:cNvGrpSpPr>
            <p:nvPr/>
          </p:nvGrpSpPr>
          <p:grpSpPr bwMode="auto">
            <a:xfrm>
              <a:off x="1723" y="2751"/>
              <a:ext cx="178" cy="80"/>
              <a:chOff x="1723" y="2751"/>
              <a:chExt cx="178" cy="80"/>
            </a:xfrm>
          </p:grpSpPr>
          <p:sp>
            <p:nvSpPr>
              <p:cNvPr id="654882" name="Freeform 546"/>
              <p:cNvSpPr>
                <a:spLocks/>
              </p:cNvSpPr>
              <p:nvPr/>
            </p:nvSpPr>
            <p:spPr bwMode="auto">
              <a:xfrm>
                <a:off x="1723" y="2751"/>
                <a:ext cx="178" cy="79"/>
              </a:xfrm>
              <a:custGeom>
                <a:avLst/>
                <a:gdLst/>
                <a:ahLst/>
                <a:cxnLst>
                  <a:cxn ang="0">
                    <a:pos x="45" y="0"/>
                  </a:cxn>
                  <a:cxn ang="0">
                    <a:pos x="0" y="79"/>
                  </a:cxn>
                  <a:cxn ang="0">
                    <a:pos x="133" y="79"/>
                  </a:cxn>
                  <a:cxn ang="0">
                    <a:pos x="178" y="0"/>
                  </a:cxn>
                  <a:cxn ang="0">
                    <a:pos x="45" y="0"/>
                  </a:cxn>
                </a:cxnLst>
                <a:rect l="0" t="0" r="r" b="b"/>
                <a:pathLst>
                  <a:path w="178" h="79">
                    <a:moveTo>
                      <a:pt x="45" y="0"/>
                    </a:moveTo>
                    <a:lnTo>
                      <a:pt x="0" y="79"/>
                    </a:lnTo>
                    <a:lnTo>
                      <a:pt x="133" y="79"/>
                    </a:lnTo>
                    <a:lnTo>
                      <a:pt x="178" y="0"/>
                    </a:lnTo>
                    <a:lnTo>
                      <a:pt x="45" y="0"/>
                    </a:lnTo>
                    <a:close/>
                  </a:path>
                </a:pathLst>
              </a:custGeom>
              <a:solidFill>
                <a:srgbClr val="009D00"/>
              </a:solidFill>
              <a:ln w="9525">
                <a:noFill/>
                <a:round/>
                <a:headEnd/>
                <a:tailEnd/>
              </a:ln>
            </p:spPr>
            <p:txBody>
              <a:bodyPr/>
              <a:lstStyle/>
              <a:p>
                <a:endParaRPr lang="en-US"/>
              </a:p>
            </p:txBody>
          </p:sp>
          <p:sp>
            <p:nvSpPr>
              <p:cNvPr id="654883" name="Line 547"/>
              <p:cNvSpPr>
                <a:spLocks noChangeShapeType="1"/>
              </p:cNvSpPr>
              <p:nvPr/>
            </p:nvSpPr>
            <p:spPr bwMode="auto">
              <a:xfrm flipH="1">
                <a:off x="1723" y="2751"/>
                <a:ext cx="45" cy="79"/>
              </a:xfrm>
              <a:prstGeom prst="line">
                <a:avLst/>
              </a:prstGeom>
              <a:noFill/>
              <a:ln w="3175">
                <a:solidFill>
                  <a:srgbClr val="009700"/>
                </a:solidFill>
                <a:miter lim="800000"/>
                <a:headEnd/>
                <a:tailEnd/>
              </a:ln>
            </p:spPr>
            <p:txBody>
              <a:bodyPr/>
              <a:lstStyle/>
              <a:p>
                <a:endParaRPr lang="en-US"/>
              </a:p>
            </p:txBody>
          </p:sp>
          <p:sp>
            <p:nvSpPr>
              <p:cNvPr id="654884" name="Line 548"/>
              <p:cNvSpPr>
                <a:spLocks noChangeShapeType="1"/>
              </p:cNvSpPr>
              <p:nvPr/>
            </p:nvSpPr>
            <p:spPr bwMode="auto">
              <a:xfrm>
                <a:off x="1723" y="2830"/>
                <a:ext cx="133" cy="1"/>
              </a:xfrm>
              <a:prstGeom prst="line">
                <a:avLst/>
              </a:prstGeom>
              <a:noFill/>
              <a:ln w="3175">
                <a:solidFill>
                  <a:srgbClr val="008C00"/>
                </a:solidFill>
                <a:miter lim="800000"/>
                <a:headEnd/>
                <a:tailEnd/>
              </a:ln>
            </p:spPr>
            <p:txBody>
              <a:bodyPr/>
              <a:lstStyle/>
              <a:p>
                <a:endParaRPr lang="en-US"/>
              </a:p>
            </p:txBody>
          </p:sp>
          <p:sp>
            <p:nvSpPr>
              <p:cNvPr id="654885" name="Line 549"/>
              <p:cNvSpPr>
                <a:spLocks noChangeShapeType="1"/>
              </p:cNvSpPr>
              <p:nvPr/>
            </p:nvSpPr>
            <p:spPr bwMode="auto">
              <a:xfrm flipV="1">
                <a:off x="1856" y="2751"/>
                <a:ext cx="45" cy="79"/>
              </a:xfrm>
              <a:prstGeom prst="line">
                <a:avLst/>
              </a:prstGeom>
              <a:noFill/>
              <a:ln w="3175">
                <a:solidFill>
                  <a:srgbClr val="007C00"/>
                </a:solidFill>
                <a:miter lim="800000"/>
                <a:headEnd/>
                <a:tailEnd/>
              </a:ln>
            </p:spPr>
            <p:txBody>
              <a:bodyPr/>
              <a:lstStyle/>
              <a:p>
                <a:endParaRPr lang="en-US"/>
              </a:p>
            </p:txBody>
          </p:sp>
          <p:sp>
            <p:nvSpPr>
              <p:cNvPr id="654886" name="Line 550"/>
              <p:cNvSpPr>
                <a:spLocks noChangeShapeType="1"/>
              </p:cNvSpPr>
              <p:nvPr/>
            </p:nvSpPr>
            <p:spPr bwMode="auto">
              <a:xfrm flipH="1">
                <a:off x="1768" y="2751"/>
                <a:ext cx="133" cy="1"/>
              </a:xfrm>
              <a:prstGeom prst="line">
                <a:avLst/>
              </a:prstGeom>
              <a:noFill/>
              <a:ln w="3175">
                <a:solidFill>
                  <a:srgbClr val="008600"/>
                </a:solidFill>
                <a:miter lim="800000"/>
                <a:headEnd/>
                <a:tailEnd/>
              </a:ln>
            </p:spPr>
            <p:txBody>
              <a:bodyPr/>
              <a:lstStyle/>
              <a:p>
                <a:endParaRPr lang="en-US"/>
              </a:p>
            </p:txBody>
          </p:sp>
        </p:grpSp>
        <p:grpSp>
          <p:nvGrpSpPr>
            <p:cNvPr id="654694" name="Group 551"/>
            <p:cNvGrpSpPr>
              <a:grpSpLocks/>
            </p:cNvGrpSpPr>
            <p:nvPr/>
          </p:nvGrpSpPr>
          <p:grpSpPr bwMode="auto">
            <a:xfrm>
              <a:off x="1561" y="2751"/>
              <a:ext cx="178" cy="80"/>
              <a:chOff x="1561" y="2751"/>
              <a:chExt cx="178" cy="80"/>
            </a:xfrm>
          </p:grpSpPr>
          <p:sp>
            <p:nvSpPr>
              <p:cNvPr id="654888" name="Freeform 552"/>
              <p:cNvSpPr>
                <a:spLocks/>
              </p:cNvSpPr>
              <p:nvPr/>
            </p:nvSpPr>
            <p:spPr bwMode="auto">
              <a:xfrm>
                <a:off x="1561" y="2751"/>
                <a:ext cx="178" cy="79"/>
              </a:xfrm>
              <a:custGeom>
                <a:avLst/>
                <a:gdLst/>
                <a:ahLst/>
                <a:cxnLst>
                  <a:cxn ang="0">
                    <a:pos x="45" y="0"/>
                  </a:cxn>
                  <a:cxn ang="0">
                    <a:pos x="0" y="79"/>
                  </a:cxn>
                  <a:cxn ang="0">
                    <a:pos x="132" y="79"/>
                  </a:cxn>
                  <a:cxn ang="0">
                    <a:pos x="178" y="0"/>
                  </a:cxn>
                  <a:cxn ang="0">
                    <a:pos x="45" y="0"/>
                  </a:cxn>
                </a:cxnLst>
                <a:rect l="0" t="0" r="r" b="b"/>
                <a:pathLst>
                  <a:path w="178" h="79">
                    <a:moveTo>
                      <a:pt x="45" y="0"/>
                    </a:moveTo>
                    <a:lnTo>
                      <a:pt x="0" y="79"/>
                    </a:lnTo>
                    <a:lnTo>
                      <a:pt x="132" y="79"/>
                    </a:lnTo>
                    <a:lnTo>
                      <a:pt x="178" y="0"/>
                    </a:lnTo>
                    <a:lnTo>
                      <a:pt x="45" y="0"/>
                    </a:lnTo>
                    <a:close/>
                  </a:path>
                </a:pathLst>
              </a:custGeom>
              <a:solidFill>
                <a:srgbClr val="56B2A9"/>
              </a:solidFill>
              <a:ln w="9525">
                <a:noFill/>
                <a:round/>
                <a:headEnd/>
                <a:tailEnd/>
              </a:ln>
            </p:spPr>
            <p:txBody>
              <a:bodyPr/>
              <a:lstStyle/>
              <a:p>
                <a:endParaRPr lang="en-US"/>
              </a:p>
            </p:txBody>
          </p:sp>
          <p:sp>
            <p:nvSpPr>
              <p:cNvPr id="654889" name="Line 553"/>
              <p:cNvSpPr>
                <a:spLocks noChangeShapeType="1"/>
              </p:cNvSpPr>
              <p:nvPr/>
            </p:nvSpPr>
            <p:spPr bwMode="auto">
              <a:xfrm flipH="1">
                <a:off x="1561" y="2751"/>
                <a:ext cx="45" cy="79"/>
              </a:xfrm>
              <a:prstGeom prst="line">
                <a:avLst/>
              </a:prstGeom>
              <a:noFill/>
              <a:ln w="3175">
                <a:solidFill>
                  <a:srgbClr val="52ABA2"/>
                </a:solidFill>
                <a:miter lim="800000"/>
                <a:headEnd/>
                <a:tailEnd/>
              </a:ln>
            </p:spPr>
            <p:txBody>
              <a:bodyPr/>
              <a:lstStyle/>
              <a:p>
                <a:endParaRPr lang="en-US"/>
              </a:p>
            </p:txBody>
          </p:sp>
          <p:sp>
            <p:nvSpPr>
              <p:cNvPr id="654890" name="Line 554"/>
              <p:cNvSpPr>
                <a:spLocks noChangeShapeType="1"/>
              </p:cNvSpPr>
              <p:nvPr/>
            </p:nvSpPr>
            <p:spPr bwMode="auto">
              <a:xfrm>
                <a:off x="1561" y="2830"/>
                <a:ext cx="132" cy="1"/>
              </a:xfrm>
              <a:prstGeom prst="line">
                <a:avLst/>
              </a:prstGeom>
              <a:noFill/>
              <a:ln w="3175">
                <a:solidFill>
                  <a:srgbClr val="4DA098"/>
                </a:solidFill>
                <a:miter lim="800000"/>
                <a:headEnd/>
                <a:tailEnd/>
              </a:ln>
            </p:spPr>
            <p:txBody>
              <a:bodyPr/>
              <a:lstStyle/>
              <a:p>
                <a:endParaRPr lang="en-US"/>
              </a:p>
            </p:txBody>
          </p:sp>
          <p:sp>
            <p:nvSpPr>
              <p:cNvPr id="654891" name="Line 555"/>
              <p:cNvSpPr>
                <a:spLocks noChangeShapeType="1"/>
              </p:cNvSpPr>
              <p:nvPr/>
            </p:nvSpPr>
            <p:spPr bwMode="auto">
              <a:xfrm flipV="1">
                <a:off x="1693" y="2751"/>
                <a:ext cx="46" cy="79"/>
              </a:xfrm>
              <a:prstGeom prst="line">
                <a:avLst/>
              </a:prstGeom>
              <a:noFill/>
              <a:ln w="3175">
                <a:solidFill>
                  <a:srgbClr val="448D86"/>
                </a:solidFill>
                <a:miter lim="800000"/>
                <a:headEnd/>
                <a:tailEnd/>
              </a:ln>
            </p:spPr>
            <p:txBody>
              <a:bodyPr/>
              <a:lstStyle/>
              <a:p>
                <a:endParaRPr lang="en-US"/>
              </a:p>
            </p:txBody>
          </p:sp>
          <p:sp>
            <p:nvSpPr>
              <p:cNvPr id="654892" name="Line 556"/>
              <p:cNvSpPr>
                <a:spLocks noChangeShapeType="1"/>
              </p:cNvSpPr>
              <p:nvPr/>
            </p:nvSpPr>
            <p:spPr bwMode="auto">
              <a:xfrm flipH="1">
                <a:off x="1606" y="2751"/>
                <a:ext cx="133" cy="1"/>
              </a:xfrm>
              <a:prstGeom prst="line">
                <a:avLst/>
              </a:prstGeom>
              <a:noFill/>
              <a:ln w="3175">
                <a:solidFill>
                  <a:srgbClr val="4A9991"/>
                </a:solidFill>
                <a:miter lim="800000"/>
                <a:headEnd/>
                <a:tailEnd/>
              </a:ln>
            </p:spPr>
            <p:txBody>
              <a:bodyPr/>
              <a:lstStyle/>
              <a:p>
                <a:endParaRPr lang="en-US"/>
              </a:p>
            </p:txBody>
          </p:sp>
        </p:grpSp>
        <p:grpSp>
          <p:nvGrpSpPr>
            <p:cNvPr id="654700" name="Group 557"/>
            <p:cNvGrpSpPr>
              <a:grpSpLocks/>
            </p:cNvGrpSpPr>
            <p:nvPr/>
          </p:nvGrpSpPr>
          <p:grpSpPr bwMode="auto">
            <a:xfrm>
              <a:off x="1507" y="2571"/>
              <a:ext cx="271" cy="425"/>
              <a:chOff x="1507" y="2571"/>
              <a:chExt cx="271" cy="425"/>
            </a:xfrm>
          </p:grpSpPr>
          <p:sp>
            <p:nvSpPr>
              <p:cNvPr id="654894" name="Freeform 558"/>
              <p:cNvSpPr>
                <a:spLocks/>
              </p:cNvSpPr>
              <p:nvPr/>
            </p:nvSpPr>
            <p:spPr bwMode="auto">
              <a:xfrm>
                <a:off x="1507" y="2571"/>
                <a:ext cx="271" cy="424"/>
              </a:xfrm>
              <a:custGeom>
                <a:avLst/>
                <a:gdLst/>
                <a:ahLst/>
                <a:cxnLst>
                  <a:cxn ang="0">
                    <a:pos x="242" y="0"/>
                  </a:cxn>
                  <a:cxn ang="0">
                    <a:pos x="0" y="424"/>
                  </a:cxn>
                  <a:cxn ang="0">
                    <a:pos x="29" y="424"/>
                  </a:cxn>
                  <a:cxn ang="0">
                    <a:pos x="271" y="0"/>
                  </a:cxn>
                  <a:cxn ang="0">
                    <a:pos x="242" y="0"/>
                  </a:cxn>
                </a:cxnLst>
                <a:rect l="0" t="0" r="r" b="b"/>
                <a:pathLst>
                  <a:path w="271" h="424">
                    <a:moveTo>
                      <a:pt x="242" y="0"/>
                    </a:moveTo>
                    <a:lnTo>
                      <a:pt x="0" y="424"/>
                    </a:lnTo>
                    <a:lnTo>
                      <a:pt x="29" y="424"/>
                    </a:lnTo>
                    <a:lnTo>
                      <a:pt x="271" y="0"/>
                    </a:lnTo>
                    <a:lnTo>
                      <a:pt x="242" y="0"/>
                    </a:lnTo>
                    <a:close/>
                  </a:path>
                </a:pathLst>
              </a:custGeom>
              <a:solidFill>
                <a:srgbClr val="FFFF00"/>
              </a:solidFill>
              <a:ln w="9525">
                <a:noFill/>
                <a:round/>
                <a:headEnd/>
                <a:tailEnd/>
              </a:ln>
            </p:spPr>
            <p:txBody>
              <a:bodyPr/>
              <a:lstStyle/>
              <a:p>
                <a:endParaRPr lang="en-US"/>
              </a:p>
            </p:txBody>
          </p:sp>
          <p:sp>
            <p:nvSpPr>
              <p:cNvPr id="654895" name="Line 559"/>
              <p:cNvSpPr>
                <a:spLocks noChangeShapeType="1"/>
              </p:cNvSpPr>
              <p:nvPr/>
            </p:nvSpPr>
            <p:spPr bwMode="auto">
              <a:xfrm flipH="1">
                <a:off x="1507" y="2571"/>
                <a:ext cx="242" cy="424"/>
              </a:xfrm>
              <a:prstGeom prst="line">
                <a:avLst/>
              </a:prstGeom>
              <a:noFill/>
              <a:ln w="3175">
                <a:solidFill>
                  <a:srgbClr val="FBFB00"/>
                </a:solidFill>
                <a:miter lim="800000"/>
                <a:headEnd/>
                <a:tailEnd/>
              </a:ln>
            </p:spPr>
            <p:txBody>
              <a:bodyPr/>
              <a:lstStyle/>
              <a:p>
                <a:endParaRPr lang="en-US"/>
              </a:p>
            </p:txBody>
          </p:sp>
          <p:sp>
            <p:nvSpPr>
              <p:cNvPr id="654896" name="Line 560"/>
              <p:cNvSpPr>
                <a:spLocks noChangeShapeType="1"/>
              </p:cNvSpPr>
              <p:nvPr/>
            </p:nvSpPr>
            <p:spPr bwMode="auto">
              <a:xfrm>
                <a:off x="1507" y="2995"/>
                <a:ext cx="29" cy="1"/>
              </a:xfrm>
              <a:prstGeom prst="line">
                <a:avLst/>
              </a:prstGeom>
              <a:noFill/>
              <a:ln w="3175">
                <a:solidFill>
                  <a:srgbClr val="EAEA00"/>
                </a:solidFill>
                <a:miter lim="800000"/>
                <a:headEnd/>
                <a:tailEnd/>
              </a:ln>
            </p:spPr>
            <p:txBody>
              <a:bodyPr/>
              <a:lstStyle/>
              <a:p>
                <a:endParaRPr lang="en-US"/>
              </a:p>
            </p:txBody>
          </p:sp>
          <p:sp>
            <p:nvSpPr>
              <p:cNvPr id="654897" name="Line 561"/>
              <p:cNvSpPr>
                <a:spLocks noChangeShapeType="1"/>
              </p:cNvSpPr>
              <p:nvPr/>
            </p:nvSpPr>
            <p:spPr bwMode="auto">
              <a:xfrm flipV="1">
                <a:off x="1536" y="2571"/>
                <a:ext cx="242" cy="424"/>
              </a:xfrm>
              <a:prstGeom prst="line">
                <a:avLst/>
              </a:prstGeom>
              <a:noFill/>
              <a:ln w="3175">
                <a:solidFill>
                  <a:srgbClr val="CFCF00"/>
                </a:solidFill>
                <a:miter lim="800000"/>
                <a:headEnd/>
                <a:tailEnd/>
              </a:ln>
            </p:spPr>
            <p:txBody>
              <a:bodyPr/>
              <a:lstStyle/>
              <a:p>
                <a:endParaRPr lang="en-US"/>
              </a:p>
            </p:txBody>
          </p:sp>
          <p:sp>
            <p:nvSpPr>
              <p:cNvPr id="654898" name="Line 562"/>
              <p:cNvSpPr>
                <a:spLocks noChangeShapeType="1"/>
              </p:cNvSpPr>
              <p:nvPr/>
            </p:nvSpPr>
            <p:spPr bwMode="auto">
              <a:xfrm flipH="1">
                <a:off x="1749" y="2571"/>
                <a:ext cx="29" cy="1"/>
              </a:xfrm>
              <a:prstGeom prst="line">
                <a:avLst/>
              </a:prstGeom>
              <a:noFill/>
              <a:ln w="3175">
                <a:solidFill>
                  <a:srgbClr val="E0E000"/>
                </a:solidFill>
                <a:miter lim="800000"/>
                <a:headEnd/>
                <a:tailEnd/>
              </a:ln>
            </p:spPr>
            <p:txBody>
              <a:bodyPr/>
              <a:lstStyle/>
              <a:p>
                <a:endParaRPr lang="en-US"/>
              </a:p>
            </p:txBody>
          </p:sp>
        </p:grpSp>
        <p:grpSp>
          <p:nvGrpSpPr>
            <p:cNvPr id="654706" name="Group 563"/>
            <p:cNvGrpSpPr>
              <a:grpSpLocks/>
            </p:cNvGrpSpPr>
            <p:nvPr/>
          </p:nvGrpSpPr>
          <p:grpSpPr bwMode="auto">
            <a:xfrm>
              <a:off x="1669" y="2571"/>
              <a:ext cx="271" cy="425"/>
              <a:chOff x="1669" y="2571"/>
              <a:chExt cx="271" cy="425"/>
            </a:xfrm>
          </p:grpSpPr>
          <p:sp>
            <p:nvSpPr>
              <p:cNvPr id="654900" name="Freeform 564"/>
              <p:cNvSpPr>
                <a:spLocks/>
              </p:cNvSpPr>
              <p:nvPr/>
            </p:nvSpPr>
            <p:spPr bwMode="auto">
              <a:xfrm>
                <a:off x="1669" y="2571"/>
                <a:ext cx="271" cy="424"/>
              </a:xfrm>
              <a:custGeom>
                <a:avLst/>
                <a:gdLst/>
                <a:ahLst/>
                <a:cxnLst>
                  <a:cxn ang="0">
                    <a:pos x="242" y="0"/>
                  </a:cxn>
                  <a:cxn ang="0">
                    <a:pos x="0" y="424"/>
                  </a:cxn>
                  <a:cxn ang="0">
                    <a:pos x="29" y="424"/>
                  </a:cxn>
                  <a:cxn ang="0">
                    <a:pos x="271" y="0"/>
                  </a:cxn>
                  <a:cxn ang="0">
                    <a:pos x="242" y="0"/>
                  </a:cxn>
                </a:cxnLst>
                <a:rect l="0" t="0" r="r" b="b"/>
                <a:pathLst>
                  <a:path w="271" h="424">
                    <a:moveTo>
                      <a:pt x="242" y="0"/>
                    </a:moveTo>
                    <a:lnTo>
                      <a:pt x="0" y="424"/>
                    </a:lnTo>
                    <a:lnTo>
                      <a:pt x="29" y="424"/>
                    </a:lnTo>
                    <a:lnTo>
                      <a:pt x="271" y="0"/>
                    </a:lnTo>
                    <a:lnTo>
                      <a:pt x="242" y="0"/>
                    </a:lnTo>
                    <a:close/>
                  </a:path>
                </a:pathLst>
              </a:custGeom>
              <a:solidFill>
                <a:srgbClr val="FFFF00"/>
              </a:solidFill>
              <a:ln w="9525">
                <a:noFill/>
                <a:round/>
                <a:headEnd/>
                <a:tailEnd/>
              </a:ln>
            </p:spPr>
            <p:txBody>
              <a:bodyPr/>
              <a:lstStyle/>
              <a:p>
                <a:endParaRPr lang="en-US"/>
              </a:p>
            </p:txBody>
          </p:sp>
          <p:sp>
            <p:nvSpPr>
              <p:cNvPr id="654901" name="Line 565"/>
              <p:cNvSpPr>
                <a:spLocks noChangeShapeType="1"/>
              </p:cNvSpPr>
              <p:nvPr/>
            </p:nvSpPr>
            <p:spPr bwMode="auto">
              <a:xfrm flipH="1">
                <a:off x="1669" y="2571"/>
                <a:ext cx="242" cy="424"/>
              </a:xfrm>
              <a:prstGeom prst="line">
                <a:avLst/>
              </a:prstGeom>
              <a:noFill/>
              <a:ln w="3175">
                <a:solidFill>
                  <a:srgbClr val="FBFB00"/>
                </a:solidFill>
                <a:miter lim="800000"/>
                <a:headEnd/>
                <a:tailEnd/>
              </a:ln>
            </p:spPr>
            <p:txBody>
              <a:bodyPr/>
              <a:lstStyle/>
              <a:p>
                <a:endParaRPr lang="en-US"/>
              </a:p>
            </p:txBody>
          </p:sp>
          <p:sp>
            <p:nvSpPr>
              <p:cNvPr id="654902" name="Line 566"/>
              <p:cNvSpPr>
                <a:spLocks noChangeShapeType="1"/>
              </p:cNvSpPr>
              <p:nvPr/>
            </p:nvSpPr>
            <p:spPr bwMode="auto">
              <a:xfrm>
                <a:off x="1669" y="2995"/>
                <a:ext cx="29" cy="1"/>
              </a:xfrm>
              <a:prstGeom prst="line">
                <a:avLst/>
              </a:prstGeom>
              <a:noFill/>
              <a:ln w="3175">
                <a:solidFill>
                  <a:srgbClr val="EAEA00"/>
                </a:solidFill>
                <a:miter lim="800000"/>
                <a:headEnd/>
                <a:tailEnd/>
              </a:ln>
            </p:spPr>
            <p:txBody>
              <a:bodyPr/>
              <a:lstStyle/>
              <a:p>
                <a:endParaRPr lang="en-US"/>
              </a:p>
            </p:txBody>
          </p:sp>
          <p:sp>
            <p:nvSpPr>
              <p:cNvPr id="654903" name="Line 567"/>
              <p:cNvSpPr>
                <a:spLocks noChangeShapeType="1"/>
              </p:cNvSpPr>
              <p:nvPr/>
            </p:nvSpPr>
            <p:spPr bwMode="auto">
              <a:xfrm flipV="1">
                <a:off x="1698" y="2571"/>
                <a:ext cx="242" cy="424"/>
              </a:xfrm>
              <a:prstGeom prst="line">
                <a:avLst/>
              </a:prstGeom>
              <a:noFill/>
              <a:ln w="3175">
                <a:solidFill>
                  <a:srgbClr val="CFCF00"/>
                </a:solidFill>
                <a:miter lim="800000"/>
                <a:headEnd/>
                <a:tailEnd/>
              </a:ln>
            </p:spPr>
            <p:txBody>
              <a:bodyPr/>
              <a:lstStyle/>
              <a:p>
                <a:endParaRPr lang="en-US"/>
              </a:p>
            </p:txBody>
          </p:sp>
          <p:sp>
            <p:nvSpPr>
              <p:cNvPr id="654904" name="Line 568"/>
              <p:cNvSpPr>
                <a:spLocks noChangeShapeType="1"/>
              </p:cNvSpPr>
              <p:nvPr/>
            </p:nvSpPr>
            <p:spPr bwMode="auto">
              <a:xfrm flipH="1">
                <a:off x="1911" y="2571"/>
                <a:ext cx="29" cy="1"/>
              </a:xfrm>
              <a:prstGeom prst="line">
                <a:avLst/>
              </a:prstGeom>
              <a:noFill/>
              <a:ln w="3175">
                <a:solidFill>
                  <a:srgbClr val="E0E000"/>
                </a:solidFill>
                <a:miter lim="800000"/>
                <a:headEnd/>
                <a:tailEnd/>
              </a:ln>
            </p:spPr>
            <p:txBody>
              <a:bodyPr/>
              <a:lstStyle/>
              <a:p>
                <a:endParaRPr lang="en-US"/>
              </a:p>
            </p:txBody>
          </p:sp>
        </p:grpSp>
        <p:grpSp>
          <p:nvGrpSpPr>
            <p:cNvPr id="654712" name="Group 569"/>
            <p:cNvGrpSpPr>
              <a:grpSpLocks/>
            </p:cNvGrpSpPr>
            <p:nvPr/>
          </p:nvGrpSpPr>
          <p:grpSpPr bwMode="auto">
            <a:xfrm>
              <a:off x="709" y="2980"/>
              <a:ext cx="997" cy="19"/>
              <a:chOff x="709" y="2980"/>
              <a:chExt cx="997" cy="19"/>
            </a:xfrm>
          </p:grpSpPr>
          <p:sp>
            <p:nvSpPr>
              <p:cNvPr id="654906" name="Freeform 570"/>
              <p:cNvSpPr>
                <a:spLocks/>
              </p:cNvSpPr>
              <p:nvPr/>
            </p:nvSpPr>
            <p:spPr bwMode="auto">
              <a:xfrm>
                <a:off x="709" y="2980"/>
                <a:ext cx="997" cy="18"/>
              </a:xfrm>
              <a:custGeom>
                <a:avLst/>
                <a:gdLst/>
                <a:ahLst/>
                <a:cxnLst>
                  <a:cxn ang="0">
                    <a:pos x="10" y="0"/>
                  </a:cxn>
                  <a:cxn ang="0">
                    <a:pos x="0" y="18"/>
                  </a:cxn>
                  <a:cxn ang="0">
                    <a:pos x="987" y="18"/>
                  </a:cxn>
                  <a:cxn ang="0">
                    <a:pos x="997" y="0"/>
                  </a:cxn>
                  <a:cxn ang="0">
                    <a:pos x="10" y="0"/>
                  </a:cxn>
                </a:cxnLst>
                <a:rect l="0" t="0" r="r" b="b"/>
                <a:pathLst>
                  <a:path w="997" h="18">
                    <a:moveTo>
                      <a:pt x="10" y="0"/>
                    </a:moveTo>
                    <a:lnTo>
                      <a:pt x="0" y="18"/>
                    </a:lnTo>
                    <a:lnTo>
                      <a:pt x="987" y="18"/>
                    </a:lnTo>
                    <a:lnTo>
                      <a:pt x="997" y="0"/>
                    </a:lnTo>
                    <a:lnTo>
                      <a:pt x="10" y="0"/>
                    </a:lnTo>
                    <a:close/>
                  </a:path>
                </a:pathLst>
              </a:custGeom>
              <a:solidFill>
                <a:srgbClr val="FFFF00"/>
              </a:solidFill>
              <a:ln w="9525">
                <a:noFill/>
                <a:round/>
                <a:headEnd/>
                <a:tailEnd/>
              </a:ln>
            </p:spPr>
            <p:txBody>
              <a:bodyPr/>
              <a:lstStyle/>
              <a:p>
                <a:endParaRPr lang="en-US"/>
              </a:p>
            </p:txBody>
          </p:sp>
          <p:sp>
            <p:nvSpPr>
              <p:cNvPr id="654907" name="Line 571"/>
              <p:cNvSpPr>
                <a:spLocks noChangeShapeType="1"/>
              </p:cNvSpPr>
              <p:nvPr/>
            </p:nvSpPr>
            <p:spPr bwMode="auto">
              <a:xfrm flipH="1">
                <a:off x="709" y="2980"/>
                <a:ext cx="10" cy="18"/>
              </a:xfrm>
              <a:prstGeom prst="line">
                <a:avLst/>
              </a:prstGeom>
              <a:noFill/>
              <a:ln w="3175">
                <a:solidFill>
                  <a:srgbClr val="FBFB00"/>
                </a:solidFill>
                <a:miter lim="800000"/>
                <a:headEnd/>
                <a:tailEnd/>
              </a:ln>
            </p:spPr>
            <p:txBody>
              <a:bodyPr/>
              <a:lstStyle/>
              <a:p>
                <a:endParaRPr lang="en-US"/>
              </a:p>
            </p:txBody>
          </p:sp>
          <p:sp>
            <p:nvSpPr>
              <p:cNvPr id="654908" name="Line 572"/>
              <p:cNvSpPr>
                <a:spLocks noChangeShapeType="1"/>
              </p:cNvSpPr>
              <p:nvPr/>
            </p:nvSpPr>
            <p:spPr bwMode="auto">
              <a:xfrm>
                <a:off x="709" y="2998"/>
                <a:ext cx="987" cy="1"/>
              </a:xfrm>
              <a:prstGeom prst="line">
                <a:avLst/>
              </a:prstGeom>
              <a:noFill/>
              <a:ln w="3175">
                <a:solidFill>
                  <a:srgbClr val="EAEA00"/>
                </a:solidFill>
                <a:miter lim="800000"/>
                <a:headEnd/>
                <a:tailEnd/>
              </a:ln>
            </p:spPr>
            <p:txBody>
              <a:bodyPr/>
              <a:lstStyle/>
              <a:p>
                <a:endParaRPr lang="en-US"/>
              </a:p>
            </p:txBody>
          </p:sp>
          <p:sp>
            <p:nvSpPr>
              <p:cNvPr id="654909" name="Line 573"/>
              <p:cNvSpPr>
                <a:spLocks noChangeShapeType="1"/>
              </p:cNvSpPr>
              <p:nvPr/>
            </p:nvSpPr>
            <p:spPr bwMode="auto">
              <a:xfrm flipV="1">
                <a:off x="1696" y="2980"/>
                <a:ext cx="10" cy="18"/>
              </a:xfrm>
              <a:prstGeom prst="line">
                <a:avLst/>
              </a:prstGeom>
              <a:noFill/>
              <a:ln w="3175">
                <a:solidFill>
                  <a:srgbClr val="CFCF00"/>
                </a:solidFill>
                <a:miter lim="800000"/>
                <a:headEnd/>
                <a:tailEnd/>
              </a:ln>
            </p:spPr>
            <p:txBody>
              <a:bodyPr/>
              <a:lstStyle/>
              <a:p>
                <a:endParaRPr lang="en-US"/>
              </a:p>
            </p:txBody>
          </p:sp>
          <p:sp>
            <p:nvSpPr>
              <p:cNvPr id="654910" name="Line 574"/>
              <p:cNvSpPr>
                <a:spLocks noChangeShapeType="1"/>
              </p:cNvSpPr>
              <p:nvPr/>
            </p:nvSpPr>
            <p:spPr bwMode="auto">
              <a:xfrm flipH="1">
                <a:off x="719" y="2980"/>
                <a:ext cx="987" cy="1"/>
              </a:xfrm>
              <a:prstGeom prst="line">
                <a:avLst/>
              </a:prstGeom>
              <a:noFill/>
              <a:ln w="3175">
                <a:solidFill>
                  <a:srgbClr val="E0E000"/>
                </a:solidFill>
                <a:miter lim="800000"/>
                <a:headEnd/>
                <a:tailEnd/>
              </a:ln>
            </p:spPr>
            <p:txBody>
              <a:bodyPr/>
              <a:lstStyle/>
              <a:p>
                <a:endParaRPr lang="en-US"/>
              </a:p>
            </p:txBody>
          </p:sp>
        </p:grpSp>
        <p:grpSp>
          <p:nvGrpSpPr>
            <p:cNvPr id="654718" name="Group 575"/>
            <p:cNvGrpSpPr>
              <a:grpSpLocks/>
            </p:cNvGrpSpPr>
            <p:nvPr/>
          </p:nvGrpSpPr>
          <p:grpSpPr bwMode="auto">
            <a:xfrm>
              <a:off x="1197" y="2571"/>
              <a:ext cx="271" cy="425"/>
              <a:chOff x="1197" y="2571"/>
              <a:chExt cx="271" cy="425"/>
            </a:xfrm>
          </p:grpSpPr>
          <p:sp>
            <p:nvSpPr>
              <p:cNvPr id="654912" name="Freeform 576"/>
              <p:cNvSpPr>
                <a:spLocks/>
              </p:cNvSpPr>
              <p:nvPr/>
            </p:nvSpPr>
            <p:spPr bwMode="auto">
              <a:xfrm>
                <a:off x="1197" y="2571"/>
                <a:ext cx="271" cy="424"/>
              </a:xfrm>
              <a:custGeom>
                <a:avLst/>
                <a:gdLst/>
                <a:ahLst/>
                <a:cxnLst>
                  <a:cxn ang="0">
                    <a:pos x="242" y="0"/>
                  </a:cxn>
                  <a:cxn ang="0">
                    <a:pos x="0" y="424"/>
                  </a:cxn>
                  <a:cxn ang="0">
                    <a:pos x="30" y="424"/>
                  </a:cxn>
                  <a:cxn ang="0">
                    <a:pos x="271" y="0"/>
                  </a:cxn>
                  <a:cxn ang="0">
                    <a:pos x="242" y="0"/>
                  </a:cxn>
                </a:cxnLst>
                <a:rect l="0" t="0" r="r" b="b"/>
                <a:pathLst>
                  <a:path w="271" h="424">
                    <a:moveTo>
                      <a:pt x="242" y="0"/>
                    </a:moveTo>
                    <a:lnTo>
                      <a:pt x="0" y="424"/>
                    </a:lnTo>
                    <a:lnTo>
                      <a:pt x="30" y="424"/>
                    </a:lnTo>
                    <a:lnTo>
                      <a:pt x="271" y="0"/>
                    </a:lnTo>
                    <a:lnTo>
                      <a:pt x="242" y="0"/>
                    </a:lnTo>
                    <a:close/>
                  </a:path>
                </a:pathLst>
              </a:custGeom>
              <a:solidFill>
                <a:srgbClr val="FFFF00"/>
              </a:solidFill>
              <a:ln w="9525">
                <a:noFill/>
                <a:round/>
                <a:headEnd/>
                <a:tailEnd/>
              </a:ln>
            </p:spPr>
            <p:txBody>
              <a:bodyPr/>
              <a:lstStyle/>
              <a:p>
                <a:endParaRPr lang="en-US"/>
              </a:p>
            </p:txBody>
          </p:sp>
          <p:sp>
            <p:nvSpPr>
              <p:cNvPr id="654913" name="Line 577"/>
              <p:cNvSpPr>
                <a:spLocks noChangeShapeType="1"/>
              </p:cNvSpPr>
              <p:nvPr/>
            </p:nvSpPr>
            <p:spPr bwMode="auto">
              <a:xfrm flipH="1">
                <a:off x="1197" y="2571"/>
                <a:ext cx="242" cy="424"/>
              </a:xfrm>
              <a:prstGeom prst="line">
                <a:avLst/>
              </a:prstGeom>
              <a:noFill/>
              <a:ln w="3175">
                <a:solidFill>
                  <a:srgbClr val="FBFB00"/>
                </a:solidFill>
                <a:miter lim="800000"/>
                <a:headEnd/>
                <a:tailEnd/>
              </a:ln>
            </p:spPr>
            <p:txBody>
              <a:bodyPr/>
              <a:lstStyle/>
              <a:p>
                <a:endParaRPr lang="en-US"/>
              </a:p>
            </p:txBody>
          </p:sp>
          <p:sp>
            <p:nvSpPr>
              <p:cNvPr id="654914" name="Line 578"/>
              <p:cNvSpPr>
                <a:spLocks noChangeShapeType="1"/>
              </p:cNvSpPr>
              <p:nvPr/>
            </p:nvSpPr>
            <p:spPr bwMode="auto">
              <a:xfrm>
                <a:off x="1197" y="2995"/>
                <a:ext cx="30" cy="1"/>
              </a:xfrm>
              <a:prstGeom prst="line">
                <a:avLst/>
              </a:prstGeom>
              <a:noFill/>
              <a:ln w="3175">
                <a:solidFill>
                  <a:srgbClr val="EAEA00"/>
                </a:solidFill>
                <a:miter lim="800000"/>
                <a:headEnd/>
                <a:tailEnd/>
              </a:ln>
            </p:spPr>
            <p:txBody>
              <a:bodyPr/>
              <a:lstStyle/>
              <a:p>
                <a:endParaRPr lang="en-US"/>
              </a:p>
            </p:txBody>
          </p:sp>
          <p:sp>
            <p:nvSpPr>
              <p:cNvPr id="654915" name="Line 579"/>
              <p:cNvSpPr>
                <a:spLocks noChangeShapeType="1"/>
              </p:cNvSpPr>
              <p:nvPr/>
            </p:nvSpPr>
            <p:spPr bwMode="auto">
              <a:xfrm flipV="1">
                <a:off x="1227" y="2571"/>
                <a:ext cx="241" cy="424"/>
              </a:xfrm>
              <a:prstGeom prst="line">
                <a:avLst/>
              </a:prstGeom>
              <a:noFill/>
              <a:ln w="3175">
                <a:solidFill>
                  <a:srgbClr val="CFCF00"/>
                </a:solidFill>
                <a:miter lim="800000"/>
                <a:headEnd/>
                <a:tailEnd/>
              </a:ln>
            </p:spPr>
            <p:txBody>
              <a:bodyPr/>
              <a:lstStyle/>
              <a:p>
                <a:endParaRPr lang="en-US"/>
              </a:p>
            </p:txBody>
          </p:sp>
          <p:sp>
            <p:nvSpPr>
              <p:cNvPr id="654916" name="Line 580"/>
              <p:cNvSpPr>
                <a:spLocks noChangeShapeType="1"/>
              </p:cNvSpPr>
              <p:nvPr/>
            </p:nvSpPr>
            <p:spPr bwMode="auto">
              <a:xfrm flipH="1">
                <a:off x="1439" y="2571"/>
                <a:ext cx="29" cy="1"/>
              </a:xfrm>
              <a:prstGeom prst="line">
                <a:avLst/>
              </a:prstGeom>
              <a:noFill/>
              <a:ln w="3175">
                <a:solidFill>
                  <a:srgbClr val="E0E000"/>
                </a:solidFill>
                <a:miter lim="800000"/>
                <a:headEnd/>
                <a:tailEnd/>
              </a:ln>
            </p:spPr>
            <p:txBody>
              <a:bodyPr/>
              <a:lstStyle/>
              <a:p>
                <a:endParaRPr lang="en-US"/>
              </a:p>
            </p:txBody>
          </p:sp>
        </p:grpSp>
        <p:grpSp>
          <p:nvGrpSpPr>
            <p:cNvPr id="654724" name="Group 581"/>
            <p:cNvGrpSpPr>
              <a:grpSpLocks/>
            </p:cNvGrpSpPr>
            <p:nvPr/>
          </p:nvGrpSpPr>
          <p:grpSpPr bwMode="auto">
            <a:xfrm>
              <a:off x="1359" y="2571"/>
              <a:ext cx="272" cy="425"/>
              <a:chOff x="1359" y="2571"/>
              <a:chExt cx="272" cy="425"/>
            </a:xfrm>
          </p:grpSpPr>
          <p:sp>
            <p:nvSpPr>
              <p:cNvPr id="654918" name="Freeform 582"/>
              <p:cNvSpPr>
                <a:spLocks/>
              </p:cNvSpPr>
              <p:nvPr/>
            </p:nvSpPr>
            <p:spPr bwMode="auto">
              <a:xfrm>
                <a:off x="1359" y="2571"/>
                <a:ext cx="272" cy="424"/>
              </a:xfrm>
              <a:custGeom>
                <a:avLst/>
                <a:gdLst/>
                <a:ahLst/>
                <a:cxnLst>
                  <a:cxn ang="0">
                    <a:pos x="242" y="0"/>
                  </a:cxn>
                  <a:cxn ang="0">
                    <a:pos x="0" y="424"/>
                  </a:cxn>
                  <a:cxn ang="0">
                    <a:pos x="30" y="424"/>
                  </a:cxn>
                  <a:cxn ang="0">
                    <a:pos x="272" y="0"/>
                  </a:cxn>
                  <a:cxn ang="0">
                    <a:pos x="242" y="0"/>
                  </a:cxn>
                </a:cxnLst>
                <a:rect l="0" t="0" r="r" b="b"/>
                <a:pathLst>
                  <a:path w="272" h="424">
                    <a:moveTo>
                      <a:pt x="242" y="0"/>
                    </a:moveTo>
                    <a:lnTo>
                      <a:pt x="0" y="424"/>
                    </a:lnTo>
                    <a:lnTo>
                      <a:pt x="30" y="424"/>
                    </a:lnTo>
                    <a:lnTo>
                      <a:pt x="272" y="0"/>
                    </a:lnTo>
                    <a:lnTo>
                      <a:pt x="242" y="0"/>
                    </a:lnTo>
                    <a:close/>
                  </a:path>
                </a:pathLst>
              </a:custGeom>
              <a:solidFill>
                <a:srgbClr val="FFFF00"/>
              </a:solidFill>
              <a:ln w="9525">
                <a:noFill/>
                <a:round/>
                <a:headEnd/>
                <a:tailEnd/>
              </a:ln>
            </p:spPr>
            <p:txBody>
              <a:bodyPr/>
              <a:lstStyle/>
              <a:p>
                <a:endParaRPr lang="en-US"/>
              </a:p>
            </p:txBody>
          </p:sp>
          <p:sp>
            <p:nvSpPr>
              <p:cNvPr id="654919" name="Line 583"/>
              <p:cNvSpPr>
                <a:spLocks noChangeShapeType="1"/>
              </p:cNvSpPr>
              <p:nvPr/>
            </p:nvSpPr>
            <p:spPr bwMode="auto">
              <a:xfrm flipH="1">
                <a:off x="1359" y="2571"/>
                <a:ext cx="242" cy="424"/>
              </a:xfrm>
              <a:prstGeom prst="line">
                <a:avLst/>
              </a:prstGeom>
              <a:noFill/>
              <a:ln w="3175">
                <a:solidFill>
                  <a:srgbClr val="FBFB00"/>
                </a:solidFill>
                <a:miter lim="800000"/>
                <a:headEnd/>
                <a:tailEnd/>
              </a:ln>
            </p:spPr>
            <p:txBody>
              <a:bodyPr/>
              <a:lstStyle/>
              <a:p>
                <a:endParaRPr lang="en-US"/>
              </a:p>
            </p:txBody>
          </p:sp>
          <p:sp>
            <p:nvSpPr>
              <p:cNvPr id="654920" name="Line 584"/>
              <p:cNvSpPr>
                <a:spLocks noChangeShapeType="1"/>
              </p:cNvSpPr>
              <p:nvPr/>
            </p:nvSpPr>
            <p:spPr bwMode="auto">
              <a:xfrm>
                <a:off x="1359" y="2995"/>
                <a:ext cx="30" cy="1"/>
              </a:xfrm>
              <a:prstGeom prst="line">
                <a:avLst/>
              </a:prstGeom>
              <a:noFill/>
              <a:ln w="3175">
                <a:solidFill>
                  <a:srgbClr val="EAEA00"/>
                </a:solidFill>
                <a:miter lim="800000"/>
                <a:headEnd/>
                <a:tailEnd/>
              </a:ln>
            </p:spPr>
            <p:txBody>
              <a:bodyPr/>
              <a:lstStyle/>
              <a:p>
                <a:endParaRPr lang="en-US"/>
              </a:p>
            </p:txBody>
          </p:sp>
          <p:sp>
            <p:nvSpPr>
              <p:cNvPr id="654921" name="Line 585"/>
              <p:cNvSpPr>
                <a:spLocks noChangeShapeType="1"/>
              </p:cNvSpPr>
              <p:nvPr/>
            </p:nvSpPr>
            <p:spPr bwMode="auto">
              <a:xfrm flipV="1">
                <a:off x="1389" y="2571"/>
                <a:ext cx="242" cy="424"/>
              </a:xfrm>
              <a:prstGeom prst="line">
                <a:avLst/>
              </a:prstGeom>
              <a:noFill/>
              <a:ln w="3175">
                <a:solidFill>
                  <a:srgbClr val="CFCF00"/>
                </a:solidFill>
                <a:miter lim="800000"/>
                <a:headEnd/>
                <a:tailEnd/>
              </a:ln>
            </p:spPr>
            <p:txBody>
              <a:bodyPr/>
              <a:lstStyle/>
              <a:p>
                <a:endParaRPr lang="en-US"/>
              </a:p>
            </p:txBody>
          </p:sp>
          <p:sp>
            <p:nvSpPr>
              <p:cNvPr id="654922" name="Line 586"/>
              <p:cNvSpPr>
                <a:spLocks noChangeShapeType="1"/>
              </p:cNvSpPr>
              <p:nvPr/>
            </p:nvSpPr>
            <p:spPr bwMode="auto">
              <a:xfrm flipH="1">
                <a:off x="1601" y="2571"/>
                <a:ext cx="30" cy="1"/>
              </a:xfrm>
              <a:prstGeom prst="line">
                <a:avLst/>
              </a:prstGeom>
              <a:noFill/>
              <a:ln w="3175">
                <a:solidFill>
                  <a:srgbClr val="E0E000"/>
                </a:solidFill>
                <a:miter lim="800000"/>
                <a:headEnd/>
                <a:tailEnd/>
              </a:ln>
            </p:spPr>
            <p:txBody>
              <a:bodyPr/>
              <a:lstStyle/>
              <a:p>
                <a:endParaRPr lang="en-US"/>
              </a:p>
            </p:txBody>
          </p:sp>
        </p:grpSp>
        <p:grpSp>
          <p:nvGrpSpPr>
            <p:cNvPr id="654730" name="Group 587"/>
            <p:cNvGrpSpPr>
              <a:grpSpLocks/>
            </p:cNvGrpSpPr>
            <p:nvPr/>
          </p:nvGrpSpPr>
          <p:grpSpPr bwMode="auto">
            <a:xfrm>
              <a:off x="844" y="2774"/>
              <a:ext cx="980" cy="19"/>
              <a:chOff x="844" y="2774"/>
              <a:chExt cx="980" cy="19"/>
            </a:xfrm>
          </p:grpSpPr>
          <p:sp>
            <p:nvSpPr>
              <p:cNvPr id="654924" name="Freeform 588"/>
              <p:cNvSpPr>
                <a:spLocks/>
              </p:cNvSpPr>
              <p:nvPr/>
            </p:nvSpPr>
            <p:spPr bwMode="auto">
              <a:xfrm>
                <a:off x="844" y="2774"/>
                <a:ext cx="980" cy="18"/>
              </a:xfrm>
              <a:custGeom>
                <a:avLst/>
                <a:gdLst/>
                <a:ahLst/>
                <a:cxnLst>
                  <a:cxn ang="0">
                    <a:pos x="10" y="0"/>
                  </a:cxn>
                  <a:cxn ang="0">
                    <a:pos x="0" y="18"/>
                  </a:cxn>
                  <a:cxn ang="0">
                    <a:pos x="970" y="18"/>
                  </a:cxn>
                  <a:cxn ang="0">
                    <a:pos x="980" y="0"/>
                  </a:cxn>
                  <a:cxn ang="0">
                    <a:pos x="10" y="0"/>
                  </a:cxn>
                </a:cxnLst>
                <a:rect l="0" t="0" r="r" b="b"/>
                <a:pathLst>
                  <a:path w="980" h="18">
                    <a:moveTo>
                      <a:pt x="10" y="0"/>
                    </a:moveTo>
                    <a:lnTo>
                      <a:pt x="0" y="18"/>
                    </a:lnTo>
                    <a:lnTo>
                      <a:pt x="970" y="18"/>
                    </a:lnTo>
                    <a:lnTo>
                      <a:pt x="980" y="0"/>
                    </a:lnTo>
                    <a:lnTo>
                      <a:pt x="10" y="0"/>
                    </a:lnTo>
                    <a:close/>
                  </a:path>
                </a:pathLst>
              </a:custGeom>
              <a:solidFill>
                <a:srgbClr val="FFFF00"/>
              </a:solidFill>
              <a:ln w="9525">
                <a:noFill/>
                <a:round/>
                <a:headEnd/>
                <a:tailEnd/>
              </a:ln>
            </p:spPr>
            <p:txBody>
              <a:bodyPr/>
              <a:lstStyle/>
              <a:p>
                <a:endParaRPr lang="en-US"/>
              </a:p>
            </p:txBody>
          </p:sp>
          <p:sp>
            <p:nvSpPr>
              <p:cNvPr id="654925" name="Line 589"/>
              <p:cNvSpPr>
                <a:spLocks noChangeShapeType="1"/>
              </p:cNvSpPr>
              <p:nvPr/>
            </p:nvSpPr>
            <p:spPr bwMode="auto">
              <a:xfrm flipH="1">
                <a:off x="844" y="2774"/>
                <a:ext cx="10" cy="18"/>
              </a:xfrm>
              <a:prstGeom prst="line">
                <a:avLst/>
              </a:prstGeom>
              <a:noFill/>
              <a:ln w="3175">
                <a:solidFill>
                  <a:srgbClr val="FBFB00"/>
                </a:solidFill>
                <a:miter lim="800000"/>
                <a:headEnd/>
                <a:tailEnd/>
              </a:ln>
            </p:spPr>
            <p:txBody>
              <a:bodyPr/>
              <a:lstStyle/>
              <a:p>
                <a:endParaRPr lang="en-US"/>
              </a:p>
            </p:txBody>
          </p:sp>
          <p:sp>
            <p:nvSpPr>
              <p:cNvPr id="654926" name="Line 590"/>
              <p:cNvSpPr>
                <a:spLocks noChangeShapeType="1"/>
              </p:cNvSpPr>
              <p:nvPr/>
            </p:nvSpPr>
            <p:spPr bwMode="auto">
              <a:xfrm>
                <a:off x="844" y="2792"/>
                <a:ext cx="970" cy="1"/>
              </a:xfrm>
              <a:prstGeom prst="line">
                <a:avLst/>
              </a:prstGeom>
              <a:noFill/>
              <a:ln w="3175">
                <a:solidFill>
                  <a:srgbClr val="EAEA00"/>
                </a:solidFill>
                <a:miter lim="800000"/>
                <a:headEnd/>
                <a:tailEnd/>
              </a:ln>
            </p:spPr>
            <p:txBody>
              <a:bodyPr/>
              <a:lstStyle/>
              <a:p>
                <a:endParaRPr lang="en-US"/>
              </a:p>
            </p:txBody>
          </p:sp>
          <p:sp>
            <p:nvSpPr>
              <p:cNvPr id="654927" name="Line 591"/>
              <p:cNvSpPr>
                <a:spLocks noChangeShapeType="1"/>
              </p:cNvSpPr>
              <p:nvPr/>
            </p:nvSpPr>
            <p:spPr bwMode="auto">
              <a:xfrm flipV="1">
                <a:off x="1814" y="2774"/>
                <a:ext cx="10" cy="18"/>
              </a:xfrm>
              <a:prstGeom prst="line">
                <a:avLst/>
              </a:prstGeom>
              <a:noFill/>
              <a:ln w="3175">
                <a:solidFill>
                  <a:srgbClr val="CFCF00"/>
                </a:solidFill>
                <a:miter lim="800000"/>
                <a:headEnd/>
                <a:tailEnd/>
              </a:ln>
            </p:spPr>
            <p:txBody>
              <a:bodyPr/>
              <a:lstStyle/>
              <a:p>
                <a:endParaRPr lang="en-US"/>
              </a:p>
            </p:txBody>
          </p:sp>
          <p:sp>
            <p:nvSpPr>
              <p:cNvPr id="654928" name="Line 592"/>
              <p:cNvSpPr>
                <a:spLocks noChangeShapeType="1"/>
              </p:cNvSpPr>
              <p:nvPr/>
            </p:nvSpPr>
            <p:spPr bwMode="auto">
              <a:xfrm flipH="1">
                <a:off x="854" y="2774"/>
                <a:ext cx="970" cy="1"/>
              </a:xfrm>
              <a:prstGeom prst="line">
                <a:avLst/>
              </a:prstGeom>
              <a:noFill/>
              <a:ln w="3175">
                <a:solidFill>
                  <a:srgbClr val="E0E000"/>
                </a:solidFill>
                <a:miter lim="800000"/>
                <a:headEnd/>
                <a:tailEnd/>
              </a:ln>
            </p:spPr>
            <p:txBody>
              <a:bodyPr/>
              <a:lstStyle/>
              <a:p>
                <a:endParaRPr lang="en-US"/>
              </a:p>
            </p:txBody>
          </p:sp>
        </p:grpSp>
        <p:grpSp>
          <p:nvGrpSpPr>
            <p:cNvPr id="654736" name="Group 593"/>
            <p:cNvGrpSpPr>
              <a:grpSpLocks/>
            </p:cNvGrpSpPr>
            <p:nvPr/>
          </p:nvGrpSpPr>
          <p:grpSpPr bwMode="auto">
            <a:xfrm>
              <a:off x="798" y="2877"/>
              <a:ext cx="967" cy="19"/>
              <a:chOff x="798" y="2877"/>
              <a:chExt cx="967" cy="19"/>
            </a:xfrm>
          </p:grpSpPr>
          <p:sp>
            <p:nvSpPr>
              <p:cNvPr id="654930" name="Freeform 594"/>
              <p:cNvSpPr>
                <a:spLocks/>
              </p:cNvSpPr>
              <p:nvPr/>
            </p:nvSpPr>
            <p:spPr bwMode="auto">
              <a:xfrm>
                <a:off x="798" y="2877"/>
                <a:ext cx="967" cy="18"/>
              </a:xfrm>
              <a:custGeom>
                <a:avLst/>
                <a:gdLst/>
                <a:ahLst/>
                <a:cxnLst>
                  <a:cxn ang="0">
                    <a:pos x="10" y="0"/>
                  </a:cxn>
                  <a:cxn ang="0">
                    <a:pos x="0" y="18"/>
                  </a:cxn>
                  <a:cxn ang="0">
                    <a:pos x="957" y="18"/>
                  </a:cxn>
                  <a:cxn ang="0">
                    <a:pos x="967" y="0"/>
                  </a:cxn>
                  <a:cxn ang="0">
                    <a:pos x="10" y="0"/>
                  </a:cxn>
                </a:cxnLst>
                <a:rect l="0" t="0" r="r" b="b"/>
                <a:pathLst>
                  <a:path w="967" h="18">
                    <a:moveTo>
                      <a:pt x="10" y="0"/>
                    </a:moveTo>
                    <a:lnTo>
                      <a:pt x="0" y="18"/>
                    </a:lnTo>
                    <a:lnTo>
                      <a:pt x="957" y="18"/>
                    </a:lnTo>
                    <a:lnTo>
                      <a:pt x="967" y="0"/>
                    </a:lnTo>
                    <a:lnTo>
                      <a:pt x="10" y="0"/>
                    </a:lnTo>
                    <a:close/>
                  </a:path>
                </a:pathLst>
              </a:custGeom>
              <a:solidFill>
                <a:srgbClr val="FFFF00"/>
              </a:solidFill>
              <a:ln w="9525">
                <a:noFill/>
                <a:round/>
                <a:headEnd/>
                <a:tailEnd/>
              </a:ln>
            </p:spPr>
            <p:txBody>
              <a:bodyPr/>
              <a:lstStyle/>
              <a:p>
                <a:endParaRPr lang="en-US"/>
              </a:p>
            </p:txBody>
          </p:sp>
          <p:sp>
            <p:nvSpPr>
              <p:cNvPr id="654931" name="Line 595"/>
              <p:cNvSpPr>
                <a:spLocks noChangeShapeType="1"/>
              </p:cNvSpPr>
              <p:nvPr/>
            </p:nvSpPr>
            <p:spPr bwMode="auto">
              <a:xfrm flipH="1">
                <a:off x="798" y="2877"/>
                <a:ext cx="10" cy="18"/>
              </a:xfrm>
              <a:prstGeom prst="line">
                <a:avLst/>
              </a:prstGeom>
              <a:noFill/>
              <a:ln w="3175">
                <a:solidFill>
                  <a:srgbClr val="FBFB00"/>
                </a:solidFill>
                <a:miter lim="800000"/>
                <a:headEnd/>
                <a:tailEnd/>
              </a:ln>
            </p:spPr>
            <p:txBody>
              <a:bodyPr/>
              <a:lstStyle/>
              <a:p>
                <a:endParaRPr lang="en-US"/>
              </a:p>
            </p:txBody>
          </p:sp>
          <p:sp>
            <p:nvSpPr>
              <p:cNvPr id="654932" name="Line 596"/>
              <p:cNvSpPr>
                <a:spLocks noChangeShapeType="1"/>
              </p:cNvSpPr>
              <p:nvPr/>
            </p:nvSpPr>
            <p:spPr bwMode="auto">
              <a:xfrm>
                <a:off x="798" y="2895"/>
                <a:ext cx="957" cy="1"/>
              </a:xfrm>
              <a:prstGeom prst="line">
                <a:avLst/>
              </a:prstGeom>
              <a:noFill/>
              <a:ln w="3175">
                <a:solidFill>
                  <a:srgbClr val="EAEA00"/>
                </a:solidFill>
                <a:miter lim="800000"/>
                <a:headEnd/>
                <a:tailEnd/>
              </a:ln>
            </p:spPr>
            <p:txBody>
              <a:bodyPr/>
              <a:lstStyle/>
              <a:p>
                <a:endParaRPr lang="en-US"/>
              </a:p>
            </p:txBody>
          </p:sp>
          <p:sp>
            <p:nvSpPr>
              <p:cNvPr id="654933" name="Line 597"/>
              <p:cNvSpPr>
                <a:spLocks noChangeShapeType="1"/>
              </p:cNvSpPr>
              <p:nvPr/>
            </p:nvSpPr>
            <p:spPr bwMode="auto">
              <a:xfrm flipV="1">
                <a:off x="1755" y="2877"/>
                <a:ext cx="10" cy="18"/>
              </a:xfrm>
              <a:prstGeom prst="line">
                <a:avLst/>
              </a:prstGeom>
              <a:noFill/>
              <a:ln w="3175">
                <a:solidFill>
                  <a:srgbClr val="CFCF00"/>
                </a:solidFill>
                <a:miter lim="800000"/>
                <a:headEnd/>
                <a:tailEnd/>
              </a:ln>
            </p:spPr>
            <p:txBody>
              <a:bodyPr/>
              <a:lstStyle/>
              <a:p>
                <a:endParaRPr lang="en-US"/>
              </a:p>
            </p:txBody>
          </p:sp>
          <p:sp>
            <p:nvSpPr>
              <p:cNvPr id="654934" name="Line 598"/>
              <p:cNvSpPr>
                <a:spLocks noChangeShapeType="1"/>
              </p:cNvSpPr>
              <p:nvPr/>
            </p:nvSpPr>
            <p:spPr bwMode="auto">
              <a:xfrm flipH="1">
                <a:off x="808" y="2877"/>
                <a:ext cx="957" cy="1"/>
              </a:xfrm>
              <a:prstGeom prst="line">
                <a:avLst/>
              </a:prstGeom>
              <a:noFill/>
              <a:ln w="3175">
                <a:solidFill>
                  <a:srgbClr val="E0E000"/>
                </a:solidFill>
                <a:miter lim="800000"/>
                <a:headEnd/>
                <a:tailEnd/>
              </a:ln>
            </p:spPr>
            <p:txBody>
              <a:bodyPr/>
              <a:lstStyle/>
              <a:p>
                <a:endParaRPr lang="en-US"/>
              </a:p>
            </p:txBody>
          </p:sp>
        </p:grpSp>
        <p:grpSp>
          <p:nvGrpSpPr>
            <p:cNvPr id="654742" name="Group 599"/>
            <p:cNvGrpSpPr>
              <a:grpSpLocks/>
            </p:cNvGrpSpPr>
            <p:nvPr/>
          </p:nvGrpSpPr>
          <p:grpSpPr bwMode="auto">
            <a:xfrm>
              <a:off x="575" y="2455"/>
              <a:ext cx="1480" cy="617"/>
              <a:chOff x="575" y="2455"/>
              <a:chExt cx="1480" cy="617"/>
            </a:xfrm>
          </p:grpSpPr>
          <p:sp>
            <p:nvSpPr>
              <p:cNvPr id="654936" name="Freeform 600"/>
              <p:cNvSpPr>
                <a:spLocks/>
              </p:cNvSpPr>
              <p:nvPr/>
            </p:nvSpPr>
            <p:spPr bwMode="auto">
              <a:xfrm>
                <a:off x="575" y="2995"/>
                <a:ext cx="1173" cy="77"/>
              </a:xfrm>
              <a:custGeom>
                <a:avLst/>
                <a:gdLst/>
                <a:ahLst/>
                <a:cxnLst>
                  <a:cxn ang="0">
                    <a:pos x="0" y="0"/>
                  </a:cxn>
                  <a:cxn ang="0">
                    <a:pos x="1164" y="0"/>
                  </a:cxn>
                  <a:cxn ang="0">
                    <a:pos x="1173" y="77"/>
                  </a:cxn>
                  <a:cxn ang="0">
                    <a:pos x="8" y="77"/>
                  </a:cxn>
                  <a:cxn ang="0">
                    <a:pos x="0" y="0"/>
                  </a:cxn>
                </a:cxnLst>
                <a:rect l="0" t="0" r="r" b="b"/>
                <a:pathLst>
                  <a:path w="1173" h="77">
                    <a:moveTo>
                      <a:pt x="0" y="0"/>
                    </a:moveTo>
                    <a:lnTo>
                      <a:pt x="1164" y="0"/>
                    </a:lnTo>
                    <a:lnTo>
                      <a:pt x="1173" y="77"/>
                    </a:lnTo>
                    <a:lnTo>
                      <a:pt x="8" y="77"/>
                    </a:lnTo>
                    <a:lnTo>
                      <a:pt x="0" y="0"/>
                    </a:lnTo>
                    <a:close/>
                  </a:path>
                </a:pathLst>
              </a:custGeom>
              <a:solidFill>
                <a:srgbClr val="3D3D3D"/>
              </a:solidFill>
              <a:ln w="9525">
                <a:noFill/>
                <a:round/>
                <a:headEnd/>
                <a:tailEnd/>
              </a:ln>
            </p:spPr>
            <p:txBody>
              <a:bodyPr/>
              <a:lstStyle/>
              <a:p>
                <a:endParaRPr lang="en-US"/>
              </a:p>
            </p:txBody>
          </p:sp>
          <p:sp>
            <p:nvSpPr>
              <p:cNvPr id="654937" name="Line 601"/>
              <p:cNvSpPr>
                <a:spLocks noChangeShapeType="1"/>
              </p:cNvSpPr>
              <p:nvPr/>
            </p:nvSpPr>
            <p:spPr bwMode="auto">
              <a:xfrm>
                <a:off x="575" y="2995"/>
                <a:ext cx="8" cy="77"/>
              </a:xfrm>
              <a:prstGeom prst="line">
                <a:avLst/>
              </a:prstGeom>
              <a:noFill/>
              <a:ln w="0">
                <a:solidFill>
                  <a:srgbClr val="3D3D3D"/>
                </a:solidFill>
                <a:miter lim="800000"/>
                <a:headEnd/>
                <a:tailEnd/>
              </a:ln>
            </p:spPr>
            <p:txBody>
              <a:bodyPr/>
              <a:lstStyle/>
              <a:p>
                <a:endParaRPr lang="en-US"/>
              </a:p>
            </p:txBody>
          </p:sp>
          <p:sp>
            <p:nvSpPr>
              <p:cNvPr id="654938" name="Freeform 602"/>
              <p:cNvSpPr>
                <a:spLocks/>
              </p:cNvSpPr>
              <p:nvPr/>
            </p:nvSpPr>
            <p:spPr bwMode="auto">
              <a:xfrm>
                <a:off x="1739" y="2455"/>
                <a:ext cx="316" cy="617"/>
              </a:xfrm>
              <a:custGeom>
                <a:avLst/>
                <a:gdLst/>
                <a:ahLst/>
                <a:cxnLst>
                  <a:cxn ang="0">
                    <a:pos x="0" y="540"/>
                  </a:cxn>
                  <a:cxn ang="0">
                    <a:pos x="308" y="0"/>
                  </a:cxn>
                  <a:cxn ang="0">
                    <a:pos x="316" y="78"/>
                  </a:cxn>
                  <a:cxn ang="0">
                    <a:pos x="9" y="617"/>
                  </a:cxn>
                  <a:cxn ang="0">
                    <a:pos x="0" y="540"/>
                  </a:cxn>
                </a:cxnLst>
                <a:rect l="0" t="0" r="r" b="b"/>
                <a:pathLst>
                  <a:path w="316" h="617">
                    <a:moveTo>
                      <a:pt x="0" y="540"/>
                    </a:moveTo>
                    <a:lnTo>
                      <a:pt x="308" y="0"/>
                    </a:lnTo>
                    <a:lnTo>
                      <a:pt x="316" y="78"/>
                    </a:lnTo>
                    <a:lnTo>
                      <a:pt x="9" y="617"/>
                    </a:lnTo>
                    <a:lnTo>
                      <a:pt x="0" y="540"/>
                    </a:lnTo>
                    <a:close/>
                  </a:path>
                </a:pathLst>
              </a:custGeom>
              <a:solidFill>
                <a:srgbClr val="535353"/>
              </a:solidFill>
              <a:ln w="9525">
                <a:noFill/>
                <a:round/>
                <a:headEnd/>
                <a:tailEnd/>
              </a:ln>
            </p:spPr>
            <p:txBody>
              <a:bodyPr/>
              <a:lstStyle/>
              <a:p>
                <a:endParaRPr lang="en-US"/>
              </a:p>
            </p:txBody>
          </p:sp>
          <p:sp>
            <p:nvSpPr>
              <p:cNvPr id="654939" name="Line 603"/>
              <p:cNvSpPr>
                <a:spLocks noChangeShapeType="1"/>
              </p:cNvSpPr>
              <p:nvPr/>
            </p:nvSpPr>
            <p:spPr bwMode="auto">
              <a:xfrm>
                <a:off x="1739" y="2995"/>
                <a:ext cx="9" cy="77"/>
              </a:xfrm>
              <a:prstGeom prst="line">
                <a:avLst/>
              </a:prstGeom>
              <a:noFill/>
              <a:ln w="0">
                <a:solidFill>
                  <a:srgbClr val="535353"/>
                </a:solidFill>
                <a:miter lim="800000"/>
                <a:headEnd/>
                <a:tailEnd/>
              </a:ln>
            </p:spPr>
            <p:txBody>
              <a:bodyPr/>
              <a:lstStyle/>
              <a:p>
                <a:endParaRPr lang="en-US"/>
              </a:p>
            </p:txBody>
          </p:sp>
          <p:sp>
            <p:nvSpPr>
              <p:cNvPr id="654940" name="Freeform 604"/>
              <p:cNvSpPr>
                <a:spLocks/>
              </p:cNvSpPr>
              <p:nvPr/>
            </p:nvSpPr>
            <p:spPr bwMode="auto">
              <a:xfrm>
                <a:off x="575" y="2455"/>
                <a:ext cx="1472" cy="540"/>
              </a:xfrm>
              <a:custGeom>
                <a:avLst/>
                <a:gdLst/>
                <a:ahLst/>
                <a:cxnLst>
                  <a:cxn ang="0">
                    <a:pos x="307" y="0"/>
                  </a:cxn>
                  <a:cxn ang="0">
                    <a:pos x="0" y="540"/>
                  </a:cxn>
                  <a:cxn ang="0">
                    <a:pos x="1164" y="540"/>
                  </a:cxn>
                  <a:cxn ang="0">
                    <a:pos x="1472" y="0"/>
                  </a:cxn>
                  <a:cxn ang="0">
                    <a:pos x="307" y="0"/>
                  </a:cxn>
                </a:cxnLst>
                <a:rect l="0" t="0" r="r" b="b"/>
                <a:pathLst>
                  <a:path w="1472" h="540">
                    <a:moveTo>
                      <a:pt x="307" y="0"/>
                    </a:moveTo>
                    <a:lnTo>
                      <a:pt x="0" y="540"/>
                    </a:lnTo>
                    <a:lnTo>
                      <a:pt x="1164" y="540"/>
                    </a:lnTo>
                    <a:lnTo>
                      <a:pt x="1472" y="0"/>
                    </a:lnTo>
                    <a:lnTo>
                      <a:pt x="307" y="0"/>
                    </a:lnTo>
                    <a:close/>
                  </a:path>
                </a:pathLst>
              </a:custGeom>
              <a:solidFill>
                <a:srgbClr val="616161"/>
              </a:solidFill>
              <a:ln w="9525">
                <a:noFill/>
                <a:round/>
                <a:headEnd/>
                <a:tailEnd/>
              </a:ln>
            </p:spPr>
            <p:txBody>
              <a:bodyPr/>
              <a:lstStyle/>
              <a:p>
                <a:endParaRPr lang="en-US"/>
              </a:p>
            </p:txBody>
          </p:sp>
          <p:sp>
            <p:nvSpPr>
              <p:cNvPr id="654941" name="Line 605"/>
              <p:cNvSpPr>
                <a:spLocks noChangeShapeType="1"/>
              </p:cNvSpPr>
              <p:nvPr/>
            </p:nvSpPr>
            <p:spPr bwMode="auto">
              <a:xfrm flipH="1">
                <a:off x="575" y="2455"/>
                <a:ext cx="307" cy="540"/>
              </a:xfrm>
              <a:prstGeom prst="line">
                <a:avLst/>
              </a:prstGeom>
              <a:noFill/>
              <a:ln w="3175">
                <a:solidFill>
                  <a:srgbClr val="5D5D5D"/>
                </a:solidFill>
                <a:miter lim="800000"/>
                <a:headEnd/>
                <a:tailEnd/>
              </a:ln>
            </p:spPr>
            <p:txBody>
              <a:bodyPr/>
              <a:lstStyle/>
              <a:p>
                <a:endParaRPr lang="en-US"/>
              </a:p>
            </p:txBody>
          </p:sp>
          <p:sp>
            <p:nvSpPr>
              <p:cNvPr id="654942" name="Line 606"/>
              <p:cNvSpPr>
                <a:spLocks noChangeShapeType="1"/>
              </p:cNvSpPr>
              <p:nvPr/>
            </p:nvSpPr>
            <p:spPr bwMode="auto">
              <a:xfrm>
                <a:off x="575" y="2995"/>
                <a:ext cx="1164" cy="1"/>
              </a:xfrm>
              <a:prstGeom prst="line">
                <a:avLst/>
              </a:prstGeom>
              <a:noFill/>
              <a:ln w="3175">
                <a:solidFill>
                  <a:srgbClr val="575757"/>
                </a:solidFill>
                <a:miter lim="800000"/>
                <a:headEnd/>
                <a:tailEnd/>
              </a:ln>
            </p:spPr>
            <p:txBody>
              <a:bodyPr/>
              <a:lstStyle/>
              <a:p>
                <a:endParaRPr lang="en-US"/>
              </a:p>
            </p:txBody>
          </p:sp>
          <p:sp>
            <p:nvSpPr>
              <p:cNvPr id="654943" name="Line 607"/>
              <p:cNvSpPr>
                <a:spLocks noChangeShapeType="1"/>
              </p:cNvSpPr>
              <p:nvPr/>
            </p:nvSpPr>
            <p:spPr bwMode="auto">
              <a:xfrm flipV="1">
                <a:off x="1739" y="2455"/>
                <a:ext cx="308" cy="540"/>
              </a:xfrm>
              <a:prstGeom prst="line">
                <a:avLst/>
              </a:prstGeom>
              <a:noFill/>
              <a:ln w="3175">
                <a:solidFill>
                  <a:srgbClr val="4D4D4D"/>
                </a:solidFill>
                <a:miter lim="800000"/>
                <a:headEnd/>
                <a:tailEnd/>
              </a:ln>
            </p:spPr>
            <p:txBody>
              <a:bodyPr/>
              <a:lstStyle/>
              <a:p>
                <a:endParaRPr lang="en-US"/>
              </a:p>
            </p:txBody>
          </p:sp>
          <p:sp>
            <p:nvSpPr>
              <p:cNvPr id="654944" name="Line 608"/>
              <p:cNvSpPr>
                <a:spLocks noChangeShapeType="1"/>
              </p:cNvSpPr>
              <p:nvPr/>
            </p:nvSpPr>
            <p:spPr bwMode="auto">
              <a:xfrm flipH="1">
                <a:off x="882" y="2455"/>
                <a:ext cx="1165" cy="1"/>
              </a:xfrm>
              <a:prstGeom prst="line">
                <a:avLst/>
              </a:prstGeom>
              <a:noFill/>
              <a:ln w="3175">
                <a:solidFill>
                  <a:srgbClr val="535353"/>
                </a:solidFill>
                <a:miter lim="800000"/>
                <a:headEnd/>
                <a:tailEnd/>
              </a:ln>
            </p:spPr>
            <p:txBody>
              <a:bodyPr/>
              <a:lstStyle/>
              <a:p>
                <a:endParaRPr lang="en-US"/>
              </a:p>
            </p:txBody>
          </p:sp>
        </p:grpSp>
        <p:sp>
          <p:nvSpPr>
            <p:cNvPr id="654945" name="Rectangle 609"/>
            <p:cNvSpPr>
              <a:spLocks noChangeArrowheads="1"/>
            </p:cNvSpPr>
            <p:nvPr/>
          </p:nvSpPr>
          <p:spPr bwMode="auto">
            <a:xfrm>
              <a:off x="1116" y="2669"/>
              <a:ext cx="387" cy="115"/>
            </a:xfrm>
            <a:prstGeom prst="rect">
              <a:avLst/>
            </a:prstGeom>
            <a:noFill/>
            <a:ln w="9525">
              <a:noFill/>
              <a:miter lim="800000"/>
              <a:headEnd/>
              <a:tailEnd/>
            </a:ln>
          </p:spPr>
          <p:txBody>
            <a:bodyPr wrap="none" lIns="0" tIns="0" rIns="0" bIns="0">
              <a:spAutoFit/>
            </a:bodyPr>
            <a:lstStyle/>
            <a:p>
              <a:r>
                <a:rPr lang="en-US" sz="1200" i="1">
                  <a:solidFill>
                    <a:srgbClr val="000000"/>
                  </a:solidFill>
                  <a:latin typeface="Verdana" pitchFamily="34" charset="0"/>
                  <a:cs typeface="Arial" charset="0"/>
                </a:rPr>
                <a:t>Memory</a:t>
              </a:r>
              <a:endParaRPr lang="en-US">
                <a:effectLst>
                  <a:outerShdw blurRad="38100" dist="38100" dir="2700000" algn="tl">
                    <a:srgbClr val="000000"/>
                  </a:outerShdw>
                </a:effectLst>
                <a:latin typeface="Verdana" pitchFamily="34" charset="0"/>
                <a:cs typeface="Arial" charset="0"/>
              </a:endParaRPr>
            </a:p>
          </p:txBody>
        </p:sp>
        <p:sp>
          <p:nvSpPr>
            <p:cNvPr id="654946" name="Rectangle 610"/>
            <p:cNvSpPr>
              <a:spLocks noChangeArrowheads="1"/>
            </p:cNvSpPr>
            <p:nvPr/>
          </p:nvSpPr>
          <p:spPr bwMode="auto">
            <a:xfrm>
              <a:off x="1112" y="2666"/>
              <a:ext cx="387" cy="115"/>
            </a:xfrm>
            <a:prstGeom prst="rect">
              <a:avLst/>
            </a:prstGeom>
            <a:noFill/>
            <a:ln w="9525">
              <a:noFill/>
              <a:miter lim="800000"/>
              <a:headEnd/>
              <a:tailEnd/>
            </a:ln>
          </p:spPr>
          <p:txBody>
            <a:bodyPr wrap="none" lIns="0" tIns="0" rIns="0" bIns="0">
              <a:spAutoFit/>
            </a:bodyPr>
            <a:lstStyle/>
            <a:p>
              <a:r>
                <a:rPr lang="en-US" sz="1200" i="1">
                  <a:solidFill>
                    <a:srgbClr val="FFFFFF"/>
                  </a:solidFill>
                  <a:latin typeface="Verdana" pitchFamily="34" charset="0"/>
                  <a:cs typeface="Arial" charset="0"/>
                </a:rPr>
                <a:t>Memory</a:t>
              </a:r>
              <a:endParaRPr lang="en-US">
                <a:effectLst>
                  <a:outerShdw blurRad="38100" dist="38100" dir="2700000" algn="tl">
                    <a:srgbClr val="000000"/>
                  </a:outerShdw>
                </a:effectLst>
                <a:latin typeface="Verdana" pitchFamily="34" charset="0"/>
                <a:cs typeface="Arial" charset="0"/>
              </a:endParaRPr>
            </a:p>
          </p:txBody>
        </p:sp>
        <p:sp>
          <p:nvSpPr>
            <p:cNvPr id="654947" name="Rectangle 611"/>
            <p:cNvSpPr>
              <a:spLocks noChangeArrowheads="1"/>
            </p:cNvSpPr>
            <p:nvPr/>
          </p:nvSpPr>
          <p:spPr bwMode="auto">
            <a:xfrm>
              <a:off x="1045" y="3154"/>
              <a:ext cx="1" cy="173"/>
            </a:xfrm>
            <a:prstGeom prst="rect">
              <a:avLst/>
            </a:prstGeom>
            <a:noFill/>
            <a:ln w="9525">
              <a:noFill/>
              <a:miter lim="800000"/>
              <a:headEnd/>
              <a:tailEnd/>
            </a:ln>
          </p:spPr>
          <p:txBody>
            <a:bodyPr wrap="none" lIns="0" tIns="0" rIns="0" bIns="0">
              <a:spAutoFit/>
            </a:bodyPr>
            <a:lstStyle/>
            <a:p>
              <a:endParaRPr lang="en-US">
                <a:effectLst>
                  <a:outerShdw blurRad="38100" dist="38100" dir="2700000" algn="tl">
                    <a:srgbClr val="000000"/>
                  </a:outerShdw>
                </a:effectLst>
                <a:latin typeface="Verdana" pitchFamily="34" charset="0"/>
                <a:cs typeface="Arial" charset="0"/>
              </a:endParaRPr>
            </a:p>
          </p:txBody>
        </p:sp>
        <p:sp>
          <p:nvSpPr>
            <p:cNvPr id="654948" name="Rectangle 612"/>
            <p:cNvSpPr>
              <a:spLocks noChangeArrowheads="1"/>
            </p:cNvSpPr>
            <p:nvPr/>
          </p:nvSpPr>
          <p:spPr bwMode="auto">
            <a:xfrm>
              <a:off x="1041" y="3150"/>
              <a:ext cx="1" cy="173"/>
            </a:xfrm>
            <a:prstGeom prst="rect">
              <a:avLst/>
            </a:prstGeom>
            <a:noFill/>
            <a:ln w="9525">
              <a:noFill/>
              <a:miter lim="800000"/>
              <a:headEnd/>
              <a:tailEnd/>
            </a:ln>
          </p:spPr>
          <p:txBody>
            <a:bodyPr wrap="none" lIns="0" tIns="0" rIns="0" bIns="0">
              <a:spAutoFit/>
            </a:bodyPr>
            <a:lstStyle/>
            <a:p>
              <a:endParaRPr lang="en-US">
                <a:effectLst>
                  <a:outerShdw blurRad="38100" dist="38100" dir="2700000" algn="tl">
                    <a:srgbClr val="000000"/>
                  </a:outerShdw>
                </a:effectLst>
                <a:latin typeface="Verdana" pitchFamily="34" charset="0"/>
                <a:cs typeface="Arial" charset="0"/>
              </a:endParaRPr>
            </a:p>
          </p:txBody>
        </p:sp>
      </p:grpSp>
      <p:sp>
        <p:nvSpPr>
          <p:cNvPr id="654949" name="Rectangle 613"/>
          <p:cNvSpPr>
            <a:spLocks noChangeArrowheads="1"/>
          </p:cNvSpPr>
          <p:nvPr/>
        </p:nvSpPr>
        <p:spPr bwMode="auto">
          <a:xfrm>
            <a:off x="6934200" y="3733800"/>
            <a:ext cx="990600" cy="990600"/>
          </a:xfrm>
          <a:prstGeom prst="rect">
            <a:avLst/>
          </a:prstGeom>
          <a:solidFill>
            <a:schemeClr val="accent1"/>
          </a:solidFill>
          <a:ln w="9525">
            <a:miter lim="800000"/>
            <a:headEnd/>
            <a:tailEnd/>
          </a:ln>
          <a:effectLst/>
          <a:scene3d>
            <a:camera prst="legacyObliqueTopRight">
              <a:rot lat="17099998" lon="0" rev="0"/>
            </a:camera>
            <a:lightRig rig="legacyFlat2" dir="t"/>
          </a:scene3d>
          <a:sp3d extrusionH="100000" prstMaterial="legacyMatte">
            <a:bevelT w="13500" h="13500" prst="angle"/>
            <a:bevelB w="13500" h="13500" prst="angle"/>
            <a:extrusionClr>
              <a:schemeClr val="accent1"/>
            </a:extrusionClr>
          </a:sp3d>
        </p:spPr>
        <p:txBody>
          <a:bodyPr wrap="none" anchor="ctr">
            <a:flatTx/>
          </a:bodyPr>
          <a:lstStyle/>
          <a:p>
            <a:pPr algn="ctr"/>
            <a:endParaRPr lang="en-US">
              <a:effectLst>
                <a:outerShdw blurRad="38100" dist="38100" dir="2700000" algn="tl">
                  <a:srgbClr val="000000"/>
                </a:outerShdw>
              </a:effectLst>
              <a:latin typeface="Verdana" pitchFamily="34" charset="0"/>
              <a:cs typeface="Arial" charset="0"/>
            </a:endParaRPr>
          </a:p>
        </p:txBody>
      </p:sp>
      <p:sp>
        <p:nvSpPr>
          <p:cNvPr id="654950" name="Rectangle 614"/>
          <p:cNvSpPr>
            <a:spLocks noChangeArrowheads="1"/>
          </p:cNvSpPr>
          <p:nvPr/>
        </p:nvSpPr>
        <p:spPr bwMode="auto">
          <a:xfrm>
            <a:off x="7162800" y="3875088"/>
            <a:ext cx="762000" cy="544512"/>
          </a:xfrm>
          <a:prstGeom prst="rect">
            <a:avLst/>
          </a:prstGeom>
          <a:solidFill>
            <a:srgbClr val="C0C0C0"/>
          </a:solidFill>
          <a:ln w="9525">
            <a:miter lim="800000"/>
            <a:headEnd/>
            <a:tailEnd/>
          </a:ln>
          <a:effectLst/>
          <a:scene3d>
            <a:camera prst="legacyObliqueTopRight">
              <a:rot lat="17099998" lon="0" rev="0"/>
            </a:camera>
            <a:lightRig rig="legacyFlat2" dir="t"/>
          </a:scene3d>
          <a:sp3d extrusionH="100000" prstMaterial="legacyMatte">
            <a:bevelT w="13500" h="13500" prst="angle"/>
            <a:bevelB w="13500" h="13500" prst="angle"/>
            <a:extrusionClr>
              <a:srgbClr val="C0C0C0"/>
            </a:extrusionClr>
          </a:sp3d>
        </p:spPr>
        <p:txBody>
          <a:bodyPr wrap="none" anchor="ctr">
            <a:flatTx/>
          </a:bodyPr>
          <a:lstStyle/>
          <a:p>
            <a:pPr algn="ctr"/>
            <a:endParaRPr lang="en-US">
              <a:effectLst>
                <a:outerShdw blurRad="38100" dist="38100" dir="2700000" algn="tl">
                  <a:srgbClr val="000000"/>
                </a:outerShdw>
              </a:effectLst>
              <a:latin typeface="Verdana" pitchFamily="34" charset="0"/>
              <a:cs typeface="Arial" charset="0"/>
            </a:endParaRPr>
          </a:p>
        </p:txBody>
      </p:sp>
      <p:sp>
        <p:nvSpPr>
          <p:cNvPr id="654951" name="Rectangle 615"/>
          <p:cNvSpPr>
            <a:spLocks noChangeArrowheads="1"/>
          </p:cNvSpPr>
          <p:nvPr/>
        </p:nvSpPr>
        <p:spPr bwMode="auto">
          <a:xfrm>
            <a:off x="609600" y="1600200"/>
            <a:ext cx="7467600" cy="3200400"/>
          </a:xfrm>
          <a:prstGeom prst="rect">
            <a:avLst/>
          </a:prstGeom>
          <a:solidFill>
            <a:srgbClr val="33CC33"/>
          </a:solidFill>
          <a:ln w="9525">
            <a:miter lim="800000"/>
            <a:headEnd/>
            <a:tailEnd/>
          </a:ln>
          <a:effectLst/>
          <a:scene3d>
            <a:camera prst="legacyObliqueTopRight">
              <a:rot lat="17099998" lon="0" rev="0"/>
            </a:camera>
            <a:lightRig rig="legacyFlat2" dir="t"/>
          </a:scene3d>
          <a:sp3d extrusionH="100000" prstMaterial="legacyMatte">
            <a:bevelT w="13500" h="13500" prst="angle"/>
            <a:bevelB w="13500" h="13500" prst="angle"/>
            <a:extrusionClr>
              <a:srgbClr val="33CC33"/>
            </a:extrusionClr>
          </a:sp3d>
        </p:spPr>
        <p:txBody>
          <a:bodyPr wrap="none" anchor="ctr">
            <a:flatTx/>
          </a:bodyPr>
          <a:lstStyle/>
          <a:p>
            <a:pPr algn="ctr"/>
            <a:endParaRPr lang="en-US">
              <a:effectLst>
                <a:outerShdw blurRad="38100" dist="38100" dir="2700000" algn="tl">
                  <a:srgbClr val="000000"/>
                </a:outerShdw>
              </a:effectLst>
              <a:latin typeface="Verdana" pitchFamily="34" charset="0"/>
              <a:cs typeface="Arial" charset="0"/>
            </a:endParaRPr>
          </a:p>
        </p:txBody>
      </p:sp>
      <p:sp>
        <p:nvSpPr>
          <p:cNvPr id="654952" name="Rectangle 616"/>
          <p:cNvSpPr>
            <a:spLocks noGrp="1" noChangeArrowheads="1"/>
          </p:cNvSpPr>
          <p:nvPr>
            <p:ph type="title"/>
          </p:nvPr>
        </p:nvSpPr>
        <p:spPr>
          <a:xfrm>
            <a:off x="381000" y="304800"/>
            <a:ext cx="8410575" cy="458587"/>
          </a:xfrm>
        </p:spPr>
        <p:txBody>
          <a:bodyPr/>
          <a:lstStyle/>
          <a:p>
            <a:r>
              <a:rPr lang="en-US" sz="2800" dirty="0" smtClean="0"/>
              <a:t>HPC: High Performance Computing  &gt;&gt;Tb/s </a:t>
            </a:r>
            <a:endParaRPr lang="en-US" sz="2800" dirty="0"/>
          </a:p>
        </p:txBody>
      </p:sp>
      <p:sp>
        <p:nvSpPr>
          <p:cNvPr id="654953" name="Rectangle 617"/>
          <p:cNvSpPr>
            <a:spLocks noChangeArrowheads="1"/>
          </p:cNvSpPr>
          <p:nvPr/>
        </p:nvSpPr>
        <p:spPr bwMode="auto">
          <a:xfrm>
            <a:off x="3581400" y="6032500"/>
            <a:ext cx="685800" cy="304800"/>
          </a:xfrm>
          <a:prstGeom prst="rect">
            <a:avLst/>
          </a:prstGeom>
          <a:solidFill>
            <a:schemeClr val="bg1"/>
          </a:solidFill>
          <a:ln w="9525">
            <a:noFill/>
            <a:miter lim="800000"/>
            <a:headEnd/>
            <a:tailEnd/>
          </a:ln>
          <a:effectLst/>
        </p:spPr>
        <p:txBody>
          <a:bodyPr wrap="none" anchor="ctr"/>
          <a:lstStyle/>
          <a:p>
            <a:endParaRPr lang="en-US"/>
          </a:p>
        </p:txBody>
      </p:sp>
      <p:grpSp>
        <p:nvGrpSpPr>
          <p:cNvPr id="654748" name="Group 618"/>
          <p:cNvGrpSpPr>
            <a:grpSpLocks/>
          </p:cNvGrpSpPr>
          <p:nvPr/>
        </p:nvGrpSpPr>
        <p:grpSpPr bwMode="auto">
          <a:xfrm>
            <a:off x="3124200" y="3048000"/>
            <a:ext cx="4267200" cy="371475"/>
            <a:chOff x="2736" y="1680"/>
            <a:chExt cx="672" cy="576"/>
          </a:xfrm>
        </p:grpSpPr>
        <p:sp>
          <p:nvSpPr>
            <p:cNvPr id="654955" name="Line 619"/>
            <p:cNvSpPr>
              <a:spLocks noChangeShapeType="1"/>
            </p:cNvSpPr>
            <p:nvPr/>
          </p:nvSpPr>
          <p:spPr bwMode="auto">
            <a:xfrm>
              <a:off x="2736" y="1680"/>
              <a:ext cx="672" cy="0"/>
            </a:xfrm>
            <a:prstGeom prst="line">
              <a:avLst/>
            </a:prstGeom>
            <a:noFill/>
            <a:ln w="28575">
              <a:solidFill>
                <a:schemeClr val="tx2"/>
              </a:solidFill>
              <a:round/>
              <a:headEnd/>
              <a:tailEnd/>
            </a:ln>
            <a:effectLst>
              <a:outerShdw dist="35921" dir="2700000" algn="ctr" rotWithShape="0">
                <a:schemeClr val="accent2"/>
              </a:outerShdw>
            </a:effectLst>
          </p:spPr>
          <p:txBody>
            <a:bodyPr/>
            <a:lstStyle/>
            <a:p>
              <a:endParaRPr lang="en-US"/>
            </a:p>
          </p:txBody>
        </p:sp>
        <p:sp>
          <p:nvSpPr>
            <p:cNvPr id="654956" name="Line 620"/>
            <p:cNvSpPr>
              <a:spLocks noChangeShapeType="1"/>
            </p:cNvSpPr>
            <p:nvPr/>
          </p:nvSpPr>
          <p:spPr bwMode="auto">
            <a:xfrm>
              <a:off x="2736" y="1776"/>
              <a:ext cx="672" cy="0"/>
            </a:xfrm>
            <a:prstGeom prst="line">
              <a:avLst/>
            </a:prstGeom>
            <a:noFill/>
            <a:ln w="28575">
              <a:solidFill>
                <a:schemeClr val="tx2"/>
              </a:solidFill>
              <a:round/>
              <a:headEnd/>
              <a:tailEnd/>
            </a:ln>
            <a:effectLst>
              <a:outerShdw dist="35921" dir="2700000" algn="ctr" rotWithShape="0">
                <a:schemeClr val="accent2"/>
              </a:outerShdw>
            </a:effectLst>
          </p:spPr>
          <p:txBody>
            <a:bodyPr/>
            <a:lstStyle/>
            <a:p>
              <a:endParaRPr lang="en-US"/>
            </a:p>
          </p:txBody>
        </p:sp>
        <p:sp>
          <p:nvSpPr>
            <p:cNvPr id="654957" name="Line 621"/>
            <p:cNvSpPr>
              <a:spLocks noChangeShapeType="1"/>
            </p:cNvSpPr>
            <p:nvPr/>
          </p:nvSpPr>
          <p:spPr bwMode="auto">
            <a:xfrm>
              <a:off x="2736" y="1872"/>
              <a:ext cx="672" cy="0"/>
            </a:xfrm>
            <a:prstGeom prst="line">
              <a:avLst/>
            </a:prstGeom>
            <a:noFill/>
            <a:ln w="28575">
              <a:solidFill>
                <a:schemeClr val="tx2"/>
              </a:solidFill>
              <a:round/>
              <a:headEnd/>
              <a:tailEnd/>
            </a:ln>
            <a:effectLst>
              <a:outerShdw dist="35921" dir="2700000" algn="ctr" rotWithShape="0">
                <a:schemeClr val="accent2"/>
              </a:outerShdw>
            </a:effectLst>
          </p:spPr>
          <p:txBody>
            <a:bodyPr/>
            <a:lstStyle/>
            <a:p>
              <a:endParaRPr lang="en-US"/>
            </a:p>
          </p:txBody>
        </p:sp>
        <p:sp>
          <p:nvSpPr>
            <p:cNvPr id="654958" name="Line 622"/>
            <p:cNvSpPr>
              <a:spLocks noChangeShapeType="1"/>
            </p:cNvSpPr>
            <p:nvPr/>
          </p:nvSpPr>
          <p:spPr bwMode="auto">
            <a:xfrm>
              <a:off x="2736" y="1968"/>
              <a:ext cx="672" cy="0"/>
            </a:xfrm>
            <a:prstGeom prst="line">
              <a:avLst/>
            </a:prstGeom>
            <a:noFill/>
            <a:ln w="28575">
              <a:solidFill>
                <a:schemeClr val="tx2"/>
              </a:solidFill>
              <a:round/>
              <a:headEnd/>
              <a:tailEnd/>
            </a:ln>
            <a:effectLst>
              <a:outerShdw dist="35921" dir="2700000" algn="ctr" rotWithShape="0">
                <a:schemeClr val="accent2"/>
              </a:outerShdw>
            </a:effectLst>
          </p:spPr>
          <p:txBody>
            <a:bodyPr/>
            <a:lstStyle/>
            <a:p>
              <a:endParaRPr lang="en-US"/>
            </a:p>
          </p:txBody>
        </p:sp>
        <p:sp>
          <p:nvSpPr>
            <p:cNvPr id="654959" name="Line 623"/>
            <p:cNvSpPr>
              <a:spLocks noChangeShapeType="1"/>
            </p:cNvSpPr>
            <p:nvPr/>
          </p:nvSpPr>
          <p:spPr bwMode="auto">
            <a:xfrm>
              <a:off x="2736" y="2064"/>
              <a:ext cx="672" cy="0"/>
            </a:xfrm>
            <a:prstGeom prst="line">
              <a:avLst/>
            </a:prstGeom>
            <a:noFill/>
            <a:ln w="28575">
              <a:solidFill>
                <a:schemeClr val="tx2"/>
              </a:solidFill>
              <a:round/>
              <a:headEnd/>
              <a:tailEnd/>
            </a:ln>
            <a:effectLst>
              <a:outerShdw dist="35921" dir="2700000" algn="ctr" rotWithShape="0">
                <a:schemeClr val="accent2"/>
              </a:outerShdw>
            </a:effectLst>
          </p:spPr>
          <p:txBody>
            <a:bodyPr/>
            <a:lstStyle/>
            <a:p>
              <a:endParaRPr lang="en-US"/>
            </a:p>
          </p:txBody>
        </p:sp>
        <p:sp>
          <p:nvSpPr>
            <p:cNvPr id="654960" name="Line 624"/>
            <p:cNvSpPr>
              <a:spLocks noChangeShapeType="1"/>
            </p:cNvSpPr>
            <p:nvPr/>
          </p:nvSpPr>
          <p:spPr bwMode="auto">
            <a:xfrm>
              <a:off x="2736" y="2160"/>
              <a:ext cx="672" cy="0"/>
            </a:xfrm>
            <a:prstGeom prst="line">
              <a:avLst/>
            </a:prstGeom>
            <a:noFill/>
            <a:ln w="28575">
              <a:solidFill>
                <a:schemeClr val="tx2"/>
              </a:solidFill>
              <a:round/>
              <a:headEnd/>
              <a:tailEnd/>
            </a:ln>
            <a:effectLst>
              <a:outerShdw dist="35921" dir="2700000" algn="ctr" rotWithShape="0">
                <a:schemeClr val="accent2"/>
              </a:outerShdw>
            </a:effectLst>
          </p:spPr>
          <p:txBody>
            <a:bodyPr/>
            <a:lstStyle/>
            <a:p>
              <a:endParaRPr lang="en-US"/>
            </a:p>
          </p:txBody>
        </p:sp>
        <p:sp>
          <p:nvSpPr>
            <p:cNvPr id="654961" name="Line 625"/>
            <p:cNvSpPr>
              <a:spLocks noChangeShapeType="1"/>
            </p:cNvSpPr>
            <p:nvPr/>
          </p:nvSpPr>
          <p:spPr bwMode="auto">
            <a:xfrm>
              <a:off x="2736" y="2256"/>
              <a:ext cx="672" cy="0"/>
            </a:xfrm>
            <a:prstGeom prst="line">
              <a:avLst/>
            </a:prstGeom>
            <a:noFill/>
            <a:ln w="28575">
              <a:solidFill>
                <a:schemeClr val="tx2"/>
              </a:solidFill>
              <a:round/>
              <a:headEnd/>
              <a:tailEnd/>
            </a:ln>
            <a:effectLst>
              <a:outerShdw dist="35921" dir="2700000" algn="ctr" rotWithShape="0">
                <a:schemeClr val="accent2"/>
              </a:outerShdw>
            </a:effectLst>
          </p:spPr>
          <p:txBody>
            <a:bodyPr/>
            <a:lstStyle/>
            <a:p>
              <a:endParaRPr lang="en-US"/>
            </a:p>
          </p:txBody>
        </p:sp>
      </p:grpSp>
      <p:pic>
        <p:nvPicPr>
          <p:cNvPr id="654962" name="Picture 626"/>
          <p:cNvPicPr>
            <a:picLocks noChangeAspect="1" noChangeArrowheads="1"/>
          </p:cNvPicPr>
          <p:nvPr/>
        </p:nvPicPr>
        <p:blipFill>
          <a:blip r:embed="rId2" cstate="print"/>
          <a:srcRect/>
          <a:stretch>
            <a:fillRect/>
          </a:stretch>
        </p:blipFill>
        <p:spPr bwMode="auto">
          <a:xfrm>
            <a:off x="533400" y="2133600"/>
            <a:ext cx="3352800" cy="1733550"/>
          </a:xfrm>
          <a:prstGeom prst="rect">
            <a:avLst/>
          </a:prstGeom>
          <a:noFill/>
          <a:ln w="9525">
            <a:noFill/>
            <a:miter lim="800000"/>
            <a:headEnd/>
            <a:tailEnd/>
          </a:ln>
          <a:effectLst/>
        </p:spPr>
      </p:pic>
      <p:sp>
        <p:nvSpPr>
          <p:cNvPr id="654963" name="Rectangle 627"/>
          <p:cNvSpPr>
            <a:spLocks noChangeArrowheads="1"/>
          </p:cNvSpPr>
          <p:nvPr/>
        </p:nvSpPr>
        <p:spPr bwMode="auto">
          <a:xfrm>
            <a:off x="7010400" y="2743200"/>
            <a:ext cx="990600" cy="990600"/>
          </a:xfrm>
          <a:prstGeom prst="rect">
            <a:avLst/>
          </a:prstGeom>
          <a:solidFill>
            <a:schemeClr val="accent1"/>
          </a:solidFill>
          <a:ln w="9525">
            <a:miter lim="800000"/>
            <a:headEnd/>
            <a:tailEnd/>
          </a:ln>
          <a:effectLst/>
          <a:scene3d>
            <a:camera prst="legacyObliqueTopRight">
              <a:rot lat="17099998" lon="0" rev="0"/>
            </a:camera>
            <a:lightRig rig="legacyFlat2" dir="t"/>
          </a:scene3d>
          <a:sp3d extrusionH="100000" prstMaterial="legacyMatte">
            <a:bevelT w="13500" h="13500" prst="angle"/>
            <a:bevelB w="13500" h="13500" prst="angle"/>
            <a:extrusionClr>
              <a:schemeClr val="accent1"/>
            </a:extrusionClr>
          </a:sp3d>
        </p:spPr>
        <p:txBody>
          <a:bodyPr wrap="none" anchor="ctr">
            <a:flatTx/>
          </a:bodyPr>
          <a:lstStyle/>
          <a:p>
            <a:pPr algn="ctr"/>
            <a:endParaRPr lang="en-US">
              <a:effectLst>
                <a:outerShdw blurRad="38100" dist="38100" dir="2700000" algn="tl">
                  <a:srgbClr val="000000"/>
                </a:outerShdw>
              </a:effectLst>
              <a:latin typeface="Verdana" pitchFamily="34" charset="0"/>
              <a:cs typeface="Arial" charset="0"/>
            </a:endParaRPr>
          </a:p>
        </p:txBody>
      </p:sp>
      <p:sp>
        <p:nvSpPr>
          <p:cNvPr id="654964" name="Rectangle 628"/>
          <p:cNvSpPr>
            <a:spLocks noChangeArrowheads="1"/>
          </p:cNvSpPr>
          <p:nvPr/>
        </p:nvSpPr>
        <p:spPr bwMode="auto">
          <a:xfrm>
            <a:off x="7239000" y="2884488"/>
            <a:ext cx="762000" cy="544512"/>
          </a:xfrm>
          <a:prstGeom prst="rect">
            <a:avLst/>
          </a:prstGeom>
          <a:solidFill>
            <a:srgbClr val="C0C0C0"/>
          </a:solidFill>
          <a:ln w="9525">
            <a:miter lim="800000"/>
            <a:headEnd/>
            <a:tailEnd/>
          </a:ln>
          <a:effectLst/>
          <a:scene3d>
            <a:camera prst="legacyObliqueTopRight">
              <a:rot lat="17099998" lon="0" rev="0"/>
            </a:camera>
            <a:lightRig rig="legacyFlat2" dir="t"/>
          </a:scene3d>
          <a:sp3d extrusionH="100000" prstMaterial="legacyMatte">
            <a:bevelT w="13500" h="13500" prst="angle"/>
            <a:bevelB w="13500" h="13500" prst="angle"/>
            <a:extrusionClr>
              <a:srgbClr val="C0C0C0"/>
            </a:extrusionClr>
          </a:sp3d>
        </p:spPr>
        <p:txBody>
          <a:bodyPr wrap="none" anchor="ctr">
            <a:flatTx/>
          </a:bodyPr>
          <a:lstStyle/>
          <a:p>
            <a:pPr algn="ctr"/>
            <a:endParaRPr lang="en-US">
              <a:effectLst>
                <a:outerShdw blurRad="38100" dist="38100" dir="2700000" algn="tl">
                  <a:srgbClr val="000000"/>
                </a:outerShdw>
              </a:effectLst>
              <a:latin typeface="Verdana" pitchFamily="34" charset="0"/>
              <a:cs typeface="Arial" charset="0"/>
            </a:endParaRPr>
          </a:p>
        </p:txBody>
      </p:sp>
      <p:grpSp>
        <p:nvGrpSpPr>
          <p:cNvPr id="654755" name="Group 629"/>
          <p:cNvGrpSpPr>
            <a:grpSpLocks/>
          </p:cNvGrpSpPr>
          <p:nvPr/>
        </p:nvGrpSpPr>
        <p:grpSpPr bwMode="auto">
          <a:xfrm>
            <a:off x="7880350" y="3187700"/>
            <a:ext cx="1187450" cy="1079500"/>
            <a:chOff x="4964" y="2104"/>
            <a:chExt cx="748" cy="612"/>
          </a:xfrm>
        </p:grpSpPr>
        <p:sp>
          <p:nvSpPr>
            <p:cNvPr id="654966" name="Freeform 630"/>
            <p:cNvSpPr>
              <a:spLocks/>
            </p:cNvSpPr>
            <p:nvPr/>
          </p:nvSpPr>
          <p:spPr bwMode="auto">
            <a:xfrm>
              <a:off x="4992" y="2104"/>
              <a:ext cx="720" cy="560"/>
            </a:xfrm>
            <a:custGeom>
              <a:avLst/>
              <a:gdLst/>
              <a:ahLst/>
              <a:cxnLst>
                <a:cxn ang="0">
                  <a:pos x="48" y="8"/>
                </a:cxn>
                <a:cxn ang="0">
                  <a:pos x="576" y="56"/>
                </a:cxn>
                <a:cxn ang="0">
                  <a:pos x="624" y="344"/>
                </a:cxn>
                <a:cxn ang="0">
                  <a:pos x="384" y="392"/>
                </a:cxn>
                <a:cxn ang="0">
                  <a:pos x="336" y="152"/>
                </a:cxn>
                <a:cxn ang="0">
                  <a:pos x="480" y="56"/>
                </a:cxn>
                <a:cxn ang="0">
                  <a:pos x="672" y="104"/>
                </a:cxn>
                <a:cxn ang="0">
                  <a:pos x="672" y="392"/>
                </a:cxn>
                <a:cxn ang="0">
                  <a:pos x="384" y="536"/>
                </a:cxn>
                <a:cxn ang="0">
                  <a:pos x="0" y="536"/>
                </a:cxn>
              </a:cxnLst>
              <a:rect l="0" t="0" r="r" b="b"/>
              <a:pathLst>
                <a:path w="720" h="560">
                  <a:moveTo>
                    <a:pt x="48" y="8"/>
                  </a:moveTo>
                  <a:cubicBezTo>
                    <a:pt x="264" y="4"/>
                    <a:pt x="480" y="0"/>
                    <a:pt x="576" y="56"/>
                  </a:cubicBezTo>
                  <a:cubicBezTo>
                    <a:pt x="672" y="112"/>
                    <a:pt x="656" y="288"/>
                    <a:pt x="624" y="344"/>
                  </a:cubicBezTo>
                  <a:cubicBezTo>
                    <a:pt x="592" y="400"/>
                    <a:pt x="432" y="424"/>
                    <a:pt x="384" y="392"/>
                  </a:cubicBezTo>
                  <a:cubicBezTo>
                    <a:pt x="336" y="360"/>
                    <a:pt x="320" y="208"/>
                    <a:pt x="336" y="152"/>
                  </a:cubicBezTo>
                  <a:cubicBezTo>
                    <a:pt x="352" y="96"/>
                    <a:pt x="424" y="64"/>
                    <a:pt x="480" y="56"/>
                  </a:cubicBezTo>
                  <a:cubicBezTo>
                    <a:pt x="536" y="48"/>
                    <a:pt x="640" y="48"/>
                    <a:pt x="672" y="104"/>
                  </a:cubicBezTo>
                  <a:cubicBezTo>
                    <a:pt x="704" y="160"/>
                    <a:pt x="720" y="320"/>
                    <a:pt x="672" y="392"/>
                  </a:cubicBezTo>
                  <a:cubicBezTo>
                    <a:pt x="624" y="464"/>
                    <a:pt x="496" y="512"/>
                    <a:pt x="384" y="536"/>
                  </a:cubicBezTo>
                  <a:cubicBezTo>
                    <a:pt x="272" y="560"/>
                    <a:pt x="64" y="536"/>
                    <a:pt x="0" y="536"/>
                  </a:cubicBezTo>
                </a:path>
              </a:pathLst>
            </a:custGeom>
            <a:noFill/>
            <a:ln w="57150" cmpd="sng">
              <a:solidFill>
                <a:srgbClr val="66FFFF"/>
              </a:solidFill>
              <a:round/>
              <a:headEnd/>
              <a:tailEnd/>
            </a:ln>
            <a:effectLst>
              <a:outerShdw dist="35921" dir="2700000" algn="ctr" rotWithShape="0">
                <a:schemeClr val="bg2"/>
              </a:outerShdw>
            </a:effectLst>
          </p:spPr>
          <p:txBody>
            <a:bodyPr/>
            <a:lstStyle/>
            <a:p>
              <a:endParaRPr lang="en-US"/>
            </a:p>
          </p:txBody>
        </p:sp>
        <p:sp>
          <p:nvSpPr>
            <p:cNvPr id="654967" name="Freeform 631"/>
            <p:cNvSpPr>
              <a:spLocks/>
            </p:cNvSpPr>
            <p:nvPr/>
          </p:nvSpPr>
          <p:spPr bwMode="auto">
            <a:xfrm>
              <a:off x="4964" y="2150"/>
              <a:ext cx="720" cy="566"/>
            </a:xfrm>
            <a:custGeom>
              <a:avLst/>
              <a:gdLst/>
              <a:ahLst/>
              <a:cxnLst>
                <a:cxn ang="0">
                  <a:pos x="48" y="8"/>
                </a:cxn>
                <a:cxn ang="0">
                  <a:pos x="576" y="56"/>
                </a:cxn>
                <a:cxn ang="0">
                  <a:pos x="624" y="344"/>
                </a:cxn>
                <a:cxn ang="0">
                  <a:pos x="384" y="392"/>
                </a:cxn>
                <a:cxn ang="0">
                  <a:pos x="336" y="152"/>
                </a:cxn>
                <a:cxn ang="0">
                  <a:pos x="480" y="56"/>
                </a:cxn>
                <a:cxn ang="0">
                  <a:pos x="672" y="104"/>
                </a:cxn>
                <a:cxn ang="0">
                  <a:pos x="672" y="392"/>
                </a:cxn>
                <a:cxn ang="0">
                  <a:pos x="384" y="536"/>
                </a:cxn>
                <a:cxn ang="0">
                  <a:pos x="0" y="536"/>
                </a:cxn>
              </a:cxnLst>
              <a:rect l="0" t="0" r="r" b="b"/>
              <a:pathLst>
                <a:path w="720" h="560">
                  <a:moveTo>
                    <a:pt x="48" y="8"/>
                  </a:moveTo>
                  <a:cubicBezTo>
                    <a:pt x="264" y="4"/>
                    <a:pt x="480" y="0"/>
                    <a:pt x="576" y="56"/>
                  </a:cubicBezTo>
                  <a:cubicBezTo>
                    <a:pt x="672" y="112"/>
                    <a:pt x="656" y="288"/>
                    <a:pt x="624" y="344"/>
                  </a:cubicBezTo>
                  <a:cubicBezTo>
                    <a:pt x="592" y="400"/>
                    <a:pt x="432" y="424"/>
                    <a:pt x="384" y="392"/>
                  </a:cubicBezTo>
                  <a:cubicBezTo>
                    <a:pt x="336" y="360"/>
                    <a:pt x="320" y="208"/>
                    <a:pt x="336" y="152"/>
                  </a:cubicBezTo>
                  <a:cubicBezTo>
                    <a:pt x="352" y="96"/>
                    <a:pt x="424" y="64"/>
                    <a:pt x="480" y="56"/>
                  </a:cubicBezTo>
                  <a:cubicBezTo>
                    <a:pt x="536" y="48"/>
                    <a:pt x="640" y="48"/>
                    <a:pt x="672" y="104"/>
                  </a:cubicBezTo>
                  <a:cubicBezTo>
                    <a:pt x="704" y="160"/>
                    <a:pt x="720" y="320"/>
                    <a:pt x="672" y="392"/>
                  </a:cubicBezTo>
                  <a:cubicBezTo>
                    <a:pt x="624" y="464"/>
                    <a:pt x="496" y="512"/>
                    <a:pt x="384" y="536"/>
                  </a:cubicBezTo>
                  <a:cubicBezTo>
                    <a:pt x="272" y="560"/>
                    <a:pt x="64" y="536"/>
                    <a:pt x="0" y="536"/>
                  </a:cubicBezTo>
                </a:path>
              </a:pathLst>
            </a:custGeom>
            <a:noFill/>
            <a:ln w="57150" cmpd="sng">
              <a:solidFill>
                <a:srgbClr val="66FFFF"/>
              </a:solidFill>
              <a:round/>
              <a:headEnd/>
              <a:tailEnd/>
            </a:ln>
            <a:effectLst>
              <a:outerShdw dist="35921" dir="2700000" algn="ctr" rotWithShape="0">
                <a:schemeClr val="bg2"/>
              </a:outerShdw>
            </a:effectLst>
          </p:spPr>
          <p:txBody>
            <a:bodyPr/>
            <a:lstStyle/>
            <a:p>
              <a:endParaRPr lang="en-US"/>
            </a:p>
          </p:txBody>
        </p:sp>
      </p:grpSp>
      <p:pic>
        <p:nvPicPr>
          <p:cNvPr id="654968" name="Picture 632"/>
          <p:cNvPicPr>
            <a:picLocks noChangeAspect="1" noChangeArrowheads="1"/>
          </p:cNvPicPr>
          <p:nvPr/>
        </p:nvPicPr>
        <p:blipFill>
          <a:blip r:embed="rId3" cstate="print"/>
          <a:srcRect/>
          <a:stretch>
            <a:fillRect/>
          </a:stretch>
        </p:blipFill>
        <p:spPr bwMode="auto">
          <a:xfrm>
            <a:off x="3581400" y="2525713"/>
            <a:ext cx="3429000" cy="1360487"/>
          </a:xfrm>
          <a:prstGeom prst="rect">
            <a:avLst/>
          </a:prstGeom>
          <a:noFill/>
          <a:ln w="9525">
            <a:noFill/>
            <a:miter lim="800000"/>
            <a:headEnd/>
            <a:tailEnd/>
          </a:ln>
          <a:effectLst/>
        </p:spPr>
      </p:pic>
      <p:sp>
        <p:nvSpPr>
          <p:cNvPr id="654969" name="Text Box 633"/>
          <p:cNvSpPr txBox="1">
            <a:spLocks noChangeArrowheads="1"/>
          </p:cNvSpPr>
          <p:nvPr/>
        </p:nvSpPr>
        <p:spPr bwMode="auto">
          <a:xfrm>
            <a:off x="3182938" y="1168400"/>
            <a:ext cx="2208212" cy="581025"/>
          </a:xfrm>
          <a:prstGeom prst="rect">
            <a:avLst/>
          </a:prstGeom>
          <a:noFill/>
          <a:ln w="9525">
            <a:noFill/>
            <a:miter lim="800000"/>
            <a:headEnd/>
            <a:tailEnd/>
          </a:ln>
          <a:effectLst/>
        </p:spPr>
        <p:txBody>
          <a:bodyPr wrap="none">
            <a:spAutoFit/>
          </a:bodyPr>
          <a:lstStyle/>
          <a:p>
            <a:pPr algn="ctr"/>
            <a:r>
              <a:rPr lang="en-US" sz="1600" b="1">
                <a:effectLst>
                  <a:outerShdw blurRad="38100" dist="38100" dir="2700000" algn="tl">
                    <a:srgbClr val="000000"/>
                  </a:outerShdw>
                </a:effectLst>
                <a:latin typeface="Verdana" pitchFamily="34" charset="0"/>
                <a:cs typeface="Arial" charset="0"/>
              </a:rPr>
              <a:t>Memory:</a:t>
            </a:r>
            <a:r>
              <a:rPr lang="en-US" sz="1600">
                <a:effectLst>
                  <a:outerShdw blurRad="38100" dist="38100" dir="2700000" algn="tl">
                    <a:srgbClr val="000000"/>
                  </a:outerShdw>
                </a:effectLst>
                <a:latin typeface="Verdana" pitchFamily="34" charset="0"/>
                <a:cs typeface="Arial" charset="0"/>
              </a:rPr>
              <a:t> </a:t>
            </a:r>
            <a:r>
              <a:rPr lang="en-US" sz="1600" b="1">
                <a:effectLst>
                  <a:outerShdw blurRad="38100" dist="38100" dir="2700000" algn="tl">
                    <a:srgbClr val="000000"/>
                  </a:outerShdw>
                </a:effectLst>
                <a:latin typeface="Verdana" pitchFamily="34" charset="0"/>
                <a:cs typeface="Arial" charset="0"/>
              </a:rPr>
              <a:t>Package</a:t>
            </a:r>
          </a:p>
          <a:p>
            <a:pPr algn="ctr"/>
            <a:r>
              <a:rPr lang="en-US" sz="1600">
                <a:effectLst>
                  <a:outerShdw blurRad="38100" dist="38100" dir="2700000" algn="tl">
                    <a:srgbClr val="000000"/>
                  </a:outerShdw>
                </a:effectLst>
                <a:latin typeface="Verdana" pitchFamily="34" charset="0"/>
                <a:cs typeface="Arial" charset="0"/>
              </a:rPr>
              <a:t>3D Stacking</a:t>
            </a:r>
          </a:p>
        </p:txBody>
      </p:sp>
      <p:sp>
        <p:nvSpPr>
          <p:cNvPr id="654970" name="Line 634"/>
          <p:cNvSpPr>
            <a:spLocks noChangeShapeType="1"/>
          </p:cNvSpPr>
          <p:nvPr/>
        </p:nvSpPr>
        <p:spPr bwMode="auto">
          <a:xfrm flipV="1">
            <a:off x="3124200" y="1752600"/>
            <a:ext cx="304800" cy="609600"/>
          </a:xfrm>
          <a:prstGeom prst="line">
            <a:avLst/>
          </a:prstGeom>
          <a:noFill/>
          <a:ln w="38100">
            <a:solidFill>
              <a:schemeClr val="tx1"/>
            </a:solidFill>
            <a:round/>
            <a:headEnd/>
            <a:tailEnd/>
          </a:ln>
          <a:effectLst>
            <a:outerShdw dist="35921" dir="2700000" algn="ctr" rotWithShape="0">
              <a:schemeClr val="bg2"/>
            </a:outerShdw>
          </a:effectLst>
        </p:spPr>
        <p:txBody>
          <a:bodyPr/>
          <a:lstStyle/>
          <a:p>
            <a:endParaRPr lang="en-US"/>
          </a:p>
        </p:txBody>
      </p:sp>
      <p:sp>
        <p:nvSpPr>
          <p:cNvPr id="654971" name="Text Box 635"/>
          <p:cNvSpPr txBox="1">
            <a:spLocks noChangeArrowheads="1"/>
          </p:cNvSpPr>
          <p:nvPr/>
        </p:nvSpPr>
        <p:spPr bwMode="auto">
          <a:xfrm>
            <a:off x="5800725" y="1168400"/>
            <a:ext cx="2805113" cy="581025"/>
          </a:xfrm>
          <a:prstGeom prst="rect">
            <a:avLst/>
          </a:prstGeom>
          <a:noFill/>
          <a:ln w="9525">
            <a:noFill/>
            <a:miter lim="800000"/>
            <a:headEnd/>
            <a:tailEnd/>
          </a:ln>
          <a:effectLst/>
        </p:spPr>
        <p:txBody>
          <a:bodyPr wrap="none">
            <a:spAutoFit/>
          </a:bodyPr>
          <a:lstStyle/>
          <a:p>
            <a:pPr algn="ctr"/>
            <a:r>
              <a:rPr lang="en-US" sz="1600" b="1">
                <a:effectLst>
                  <a:outerShdw blurRad="38100" dist="38100" dir="2700000" algn="tl">
                    <a:srgbClr val="000000"/>
                  </a:outerShdw>
                </a:effectLst>
                <a:latin typeface="Verdana" pitchFamily="34" charset="0"/>
                <a:cs typeface="Arial" charset="0"/>
              </a:rPr>
              <a:t>Chip-Chip:</a:t>
            </a:r>
            <a:r>
              <a:rPr lang="en-US" sz="1600">
                <a:effectLst>
                  <a:outerShdw blurRad="38100" dist="38100" dir="2700000" algn="tl">
                    <a:srgbClr val="000000"/>
                  </a:outerShdw>
                </a:effectLst>
                <a:latin typeface="Verdana" pitchFamily="34" charset="0"/>
                <a:cs typeface="Arial" charset="0"/>
              </a:rPr>
              <a:t> </a:t>
            </a:r>
            <a:r>
              <a:rPr lang="en-US" sz="1600" b="1">
                <a:effectLst>
                  <a:outerShdw blurRad="38100" dist="38100" dir="2700000" algn="tl">
                    <a:srgbClr val="000000"/>
                  </a:outerShdw>
                </a:effectLst>
                <a:latin typeface="Verdana" pitchFamily="34" charset="0"/>
                <a:cs typeface="Arial" charset="0"/>
              </a:rPr>
              <a:t>Fast Copper</a:t>
            </a:r>
          </a:p>
          <a:p>
            <a:pPr algn="ctr"/>
            <a:r>
              <a:rPr lang="en-US" sz="1600">
                <a:effectLst>
                  <a:outerShdw blurRad="38100" dist="38100" dir="2700000" algn="tl">
                    <a:srgbClr val="000000"/>
                  </a:outerShdw>
                </a:effectLst>
                <a:latin typeface="Verdana" pitchFamily="34" charset="0"/>
                <a:cs typeface="Arial" charset="0"/>
              </a:rPr>
              <a:t>FR4 or Flex cables</a:t>
            </a:r>
          </a:p>
        </p:txBody>
      </p:sp>
      <p:sp>
        <p:nvSpPr>
          <p:cNvPr id="654972" name="Line 636"/>
          <p:cNvSpPr>
            <a:spLocks noChangeShapeType="1"/>
          </p:cNvSpPr>
          <p:nvPr/>
        </p:nvSpPr>
        <p:spPr bwMode="auto">
          <a:xfrm flipH="1">
            <a:off x="3810000" y="1600200"/>
            <a:ext cx="2133600" cy="1600200"/>
          </a:xfrm>
          <a:prstGeom prst="line">
            <a:avLst/>
          </a:prstGeom>
          <a:noFill/>
          <a:ln w="38100">
            <a:solidFill>
              <a:schemeClr val="tx1"/>
            </a:solidFill>
            <a:round/>
            <a:headEnd/>
            <a:tailEnd/>
          </a:ln>
          <a:effectLst>
            <a:outerShdw dist="35921" dir="2700000" algn="ctr" rotWithShape="0">
              <a:schemeClr val="bg2"/>
            </a:outerShdw>
          </a:effectLst>
        </p:spPr>
        <p:txBody>
          <a:bodyPr/>
          <a:lstStyle/>
          <a:p>
            <a:endParaRPr lang="en-US"/>
          </a:p>
        </p:txBody>
      </p:sp>
      <p:sp>
        <p:nvSpPr>
          <p:cNvPr id="654973" name="Text Box 637"/>
          <p:cNvSpPr txBox="1">
            <a:spLocks noChangeArrowheads="1"/>
          </p:cNvSpPr>
          <p:nvPr/>
        </p:nvSpPr>
        <p:spPr bwMode="auto">
          <a:xfrm>
            <a:off x="3581400" y="5334000"/>
            <a:ext cx="5446713" cy="1200329"/>
          </a:xfrm>
          <a:prstGeom prst="rect">
            <a:avLst/>
          </a:prstGeom>
          <a:noFill/>
          <a:ln w="9525">
            <a:noFill/>
            <a:miter lim="800000"/>
            <a:headEnd/>
            <a:tailEnd/>
          </a:ln>
          <a:effectLst/>
        </p:spPr>
        <p:txBody>
          <a:bodyPr wrap="square">
            <a:spAutoFit/>
          </a:bodyPr>
          <a:lstStyle/>
          <a:p>
            <a:pPr algn="ctr"/>
            <a:endParaRPr lang="en-US" b="1" dirty="0">
              <a:effectLst>
                <a:outerShdw blurRad="38100" dist="38100" dir="2700000" algn="tl">
                  <a:srgbClr val="000000"/>
                </a:outerShdw>
              </a:effectLst>
              <a:latin typeface="Verdana" pitchFamily="34" charset="0"/>
              <a:cs typeface="Arial" charset="0"/>
            </a:endParaRPr>
          </a:p>
          <a:p>
            <a:pPr algn="ctr"/>
            <a:r>
              <a:rPr lang="en-US" b="1" dirty="0">
                <a:effectLst>
                  <a:outerShdw blurRad="38100" dist="38100" dir="2700000" algn="tl">
                    <a:srgbClr val="000000"/>
                  </a:outerShdw>
                </a:effectLst>
                <a:latin typeface="Verdana" pitchFamily="34" charset="0"/>
                <a:cs typeface="Arial" charset="0"/>
              </a:rPr>
              <a:t>Integrated Tb/s Optical Chip?</a:t>
            </a:r>
            <a:r>
              <a:rPr lang="en-US" dirty="0">
                <a:effectLst>
                  <a:outerShdw blurRad="38100" dist="38100" dir="2700000" algn="tl">
                    <a:srgbClr val="000000"/>
                  </a:outerShdw>
                </a:effectLst>
                <a:latin typeface="Verdana" pitchFamily="34" charset="0"/>
                <a:cs typeface="Arial" charset="0"/>
              </a:rPr>
              <a:t/>
            </a:r>
            <a:br>
              <a:rPr lang="en-US" dirty="0">
                <a:effectLst>
                  <a:outerShdw blurRad="38100" dist="38100" dir="2700000" algn="tl">
                    <a:srgbClr val="000000"/>
                  </a:outerShdw>
                </a:effectLst>
                <a:latin typeface="Verdana" pitchFamily="34" charset="0"/>
                <a:cs typeface="Arial" charset="0"/>
              </a:rPr>
            </a:br>
            <a:endParaRPr lang="en-US" dirty="0">
              <a:effectLst>
                <a:outerShdw blurRad="38100" dist="38100" dir="2700000" algn="tl">
                  <a:srgbClr val="000000"/>
                </a:outerShdw>
              </a:effectLst>
              <a:latin typeface="Verdana" pitchFamily="34" charset="0"/>
              <a:cs typeface="Arial" charset="0"/>
            </a:endParaRPr>
          </a:p>
        </p:txBody>
      </p:sp>
      <p:sp>
        <p:nvSpPr>
          <p:cNvPr id="654974" name="Line 638"/>
          <p:cNvSpPr>
            <a:spLocks noChangeShapeType="1"/>
          </p:cNvSpPr>
          <p:nvPr/>
        </p:nvSpPr>
        <p:spPr bwMode="auto">
          <a:xfrm flipH="1" flipV="1">
            <a:off x="1143000" y="1828800"/>
            <a:ext cx="304800" cy="1447800"/>
          </a:xfrm>
          <a:prstGeom prst="line">
            <a:avLst/>
          </a:prstGeom>
          <a:noFill/>
          <a:ln w="38100">
            <a:solidFill>
              <a:schemeClr val="tx1"/>
            </a:solidFill>
            <a:round/>
            <a:headEnd/>
            <a:tailEnd/>
          </a:ln>
          <a:effectLst>
            <a:outerShdw dist="35921" dir="2700000" algn="ctr" rotWithShape="0">
              <a:schemeClr val="bg2"/>
            </a:outerShdw>
          </a:effectLst>
        </p:spPr>
        <p:txBody>
          <a:bodyPr/>
          <a:lstStyle/>
          <a:p>
            <a:endParaRPr lang="en-US"/>
          </a:p>
        </p:txBody>
      </p:sp>
      <p:sp>
        <p:nvSpPr>
          <p:cNvPr id="654975" name="Text Box 639"/>
          <p:cNvSpPr txBox="1">
            <a:spLocks noChangeArrowheads="1"/>
          </p:cNvSpPr>
          <p:nvPr/>
        </p:nvSpPr>
        <p:spPr bwMode="auto">
          <a:xfrm>
            <a:off x="508000" y="1168400"/>
            <a:ext cx="2241550" cy="581025"/>
          </a:xfrm>
          <a:prstGeom prst="rect">
            <a:avLst/>
          </a:prstGeom>
          <a:noFill/>
          <a:ln w="9525">
            <a:noFill/>
            <a:miter lim="800000"/>
            <a:headEnd/>
            <a:tailEnd/>
          </a:ln>
          <a:effectLst/>
        </p:spPr>
        <p:txBody>
          <a:bodyPr wrap="none">
            <a:spAutoFit/>
          </a:bodyPr>
          <a:lstStyle/>
          <a:p>
            <a:pPr algn="ctr"/>
            <a:r>
              <a:rPr lang="en-US" sz="1600" b="1">
                <a:effectLst>
                  <a:outerShdw blurRad="38100" dist="38100" dir="2700000" algn="tl">
                    <a:srgbClr val="000000"/>
                  </a:outerShdw>
                </a:effectLst>
                <a:latin typeface="Verdana" pitchFamily="34" charset="0"/>
                <a:cs typeface="Arial" charset="0"/>
              </a:rPr>
              <a:t>Core-Core: On Die</a:t>
            </a:r>
          </a:p>
          <a:p>
            <a:pPr algn="ctr"/>
            <a:r>
              <a:rPr lang="en-US" sz="1600">
                <a:effectLst>
                  <a:outerShdw blurRad="38100" dist="38100" dir="2700000" algn="tl">
                    <a:srgbClr val="000000"/>
                  </a:outerShdw>
                </a:effectLst>
                <a:latin typeface="Verdana" pitchFamily="34" charset="0"/>
                <a:cs typeface="Arial" charset="0"/>
              </a:rPr>
              <a:t>Interconnect fabric</a:t>
            </a:r>
          </a:p>
        </p:txBody>
      </p:sp>
      <p:sp>
        <p:nvSpPr>
          <p:cNvPr id="654976" name="Line 640"/>
          <p:cNvSpPr>
            <a:spLocks noChangeShapeType="1"/>
          </p:cNvSpPr>
          <p:nvPr/>
        </p:nvSpPr>
        <p:spPr bwMode="auto">
          <a:xfrm flipV="1">
            <a:off x="7162800" y="3505200"/>
            <a:ext cx="304800" cy="1828800"/>
          </a:xfrm>
          <a:prstGeom prst="line">
            <a:avLst/>
          </a:prstGeom>
          <a:noFill/>
          <a:ln w="76200">
            <a:solidFill>
              <a:schemeClr val="tx1"/>
            </a:solidFill>
            <a:round/>
            <a:headEnd type="none" w="sm" len="sm"/>
            <a:tailEnd type="triangle" w="sm" len="sm"/>
          </a:ln>
          <a:effectLst/>
        </p:spPr>
        <p:txBody>
          <a:bodyPr wrap="none" anchor="ctr"/>
          <a:lstStyle/>
          <a:p>
            <a:endParaRPr lang="en-US"/>
          </a:p>
        </p:txBody>
      </p:sp>
      <p:sp>
        <p:nvSpPr>
          <p:cNvPr id="654977" name="Line 641"/>
          <p:cNvSpPr>
            <a:spLocks noChangeShapeType="1"/>
          </p:cNvSpPr>
          <p:nvPr/>
        </p:nvSpPr>
        <p:spPr bwMode="auto">
          <a:xfrm flipV="1">
            <a:off x="7162800" y="4419600"/>
            <a:ext cx="533400" cy="838200"/>
          </a:xfrm>
          <a:prstGeom prst="line">
            <a:avLst/>
          </a:prstGeom>
          <a:noFill/>
          <a:ln w="76200">
            <a:solidFill>
              <a:schemeClr val="tx1"/>
            </a:solidFill>
            <a:round/>
            <a:headEnd type="none" w="sm" len="sm"/>
            <a:tailEnd type="triangle" w="sm" len="sm"/>
          </a:ln>
          <a:effectLst/>
        </p:spPr>
        <p:txBody>
          <a:bodyPr wrap="none" anchor="ctr"/>
          <a:lstStyle/>
          <a:p>
            <a:endParaRPr lang="en-US"/>
          </a:p>
        </p:txBody>
      </p:sp>
      <p:sp>
        <p:nvSpPr>
          <p:cNvPr id="654978" name="Text Box 642"/>
          <p:cNvSpPr txBox="1">
            <a:spLocks noChangeArrowheads="1"/>
          </p:cNvSpPr>
          <p:nvPr/>
        </p:nvSpPr>
        <p:spPr bwMode="auto">
          <a:xfrm>
            <a:off x="7391400" y="2409825"/>
            <a:ext cx="1365250" cy="396875"/>
          </a:xfrm>
          <a:prstGeom prst="rect">
            <a:avLst/>
          </a:prstGeom>
          <a:noFill/>
          <a:ln w="12700">
            <a:noFill/>
            <a:miter lim="800000"/>
            <a:headEnd type="none" w="sm" len="sm"/>
            <a:tailEnd type="none" w="sm" len="sm"/>
          </a:ln>
          <a:effectLst/>
        </p:spPr>
        <p:txBody>
          <a:bodyPr wrap="none">
            <a:spAutoFit/>
          </a:bodyPr>
          <a:lstStyle/>
          <a:p>
            <a:r>
              <a:rPr lang="en-US" sz="2000">
                <a:cs typeface="Arial" charset="0"/>
              </a:rPr>
              <a:t>Tb/s of I/O</a:t>
            </a:r>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mp:transition xmlns:mp="http://schemas.microsoft.com/office/mac/powerpoint/2008/main" spd="med"/>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762000" y="317500"/>
            <a:ext cx="7823200" cy="977900"/>
          </a:xfrm>
        </p:spPr>
        <p:txBody>
          <a:bodyPr/>
          <a:lstStyle/>
          <a:p>
            <a:pPr defTabSz="911584">
              <a:defRPr/>
            </a:pPr>
            <a:r>
              <a:rPr lang="en-US" dirty="0" smtClean="0"/>
              <a:t>Exascale Systems Design</a:t>
            </a:r>
            <a:endParaRPr lang="en-US" sz="2900" dirty="0" smtClean="0">
              <a:effectLst/>
            </a:endParaRPr>
          </a:p>
        </p:txBody>
      </p:sp>
      <p:sp>
        <p:nvSpPr>
          <p:cNvPr id="20482" name="AutoShape 64"/>
          <p:cNvSpPr>
            <a:spLocks noChangeArrowheads="1"/>
          </p:cNvSpPr>
          <p:nvPr/>
        </p:nvSpPr>
        <p:spPr bwMode="auto">
          <a:xfrm rot="-10129120">
            <a:off x="1516063" y="1614488"/>
            <a:ext cx="5772150" cy="449738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412" y="13490"/>
                </a:moveTo>
                <a:cubicBezTo>
                  <a:pt x="17760" y="12636"/>
                  <a:pt x="17939" y="11722"/>
                  <a:pt x="17939" y="10800"/>
                </a:cubicBezTo>
                <a:cubicBezTo>
                  <a:pt x="17939" y="6857"/>
                  <a:pt x="14742" y="3661"/>
                  <a:pt x="10800" y="3661"/>
                </a:cubicBezTo>
                <a:cubicBezTo>
                  <a:pt x="6857" y="3661"/>
                  <a:pt x="3661" y="6857"/>
                  <a:pt x="3661" y="10800"/>
                </a:cubicBezTo>
                <a:cubicBezTo>
                  <a:pt x="3661" y="14742"/>
                  <a:pt x="6857" y="17939"/>
                  <a:pt x="10800" y="17939"/>
                </a:cubicBezTo>
                <a:cubicBezTo>
                  <a:pt x="11343" y="17939"/>
                  <a:pt x="11885" y="17876"/>
                  <a:pt x="12415" y="17753"/>
                </a:cubicBezTo>
                <a:lnTo>
                  <a:pt x="13243" y="21319"/>
                </a:lnTo>
                <a:cubicBezTo>
                  <a:pt x="12442" y="21506"/>
                  <a:pt x="11622" y="21599"/>
                  <a:pt x="10800" y="21600"/>
                </a:cubicBezTo>
                <a:cubicBezTo>
                  <a:pt x="4835" y="21600"/>
                  <a:pt x="0" y="16764"/>
                  <a:pt x="0" y="10800"/>
                </a:cubicBezTo>
                <a:cubicBezTo>
                  <a:pt x="0" y="4835"/>
                  <a:pt x="4835" y="0"/>
                  <a:pt x="10800" y="0"/>
                </a:cubicBezTo>
                <a:cubicBezTo>
                  <a:pt x="16764" y="0"/>
                  <a:pt x="21600" y="4835"/>
                  <a:pt x="21600" y="10800"/>
                </a:cubicBezTo>
                <a:cubicBezTo>
                  <a:pt x="21600" y="12195"/>
                  <a:pt x="21329" y="13577"/>
                  <a:pt x="20803" y="14870"/>
                </a:cubicBezTo>
                <a:lnTo>
                  <a:pt x="23304" y="15888"/>
                </a:lnTo>
                <a:lnTo>
                  <a:pt x="17401" y="18377"/>
                </a:lnTo>
                <a:lnTo>
                  <a:pt x="14911" y="12473"/>
                </a:lnTo>
                <a:lnTo>
                  <a:pt x="17412" y="13490"/>
                </a:lnTo>
                <a:close/>
              </a:path>
            </a:pathLst>
          </a:custGeom>
          <a:solidFill>
            <a:srgbClr val="3366FF"/>
          </a:solidFill>
          <a:ln w="9525">
            <a:round/>
            <a:headEnd/>
            <a:tailEnd/>
          </a:ln>
          <a:scene3d>
            <a:camera prst="legacyObliqueBottomRight"/>
            <a:lightRig rig="legacyFlat3" dir="r"/>
          </a:scene3d>
          <a:sp3d extrusionH="176200" prstMaterial="legacyMatte">
            <a:bevelT w="13500" h="13500" prst="angle"/>
            <a:bevelB w="13500" h="13500" prst="angle"/>
            <a:extrusionClr>
              <a:srgbClr val="336699"/>
            </a:extrusionClr>
          </a:sp3d>
        </p:spPr>
        <p:txBody>
          <a:bodyPr wrap="none" lIns="82010" tIns="41006" rIns="82010" bIns="41006" anchor="ctr">
            <a:flatTx/>
          </a:bodyPr>
          <a:lstStyle/>
          <a:p>
            <a:endParaRPr lang="en-US">
              <a:solidFill>
                <a:srgbClr val="FFFFFF"/>
              </a:solidFill>
            </a:endParaRPr>
          </a:p>
        </p:txBody>
      </p:sp>
      <p:grpSp>
        <p:nvGrpSpPr>
          <p:cNvPr id="3" name="Group 29"/>
          <p:cNvGrpSpPr>
            <a:grpSpLocks/>
          </p:cNvGrpSpPr>
          <p:nvPr/>
        </p:nvGrpSpPr>
        <p:grpSpPr bwMode="auto">
          <a:xfrm>
            <a:off x="6099175" y="3733800"/>
            <a:ext cx="2359025" cy="1255713"/>
            <a:chOff x="6459808" y="3165641"/>
            <a:chExt cx="2619893" cy="1395412"/>
          </a:xfrm>
        </p:grpSpPr>
        <p:pic>
          <p:nvPicPr>
            <p:cNvPr id="20502" name="Picture 65" descr="disk-purple"/>
            <p:cNvPicPr>
              <a:picLocks noChangeAspect="1" noChangeArrowheads="1"/>
            </p:cNvPicPr>
            <p:nvPr/>
          </p:nvPicPr>
          <p:blipFill>
            <a:blip r:embed="rId3" cstate="print"/>
            <a:srcRect/>
            <a:stretch>
              <a:fillRect/>
            </a:stretch>
          </p:blipFill>
          <p:spPr bwMode="auto">
            <a:xfrm>
              <a:off x="6459808" y="3165641"/>
              <a:ext cx="2535238" cy="1395412"/>
            </a:xfrm>
            <a:prstGeom prst="rect">
              <a:avLst/>
            </a:prstGeom>
            <a:noFill/>
            <a:ln w="9525">
              <a:noFill/>
              <a:miter lim="800000"/>
              <a:headEnd/>
              <a:tailEnd/>
            </a:ln>
          </p:spPr>
        </p:pic>
        <p:sp>
          <p:nvSpPr>
            <p:cNvPr id="106562" name="Rectangle 66"/>
            <p:cNvSpPr>
              <a:spLocks noChangeArrowheads="1"/>
            </p:cNvSpPr>
            <p:nvPr/>
          </p:nvSpPr>
          <p:spPr bwMode="auto">
            <a:xfrm>
              <a:off x="6662559" y="3334996"/>
              <a:ext cx="2417142" cy="927922"/>
            </a:xfrm>
            <a:prstGeom prst="rect">
              <a:avLst/>
            </a:prstGeom>
            <a:noFill/>
            <a:ln w="9525" algn="ctr">
              <a:noFill/>
              <a:miter lim="800000"/>
              <a:headEnd/>
              <a:tailEnd/>
            </a:ln>
            <a:effectLst/>
          </p:spPr>
          <p:txBody>
            <a:bodyPr>
              <a:spAutoFit/>
            </a:bodyPr>
            <a:lstStyle/>
            <a:p>
              <a:pPr defTabSz="913290" fontAlgn="auto">
                <a:lnSpc>
                  <a:spcPct val="90000"/>
                </a:lnSpc>
                <a:spcBef>
                  <a:spcPts val="0"/>
                </a:spcBef>
                <a:spcAft>
                  <a:spcPts val="0"/>
                </a:spcAft>
                <a:defRPr/>
              </a:pPr>
              <a:r>
                <a:rPr lang="en-US" sz="1800" b="1" dirty="0">
                  <a:solidFill>
                    <a:srgbClr val="FF0000"/>
                  </a:solidFill>
                  <a:effectLst>
                    <a:outerShdw blurRad="38100" dist="38100" dir="2700000" algn="tl">
                      <a:srgbClr val="000000"/>
                    </a:outerShdw>
                  </a:effectLst>
                  <a:latin typeface="Arial" charset="0"/>
                </a:rPr>
                <a:t>Reliability</a:t>
              </a:r>
            </a:p>
            <a:p>
              <a:pPr defTabSz="913290" fontAlgn="auto">
                <a:lnSpc>
                  <a:spcPct val="90000"/>
                </a:lnSpc>
                <a:spcBef>
                  <a:spcPts val="0"/>
                </a:spcBef>
                <a:spcAft>
                  <a:spcPts val="0"/>
                </a:spcAft>
                <a:defRPr/>
              </a:pPr>
              <a:r>
                <a:rPr lang="en-US" sz="1800" b="1" dirty="0">
                  <a:solidFill>
                    <a:srgbClr val="FF0000"/>
                  </a:solidFill>
                  <a:effectLst>
                    <a:outerShdw blurRad="38100" dist="38100" dir="2700000" algn="tl">
                      <a:srgbClr val="000000"/>
                    </a:outerShdw>
                  </a:effectLst>
                  <a:latin typeface="Arial" charset="0"/>
                </a:rPr>
                <a:t>And</a:t>
              </a:r>
            </a:p>
            <a:p>
              <a:pPr defTabSz="913290" fontAlgn="auto">
                <a:lnSpc>
                  <a:spcPct val="90000"/>
                </a:lnSpc>
                <a:spcBef>
                  <a:spcPts val="0"/>
                </a:spcBef>
                <a:spcAft>
                  <a:spcPts val="0"/>
                </a:spcAft>
                <a:defRPr/>
              </a:pPr>
              <a:r>
                <a:rPr lang="en-US" sz="1800" b="1" dirty="0">
                  <a:solidFill>
                    <a:srgbClr val="FF0000"/>
                  </a:solidFill>
                  <a:effectLst>
                    <a:outerShdw blurRad="38100" dist="38100" dir="2700000" algn="tl">
                      <a:srgbClr val="000000"/>
                    </a:outerShdw>
                  </a:effectLst>
                  <a:latin typeface="Arial" charset="0"/>
                </a:rPr>
                <a:t>Resiliency</a:t>
              </a:r>
            </a:p>
          </p:txBody>
        </p:sp>
      </p:grpSp>
      <p:grpSp>
        <p:nvGrpSpPr>
          <p:cNvPr id="4" name="Group 28"/>
          <p:cNvGrpSpPr>
            <a:grpSpLocks/>
          </p:cNvGrpSpPr>
          <p:nvPr/>
        </p:nvGrpSpPr>
        <p:grpSpPr bwMode="auto">
          <a:xfrm>
            <a:off x="4572000" y="5029200"/>
            <a:ext cx="2133600" cy="1177925"/>
            <a:chOff x="5005576" y="1925204"/>
            <a:chExt cx="2370138" cy="1308100"/>
          </a:xfrm>
        </p:grpSpPr>
        <p:pic>
          <p:nvPicPr>
            <p:cNvPr id="20500" name="Picture 67" descr="disk-blue"/>
            <p:cNvPicPr>
              <a:picLocks noChangeAspect="1" noChangeArrowheads="1"/>
            </p:cNvPicPr>
            <p:nvPr/>
          </p:nvPicPr>
          <p:blipFill>
            <a:blip r:embed="rId4" cstate="print"/>
            <a:srcRect/>
            <a:stretch>
              <a:fillRect/>
            </a:stretch>
          </p:blipFill>
          <p:spPr bwMode="auto">
            <a:xfrm>
              <a:off x="5028595" y="1925204"/>
              <a:ext cx="2324100" cy="1308100"/>
            </a:xfrm>
            <a:prstGeom prst="rect">
              <a:avLst/>
            </a:prstGeom>
            <a:noFill/>
            <a:ln w="9525">
              <a:noFill/>
              <a:miter lim="800000"/>
              <a:headEnd/>
              <a:tailEnd/>
            </a:ln>
          </p:spPr>
        </p:pic>
        <p:sp>
          <p:nvSpPr>
            <p:cNvPr id="106564" name="Rectangle 68"/>
            <p:cNvSpPr>
              <a:spLocks noChangeArrowheads="1"/>
            </p:cNvSpPr>
            <p:nvPr/>
          </p:nvSpPr>
          <p:spPr bwMode="auto">
            <a:xfrm>
              <a:off x="5005576" y="2404723"/>
              <a:ext cx="2370138" cy="363165"/>
            </a:xfrm>
            <a:prstGeom prst="rect">
              <a:avLst/>
            </a:prstGeom>
            <a:noFill/>
            <a:ln w="9525">
              <a:noFill/>
              <a:miter lim="800000"/>
              <a:headEnd/>
              <a:tailEnd/>
            </a:ln>
            <a:effectLst/>
          </p:spPr>
          <p:txBody>
            <a:bodyPr>
              <a:spAutoFit/>
            </a:bodyPr>
            <a:lstStyle/>
            <a:p>
              <a:pPr defTabSz="913290" fontAlgn="auto">
                <a:lnSpc>
                  <a:spcPct val="85000"/>
                </a:lnSpc>
                <a:spcBef>
                  <a:spcPct val="20000"/>
                </a:spcBef>
                <a:spcAft>
                  <a:spcPts val="0"/>
                </a:spcAft>
                <a:defRPr/>
              </a:pPr>
              <a:r>
                <a:rPr lang="en-US" sz="1800" b="1" dirty="0">
                  <a:solidFill>
                    <a:srgbClr val="FDB605"/>
                  </a:solidFill>
                  <a:effectLst>
                    <a:outerShdw blurRad="38100" dist="38100" dir="2700000" algn="tl">
                      <a:srgbClr val="000000"/>
                    </a:outerShdw>
                  </a:effectLst>
                  <a:latin typeface="Arial" charset="0"/>
                </a:rPr>
                <a:t>Interconnect</a:t>
              </a:r>
            </a:p>
          </p:txBody>
        </p:sp>
      </p:grpSp>
      <p:grpSp>
        <p:nvGrpSpPr>
          <p:cNvPr id="5" name="Group 30"/>
          <p:cNvGrpSpPr>
            <a:grpSpLocks/>
          </p:cNvGrpSpPr>
          <p:nvPr/>
        </p:nvGrpSpPr>
        <p:grpSpPr bwMode="auto">
          <a:xfrm>
            <a:off x="2286000" y="4953000"/>
            <a:ext cx="1965325" cy="1049338"/>
            <a:chOff x="5099745" y="5353451"/>
            <a:chExt cx="2182813" cy="1165225"/>
          </a:xfrm>
        </p:grpSpPr>
        <p:pic>
          <p:nvPicPr>
            <p:cNvPr id="20498" name="Picture 69" descr="disk-orange"/>
            <p:cNvPicPr>
              <a:picLocks noChangeAspect="1" noChangeArrowheads="1"/>
            </p:cNvPicPr>
            <p:nvPr/>
          </p:nvPicPr>
          <p:blipFill>
            <a:blip r:embed="rId5" cstate="print"/>
            <a:srcRect/>
            <a:stretch>
              <a:fillRect/>
            </a:stretch>
          </p:blipFill>
          <p:spPr bwMode="auto">
            <a:xfrm>
              <a:off x="5100539" y="5353451"/>
              <a:ext cx="2181225" cy="1165225"/>
            </a:xfrm>
            <a:prstGeom prst="rect">
              <a:avLst/>
            </a:prstGeom>
            <a:noFill/>
            <a:ln w="9525">
              <a:noFill/>
              <a:miter lim="800000"/>
              <a:headEnd/>
              <a:tailEnd/>
            </a:ln>
          </p:spPr>
        </p:pic>
        <p:sp>
          <p:nvSpPr>
            <p:cNvPr id="106566" name="Rectangle 70"/>
            <p:cNvSpPr>
              <a:spLocks noChangeArrowheads="1"/>
            </p:cNvSpPr>
            <p:nvPr/>
          </p:nvSpPr>
          <p:spPr bwMode="auto">
            <a:xfrm>
              <a:off x="5099745" y="5751848"/>
              <a:ext cx="2182813" cy="379007"/>
            </a:xfrm>
            <a:prstGeom prst="rect">
              <a:avLst/>
            </a:prstGeom>
            <a:noFill/>
            <a:ln w="9525" algn="ctr">
              <a:noFill/>
              <a:miter lim="800000"/>
              <a:headEnd/>
              <a:tailEnd/>
            </a:ln>
            <a:effectLst/>
          </p:spPr>
          <p:txBody>
            <a:bodyPr>
              <a:spAutoFit/>
            </a:bodyPr>
            <a:lstStyle/>
            <a:p>
              <a:pPr defTabSz="913290" fontAlgn="auto">
                <a:lnSpc>
                  <a:spcPct val="90000"/>
                </a:lnSpc>
                <a:spcBef>
                  <a:spcPts val="0"/>
                </a:spcBef>
                <a:spcAft>
                  <a:spcPts val="0"/>
                </a:spcAft>
                <a:defRPr/>
              </a:pPr>
              <a:r>
                <a:rPr lang="en-US" sz="1800" b="1" dirty="0">
                  <a:solidFill>
                    <a:srgbClr val="FDB605"/>
                  </a:solidFill>
                  <a:effectLst>
                    <a:outerShdw blurRad="38100" dist="38100" dir="2700000" algn="tl">
                      <a:srgbClr val="000000"/>
                    </a:outerShdw>
                  </a:effectLst>
                  <a:latin typeface="Arial" charset="0"/>
                </a:rPr>
                <a:t>Memory</a:t>
              </a:r>
            </a:p>
          </p:txBody>
        </p:sp>
      </p:grpSp>
      <p:pic>
        <p:nvPicPr>
          <p:cNvPr id="20486" name="Picture 72" descr="disk-green"/>
          <p:cNvPicPr>
            <a:picLocks noChangeAspect="1" noChangeArrowheads="1"/>
          </p:cNvPicPr>
          <p:nvPr/>
        </p:nvPicPr>
        <p:blipFill>
          <a:blip r:embed="rId6" cstate="print"/>
          <a:srcRect/>
          <a:stretch>
            <a:fillRect/>
          </a:stretch>
        </p:blipFill>
        <p:spPr bwMode="auto">
          <a:xfrm>
            <a:off x="3525838" y="1371600"/>
            <a:ext cx="2092325" cy="1136650"/>
          </a:xfrm>
          <a:prstGeom prst="rect">
            <a:avLst/>
          </a:prstGeom>
          <a:noFill/>
          <a:ln w="9525">
            <a:noFill/>
            <a:miter lim="800000"/>
            <a:headEnd/>
            <a:tailEnd/>
          </a:ln>
        </p:spPr>
      </p:pic>
      <p:sp>
        <p:nvSpPr>
          <p:cNvPr id="106569" name="Rectangle 73"/>
          <p:cNvSpPr>
            <a:spLocks noChangeArrowheads="1"/>
          </p:cNvSpPr>
          <p:nvPr/>
        </p:nvSpPr>
        <p:spPr bwMode="auto">
          <a:xfrm>
            <a:off x="3760788" y="1600200"/>
            <a:ext cx="1622425" cy="587375"/>
          </a:xfrm>
          <a:prstGeom prst="rect">
            <a:avLst/>
          </a:prstGeom>
          <a:noFill/>
          <a:ln w="9525" algn="ctr">
            <a:noFill/>
            <a:miter lim="800000"/>
            <a:headEnd/>
            <a:tailEnd/>
          </a:ln>
          <a:effectLst/>
        </p:spPr>
        <p:txBody>
          <a:bodyPr lIns="91204" tIns="45605" rIns="91204" bIns="45605">
            <a:spAutoFit/>
          </a:bodyPr>
          <a:lstStyle/>
          <a:p>
            <a:pPr defTabSz="913290" fontAlgn="auto">
              <a:lnSpc>
                <a:spcPct val="90000"/>
              </a:lnSpc>
              <a:spcBef>
                <a:spcPts val="0"/>
              </a:spcBef>
              <a:spcAft>
                <a:spcPts val="0"/>
              </a:spcAft>
              <a:defRPr/>
            </a:pPr>
            <a:r>
              <a:rPr lang="en-US" sz="1800" b="1" dirty="0">
                <a:solidFill>
                  <a:srgbClr val="FDB605"/>
                </a:solidFill>
                <a:effectLst>
                  <a:outerShdw blurRad="38100" dist="38100" dir="2700000" algn="tl">
                    <a:srgbClr val="000000"/>
                  </a:outerShdw>
                </a:effectLst>
                <a:latin typeface="Arial" charset="0"/>
              </a:rPr>
              <a:t>Power Management</a:t>
            </a:r>
            <a:endParaRPr lang="en-US" sz="1800" b="1" u="sng" dirty="0">
              <a:solidFill>
                <a:srgbClr val="FDB605"/>
              </a:solidFill>
              <a:effectLst>
                <a:outerShdw blurRad="38100" dist="38100" dir="2700000" algn="tl">
                  <a:srgbClr val="000000"/>
                </a:outerShdw>
              </a:effectLst>
              <a:latin typeface="Arial" charset="0"/>
            </a:endParaRPr>
          </a:p>
        </p:txBody>
      </p:sp>
      <p:grpSp>
        <p:nvGrpSpPr>
          <p:cNvPr id="6" name="Group 32"/>
          <p:cNvGrpSpPr>
            <a:grpSpLocks/>
          </p:cNvGrpSpPr>
          <p:nvPr/>
        </p:nvGrpSpPr>
        <p:grpSpPr bwMode="auto">
          <a:xfrm>
            <a:off x="914400" y="3581400"/>
            <a:ext cx="2146300" cy="1208088"/>
            <a:chOff x="614334" y="3400599"/>
            <a:chExt cx="2384425" cy="1341438"/>
          </a:xfrm>
        </p:grpSpPr>
        <p:pic>
          <p:nvPicPr>
            <p:cNvPr id="20496" name="Picture 75" descr="disk-blue"/>
            <p:cNvPicPr>
              <a:picLocks noChangeAspect="1" noChangeArrowheads="1"/>
            </p:cNvPicPr>
            <p:nvPr/>
          </p:nvPicPr>
          <p:blipFill>
            <a:blip r:embed="rId4" cstate="print"/>
            <a:srcRect/>
            <a:stretch>
              <a:fillRect/>
            </a:stretch>
          </p:blipFill>
          <p:spPr bwMode="auto">
            <a:xfrm>
              <a:off x="614334" y="3400599"/>
              <a:ext cx="2384425" cy="1341438"/>
            </a:xfrm>
            <a:prstGeom prst="rect">
              <a:avLst/>
            </a:prstGeom>
            <a:noFill/>
            <a:ln w="9525">
              <a:noFill/>
              <a:miter lim="800000"/>
              <a:headEnd/>
              <a:tailEnd/>
            </a:ln>
          </p:spPr>
        </p:pic>
        <p:sp>
          <p:nvSpPr>
            <p:cNvPr id="106572" name="Rectangle 76"/>
            <p:cNvSpPr>
              <a:spLocks noChangeArrowheads="1"/>
            </p:cNvSpPr>
            <p:nvPr/>
          </p:nvSpPr>
          <p:spPr bwMode="auto">
            <a:xfrm>
              <a:off x="623153" y="3918842"/>
              <a:ext cx="2366789" cy="361360"/>
            </a:xfrm>
            <a:prstGeom prst="rect">
              <a:avLst/>
            </a:prstGeom>
            <a:noFill/>
            <a:ln w="9525">
              <a:noFill/>
              <a:miter lim="800000"/>
              <a:headEnd/>
              <a:tailEnd/>
            </a:ln>
            <a:effectLst/>
          </p:spPr>
          <p:txBody>
            <a:bodyPr>
              <a:spAutoFit/>
            </a:bodyPr>
            <a:lstStyle/>
            <a:p>
              <a:pPr defTabSz="912813">
                <a:lnSpc>
                  <a:spcPct val="85000"/>
                </a:lnSpc>
                <a:spcBef>
                  <a:spcPct val="20000"/>
                </a:spcBef>
                <a:defRPr/>
              </a:pPr>
              <a:r>
                <a:rPr lang="en-US" sz="1800" b="1">
                  <a:solidFill>
                    <a:srgbClr val="FFCC00"/>
                  </a:solidFill>
                  <a:effectLst>
                    <a:outerShdw blurRad="38100" dist="38100" dir="2700000" algn="tl">
                      <a:srgbClr val="000000"/>
                    </a:outerShdw>
                  </a:effectLst>
                  <a:latin typeface="Arial" charset="0"/>
                </a:rPr>
                <a:t>Microprocessor</a:t>
              </a:r>
              <a:r>
                <a:rPr lang="en-US" sz="1800" b="1">
                  <a:solidFill>
                    <a:srgbClr val="FDB605"/>
                  </a:solidFill>
                  <a:effectLst>
                    <a:outerShdw blurRad="38100" dist="38100" dir="2700000" algn="tl">
                      <a:srgbClr val="000000"/>
                    </a:outerShdw>
                  </a:effectLst>
                  <a:latin typeface="Arial" charset="0"/>
                </a:rPr>
                <a:t> </a:t>
              </a:r>
            </a:p>
          </p:txBody>
        </p:sp>
      </p:grpSp>
      <p:grpSp>
        <p:nvGrpSpPr>
          <p:cNvPr id="7" name="Group 31"/>
          <p:cNvGrpSpPr>
            <a:grpSpLocks/>
          </p:cNvGrpSpPr>
          <p:nvPr/>
        </p:nvGrpSpPr>
        <p:grpSpPr bwMode="auto">
          <a:xfrm>
            <a:off x="5486400" y="2293938"/>
            <a:ext cx="2311400" cy="1135062"/>
            <a:chOff x="1882688" y="5061181"/>
            <a:chExt cx="2566987" cy="1260475"/>
          </a:xfrm>
        </p:grpSpPr>
        <p:pic>
          <p:nvPicPr>
            <p:cNvPr id="20494" name="Picture 80" descr="disk-green"/>
            <p:cNvPicPr>
              <a:picLocks noChangeAspect="1" noChangeArrowheads="1"/>
            </p:cNvPicPr>
            <p:nvPr/>
          </p:nvPicPr>
          <p:blipFill>
            <a:blip r:embed="rId6" cstate="print"/>
            <a:srcRect/>
            <a:stretch>
              <a:fillRect/>
            </a:stretch>
          </p:blipFill>
          <p:spPr bwMode="auto">
            <a:xfrm>
              <a:off x="1882688" y="5061181"/>
              <a:ext cx="2566987" cy="1260475"/>
            </a:xfrm>
            <a:prstGeom prst="rect">
              <a:avLst/>
            </a:prstGeom>
            <a:noFill/>
            <a:ln w="9525">
              <a:noFill/>
              <a:miter lim="800000"/>
              <a:headEnd/>
              <a:tailEnd/>
            </a:ln>
          </p:spPr>
        </p:pic>
        <p:sp>
          <p:nvSpPr>
            <p:cNvPr id="2" name="Rectangle 81"/>
            <p:cNvSpPr>
              <a:spLocks noChangeArrowheads="1"/>
            </p:cNvSpPr>
            <p:nvPr/>
          </p:nvSpPr>
          <p:spPr bwMode="auto">
            <a:xfrm>
              <a:off x="2163012" y="5371452"/>
              <a:ext cx="2006340" cy="652274"/>
            </a:xfrm>
            <a:prstGeom prst="rect">
              <a:avLst/>
            </a:prstGeom>
            <a:noFill/>
            <a:ln w="9525" algn="ctr">
              <a:noFill/>
              <a:miter lim="800000"/>
              <a:headEnd/>
              <a:tailEnd/>
            </a:ln>
            <a:effectLst/>
          </p:spPr>
          <p:txBody>
            <a:bodyPr>
              <a:spAutoFit/>
            </a:bodyPr>
            <a:lstStyle/>
            <a:p>
              <a:pPr defTabSz="913290" fontAlgn="auto">
                <a:lnSpc>
                  <a:spcPct val="90000"/>
                </a:lnSpc>
                <a:spcBef>
                  <a:spcPts val="0"/>
                </a:spcBef>
                <a:spcAft>
                  <a:spcPts val="0"/>
                </a:spcAft>
                <a:defRPr/>
              </a:pPr>
              <a:r>
                <a:rPr lang="en-US" sz="1800" b="1" dirty="0">
                  <a:solidFill>
                    <a:srgbClr val="FDB605"/>
                  </a:solidFill>
                  <a:effectLst>
                    <a:outerShdw blurRad="38100" dist="38100" dir="2700000" algn="tl">
                      <a:srgbClr val="000000"/>
                    </a:outerShdw>
                  </a:effectLst>
                  <a:latin typeface="Arial" charset="0"/>
                </a:rPr>
                <a:t>Parallel</a:t>
              </a:r>
            </a:p>
            <a:p>
              <a:pPr defTabSz="913290" fontAlgn="auto">
                <a:lnSpc>
                  <a:spcPct val="90000"/>
                </a:lnSpc>
                <a:spcBef>
                  <a:spcPts val="0"/>
                </a:spcBef>
                <a:spcAft>
                  <a:spcPts val="0"/>
                </a:spcAft>
                <a:defRPr/>
              </a:pPr>
              <a:r>
                <a:rPr lang="en-US" sz="1800" b="1" dirty="0">
                  <a:solidFill>
                    <a:srgbClr val="FDB605"/>
                  </a:solidFill>
                  <a:effectLst>
                    <a:outerShdw blurRad="38100" dist="38100" dir="2700000" algn="tl">
                      <a:srgbClr val="000000"/>
                    </a:outerShdw>
                  </a:effectLst>
                  <a:latin typeface="Arial" charset="0"/>
                </a:rPr>
                <a:t>Software</a:t>
              </a:r>
              <a:endParaRPr lang="en-US" sz="1800" b="1" u="sng" dirty="0">
                <a:solidFill>
                  <a:srgbClr val="FDB605"/>
                </a:solidFill>
                <a:effectLst>
                  <a:outerShdw blurRad="38100" dist="38100" dir="2700000" algn="tl">
                    <a:srgbClr val="000000"/>
                  </a:outerShdw>
                </a:effectLst>
                <a:latin typeface="Arial" charset="0"/>
              </a:endParaRPr>
            </a:p>
          </p:txBody>
        </p:sp>
      </p:grpSp>
      <p:sp>
        <p:nvSpPr>
          <p:cNvPr id="106583" name="Rectangle 87"/>
          <p:cNvSpPr>
            <a:spLocks noChangeArrowheads="1"/>
          </p:cNvSpPr>
          <p:nvPr/>
        </p:nvSpPr>
        <p:spPr bwMode="auto">
          <a:xfrm>
            <a:off x="2527300" y="3430588"/>
            <a:ext cx="3911600" cy="1181100"/>
          </a:xfrm>
          <a:prstGeom prst="rect">
            <a:avLst/>
          </a:prstGeom>
          <a:noFill/>
          <a:ln w="9525">
            <a:noFill/>
            <a:miter lim="800000"/>
            <a:headEnd/>
            <a:tailEnd/>
          </a:ln>
          <a:effectLst>
            <a:prstShdw prst="shdw17" dist="17961" dir="2700000">
              <a:schemeClr val="accent1">
                <a:gamma/>
                <a:shade val="60000"/>
                <a:invGamma/>
              </a:schemeClr>
            </a:prstShdw>
          </a:effectLst>
        </p:spPr>
        <p:txBody>
          <a:bodyPr lIns="82010" tIns="41006" rIns="82010" bIns="41006">
            <a:spAutoFit/>
          </a:bodyPr>
          <a:lstStyle/>
          <a:p>
            <a:pPr defTabSz="912813">
              <a:defRPr/>
            </a:pPr>
            <a:r>
              <a:rPr lang="en-US" sz="1800" b="1">
                <a:solidFill>
                  <a:srgbClr val="FDB605"/>
                </a:solidFill>
              </a:rPr>
              <a:t>Exascale systems will need multiple technology innovations to achieve </a:t>
            </a:r>
          </a:p>
          <a:p>
            <a:pPr defTabSz="912813">
              <a:defRPr/>
            </a:pPr>
            <a:r>
              <a:rPr lang="en-US" sz="1800" b="1">
                <a:solidFill>
                  <a:srgbClr val="FDB605"/>
                </a:solidFill>
              </a:rPr>
              <a:t>1000-fold improvements</a:t>
            </a:r>
          </a:p>
        </p:txBody>
      </p:sp>
      <p:grpSp>
        <p:nvGrpSpPr>
          <p:cNvPr id="8" name="Group 79"/>
          <p:cNvGrpSpPr>
            <a:grpSpLocks/>
          </p:cNvGrpSpPr>
          <p:nvPr/>
        </p:nvGrpSpPr>
        <p:grpSpPr bwMode="auto">
          <a:xfrm>
            <a:off x="1143000" y="2133600"/>
            <a:ext cx="2311400" cy="1135063"/>
            <a:chOff x="492" y="1650"/>
            <a:chExt cx="1632" cy="912"/>
          </a:xfrm>
        </p:grpSpPr>
        <p:pic>
          <p:nvPicPr>
            <p:cNvPr id="20492" name="Picture 80" descr="disk-green"/>
            <p:cNvPicPr>
              <a:picLocks noChangeAspect="1" noChangeArrowheads="1"/>
            </p:cNvPicPr>
            <p:nvPr/>
          </p:nvPicPr>
          <p:blipFill>
            <a:blip r:embed="rId6" cstate="print"/>
            <a:srcRect/>
            <a:stretch>
              <a:fillRect/>
            </a:stretch>
          </p:blipFill>
          <p:spPr bwMode="auto">
            <a:xfrm>
              <a:off x="492" y="1650"/>
              <a:ext cx="1632" cy="912"/>
            </a:xfrm>
            <a:prstGeom prst="rect">
              <a:avLst/>
            </a:prstGeom>
            <a:noFill/>
            <a:ln w="9525">
              <a:noFill/>
              <a:miter lim="800000"/>
              <a:headEnd/>
              <a:tailEnd/>
            </a:ln>
          </p:spPr>
        </p:pic>
        <p:sp>
          <p:nvSpPr>
            <p:cNvPr id="106577" name="Rectangle 81"/>
            <p:cNvSpPr>
              <a:spLocks noChangeArrowheads="1"/>
            </p:cNvSpPr>
            <p:nvPr/>
          </p:nvSpPr>
          <p:spPr bwMode="auto">
            <a:xfrm>
              <a:off x="675" y="1846"/>
              <a:ext cx="1274" cy="463"/>
            </a:xfrm>
            <a:prstGeom prst="rect">
              <a:avLst/>
            </a:prstGeom>
            <a:noFill/>
            <a:ln w="9525" algn="ctr">
              <a:noFill/>
              <a:miter lim="800000"/>
              <a:headEnd/>
              <a:tailEnd/>
            </a:ln>
          </p:spPr>
          <p:txBody>
            <a:bodyPr lIns="82314" tIns="41157" rIns="82314" bIns="41157">
              <a:spAutoFit/>
            </a:bodyPr>
            <a:lstStyle/>
            <a:p>
              <a:pPr defTabSz="823913">
                <a:lnSpc>
                  <a:spcPct val="90000"/>
                </a:lnSpc>
                <a:defRPr/>
              </a:pPr>
              <a:r>
                <a:rPr lang="en-US" sz="1800">
                  <a:solidFill>
                    <a:srgbClr val="FFCC00"/>
                  </a:solidFill>
                  <a:effectLst>
                    <a:outerShdw blurRad="38100" dist="38100" dir="2700000" algn="tl">
                      <a:srgbClr val="000000"/>
                    </a:outerShdw>
                  </a:effectLst>
                  <a:latin typeface="Arial" charset="0"/>
                </a:rPr>
                <a:t>Packaging</a:t>
              </a:r>
            </a:p>
            <a:p>
              <a:pPr defTabSz="823913">
                <a:lnSpc>
                  <a:spcPct val="90000"/>
                </a:lnSpc>
                <a:defRPr/>
              </a:pPr>
              <a:r>
                <a:rPr lang="en-US" sz="1800">
                  <a:solidFill>
                    <a:srgbClr val="FFCC00"/>
                  </a:solidFill>
                  <a:effectLst>
                    <a:outerShdw blurRad="38100" dist="38100" dir="2700000" algn="tl">
                      <a:srgbClr val="000000"/>
                    </a:outerShdw>
                  </a:effectLst>
                  <a:latin typeface="Arial" charset="0"/>
                </a:rPr>
                <a:t>Thermal Mgmt</a:t>
              </a:r>
              <a:endParaRPr lang="en-US" sz="1800" u="sng">
                <a:solidFill>
                  <a:srgbClr val="FFCC00"/>
                </a:solidFill>
                <a:effectLst>
                  <a:outerShdw blurRad="38100" dist="38100" dir="2700000" algn="tl">
                    <a:srgbClr val="000000"/>
                  </a:outerShdw>
                </a:effectLst>
                <a:latin typeface="Arial" charset="0"/>
              </a:endParaRPr>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62776302"/>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57200" y="1524000"/>
            <a:ext cx="8229600" cy="4343400"/>
          </a:xfrm>
          <a:prstGeom prst="rect">
            <a:avLst/>
          </a:prstGeom>
          <a:solidFill>
            <a:schemeClr val="bg1">
              <a:lumMod val="75000"/>
              <a:alpha val="54000"/>
            </a:schemeClr>
          </a:solidFill>
          <a:ln w="9525" algn="ctr">
            <a:noFill/>
            <a:miter lim="800000"/>
            <a:headEnd/>
            <a:tailEnd/>
          </a:ln>
          <a:effectLst/>
        </p:spPr>
        <p:txBody>
          <a:bodyPr anchor="ctr"/>
          <a:lstStyle/>
          <a:p>
            <a:pPr algn="ctr" eaLnBrk="0" hangingPunct="0">
              <a:defRPr/>
            </a:pPr>
            <a:endParaRPr lang="en-US">
              <a:cs typeface="+mn-cs"/>
            </a:endParaRPr>
          </a:p>
        </p:txBody>
      </p:sp>
      <p:sp>
        <p:nvSpPr>
          <p:cNvPr id="428036" name="Rectangle 4"/>
          <p:cNvSpPr>
            <a:spLocks noGrp="1" noChangeArrowheads="1"/>
          </p:cNvSpPr>
          <p:nvPr>
            <p:ph type="title"/>
          </p:nvPr>
        </p:nvSpPr>
        <p:spPr/>
        <p:txBody>
          <a:bodyPr/>
          <a:lstStyle/>
          <a:p>
            <a:pPr>
              <a:defRPr/>
            </a:pPr>
            <a:r>
              <a:rPr lang="en-US" smtClean="0"/>
              <a:t> … Reliability and Resiliency</a:t>
            </a:r>
          </a:p>
        </p:txBody>
      </p:sp>
      <p:graphicFrame>
        <p:nvGraphicFramePr>
          <p:cNvPr id="561174" name="Group 22"/>
          <p:cNvGraphicFramePr>
            <a:graphicFrameLocks noGrp="1"/>
          </p:cNvGraphicFramePr>
          <p:nvPr>
            <p:ph idx="1"/>
          </p:nvPr>
        </p:nvGraphicFramePr>
        <p:xfrm>
          <a:off x="452438" y="1066800"/>
          <a:ext cx="8237537" cy="4937126"/>
        </p:xfrm>
        <a:graphic>
          <a:graphicData uri="http://schemas.openxmlformats.org/drawingml/2006/table">
            <a:tbl>
              <a:tblPr/>
              <a:tblGrid>
                <a:gridCol w="2973387"/>
                <a:gridCol w="5264150"/>
              </a:tblGrid>
              <a:tr h="398463">
                <a:tc>
                  <a:txBody>
                    <a:bodyPr/>
                    <a:lstStyle/>
                    <a:p>
                      <a:pPr marL="0" marR="0" lvl="0" indent="0" algn="ctr" defTabSz="914400" rtl="0" eaLnBrk="1" fontAlgn="base" latinLnBrk="0" hangingPunct="1">
                        <a:lnSpc>
                          <a:spcPct val="100000"/>
                        </a:lnSpc>
                        <a:spcBef>
                          <a:spcPct val="15000"/>
                        </a:spcBef>
                        <a:spcAft>
                          <a:spcPct val="0"/>
                        </a:spcAft>
                        <a:buClrTx/>
                        <a:buSzTx/>
                        <a:buFontTx/>
                        <a:buNone/>
                        <a:tabLst/>
                      </a:pPr>
                      <a:r>
                        <a:rPr kumimoji="0" lang="en-US" sz="2000" b="0" i="0" u="none" strike="noStrike" cap="none" normalizeH="0" baseline="0" smtClean="0">
                          <a:ln>
                            <a:noFill/>
                          </a:ln>
                          <a:solidFill>
                            <a:srgbClr val="FFFF00"/>
                          </a:solidFill>
                          <a:effectLst>
                            <a:outerShdw blurRad="38100" dist="38100" dir="2700000" algn="tl">
                              <a:srgbClr val="000000"/>
                            </a:outerShdw>
                          </a:effectLst>
                          <a:latin typeface="Arial" charset="0"/>
                          <a:cs typeface="Arial" charset="0"/>
                        </a:rPr>
                        <a:t>Scaling Peta to Exa</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15000"/>
                        </a:spcBef>
                        <a:spcAft>
                          <a:spcPct val="0"/>
                        </a:spcAft>
                        <a:buClrTx/>
                        <a:buSzTx/>
                        <a:buFontTx/>
                        <a:buNone/>
                        <a:tabLst/>
                      </a:pPr>
                      <a:r>
                        <a:rPr kumimoji="0" lang="en-US" sz="2000" b="0" i="0" u="none" strike="noStrike" cap="none" normalizeH="0" baseline="0" smtClean="0">
                          <a:ln>
                            <a:noFill/>
                          </a:ln>
                          <a:solidFill>
                            <a:srgbClr val="FFFF00"/>
                          </a:solidFill>
                          <a:effectLst>
                            <a:outerShdw blurRad="38100" dist="38100" dir="2700000" algn="tl">
                              <a:srgbClr val="000000"/>
                            </a:outerShdw>
                          </a:effectLst>
                          <a:latin typeface="Arial" charset="0"/>
                          <a:cs typeface="Arial" charset="0"/>
                        </a:rPr>
                        <a:t>Critical Reliability Issues</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058863">
                <a:tc>
                  <a:txBody>
                    <a:bodyPr/>
                    <a:lstStyle/>
                    <a:p>
                      <a:pPr marL="0" marR="0" lvl="0" indent="0" algn="l" defTabSz="914400" rtl="0" eaLnBrk="1" fontAlgn="base" latinLnBrk="0" hangingPunct="1">
                        <a:lnSpc>
                          <a:spcPct val="100000"/>
                        </a:lnSpc>
                        <a:spcBef>
                          <a:spcPct val="15000"/>
                        </a:spcBef>
                        <a:spcAft>
                          <a:spcPct val="0"/>
                        </a:spcAft>
                        <a:buClrTx/>
                        <a:buSzTx/>
                        <a:buFontTx/>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&gt;1,000X more parallelism</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177800" marR="0" lvl="0" indent="-177800" algn="l" defTabSz="914400" rtl="0" eaLnBrk="1" fontAlgn="base" latinLnBrk="0" hangingPunct="1">
                        <a:lnSpc>
                          <a:spcPct val="100000"/>
                        </a:lnSpc>
                        <a:spcBef>
                          <a:spcPct val="15000"/>
                        </a:spcBef>
                        <a:spcAft>
                          <a:spcPct val="0"/>
                        </a:spcAft>
                        <a:buClrTx/>
                        <a:buSzTx/>
                        <a:buFont typeface="Arial" charset="0"/>
                        <a:buChar char="-"/>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Up to 1,000X intermittent faults due to soft errors</a:t>
                      </a:r>
                    </a:p>
                    <a:p>
                      <a:pPr marL="177800" marR="0" lvl="0" indent="-177800" algn="l" defTabSz="914400" rtl="0" eaLnBrk="1" fontAlgn="base" latinLnBrk="0" hangingPunct="1">
                        <a:lnSpc>
                          <a:spcPct val="100000"/>
                        </a:lnSpc>
                        <a:spcBef>
                          <a:spcPct val="15000"/>
                        </a:spcBef>
                        <a:spcAft>
                          <a:spcPct val="0"/>
                        </a:spcAft>
                        <a:buClrTx/>
                        <a:buSzTx/>
                        <a:buFont typeface="Arial" charset="0"/>
                        <a:buChar char="-"/>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More chips means more hard failures</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917700">
                <a:tc>
                  <a:txBody>
                    <a:bodyPr/>
                    <a:lstStyle/>
                    <a:p>
                      <a:pPr marL="0" marR="0" lvl="0" indent="0" algn="l" defTabSz="914400" rtl="0" eaLnBrk="1" fontAlgn="base" latinLnBrk="0" hangingPunct="1">
                        <a:lnSpc>
                          <a:spcPct val="100000"/>
                        </a:lnSpc>
                        <a:spcBef>
                          <a:spcPct val="15000"/>
                        </a:spcBef>
                        <a:spcAft>
                          <a:spcPct val="0"/>
                        </a:spcAft>
                        <a:buClrTx/>
                        <a:buSzTx/>
                        <a:buFontTx/>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Aggressive Voltage scaling to reduce power/energy</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177800" marR="0" lvl="0" indent="-177800" algn="l" defTabSz="914400" rtl="0" eaLnBrk="1" fontAlgn="base" latinLnBrk="0" hangingPunct="1">
                        <a:lnSpc>
                          <a:spcPct val="100000"/>
                        </a:lnSpc>
                        <a:spcBef>
                          <a:spcPct val="15000"/>
                        </a:spcBef>
                        <a:spcAft>
                          <a:spcPct val="0"/>
                        </a:spcAft>
                        <a:buClrTx/>
                        <a:buSzTx/>
                        <a:buFont typeface="Arial" charset="0"/>
                        <a:buChar char="-"/>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Gradual faults due to increased variations</a:t>
                      </a:r>
                    </a:p>
                    <a:p>
                      <a:pPr marL="177800" marR="0" lvl="0" indent="-177800" algn="l" defTabSz="914400" rtl="0" eaLnBrk="1" fontAlgn="base" latinLnBrk="0" hangingPunct="1">
                        <a:lnSpc>
                          <a:spcPct val="100000"/>
                        </a:lnSpc>
                        <a:spcBef>
                          <a:spcPct val="15000"/>
                        </a:spcBef>
                        <a:spcAft>
                          <a:spcPct val="0"/>
                        </a:spcAft>
                        <a:buClrTx/>
                        <a:buSzTx/>
                        <a:buFont typeface="Arial" charset="0"/>
                        <a:buChar char="-"/>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More susceptible to Vcc droops (noise)</a:t>
                      </a:r>
                    </a:p>
                    <a:p>
                      <a:pPr marL="177800" marR="0" lvl="0" indent="-177800" algn="l" defTabSz="914400" rtl="0" eaLnBrk="1" fontAlgn="base" latinLnBrk="0" hangingPunct="1">
                        <a:lnSpc>
                          <a:spcPct val="100000"/>
                        </a:lnSpc>
                        <a:spcBef>
                          <a:spcPct val="15000"/>
                        </a:spcBef>
                        <a:spcAft>
                          <a:spcPct val="0"/>
                        </a:spcAft>
                        <a:buClrTx/>
                        <a:buSzTx/>
                        <a:buFont typeface="Arial" charset="0"/>
                        <a:buChar char="-"/>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More susceptible to dynamic temp variations</a:t>
                      </a:r>
                    </a:p>
                    <a:p>
                      <a:pPr marL="177800" marR="0" lvl="0" indent="-177800" algn="l" defTabSz="914400" rtl="0" eaLnBrk="1" fontAlgn="base" latinLnBrk="0" hangingPunct="1">
                        <a:lnSpc>
                          <a:spcPct val="100000"/>
                        </a:lnSpc>
                        <a:spcBef>
                          <a:spcPct val="15000"/>
                        </a:spcBef>
                        <a:spcAft>
                          <a:spcPct val="0"/>
                        </a:spcAft>
                        <a:buClrTx/>
                        <a:buSzTx/>
                        <a:buFont typeface="Arial" charset="0"/>
                        <a:buChar char="-"/>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Exacerbates intermittent faults—soft errors</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562100">
                <a:tc>
                  <a:txBody>
                    <a:bodyPr/>
                    <a:lstStyle/>
                    <a:p>
                      <a:pPr marL="0" marR="0" lvl="0" indent="0" algn="l" defTabSz="914400" rtl="0" eaLnBrk="1" fontAlgn="base" latinLnBrk="0" hangingPunct="1">
                        <a:lnSpc>
                          <a:spcPct val="100000"/>
                        </a:lnSpc>
                        <a:spcBef>
                          <a:spcPct val="15000"/>
                        </a:spcBef>
                        <a:spcAft>
                          <a:spcPct val="0"/>
                        </a:spcAft>
                        <a:buClrTx/>
                        <a:buSzTx/>
                        <a:buFontTx/>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Deeply-scaled technologies</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177800" marR="0" lvl="0" indent="-177800" algn="l" defTabSz="914400" rtl="0" eaLnBrk="1" fontAlgn="base" latinLnBrk="0" hangingPunct="1">
                        <a:lnSpc>
                          <a:spcPct val="100000"/>
                        </a:lnSpc>
                        <a:spcBef>
                          <a:spcPct val="15000"/>
                        </a:spcBef>
                        <a:spcAft>
                          <a:spcPct val="0"/>
                        </a:spcAft>
                        <a:buClrTx/>
                        <a:buSzTx/>
                        <a:buFont typeface="Arial" charset="0"/>
                        <a:buChar char="-"/>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Aging related faults</a:t>
                      </a:r>
                    </a:p>
                    <a:p>
                      <a:pPr marL="177800" marR="0" lvl="0" indent="-177800" algn="l" defTabSz="914400" rtl="0" eaLnBrk="1" fontAlgn="base" latinLnBrk="0" hangingPunct="1">
                        <a:lnSpc>
                          <a:spcPct val="100000"/>
                        </a:lnSpc>
                        <a:spcBef>
                          <a:spcPct val="15000"/>
                        </a:spcBef>
                        <a:spcAft>
                          <a:spcPct val="0"/>
                        </a:spcAft>
                        <a:buClrTx/>
                        <a:buSzTx/>
                        <a:buFont typeface="Arial" charset="0"/>
                        <a:buChar char="-"/>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Lack of burn-in?</a:t>
                      </a:r>
                    </a:p>
                    <a:p>
                      <a:pPr marL="177800" marR="0" lvl="0" indent="-177800" algn="l" defTabSz="914400" rtl="0" eaLnBrk="1" fontAlgn="base" latinLnBrk="0" hangingPunct="1">
                        <a:lnSpc>
                          <a:spcPct val="100000"/>
                        </a:lnSpc>
                        <a:spcBef>
                          <a:spcPct val="15000"/>
                        </a:spcBef>
                        <a:spcAft>
                          <a:spcPct val="0"/>
                        </a:spcAft>
                        <a:buClrTx/>
                        <a:buSzTx/>
                        <a:buFont typeface="Arial" charset="0"/>
                        <a:buChar char="-"/>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Variability increases dramatically</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561175" name="Line 23"/>
          <p:cNvSpPr>
            <a:spLocks noChangeShapeType="1"/>
          </p:cNvSpPr>
          <p:nvPr/>
        </p:nvSpPr>
        <p:spPr bwMode="auto">
          <a:xfrm>
            <a:off x="457200" y="5562600"/>
            <a:ext cx="8229600" cy="0"/>
          </a:xfrm>
          <a:prstGeom prst="line">
            <a:avLst/>
          </a:prstGeom>
          <a:noFill/>
          <a:ln w="9525">
            <a:solidFill>
              <a:schemeClr val="tx1"/>
            </a:solidFill>
            <a:round/>
            <a:headEnd/>
            <a:tailEnd/>
          </a:ln>
          <a:effectLst>
            <a:prstShdw prst="shdw17" dist="17961" dir="2700000">
              <a:schemeClr val="tx1">
                <a:gamma/>
                <a:shade val="60000"/>
                <a:invGamma/>
              </a:schemeClr>
            </a:prstShdw>
          </a:effectLst>
        </p:spPr>
        <p:txBody>
          <a:bodyPr/>
          <a:lstStyle/>
          <a:p>
            <a:pPr>
              <a:defRPr/>
            </a:pPr>
            <a:endParaRPr lang="en-US"/>
          </a:p>
        </p:txBody>
      </p:sp>
      <p:sp>
        <p:nvSpPr>
          <p:cNvPr id="561176" name="Text Box 24"/>
          <p:cNvSpPr txBox="1">
            <a:spLocks noChangeArrowheads="1"/>
          </p:cNvSpPr>
          <p:nvPr/>
        </p:nvSpPr>
        <p:spPr bwMode="auto">
          <a:xfrm>
            <a:off x="533400" y="5562600"/>
            <a:ext cx="6151563" cy="3968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sz="2000"/>
              <a:t>Chip Stacking              Correlated soft errors?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49081274"/>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mp:transition xmlns:mp="http://schemas.microsoft.com/office/mac/powerpoint/2008/main" spd="med"/>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547688" y="152400"/>
            <a:ext cx="8040687" cy="901700"/>
          </a:xfrm>
        </p:spPr>
        <p:txBody>
          <a:bodyPr lIns="91902" tIns="45954" rIns="91902" bIns="45954"/>
          <a:lstStyle/>
          <a:p>
            <a:pPr>
              <a:defRPr/>
            </a:pPr>
            <a:r>
              <a:rPr lang="en-US" dirty="0" smtClean="0"/>
              <a:t>Software and System Resilience</a:t>
            </a:r>
          </a:p>
        </p:txBody>
      </p:sp>
      <p:sp>
        <p:nvSpPr>
          <p:cNvPr id="21" name="Text Placeholder 20"/>
          <p:cNvSpPr>
            <a:spLocks noGrp="1"/>
          </p:cNvSpPr>
          <p:nvPr>
            <p:ph type="body" sz="half" idx="4294967295"/>
          </p:nvPr>
        </p:nvSpPr>
        <p:spPr>
          <a:xfrm>
            <a:off x="457200" y="4175124"/>
            <a:ext cx="8226425" cy="2378075"/>
          </a:xfrm>
        </p:spPr>
        <p:txBody>
          <a:bodyPr lIns="91266" tIns="45638" rIns="91266" bIns="45638"/>
          <a:lstStyle/>
          <a:p>
            <a:pPr marL="249238" indent="-249238" defTabSz="1014413">
              <a:defRPr/>
            </a:pPr>
            <a:r>
              <a:rPr lang="en-US" sz="2000" dirty="0" smtClean="0"/>
              <a:t>Global checkpoint is primary resilience mechanism in current use</a:t>
            </a:r>
          </a:p>
          <a:p>
            <a:pPr marL="631825" lvl="1" indent="-249238" defTabSz="1014413">
              <a:defRPr/>
            </a:pPr>
            <a:r>
              <a:rPr lang="en-US" sz="1500" dirty="0" smtClean="0"/>
              <a:t>Implementation can be non-trivial</a:t>
            </a:r>
          </a:p>
          <a:p>
            <a:pPr marL="249238" indent="-249238" defTabSz="1014413">
              <a:defRPr/>
            </a:pPr>
            <a:r>
              <a:rPr lang="en-US" sz="2000" dirty="0" smtClean="0"/>
              <a:t>Global checkpoint save time will dominate system uptime</a:t>
            </a:r>
          </a:p>
          <a:p>
            <a:pPr marL="631825" lvl="1" indent="-249238" defTabSz="1014413">
              <a:defRPr/>
            </a:pPr>
            <a:r>
              <a:rPr lang="en-US" sz="1600" dirty="0" smtClean="0"/>
              <a:t>Checkpoint save time increases with system scale</a:t>
            </a:r>
          </a:p>
          <a:p>
            <a:pPr marL="631825" lvl="1" indent="-249238" defTabSz="1014413">
              <a:defRPr/>
            </a:pPr>
            <a:r>
              <a:rPr lang="en-US" sz="1600" dirty="0" smtClean="0"/>
              <a:t>System uptime decreases with system scale</a:t>
            </a:r>
          </a:p>
          <a:p>
            <a:pPr marL="631825" lvl="1" indent="-249238" defTabSz="1014413">
              <a:defRPr/>
            </a:pPr>
            <a:r>
              <a:rPr lang="en-US" sz="1600" dirty="0" smtClean="0"/>
              <a:t>Checkpoint overhead expected to dominate by </a:t>
            </a:r>
            <a:r>
              <a:rPr lang="en-US" sz="1600" dirty="0" err="1" smtClean="0"/>
              <a:t>exascale</a:t>
            </a:r>
            <a:endParaRPr lang="en-US" sz="1600" dirty="0" smtClean="0"/>
          </a:p>
          <a:p>
            <a:pPr marL="367494" indent="-249238" defTabSz="1014413">
              <a:defRPr/>
            </a:pPr>
            <a:r>
              <a:rPr lang="en-US" sz="2200" dirty="0" smtClean="0"/>
              <a:t>Go to hierarchical SW controlled </a:t>
            </a:r>
            <a:r>
              <a:rPr lang="en-US" sz="2200" dirty="0" err="1" smtClean="0"/>
              <a:t>checkpointing</a:t>
            </a:r>
            <a:r>
              <a:rPr lang="en-US" sz="2200" dirty="0" smtClean="0"/>
              <a:t> w HW support</a:t>
            </a:r>
          </a:p>
        </p:txBody>
      </p:sp>
      <p:sp>
        <p:nvSpPr>
          <p:cNvPr id="563203" name="Rectangle 4"/>
          <p:cNvSpPr>
            <a:spLocks noChangeArrowheads="1"/>
          </p:cNvSpPr>
          <p:nvPr/>
        </p:nvSpPr>
        <p:spPr bwMode="auto">
          <a:xfrm>
            <a:off x="0" y="0"/>
            <a:ext cx="9144000" cy="0"/>
          </a:xfrm>
          <a:prstGeom prst="rect">
            <a:avLst/>
          </a:prstGeom>
          <a:noFill/>
          <a:ln w="9525">
            <a:noFill/>
            <a:miter lim="800000"/>
            <a:headEnd/>
            <a:tailEnd/>
          </a:ln>
        </p:spPr>
        <p:txBody>
          <a:bodyPr wrap="none" lIns="82314" tIns="41157" rIns="82314" bIns="41157" anchor="ctr">
            <a:spAutoFit/>
          </a:bodyPr>
          <a:lstStyle/>
          <a:p>
            <a:pPr defTabSz="823913"/>
            <a:endParaRPr lang="en-US" sz="2900">
              <a:latin typeface="Neo Sans Intel"/>
            </a:endParaRPr>
          </a:p>
        </p:txBody>
      </p:sp>
      <p:pic>
        <p:nvPicPr>
          <p:cNvPr id="563204" name="Picture 10"/>
          <p:cNvPicPr>
            <a:picLocks noGrp="1" noChangeAspect="1" noChangeArrowheads="1"/>
          </p:cNvPicPr>
          <p:nvPr>
            <p:ph sz="half" idx="4294967295"/>
          </p:nvPr>
        </p:nvPicPr>
        <p:blipFill>
          <a:blip r:embed="rId3" cstate="print"/>
          <a:srcRect/>
          <a:stretch>
            <a:fillRect/>
          </a:stretch>
        </p:blipFill>
        <p:spPr>
          <a:xfrm>
            <a:off x="1712913" y="1133475"/>
            <a:ext cx="5718175" cy="2989263"/>
          </a:xfrm>
        </p:spPr>
      </p:pic>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mp:transition xmlns:mp="http://schemas.microsoft.com/office/mac/powerpoint/2008/main" spd="med"/>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5442" name="Rectangle 2"/>
          <p:cNvSpPr>
            <a:spLocks noGrp="1" noChangeArrowheads="1"/>
          </p:cNvSpPr>
          <p:nvPr>
            <p:ph type="title"/>
          </p:nvPr>
        </p:nvSpPr>
        <p:spPr>
          <a:xfrm>
            <a:off x="457274" y="152400"/>
            <a:ext cx="8229457" cy="1143476"/>
          </a:xfrm>
        </p:spPr>
        <p:txBody>
          <a:bodyPr/>
          <a:lstStyle/>
          <a:p>
            <a:r>
              <a:rPr lang="en-US" dirty="0" smtClean="0"/>
              <a:t>Conclusion: The Path Forward</a:t>
            </a:r>
            <a:endParaRPr lang="en-US" dirty="0"/>
          </a:p>
        </p:txBody>
      </p:sp>
      <p:sp>
        <p:nvSpPr>
          <p:cNvPr id="445443" name="Rectangle 3"/>
          <p:cNvSpPr>
            <a:spLocks noGrp="1" noChangeArrowheads="1"/>
          </p:cNvSpPr>
          <p:nvPr>
            <p:ph type="body" idx="1"/>
          </p:nvPr>
        </p:nvSpPr>
        <p:spPr>
          <a:xfrm>
            <a:off x="455613" y="1219200"/>
            <a:ext cx="8383587" cy="5105400"/>
          </a:xfrm>
        </p:spPr>
        <p:txBody>
          <a:bodyPr/>
          <a:lstStyle/>
          <a:p>
            <a:pPr>
              <a:spcBef>
                <a:spcPts val="1800"/>
              </a:spcBef>
              <a:buFont typeface="Arial" pitchFamily="34" charset="0"/>
              <a:buChar char="•"/>
            </a:pPr>
            <a:r>
              <a:rPr lang="en-US" dirty="0" smtClean="0"/>
              <a:t>Extreme voltage scaling to reduce core power</a:t>
            </a:r>
          </a:p>
          <a:p>
            <a:pPr>
              <a:buFont typeface="Arial" pitchFamily="34" charset="0"/>
              <a:buChar char="•"/>
            </a:pPr>
            <a:r>
              <a:rPr lang="en-US" dirty="0" smtClean="0"/>
              <a:t>More parallelism 10x – 100x to achieve speed</a:t>
            </a:r>
          </a:p>
          <a:p>
            <a:pPr>
              <a:buFont typeface="Arial" pitchFamily="34" charset="0"/>
              <a:buChar char="•"/>
            </a:pPr>
            <a:r>
              <a:rPr lang="en-US" dirty="0" smtClean="0"/>
              <a:t>Re-architecting DRAM to reduce memory power</a:t>
            </a:r>
          </a:p>
          <a:p>
            <a:pPr>
              <a:buFont typeface="Arial" pitchFamily="34" charset="0"/>
              <a:buChar char="•"/>
            </a:pPr>
            <a:r>
              <a:rPr lang="en-US" dirty="0" smtClean="0"/>
              <a:t>New interconnect lower power and distance</a:t>
            </a:r>
          </a:p>
          <a:p>
            <a:pPr>
              <a:buFont typeface="Arial" pitchFamily="34" charset="0"/>
              <a:buChar char="•"/>
            </a:pPr>
            <a:r>
              <a:rPr lang="en-US" dirty="0" smtClean="0"/>
              <a:t>NVM to reduce disk power and accesses</a:t>
            </a:r>
          </a:p>
          <a:p>
            <a:pPr>
              <a:buFont typeface="Arial" pitchFamily="34" charset="0"/>
              <a:buChar char="•"/>
            </a:pPr>
            <a:r>
              <a:rPr lang="en-US" dirty="0" smtClean="0"/>
              <a:t>Resilient design </a:t>
            </a:r>
            <a:r>
              <a:rPr lang="en-US" dirty="0"/>
              <a:t>to </a:t>
            </a:r>
            <a:r>
              <a:rPr lang="en-US" dirty="0" smtClean="0"/>
              <a:t>manage unreliable transistors</a:t>
            </a:r>
            <a:endParaRPr lang="en-US" dirty="0"/>
          </a:p>
          <a:p>
            <a:pPr>
              <a:buFont typeface="Arial" pitchFamily="34" charset="0"/>
              <a:buChar char="•"/>
            </a:pPr>
            <a:r>
              <a:rPr lang="en-US" dirty="0" smtClean="0"/>
              <a:t>New programming tools for </a:t>
            </a:r>
            <a:r>
              <a:rPr lang="en-US" dirty="0"/>
              <a:t>extreme parallelism</a:t>
            </a:r>
          </a:p>
          <a:p>
            <a:pPr>
              <a:buFont typeface="Arial" pitchFamily="34" charset="0"/>
              <a:buChar char="•"/>
            </a:pPr>
            <a:r>
              <a:rPr lang="en-US" dirty="0" smtClean="0"/>
              <a:t>Applications built for extreme parallelism</a:t>
            </a:r>
            <a:endParaRPr lang="en-US" dirty="0"/>
          </a:p>
        </p:txBody>
      </p:sp>
      <p:sp>
        <p:nvSpPr>
          <p:cNvPr id="4" name="Rectangle 13"/>
          <p:cNvSpPr>
            <a:spLocks noChangeArrowheads="1"/>
          </p:cNvSpPr>
          <p:nvPr/>
        </p:nvSpPr>
        <p:spPr bwMode="auto">
          <a:xfrm>
            <a:off x="838200" y="5759450"/>
            <a:ext cx="6951663" cy="830997"/>
          </a:xfrm>
          <a:prstGeom prst="rect">
            <a:avLst/>
          </a:prstGeom>
          <a:solidFill>
            <a:schemeClr val="tx1"/>
          </a:solidFill>
          <a:ln w="22225" algn="ctr">
            <a:noFill/>
            <a:miter lim="800000"/>
            <a:headEnd/>
            <a:tailEnd/>
          </a:ln>
          <a:effectLst/>
        </p:spPr>
        <p:txBody>
          <a:bodyPr>
            <a:spAutoFit/>
          </a:bodyPr>
          <a:lstStyle/>
          <a:p>
            <a:r>
              <a:rPr lang="en-US" b="1" dirty="0">
                <a:solidFill>
                  <a:schemeClr val="bg2"/>
                </a:solidFill>
              </a:rPr>
              <a:t>Research Needed to Achieve </a:t>
            </a:r>
            <a:r>
              <a:rPr lang="en-US" b="1" dirty="0" err="1">
                <a:solidFill>
                  <a:schemeClr val="bg2"/>
                </a:solidFill>
              </a:rPr>
              <a:t>Exascale</a:t>
            </a:r>
            <a:r>
              <a:rPr lang="en-US" b="1" dirty="0">
                <a:solidFill>
                  <a:schemeClr val="bg2"/>
                </a:solidFill>
              </a:rPr>
              <a:t> </a:t>
            </a:r>
            <a:r>
              <a:rPr lang="en-US" b="1" dirty="0" smtClean="0">
                <a:solidFill>
                  <a:schemeClr val="bg2"/>
                </a:solidFill>
              </a:rPr>
              <a:t>Performance (3 Labs in EU, 1 in </a:t>
            </a:r>
            <a:r>
              <a:rPr lang="en-US" b="1" dirty="0" err="1" smtClean="0">
                <a:solidFill>
                  <a:schemeClr val="bg2"/>
                </a:solidFill>
              </a:rPr>
              <a:t>Fr</a:t>
            </a:r>
            <a:r>
              <a:rPr lang="en-US" b="1" dirty="0" smtClean="0">
                <a:solidFill>
                  <a:schemeClr val="bg2"/>
                </a:solidFill>
              </a:rPr>
              <a:t>)</a:t>
            </a:r>
            <a:endParaRPr lang="fr-FR" dirty="0">
              <a:solidFill>
                <a:schemeClr val="bg2"/>
              </a:solidFill>
            </a:endParaRPr>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mp:transition xmlns:mp="http://schemas.microsoft.com/office/mac/powerpoint/2008/main" spd="med"/>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457" cy="1143476"/>
          </a:xfrm>
        </p:spPr>
        <p:txBody>
          <a:bodyPr/>
          <a:lstStyle/>
          <a:p>
            <a:r>
              <a:rPr lang="en-US" dirty="0" smtClean="0"/>
              <a:t>Thank you</a:t>
            </a:r>
            <a:endParaRPr lang="en-US" dirty="0"/>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mp:transition xmlns:mp="http://schemas.microsoft.com/office/mac/powerpoint/2008/main" spd="med"/>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Why Exascale Computing?</a:t>
            </a:r>
            <a:endParaRPr lang="en-US" dirty="0"/>
          </a:p>
        </p:txBody>
      </p:sp>
      <p:pic>
        <p:nvPicPr>
          <p:cNvPr id="4" name="Picture 2"/>
          <p:cNvPicPr>
            <a:picLocks noGrp="1" noChangeAspect="1" noChangeArrowheads="1"/>
          </p:cNvPicPr>
          <p:nvPr>
            <p:ph idx="1"/>
          </p:nvPr>
        </p:nvPicPr>
        <p:blipFill>
          <a:blip r:embed="rId2" cstate="print"/>
          <a:srcRect l="2709" r="1446"/>
          <a:stretch>
            <a:fillRect/>
          </a:stretch>
        </p:blipFill>
        <p:spPr bwMode="auto">
          <a:xfrm>
            <a:off x="628207" y="5029200"/>
            <a:ext cx="7963786" cy="1557933"/>
          </a:xfrm>
          <a:prstGeom prst="rect">
            <a:avLst/>
          </a:prstGeom>
          <a:noFill/>
          <a:ln w="9525">
            <a:noFill/>
            <a:miter lim="800000"/>
            <a:headEnd/>
            <a:tailEnd/>
          </a:ln>
        </p:spPr>
      </p:pic>
      <p:sp>
        <p:nvSpPr>
          <p:cNvPr id="5" name="Content Placeholder 2"/>
          <p:cNvSpPr txBox="1">
            <a:spLocks/>
          </p:cNvSpPr>
          <p:nvPr/>
        </p:nvSpPr>
        <p:spPr bwMode="auto">
          <a:xfrm>
            <a:off x="76200" y="1371600"/>
            <a:ext cx="9067800" cy="2971800"/>
          </a:xfrm>
          <a:prstGeom prst="rect">
            <a:avLst/>
          </a:prstGeom>
          <a:noFill/>
          <a:ln w="9525">
            <a:noFill/>
            <a:miter lim="800000"/>
            <a:headEnd/>
            <a:tailEnd/>
          </a:ln>
          <a:effectLst/>
        </p:spPr>
        <p:txBody>
          <a:bodyPr vert="horz" wrap="square" lIns="91400" tIns="45702" rIns="91400" bIns="45702" numCol="1" anchor="t" anchorCtr="0" compatLnSpc="1">
            <a:prstTxWarp prst="textNoShape">
              <a:avLst/>
            </a:prstTxWarp>
            <a:normAutofit fontScale="85000" lnSpcReduction="10000"/>
          </a:bodyPr>
          <a:lstStyle/>
          <a:p>
            <a:pPr marL="225425" marR="0" lvl="0" indent="-225425" algn="l" defTabSz="914400" rtl="0" eaLnBrk="1" fontAlgn="base" latinLnBrk="0" hangingPunct="1">
              <a:lnSpc>
                <a:spcPct val="95000"/>
              </a:lnSpc>
              <a:spcBef>
                <a:spcPct val="30000"/>
              </a:spcBef>
              <a:spcAft>
                <a:spcPct val="0"/>
              </a:spcAft>
              <a:buClr>
                <a:schemeClr val="tx2"/>
              </a:buClr>
              <a:buSzTx/>
              <a:buFont typeface="Wingdings" pitchFamily="2" charset="2"/>
              <a:buChar char=""/>
              <a:tabLst/>
              <a:defRPr/>
            </a:pPr>
            <a:r>
              <a:rPr lang="en-US" kern="0" dirty="0" smtClean="0"/>
              <a:t>Computational methods and HPC are established and will grow in:</a:t>
            </a:r>
            <a:endParaRPr lang="en-US" kern="0" dirty="0"/>
          </a:p>
          <a:p>
            <a:pPr marL="682625" lvl="1" indent="-225425" algn="l" eaLnBrk="1" hangingPunct="1">
              <a:lnSpc>
                <a:spcPct val="95000"/>
              </a:lnSpc>
              <a:spcBef>
                <a:spcPct val="30000"/>
              </a:spcBef>
              <a:buClr>
                <a:schemeClr val="tx2"/>
              </a:buClr>
              <a:buFont typeface="Wingdings" pitchFamily="2" charset="2"/>
              <a:buChar char=""/>
              <a:defRPr/>
            </a:pPr>
            <a:r>
              <a:rPr lang="en-US" kern="0" dirty="0" smtClean="0"/>
              <a:t>Science  (as 3</a:t>
            </a:r>
            <a:r>
              <a:rPr lang="en-US" kern="0" baseline="30000" dirty="0" smtClean="0"/>
              <a:t>rd</a:t>
            </a:r>
            <a:r>
              <a:rPr lang="en-US" kern="0" dirty="0" smtClean="0"/>
              <a:t> pillar in addition to theory and experiments</a:t>
            </a:r>
          </a:p>
          <a:p>
            <a:pPr marL="682625" lvl="1" indent="-225425" algn="l" eaLnBrk="1" hangingPunct="1">
              <a:lnSpc>
                <a:spcPct val="95000"/>
              </a:lnSpc>
              <a:spcBef>
                <a:spcPct val="30000"/>
              </a:spcBef>
              <a:buClr>
                <a:schemeClr val="tx2"/>
              </a:buClr>
              <a:buFont typeface="Wingdings" pitchFamily="2" charset="2"/>
              <a:buChar char=""/>
              <a:defRPr/>
            </a:pPr>
            <a:r>
              <a:rPr lang="en-US" kern="0" dirty="0" smtClean="0"/>
              <a:t>industry (virtual product development)</a:t>
            </a:r>
          </a:p>
          <a:p>
            <a:pPr marL="225425" marR="0" lvl="0" indent="-225425" algn="l" defTabSz="914400" rtl="0" eaLnBrk="1" fontAlgn="base" latinLnBrk="0" hangingPunct="1">
              <a:lnSpc>
                <a:spcPct val="95000"/>
              </a:lnSpc>
              <a:spcBef>
                <a:spcPct val="30000"/>
              </a:spcBef>
              <a:spcAft>
                <a:spcPct val="0"/>
              </a:spcAft>
              <a:buClr>
                <a:schemeClr val="tx2"/>
              </a:buClr>
              <a:buSzTx/>
              <a:buFont typeface="Wingdings" pitchFamily="2" charset="2"/>
              <a:buChar char=""/>
              <a:tabLst/>
              <a:defRPr/>
            </a:pPr>
            <a:endParaRPr lang="de-DE" kern="0" dirty="0" smtClean="0"/>
          </a:p>
          <a:p>
            <a:pPr marL="225425" marR="0" lvl="0" indent="-225425" algn="l" defTabSz="914400" rtl="0" eaLnBrk="1" fontAlgn="base" latinLnBrk="0" hangingPunct="1">
              <a:lnSpc>
                <a:spcPct val="95000"/>
              </a:lnSpc>
              <a:spcBef>
                <a:spcPct val="30000"/>
              </a:spcBef>
              <a:spcAft>
                <a:spcPct val="0"/>
              </a:spcAft>
              <a:buClr>
                <a:schemeClr val="tx2"/>
              </a:buClr>
              <a:buSzTx/>
              <a:buFont typeface="Wingdings" pitchFamily="2" charset="2"/>
              <a:buChar char=""/>
              <a:tabLst/>
              <a:defRPr/>
            </a:pPr>
            <a:r>
              <a:rPr lang="de-DE" kern="0" dirty="0" smtClean="0"/>
              <a:t>Driving forces for more performance</a:t>
            </a:r>
            <a:r>
              <a:rPr lang="en-US" kern="0" dirty="0" smtClean="0"/>
              <a:t>:</a:t>
            </a:r>
          </a:p>
          <a:p>
            <a:pPr marL="682625" lvl="1" indent="-225425" algn="l" eaLnBrk="1" hangingPunct="1">
              <a:lnSpc>
                <a:spcPct val="95000"/>
              </a:lnSpc>
              <a:spcBef>
                <a:spcPct val="30000"/>
              </a:spcBef>
              <a:buClr>
                <a:schemeClr val="tx2"/>
              </a:buClr>
              <a:buFont typeface="Wingdings" pitchFamily="2" charset="2"/>
              <a:buChar char=""/>
              <a:defRPr/>
            </a:pPr>
            <a:r>
              <a:rPr lang="en-US" kern="0" dirty="0" smtClean="0"/>
              <a:t>New science, new models require more performance</a:t>
            </a:r>
          </a:p>
          <a:p>
            <a:pPr marL="682625" lvl="1" indent="-225425" algn="l" eaLnBrk="1" hangingPunct="1">
              <a:lnSpc>
                <a:spcPct val="95000"/>
              </a:lnSpc>
              <a:spcBef>
                <a:spcPct val="30000"/>
              </a:spcBef>
              <a:buClr>
                <a:schemeClr val="tx2"/>
              </a:buClr>
              <a:buFont typeface="Wingdings" pitchFamily="2" charset="2"/>
              <a:buChar char=""/>
              <a:defRPr/>
            </a:pPr>
            <a:r>
              <a:rPr lang="de-DE" kern="0" dirty="0" smtClean="0"/>
              <a:t>New usage models</a:t>
            </a:r>
          </a:p>
          <a:p>
            <a:pPr marL="682625" lvl="1" indent="-225425" algn="l" eaLnBrk="1" hangingPunct="1">
              <a:lnSpc>
                <a:spcPct val="95000"/>
              </a:lnSpc>
              <a:spcBef>
                <a:spcPct val="30000"/>
              </a:spcBef>
              <a:buClr>
                <a:schemeClr val="tx2"/>
              </a:buClr>
              <a:buFont typeface="Wingdings" pitchFamily="2" charset="2"/>
              <a:buChar char=""/>
              <a:defRPr/>
            </a:pPr>
            <a:r>
              <a:rPr lang="de-DE" kern="0" dirty="0" smtClean="0"/>
              <a:t>New technology</a:t>
            </a:r>
            <a:endParaRPr lang="en-US" kern="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22012097"/>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mp:transition xmlns:mp="http://schemas.microsoft.com/office/mac/powerpoint/2008/main" spd="med"/>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 name="Rectangle 3"/>
          <p:cNvSpPr>
            <a:spLocks noChangeArrowheads="1"/>
          </p:cNvSpPr>
          <p:nvPr/>
        </p:nvSpPr>
        <p:spPr bwMode="auto">
          <a:xfrm>
            <a:off x="2362200" y="1524000"/>
            <a:ext cx="5486400" cy="3733800"/>
          </a:xfrm>
          <a:prstGeom prst="rect">
            <a:avLst/>
          </a:prstGeom>
          <a:solidFill>
            <a:schemeClr val="bg1">
              <a:lumMod val="75000"/>
              <a:alpha val="54000"/>
            </a:schemeClr>
          </a:solidFill>
          <a:ln w="9525" algn="ctr">
            <a:noFill/>
            <a:miter lim="800000"/>
            <a:headEnd/>
            <a:tailEnd/>
          </a:ln>
          <a:effectLst/>
        </p:spPr>
        <p:txBody>
          <a:bodyPr anchor="ctr">
            <a:noAutofit/>
          </a:bodyPr>
          <a:lstStyle/>
          <a:p>
            <a:endParaRPr lang="en-US"/>
          </a:p>
        </p:txBody>
      </p:sp>
      <p:sp>
        <p:nvSpPr>
          <p:cNvPr id="414722" name="Rectangle 2"/>
          <p:cNvSpPr>
            <a:spLocks noGrp="1" noChangeArrowheads="1"/>
          </p:cNvSpPr>
          <p:nvPr>
            <p:ph type="title"/>
          </p:nvPr>
        </p:nvSpPr>
        <p:spPr>
          <a:xfrm>
            <a:off x="331790" y="38100"/>
            <a:ext cx="8534392" cy="1143476"/>
          </a:xfrm>
        </p:spPr>
        <p:txBody>
          <a:bodyPr/>
          <a:lstStyle/>
          <a:p>
            <a:r>
              <a:rPr lang="en-US" sz="3000" dirty="0" smtClean="0"/>
              <a:t>Today’s </a:t>
            </a:r>
            <a:r>
              <a:rPr lang="en-US" sz="3000" dirty="0" err="1" smtClean="0"/>
              <a:t>Exascale</a:t>
            </a:r>
            <a:r>
              <a:rPr lang="en-US" sz="3000" dirty="0" smtClean="0"/>
              <a:t> Expectation</a:t>
            </a:r>
            <a:br>
              <a:rPr lang="en-US" sz="3000" dirty="0" smtClean="0"/>
            </a:br>
            <a:r>
              <a:rPr lang="en-US" sz="3000" dirty="0" smtClean="0"/>
              <a:t>Projected performance development</a:t>
            </a:r>
            <a:endParaRPr lang="en-US" sz="3000" dirty="0"/>
          </a:p>
        </p:txBody>
      </p:sp>
      <p:graphicFrame>
        <p:nvGraphicFramePr>
          <p:cNvPr id="14" name="Object 2"/>
          <p:cNvGraphicFramePr>
            <a:graphicFrameLocks noGrp="1" noChangeAspect="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4273922699"/>
              </p:ext>
            </p:extLst>
          </p:nvPr>
        </p:nvGraphicFramePr>
        <p:xfrm>
          <a:off x="1017587" y="1122362"/>
          <a:ext cx="7288213" cy="489743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7310737" y="925265"/>
            <a:ext cx="914032" cy="338554"/>
          </a:xfrm>
          <a:prstGeom prst="rect">
            <a:avLst/>
          </a:prstGeom>
          <a:noFill/>
        </p:spPr>
        <p:txBody>
          <a:bodyPr wrap="none" rtlCol="0">
            <a:spAutoFit/>
          </a:bodyPr>
          <a:lstStyle/>
          <a:p>
            <a:r>
              <a:rPr lang="en-US" sz="1600" b="1" dirty="0" smtClean="0">
                <a:solidFill>
                  <a:srgbClr val="FFC000"/>
                </a:solidFill>
              </a:rPr>
              <a:t>EFLOP</a:t>
            </a:r>
            <a:endParaRPr lang="en-US" sz="1600" b="1" dirty="0">
              <a:solidFill>
                <a:srgbClr val="FFC000"/>
              </a:solidFill>
            </a:endParaRPr>
          </a:p>
        </p:txBody>
      </p:sp>
      <p:sp>
        <p:nvSpPr>
          <p:cNvPr id="7" name="5-Point Star 6"/>
          <p:cNvSpPr/>
          <p:nvPr/>
        </p:nvSpPr>
        <p:spPr bwMode="auto">
          <a:xfrm>
            <a:off x="7534506" y="1219200"/>
            <a:ext cx="466494" cy="381000"/>
          </a:xfrm>
          <a:prstGeom prst="star5">
            <a:avLst/>
          </a:prstGeom>
          <a:solidFill>
            <a:srgbClr val="FFFF00"/>
          </a:solidFill>
          <a:ln w="9525" cap="flat" cmpd="sng" algn="ctr">
            <a:solidFill>
              <a:schemeClr val="bg2"/>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none" lIns="91440" tIns="228600" rIns="91440" bIns="45720" numCol="1" rtlCol="0" anchor="t" anchorCtr="1" compatLnSpc="1">
            <a:prstTxWarp prst="textNoShape">
              <a:avLst/>
            </a:prstTxWarp>
          </a:bodyPr>
          <a:lstStyle/>
          <a:p>
            <a:pPr marL="0" marR="0" indent="0" algn="l" defTabSz="10160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Neo Sans Intel" pitchFamily="34" charset="0"/>
              <a:cs typeface="Arial" charset="0"/>
            </a:endParaRPr>
          </a:p>
        </p:txBody>
      </p:sp>
      <p:sp>
        <p:nvSpPr>
          <p:cNvPr id="8" name="TextBox 7"/>
          <p:cNvSpPr txBox="1"/>
          <p:nvPr/>
        </p:nvSpPr>
        <p:spPr>
          <a:xfrm>
            <a:off x="6366355" y="1985665"/>
            <a:ext cx="925254" cy="338554"/>
          </a:xfrm>
          <a:prstGeom prst="rect">
            <a:avLst/>
          </a:prstGeom>
          <a:noFill/>
        </p:spPr>
        <p:txBody>
          <a:bodyPr wrap="none" rtlCol="0">
            <a:spAutoFit/>
          </a:bodyPr>
          <a:lstStyle/>
          <a:p>
            <a:r>
              <a:rPr lang="en-US" sz="1600" b="1" dirty="0">
                <a:solidFill>
                  <a:srgbClr val="FFC000"/>
                </a:solidFill>
              </a:rPr>
              <a:t>P</a:t>
            </a:r>
            <a:r>
              <a:rPr lang="en-US" sz="1600" b="1" dirty="0" smtClean="0">
                <a:solidFill>
                  <a:srgbClr val="FFC000"/>
                </a:solidFill>
              </a:rPr>
              <a:t>FLOP</a:t>
            </a:r>
            <a:endParaRPr lang="en-US" sz="1600" b="1" dirty="0">
              <a:solidFill>
                <a:srgbClr val="FFC000"/>
              </a:solidFill>
            </a:endParaRPr>
          </a:p>
        </p:txBody>
      </p:sp>
      <p:sp>
        <p:nvSpPr>
          <p:cNvPr id="9" name="TextBox 8"/>
          <p:cNvSpPr txBox="1"/>
          <p:nvPr/>
        </p:nvSpPr>
        <p:spPr>
          <a:xfrm>
            <a:off x="5257800" y="2872767"/>
            <a:ext cx="914033" cy="338554"/>
          </a:xfrm>
          <a:prstGeom prst="rect">
            <a:avLst/>
          </a:prstGeom>
          <a:noFill/>
        </p:spPr>
        <p:txBody>
          <a:bodyPr wrap="none" rtlCol="0">
            <a:spAutoFit/>
          </a:bodyPr>
          <a:lstStyle/>
          <a:p>
            <a:r>
              <a:rPr lang="en-US" sz="1600" b="1" dirty="0" smtClean="0">
                <a:solidFill>
                  <a:srgbClr val="FFC000"/>
                </a:solidFill>
              </a:rPr>
              <a:t>TFLOP</a:t>
            </a:r>
            <a:endParaRPr lang="en-US" sz="1600" b="1" dirty="0">
              <a:solidFill>
                <a:srgbClr val="FFC000"/>
              </a:solidFill>
            </a:endParaRPr>
          </a:p>
        </p:txBody>
      </p:sp>
      <p:sp>
        <p:nvSpPr>
          <p:cNvPr id="10" name="TextBox 9"/>
          <p:cNvSpPr txBox="1"/>
          <p:nvPr/>
        </p:nvSpPr>
        <p:spPr>
          <a:xfrm>
            <a:off x="2276475" y="4642307"/>
            <a:ext cx="968535" cy="338554"/>
          </a:xfrm>
          <a:prstGeom prst="rect">
            <a:avLst/>
          </a:prstGeom>
          <a:noFill/>
        </p:spPr>
        <p:txBody>
          <a:bodyPr wrap="none" rtlCol="0">
            <a:spAutoFit/>
          </a:bodyPr>
          <a:lstStyle/>
          <a:p>
            <a:r>
              <a:rPr lang="en-US" sz="1600" b="1" dirty="0">
                <a:solidFill>
                  <a:srgbClr val="FFC000"/>
                </a:solidFill>
              </a:rPr>
              <a:t>M</a:t>
            </a:r>
            <a:r>
              <a:rPr lang="en-US" sz="1600" b="1" dirty="0" smtClean="0">
                <a:solidFill>
                  <a:srgbClr val="FFC000"/>
                </a:solidFill>
              </a:rPr>
              <a:t>FLOP</a:t>
            </a:r>
            <a:endParaRPr lang="en-US" sz="1600" b="1" dirty="0">
              <a:solidFill>
                <a:srgbClr val="FFC000"/>
              </a:solidFill>
            </a:endParaRPr>
          </a:p>
        </p:txBody>
      </p:sp>
      <p:sp>
        <p:nvSpPr>
          <p:cNvPr id="11" name="TextBox 10"/>
          <p:cNvSpPr txBox="1"/>
          <p:nvPr/>
        </p:nvSpPr>
        <p:spPr>
          <a:xfrm>
            <a:off x="4128345" y="3696235"/>
            <a:ext cx="941283" cy="372409"/>
          </a:xfrm>
          <a:prstGeom prst="rect">
            <a:avLst/>
          </a:prstGeom>
          <a:noFill/>
        </p:spPr>
        <p:txBody>
          <a:bodyPr wrap="none" rtlCol="0">
            <a:spAutoFit/>
          </a:bodyPr>
          <a:lstStyle/>
          <a:p>
            <a:r>
              <a:rPr lang="en-US" sz="1600" b="1" dirty="0">
                <a:solidFill>
                  <a:srgbClr val="FFC000"/>
                </a:solidFill>
              </a:rPr>
              <a:t>G</a:t>
            </a:r>
            <a:r>
              <a:rPr lang="en-US" sz="1600" b="1" dirty="0" smtClean="0">
                <a:solidFill>
                  <a:srgbClr val="FFC000"/>
                </a:solidFill>
              </a:rPr>
              <a:t>FLOP</a:t>
            </a:r>
            <a:endParaRPr lang="en-US" sz="1600" b="1" dirty="0">
              <a:solidFill>
                <a:srgbClr val="FFC000"/>
              </a:solidFill>
            </a:endParaRPr>
          </a:p>
        </p:txBody>
      </p:sp>
      <p:sp>
        <p:nvSpPr>
          <p:cNvPr id="12" name="TextBox 11"/>
          <p:cNvSpPr txBox="1"/>
          <p:nvPr/>
        </p:nvSpPr>
        <p:spPr>
          <a:xfrm rot="16200000">
            <a:off x="515756" y="3335155"/>
            <a:ext cx="1311578" cy="400110"/>
          </a:xfrm>
          <a:prstGeom prst="rect">
            <a:avLst/>
          </a:prstGeom>
          <a:noFill/>
        </p:spPr>
        <p:txBody>
          <a:bodyPr wrap="none" rtlCol="0">
            <a:spAutoFit/>
          </a:bodyPr>
          <a:lstStyle/>
          <a:p>
            <a:r>
              <a:rPr lang="en-US" sz="2000" b="1" dirty="0" smtClean="0"/>
              <a:t>GFLOPS</a:t>
            </a:r>
            <a:endParaRPr lang="en-US" sz="2000" b="1" dirty="0"/>
          </a:p>
        </p:txBody>
      </p:sp>
      <p:sp>
        <p:nvSpPr>
          <p:cNvPr id="13" name="TextBox 12"/>
          <p:cNvSpPr txBox="1"/>
          <p:nvPr/>
        </p:nvSpPr>
        <p:spPr>
          <a:xfrm>
            <a:off x="1447800" y="5029200"/>
            <a:ext cx="838200" cy="461665"/>
          </a:xfrm>
          <a:prstGeom prst="rect">
            <a:avLst/>
          </a:prstGeom>
          <a:noFill/>
        </p:spPr>
        <p:txBody>
          <a:bodyPr wrap="square" rtlCol="0">
            <a:spAutoFit/>
          </a:bodyPr>
          <a:lstStyle/>
          <a:p>
            <a:r>
              <a:rPr lang="en-US" dirty="0" smtClean="0"/>
              <a:t>10</a:t>
            </a:r>
            <a:r>
              <a:rPr lang="en-US" baseline="30000" dirty="0" smtClean="0"/>
              <a:t>-4</a:t>
            </a:r>
            <a:endParaRPr lang="en-US" baseline="30000" dirty="0"/>
          </a:p>
        </p:txBody>
      </p:sp>
      <p:sp>
        <p:nvSpPr>
          <p:cNvPr id="15" name="TextBox 14"/>
          <p:cNvSpPr txBox="1"/>
          <p:nvPr/>
        </p:nvSpPr>
        <p:spPr>
          <a:xfrm>
            <a:off x="1447800" y="4495800"/>
            <a:ext cx="838200" cy="461665"/>
          </a:xfrm>
          <a:prstGeom prst="rect">
            <a:avLst/>
          </a:prstGeom>
          <a:noFill/>
        </p:spPr>
        <p:txBody>
          <a:bodyPr wrap="square" rtlCol="0">
            <a:spAutoFit/>
          </a:bodyPr>
          <a:lstStyle/>
          <a:p>
            <a:r>
              <a:rPr lang="en-US" dirty="0" smtClean="0"/>
              <a:t>10</a:t>
            </a:r>
            <a:r>
              <a:rPr lang="en-US" baseline="30000" dirty="0" smtClean="0"/>
              <a:t>-2</a:t>
            </a:r>
            <a:endParaRPr lang="en-US" baseline="30000" dirty="0"/>
          </a:p>
        </p:txBody>
      </p:sp>
      <p:sp>
        <p:nvSpPr>
          <p:cNvPr id="16" name="TextBox 15"/>
          <p:cNvSpPr txBox="1"/>
          <p:nvPr/>
        </p:nvSpPr>
        <p:spPr>
          <a:xfrm>
            <a:off x="1447800" y="3886200"/>
            <a:ext cx="838200" cy="461665"/>
          </a:xfrm>
          <a:prstGeom prst="rect">
            <a:avLst/>
          </a:prstGeom>
          <a:noFill/>
        </p:spPr>
        <p:txBody>
          <a:bodyPr wrap="square" rtlCol="0">
            <a:spAutoFit/>
          </a:bodyPr>
          <a:lstStyle/>
          <a:p>
            <a:r>
              <a:rPr lang="en-US" dirty="0" smtClean="0"/>
              <a:t>10</a:t>
            </a:r>
            <a:r>
              <a:rPr lang="en-US" baseline="30000" dirty="0" smtClean="0"/>
              <a:t>0</a:t>
            </a:r>
            <a:endParaRPr lang="en-US" baseline="30000" dirty="0"/>
          </a:p>
        </p:txBody>
      </p:sp>
      <p:sp>
        <p:nvSpPr>
          <p:cNvPr id="17" name="TextBox 16"/>
          <p:cNvSpPr txBox="1"/>
          <p:nvPr/>
        </p:nvSpPr>
        <p:spPr>
          <a:xfrm>
            <a:off x="1447800" y="3276600"/>
            <a:ext cx="838200" cy="461665"/>
          </a:xfrm>
          <a:prstGeom prst="rect">
            <a:avLst/>
          </a:prstGeom>
          <a:noFill/>
        </p:spPr>
        <p:txBody>
          <a:bodyPr wrap="square" rtlCol="0">
            <a:spAutoFit/>
          </a:bodyPr>
          <a:lstStyle/>
          <a:p>
            <a:r>
              <a:rPr lang="en-US" dirty="0" smtClean="0"/>
              <a:t>10</a:t>
            </a:r>
            <a:r>
              <a:rPr lang="en-US" baseline="30000" dirty="0" smtClean="0"/>
              <a:t>2</a:t>
            </a:r>
            <a:endParaRPr lang="en-US" baseline="30000" dirty="0"/>
          </a:p>
        </p:txBody>
      </p:sp>
      <p:sp>
        <p:nvSpPr>
          <p:cNvPr id="18" name="TextBox 17"/>
          <p:cNvSpPr txBox="1"/>
          <p:nvPr/>
        </p:nvSpPr>
        <p:spPr>
          <a:xfrm>
            <a:off x="1447800" y="2743200"/>
            <a:ext cx="838200" cy="461665"/>
          </a:xfrm>
          <a:prstGeom prst="rect">
            <a:avLst/>
          </a:prstGeom>
          <a:noFill/>
        </p:spPr>
        <p:txBody>
          <a:bodyPr wrap="square" rtlCol="0">
            <a:spAutoFit/>
          </a:bodyPr>
          <a:lstStyle/>
          <a:p>
            <a:r>
              <a:rPr lang="en-US" dirty="0" smtClean="0"/>
              <a:t>10</a:t>
            </a:r>
            <a:r>
              <a:rPr lang="en-US" baseline="30000" dirty="0" smtClean="0"/>
              <a:t>4</a:t>
            </a:r>
            <a:endParaRPr lang="en-US" baseline="30000" dirty="0"/>
          </a:p>
        </p:txBody>
      </p:sp>
      <p:sp>
        <p:nvSpPr>
          <p:cNvPr id="19" name="TextBox 18"/>
          <p:cNvSpPr txBox="1"/>
          <p:nvPr/>
        </p:nvSpPr>
        <p:spPr>
          <a:xfrm>
            <a:off x="1447800" y="2133600"/>
            <a:ext cx="838200" cy="461665"/>
          </a:xfrm>
          <a:prstGeom prst="rect">
            <a:avLst/>
          </a:prstGeom>
          <a:noFill/>
        </p:spPr>
        <p:txBody>
          <a:bodyPr wrap="square" rtlCol="0">
            <a:spAutoFit/>
          </a:bodyPr>
          <a:lstStyle/>
          <a:p>
            <a:r>
              <a:rPr lang="en-US" dirty="0" smtClean="0"/>
              <a:t>10</a:t>
            </a:r>
            <a:r>
              <a:rPr lang="en-US" baseline="30000" dirty="0" smtClean="0"/>
              <a:t>6</a:t>
            </a:r>
            <a:endParaRPr lang="en-US" baseline="30000" dirty="0"/>
          </a:p>
        </p:txBody>
      </p:sp>
      <p:sp>
        <p:nvSpPr>
          <p:cNvPr id="20" name="TextBox 19"/>
          <p:cNvSpPr txBox="1"/>
          <p:nvPr/>
        </p:nvSpPr>
        <p:spPr>
          <a:xfrm>
            <a:off x="1447800" y="1524000"/>
            <a:ext cx="838200" cy="461665"/>
          </a:xfrm>
          <a:prstGeom prst="rect">
            <a:avLst/>
          </a:prstGeom>
          <a:noFill/>
        </p:spPr>
        <p:txBody>
          <a:bodyPr wrap="square" rtlCol="0">
            <a:spAutoFit/>
          </a:bodyPr>
          <a:lstStyle/>
          <a:p>
            <a:r>
              <a:rPr lang="en-US" dirty="0" smtClean="0"/>
              <a:t>10</a:t>
            </a:r>
            <a:r>
              <a:rPr lang="en-US" baseline="30000" dirty="0" smtClean="0"/>
              <a:t>8</a:t>
            </a:r>
            <a:endParaRPr lang="en-US" baseline="30000" dirty="0"/>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mp:transition xmlns:mp="http://schemas.microsoft.com/office/mac/powerpoint/2008/main" spd="med"/>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ExaFlops</a:t>
            </a:r>
            <a:r>
              <a:rPr lang="en-GB" dirty="0" smtClean="0"/>
              <a:t> ???</a:t>
            </a:r>
            <a:endParaRPr lang="fr-FR" dirty="0"/>
          </a:p>
        </p:txBody>
      </p:sp>
      <p:sp>
        <p:nvSpPr>
          <p:cNvPr id="4" name="Rectangle 3"/>
          <p:cNvSpPr/>
          <p:nvPr/>
        </p:nvSpPr>
        <p:spPr>
          <a:xfrm>
            <a:off x="609600" y="1676400"/>
            <a:ext cx="7543800" cy="3416320"/>
          </a:xfrm>
          <a:prstGeom prst="rect">
            <a:avLst/>
          </a:prstGeom>
        </p:spPr>
        <p:txBody>
          <a:bodyPr wrap="square">
            <a:spAutoFit/>
          </a:bodyPr>
          <a:lstStyle/>
          <a:p>
            <a:pPr algn="l"/>
            <a:r>
              <a:rPr lang="en-GB" dirty="0" smtClean="0"/>
              <a:t>1 EF (</a:t>
            </a:r>
            <a:r>
              <a:rPr lang="en-GB" dirty="0" err="1" smtClean="0"/>
              <a:t>ExaFlops</a:t>
            </a:r>
            <a:r>
              <a:rPr lang="en-GB" dirty="0" smtClean="0"/>
              <a:t>) = 10</a:t>
            </a:r>
            <a:r>
              <a:rPr lang="en-GB" baseline="30000" dirty="0" smtClean="0"/>
              <a:t>18</a:t>
            </a:r>
            <a:r>
              <a:rPr lang="en-GB" dirty="0" smtClean="0"/>
              <a:t> Flops</a:t>
            </a:r>
          </a:p>
          <a:p>
            <a:pPr algn="l"/>
            <a:endParaRPr lang="en-GB" dirty="0" smtClean="0"/>
          </a:p>
          <a:p>
            <a:pPr algn="l"/>
            <a:endParaRPr lang="en-GB" dirty="0"/>
          </a:p>
          <a:p>
            <a:pPr algn="l"/>
            <a:r>
              <a:rPr lang="en-GB" dirty="0" smtClean="0"/>
              <a:t>How can we achieve this?</a:t>
            </a:r>
          </a:p>
          <a:p>
            <a:pPr algn="l"/>
            <a:r>
              <a:rPr lang="en-GB" dirty="0" smtClean="0"/>
              <a:t>It could take:</a:t>
            </a:r>
          </a:p>
          <a:p>
            <a:pPr algn="l"/>
            <a:r>
              <a:rPr lang="en-GB" dirty="0" smtClean="0"/>
              <a:t>- A microarchitecture that does 10 ops/cycle</a:t>
            </a:r>
          </a:p>
          <a:p>
            <a:pPr algn="l"/>
            <a:r>
              <a:rPr lang="en-GB" dirty="0" smtClean="0"/>
              <a:t>- In a core </a:t>
            </a:r>
            <a:r>
              <a:rPr lang="en-GB" dirty="0"/>
              <a:t>running at 1GHz</a:t>
            </a:r>
          </a:p>
          <a:p>
            <a:pPr algn="l"/>
            <a:r>
              <a:rPr lang="en-GB" dirty="0" smtClean="0"/>
              <a:t>- With 1,000 cores per socket</a:t>
            </a:r>
          </a:p>
          <a:p>
            <a:pPr algn="l"/>
            <a:r>
              <a:rPr lang="en-GB" dirty="0" smtClean="0"/>
              <a:t>- On a 100,000 sockets</a:t>
            </a:r>
            <a:endParaRPr lang="fr-FR" dirty="0"/>
          </a:p>
        </p:txBody>
      </p:sp>
      <p:sp>
        <p:nvSpPr>
          <p:cNvPr id="5" name="Rectangle 4"/>
          <p:cNvSpPr/>
          <p:nvPr/>
        </p:nvSpPr>
        <p:spPr>
          <a:xfrm>
            <a:off x="7924800" y="3411528"/>
            <a:ext cx="705641" cy="461665"/>
          </a:xfrm>
          <a:prstGeom prst="rect">
            <a:avLst/>
          </a:prstGeom>
        </p:spPr>
        <p:txBody>
          <a:bodyPr wrap="none">
            <a:spAutoFit/>
          </a:bodyPr>
          <a:lstStyle/>
          <a:p>
            <a:r>
              <a:rPr lang="en-GB" dirty="0" smtClean="0"/>
              <a:t>10</a:t>
            </a:r>
            <a:r>
              <a:rPr lang="en-GB" baseline="30000" dirty="0" smtClean="0"/>
              <a:t>1</a:t>
            </a:r>
            <a:endParaRPr lang="fr-FR" dirty="0"/>
          </a:p>
        </p:txBody>
      </p:sp>
      <p:sp>
        <p:nvSpPr>
          <p:cNvPr id="6" name="Rectangle 5"/>
          <p:cNvSpPr/>
          <p:nvPr/>
        </p:nvSpPr>
        <p:spPr>
          <a:xfrm>
            <a:off x="7936078" y="3877658"/>
            <a:ext cx="705642" cy="461665"/>
          </a:xfrm>
          <a:prstGeom prst="rect">
            <a:avLst/>
          </a:prstGeom>
        </p:spPr>
        <p:txBody>
          <a:bodyPr wrap="none">
            <a:spAutoFit/>
          </a:bodyPr>
          <a:lstStyle/>
          <a:p>
            <a:r>
              <a:rPr lang="en-GB" dirty="0" smtClean="0"/>
              <a:t>10</a:t>
            </a:r>
            <a:r>
              <a:rPr lang="en-GB" baseline="30000" dirty="0"/>
              <a:t>9</a:t>
            </a:r>
            <a:endParaRPr lang="fr-FR" dirty="0"/>
          </a:p>
        </p:txBody>
      </p:sp>
      <p:sp>
        <p:nvSpPr>
          <p:cNvPr id="7" name="Rectangle 6"/>
          <p:cNvSpPr/>
          <p:nvPr/>
        </p:nvSpPr>
        <p:spPr>
          <a:xfrm>
            <a:off x="7936078" y="4321463"/>
            <a:ext cx="705642" cy="461665"/>
          </a:xfrm>
          <a:prstGeom prst="rect">
            <a:avLst/>
          </a:prstGeom>
        </p:spPr>
        <p:txBody>
          <a:bodyPr wrap="none">
            <a:spAutoFit/>
          </a:bodyPr>
          <a:lstStyle/>
          <a:p>
            <a:r>
              <a:rPr lang="en-GB" smtClean="0"/>
              <a:t>10</a:t>
            </a:r>
            <a:r>
              <a:rPr lang="en-GB" baseline="30000" dirty="0"/>
              <a:t>3</a:t>
            </a:r>
            <a:endParaRPr lang="fr-FR" dirty="0"/>
          </a:p>
        </p:txBody>
      </p:sp>
      <p:sp>
        <p:nvSpPr>
          <p:cNvPr id="8" name="Rectangle 7"/>
          <p:cNvSpPr/>
          <p:nvPr/>
        </p:nvSpPr>
        <p:spPr>
          <a:xfrm>
            <a:off x="7936078" y="4719935"/>
            <a:ext cx="705642" cy="461665"/>
          </a:xfrm>
          <a:prstGeom prst="rect">
            <a:avLst/>
          </a:prstGeom>
        </p:spPr>
        <p:txBody>
          <a:bodyPr wrap="none">
            <a:spAutoFit/>
          </a:bodyPr>
          <a:lstStyle/>
          <a:p>
            <a:r>
              <a:rPr lang="en-GB" dirty="0" smtClean="0"/>
              <a:t>10</a:t>
            </a:r>
            <a:r>
              <a:rPr lang="en-GB" baseline="30000" dirty="0"/>
              <a:t>5</a:t>
            </a:r>
            <a:endParaRPr lang="fr-FR" dirty="0"/>
          </a:p>
        </p:txBody>
      </p:sp>
      <p:sp>
        <p:nvSpPr>
          <p:cNvPr id="9" name="AutoShape 16"/>
          <p:cNvSpPr>
            <a:spLocks noChangeArrowheads="1"/>
          </p:cNvSpPr>
          <p:nvPr/>
        </p:nvSpPr>
        <p:spPr bwMode="auto">
          <a:xfrm>
            <a:off x="1752600" y="5554980"/>
            <a:ext cx="5638800" cy="685800"/>
          </a:xfrm>
          <a:prstGeom prst="roundRect">
            <a:avLst>
              <a:gd name="adj" fmla="val 16667"/>
            </a:avLst>
          </a:prstGeom>
          <a:solidFill>
            <a:schemeClr val="tx1"/>
          </a:solidFill>
          <a:ln w="57150">
            <a:solidFill>
              <a:schemeClr val="tx1"/>
            </a:solidFill>
            <a:round/>
            <a:headEnd type="none" w="sm" len="sm"/>
            <a:tailEnd type="none" w="sm" len="sm"/>
          </a:ln>
        </p:spPr>
        <p:txBody>
          <a:bodyPr anchor="ctr"/>
          <a:lstStyle/>
          <a:p>
            <a:pPr eaLnBrk="0" hangingPunct="0"/>
            <a:r>
              <a:rPr lang="en-US" b="1" dirty="0" smtClean="0">
                <a:solidFill>
                  <a:schemeClr val="bg1"/>
                </a:solidFill>
              </a:rPr>
              <a:t>One among many solutions</a:t>
            </a:r>
            <a:endParaRPr lang="en-US" b="1" dirty="0">
              <a:solidFill>
                <a:schemeClr val="bg1"/>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1014369"/>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76200" y="-152400"/>
            <a:ext cx="9525000" cy="1143000"/>
          </a:xfrm>
        </p:spPr>
        <p:txBody>
          <a:bodyPr/>
          <a:lstStyle/>
          <a:p>
            <a:pPr algn="l" eaLnBrk="1" hangingPunct="1"/>
            <a:r>
              <a:rPr lang="en-US" sz="1900" i="1" dirty="0" smtClean="0">
                <a:effectLst>
                  <a:outerShdw blurRad="38100" dist="38100" dir="2700000" algn="tl">
                    <a:srgbClr val="AF273E"/>
                  </a:outerShdw>
                </a:effectLst>
              </a:rPr>
              <a:t>Business as usual will not work because… </a:t>
            </a:r>
            <a:br>
              <a:rPr lang="en-US" sz="1900" i="1" dirty="0" smtClean="0">
                <a:effectLst>
                  <a:outerShdw blurRad="38100" dist="38100" dir="2700000" algn="tl">
                    <a:srgbClr val="AF273E"/>
                  </a:outerShdw>
                </a:effectLst>
              </a:rPr>
            </a:br>
            <a:r>
              <a:rPr lang="en-US" sz="3200" dirty="0" smtClean="0">
                <a:effectLst>
                  <a:outerShdw blurRad="38100" dist="38100" dir="2700000" algn="tl">
                    <a:srgbClr val="AF273E"/>
                  </a:outerShdw>
                </a:effectLst>
              </a:rPr>
              <a:t>     </a:t>
            </a:r>
            <a:r>
              <a:rPr lang="en-US" sz="2800" dirty="0" smtClean="0"/>
              <a:t>Challenges Need to Be Addressed to Reach </a:t>
            </a:r>
            <a:r>
              <a:rPr lang="en-US" sz="2800" dirty="0" err="1" smtClean="0"/>
              <a:t>Exascale</a:t>
            </a:r>
            <a:endParaRPr lang="en-US" sz="2800" dirty="0" smtClean="0"/>
          </a:p>
        </p:txBody>
      </p:sp>
      <p:sp>
        <p:nvSpPr>
          <p:cNvPr id="140292" name="AutoShape 4"/>
          <p:cNvSpPr>
            <a:spLocks noChangeArrowheads="1"/>
          </p:cNvSpPr>
          <p:nvPr/>
        </p:nvSpPr>
        <p:spPr bwMode="auto">
          <a:xfrm>
            <a:off x="762000" y="1447800"/>
            <a:ext cx="7772400" cy="990600"/>
          </a:xfrm>
          <a:prstGeom prst="roundRect">
            <a:avLst>
              <a:gd name="adj" fmla="val 16667"/>
            </a:avLst>
          </a:prstGeom>
          <a:gradFill rotWithShape="1">
            <a:gsLst>
              <a:gs pos="0">
                <a:srgbClr val="9A0000"/>
              </a:gs>
              <a:gs pos="100000">
                <a:srgbClr val="9A0000">
                  <a:gamma/>
                  <a:shade val="46275"/>
                  <a:invGamma/>
                  <a:alpha val="49001"/>
                </a:srgbClr>
              </a:gs>
            </a:gsLst>
            <a:lin ang="5400000" scaled="1"/>
          </a:gradFill>
          <a:ln w="9525">
            <a:solidFill>
              <a:schemeClr val="tx1"/>
            </a:solidFill>
            <a:round/>
            <a:headEnd/>
            <a:tailEnd/>
          </a:ln>
          <a:effectLst/>
        </p:spPr>
        <p:txBody>
          <a:bodyPr wrap="none" anchor="ctr"/>
          <a:lstStyle/>
          <a:p>
            <a:pPr algn="ctr">
              <a:defRPr/>
            </a:pPr>
            <a:r>
              <a:rPr lang="en-US" sz="2600" b="1" dirty="0">
                <a:solidFill>
                  <a:schemeClr val="tx2"/>
                </a:solidFill>
                <a:effectLst>
                  <a:outerShdw blurRad="38100" dist="38100" dir="2700000" algn="tl">
                    <a:srgbClr val="000000"/>
                  </a:outerShdw>
                </a:effectLst>
                <a:latin typeface="Neo Sans Intel" pitchFamily="34" charset="0"/>
              </a:rPr>
              <a:t>Energy Per Operation</a:t>
            </a:r>
          </a:p>
          <a:p>
            <a:pPr algn="ctr">
              <a:defRPr/>
            </a:pPr>
            <a:endParaRPr lang="en-US" sz="800" b="1" dirty="0">
              <a:solidFill>
                <a:schemeClr val="tx2"/>
              </a:solidFill>
              <a:effectLst>
                <a:outerShdw blurRad="38100" dist="38100" dir="2700000" algn="tl">
                  <a:srgbClr val="000000"/>
                </a:outerShdw>
              </a:effectLst>
              <a:latin typeface="Neo Sans Intel" pitchFamily="34" charset="0"/>
            </a:endParaRPr>
          </a:p>
          <a:p>
            <a:pPr algn="ctr">
              <a:defRPr/>
            </a:pPr>
            <a:r>
              <a:rPr lang="en-US" sz="1800" dirty="0">
                <a:solidFill>
                  <a:schemeClr val="tx2"/>
                </a:solidFill>
                <a:effectLst>
                  <a:outerShdw blurRad="38100" dist="38100" dir="2700000" algn="tl">
                    <a:srgbClr val="000000"/>
                  </a:outerShdw>
                </a:effectLst>
                <a:latin typeface="Neo Sans Intel" pitchFamily="34" charset="0"/>
              </a:rPr>
              <a:t>Associated with Computation, Data Transport, Memory, and other overheads</a:t>
            </a:r>
          </a:p>
        </p:txBody>
      </p:sp>
      <p:sp>
        <p:nvSpPr>
          <p:cNvPr id="140303" name="AutoShape 15"/>
          <p:cNvSpPr>
            <a:spLocks noChangeArrowheads="1"/>
          </p:cNvSpPr>
          <p:nvPr/>
        </p:nvSpPr>
        <p:spPr bwMode="auto">
          <a:xfrm>
            <a:off x="762000" y="2667000"/>
            <a:ext cx="7772400" cy="990600"/>
          </a:xfrm>
          <a:prstGeom prst="roundRect">
            <a:avLst>
              <a:gd name="adj" fmla="val 16667"/>
            </a:avLst>
          </a:prstGeom>
          <a:gradFill rotWithShape="1">
            <a:gsLst>
              <a:gs pos="0">
                <a:srgbClr val="000060"/>
              </a:gs>
              <a:gs pos="100000">
                <a:srgbClr val="000060">
                  <a:gamma/>
                  <a:shade val="46275"/>
                  <a:invGamma/>
                  <a:alpha val="48000"/>
                </a:srgbClr>
              </a:gs>
            </a:gsLst>
            <a:lin ang="5400000" scaled="1"/>
          </a:gradFill>
          <a:ln w="9525">
            <a:solidFill>
              <a:schemeClr val="tx1"/>
            </a:solidFill>
            <a:round/>
            <a:headEnd/>
            <a:tailEnd/>
          </a:ln>
          <a:effectLst/>
        </p:spPr>
        <p:txBody>
          <a:bodyPr wrap="none" anchor="ctr"/>
          <a:lstStyle/>
          <a:p>
            <a:pPr algn="ctr">
              <a:defRPr/>
            </a:pPr>
            <a:r>
              <a:rPr lang="en-US" sz="2600" b="1" dirty="0">
                <a:solidFill>
                  <a:schemeClr val="tx2"/>
                </a:solidFill>
                <a:effectLst>
                  <a:outerShdw blurRad="38100" dist="38100" dir="2700000" algn="tl">
                    <a:srgbClr val="000000"/>
                  </a:outerShdw>
                </a:effectLst>
                <a:latin typeface="Neo Sans Intel" pitchFamily="34" charset="0"/>
              </a:rPr>
              <a:t>Extreme Concurrency and Locality</a:t>
            </a:r>
          </a:p>
          <a:p>
            <a:pPr algn="ctr">
              <a:defRPr/>
            </a:pPr>
            <a:endParaRPr lang="en-US" sz="800" b="1" dirty="0">
              <a:solidFill>
                <a:schemeClr val="tx2"/>
              </a:solidFill>
              <a:effectLst>
                <a:outerShdw blurRad="38100" dist="38100" dir="2700000" algn="tl">
                  <a:srgbClr val="000000"/>
                </a:outerShdw>
              </a:effectLst>
              <a:latin typeface="Neo Sans Intel" pitchFamily="34" charset="0"/>
            </a:endParaRPr>
          </a:p>
          <a:p>
            <a:pPr algn="ctr">
              <a:defRPr/>
            </a:pPr>
            <a:r>
              <a:rPr lang="en-US" sz="1800" dirty="0">
                <a:solidFill>
                  <a:schemeClr val="tx2"/>
                </a:solidFill>
                <a:effectLst>
                  <a:outerShdw blurRad="38100" dist="38100" dir="2700000" algn="tl">
                    <a:srgbClr val="000000"/>
                  </a:outerShdw>
                </a:effectLst>
                <a:latin typeface="Neo Sans Intel" pitchFamily="34" charset="0"/>
              </a:rPr>
              <a:t>Associated with programming billions of threads</a:t>
            </a:r>
          </a:p>
        </p:txBody>
      </p:sp>
      <p:sp>
        <p:nvSpPr>
          <p:cNvPr id="140304" name="AutoShape 16"/>
          <p:cNvSpPr>
            <a:spLocks noChangeArrowheads="1"/>
          </p:cNvSpPr>
          <p:nvPr/>
        </p:nvSpPr>
        <p:spPr bwMode="auto">
          <a:xfrm>
            <a:off x="762000" y="3886200"/>
            <a:ext cx="7772400" cy="990600"/>
          </a:xfrm>
          <a:prstGeom prst="roundRect">
            <a:avLst>
              <a:gd name="adj" fmla="val 16667"/>
            </a:avLst>
          </a:prstGeom>
          <a:gradFill rotWithShape="1">
            <a:gsLst>
              <a:gs pos="0">
                <a:srgbClr val="541C00"/>
              </a:gs>
              <a:gs pos="100000">
                <a:srgbClr val="541C00">
                  <a:gamma/>
                  <a:shade val="46275"/>
                  <a:invGamma/>
                  <a:alpha val="48000"/>
                </a:srgbClr>
              </a:gs>
            </a:gsLst>
            <a:lin ang="5400000" scaled="1"/>
          </a:gradFill>
          <a:ln w="9525">
            <a:solidFill>
              <a:schemeClr val="tx1"/>
            </a:solidFill>
            <a:round/>
            <a:headEnd/>
            <a:tailEnd/>
          </a:ln>
          <a:effectLst/>
        </p:spPr>
        <p:txBody>
          <a:bodyPr wrap="none" anchor="ctr"/>
          <a:lstStyle/>
          <a:p>
            <a:pPr algn="ctr">
              <a:defRPr/>
            </a:pPr>
            <a:r>
              <a:rPr lang="en-US" sz="2600" b="1" dirty="0">
                <a:solidFill>
                  <a:schemeClr val="tx2"/>
                </a:solidFill>
                <a:effectLst>
                  <a:outerShdw blurRad="38100" dist="38100" dir="2700000" algn="tl">
                    <a:srgbClr val="000000"/>
                  </a:outerShdw>
                </a:effectLst>
                <a:latin typeface="Neo Sans Intel" pitchFamily="34" charset="0"/>
              </a:rPr>
              <a:t>Resiliency</a:t>
            </a:r>
          </a:p>
          <a:p>
            <a:pPr algn="ctr">
              <a:defRPr/>
            </a:pPr>
            <a:endParaRPr lang="en-US" sz="800" b="1" dirty="0">
              <a:solidFill>
                <a:schemeClr val="tx2"/>
              </a:solidFill>
              <a:effectLst>
                <a:outerShdw blurRad="38100" dist="38100" dir="2700000" algn="tl">
                  <a:srgbClr val="000000"/>
                </a:outerShdw>
              </a:effectLst>
              <a:latin typeface="Neo Sans Intel" pitchFamily="34" charset="0"/>
            </a:endParaRPr>
          </a:p>
          <a:p>
            <a:pPr algn="ctr">
              <a:defRPr/>
            </a:pPr>
            <a:r>
              <a:rPr lang="en-US" sz="1800" dirty="0">
                <a:solidFill>
                  <a:schemeClr val="tx2"/>
                </a:solidFill>
                <a:effectLst>
                  <a:outerShdw blurRad="38100" dist="38100" dir="2700000" algn="tl">
                    <a:srgbClr val="000000"/>
                  </a:outerShdw>
                </a:effectLst>
                <a:latin typeface="Neo Sans Intel" pitchFamily="34" charset="0"/>
              </a:rPr>
              <a:t>Associated with growth in component count, lower voltages, security, </a:t>
            </a:r>
            <a:r>
              <a:rPr lang="en-US" sz="1800" dirty="0" err="1">
                <a:solidFill>
                  <a:schemeClr val="tx2"/>
                </a:solidFill>
                <a:effectLst>
                  <a:outerShdw blurRad="38100" dist="38100" dir="2700000" algn="tl">
                    <a:srgbClr val="000000"/>
                  </a:outerShdw>
                </a:effectLst>
                <a:latin typeface="Neo Sans Intel" pitchFamily="34" charset="0"/>
              </a:rPr>
              <a:t>etc</a:t>
            </a:r>
            <a:endParaRPr lang="en-US" sz="1800" dirty="0">
              <a:solidFill>
                <a:schemeClr val="tx2"/>
              </a:solidFill>
              <a:effectLst>
                <a:outerShdw blurRad="38100" dist="38100" dir="2700000" algn="tl">
                  <a:srgbClr val="000000"/>
                </a:outerShdw>
              </a:effectLst>
              <a:latin typeface="Neo Sans Intel" pitchFamily="34" charset="0"/>
            </a:endParaRPr>
          </a:p>
        </p:txBody>
      </p:sp>
      <p:sp>
        <p:nvSpPr>
          <p:cNvPr id="140305" name="AutoShape 17"/>
          <p:cNvSpPr>
            <a:spLocks noChangeArrowheads="1"/>
          </p:cNvSpPr>
          <p:nvPr/>
        </p:nvSpPr>
        <p:spPr bwMode="auto">
          <a:xfrm>
            <a:off x="762000" y="5105400"/>
            <a:ext cx="7772400" cy="990600"/>
          </a:xfrm>
          <a:prstGeom prst="roundRect">
            <a:avLst>
              <a:gd name="adj" fmla="val 16667"/>
            </a:avLst>
          </a:prstGeom>
          <a:gradFill rotWithShape="1">
            <a:gsLst>
              <a:gs pos="0">
                <a:srgbClr val="7E7B00"/>
              </a:gs>
              <a:gs pos="100000">
                <a:srgbClr val="7E7B00">
                  <a:gamma/>
                  <a:shade val="46275"/>
                  <a:invGamma/>
                  <a:alpha val="48000"/>
                </a:srgbClr>
              </a:gs>
            </a:gsLst>
            <a:lin ang="5400000" scaled="1"/>
          </a:gradFill>
          <a:ln w="9525">
            <a:solidFill>
              <a:schemeClr val="tx1"/>
            </a:solidFill>
            <a:round/>
            <a:headEnd/>
            <a:tailEnd/>
          </a:ln>
          <a:effectLst/>
        </p:spPr>
        <p:txBody>
          <a:bodyPr wrap="none" anchor="ctr"/>
          <a:lstStyle/>
          <a:p>
            <a:pPr algn="ctr">
              <a:defRPr/>
            </a:pPr>
            <a:r>
              <a:rPr lang="en-US" sz="2600" b="1" dirty="0">
                <a:solidFill>
                  <a:schemeClr val="tx2"/>
                </a:solidFill>
                <a:effectLst>
                  <a:outerShdw blurRad="38100" dist="38100" dir="2700000" algn="tl">
                    <a:srgbClr val="000000"/>
                  </a:outerShdw>
                </a:effectLst>
                <a:latin typeface="Neo Sans Intel" pitchFamily="34" charset="0"/>
              </a:rPr>
              <a:t>Memory/Storage Capacity, Bandwidth and Power</a:t>
            </a:r>
          </a:p>
          <a:p>
            <a:pPr algn="ctr">
              <a:defRPr/>
            </a:pPr>
            <a:endParaRPr lang="en-US" sz="800" b="1" dirty="0">
              <a:solidFill>
                <a:schemeClr val="tx2"/>
              </a:solidFill>
              <a:effectLst>
                <a:outerShdw blurRad="38100" dist="38100" dir="2700000" algn="tl">
                  <a:srgbClr val="000000"/>
                </a:outerShdw>
              </a:effectLst>
              <a:latin typeface="Neo Sans Intel" pitchFamily="34" charset="0"/>
            </a:endParaRPr>
          </a:p>
          <a:p>
            <a:pPr algn="ctr">
              <a:defRPr/>
            </a:pPr>
            <a:r>
              <a:rPr lang="en-US" sz="1800" dirty="0">
                <a:solidFill>
                  <a:schemeClr val="tx2"/>
                </a:solidFill>
                <a:effectLst>
                  <a:outerShdw blurRad="38100" dist="38100" dir="2700000" algn="tl">
                    <a:srgbClr val="000000"/>
                  </a:outerShdw>
                </a:effectLst>
                <a:latin typeface="Neo Sans Intel" pitchFamily="34" charset="0"/>
              </a:rPr>
              <a:t>Associated with inability of current technology trend to meet requirements  </a:t>
            </a:r>
          </a:p>
        </p:txBody>
      </p:sp>
      <p:sp>
        <p:nvSpPr>
          <p:cNvPr id="374790" name="Text Box 18"/>
          <p:cNvSpPr txBox="1">
            <a:spLocks noChangeArrowheads="1"/>
          </p:cNvSpPr>
          <p:nvPr/>
        </p:nvSpPr>
        <p:spPr bwMode="auto">
          <a:xfrm>
            <a:off x="2422525" y="6408738"/>
            <a:ext cx="4672013" cy="214312"/>
          </a:xfrm>
          <a:prstGeom prst="rect">
            <a:avLst/>
          </a:prstGeom>
          <a:noFill/>
          <a:ln w="9525">
            <a:noFill/>
            <a:miter lim="800000"/>
            <a:headEnd/>
            <a:tailEnd/>
          </a:ln>
        </p:spPr>
        <p:txBody>
          <a:bodyPr wrap="none">
            <a:spAutoFit/>
          </a:bodyPr>
          <a:lstStyle/>
          <a:p>
            <a:r>
              <a:rPr lang="en-US" sz="800">
                <a:solidFill>
                  <a:schemeClr val="tx2"/>
                </a:solidFill>
              </a:rPr>
              <a:t>Source: Exascale Computing Study: Technology Challenges in achieving Exascale Systems (2008)</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95272631"/>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762000" y="317500"/>
            <a:ext cx="7823200" cy="977900"/>
          </a:xfrm>
        </p:spPr>
        <p:txBody>
          <a:bodyPr/>
          <a:lstStyle/>
          <a:p>
            <a:pPr defTabSz="911584">
              <a:defRPr/>
            </a:pPr>
            <a:r>
              <a:rPr lang="en-US" dirty="0" smtClean="0"/>
              <a:t>Exascale Systems Design</a:t>
            </a:r>
            <a:endParaRPr lang="en-US" sz="2900" dirty="0" smtClean="0">
              <a:effectLst/>
            </a:endParaRPr>
          </a:p>
        </p:txBody>
      </p:sp>
      <p:sp>
        <p:nvSpPr>
          <p:cNvPr id="20482" name="AutoShape 64"/>
          <p:cNvSpPr>
            <a:spLocks noChangeArrowheads="1"/>
          </p:cNvSpPr>
          <p:nvPr/>
        </p:nvSpPr>
        <p:spPr bwMode="auto">
          <a:xfrm rot="-10129120">
            <a:off x="1516063" y="1614488"/>
            <a:ext cx="5772150" cy="449738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412" y="13490"/>
                </a:moveTo>
                <a:cubicBezTo>
                  <a:pt x="17760" y="12636"/>
                  <a:pt x="17939" y="11722"/>
                  <a:pt x="17939" y="10800"/>
                </a:cubicBezTo>
                <a:cubicBezTo>
                  <a:pt x="17939" y="6857"/>
                  <a:pt x="14742" y="3661"/>
                  <a:pt x="10800" y="3661"/>
                </a:cubicBezTo>
                <a:cubicBezTo>
                  <a:pt x="6857" y="3661"/>
                  <a:pt x="3661" y="6857"/>
                  <a:pt x="3661" y="10800"/>
                </a:cubicBezTo>
                <a:cubicBezTo>
                  <a:pt x="3661" y="14742"/>
                  <a:pt x="6857" y="17939"/>
                  <a:pt x="10800" y="17939"/>
                </a:cubicBezTo>
                <a:cubicBezTo>
                  <a:pt x="11343" y="17939"/>
                  <a:pt x="11885" y="17876"/>
                  <a:pt x="12415" y="17753"/>
                </a:cubicBezTo>
                <a:lnTo>
                  <a:pt x="13243" y="21319"/>
                </a:lnTo>
                <a:cubicBezTo>
                  <a:pt x="12442" y="21506"/>
                  <a:pt x="11622" y="21599"/>
                  <a:pt x="10800" y="21600"/>
                </a:cubicBezTo>
                <a:cubicBezTo>
                  <a:pt x="4835" y="21600"/>
                  <a:pt x="0" y="16764"/>
                  <a:pt x="0" y="10800"/>
                </a:cubicBezTo>
                <a:cubicBezTo>
                  <a:pt x="0" y="4835"/>
                  <a:pt x="4835" y="0"/>
                  <a:pt x="10800" y="0"/>
                </a:cubicBezTo>
                <a:cubicBezTo>
                  <a:pt x="16764" y="0"/>
                  <a:pt x="21600" y="4835"/>
                  <a:pt x="21600" y="10800"/>
                </a:cubicBezTo>
                <a:cubicBezTo>
                  <a:pt x="21600" y="12195"/>
                  <a:pt x="21329" y="13577"/>
                  <a:pt x="20803" y="14870"/>
                </a:cubicBezTo>
                <a:lnTo>
                  <a:pt x="23304" y="15888"/>
                </a:lnTo>
                <a:lnTo>
                  <a:pt x="17401" y="18377"/>
                </a:lnTo>
                <a:lnTo>
                  <a:pt x="14911" y="12473"/>
                </a:lnTo>
                <a:lnTo>
                  <a:pt x="17412" y="13490"/>
                </a:lnTo>
                <a:close/>
              </a:path>
            </a:pathLst>
          </a:custGeom>
          <a:solidFill>
            <a:srgbClr val="3366FF"/>
          </a:solidFill>
          <a:ln w="9525">
            <a:round/>
            <a:headEnd/>
            <a:tailEnd/>
          </a:ln>
          <a:scene3d>
            <a:camera prst="legacyObliqueBottomRight"/>
            <a:lightRig rig="legacyFlat3" dir="r"/>
          </a:scene3d>
          <a:sp3d extrusionH="176200" prstMaterial="legacyMatte">
            <a:bevelT w="13500" h="13500" prst="angle"/>
            <a:bevelB w="13500" h="13500" prst="angle"/>
            <a:extrusionClr>
              <a:srgbClr val="336699"/>
            </a:extrusionClr>
          </a:sp3d>
        </p:spPr>
        <p:txBody>
          <a:bodyPr wrap="none" lIns="82010" tIns="41006" rIns="82010" bIns="41006" anchor="ctr">
            <a:flatTx/>
          </a:bodyPr>
          <a:lstStyle/>
          <a:p>
            <a:endParaRPr lang="en-US"/>
          </a:p>
        </p:txBody>
      </p:sp>
      <p:grpSp>
        <p:nvGrpSpPr>
          <p:cNvPr id="3" name="Group 29"/>
          <p:cNvGrpSpPr>
            <a:grpSpLocks/>
          </p:cNvGrpSpPr>
          <p:nvPr/>
        </p:nvGrpSpPr>
        <p:grpSpPr bwMode="auto">
          <a:xfrm>
            <a:off x="6099175" y="3733800"/>
            <a:ext cx="2359025" cy="1255713"/>
            <a:chOff x="6459808" y="3165641"/>
            <a:chExt cx="2619893" cy="1395412"/>
          </a:xfrm>
        </p:grpSpPr>
        <p:pic>
          <p:nvPicPr>
            <p:cNvPr id="20502" name="Picture 65" descr="disk-purple"/>
            <p:cNvPicPr>
              <a:picLocks noChangeAspect="1" noChangeArrowheads="1"/>
            </p:cNvPicPr>
            <p:nvPr/>
          </p:nvPicPr>
          <p:blipFill>
            <a:blip r:embed="rId3" cstate="print"/>
            <a:srcRect/>
            <a:stretch>
              <a:fillRect/>
            </a:stretch>
          </p:blipFill>
          <p:spPr bwMode="auto">
            <a:xfrm>
              <a:off x="6459808" y="3165641"/>
              <a:ext cx="2535238" cy="1395412"/>
            </a:xfrm>
            <a:prstGeom prst="rect">
              <a:avLst/>
            </a:prstGeom>
            <a:noFill/>
            <a:ln w="9525">
              <a:noFill/>
              <a:miter lim="800000"/>
              <a:headEnd/>
              <a:tailEnd/>
            </a:ln>
          </p:spPr>
        </p:pic>
        <p:sp>
          <p:nvSpPr>
            <p:cNvPr id="106562" name="Rectangle 66"/>
            <p:cNvSpPr>
              <a:spLocks noChangeArrowheads="1"/>
            </p:cNvSpPr>
            <p:nvPr/>
          </p:nvSpPr>
          <p:spPr bwMode="auto">
            <a:xfrm>
              <a:off x="6662559" y="3334996"/>
              <a:ext cx="2417142" cy="927922"/>
            </a:xfrm>
            <a:prstGeom prst="rect">
              <a:avLst/>
            </a:prstGeom>
            <a:noFill/>
            <a:ln w="9525" algn="ctr">
              <a:noFill/>
              <a:miter lim="800000"/>
              <a:headEnd/>
              <a:tailEnd/>
            </a:ln>
            <a:effectLst/>
          </p:spPr>
          <p:txBody>
            <a:bodyPr>
              <a:spAutoFit/>
            </a:bodyPr>
            <a:lstStyle/>
            <a:p>
              <a:pPr algn="ctr" defTabSz="913290" eaLnBrk="0" fontAlgn="auto" hangingPunct="0">
                <a:lnSpc>
                  <a:spcPct val="90000"/>
                </a:lnSpc>
                <a:spcBef>
                  <a:spcPts val="0"/>
                </a:spcBef>
                <a:spcAft>
                  <a:spcPts val="0"/>
                </a:spcAft>
                <a:defRPr/>
              </a:pPr>
              <a:r>
                <a:rPr lang="en-US" sz="1800" b="1" dirty="0">
                  <a:solidFill>
                    <a:srgbClr val="FDB605"/>
                  </a:solidFill>
                  <a:effectLst>
                    <a:outerShdw blurRad="38100" dist="38100" dir="2700000" algn="tl">
                      <a:srgbClr val="000000"/>
                    </a:outerShdw>
                  </a:effectLst>
                  <a:latin typeface="Arial" charset="0"/>
                </a:rPr>
                <a:t>Reliability</a:t>
              </a:r>
            </a:p>
            <a:p>
              <a:pPr algn="ctr" defTabSz="913290" eaLnBrk="0" fontAlgn="auto" hangingPunct="0">
                <a:lnSpc>
                  <a:spcPct val="90000"/>
                </a:lnSpc>
                <a:spcBef>
                  <a:spcPts val="0"/>
                </a:spcBef>
                <a:spcAft>
                  <a:spcPts val="0"/>
                </a:spcAft>
                <a:defRPr/>
              </a:pPr>
              <a:r>
                <a:rPr lang="en-US" sz="1800" b="1" dirty="0">
                  <a:solidFill>
                    <a:srgbClr val="FDB605"/>
                  </a:solidFill>
                  <a:effectLst>
                    <a:outerShdw blurRad="38100" dist="38100" dir="2700000" algn="tl">
                      <a:srgbClr val="000000"/>
                    </a:outerShdw>
                  </a:effectLst>
                  <a:latin typeface="Arial" charset="0"/>
                </a:rPr>
                <a:t>And</a:t>
              </a:r>
            </a:p>
            <a:p>
              <a:pPr algn="ctr" defTabSz="913290" eaLnBrk="0" fontAlgn="auto" hangingPunct="0">
                <a:lnSpc>
                  <a:spcPct val="90000"/>
                </a:lnSpc>
                <a:spcBef>
                  <a:spcPts val="0"/>
                </a:spcBef>
                <a:spcAft>
                  <a:spcPts val="0"/>
                </a:spcAft>
                <a:defRPr/>
              </a:pPr>
              <a:r>
                <a:rPr lang="en-US" sz="1800" b="1" dirty="0">
                  <a:solidFill>
                    <a:srgbClr val="FDB605"/>
                  </a:solidFill>
                  <a:effectLst>
                    <a:outerShdw blurRad="38100" dist="38100" dir="2700000" algn="tl">
                      <a:srgbClr val="000000"/>
                    </a:outerShdw>
                  </a:effectLst>
                  <a:latin typeface="Arial" charset="0"/>
                </a:rPr>
                <a:t>Resiliency</a:t>
              </a:r>
            </a:p>
          </p:txBody>
        </p:sp>
      </p:grpSp>
      <p:grpSp>
        <p:nvGrpSpPr>
          <p:cNvPr id="4" name="Group 28"/>
          <p:cNvGrpSpPr>
            <a:grpSpLocks/>
          </p:cNvGrpSpPr>
          <p:nvPr/>
        </p:nvGrpSpPr>
        <p:grpSpPr bwMode="auto">
          <a:xfrm>
            <a:off x="4572000" y="5029200"/>
            <a:ext cx="2133600" cy="1177925"/>
            <a:chOff x="5005576" y="1925204"/>
            <a:chExt cx="2370138" cy="1308100"/>
          </a:xfrm>
        </p:grpSpPr>
        <p:pic>
          <p:nvPicPr>
            <p:cNvPr id="20500" name="Picture 67" descr="disk-blue"/>
            <p:cNvPicPr>
              <a:picLocks noChangeAspect="1" noChangeArrowheads="1"/>
            </p:cNvPicPr>
            <p:nvPr/>
          </p:nvPicPr>
          <p:blipFill>
            <a:blip r:embed="rId4" cstate="print"/>
            <a:srcRect/>
            <a:stretch>
              <a:fillRect/>
            </a:stretch>
          </p:blipFill>
          <p:spPr bwMode="auto">
            <a:xfrm>
              <a:off x="5028595" y="1925204"/>
              <a:ext cx="2324100" cy="1308100"/>
            </a:xfrm>
            <a:prstGeom prst="rect">
              <a:avLst/>
            </a:prstGeom>
            <a:noFill/>
            <a:ln w="9525">
              <a:noFill/>
              <a:miter lim="800000"/>
              <a:headEnd/>
              <a:tailEnd/>
            </a:ln>
          </p:spPr>
        </p:pic>
        <p:sp>
          <p:nvSpPr>
            <p:cNvPr id="106564" name="Rectangle 68"/>
            <p:cNvSpPr>
              <a:spLocks noChangeArrowheads="1"/>
            </p:cNvSpPr>
            <p:nvPr/>
          </p:nvSpPr>
          <p:spPr bwMode="auto">
            <a:xfrm>
              <a:off x="5005576" y="2404723"/>
              <a:ext cx="2370138" cy="363165"/>
            </a:xfrm>
            <a:prstGeom prst="rect">
              <a:avLst/>
            </a:prstGeom>
            <a:noFill/>
            <a:ln w="9525">
              <a:noFill/>
              <a:miter lim="800000"/>
              <a:headEnd/>
              <a:tailEnd/>
            </a:ln>
            <a:effectLst/>
          </p:spPr>
          <p:txBody>
            <a:bodyPr>
              <a:spAutoFit/>
            </a:bodyPr>
            <a:lstStyle/>
            <a:p>
              <a:pPr algn="ctr" defTabSz="913290" eaLnBrk="0" fontAlgn="auto" hangingPunct="0">
                <a:lnSpc>
                  <a:spcPct val="85000"/>
                </a:lnSpc>
                <a:spcBef>
                  <a:spcPct val="20000"/>
                </a:spcBef>
                <a:spcAft>
                  <a:spcPts val="0"/>
                </a:spcAft>
                <a:defRPr/>
              </a:pPr>
              <a:r>
                <a:rPr lang="en-US" sz="1800" b="1" dirty="0">
                  <a:solidFill>
                    <a:srgbClr val="FDB605"/>
                  </a:solidFill>
                  <a:effectLst>
                    <a:outerShdw blurRad="38100" dist="38100" dir="2700000" algn="tl">
                      <a:srgbClr val="000000"/>
                    </a:outerShdw>
                  </a:effectLst>
                  <a:latin typeface="Arial" charset="0"/>
                </a:rPr>
                <a:t>Interconnect</a:t>
              </a:r>
            </a:p>
          </p:txBody>
        </p:sp>
      </p:grpSp>
      <p:grpSp>
        <p:nvGrpSpPr>
          <p:cNvPr id="5" name="Group 30"/>
          <p:cNvGrpSpPr>
            <a:grpSpLocks/>
          </p:cNvGrpSpPr>
          <p:nvPr/>
        </p:nvGrpSpPr>
        <p:grpSpPr bwMode="auto">
          <a:xfrm>
            <a:off x="2286000" y="4953000"/>
            <a:ext cx="1965325" cy="1049338"/>
            <a:chOff x="5099745" y="5353451"/>
            <a:chExt cx="2182813" cy="1165225"/>
          </a:xfrm>
        </p:grpSpPr>
        <p:pic>
          <p:nvPicPr>
            <p:cNvPr id="20498" name="Picture 69" descr="disk-orange"/>
            <p:cNvPicPr>
              <a:picLocks noChangeAspect="1" noChangeArrowheads="1"/>
            </p:cNvPicPr>
            <p:nvPr/>
          </p:nvPicPr>
          <p:blipFill>
            <a:blip r:embed="rId5" cstate="print"/>
            <a:srcRect/>
            <a:stretch>
              <a:fillRect/>
            </a:stretch>
          </p:blipFill>
          <p:spPr bwMode="auto">
            <a:xfrm>
              <a:off x="5100539" y="5353451"/>
              <a:ext cx="2181225" cy="1165225"/>
            </a:xfrm>
            <a:prstGeom prst="rect">
              <a:avLst/>
            </a:prstGeom>
            <a:noFill/>
            <a:ln w="9525">
              <a:noFill/>
              <a:miter lim="800000"/>
              <a:headEnd/>
              <a:tailEnd/>
            </a:ln>
          </p:spPr>
        </p:pic>
        <p:sp>
          <p:nvSpPr>
            <p:cNvPr id="106566" name="Rectangle 70"/>
            <p:cNvSpPr>
              <a:spLocks noChangeArrowheads="1"/>
            </p:cNvSpPr>
            <p:nvPr/>
          </p:nvSpPr>
          <p:spPr bwMode="auto">
            <a:xfrm>
              <a:off x="5099745" y="5751848"/>
              <a:ext cx="2182813" cy="379007"/>
            </a:xfrm>
            <a:prstGeom prst="rect">
              <a:avLst/>
            </a:prstGeom>
            <a:noFill/>
            <a:ln w="9525" algn="ctr">
              <a:noFill/>
              <a:miter lim="800000"/>
              <a:headEnd/>
              <a:tailEnd/>
            </a:ln>
            <a:effectLst/>
          </p:spPr>
          <p:txBody>
            <a:bodyPr>
              <a:spAutoFit/>
            </a:bodyPr>
            <a:lstStyle/>
            <a:p>
              <a:pPr algn="ctr" defTabSz="913290" eaLnBrk="0" fontAlgn="auto" hangingPunct="0">
                <a:lnSpc>
                  <a:spcPct val="90000"/>
                </a:lnSpc>
                <a:spcBef>
                  <a:spcPts val="0"/>
                </a:spcBef>
                <a:spcAft>
                  <a:spcPts val="0"/>
                </a:spcAft>
                <a:defRPr/>
              </a:pPr>
              <a:r>
                <a:rPr lang="en-US" sz="1800" b="1" dirty="0">
                  <a:solidFill>
                    <a:srgbClr val="FDB605"/>
                  </a:solidFill>
                  <a:effectLst>
                    <a:outerShdw blurRad="38100" dist="38100" dir="2700000" algn="tl">
                      <a:srgbClr val="000000"/>
                    </a:outerShdw>
                  </a:effectLst>
                  <a:latin typeface="Arial" charset="0"/>
                </a:rPr>
                <a:t>Memory</a:t>
              </a:r>
            </a:p>
          </p:txBody>
        </p:sp>
      </p:grpSp>
      <p:grpSp>
        <p:nvGrpSpPr>
          <p:cNvPr id="9" name="Group 8"/>
          <p:cNvGrpSpPr/>
          <p:nvPr/>
        </p:nvGrpSpPr>
        <p:grpSpPr>
          <a:xfrm>
            <a:off x="3525838" y="1371600"/>
            <a:ext cx="2092325" cy="1136650"/>
            <a:chOff x="3525838" y="1371600"/>
            <a:chExt cx="2092325" cy="1136650"/>
          </a:xfrm>
        </p:grpSpPr>
        <p:pic>
          <p:nvPicPr>
            <p:cNvPr id="20486" name="Picture 72" descr="disk-green"/>
            <p:cNvPicPr>
              <a:picLocks noChangeAspect="1" noChangeArrowheads="1"/>
            </p:cNvPicPr>
            <p:nvPr/>
          </p:nvPicPr>
          <p:blipFill>
            <a:blip r:embed="rId6" cstate="print"/>
            <a:srcRect/>
            <a:stretch>
              <a:fillRect/>
            </a:stretch>
          </p:blipFill>
          <p:spPr bwMode="auto">
            <a:xfrm>
              <a:off x="3525838" y="1371600"/>
              <a:ext cx="2092325" cy="1136650"/>
            </a:xfrm>
            <a:prstGeom prst="rect">
              <a:avLst/>
            </a:prstGeom>
            <a:noFill/>
            <a:ln w="9525">
              <a:noFill/>
              <a:miter lim="800000"/>
              <a:headEnd/>
              <a:tailEnd/>
            </a:ln>
          </p:spPr>
        </p:pic>
        <p:sp>
          <p:nvSpPr>
            <p:cNvPr id="106569" name="Rectangle 73"/>
            <p:cNvSpPr>
              <a:spLocks noChangeArrowheads="1"/>
            </p:cNvSpPr>
            <p:nvPr/>
          </p:nvSpPr>
          <p:spPr bwMode="auto">
            <a:xfrm>
              <a:off x="3760788" y="1600200"/>
              <a:ext cx="1622425" cy="587375"/>
            </a:xfrm>
            <a:prstGeom prst="rect">
              <a:avLst/>
            </a:prstGeom>
            <a:noFill/>
            <a:ln w="9525" algn="ctr">
              <a:noFill/>
              <a:miter lim="800000"/>
              <a:headEnd/>
              <a:tailEnd/>
            </a:ln>
            <a:effectLst/>
          </p:spPr>
          <p:txBody>
            <a:bodyPr lIns="91204" tIns="45605" rIns="91204" bIns="45605">
              <a:spAutoFit/>
            </a:bodyPr>
            <a:lstStyle/>
            <a:p>
              <a:pPr algn="ctr" defTabSz="913290" eaLnBrk="0" fontAlgn="auto" hangingPunct="0">
                <a:lnSpc>
                  <a:spcPct val="90000"/>
                </a:lnSpc>
                <a:spcBef>
                  <a:spcPts val="0"/>
                </a:spcBef>
                <a:spcAft>
                  <a:spcPts val="0"/>
                </a:spcAft>
                <a:defRPr/>
              </a:pPr>
              <a:r>
                <a:rPr lang="en-US" sz="1800" b="1" dirty="0">
                  <a:solidFill>
                    <a:srgbClr val="FF0000"/>
                  </a:solidFill>
                  <a:effectLst>
                    <a:outerShdw blurRad="38100" dist="38100" dir="2700000" algn="tl">
                      <a:srgbClr val="000000"/>
                    </a:outerShdw>
                  </a:effectLst>
                  <a:latin typeface="Arial" charset="0"/>
                </a:rPr>
                <a:t>Power Management</a:t>
              </a:r>
              <a:endParaRPr lang="en-US" sz="1800" b="1" u="sng" dirty="0">
                <a:solidFill>
                  <a:srgbClr val="FF0000"/>
                </a:solidFill>
                <a:effectLst>
                  <a:outerShdw blurRad="38100" dist="38100" dir="2700000" algn="tl">
                    <a:srgbClr val="000000"/>
                  </a:outerShdw>
                </a:effectLst>
                <a:latin typeface="Arial" charset="0"/>
              </a:endParaRPr>
            </a:p>
          </p:txBody>
        </p:sp>
      </p:grpSp>
      <p:grpSp>
        <p:nvGrpSpPr>
          <p:cNvPr id="6" name="Group 32"/>
          <p:cNvGrpSpPr>
            <a:grpSpLocks/>
          </p:cNvGrpSpPr>
          <p:nvPr/>
        </p:nvGrpSpPr>
        <p:grpSpPr bwMode="auto">
          <a:xfrm>
            <a:off x="914400" y="3581400"/>
            <a:ext cx="2146300" cy="1208088"/>
            <a:chOff x="614334" y="3400599"/>
            <a:chExt cx="2384425" cy="1341438"/>
          </a:xfrm>
        </p:grpSpPr>
        <p:pic>
          <p:nvPicPr>
            <p:cNvPr id="20496" name="Picture 75" descr="disk-blue"/>
            <p:cNvPicPr>
              <a:picLocks noChangeAspect="1" noChangeArrowheads="1"/>
            </p:cNvPicPr>
            <p:nvPr/>
          </p:nvPicPr>
          <p:blipFill>
            <a:blip r:embed="rId4" cstate="print"/>
            <a:srcRect/>
            <a:stretch>
              <a:fillRect/>
            </a:stretch>
          </p:blipFill>
          <p:spPr bwMode="auto">
            <a:xfrm>
              <a:off x="614334" y="3400599"/>
              <a:ext cx="2384425" cy="1341438"/>
            </a:xfrm>
            <a:prstGeom prst="rect">
              <a:avLst/>
            </a:prstGeom>
            <a:noFill/>
            <a:ln w="9525">
              <a:noFill/>
              <a:miter lim="800000"/>
              <a:headEnd/>
              <a:tailEnd/>
            </a:ln>
          </p:spPr>
        </p:pic>
        <p:sp>
          <p:nvSpPr>
            <p:cNvPr id="106572" name="Rectangle 76"/>
            <p:cNvSpPr>
              <a:spLocks noChangeArrowheads="1"/>
            </p:cNvSpPr>
            <p:nvPr/>
          </p:nvSpPr>
          <p:spPr bwMode="auto">
            <a:xfrm>
              <a:off x="623153" y="3918842"/>
              <a:ext cx="2366789" cy="361360"/>
            </a:xfrm>
            <a:prstGeom prst="rect">
              <a:avLst/>
            </a:prstGeom>
            <a:noFill/>
            <a:ln w="9525">
              <a:noFill/>
              <a:miter lim="800000"/>
              <a:headEnd/>
              <a:tailEnd/>
            </a:ln>
            <a:effectLst/>
          </p:spPr>
          <p:txBody>
            <a:bodyPr>
              <a:spAutoFit/>
            </a:bodyPr>
            <a:lstStyle/>
            <a:p>
              <a:pPr algn="ctr" defTabSz="912813" eaLnBrk="0" hangingPunct="0">
                <a:lnSpc>
                  <a:spcPct val="85000"/>
                </a:lnSpc>
                <a:spcBef>
                  <a:spcPct val="20000"/>
                </a:spcBef>
                <a:defRPr/>
              </a:pPr>
              <a:r>
                <a:rPr lang="en-US" sz="1800" b="1">
                  <a:solidFill>
                    <a:srgbClr val="FFCC00"/>
                  </a:solidFill>
                  <a:effectLst>
                    <a:outerShdw blurRad="38100" dist="38100" dir="2700000" algn="tl">
                      <a:srgbClr val="000000"/>
                    </a:outerShdw>
                  </a:effectLst>
                  <a:latin typeface="Arial" charset="0"/>
                </a:rPr>
                <a:t>Microprocessor</a:t>
              </a:r>
              <a:r>
                <a:rPr lang="en-US" sz="1800" b="1">
                  <a:solidFill>
                    <a:srgbClr val="FDB605"/>
                  </a:solidFill>
                  <a:effectLst>
                    <a:outerShdw blurRad="38100" dist="38100" dir="2700000" algn="tl">
                      <a:srgbClr val="000000"/>
                    </a:outerShdw>
                  </a:effectLst>
                  <a:latin typeface="Arial" charset="0"/>
                </a:rPr>
                <a:t> </a:t>
              </a:r>
            </a:p>
          </p:txBody>
        </p:sp>
      </p:grpSp>
      <p:grpSp>
        <p:nvGrpSpPr>
          <p:cNvPr id="7" name="Group 31"/>
          <p:cNvGrpSpPr>
            <a:grpSpLocks/>
          </p:cNvGrpSpPr>
          <p:nvPr/>
        </p:nvGrpSpPr>
        <p:grpSpPr bwMode="auto">
          <a:xfrm>
            <a:off x="5486400" y="2293938"/>
            <a:ext cx="2311400" cy="1135062"/>
            <a:chOff x="1882688" y="5061181"/>
            <a:chExt cx="2566987" cy="1260475"/>
          </a:xfrm>
        </p:grpSpPr>
        <p:pic>
          <p:nvPicPr>
            <p:cNvPr id="20494" name="Picture 80" descr="disk-green"/>
            <p:cNvPicPr>
              <a:picLocks noChangeAspect="1" noChangeArrowheads="1"/>
            </p:cNvPicPr>
            <p:nvPr/>
          </p:nvPicPr>
          <p:blipFill>
            <a:blip r:embed="rId6" cstate="print"/>
            <a:srcRect/>
            <a:stretch>
              <a:fillRect/>
            </a:stretch>
          </p:blipFill>
          <p:spPr bwMode="auto">
            <a:xfrm>
              <a:off x="1882688" y="5061181"/>
              <a:ext cx="2566987" cy="1260475"/>
            </a:xfrm>
            <a:prstGeom prst="rect">
              <a:avLst/>
            </a:prstGeom>
            <a:noFill/>
            <a:ln w="9525">
              <a:noFill/>
              <a:miter lim="800000"/>
              <a:headEnd/>
              <a:tailEnd/>
            </a:ln>
          </p:spPr>
        </p:pic>
        <p:sp>
          <p:nvSpPr>
            <p:cNvPr id="2" name="Rectangle 81"/>
            <p:cNvSpPr>
              <a:spLocks noChangeArrowheads="1"/>
            </p:cNvSpPr>
            <p:nvPr/>
          </p:nvSpPr>
          <p:spPr bwMode="auto">
            <a:xfrm>
              <a:off x="2163012" y="5371452"/>
              <a:ext cx="2006340" cy="652274"/>
            </a:xfrm>
            <a:prstGeom prst="rect">
              <a:avLst/>
            </a:prstGeom>
            <a:noFill/>
            <a:ln w="9525" algn="ctr">
              <a:noFill/>
              <a:miter lim="800000"/>
              <a:headEnd/>
              <a:tailEnd/>
            </a:ln>
            <a:effectLst/>
          </p:spPr>
          <p:txBody>
            <a:bodyPr>
              <a:spAutoFit/>
            </a:bodyPr>
            <a:lstStyle/>
            <a:p>
              <a:pPr algn="ctr" defTabSz="913290" eaLnBrk="0" fontAlgn="auto" hangingPunct="0">
                <a:lnSpc>
                  <a:spcPct val="90000"/>
                </a:lnSpc>
                <a:spcBef>
                  <a:spcPts val="0"/>
                </a:spcBef>
                <a:spcAft>
                  <a:spcPts val="0"/>
                </a:spcAft>
                <a:defRPr/>
              </a:pPr>
              <a:r>
                <a:rPr lang="en-US" sz="1800" b="1" dirty="0">
                  <a:solidFill>
                    <a:srgbClr val="FDB605"/>
                  </a:solidFill>
                  <a:effectLst>
                    <a:outerShdw blurRad="38100" dist="38100" dir="2700000" algn="tl">
                      <a:srgbClr val="000000"/>
                    </a:outerShdw>
                  </a:effectLst>
                  <a:latin typeface="Arial" charset="0"/>
                </a:rPr>
                <a:t>Parallel</a:t>
              </a:r>
            </a:p>
            <a:p>
              <a:pPr algn="ctr" defTabSz="913290" eaLnBrk="0" fontAlgn="auto" hangingPunct="0">
                <a:lnSpc>
                  <a:spcPct val="90000"/>
                </a:lnSpc>
                <a:spcBef>
                  <a:spcPts val="0"/>
                </a:spcBef>
                <a:spcAft>
                  <a:spcPts val="0"/>
                </a:spcAft>
                <a:defRPr/>
              </a:pPr>
              <a:r>
                <a:rPr lang="en-US" sz="1800" b="1" dirty="0">
                  <a:solidFill>
                    <a:srgbClr val="FDB605"/>
                  </a:solidFill>
                  <a:effectLst>
                    <a:outerShdw blurRad="38100" dist="38100" dir="2700000" algn="tl">
                      <a:srgbClr val="000000"/>
                    </a:outerShdw>
                  </a:effectLst>
                  <a:latin typeface="Arial" charset="0"/>
                </a:rPr>
                <a:t>Software</a:t>
              </a:r>
              <a:endParaRPr lang="en-US" sz="1800" b="1" u="sng" dirty="0">
                <a:solidFill>
                  <a:srgbClr val="FDB605"/>
                </a:solidFill>
                <a:effectLst>
                  <a:outerShdw blurRad="38100" dist="38100" dir="2700000" algn="tl">
                    <a:srgbClr val="000000"/>
                  </a:outerShdw>
                </a:effectLst>
                <a:latin typeface="Arial" charset="0"/>
              </a:endParaRPr>
            </a:p>
          </p:txBody>
        </p:sp>
      </p:grpSp>
      <p:sp>
        <p:nvSpPr>
          <p:cNvPr id="106583" name="Rectangle 87"/>
          <p:cNvSpPr>
            <a:spLocks noChangeArrowheads="1"/>
          </p:cNvSpPr>
          <p:nvPr/>
        </p:nvSpPr>
        <p:spPr bwMode="auto">
          <a:xfrm>
            <a:off x="2527300" y="3430588"/>
            <a:ext cx="3911600" cy="1181100"/>
          </a:xfrm>
          <a:prstGeom prst="rect">
            <a:avLst/>
          </a:prstGeom>
          <a:noFill/>
          <a:ln w="9525">
            <a:noFill/>
            <a:miter lim="800000"/>
            <a:headEnd/>
            <a:tailEnd/>
          </a:ln>
          <a:effectLst>
            <a:prstShdw prst="shdw17" dist="17961" dir="2700000">
              <a:schemeClr val="accent1">
                <a:gamma/>
                <a:shade val="60000"/>
                <a:invGamma/>
              </a:schemeClr>
            </a:prstShdw>
          </a:effectLst>
        </p:spPr>
        <p:txBody>
          <a:bodyPr lIns="82010" tIns="41006" rIns="82010" bIns="41006">
            <a:spAutoFit/>
          </a:bodyPr>
          <a:lstStyle/>
          <a:p>
            <a:pPr algn="ctr" defTabSz="912813" eaLnBrk="0" hangingPunct="0">
              <a:defRPr/>
            </a:pPr>
            <a:r>
              <a:rPr lang="en-US" sz="1800" b="1">
                <a:solidFill>
                  <a:srgbClr val="FDB605"/>
                </a:solidFill>
              </a:rPr>
              <a:t>Exascale systems will need multiple technology innovations to achieve </a:t>
            </a:r>
          </a:p>
          <a:p>
            <a:pPr algn="ctr" defTabSz="912813" eaLnBrk="0" hangingPunct="0">
              <a:defRPr/>
            </a:pPr>
            <a:r>
              <a:rPr lang="en-US" sz="1800" b="1">
                <a:solidFill>
                  <a:srgbClr val="FDB605"/>
                </a:solidFill>
              </a:rPr>
              <a:t>1000-fold improvements</a:t>
            </a:r>
          </a:p>
        </p:txBody>
      </p:sp>
      <p:grpSp>
        <p:nvGrpSpPr>
          <p:cNvPr id="8" name="Group 79"/>
          <p:cNvGrpSpPr>
            <a:grpSpLocks/>
          </p:cNvGrpSpPr>
          <p:nvPr/>
        </p:nvGrpSpPr>
        <p:grpSpPr bwMode="auto">
          <a:xfrm>
            <a:off x="1143000" y="2133600"/>
            <a:ext cx="2311400" cy="1135063"/>
            <a:chOff x="492" y="1650"/>
            <a:chExt cx="1632" cy="912"/>
          </a:xfrm>
        </p:grpSpPr>
        <p:pic>
          <p:nvPicPr>
            <p:cNvPr id="20492" name="Picture 80" descr="disk-green"/>
            <p:cNvPicPr>
              <a:picLocks noChangeAspect="1" noChangeArrowheads="1"/>
            </p:cNvPicPr>
            <p:nvPr/>
          </p:nvPicPr>
          <p:blipFill>
            <a:blip r:embed="rId6" cstate="print"/>
            <a:srcRect/>
            <a:stretch>
              <a:fillRect/>
            </a:stretch>
          </p:blipFill>
          <p:spPr bwMode="auto">
            <a:xfrm>
              <a:off x="492" y="1650"/>
              <a:ext cx="1632" cy="912"/>
            </a:xfrm>
            <a:prstGeom prst="rect">
              <a:avLst/>
            </a:prstGeom>
            <a:noFill/>
            <a:ln w="9525">
              <a:noFill/>
              <a:miter lim="800000"/>
              <a:headEnd/>
              <a:tailEnd/>
            </a:ln>
          </p:spPr>
        </p:pic>
        <p:sp>
          <p:nvSpPr>
            <p:cNvPr id="106577" name="Rectangle 81"/>
            <p:cNvSpPr>
              <a:spLocks noChangeArrowheads="1"/>
            </p:cNvSpPr>
            <p:nvPr/>
          </p:nvSpPr>
          <p:spPr bwMode="auto">
            <a:xfrm>
              <a:off x="675" y="1846"/>
              <a:ext cx="1274" cy="463"/>
            </a:xfrm>
            <a:prstGeom prst="rect">
              <a:avLst/>
            </a:prstGeom>
            <a:noFill/>
            <a:ln w="9525" algn="ctr">
              <a:noFill/>
              <a:miter lim="800000"/>
              <a:headEnd/>
              <a:tailEnd/>
            </a:ln>
          </p:spPr>
          <p:txBody>
            <a:bodyPr lIns="82314" tIns="41157" rIns="82314" bIns="41157">
              <a:spAutoFit/>
            </a:bodyPr>
            <a:lstStyle/>
            <a:p>
              <a:pPr algn="ctr" defTabSz="823913">
                <a:lnSpc>
                  <a:spcPct val="90000"/>
                </a:lnSpc>
                <a:defRPr/>
              </a:pPr>
              <a:r>
                <a:rPr lang="en-US" sz="1800">
                  <a:solidFill>
                    <a:srgbClr val="FFCC00"/>
                  </a:solidFill>
                  <a:effectLst>
                    <a:outerShdw blurRad="38100" dist="38100" dir="2700000" algn="tl">
                      <a:srgbClr val="000000"/>
                    </a:outerShdw>
                  </a:effectLst>
                  <a:latin typeface="Arial" charset="0"/>
                </a:rPr>
                <a:t>Packaging</a:t>
              </a:r>
            </a:p>
            <a:p>
              <a:pPr algn="ctr" defTabSz="823913">
                <a:lnSpc>
                  <a:spcPct val="90000"/>
                </a:lnSpc>
                <a:defRPr/>
              </a:pPr>
              <a:r>
                <a:rPr lang="en-US" sz="1800">
                  <a:solidFill>
                    <a:srgbClr val="FFCC00"/>
                  </a:solidFill>
                  <a:effectLst>
                    <a:outerShdw blurRad="38100" dist="38100" dir="2700000" algn="tl">
                      <a:srgbClr val="000000"/>
                    </a:outerShdw>
                  </a:effectLst>
                  <a:latin typeface="Arial" charset="0"/>
                </a:rPr>
                <a:t>Thermal Mgmt</a:t>
              </a:r>
              <a:endParaRPr lang="en-US" sz="1800" u="sng">
                <a:solidFill>
                  <a:srgbClr val="FFCC00"/>
                </a:solidFill>
                <a:effectLst>
                  <a:outerShdw blurRad="38100" dist="38100" dir="2700000" algn="tl">
                    <a:srgbClr val="000000"/>
                  </a:outerShdw>
                </a:effectLst>
                <a:latin typeface="Arial" charset="0"/>
              </a:endParaRPr>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13855142"/>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9890" name="Rectangle 2"/>
          <p:cNvSpPr>
            <a:spLocks noGrp="1" noChangeArrowheads="1"/>
          </p:cNvSpPr>
          <p:nvPr>
            <p:ph type="title" idx="4294967295"/>
          </p:nvPr>
        </p:nvSpPr>
        <p:spPr>
          <a:xfrm>
            <a:off x="457200" y="914400"/>
            <a:ext cx="8229600" cy="1143000"/>
          </a:xfrm>
        </p:spPr>
        <p:txBody>
          <a:bodyPr/>
          <a:lstStyle/>
          <a:p>
            <a:pPr>
              <a:defRPr/>
            </a:pPr>
            <a:r>
              <a:rPr lang="en-US" sz="3600" b="1" dirty="0" smtClean="0">
                <a:solidFill>
                  <a:srgbClr val="FDB605"/>
                </a:solidFill>
              </a:rPr>
              <a:t>Power Management</a:t>
            </a:r>
            <a:r>
              <a:rPr lang="en-US" sz="3600" b="1" u="sng" dirty="0" smtClean="0">
                <a:solidFill>
                  <a:srgbClr val="FDB605"/>
                </a:solidFill>
              </a:rPr>
              <a:t/>
            </a:r>
            <a:br>
              <a:rPr lang="en-US" sz="3600" b="1" u="sng" dirty="0" smtClean="0">
                <a:solidFill>
                  <a:srgbClr val="FDB605"/>
                </a:solidFill>
              </a:rPr>
            </a:br>
            <a:endParaRPr lang="en-US" sz="3600" b="1" u="sng" dirty="0" smtClean="0">
              <a:solidFill>
                <a:srgbClr val="FDB605"/>
              </a:solidFill>
            </a:endParaRPr>
          </a:p>
        </p:txBody>
      </p:sp>
      <p:sp>
        <p:nvSpPr>
          <p:cNvPr id="24578" name="Rectangle 3"/>
          <p:cNvSpPr>
            <a:spLocks noGrp="1" noChangeArrowheads="1"/>
          </p:cNvSpPr>
          <p:nvPr>
            <p:ph type="body" idx="4294967295"/>
          </p:nvPr>
        </p:nvSpPr>
        <p:spPr>
          <a:xfrm>
            <a:off x="457200" y="1676400"/>
            <a:ext cx="8229600" cy="4525963"/>
          </a:xfrm>
          <a:noFill/>
        </p:spPr>
        <p:txBody>
          <a:bodyPr/>
          <a:lstStyle/>
          <a:p>
            <a:pPr>
              <a:lnSpc>
                <a:spcPct val="90000"/>
              </a:lnSpc>
            </a:pPr>
            <a:r>
              <a:rPr lang="en-US" dirty="0" smtClean="0">
                <a:effectLst/>
              </a:rPr>
              <a:t>Current CMOS process technology may hit its scaling limits in the next decade!</a:t>
            </a:r>
          </a:p>
          <a:p>
            <a:pPr>
              <a:lnSpc>
                <a:spcPct val="90000"/>
              </a:lnSpc>
            </a:pPr>
            <a:r>
              <a:rPr lang="en-US" dirty="0" smtClean="0">
                <a:effectLst/>
              </a:rPr>
              <a:t>	feature size </a:t>
            </a:r>
            <a:r>
              <a:rPr lang="en-US" dirty="0" smtClean="0">
                <a:effectLst/>
                <a:sym typeface="Wingdings" pitchFamily="2" charset="2"/>
              </a:rPr>
              <a:t> 5nm </a:t>
            </a:r>
            <a:endParaRPr lang="en-US" dirty="0" smtClean="0">
              <a:effectLst/>
            </a:endParaRPr>
          </a:p>
          <a:p>
            <a:pPr>
              <a:lnSpc>
                <a:spcPct val="90000"/>
              </a:lnSpc>
            </a:pPr>
            <a:r>
              <a:rPr lang="en-US" dirty="0" smtClean="0">
                <a:effectLst/>
              </a:rPr>
              <a:t>	voltage scaling </a:t>
            </a:r>
          </a:p>
          <a:p>
            <a:pPr>
              <a:lnSpc>
                <a:spcPct val="90000"/>
              </a:lnSpc>
            </a:pPr>
            <a:r>
              <a:rPr lang="en-US" dirty="0" smtClean="0">
                <a:effectLst/>
              </a:rPr>
              <a:t>	Leakage power </a:t>
            </a:r>
          </a:p>
          <a:p>
            <a:pPr>
              <a:lnSpc>
                <a:spcPct val="90000"/>
              </a:lnSpc>
            </a:pPr>
            <a:r>
              <a:rPr lang="en-US" dirty="0" smtClean="0">
                <a:effectLst/>
              </a:rPr>
              <a:t>	</a:t>
            </a:r>
          </a:p>
          <a:p>
            <a:pPr>
              <a:lnSpc>
                <a:spcPct val="90000"/>
              </a:lnSpc>
            </a:pPr>
            <a:r>
              <a:rPr lang="en-US" dirty="0" smtClean="0">
                <a:effectLst/>
              </a:rPr>
              <a:t>The energy needed to move data will dominate over the energy needed to transform data!</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0310956"/>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ASM_2008_Template">
  <a:themeElements>
    <a:clrScheme name="ASM_2008_Template 13">
      <a:dk1>
        <a:srgbClr val="000000"/>
      </a:dk1>
      <a:lt1>
        <a:srgbClr val="FFFFFF"/>
      </a:lt1>
      <a:dk2>
        <a:srgbClr val="0860A8"/>
      </a:dk2>
      <a:lt2>
        <a:srgbClr val="FDB605"/>
      </a:lt2>
      <a:accent1>
        <a:srgbClr val="009900"/>
      </a:accent1>
      <a:accent2>
        <a:srgbClr val="FF5C00"/>
      </a:accent2>
      <a:accent3>
        <a:srgbClr val="AAB6D1"/>
      </a:accent3>
      <a:accent4>
        <a:srgbClr val="DADADA"/>
      </a:accent4>
      <a:accent5>
        <a:srgbClr val="AACAAA"/>
      </a:accent5>
      <a:accent6>
        <a:srgbClr val="E75300"/>
      </a:accent6>
      <a:hlink>
        <a:srgbClr val="C7015B"/>
      </a:hlink>
      <a:folHlink>
        <a:srgbClr val="567EB9"/>
      </a:folHlink>
    </a:clrScheme>
    <a:fontScheme name="ASM_2008_Template">
      <a:majorFont>
        <a:latin typeface="Neo Sans Intel Medium"/>
        <a:ea typeface=""/>
        <a:cs typeface="Arial"/>
      </a:majorFont>
      <a:minorFont>
        <a:latin typeface="Neo Sans Inte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folHlink"/>
            </a:gs>
            <a:gs pos="100000">
              <a:schemeClr val="folHlink">
                <a:gamma/>
                <a:shade val="46275"/>
                <a:invGamma/>
                <a:alpha val="0"/>
              </a:schemeClr>
            </a:gs>
          </a:gsLst>
          <a:lin ang="5400000" scaled="1"/>
        </a:gradFill>
        <a:ln w="9525" cap="flat" cmpd="sng" algn="ctr">
          <a:noFill/>
          <a:prstDash val="solid"/>
          <a:round/>
          <a:headEnd type="none" w="med" len="med"/>
          <a:tailEnd type="none" w="med" len="med"/>
        </a:ln>
        <a:effectLst/>
      </a:spPr>
      <a:bodyPr vert="horz" wrap="none" lIns="91440" tIns="228600" rIns="91440" bIns="45720" numCol="1" anchor="t" anchorCtr="1" compatLnSpc="1">
        <a:prstTxWarp prst="textNoShape">
          <a:avLst/>
        </a:prstTxWarp>
      </a:bodyPr>
      <a:lstStyle>
        <a:defPPr marL="0" marR="0" indent="0" algn="l" defTabSz="10160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Neo Sans Intel" pitchFamily="34" charset="0"/>
            <a:cs typeface="Arial" charset="0"/>
          </a:defRPr>
        </a:defPPr>
      </a:lstStyle>
    </a:spDef>
    <a:lnDef>
      <a:spPr bwMode="auto">
        <a:xfrm>
          <a:off x="0" y="0"/>
          <a:ext cx="1" cy="1"/>
        </a:xfrm>
        <a:custGeom>
          <a:avLst/>
          <a:gdLst/>
          <a:ahLst/>
          <a:cxnLst/>
          <a:rect l="0" t="0" r="0" b="0"/>
          <a:pathLst/>
        </a:custGeom>
        <a:gradFill rotWithShape="1">
          <a:gsLst>
            <a:gs pos="0">
              <a:schemeClr val="folHlink"/>
            </a:gs>
            <a:gs pos="100000">
              <a:schemeClr val="folHlink">
                <a:gamma/>
                <a:shade val="46275"/>
                <a:invGamma/>
                <a:alpha val="0"/>
              </a:schemeClr>
            </a:gs>
          </a:gsLst>
          <a:lin ang="5400000" scaled="1"/>
        </a:gradFill>
        <a:ln w="9525" cap="flat" cmpd="sng" algn="ctr">
          <a:noFill/>
          <a:prstDash val="solid"/>
          <a:round/>
          <a:headEnd type="none" w="med" len="med"/>
          <a:tailEnd type="none" w="med" len="med"/>
        </a:ln>
        <a:effectLst/>
      </a:spPr>
      <a:bodyPr vert="horz" wrap="none" lIns="91440" tIns="228600" rIns="91440" bIns="45720" numCol="1" anchor="t" anchorCtr="1" compatLnSpc="1">
        <a:prstTxWarp prst="textNoShape">
          <a:avLst/>
        </a:prstTxWarp>
      </a:bodyPr>
      <a:lstStyle>
        <a:defPPr marL="0" marR="0" indent="0" algn="l" defTabSz="10160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Neo Sans Intel" pitchFamily="34" charset="0"/>
            <a:cs typeface="Arial" charset="0"/>
          </a:defRPr>
        </a:defPPr>
      </a:lstStyle>
    </a:lnDef>
  </a:objectDefaults>
  <a:extraClrSchemeLst>
    <a:extraClrScheme>
      <a:clrScheme name="ASM_2008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SM_2008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SM_2008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SM_2008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SM_2008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SM_2008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SM_2008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SM_2008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SM_2008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SM_2008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SM_2008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SM_2008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SM_2008_Template 13">
        <a:dk1>
          <a:srgbClr val="000000"/>
        </a:dk1>
        <a:lt1>
          <a:srgbClr val="FFFFFF"/>
        </a:lt1>
        <a:dk2>
          <a:srgbClr val="0860A8"/>
        </a:dk2>
        <a:lt2>
          <a:srgbClr val="FDB605"/>
        </a:lt2>
        <a:accent1>
          <a:srgbClr val="009900"/>
        </a:accent1>
        <a:accent2>
          <a:srgbClr val="FF5C00"/>
        </a:accent2>
        <a:accent3>
          <a:srgbClr val="AAB6D1"/>
        </a:accent3>
        <a:accent4>
          <a:srgbClr val="DADADA"/>
        </a:accent4>
        <a:accent5>
          <a:srgbClr val="AACAAA"/>
        </a:accent5>
        <a:accent6>
          <a:srgbClr val="E75300"/>
        </a:accent6>
        <a:hlink>
          <a:srgbClr val="C7015B"/>
        </a:hlink>
        <a:folHlink>
          <a:srgbClr val="567EB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white_intel_only">
  <a:themeElements>
    <a:clrScheme name="2_white_intel_only 1">
      <a:dk1>
        <a:srgbClr val="000000"/>
      </a:dk1>
      <a:lt1>
        <a:srgbClr val="FFFFFF"/>
      </a:lt1>
      <a:dk2>
        <a:srgbClr val="0860A8"/>
      </a:dk2>
      <a:lt2>
        <a:srgbClr val="0860A8"/>
      </a:lt2>
      <a:accent1>
        <a:srgbClr val="FF5C00"/>
      </a:accent1>
      <a:accent2>
        <a:srgbClr val="FDB605"/>
      </a:accent2>
      <a:accent3>
        <a:srgbClr val="FFFFFF"/>
      </a:accent3>
      <a:accent4>
        <a:srgbClr val="000000"/>
      </a:accent4>
      <a:accent5>
        <a:srgbClr val="FFB5AA"/>
      </a:accent5>
      <a:accent6>
        <a:srgbClr val="E5A504"/>
      </a:accent6>
      <a:hlink>
        <a:srgbClr val="AA014C"/>
      </a:hlink>
      <a:folHlink>
        <a:srgbClr val="379900"/>
      </a:folHlink>
    </a:clrScheme>
    <a:fontScheme name="2_white_intel_only">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80000"/>
          </a:lnSpc>
          <a:spcBef>
            <a:spcPct val="50000"/>
          </a:spcBef>
          <a:spcAft>
            <a:spcPct val="0"/>
          </a:spcAft>
          <a:buClrTx/>
          <a:buSzTx/>
          <a:buFontTx/>
          <a:buNone/>
          <a:tabLst/>
          <a:defRPr kumimoji="0" lang="en-US" sz="2000" b="0" i="0" u="none" strike="noStrike" cap="none" normalizeH="0" baseline="0" smtClean="0">
            <a:ln>
              <a:noFill/>
            </a:ln>
            <a:solidFill>
              <a:schemeClr val="tx1"/>
            </a:solidFill>
            <a:effectLst/>
            <a:latin typeface="Verdana" pitchFamily="96" charset="0"/>
          </a:defRPr>
        </a:defPPr>
      </a:lstStyle>
    </a:spDef>
    <a:lnDef>
      <a:spPr bwMode="auto">
        <a:xfrm>
          <a:off x="0" y="0"/>
          <a:ext cx="1" cy="1"/>
        </a:xfrm>
        <a:custGeom>
          <a:avLst/>
          <a:gdLst/>
          <a:ahLst/>
          <a:cxnLst/>
          <a:rect l="0" t="0" r="0" b="0"/>
          <a:pathLst/>
        </a:custGeom>
        <a:noFill/>
        <a:ln w="19050"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80000"/>
          </a:lnSpc>
          <a:spcBef>
            <a:spcPct val="50000"/>
          </a:spcBef>
          <a:spcAft>
            <a:spcPct val="0"/>
          </a:spcAft>
          <a:buClrTx/>
          <a:buSzTx/>
          <a:buFontTx/>
          <a:buNone/>
          <a:tabLst/>
          <a:defRPr kumimoji="0" lang="en-US" sz="2000" b="0" i="0" u="none" strike="noStrike" cap="none" normalizeH="0" baseline="0" smtClean="0">
            <a:ln>
              <a:noFill/>
            </a:ln>
            <a:solidFill>
              <a:schemeClr val="tx1"/>
            </a:solidFill>
            <a:effectLst/>
            <a:latin typeface="Verdana" pitchFamily="96" charset="0"/>
          </a:defRPr>
        </a:defPPr>
      </a:lstStyle>
    </a:lnDef>
  </a:objectDefaults>
  <a:extraClrSchemeLst>
    <a:extraClrScheme>
      <a:clrScheme name="2_white_intel_only 1">
        <a:dk1>
          <a:srgbClr val="000000"/>
        </a:dk1>
        <a:lt1>
          <a:srgbClr val="FFFFFF"/>
        </a:lt1>
        <a:dk2>
          <a:srgbClr val="0860A8"/>
        </a:dk2>
        <a:lt2>
          <a:srgbClr val="0860A8"/>
        </a:lt2>
        <a:accent1>
          <a:srgbClr val="FF5C00"/>
        </a:accent1>
        <a:accent2>
          <a:srgbClr val="FDB605"/>
        </a:accent2>
        <a:accent3>
          <a:srgbClr val="FFFFFF"/>
        </a:accent3>
        <a:accent4>
          <a:srgbClr val="000000"/>
        </a:accent4>
        <a:accent5>
          <a:srgbClr val="FFB5AA"/>
        </a:accent5>
        <a:accent6>
          <a:srgbClr val="E5A504"/>
        </a:accent6>
        <a:hlink>
          <a:srgbClr val="AA014C"/>
        </a:hlink>
        <a:folHlink>
          <a:srgbClr val="37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ASM_2008_Template">
  <a:themeElements>
    <a:clrScheme name="ASM_2008_Template 13">
      <a:dk1>
        <a:srgbClr val="000000"/>
      </a:dk1>
      <a:lt1>
        <a:srgbClr val="FFFFFF"/>
      </a:lt1>
      <a:dk2>
        <a:srgbClr val="0860A8"/>
      </a:dk2>
      <a:lt2>
        <a:srgbClr val="FDB605"/>
      </a:lt2>
      <a:accent1>
        <a:srgbClr val="009900"/>
      </a:accent1>
      <a:accent2>
        <a:srgbClr val="FF5C00"/>
      </a:accent2>
      <a:accent3>
        <a:srgbClr val="AAB6D1"/>
      </a:accent3>
      <a:accent4>
        <a:srgbClr val="DADADA"/>
      </a:accent4>
      <a:accent5>
        <a:srgbClr val="AACAAA"/>
      </a:accent5>
      <a:accent6>
        <a:srgbClr val="E75300"/>
      </a:accent6>
      <a:hlink>
        <a:srgbClr val="C7015B"/>
      </a:hlink>
      <a:folHlink>
        <a:srgbClr val="567EB9"/>
      </a:folHlink>
    </a:clrScheme>
    <a:fontScheme name="ASM_2008_Template">
      <a:majorFont>
        <a:latin typeface="Neo Sans Intel Medium"/>
        <a:ea typeface=""/>
        <a:cs typeface="Arial"/>
      </a:majorFont>
      <a:minorFont>
        <a:latin typeface="Neo Sans Inte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folHlink"/>
            </a:gs>
            <a:gs pos="100000">
              <a:schemeClr val="folHlink">
                <a:gamma/>
                <a:shade val="46275"/>
                <a:invGamma/>
                <a:alpha val="0"/>
              </a:schemeClr>
            </a:gs>
          </a:gsLst>
          <a:lin ang="5400000" scaled="1"/>
        </a:gradFill>
        <a:ln w="9525" cap="flat" cmpd="sng" algn="ctr">
          <a:noFill/>
          <a:prstDash val="solid"/>
          <a:round/>
          <a:headEnd type="none" w="med" len="med"/>
          <a:tailEnd type="none" w="med" len="med"/>
        </a:ln>
        <a:effectLst/>
      </a:spPr>
      <a:bodyPr vert="horz" wrap="none" lIns="91440" tIns="228600" rIns="91440" bIns="45720" numCol="1" anchor="t" anchorCtr="1" compatLnSpc="1">
        <a:prstTxWarp prst="textNoShape">
          <a:avLst/>
        </a:prstTxWarp>
      </a:bodyPr>
      <a:lstStyle>
        <a:defPPr marL="0" marR="0" indent="0" algn="l" defTabSz="10160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Neo Sans Intel" pitchFamily="34" charset="0"/>
            <a:cs typeface="Arial" charset="0"/>
          </a:defRPr>
        </a:defPPr>
      </a:lstStyle>
    </a:spDef>
    <a:lnDef>
      <a:spPr bwMode="auto">
        <a:xfrm>
          <a:off x="0" y="0"/>
          <a:ext cx="1" cy="1"/>
        </a:xfrm>
        <a:custGeom>
          <a:avLst/>
          <a:gdLst/>
          <a:ahLst/>
          <a:cxnLst/>
          <a:rect l="0" t="0" r="0" b="0"/>
          <a:pathLst/>
        </a:custGeom>
        <a:gradFill rotWithShape="1">
          <a:gsLst>
            <a:gs pos="0">
              <a:schemeClr val="folHlink"/>
            </a:gs>
            <a:gs pos="100000">
              <a:schemeClr val="folHlink">
                <a:gamma/>
                <a:shade val="46275"/>
                <a:invGamma/>
                <a:alpha val="0"/>
              </a:schemeClr>
            </a:gs>
          </a:gsLst>
          <a:lin ang="5400000" scaled="1"/>
        </a:gradFill>
        <a:ln w="9525" cap="flat" cmpd="sng" algn="ctr">
          <a:noFill/>
          <a:prstDash val="solid"/>
          <a:round/>
          <a:headEnd type="none" w="med" len="med"/>
          <a:tailEnd type="none" w="med" len="med"/>
        </a:ln>
        <a:effectLst/>
      </a:spPr>
      <a:bodyPr vert="horz" wrap="none" lIns="91440" tIns="228600" rIns="91440" bIns="45720" numCol="1" anchor="t" anchorCtr="1" compatLnSpc="1">
        <a:prstTxWarp prst="textNoShape">
          <a:avLst/>
        </a:prstTxWarp>
      </a:bodyPr>
      <a:lstStyle>
        <a:defPPr marL="0" marR="0" indent="0" algn="l" defTabSz="10160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Neo Sans Intel" pitchFamily="34" charset="0"/>
            <a:cs typeface="Arial" charset="0"/>
          </a:defRPr>
        </a:defPPr>
      </a:lstStyle>
    </a:lnDef>
  </a:objectDefaults>
  <a:extraClrSchemeLst>
    <a:extraClrScheme>
      <a:clrScheme name="ASM_2008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SM_2008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SM_2008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SM_2008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SM_2008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SM_2008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SM_2008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SM_2008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SM_2008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SM_2008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SM_2008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SM_2008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SM_2008_Template 13">
        <a:dk1>
          <a:srgbClr val="000000"/>
        </a:dk1>
        <a:lt1>
          <a:srgbClr val="FFFFFF"/>
        </a:lt1>
        <a:dk2>
          <a:srgbClr val="0860A8"/>
        </a:dk2>
        <a:lt2>
          <a:srgbClr val="FDB605"/>
        </a:lt2>
        <a:accent1>
          <a:srgbClr val="009900"/>
        </a:accent1>
        <a:accent2>
          <a:srgbClr val="FF5C00"/>
        </a:accent2>
        <a:accent3>
          <a:srgbClr val="AAB6D1"/>
        </a:accent3>
        <a:accent4>
          <a:srgbClr val="DADADA"/>
        </a:accent4>
        <a:accent5>
          <a:srgbClr val="AACAAA"/>
        </a:accent5>
        <a:accent6>
          <a:srgbClr val="E75300"/>
        </a:accent6>
        <a:hlink>
          <a:srgbClr val="C7015B"/>
        </a:hlink>
        <a:folHlink>
          <a:srgbClr val="567EB9"/>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Architecture">
  <a:themeElements>
    <a:clrScheme name="">
      <a:dk1>
        <a:srgbClr val="000000"/>
      </a:dk1>
      <a:lt1>
        <a:srgbClr val="FFFFFF"/>
      </a:lt1>
      <a:dk2>
        <a:srgbClr val="0860A8"/>
      </a:dk2>
      <a:lt2>
        <a:srgbClr val="FDB605"/>
      </a:lt2>
      <a:accent1>
        <a:srgbClr val="009900"/>
      </a:accent1>
      <a:accent2>
        <a:srgbClr val="FF5C00"/>
      </a:accent2>
      <a:accent3>
        <a:srgbClr val="AAB6D1"/>
      </a:accent3>
      <a:accent4>
        <a:srgbClr val="DADADA"/>
      </a:accent4>
      <a:accent5>
        <a:srgbClr val="AACAAA"/>
      </a:accent5>
      <a:accent6>
        <a:srgbClr val="E75300"/>
      </a:accent6>
      <a:hlink>
        <a:srgbClr val="AA014C"/>
      </a:hlink>
      <a:folHlink>
        <a:srgbClr val="567EB9"/>
      </a:folHlink>
    </a:clrScheme>
    <a:fontScheme name="3_Architecture">
      <a:majorFont>
        <a:latin typeface="Impact"/>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2_Architectur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Architectur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2_Architectur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Architectur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Architectur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Architectur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2_Architectur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Architecture 8">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5BB3B9"/>
        </a:hlink>
        <a:folHlink>
          <a:srgbClr val="CC00FF"/>
        </a:folHlink>
      </a:clrScheme>
      <a:clrMap bg1="dk2" tx1="lt1" bg2="dk1" tx2="lt2" accent1="accent1" accent2="accent2" accent3="accent3" accent4="accent4" accent5="accent5" accent6="accent6" hlink="hlink" folHlink="folHlink"/>
    </a:extraClrScheme>
    <a:extraClrScheme>
      <a:clrScheme name="2_Architecture 9">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FFCC00"/>
        </a:hlink>
        <a:folHlink>
          <a:srgbClr val="CC00FF"/>
        </a:folHlink>
      </a:clrScheme>
      <a:clrMap bg1="dk2" tx1="lt1" bg2="dk1" tx2="lt2" accent1="accent1" accent2="accent2" accent3="accent3" accent4="accent4" accent5="accent5" accent6="accent6" hlink="hlink" folHlink="folHlink"/>
    </a:extraClrScheme>
    <a:extraClrScheme>
      <a:clrScheme name="2_Architecture 10">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9999"/>
        </a:hlink>
        <a:folHlink>
          <a:srgbClr val="CC00FF"/>
        </a:folHlink>
      </a:clrScheme>
      <a:clrMap bg1="dk2" tx1="lt1" bg2="dk1" tx2="lt2" accent1="accent1" accent2="accent2" accent3="accent3" accent4="accent4" accent5="accent5" accent6="accent6" hlink="hlink" folHlink="folHlink"/>
    </a:extraClrScheme>
    <a:extraClrScheme>
      <a:clrScheme name="2_Architecture 11">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9999"/>
        </a:hlink>
        <a:folHlink>
          <a:srgbClr val="CC0099"/>
        </a:folHlink>
      </a:clrScheme>
      <a:clrMap bg1="dk2" tx1="lt1" bg2="dk1" tx2="lt2" accent1="accent1" accent2="accent2" accent3="accent3" accent4="accent4" accent5="accent5" accent6="accent6" hlink="hlink" folHlink="folHlink"/>
    </a:extraClrScheme>
    <a:extraClrScheme>
      <a:clrScheme name="2_Architecture 12">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9999"/>
        </a:hlink>
        <a:folHlink>
          <a:srgbClr val="AA014C"/>
        </a:folHlink>
      </a:clrScheme>
      <a:clrMap bg1="dk2" tx1="lt1" bg2="dk1" tx2="lt2" accent1="accent1" accent2="accent2" accent3="accent3" accent4="accent4" accent5="accent5" accent6="accent6" hlink="hlink" folHlink="folHlink"/>
    </a:extraClrScheme>
    <a:extraClrScheme>
      <a:clrScheme name="2_Architecture 13">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C5C0"/>
        </a:hlink>
        <a:folHlink>
          <a:srgbClr val="AA014C"/>
        </a:folHlink>
      </a:clrScheme>
      <a:clrMap bg1="dk2" tx1="lt1" bg2="dk1" tx2="lt2" accent1="accent1" accent2="accent2" accent3="accent3" accent4="accent4" accent5="accent5" accent6="accent6" hlink="hlink" folHlink="folHlink"/>
    </a:extraClrScheme>
    <a:extraClrScheme>
      <a:clrScheme name="2_Architecture 14">
        <a:dk1>
          <a:srgbClr val="000000"/>
        </a:dk1>
        <a:lt1>
          <a:srgbClr val="FFFFFF"/>
        </a:lt1>
        <a:dk2>
          <a:srgbClr val="0034FF"/>
        </a:dk2>
        <a:lt2>
          <a:srgbClr val="FDB605"/>
        </a:lt2>
        <a:accent1>
          <a:srgbClr val="66CC33"/>
        </a:accent1>
        <a:accent2>
          <a:srgbClr val="FF5C00"/>
        </a:accent2>
        <a:accent3>
          <a:srgbClr val="AAAEFF"/>
        </a:accent3>
        <a:accent4>
          <a:srgbClr val="DADADA"/>
        </a:accent4>
        <a:accent5>
          <a:srgbClr val="B8E2AD"/>
        </a:accent5>
        <a:accent6>
          <a:srgbClr val="E75300"/>
        </a:accent6>
        <a:hlink>
          <a:srgbClr val="00C5C0"/>
        </a:hlink>
        <a:folHlink>
          <a:srgbClr val="AA014C"/>
        </a:folHlink>
      </a:clrScheme>
      <a:clrMap bg1="dk2" tx1="lt1" bg2="dk1" tx2="lt2" accent1="accent1" accent2="accent2" accent3="accent3" accent4="accent4" accent5="accent5" accent6="accent6" hlink="hlink" folHlink="folHlink"/>
    </a:extraClrScheme>
    <a:extraClrScheme>
      <a:clrScheme name="2_Architecture 15">
        <a:dk1>
          <a:srgbClr val="000000"/>
        </a:dk1>
        <a:lt1>
          <a:srgbClr val="FFFFFF"/>
        </a:lt1>
        <a:dk2>
          <a:srgbClr val="0034FF"/>
        </a:dk2>
        <a:lt2>
          <a:srgbClr val="FDB605"/>
        </a:lt2>
        <a:accent1>
          <a:srgbClr val="66CC33"/>
        </a:accent1>
        <a:accent2>
          <a:srgbClr val="FF5C00"/>
        </a:accent2>
        <a:accent3>
          <a:srgbClr val="AAAEFF"/>
        </a:accent3>
        <a:accent4>
          <a:srgbClr val="DADADA"/>
        </a:accent4>
        <a:accent5>
          <a:srgbClr val="B8E2AD"/>
        </a:accent5>
        <a:accent6>
          <a:srgbClr val="E75300"/>
        </a:accent6>
        <a:hlink>
          <a:srgbClr val="10C8E1"/>
        </a:hlink>
        <a:folHlink>
          <a:srgbClr val="AA014C"/>
        </a:folHlink>
      </a:clrScheme>
      <a:clrMap bg1="dk2" tx1="lt1" bg2="dk1" tx2="lt2" accent1="accent1" accent2="accent2" accent3="accent3" accent4="accent4" accent5="accent5" accent6="accent6" hlink="hlink" folHlink="folHlink"/>
    </a:extraClrScheme>
    <a:extraClrScheme>
      <a:clrScheme name="2_Architecture 16">
        <a:dk1>
          <a:srgbClr val="000000"/>
        </a:dk1>
        <a:lt1>
          <a:srgbClr val="FFFFFF"/>
        </a:lt1>
        <a:dk2>
          <a:srgbClr val="0034FF"/>
        </a:dk2>
        <a:lt2>
          <a:srgbClr val="FDB605"/>
        </a:lt2>
        <a:accent1>
          <a:srgbClr val="66CC33"/>
        </a:accent1>
        <a:accent2>
          <a:srgbClr val="FF5C00"/>
        </a:accent2>
        <a:accent3>
          <a:srgbClr val="AAAEFF"/>
        </a:accent3>
        <a:accent4>
          <a:srgbClr val="DADADA"/>
        </a:accent4>
        <a:accent5>
          <a:srgbClr val="B8E2AD"/>
        </a:accent5>
        <a:accent6>
          <a:srgbClr val="E75300"/>
        </a:accent6>
        <a:hlink>
          <a:srgbClr val="10C8E1"/>
        </a:hlink>
        <a:folHlink>
          <a:srgbClr val="F3016E"/>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ASM_2008_Template">
  <a:themeElements>
    <a:clrScheme name="ASM_2008_Template 13">
      <a:dk1>
        <a:srgbClr val="000000"/>
      </a:dk1>
      <a:lt1>
        <a:srgbClr val="FFFFFF"/>
      </a:lt1>
      <a:dk2>
        <a:srgbClr val="0860A8"/>
      </a:dk2>
      <a:lt2>
        <a:srgbClr val="FDB605"/>
      </a:lt2>
      <a:accent1>
        <a:srgbClr val="009900"/>
      </a:accent1>
      <a:accent2>
        <a:srgbClr val="FF5C00"/>
      </a:accent2>
      <a:accent3>
        <a:srgbClr val="AAB6D1"/>
      </a:accent3>
      <a:accent4>
        <a:srgbClr val="DADADA"/>
      </a:accent4>
      <a:accent5>
        <a:srgbClr val="AACAAA"/>
      </a:accent5>
      <a:accent6>
        <a:srgbClr val="E75300"/>
      </a:accent6>
      <a:hlink>
        <a:srgbClr val="C7015B"/>
      </a:hlink>
      <a:folHlink>
        <a:srgbClr val="567EB9"/>
      </a:folHlink>
    </a:clrScheme>
    <a:fontScheme name="ASM_2008_Template">
      <a:majorFont>
        <a:latin typeface="Neo Sans Intel Medium"/>
        <a:ea typeface=""/>
        <a:cs typeface="Arial"/>
      </a:majorFont>
      <a:minorFont>
        <a:latin typeface="Neo Sans Inte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folHlink"/>
            </a:gs>
            <a:gs pos="100000">
              <a:schemeClr val="folHlink">
                <a:gamma/>
                <a:shade val="46275"/>
                <a:invGamma/>
                <a:alpha val="0"/>
              </a:schemeClr>
            </a:gs>
          </a:gsLst>
          <a:lin ang="5400000" scaled="1"/>
        </a:gradFill>
        <a:ln w="9525" cap="flat" cmpd="sng" algn="ctr">
          <a:noFill/>
          <a:prstDash val="solid"/>
          <a:round/>
          <a:headEnd type="none" w="med" len="med"/>
          <a:tailEnd type="none" w="med" len="med"/>
        </a:ln>
        <a:effectLst/>
      </a:spPr>
      <a:bodyPr vert="horz" wrap="none" lIns="91440" tIns="228600" rIns="91440" bIns="45720" numCol="1" anchor="t" anchorCtr="1" compatLnSpc="1">
        <a:prstTxWarp prst="textNoShape">
          <a:avLst/>
        </a:prstTxWarp>
      </a:bodyPr>
      <a:lstStyle>
        <a:defPPr marL="0" marR="0" indent="0" algn="l" defTabSz="10160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Neo Sans Intel" pitchFamily="34" charset="0"/>
            <a:cs typeface="Arial" charset="0"/>
          </a:defRPr>
        </a:defPPr>
      </a:lstStyle>
    </a:spDef>
    <a:lnDef>
      <a:spPr bwMode="auto">
        <a:xfrm>
          <a:off x="0" y="0"/>
          <a:ext cx="1" cy="1"/>
        </a:xfrm>
        <a:custGeom>
          <a:avLst/>
          <a:gdLst/>
          <a:ahLst/>
          <a:cxnLst/>
          <a:rect l="0" t="0" r="0" b="0"/>
          <a:pathLst/>
        </a:custGeom>
        <a:gradFill rotWithShape="1">
          <a:gsLst>
            <a:gs pos="0">
              <a:schemeClr val="folHlink"/>
            </a:gs>
            <a:gs pos="100000">
              <a:schemeClr val="folHlink">
                <a:gamma/>
                <a:shade val="46275"/>
                <a:invGamma/>
                <a:alpha val="0"/>
              </a:schemeClr>
            </a:gs>
          </a:gsLst>
          <a:lin ang="5400000" scaled="1"/>
        </a:gradFill>
        <a:ln w="9525" cap="flat" cmpd="sng" algn="ctr">
          <a:noFill/>
          <a:prstDash val="solid"/>
          <a:round/>
          <a:headEnd type="none" w="med" len="med"/>
          <a:tailEnd type="none" w="med" len="med"/>
        </a:ln>
        <a:effectLst/>
      </a:spPr>
      <a:bodyPr vert="horz" wrap="none" lIns="91440" tIns="228600" rIns="91440" bIns="45720" numCol="1" anchor="t" anchorCtr="1" compatLnSpc="1">
        <a:prstTxWarp prst="textNoShape">
          <a:avLst/>
        </a:prstTxWarp>
      </a:bodyPr>
      <a:lstStyle>
        <a:defPPr marL="0" marR="0" indent="0" algn="l" defTabSz="10160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Neo Sans Intel" pitchFamily="34" charset="0"/>
            <a:cs typeface="Arial" charset="0"/>
          </a:defRPr>
        </a:defPPr>
      </a:lstStyle>
    </a:lnDef>
  </a:objectDefaults>
  <a:extraClrSchemeLst>
    <a:extraClrScheme>
      <a:clrScheme name="ASM_2008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SM_2008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SM_2008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SM_2008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SM_2008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SM_2008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SM_2008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SM_2008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SM_2008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SM_2008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SM_2008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SM_2008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SM_2008_Template 13">
        <a:dk1>
          <a:srgbClr val="000000"/>
        </a:dk1>
        <a:lt1>
          <a:srgbClr val="FFFFFF"/>
        </a:lt1>
        <a:dk2>
          <a:srgbClr val="0860A8"/>
        </a:dk2>
        <a:lt2>
          <a:srgbClr val="FDB605"/>
        </a:lt2>
        <a:accent1>
          <a:srgbClr val="009900"/>
        </a:accent1>
        <a:accent2>
          <a:srgbClr val="FF5C00"/>
        </a:accent2>
        <a:accent3>
          <a:srgbClr val="AAB6D1"/>
        </a:accent3>
        <a:accent4>
          <a:srgbClr val="DADADA"/>
        </a:accent4>
        <a:accent5>
          <a:srgbClr val="AACAAA"/>
        </a:accent5>
        <a:accent6>
          <a:srgbClr val="E75300"/>
        </a:accent6>
        <a:hlink>
          <a:srgbClr val="C7015B"/>
        </a:hlink>
        <a:folHlink>
          <a:srgbClr val="567EB9"/>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Exascale Logic Roadmap SBorkar 062607</Template>
  <TotalTime>59434789</TotalTime>
  <Pages>44</Pages>
  <Words>2923</Words>
  <Application>Microsoft Office PowerPoint</Application>
  <PresentationFormat>Présentation à l'écran (4:3)</PresentationFormat>
  <Paragraphs>542</Paragraphs>
  <Slides>36</Slides>
  <Notes>20</Notes>
  <HiddenSlides>0</HiddenSlides>
  <MMClips>0</MMClips>
  <ScaleCrop>false</ScaleCrop>
  <HeadingPairs>
    <vt:vector size="6" baseType="variant">
      <vt:variant>
        <vt:lpstr>Modèle de conception</vt:lpstr>
      </vt:variant>
      <vt:variant>
        <vt:i4>5</vt:i4>
      </vt:variant>
      <vt:variant>
        <vt:lpstr>Serveurs OLE incorporés</vt:lpstr>
      </vt:variant>
      <vt:variant>
        <vt:i4>1</vt:i4>
      </vt:variant>
      <vt:variant>
        <vt:lpstr>Titres des diapositives</vt:lpstr>
      </vt:variant>
      <vt:variant>
        <vt:i4>36</vt:i4>
      </vt:variant>
    </vt:vector>
  </HeadingPairs>
  <TitlesOfParts>
    <vt:vector size="42" baseType="lpstr">
      <vt:lpstr>ASM_2008_Template</vt:lpstr>
      <vt:lpstr>2_white_intel_only</vt:lpstr>
      <vt:lpstr>1_ASM_2008_Template</vt:lpstr>
      <vt:lpstr>3_Architecture</vt:lpstr>
      <vt:lpstr>2_ASM_2008_Template</vt:lpstr>
      <vt:lpstr>Chart</vt:lpstr>
      <vt:lpstr>Innovation at Intel to address Challenges of Exascale Computing</vt:lpstr>
      <vt:lpstr>Legal Disclaimer</vt:lpstr>
      <vt:lpstr>Intel in France</vt:lpstr>
      <vt:lpstr>Why Exascale Computing?</vt:lpstr>
      <vt:lpstr>Today’s Exascale Expectation Projected performance development</vt:lpstr>
      <vt:lpstr>ExaFlops ???</vt:lpstr>
      <vt:lpstr>Business as usual will not work because…       Challenges Need to Be Addressed to Reach Exascale</vt:lpstr>
      <vt:lpstr>Exascale Systems Design</vt:lpstr>
      <vt:lpstr>Power Management </vt:lpstr>
      <vt:lpstr>A 20-40 MW Exa-ops Envelope consensus </vt:lpstr>
      <vt:lpstr>A “typical” TFLOPS platform today: 3K pJ per Peak FLOP (3W/GFlops) </vt:lpstr>
      <vt:lpstr>Exascale’s Power Challenge</vt:lpstr>
      <vt:lpstr>Low-power CPU</vt:lpstr>
      <vt:lpstr>Simple Core Scaling Example</vt:lpstr>
      <vt:lpstr>Moore’s Law 2008-2020 Semiconductor Device Scaling Factors</vt:lpstr>
      <vt:lpstr>Terascale Experimental Hardware</vt:lpstr>
      <vt:lpstr>Intel® Many Integrated Core (MIC) Architecture</vt:lpstr>
      <vt:lpstr>The Knights Family</vt:lpstr>
      <vt:lpstr>Exascale Systems Design</vt:lpstr>
      <vt:lpstr>Our Strategy: Computing for highly parallel workloads</vt:lpstr>
      <vt:lpstr>Programming at Exascale</vt:lpstr>
      <vt:lpstr>Exascale Systems Design</vt:lpstr>
      <vt:lpstr>Memory advances </vt:lpstr>
      <vt:lpstr>Revised DRAM Architecture</vt:lpstr>
      <vt:lpstr>Innovative Multi-Chip 3D Packaging Will Address Multiple Challenges</vt:lpstr>
      <vt:lpstr>Terascale Experimental Hardware</vt:lpstr>
      <vt:lpstr>Exascale Systems Design</vt:lpstr>
      <vt:lpstr>Interconnect</vt:lpstr>
      <vt:lpstr>Future: A Terabit Optical Chip</vt:lpstr>
      <vt:lpstr>Integrating into a  System</vt:lpstr>
      <vt:lpstr>HPC: High Performance Computing  &gt;&gt;Tb/s </vt:lpstr>
      <vt:lpstr>Exascale Systems Design</vt:lpstr>
      <vt:lpstr> … Reliability and Resiliency</vt:lpstr>
      <vt:lpstr>Software and System Resilience</vt:lpstr>
      <vt:lpstr>Conclusion: The Path Forward</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Exascale Challenges</dc:title>
  <dc:creator>SC</dc:creator>
  <cp:lastModifiedBy>shifrin</cp:lastModifiedBy>
  <cp:revision>1346186358</cp:revision>
  <cp:lastPrinted>1997-11-26T23:57:52Z</cp:lastPrinted>
  <dcterms:created xsi:type="dcterms:W3CDTF">2011-06-15T19:28:36Z</dcterms:created>
  <dcterms:modified xsi:type="dcterms:W3CDTF">2011-06-15T19:29:14Z</dcterms:modified>
</cp:coreProperties>
</file>