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F3F3F3"/>
    <a:srgbClr val="D8D8D8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25780" autoAdjust="0"/>
    <p:restoredTop sz="91453" autoAdjust="0"/>
  </p:normalViewPr>
  <p:slideViewPr>
    <p:cSldViewPr>
      <p:cViewPr>
        <p:scale>
          <a:sx n="120" d="100"/>
          <a:sy n="120" d="100"/>
        </p:scale>
        <p:origin x="-8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FB7F12E3-C5DD-4334-9ECB-5408C50B80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F12E3-C5DD-4334-9ECB-5408C50B80F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9E1D-C2D5-4756-89CC-115FCC904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DF843-A4FD-4ED4-BE1B-299CA4E37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ECDF-C49C-457F-9A11-9D06B87B2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6172200" y="6597352"/>
            <a:ext cx="19050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29600" y="6580584"/>
            <a:ext cx="685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27BA-BDB3-4F1A-9877-562800D63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B38DC-3B39-4C9A-B16D-69AB381F5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C5F0-F6BB-4B9C-895F-DB1FD032A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DAC8-6C58-4112-AA90-49C3CE96E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526E-2B21-44CD-BB5F-167E273D4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FE0E-DA6C-4EA0-A496-3FAC2A3C5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F50A-E85D-408D-8B34-F921F305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3218-99FF-4FA6-AFBA-D54A79D4E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E5FBFEC-7112-4FC0-A896-B5A81B06B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067944" y="4221088"/>
            <a:ext cx="4896544" cy="642942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/>
              <a:t>Positionnement et stratégie d’évolution du CC-IN2P3</a:t>
            </a:r>
            <a:endParaRPr lang="fr-FR" sz="2800" dirty="0"/>
          </a:p>
        </p:txBody>
      </p:sp>
      <p:pic>
        <p:nvPicPr>
          <p:cNvPr id="5" name="Picture 8" descr="CC_retouch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970" y="5154637"/>
            <a:ext cx="3631336" cy="1989139"/>
          </a:xfrm>
          <a:prstGeom prst="rect">
            <a:avLst/>
          </a:prstGeom>
          <a:noFill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142844" y="4714884"/>
            <a:ext cx="2347898" cy="35719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16-17 juin 2011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139952" y="573325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Journées prospectives du CC-IN2P3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937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796136" y="5949280"/>
            <a:ext cx="122413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~9.6 M€ d’aujourd’hui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2843808" y="3325188"/>
            <a:ext cx="648072" cy="28803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707904" y="3308837"/>
            <a:ext cx="720080" cy="28803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onnecteur droit avec flèche 10"/>
          <p:cNvCxnSpPr>
            <a:stCxn id="7" idx="1"/>
          </p:cNvCxnSpPr>
          <p:nvPr/>
        </p:nvCxnSpPr>
        <p:spPr bwMode="auto">
          <a:xfrm rot="10800000" flipV="1">
            <a:off x="5364088" y="6210890"/>
            <a:ext cx="432048" cy="314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0"/>
            <a:ext cx="3923927" cy="231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llipse 12"/>
          <p:cNvSpPr/>
          <p:nvPr/>
        </p:nvSpPr>
        <p:spPr bwMode="auto">
          <a:xfrm>
            <a:off x="4788024" y="6381328"/>
            <a:ext cx="720080" cy="43204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3941" cy="46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8" t="8306" r="12605" b="3101"/>
          <a:stretch>
            <a:fillRect/>
          </a:stretch>
        </p:blipFill>
        <p:spPr bwMode="auto">
          <a:xfrm>
            <a:off x="5004048" y="3789040"/>
            <a:ext cx="4139952" cy="273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07504" y="190381"/>
            <a:ext cx="259228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/>
              <a:t>32 personnes sur Lyon dont 8 opérateurs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749752" cy="609600"/>
          </a:xfrm>
        </p:spPr>
        <p:txBody>
          <a:bodyPr/>
          <a:lstStyle/>
          <a:p>
            <a:r>
              <a:rPr lang="fr-FR" sz="2400" dirty="0" smtClean="0"/>
              <a:t>Positionnement / paysage de la recherche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79512" y="1340768"/>
            <a:ext cx="46085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Jusqu’à récemment</a:t>
            </a:r>
          </a:p>
          <a:p>
            <a:r>
              <a:rPr lang="fr-FR" sz="2000" dirty="0" smtClean="0"/>
              <a:t>CC-IN2P3 = USR 6402 du CNRS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55976" y="1484784"/>
            <a:ext cx="36004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+ Convention avec le CEA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236107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Forte évolution du paysage de la recherche (voir présentation de Serge </a:t>
            </a:r>
            <a:r>
              <a:rPr lang="fr-FR" sz="2000" dirty="0" err="1" smtClean="0"/>
              <a:t>Kox</a:t>
            </a:r>
            <a:r>
              <a:rPr lang="fr-FR" sz="2000" dirty="0" smtClean="0"/>
              <a:t>)</a:t>
            </a:r>
          </a:p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 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Complexification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504" y="3356992"/>
            <a:ext cx="44644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Universités / PRES – la plupart des laboratoires du CNRS sont des UMR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32040" y="3356992"/>
            <a:ext cx="374441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Initiatives d’excellences (</a:t>
            </a:r>
            <a:r>
              <a:rPr lang="fr-FR" sz="2000" dirty="0" err="1" smtClean="0"/>
              <a:t>Idex</a:t>
            </a:r>
            <a:r>
              <a:rPr lang="fr-FR" sz="2000" dirty="0" smtClean="0"/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4293096"/>
            <a:ext cx="43924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Nouvelles structures : IRT – IHU - 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2" y="4941168"/>
            <a:ext cx="547260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Alliances : </a:t>
            </a:r>
          </a:p>
          <a:p>
            <a:pPr lvl="1"/>
            <a:r>
              <a:rPr lang="fr-FR" sz="2000" dirty="0" smtClean="0"/>
              <a:t>Santé : AVIESAN (9 organismes)</a:t>
            </a:r>
          </a:p>
          <a:p>
            <a:pPr lvl="1"/>
            <a:r>
              <a:rPr lang="fr-FR" sz="2000" dirty="0" smtClean="0"/>
              <a:t>Environnement : </a:t>
            </a:r>
            <a:r>
              <a:rPr lang="fr-FR" sz="2000" dirty="0" err="1" smtClean="0"/>
              <a:t>AllEnvi</a:t>
            </a:r>
            <a:r>
              <a:rPr lang="fr-FR" sz="2000" dirty="0" smtClean="0"/>
              <a:t> (12 organismes)</a:t>
            </a:r>
          </a:p>
          <a:p>
            <a:pPr lvl="1"/>
            <a:r>
              <a:rPr lang="fr-FR" sz="2000" dirty="0" smtClean="0"/>
              <a:t>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96136" y="4005064"/>
            <a:ext cx="79208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ANR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40152" y="5229200"/>
            <a:ext cx="305983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smtClean="0"/>
              <a:t>Impossible d’ignorer ces évolutions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948264" y="4005064"/>
            <a:ext cx="194421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Appel à projets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965776" cy="609600"/>
          </a:xfrm>
        </p:spPr>
        <p:txBody>
          <a:bodyPr/>
          <a:lstStyle/>
          <a:p>
            <a:r>
              <a:rPr lang="fr-FR" sz="2400" dirty="0" smtClean="0"/>
              <a:t>Positionnement / paysage informatique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323528" y="126876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Jusqu’à récemment la communauté HEP avait des besoins très spécifique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04253" y="1452980"/>
            <a:ext cx="316835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 Centre de calcul dédié</a:t>
            </a:r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51520" y="22048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Spécificité reconnue par la communauté</a:t>
            </a:r>
          </a:p>
          <a:p>
            <a:r>
              <a:rPr lang="fr-FR" sz="2000" dirty="0" smtClean="0">
                <a:sym typeface="Wingdings" pitchFamily="2" charset="2"/>
              </a:rPr>
              <a:t> Rapport </a:t>
            </a:r>
            <a:r>
              <a:rPr lang="fr-FR" sz="2000" dirty="0" err="1" smtClean="0">
                <a:sym typeface="Wingdings" pitchFamily="2" charset="2"/>
              </a:rPr>
              <a:t>Héon</a:t>
            </a:r>
            <a:r>
              <a:rPr lang="fr-FR" sz="2000" dirty="0" smtClean="0">
                <a:sym typeface="Wingdings" pitchFamily="2" charset="2"/>
              </a:rPr>
              <a:t>-</a:t>
            </a:r>
            <a:r>
              <a:rPr lang="fr-FR" sz="2000" dirty="0" err="1" smtClean="0">
                <a:sym typeface="Wingdings" pitchFamily="2" charset="2"/>
              </a:rPr>
              <a:t>Sartorius</a:t>
            </a:r>
            <a:r>
              <a:rPr lang="fr-FR" sz="2000" dirty="0" smtClean="0">
                <a:sym typeface="Wingdings" pitchFamily="2" charset="2"/>
              </a:rPr>
              <a:t> (2005) va aboutir à la création du GENCI 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2996952"/>
            <a:ext cx="806489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Mais : </a:t>
            </a:r>
            <a:r>
              <a:rPr lang="fr-FR" sz="2000" i="1" dirty="0" smtClean="0">
                <a:latin typeface="+mn-lt"/>
              </a:rPr>
              <a:t>« Il est entendu que la vocation du CC-IN2P3 au service d'une communauté particulière, celle de la physique des particules, le laisse a priori à l'écart de cette structuration » (page 26 du rapport)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429309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Cette situation a changé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951312" y="4149080"/>
            <a:ext cx="608518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De nombreuses disciplines scientifiques ont besoin de ressources pour faire du traitement de données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4941168"/>
            <a:ext cx="705678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Le CC-IN2P3 est devenue le nœud principal de la grille française, pluridisciplinaire par définition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27784" y="58052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Et cette nouvelle fonction du CC-IN2P3 est connue au plus haut niveau (CSCI par exemple)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81800" cy="609600"/>
          </a:xfrm>
        </p:spPr>
        <p:txBody>
          <a:bodyPr/>
          <a:lstStyle/>
          <a:p>
            <a:r>
              <a:rPr lang="fr-FR" sz="2400" dirty="0" smtClean="0"/>
              <a:t>Positionnement / physique corpusculaire</a:t>
            </a:r>
            <a:endParaRPr lang="fr-FR" sz="24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pic>
        <p:nvPicPr>
          <p:cNvPr id="4" name="Picture 2" descr="http://sci.esa.int/science-e-media/img/da/Euclide_EADS_Astrium_4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288" y="1484784"/>
            <a:ext cx="1944216" cy="1944216"/>
          </a:xfrm>
          <a:prstGeom prst="rect">
            <a:avLst/>
          </a:prstGeom>
          <a:noFill/>
        </p:spPr>
      </p:pic>
      <p:pic>
        <p:nvPicPr>
          <p:cNvPr id="5" name="Picture 2" descr="http://www.lsst.org/News/images/LSST_Rendering_V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52350" y="2060848"/>
            <a:ext cx="2839930" cy="216024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7504" y="119675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LHC va continuer de fournir l’essentiel de nos données dans les prochaines années (voir le talk de Ghita / Rachid)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2204864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mais montée en puissance des astroparticules avec LSST et EUCLID</a:t>
            </a:r>
          </a:p>
          <a:p>
            <a:r>
              <a:rPr lang="fr-FR" sz="2000" dirty="0" smtClean="0">
                <a:sym typeface="Wingdings" pitchFamily="2" charset="2"/>
              </a:rPr>
              <a:t> 2018</a:t>
            </a:r>
            <a:r>
              <a:rPr lang="fr-FR" sz="2000" dirty="0" smtClean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3356992"/>
            <a:ext cx="367240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 Rôle majeur du CC-IN2P3</a:t>
            </a:r>
            <a:endParaRPr lang="fr-FR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251520" y="429309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Opportunité de devenir un centre de référence en Europe pour les astroparticules au même titre que le CERN est un centre de référence pour le calcul en physique des particules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411760" y="537321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nouvelle salle informatique est un élément capital pour le succès de cette stratégie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260648"/>
            <a:ext cx="7901880" cy="609600"/>
          </a:xfrm>
        </p:spPr>
        <p:txBody>
          <a:bodyPr/>
          <a:lstStyle/>
          <a:p>
            <a:r>
              <a:rPr lang="fr-FR" sz="2400" dirty="0" smtClean="0"/>
              <a:t>Positionnement / ouvertures </a:t>
            </a:r>
            <a:r>
              <a:rPr lang="fr-FR" sz="2400" dirty="0" smtClean="0">
                <a:sym typeface="Wingdings" pitchFamily="2" charset="2"/>
              </a:rPr>
              <a:t>(voir Gaëlle &amp; </a:t>
            </a:r>
            <a:r>
              <a:rPr lang="fr-FR" sz="2400" dirty="0" err="1" smtClean="0">
                <a:sym typeface="Wingdings" pitchFamily="2" charset="2"/>
              </a:rPr>
              <a:t>Yonny</a:t>
            </a:r>
            <a:r>
              <a:rPr lang="fr-FR" sz="2400" dirty="0" smtClean="0">
                <a:sym typeface="Wingdings" pitchFamily="2" charset="2"/>
              </a:rPr>
              <a:t>)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79512" y="227687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Sollicitations permanentes pour fournir des ressources à divers projets</a:t>
            </a:r>
          </a:p>
          <a:p>
            <a:pPr>
              <a:buFont typeface="Wingdings"/>
              <a:buChar char="è"/>
            </a:pPr>
            <a:r>
              <a:rPr lang="fr-FR" sz="2000" dirty="0" smtClean="0">
                <a:sym typeface="Wingdings" pitchFamily="2" charset="2"/>
              </a:rPr>
              <a:t>Reconnaissance de notre expertise en termes de traitement des données</a:t>
            </a:r>
          </a:p>
          <a:p>
            <a:r>
              <a:rPr lang="fr-FR" sz="2000" dirty="0" smtClean="0">
                <a:sym typeface="Wingdings" pitchFamily="2" charset="2"/>
              </a:rPr>
              <a:t>… m</a:t>
            </a:r>
            <a:r>
              <a:rPr lang="fr-FR" sz="2000" dirty="0" smtClean="0"/>
              <a:t>ais risque de dispersion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1412776"/>
            <a:ext cx="68407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Région </a:t>
            </a:r>
            <a:r>
              <a:rPr lang="fr-FR" sz="2000" dirty="0" smtClean="0">
                <a:sym typeface="Wingdings" pitchFamily="2" charset="2"/>
              </a:rPr>
              <a:t> TIDRA</a:t>
            </a:r>
          </a:p>
          <a:p>
            <a:r>
              <a:rPr lang="fr-FR" sz="2000" dirty="0" smtClean="0">
                <a:sym typeface="Wingdings" pitchFamily="2" charset="2"/>
              </a:rPr>
              <a:t>Pôles de compétitivité – Ouverture vers le monde industriel</a:t>
            </a:r>
            <a:endParaRPr lang="fr-FR" sz="20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179512" y="3429000"/>
            <a:ext cx="612068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 L’Equipex CAPRI est une (la) solution possible</a:t>
            </a:r>
            <a:endParaRPr lang="fr-FR" sz="20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79512" y="4005064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 tournant grille </a:t>
            </a:r>
            <a:r>
              <a:rPr lang="fr-FR" sz="2000" dirty="0" smtClean="0">
                <a:sym typeface="Wingdings" pitchFamily="2" charset="2"/>
              </a:rPr>
              <a:t> </a:t>
            </a:r>
            <a:r>
              <a:rPr lang="fr-FR" sz="2000" dirty="0" err="1" smtClean="0">
                <a:sym typeface="Wingdings" pitchFamily="2" charset="2"/>
              </a:rPr>
              <a:t>cloud</a:t>
            </a:r>
            <a:r>
              <a:rPr lang="fr-FR" sz="2000" dirty="0" smtClean="0">
                <a:sym typeface="Wingdings" pitchFamily="2" charset="2"/>
              </a:rPr>
              <a:t> est à prendre maintenant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ym typeface="Wingdings" pitchFamily="2" charset="2"/>
              </a:rPr>
              <a:t> Techniquement (la techno est ~là)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ym typeface="Wingdings" pitchFamily="2" charset="2"/>
              </a:rPr>
              <a:t> Politiquement ok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ym typeface="Wingdings" pitchFamily="2" charset="2"/>
              </a:rPr>
              <a:t> Intérêt du personnel du CC …</a:t>
            </a:r>
            <a:endParaRPr lang="fr-FR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940152" y="4089266"/>
            <a:ext cx="302433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Interaction forte avec France-Grilles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27784" y="5373216"/>
            <a:ext cx="6372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Une façon d’assumer notre rôle de plus en plus reconnu d’experts en traitement de données, sans perdre notre spécificité pour la physique corpusculaire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7504" y="5517232"/>
            <a:ext cx="208823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Interaction avec la recherche 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Positionnement / projets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16-17 juin 2011</a:t>
            </a:r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179512" y="1268760"/>
            <a:ext cx="849694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Volonté de passer dans un mode où nous devenons des partenaires à part entière des projets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213285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LHC : le CC est souvent vu comme un fournisseur de services</a:t>
            </a:r>
          </a:p>
          <a:p>
            <a:r>
              <a:rPr lang="fr-FR" sz="2000" dirty="0" smtClean="0"/>
              <a:t>Pas acceptable avec un middleware n’ayant pas atteint un niveau de qualité suffisant </a:t>
            </a:r>
            <a:r>
              <a:rPr lang="fr-FR" sz="2000" dirty="0" smtClean="0">
                <a:sym typeface="Wingdings" pitchFamily="2" charset="2"/>
              </a:rPr>
              <a:t> toujours en échec !</a:t>
            </a:r>
            <a:endParaRPr lang="fr-FR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187624" y="335699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L’intégration de postdocs physiciens au CC a été une tentative pour nous hisser au niveau de partenaires</a:t>
            </a:r>
          </a:p>
          <a:p>
            <a:r>
              <a:rPr lang="fr-FR" sz="2000" dirty="0" smtClean="0">
                <a:sym typeface="Wingdings" pitchFamily="2" charset="2"/>
              </a:rPr>
              <a:t> Réussite partielle – Il aurait fallut poursuivre l’effort</a:t>
            </a:r>
            <a:endParaRPr lang="fr-FR" sz="20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51520" y="458112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situation est bien meilleure pour les projets d’astroparticules</a:t>
            </a:r>
          </a:p>
          <a:p>
            <a:r>
              <a:rPr lang="fr-FR" sz="2000" dirty="0" smtClean="0"/>
              <a:t>=&gt; « </a:t>
            </a:r>
            <a:r>
              <a:rPr lang="fr-FR" sz="2000" dirty="0" err="1" smtClean="0"/>
              <a:t>Board</a:t>
            </a:r>
            <a:r>
              <a:rPr lang="fr-FR" sz="2000" dirty="0" smtClean="0"/>
              <a:t> » LSST – Coordination EUCLID – … interlocuteur du CNES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51720" y="5517232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Un nouveau rôle pour le support =&gt; évolution vers un statut de collaborateur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7097</TotalTime>
  <Words>626</Words>
  <Application>Microsoft Office PowerPoint</Application>
  <PresentationFormat>Présentation à l'écran (4:3)</PresentationFormat>
  <Paragraphs>76</Paragraphs>
  <Slides>8</Slides>
  <Notes>8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PowerPointCC_110906</vt:lpstr>
      <vt:lpstr>Positionnement et stratégie d’évolution du CC-IN2P3</vt:lpstr>
      <vt:lpstr>Diapositive 2</vt:lpstr>
      <vt:lpstr>Diapositive 3</vt:lpstr>
      <vt:lpstr>Positionnement / paysage de la recherche</vt:lpstr>
      <vt:lpstr>Positionnement / paysage informatique</vt:lpstr>
      <vt:lpstr>Positionnement / physique corpusculaire</vt:lpstr>
      <vt:lpstr>Positionnement / ouvertures (voir Gaëlle &amp; Yonny) </vt:lpstr>
      <vt:lpstr>Positionnement / projets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shifrin</cp:lastModifiedBy>
  <cp:revision>199</cp:revision>
  <cp:lastPrinted>1904-01-01T00:00:00Z</cp:lastPrinted>
  <dcterms:created xsi:type="dcterms:W3CDTF">2011-06-15T19:53:19Z</dcterms:created>
  <dcterms:modified xsi:type="dcterms:W3CDTF">2011-06-15T22:08:15Z</dcterms:modified>
</cp:coreProperties>
</file>