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86" r:id="rId4"/>
    <p:sldId id="295" r:id="rId5"/>
    <p:sldId id="294" r:id="rId6"/>
    <p:sldId id="265" r:id="rId7"/>
    <p:sldId id="266" r:id="rId8"/>
    <p:sldId id="268" r:id="rId9"/>
    <p:sldId id="267" r:id="rId10"/>
    <p:sldId id="271" r:id="rId11"/>
    <p:sldId id="272" r:id="rId12"/>
    <p:sldId id="276" r:id="rId13"/>
    <p:sldId id="277" r:id="rId14"/>
    <p:sldId id="278" r:id="rId15"/>
    <p:sldId id="275" r:id="rId16"/>
    <p:sldId id="279" r:id="rId17"/>
    <p:sldId id="280" r:id="rId18"/>
    <p:sldId id="282" r:id="rId1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24" autoAdjust="0"/>
  </p:normalViewPr>
  <p:slideViewPr>
    <p:cSldViewPr snapToObjects="1">
      <p:cViewPr>
        <p:scale>
          <a:sx n="100" d="100"/>
          <a:sy n="100" d="100"/>
        </p:scale>
        <p:origin x="-22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B0CEE-E172-C945-8A11-9A1BAACC66C7}" type="datetimeFigureOut">
              <a:rPr lang="fr-FR" smtClean="0"/>
              <a:pPr/>
              <a:t>21/01/2011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9E94C-6ECB-C348-94F8-5E161BB96F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25/01/2011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N. Massol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5D14-0EF2-F841-A558-C441AE8B61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25/01/2011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N. Massol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5D14-0EF2-F841-A558-C441AE8B61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25/01/2011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N. Massol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5D14-0EF2-F841-A558-C441AE8B61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25/01/2011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N. Massol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5D14-0EF2-F841-A558-C441AE8B61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25/01/2011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N. Massol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5D14-0EF2-F841-A558-C441AE8B61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25/01/2011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N. Massol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5D14-0EF2-F841-A558-C441AE8B61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25/01/2011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N. Massol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5D14-0EF2-F841-A558-C441AE8B61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25/01/2011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N. Massol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5D14-0EF2-F841-A558-C441AE8B61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25/01/2011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N. Massol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5D14-0EF2-F841-A558-C441AE8B61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25/01/2011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N. Massol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5D14-0EF2-F841-A558-C441AE8B61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25/01/2011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N. Massol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5D14-0EF2-F841-A558-C441AE8B61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25/01/2011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N. Massol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75D14-0EF2-F841-A558-C441AE8B61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12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6.jpeg"/><Relationship Id="rId5" Type="http://schemas.openxmlformats.org/officeDocument/2006/relationships/image" Target="../media/image9.jpeg"/><Relationship Id="rId15" Type="http://schemas.openxmlformats.org/officeDocument/2006/relationships/image" Target="../media/image8.jpeg"/><Relationship Id="rId10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27.jpeg"/><Relationship Id="rId1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</p:spPr>
        <p:txBody>
          <a:bodyPr>
            <a:noAutofit/>
          </a:bodyPr>
          <a:lstStyle/>
          <a:p>
            <a:r>
              <a:rPr lang="fr-FR" sz="4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futur </a:t>
            </a:r>
            <a:r>
              <a:rPr lang="fr-FR" sz="48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tracker</a:t>
            </a:r>
            <a:r>
              <a:rPr lang="fr-FR" sz="4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d’ATLAS au SLHC</a:t>
            </a:r>
            <a:endParaRPr lang="fr-FR" sz="4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Etude des services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25/01/2011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N. Massol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5D14-0EF2-F841-A558-C441AE8B6126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 environnement</a:t>
            </a:r>
            <a:r>
              <a:rPr kumimoji="0" lang="fr-FR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hostile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6" descr="activation_map_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417638"/>
            <a:ext cx="9144000" cy="544036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25/01/2011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N. Massol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5D14-0EF2-F841-A558-C441AE8B6126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 futur détecteur interne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\\cern.ch\dfs\Departments\PH\Groups\TA1\Atlas_trt\Andrea\Atlas\UPGRADE\Desy WS 2010\material varie\ID-ax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1375117"/>
            <a:ext cx="8568952" cy="48621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6012160" y="5649676"/>
            <a:ext cx="2520280" cy="44362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400" dirty="0" smtClean="0"/>
              <a:t>Cylindre : </a:t>
            </a:r>
            <a:r>
              <a:rPr lang="fr-FR" sz="2400" dirty="0" smtClean="0"/>
              <a:t>6</a:t>
            </a:r>
            <a:r>
              <a:rPr lang="fr-FR" sz="2400" dirty="0" smtClean="0"/>
              <a:t>m </a:t>
            </a:r>
            <a:r>
              <a:rPr lang="fr-FR" sz="2400" dirty="0" smtClean="0"/>
              <a:t>x </a:t>
            </a:r>
            <a:r>
              <a:rPr lang="fr-FR" sz="2400" dirty="0" smtClean="0"/>
              <a:t>2m</a:t>
            </a:r>
            <a:endParaRPr kumimoji="0" lang="fr-FR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25/01/2011</a:t>
            </a:r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N. Massol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5D14-0EF2-F841-A558-C441AE8B6126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accent6">
                    <a:lumMod val="75000"/>
                  </a:schemeClr>
                </a:solidFill>
              </a:rPr>
              <a:t>Détecteur tonneau </a:t>
            </a:r>
            <a:r>
              <a:rPr lang="fr-FR" sz="4000" dirty="0" err="1" smtClean="0">
                <a:solidFill>
                  <a:schemeClr val="accent6">
                    <a:lumMod val="75000"/>
                  </a:schemeClr>
                </a:solidFill>
              </a:rPr>
              <a:t>strips</a:t>
            </a:r>
            <a:endParaRPr lang="fr-FR" sz="4000" dirty="0" smtClean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6148" name="Picture 1028" descr="1 Barrel Strip and Pix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309738"/>
            <a:ext cx="8503981" cy="392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25/01/2011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N. Massol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5D14-0EF2-F841-A558-C441AE8B6126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451917"/>
            <a:ext cx="8229600" cy="104097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r-FR" sz="2000" dirty="0" smtClean="0"/>
              <a:t>Constitué d’échelles de détection = unité de base du détecteur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r-FR" sz="2000" baseline="0" dirty="0" smtClean="0"/>
              <a:t>Couches concentriques de cylindres (idem pour la partie centrale pixels)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accent6">
                    <a:lumMod val="75000"/>
                  </a:schemeClr>
                </a:solidFill>
              </a:rPr>
              <a:t>Routage des tubes</a:t>
            </a:r>
            <a:r>
              <a:rPr lang="fr-FR" sz="4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de refroidissement</a:t>
            </a:r>
            <a:endParaRPr lang="fr-FR" sz="4000" dirty="0" smtClean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7172" name="Picture 1028" descr="2 Barrel Strip and Pixel Cool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204864"/>
            <a:ext cx="8496944" cy="408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25/01/2011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N. Massol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5D14-0EF2-F841-A558-C441AE8B6126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412776"/>
            <a:ext cx="8229600" cy="104097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r-FR" sz="2000" dirty="0" smtClean="0"/>
              <a:t>1 boucle de refroidissement par échelle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r-FR" sz="2000" noProof="0" dirty="0" smtClean="0"/>
              <a:t>Raccord fluide de part et d’autre des tubes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accent6">
                    <a:lumMod val="75000"/>
                  </a:schemeClr>
                </a:solidFill>
              </a:rPr>
              <a:t>Routage des c</a:t>
            </a:r>
            <a:r>
              <a:rPr lang="fr-FR" sz="4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âbles</a:t>
            </a:r>
            <a:endParaRPr lang="fr-FR" sz="4000" dirty="0" smtClean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8196" name="Picture 4" descr="4 Barrel Strip and Pixel Eleectrical Services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132856"/>
            <a:ext cx="8496944" cy="411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25/01/2011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N. Massol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5D14-0EF2-F841-A558-C441AE8B6126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340768"/>
            <a:ext cx="8229600" cy="896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r-FR" sz="2000" dirty="0" smtClean="0"/>
              <a:t>1 harnais électrique par échelle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r-FR" sz="2000" baseline="0" dirty="0" smtClean="0"/>
              <a:t>Routage monocouche pour facilité</a:t>
            </a:r>
            <a:r>
              <a:rPr lang="fr-FR" sz="2000" dirty="0" smtClean="0"/>
              <a:t> d’accès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25/01/2011</a:t>
            </a:r>
            <a:endParaRPr lang="en-GB" smtClean="0"/>
          </a:p>
        </p:txBody>
      </p:sp>
      <p:sp>
        <p:nvSpPr>
          <p:cNvPr id="5123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N. Massol</a:t>
            </a:r>
            <a:endParaRPr lang="en-GB" smtClean="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274638"/>
            <a:ext cx="8856984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Panneaux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connexion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: PCBs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amovibles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4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6" name="Picture 2" descr="C:\Documents and Settings\massol\Bureau\PcbInterne.png"/>
          <p:cNvPicPr>
            <a:picLocks noChangeAspect="1" noChangeArrowheads="1"/>
          </p:cNvPicPr>
          <p:nvPr/>
        </p:nvPicPr>
        <p:blipFill>
          <a:blip r:embed="rId2"/>
          <a:srcRect l="4762" t="2232" r="8276" b="1714"/>
          <a:stretch>
            <a:fillRect/>
          </a:stretch>
        </p:blipFill>
        <p:spPr bwMode="auto">
          <a:xfrm>
            <a:off x="286891" y="2204864"/>
            <a:ext cx="853358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5D14-0EF2-F841-A558-C441AE8B6126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412776"/>
            <a:ext cx="8229600" cy="75294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r-FR" sz="2000" dirty="0" smtClean="0"/>
              <a:t>Interface universelle (par secteur) entre détecteur et monde extérieur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r-FR" sz="2000" baseline="0" dirty="0" smtClean="0"/>
              <a:t>Regroupement des signaux par famille</a:t>
            </a:r>
            <a:endParaRPr lang="fr-FR" sz="20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Connexion des câbles aux panneaux</a:t>
            </a:r>
            <a:endParaRPr lang="fr-FR" dirty="0" smtClean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9220" name="Picture 4" descr="5 Moveable PCB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015" y="2204864"/>
            <a:ext cx="8586465" cy="406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25/01/2011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N. Massol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5D14-0EF2-F841-A558-C441AE8B6126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340768"/>
            <a:ext cx="8229600" cy="104097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r-FR" sz="2000" dirty="0" smtClean="0"/>
              <a:t>Test indépendant de la partie tonneau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r-FR" sz="2000" baseline="0" dirty="0" smtClean="0"/>
              <a:t>Passage libre pour</a:t>
            </a:r>
            <a:r>
              <a:rPr lang="fr-FR" sz="2000" dirty="0" smtClean="0"/>
              <a:t> la partie bouchon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fr-FR" sz="4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nsertion du bouchon </a:t>
            </a:r>
            <a:r>
              <a:rPr lang="fr-FR" sz="4000" dirty="0" err="1" smtClean="0">
                <a:solidFill>
                  <a:schemeClr val="accent6">
                    <a:lumMod val="75000"/>
                  </a:schemeClr>
                </a:solidFill>
                <a:effectLst/>
              </a:rPr>
              <a:t>strips</a:t>
            </a:r>
            <a:endParaRPr lang="fr-FR" sz="4000" dirty="0" smtClean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10244" name="Picture 4" descr="6 EndCap with Services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204864"/>
            <a:ext cx="8496944" cy="415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25/01/2011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N. Massol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5D14-0EF2-F841-A558-C441AE8B6126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412776"/>
            <a:ext cx="8229600" cy="104097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r-FR" sz="2000" dirty="0" smtClean="0"/>
              <a:t>Bouchon = sous-système indépendant mécaniquement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r-FR" sz="2000" baseline="0" dirty="0" smtClean="0"/>
              <a:t>Connexions</a:t>
            </a:r>
            <a:r>
              <a:rPr lang="fr-FR" sz="2000" dirty="0" smtClean="0"/>
              <a:t> électriques sur le même panneau que le tonneau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Fermeture des panneaux</a:t>
            </a:r>
            <a:endParaRPr lang="fr-FR" sz="4000" dirty="0" smtClean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12292" name="Picture 4" descr="12 PCB close Inner Volum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132856"/>
            <a:ext cx="8518138" cy="42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25/01/2011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N. Massol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5D14-0EF2-F841-A558-C441AE8B6126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307901"/>
            <a:ext cx="8229600" cy="104097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r-FR" sz="2000" dirty="0" smtClean="0"/>
              <a:t>Barrière environnementale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r-FR" sz="2000" baseline="0" dirty="0" smtClean="0"/>
              <a:t>Connexions</a:t>
            </a:r>
            <a:r>
              <a:rPr lang="fr-FR" sz="2000" dirty="0" smtClean="0"/>
              <a:t> services extérieurs (</a:t>
            </a:r>
            <a:r>
              <a:rPr lang="fr-FR" sz="2000" dirty="0" err="1" smtClean="0"/>
              <a:t>pré-installés</a:t>
            </a:r>
            <a:r>
              <a:rPr lang="fr-FR" sz="2000" dirty="0" smtClean="0"/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 smtClean="0">
                <a:solidFill>
                  <a:schemeClr val="accent6">
                    <a:lumMod val="75000"/>
                  </a:schemeClr>
                </a:solidFill>
              </a:rPr>
              <a:t>L’upgrade d’ATLAS</a:t>
            </a:r>
            <a:endParaRPr lang="fr-F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Espace réservé du contenu 3" descr="0803012_01-A4-at-144-dp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916832"/>
            <a:ext cx="7409352" cy="4525963"/>
          </a:xfr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25/01/2011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N. Massol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5D14-0EF2-F841-A558-C441AE8B6126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9" name="Espace réservé du contenu 32"/>
          <p:cNvSpPr txBox="1">
            <a:spLocks/>
          </p:cNvSpPr>
          <p:nvPr/>
        </p:nvSpPr>
        <p:spPr>
          <a:xfrm>
            <a:off x="457200" y="1293738"/>
            <a:ext cx="8229600" cy="9831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Correspond à la mise en route du Super-LHC aux environs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2020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Changement complet du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tracker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3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Conception d’un nouveau détecteur interne pour ATLAS 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Espace réservé du contenu 3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10000"/>
          </a:bodyPr>
          <a:lstStyle/>
          <a:p>
            <a:pPr lvl="0">
              <a:defRPr/>
            </a:pPr>
            <a:r>
              <a:rPr lang="fr-FR" sz="2400" dirty="0" smtClean="0"/>
              <a:t>Détecteur tout silicium (pixels et </a:t>
            </a:r>
            <a:r>
              <a:rPr lang="fr-FR" sz="2400" dirty="0" err="1" smtClean="0"/>
              <a:t>strips</a:t>
            </a:r>
            <a:r>
              <a:rPr lang="fr-FR" sz="2400" dirty="0" smtClean="0"/>
              <a:t>)</a:t>
            </a:r>
          </a:p>
          <a:p>
            <a:pPr lvl="0">
              <a:defRPr/>
            </a:pPr>
            <a:r>
              <a:rPr lang="fr-FR" sz="2400" dirty="0" smtClean="0"/>
              <a:t>Doit être compatible avec luminosité x10</a:t>
            </a:r>
          </a:p>
          <a:p>
            <a:pPr lvl="1">
              <a:buFont typeface="Wingdings"/>
              <a:buChar char="à"/>
              <a:defRPr/>
            </a:pPr>
            <a:r>
              <a:rPr lang="fr-FR" sz="2000" dirty="0" smtClean="0">
                <a:solidFill>
                  <a:srgbClr val="0070C0"/>
                </a:solidFill>
                <a:sym typeface="Wingdings" pitchFamily="2" charset="2"/>
              </a:rPr>
              <a:t>Augmentation du nombre de canaux donc du nombre de câbles</a:t>
            </a:r>
          </a:p>
          <a:p>
            <a:pPr lvl="1">
              <a:buFont typeface="Wingdings"/>
              <a:buChar char="à"/>
              <a:defRPr/>
            </a:pPr>
            <a:r>
              <a:rPr lang="fr-FR" sz="2000" dirty="0" smtClean="0">
                <a:solidFill>
                  <a:srgbClr val="0070C0"/>
                </a:solidFill>
                <a:sym typeface="Wingdings" pitchFamily="2" charset="2"/>
              </a:rPr>
              <a:t>Augmentation des radiations</a:t>
            </a:r>
            <a:endParaRPr lang="fr-FR" sz="2000" dirty="0" smtClean="0">
              <a:solidFill>
                <a:srgbClr val="0070C0"/>
              </a:solidFill>
            </a:endParaRPr>
          </a:p>
          <a:p>
            <a:pPr lvl="0">
              <a:defRPr/>
            </a:pPr>
            <a:r>
              <a:rPr lang="fr-FR" sz="2400" dirty="0" smtClean="0"/>
              <a:t>Les services :</a:t>
            </a:r>
          </a:p>
          <a:p>
            <a:pPr lvl="1">
              <a:defRPr/>
            </a:pPr>
            <a:r>
              <a:rPr lang="fr-FR" sz="2000" dirty="0" smtClean="0">
                <a:solidFill>
                  <a:srgbClr val="0070C0"/>
                </a:solidFill>
              </a:rPr>
              <a:t>é</a:t>
            </a:r>
            <a:r>
              <a:rPr lang="fr-FR" sz="2000" dirty="0" smtClean="0">
                <a:solidFill>
                  <a:srgbClr val="0070C0"/>
                </a:solidFill>
              </a:rPr>
              <a:t>lectriques (alimentations, signaux de contrôle)</a:t>
            </a:r>
          </a:p>
          <a:p>
            <a:pPr lvl="1">
              <a:defRPr/>
            </a:pPr>
            <a:r>
              <a:rPr lang="fr-FR" sz="2000" dirty="0" smtClean="0">
                <a:solidFill>
                  <a:srgbClr val="0070C0"/>
                </a:solidFill>
              </a:rPr>
              <a:t>optiques (data, </a:t>
            </a:r>
            <a:r>
              <a:rPr lang="fr-FR" sz="2000" dirty="0" err="1" smtClean="0">
                <a:solidFill>
                  <a:srgbClr val="0070C0"/>
                </a:solidFill>
              </a:rPr>
              <a:t>clock</a:t>
            </a:r>
            <a:r>
              <a:rPr lang="fr-FR" sz="2000" dirty="0" smtClean="0">
                <a:solidFill>
                  <a:srgbClr val="0070C0"/>
                </a:solidFill>
              </a:rPr>
              <a:t>)</a:t>
            </a:r>
          </a:p>
          <a:p>
            <a:pPr lvl="1">
              <a:defRPr/>
            </a:pPr>
            <a:r>
              <a:rPr lang="fr-FR" sz="2000" dirty="0" smtClean="0">
                <a:solidFill>
                  <a:srgbClr val="0070C0"/>
                </a:solidFill>
              </a:rPr>
              <a:t>Fluides (refroidissement)</a:t>
            </a:r>
          </a:p>
          <a:p>
            <a:pPr lvl="0">
              <a:defRPr/>
            </a:pPr>
            <a:r>
              <a:rPr lang="fr-FR" sz="2400" dirty="0" smtClean="0"/>
              <a:t>Responsabilité </a:t>
            </a:r>
            <a:r>
              <a:rPr lang="fr-FR" sz="2400" dirty="0" smtClean="0"/>
              <a:t>du groupe de travail sur les </a:t>
            </a:r>
            <a:r>
              <a:rPr lang="fr-FR" sz="2400" dirty="0" smtClean="0"/>
              <a:t>services</a:t>
            </a:r>
            <a:endParaRPr lang="fr-FR" sz="2400" dirty="0" smtClean="0"/>
          </a:p>
          <a:p>
            <a:pPr lvl="1">
              <a:defRPr/>
            </a:pPr>
            <a:r>
              <a:rPr lang="fr-FR" sz="2000" dirty="0" smtClean="0">
                <a:solidFill>
                  <a:srgbClr val="0070C0"/>
                </a:solidFill>
              </a:rPr>
              <a:t>De la conception des services jusqu’à l’installation</a:t>
            </a:r>
          </a:p>
          <a:p>
            <a:pPr lvl="1">
              <a:defRPr/>
            </a:pPr>
            <a:r>
              <a:rPr lang="fr-FR" sz="2000" dirty="0" smtClean="0">
                <a:solidFill>
                  <a:srgbClr val="0070C0"/>
                </a:solidFill>
              </a:rPr>
              <a:t>R&amp;D sur connecteurs électriques et raccords fluides</a:t>
            </a:r>
          </a:p>
          <a:p>
            <a:pPr lvl="1">
              <a:defRPr/>
            </a:pPr>
            <a:r>
              <a:rPr lang="fr-FR" sz="2000" dirty="0" smtClean="0">
                <a:solidFill>
                  <a:srgbClr val="0070C0"/>
                </a:solidFill>
              </a:rPr>
              <a:t>Étude des scénarii d’intégration sur CAO </a:t>
            </a:r>
            <a:r>
              <a:rPr lang="fr-FR" sz="2000" dirty="0" smtClean="0">
                <a:solidFill>
                  <a:srgbClr val="0070C0"/>
                </a:solidFill>
              </a:rPr>
              <a:t>mécanique</a:t>
            </a:r>
          </a:p>
          <a:p>
            <a:pPr lvl="1">
              <a:defRPr/>
            </a:pPr>
            <a:r>
              <a:rPr lang="fr-FR" sz="2000" dirty="0" smtClean="0">
                <a:solidFill>
                  <a:srgbClr val="0070C0"/>
                </a:solidFill>
              </a:rPr>
              <a:t>Routage des services internes et externes + panneaux de connexion</a:t>
            </a:r>
            <a:endParaRPr lang="fr-FR" sz="2000" dirty="0" smtClean="0">
              <a:solidFill>
                <a:srgbClr val="0070C0"/>
              </a:solidFill>
            </a:endParaRPr>
          </a:p>
          <a:p>
            <a:pPr lvl="1">
              <a:defRPr/>
            </a:pPr>
            <a:r>
              <a:rPr lang="fr-FR" sz="2000" dirty="0" smtClean="0">
                <a:solidFill>
                  <a:srgbClr val="0070C0"/>
                </a:solidFill>
              </a:rPr>
              <a:t>Installation en milieu </a:t>
            </a:r>
            <a:r>
              <a:rPr lang="fr-FR" sz="2000" dirty="0" smtClean="0">
                <a:solidFill>
                  <a:srgbClr val="0070C0"/>
                </a:solidFill>
              </a:rPr>
              <a:t>hostile</a:t>
            </a:r>
            <a:endParaRPr lang="fr-FR" sz="2000" i="1" dirty="0" smtClean="0">
              <a:solidFill>
                <a:srgbClr val="0070C0"/>
              </a:solidFill>
            </a:endParaRPr>
          </a:p>
        </p:txBody>
      </p:sp>
      <p:sp>
        <p:nvSpPr>
          <p:cNvPr id="34" name="Espace réservé de la date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25/01/2011</a:t>
            </a:r>
            <a:endParaRPr lang="fr-FR" dirty="0"/>
          </a:p>
        </p:txBody>
      </p:sp>
      <p:sp>
        <p:nvSpPr>
          <p:cNvPr id="35" name="Espace réservé du pied de page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N. </a:t>
            </a:r>
            <a:r>
              <a:rPr lang="fr-FR" dirty="0" err="1" smtClean="0"/>
              <a:t>Massol</a:t>
            </a:r>
            <a:endParaRPr lang="fr-FR" dirty="0"/>
          </a:p>
        </p:txBody>
      </p:sp>
      <p:sp>
        <p:nvSpPr>
          <p:cNvPr id="36" name="Espace réservé du numéro de diapositive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5D14-0EF2-F841-A558-C441AE8B6126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3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sz="4000" dirty="0" smtClean="0">
                <a:solidFill>
                  <a:schemeClr val="accent6">
                    <a:lumMod val="75000"/>
                  </a:schemeClr>
                </a:solidFill>
              </a:rPr>
              <a:t>Le cahier des charges des services</a:t>
            </a:r>
            <a:endParaRPr lang="fr-F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Espace réservé du contenu 3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fr-FR" sz="2400" dirty="0" smtClean="0"/>
              <a:t>Routage des services plus nombreux dans volume identique</a:t>
            </a:r>
          </a:p>
          <a:p>
            <a:pPr lvl="0">
              <a:defRPr/>
            </a:pPr>
            <a:endParaRPr lang="fr-FR" sz="2400" dirty="0" smtClean="0"/>
          </a:p>
          <a:p>
            <a:pPr lvl="0">
              <a:defRPr/>
            </a:pPr>
            <a:r>
              <a:rPr lang="fr-FR" sz="2400" dirty="0" smtClean="0"/>
              <a:t>Minimiser la quantité de matière</a:t>
            </a:r>
          </a:p>
          <a:p>
            <a:pPr lvl="1">
              <a:defRPr/>
            </a:pPr>
            <a:r>
              <a:rPr lang="fr-FR" sz="2000" dirty="0" smtClean="0"/>
              <a:t>Place disponible</a:t>
            </a:r>
          </a:p>
          <a:p>
            <a:pPr lvl="1">
              <a:defRPr/>
            </a:pPr>
            <a:r>
              <a:rPr lang="fr-FR" sz="2000" dirty="0" smtClean="0"/>
              <a:t>Performance de l’appareillage</a:t>
            </a:r>
          </a:p>
          <a:p>
            <a:pPr lvl="0">
              <a:defRPr/>
            </a:pPr>
            <a:endParaRPr lang="fr-FR" sz="2400" dirty="0" smtClean="0"/>
          </a:p>
          <a:p>
            <a:pPr lvl="0">
              <a:defRPr/>
            </a:pPr>
            <a:r>
              <a:rPr lang="fr-FR" sz="2400" dirty="0" smtClean="0"/>
              <a:t>Très grande fiabilité (10 ans de fonctionnement sans accès)</a:t>
            </a:r>
          </a:p>
          <a:p>
            <a:pPr lvl="0">
              <a:defRPr/>
            </a:pPr>
            <a:endParaRPr lang="fr-FR" sz="2400" dirty="0" smtClean="0"/>
          </a:p>
          <a:p>
            <a:pPr lvl="0">
              <a:defRPr/>
            </a:pPr>
            <a:r>
              <a:rPr lang="fr-FR" sz="2400" dirty="0" smtClean="0"/>
              <a:t>Milieu hostile = optimisation de l’installation</a:t>
            </a:r>
          </a:p>
          <a:p>
            <a:pPr lvl="0">
              <a:defRPr/>
            </a:pPr>
            <a:endParaRPr lang="fr-FR" sz="2400" dirty="0" smtClean="0"/>
          </a:p>
          <a:p>
            <a:pPr lvl="0">
              <a:defRPr/>
            </a:pPr>
            <a:r>
              <a:rPr lang="fr-FR" sz="2400" dirty="0" smtClean="0"/>
              <a:t>Tenue aux radiations (</a:t>
            </a:r>
            <a:r>
              <a:rPr lang="fr-FR" sz="2400" dirty="0" smtClean="0">
                <a:sym typeface="Wingdings" pitchFamily="2" charset="2"/>
              </a:rPr>
              <a:t> 1 </a:t>
            </a:r>
            <a:r>
              <a:rPr lang="fr-FR" sz="2400" dirty="0" err="1" smtClean="0">
                <a:sym typeface="Wingdings" pitchFamily="2" charset="2"/>
              </a:rPr>
              <a:t>Grad</a:t>
            </a:r>
            <a:r>
              <a:rPr lang="fr-FR" sz="2400" dirty="0" smtClean="0">
                <a:sym typeface="Wingdings" pitchFamily="2" charset="2"/>
              </a:rPr>
              <a:t> !</a:t>
            </a:r>
            <a:r>
              <a:rPr lang="fr-FR" sz="2400" dirty="0" smtClean="0"/>
              <a:t>)</a:t>
            </a:r>
          </a:p>
          <a:p>
            <a:pPr lvl="0">
              <a:buNone/>
              <a:defRPr/>
            </a:pPr>
            <a:endParaRPr lang="fr-FR" sz="2400" dirty="0" smtClean="0"/>
          </a:p>
        </p:txBody>
      </p:sp>
      <p:sp>
        <p:nvSpPr>
          <p:cNvPr id="34" name="Espace réservé de la date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25/01/2011</a:t>
            </a:r>
            <a:endParaRPr lang="fr-FR" dirty="0"/>
          </a:p>
        </p:txBody>
      </p:sp>
      <p:sp>
        <p:nvSpPr>
          <p:cNvPr id="35" name="Espace réservé du pied de page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N. </a:t>
            </a:r>
            <a:r>
              <a:rPr lang="fr-FR" dirty="0" err="1" smtClean="0"/>
              <a:t>Massol</a:t>
            </a:r>
            <a:endParaRPr lang="fr-FR" dirty="0"/>
          </a:p>
        </p:txBody>
      </p:sp>
      <p:sp>
        <p:nvSpPr>
          <p:cNvPr id="36" name="Espace réservé du numéro de diapositive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5D14-0EF2-F841-A558-C441AE8B6126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25/01/2011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N. Massol</a:t>
            </a:r>
            <a:endParaRPr lang="en-GB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>
                <a:solidFill>
                  <a:schemeClr val="accent6">
                    <a:lumMod val="75000"/>
                  </a:schemeClr>
                </a:solidFill>
              </a:rPr>
              <a:t>Situation actuelle du groupe LAPP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Groupe </a:t>
            </a:r>
            <a:r>
              <a:rPr lang="fr-FR" dirty="0" smtClean="0"/>
              <a:t>de travail «  Services </a:t>
            </a:r>
            <a:r>
              <a:rPr lang="fr-FR" dirty="0" smtClean="0"/>
              <a:t>» au LAPP</a:t>
            </a:r>
            <a:endParaRPr lang="fr-FR" dirty="0"/>
          </a:p>
          <a:p>
            <a:pPr lvl="1"/>
            <a:r>
              <a:rPr lang="fr-FR" dirty="0">
                <a:solidFill>
                  <a:srgbClr val="0070C0"/>
                </a:solidFill>
              </a:rPr>
              <a:t>Jacques </a:t>
            </a:r>
            <a:r>
              <a:rPr lang="fr-FR" dirty="0" err="1">
                <a:solidFill>
                  <a:srgbClr val="0070C0"/>
                </a:solidFill>
              </a:rPr>
              <a:t>Ballansat</a:t>
            </a:r>
            <a:r>
              <a:rPr lang="fr-FR" dirty="0">
                <a:solidFill>
                  <a:srgbClr val="0070C0"/>
                </a:solidFill>
              </a:rPr>
              <a:t> : </a:t>
            </a:r>
            <a:r>
              <a:rPr lang="fr-FR" dirty="0" smtClean="0">
                <a:solidFill>
                  <a:srgbClr val="0070C0"/>
                </a:solidFill>
              </a:rPr>
              <a:t>R&amp;D raccord fluide, </a:t>
            </a:r>
            <a:r>
              <a:rPr lang="fr-FR" dirty="0" smtClean="0">
                <a:solidFill>
                  <a:srgbClr val="0070C0"/>
                </a:solidFill>
              </a:rPr>
              <a:t>prototype</a:t>
            </a:r>
            <a:r>
              <a:rPr lang="fr-FR" dirty="0">
                <a:solidFill>
                  <a:srgbClr val="0070C0"/>
                </a:solidFill>
              </a:rPr>
              <a:t>, </a:t>
            </a:r>
            <a:r>
              <a:rPr lang="fr-FR" dirty="0" smtClean="0">
                <a:solidFill>
                  <a:srgbClr val="0070C0"/>
                </a:solidFill>
              </a:rPr>
              <a:t>maquette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Patrick Baudin </a:t>
            </a:r>
            <a:r>
              <a:rPr lang="fr-FR" dirty="0" smtClean="0">
                <a:solidFill>
                  <a:srgbClr val="0070C0"/>
                </a:solidFill>
              </a:rPr>
              <a:t>: R&amp;D raccord </a:t>
            </a:r>
            <a:r>
              <a:rPr lang="fr-FR" dirty="0" smtClean="0">
                <a:solidFill>
                  <a:srgbClr val="0070C0"/>
                </a:solidFill>
              </a:rPr>
              <a:t>fluide, tests d’étanchéité, </a:t>
            </a:r>
            <a:r>
              <a:rPr lang="fr-FR" dirty="0" err="1" smtClean="0">
                <a:solidFill>
                  <a:srgbClr val="0070C0"/>
                </a:solidFill>
              </a:rPr>
              <a:t>cyclage</a:t>
            </a:r>
            <a:r>
              <a:rPr lang="fr-FR" dirty="0" smtClean="0">
                <a:solidFill>
                  <a:srgbClr val="0070C0"/>
                </a:solidFill>
              </a:rPr>
              <a:t> thermique</a:t>
            </a:r>
            <a:endParaRPr lang="fr-FR" dirty="0">
              <a:solidFill>
                <a:srgbClr val="0070C0"/>
              </a:solidFill>
            </a:endParaRPr>
          </a:p>
          <a:p>
            <a:pPr lvl="1"/>
            <a:r>
              <a:rPr lang="fr-FR" dirty="0">
                <a:solidFill>
                  <a:srgbClr val="0070C0"/>
                </a:solidFill>
              </a:rPr>
              <a:t>Pierre-Yves David : câbles, connecteurs, </a:t>
            </a:r>
            <a:r>
              <a:rPr lang="fr-FR" dirty="0" smtClean="0">
                <a:solidFill>
                  <a:srgbClr val="0070C0"/>
                </a:solidFill>
              </a:rPr>
              <a:t>patch-panels</a:t>
            </a:r>
            <a:endParaRPr lang="fr-FR" dirty="0">
              <a:solidFill>
                <a:srgbClr val="0070C0"/>
              </a:solidFill>
            </a:endParaRPr>
          </a:p>
          <a:p>
            <a:pPr lvl="1"/>
            <a:r>
              <a:rPr lang="fr-FR" dirty="0">
                <a:solidFill>
                  <a:srgbClr val="0070C0"/>
                </a:solidFill>
              </a:rPr>
              <a:t>Pierre </a:t>
            </a:r>
            <a:r>
              <a:rPr lang="fr-FR" dirty="0" err="1">
                <a:solidFill>
                  <a:srgbClr val="0070C0"/>
                </a:solidFill>
              </a:rPr>
              <a:t>Delebecque</a:t>
            </a:r>
            <a:r>
              <a:rPr lang="fr-FR" dirty="0">
                <a:solidFill>
                  <a:srgbClr val="0070C0"/>
                </a:solidFill>
              </a:rPr>
              <a:t> : </a:t>
            </a:r>
            <a:r>
              <a:rPr lang="fr-FR" dirty="0" smtClean="0">
                <a:solidFill>
                  <a:srgbClr val="0070C0"/>
                </a:solidFill>
              </a:rPr>
              <a:t>R&amp;D raccord </a:t>
            </a:r>
            <a:r>
              <a:rPr lang="fr-FR" dirty="0" smtClean="0">
                <a:solidFill>
                  <a:srgbClr val="0070C0"/>
                </a:solidFill>
              </a:rPr>
              <a:t>fluide, simulation </a:t>
            </a:r>
            <a:r>
              <a:rPr lang="fr-FR" dirty="0" smtClean="0">
                <a:solidFill>
                  <a:srgbClr val="0070C0"/>
                </a:solidFill>
              </a:rPr>
              <a:t>thermomécanique</a:t>
            </a:r>
            <a:endParaRPr lang="fr-FR" dirty="0">
              <a:solidFill>
                <a:srgbClr val="0070C0"/>
              </a:solidFill>
            </a:endParaRPr>
          </a:p>
          <a:p>
            <a:pPr lvl="1"/>
            <a:r>
              <a:rPr lang="fr-FR" dirty="0">
                <a:solidFill>
                  <a:srgbClr val="0070C0"/>
                </a:solidFill>
              </a:rPr>
              <a:t>Nicolas </a:t>
            </a:r>
            <a:r>
              <a:rPr lang="fr-FR" dirty="0" err="1">
                <a:solidFill>
                  <a:srgbClr val="0070C0"/>
                </a:solidFill>
              </a:rPr>
              <a:t>Massol</a:t>
            </a:r>
            <a:r>
              <a:rPr lang="fr-FR" dirty="0">
                <a:solidFill>
                  <a:srgbClr val="0070C0"/>
                </a:solidFill>
              </a:rPr>
              <a:t> : responsable du </a:t>
            </a:r>
            <a:r>
              <a:rPr lang="fr-FR" dirty="0" smtClean="0">
                <a:solidFill>
                  <a:srgbClr val="0070C0"/>
                </a:solidFill>
              </a:rPr>
              <a:t>groupe de travail «  Services »</a:t>
            </a:r>
            <a:endParaRPr lang="fr-FR" dirty="0">
              <a:solidFill>
                <a:srgbClr val="0070C0"/>
              </a:solidFill>
            </a:endParaRPr>
          </a:p>
          <a:p>
            <a:pPr lvl="1"/>
            <a:r>
              <a:rPr lang="fr-FR" dirty="0">
                <a:solidFill>
                  <a:srgbClr val="0070C0"/>
                </a:solidFill>
              </a:rPr>
              <a:t>Thibaut </a:t>
            </a:r>
            <a:r>
              <a:rPr lang="fr-FR" dirty="0" err="1">
                <a:solidFill>
                  <a:srgbClr val="0070C0"/>
                </a:solidFill>
              </a:rPr>
              <a:t>Rambure</a:t>
            </a:r>
            <a:r>
              <a:rPr lang="fr-FR" dirty="0">
                <a:solidFill>
                  <a:srgbClr val="0070C0"/>
                </a:solidFill>
              </a:rPr>
              <a:t> : projeteur (CAO mécanique</a:t>
            </a:r>
            <a:r>
              <a:rPr lang="fr-FR" dirty="0" smtClean="0">
                <a:solidFill>
                  <a:srgbClr val="0070C0"/>
                </a:solidFill>
              </a:rPr>
              <a:t>), R&amp;D raccor</a:t>
            </a:r>
            <a:r>
              <a:rPr lang="fr-FR" dirty="0" smtClean="0">
                <a:solidFill>
                  <a:srgbClr val="0070C0"/>
                </a:solidFill>
              </a:rPr>
              <a:t>d fluide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Jean </a:t>
            </a:r>
            <a:r>
              <a:rPr lang="fr-FR" dirty="0" err="1" smtClean="0">
                <a:solidFill>
                  <a:srgbClr val="0070C0"/>
                </a:solidFill>
              </a:rPr>
              <a:t>Tassan</a:t>
            </a:r>
            <a:r>
              <a:rPr lang="fr-FR" dirty="0" smtClean="0">
                <a:solidFill>
                  <a:srgbClr val="0070C0"/>
                </a:solidFill>
              </a:rPr>
              <a:t> : banc de tests mécanique et électronique sous </a:t>
            </a:r>
            <a:r>
              <a:rPr lang="fr-FR" dirty="0" err="1" smtClean="0">
                <a:solidFill>
                  <a:srgbClr val="0070C0"/>
                </a:solidFill>
              </a:rPr>
              <a:t>LabVIEW</a:t>
            </a:r>
            <a:endParaRPr lang="fr-FR" dirty="0">
              <a:solidFill>
                <a:srgbClr val="0070C0"/>
              </a:solidFill>
            </a:endParaRPr>
          </a:p>
          <a:p>
            <a:pPr lvl="1"/>
            <a:r>
              <a:rPr lang="fr-FR" dirty="0">
                <a:solidFill>
                  <a:srgbClr val="0070C0"/>
                </a:solidFill>
              </a:rPr>
              <a:t>Theodore Todorov : physicien </a:t>
            </a:r>
            <a:r>
              <a:rPr lang="fr-FR" dirty="0" smtClean="0">
                <a:solidFill>
                  <a:srgbClr val="0070C0"/>
                </a:solidFill>
              </a:rPr>
              <a:t>« upgrade », </a:t>
            </a:r>
            <a:r>
              <a:rPr lang="fr-FR" dirty="0">
                <a:solidFill>
                  <a:srgbClr val="0070C0"/>
                </a:solidFill>
              </a:rPr>
              <a:t>lien avec le design du </a:t>
            </a:r>
            <a:r>
              <a:rPr lang="fr-FR" dirty="0" smtClean="0">
                <a:solidFill>
                  <a:srgbClr val="0070C0"/>
                </a:solidFill>
              </a:rPr>
              <a:t>détecteur</a:t>
            </a:r>
          </a:p>
          <a:p>
            <a:pPr lvl="1"/>
            <a:r>
              <a:rPr lang="fr-FR" dirty="0" err="1" smtClean="0">
                <a:solidFill>
                  <a:srgbClr val="0070C0"/>
                </a:solidFill>
              </a:rPr>
              <a:t>Tamer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yildizkaya</a:t>
            </a:r>
            <a:r>
              <a:rPr lang="fr-FR" dirty="0" smtClean="0">
                <a:solidFill>
                  <a:srgbClr val="0070C0"/>
                </a:solidFill>
              </a:rPr>
              <a:t> : projeteur </a:t>
            </a:r>
            <a:r>
              <a:rPr lang="fr-FR" dirty="0" smtClean="0">
                <a:solidFill>
                  <a:srgbClr val="0070C0"/>
                </a:solidFill>
              </a:rPr>
              <a:t>(CAO mécanique</a:t>
            </a:r>
            <a:r>
              <a:rPr lang="fr-FR" dirty="0" smtClean="0">
                <a:solidFill>
                  <a:srgbClr val="0070C0"/>
                </a:solidFill>
              </a:rPr>
              <a:t>), intégration et routage</a:t>
            </a:r>
            <a:endParaRPr lang="fr-FR" dirty="0">
              <a:solidFill>
                <a:srgbClr val="0070C0"/>
              </a:solidFill>
            </a:endParaRPr>
          </a:p>
          <a:p>
            <a:endParaRPr lang="fr-FR" dirty="0"/>
          </a:p>
          <a:p>
            <a:r>
              <a:rPr lang="fr-FR" dirty="0" smtClean="0"/>
              <a:t>SWG (Services </a:t>
            </a:r>
            <a:r>
              <a:rPr lang="fr-FR" dirty="0" err="1" smtClean="0"/>
              <a:t>Working</a:t>
            </a:r>
            <a:r>
              <a:rPr lang="fr-FR" dirty="0" smtClean="0"/>
              <a:t> Group) dans ATLAS</a:t>
            </a:r>
            <a:endParaRPr lang="fr-FR" dirty="0" smtClean="0"/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Entité officielle au sein du « Project Office »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Etroite </a:t>
            </a:r>
            <a:r>
              <a:rPr lang="fr-FR" dirty="0">
                <a:solidFill>
                  <a:srgbClr val="0070C0"/>
                </a:solidFill>
              </a:rPr>
              <a:t>collaboration </a:t>
            </a:r>
            <a:r>
              <a:rPr lang="fr-FR" dirty="0" smtClean="0">
                <a:solidFill>
                  <a:srgbClr val="0070C0"/>
                </a:solidFill>
              </a:rPr>
              <a:t>avec IWG </a:t>
            </a:r>
            <a:r>
              <a:rPr lang="fr-FR" dirty="0">
                <a:solidFill>
                  <a:srgbClr val="0070C0"/>
                </a:solidFill>
              </a:rPr>
              <a:t>(</a:t>
            </a:r>
            <a:r>
              <a:rPr lang="fr-FR" dirty="0" err="1">
                <a:solidFill>
                  <a:srgbClr val="0070C0"/>
                </a:solidFill>
              </a:rPr>
              <a:t>Integration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Working</a:t>
            </a:r>
            <a:r>
              <a:rPr lang="fr-FR" dirty="0">
                <a:solidFill>
                  <a:srgbClr val="0070C0"/>
                </a:solidFill>
              </a:rPr>
              <a:t> Group)</a:t>
            </a:r>
          </a:p>
          <a:p>
            <a:pPr lvl="1"/>
            <a:r>
              <a:rPr lang="fr-FR" dirty="0">
                <a:solidFill>
                  <a:srgbClr val="0070C0"/>
                </a:solidFill>
              </a:rPr>
              <a:t>Lien avec </a:t>
            </a:r>
            <a:r>
              <a:rPr lang="fr-FR" dirty="0" smtClean="0">
                <a:solidFill>
                  <a:srgbClr val="0070C0"/>
                </a:solidFill>
              </a:rPr>
              <a:t>d’autres </a:t>
            </a:r>
            <a:r>
              <a:rPr lang="fr-FR" dirty="0">
                <a:solidFill>
                  <a:srgbClr val="0070C0"/>
                </a:solidFill>
              </a:rPr>
              <a:t>labos </a:t>
            </a:r>
            <a:r>
              <a:rPr lang="fr-FR" dirty="0" smtClean="0">
                <a:solidFill>
                  <a:srgbClr val="0070C0"/>
                </a:solidFill>
              </a:rPr>
              <a:t>: CERN, </a:t>
            </a:r>
            <a:r>
              <a:rPr lang="fr-FR" dirty="0" err="1" smtClean="0">
                <a:solidFill>
                  <a:srgbClr val="0070C0"/>
                </a:solidFill>
              </a:rPr>
              <a:t>UniGe</a:t>
            </a:r>
            <a:r>
              <a:rPr lang="fr-FR" dirty="0" smtClean="0">
                <a:solidFill>
                  <a:srgbClr val="0070C0"/>
                </a:solidFill>
              </a:rPr>
              <a:t>, UK, …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5D14-0EF2-F841-A558-C441AE8B6126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5" descr="truck_JFC1_A.bmp"/>
          <p:cNvPicPr>
            <a:picLocks noChangeAspect="1"/>
          </p:cNvPicPr>
          <p:nvPr/>
        </p:nvPicPr>
        <p:blipFill>
          <a:blip r:embed="rId2"/>
          <a:srcRect l="7370" t="4074" r="6613" b="7474"/>
          <a:stretch>
            <a:fillRect/>
          </a:stretch>
        </p:blipFill>
        <p:spPr bwMode="auto">
          <a:xfrm>
            <a:off x="7191375" y="3810918"/>
            <a:ext cx="100965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4" descr="truck_JFC1_C.bmp"/>
          <p:cNvPicPr>
            <a:picLocks noChangeAspect="1"/>
          </p:cNvPicPr>
          <p:nvPr/>
        </p:nvPicPr>
        <p:blipFill>
          <a:blip r:embed="rId3"/>
          <a:srcRect l="4951" t="3174" r="7635" b="9810"/>
          <a:stretch>
            <a:fillRect/>
          </a:stretch>
        </p:blipFill>
        <p:spPr bwMode="auto">
          <a:xfrm>
            <a:off x="1023938" y="3763293"/>
            <a:ext cx="1046162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168275" y="1926555"/>
            <a:ext cx="8845550" cy="366713"/>
            <a:chOff x="101" y="1541"/>
            <a:chExt cx="5572" cy="231"/>
          </a:xfrm>
        </p:grpSpPr>
        <p:sp>
          <p:nvSpPr>
            <p:cNvPr id="6" name="Text Box 51"/>
            <p:cNvSpPr txBox="1">
              <a:spLocks noChangeArrowheads="1"/>
            </p:cNvSpPr>
            <p:nvPr/>
          </p:nvSpPr>
          <p:spPr bwMode="auto">
            <a:xfrm>
              <a:off x="5133" y="1541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</a:rPr>
                <a:t>Side A</a:t>
              </a:r>
              <a:endParaRPr lang="fr-FR" sz="1800">
                <a:solidFill>
                  <a:schemeClr val="bg1"/>
                </a:solidFill>
              </a:endParaRPr>
            </a:p>
          </p:txBody>
        </p:sp>
        <p:sp>
          <p:nvSpPr>
            <p:cNvPr id="7" name="Text Box 52"/>
            <p:cNvSpPr txBox="1">
              <a:spLocks noChangeArrowheads="1"/>
            </p:cNvSpPr>
            <p:nvPr/>
          </p:nvSpPr>
          <p:spPr bwMode="auto">
            <a:xfrm>
              <a:off x="101" y="1541"/>
              <a:ext cx="5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</a:rPr>
                <a:t>Side C</a:t>
              </a:r>
              <a:endParaRPr lang="fr-FR" sz="180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3" descr="Base_scenario"/>
          <p:cNvPicPr>
            <a:picLocks noChangeAspect="1" noChangeArrowheads="1"/>
          </p:cNvPicPr>
          <p:nvPr/>
        </p:nvPicPr>
        <p:blipFill>
          <a:blip r:embed="rId4"/>
          <a:srcRect l="6459" t="26361" b="15790"/>
          <a:stretch>
            <a:fillRect/>
          </a:stretch>
        </p:blipFill>
        <p:spPr bwMode="auto">
          <a:xfrm>
            <a:off x="185738" y="1910680"/>
            <a:ext cx="8839200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21"/>
          <p:cNvCxnSpPr>
            <a:cxnSpLocks noChangeShapeType="1"/>
          </p:cNvCxnSpPr>
          <p:nvPr/>
        </p:nvCxnSpPr>
        <p:spPr bwMode="auto">
          <a:xfrm>
            <a:off x="5283200" y="3587080"/>
            <a:ext cx="1066800" cy="0"/>
          </a:xfrm>
          <a:prstGeom prst="line">
            <a:avLst/>
          </a:prstGeom>
          <a:noFill/>
          <a:ln w="25400">
            <a:solidFill>
              <a:srgbClr val="B3B3B3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" name="Straight Connector 22"/>
          <p:cNvCxnSpPr>
            <a:cxnSpLocks noChangeShapeType="1"/>
          </p:cNvCxnSpPr>
          <p:nvPr/>
        </p:nvCxnSpPr>
        <p:spPr bwMode="auto">
          <a:xfrm>
            <a:off x="2913063" y="3587080"/>
            <a:ext cx="1066800" cy="0"/>
          </a:xfrm>
          <a:prstGeom prst="line">
            <a:avLst/>
          </a:prstGeom>
          <a:noFill/>
          <a:ln w="25400">
            <a:solidFill>
              <a:srgbClr val="B3B3B3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1" name="Picture 28" descr="EB_scenario"/>
          <p:cNvPicPr>
            <a:picLocks noChangeAspect="1" noChangeArrowheads="1"/>
          </p:cNvPicPr>
          <p:nvPr/>
        </p:nvPicPr>
        <p:blipFill>
          <a:blip r:embed="rId5"/>
          <a:srcRect l="37514" t="16583" r="10748" b="6364"/>
          <a:stretch>
            <a:fillRect/>
          </a:stretch>
        </p:blipFill>
        <p:spPr bwMode="auto">
          <a:xfrm>
            <a:off x="5281613" y="2733005"/>
            <a:ext cx="690562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39"/>
          <p:cNvSpPr>
            <a:spLocks noChangeArrowheads="1"/>
          </p:cNvSpPr>
          <p:nvPr/>
        </p:nvSpPr>
        <p:spPr bwMode="auto">
          <a:xfrm>
            <a:off x="2532063" y="4509418"/>
            <a:ext cx="104775" cy="257175"/>
          </a:xfrm>
          <a:prstGeom prst="upArrow">
            <a:avLst>
              <a:gd name="adj1" fmla="val 50000"/>
              <a:gd name="adj2" fmla="val 6136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1800"/>
          </a:p>
        </p:txBody>
      </p:sp>
      <p:sp>
        <p:nvSpPr>
          <p:cNvPr id="13" name="AutoShape 40"/>
          <p:cNvSpPr>
            <a:spLocks noChangeArrowheads="1"/>
          </p:cNvSpPr>
          <p:nvPr/>
        </p:nvSpPr>
        <p:spPr bwMode="auto">
          <a:xfrm>
            <a:off x="3484563" y="4547518"/>
            <a:ext cx="104775" cy="257175"/>
          </a:xfrm>
          <a:prstGeom prst="upArrow">
            <a:avLst>
              <a:gd name="adj1" fmla="val 50000"/>
              <a:gd name="adj2" fmla="val 6136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1800"/>
          </a:p>
        </p:txBody>
      </p:sp>
      <p:sp>
        <p:nvSpPr>
          <p:cNvPr id="14" name="AutoShape 41"/>
          <p:cNvSpPr>
            <a:spLocks noChangeArrowheads="1"/>
          </p:cNvSpPr>
          <p:nvPr/>
        </p:nvSpPr>
        <p:spPr bwMode="auto">
          <a:xfrm>
            <a:off x="3475038" y="5223793"/>
            <a:ext cx="104775" cy="257175"/>
          </a:xfrm>
          <a:prstGeom prst="upArrow">
            <a:avLst>
              <a:gd name="adj1" fmla="val 50000"/>
              <a:gd name="adj2" fmla="val 61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1800"/>
          </a:p>
        </p:txBody>
      </p:sp>
      <p:sp>
        <p:nvSpPr>
          <p:cNvPr id="15" name="AutoShape 42"/>
          <p:cNvSpPr>
            <a:spLocks noChangeArrowheads="1"/>
          </p:cNvSpPr>
          <p:nvPr/>
        </p:nvSpPr>
        <p:spPr bwMode="auto">
          <a:xfrm>
            <a:off x="6542088" y="4518943"/>
            <a:ext cx="104775" cy="257175"/>
          </a:xfrm>
          <a:prstGeom prst="upArrow">
            <a:avLst>
              <a:gd name="adj1" fmla="val 50000"/>
              <a:gd name="adj2" fmla="val 6136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1800"/>
          </a:p>
        </p:txBody>
      </p:sp>
      <p:sp>
        <p:nvSpPr>
          <p:cNvPr id="16" name="AutoShape 43"/>
          <p:cNvSpPr>
            <a:spLocks noChangeArrowheads="1"/>
          </p:cNvSpPr>
          <p:nvPr/>
        </p:nvSpPr>
        <p:spPr bwMode="auto">
          <a:xfrm>
            <a:off x="5684838" y="5185693"/>
            <a:ext cx="104775" cy="257175"/>
          </a:xfrm>
          <a:prstGeom prst="upArrow">
            <a:avLst>
              <a:gd name="adj1" fmla="val 50000"/>
              <a:gd name="adj2" fmla="val 61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1800"/>
          </a:p>
        </p:txBody>
      </p:sp>
      <p:sp>
        <p:nvSpPr>
          <p:cNvPr id="17" name="AutoShape 44"/>
          <p:cNvSpPr>
            <a:spLocks noChangeArrowheads="1"/>
          </p:cNvSpPr>
          <p:nvPr/>
        </p:nvSpPr>
        <p:spPr bwMode="auto">
          <a:xfrm>
            <a:off x="5694363" y="4557043"/>
            <a:ext cx="104775" cy="257175"/>
          </a:xfrm>
          <a:prstGeom prst="upArrow">
            <a:avLst>
              <a:gd name="adj1" fmla="val 50000"/>
              <a:gd name="adj2" fmla="val 6136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1800"/>
          </a:p>
        </p:txBody>
      </p:sp>
      <p:grpSp>
        <p:nvGrpSpPr>
          <p:cNvPr id="18" name="Group 50"/>
          <p:cNvGrpSpPr>
            <a:grpSpLocks/>
          </p:cNvGrpSpPr>
          <p:nvPr/>
        </p:nvGrpSpPr>
        <p:grpSpPr bwMode="auto">
          <a:xfrm>
            <a:off x="168275" y="1926555"/>
            <a:ext cx="8845550" cy="366713"/>
            <a:chOff x="101" y="1541"/>
            <a:chExt cx="5572" cy="231"/>
          </a:xfrm>
        </p:grpSpPr>
        <p:sp>
          <p:nvSpPr>
            <p:cNvPr id="19" name="Text Box 51"/>
            <p:cNvSpPr txBox="1">
              <a:spLocks noChangeArrowheads="1"/>
            </p:cNvSpPr>
            <p:nvPr/>
          </p:nvSpPr>
          <p:spPr bwMode="auto">
            <a:xfrm>
              <a:off x="5133" y="1541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</a:rPr>
                <a:t>Side A</a:t>
              </a:r>
              <a:endParaRPr lang="fr-FR" sz="1800">
                <a:solidFill>
                  <a:schemeClr val="bg1"/>
                </a:solidFill>
              </a:endParaRPr>
            </a:p>
          </p:txBody>
        </p:sp>
        <p:sp>
          <p:nvSpPr>
            <p:cNvPr id="20" name="Text Box 52"/>
            <p:cNvSpPr txBox="1">
              <a:spLocks noChangeArrowheads="1"/>
            </p:cNvSpPr>
            <p:nvPr/>
          </p:nvSpPr>
          <p:spPr bwMode="auto">
            <a:xfrm>
              <a:off x="101" y="1541"/>
              <a:ext cx="5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</a:rPr>
                <a:t>Side C</a:t>
              </a:r>
              <a:endParaRPr lang="fr-FR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33"/>
          <p:cNvGrpSpPr>
            <a:grpSpLocks/>
          </p:cNvGrpSpPr>
          <p:nvPr/>
        </p:nvGrpSpPr>
        <p:grpSpPr bwMode="auto">
          <a:xfrm>
            <a:off x="3005138" y="2706018"/>
            <a:ext cx="341312" cy="1709737"/>
            <a:chOff x="2091267" y="3369733"/>
            <a:chExt cx="340540" cy="1710266"/>
          </a:xfrm>
        </p:grpSpPr>
        <p:pic>
          <p:nvPicPr>
            <p:cNvPr id="22" name="Picture 34" descr="Slide2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30367" y="3369733"/>
              <a:ext cx="201440" cy="1710266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pic>
          <p:nvPicPr>
            <p:cNvPr id="23" name="Picture 35" descr="Slide5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91267" y="4154425"/>
              <a:ext cx="136107" cy="180510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</p:grpSp>
      <p:grpSp>
        <p:nvGrpSpPr>
          <p:cNvPr id="24" name="Group 36"/>
          <p:cNvGrpSpPr>
            <a:grpSpLocks/>
          </p:cNvGrpSpPr>
          <p:nvPr/>
        </p:nvGrpSpPr>
        <p:grpSpPr bwMode="auto">
          <a:xfrm flipH="1">
            <a:off x="5961063" y="2698080"/>
            <a:ext cx="339725" cy="1709738"/>
            <a:chOff x="2091267" y="3369733"/>
            <a:chExt cx="340540" cy="1710266"/>
          </a:xfrm>
        </p:grpSpPr>
        <p:pic>
          <p:nvPicPr>
            <p:cNvPr id="25" name="Picture 37" descr="Slide2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30367" y="3369733"/>
              <a:ext cx="201440" cy="1710266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pic>
          <p:nvPicPr>
            <p:cNvPr id="26" name="Picture 38" descr="Slide5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91267" y="4154425"/>
              <a:ext cx="136107" cy="180510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</p:grpSp>
      <p:pic>
        <p:nvPicPr>
          <p:cNvPr id="27" name="Picture 27" descr="EB_scenario"/>
          <p:cNvPicPr>
            <a:picLocks noChangeAspect="1" noChangeArrowheads="1"/>
          </p:cNvPicPr>
          <p:nvPr/>
        </p:nvPicPr>
        <p:blipFill>
          <a:blip r:embed="rId8"/>
          <a:srcRect l="10748" t="16583" r="37514" b="6364"/>
          <a:stretch>
            <a:fillRect/>
          </a:stretch>
        </p:blipFill>
        <p:spPr bwMode="auto">
          <a:xfrm>
            <a:off x="3317875" y="2710780"/>
            <a:ext cx="690563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Connector 40"/>
          <p:cNvCxnSpPr>
            <a:cxnSpLocks noChangeShapeType="1"/>
          </p:cNvCxnSpPr>
          <p:nvPr/>
        </p:nvCxnSpPr>
        <p:spPr bwMode="auto">
          <a:xfrm>
            <a:off x="2049463" y="3577555"/>
            <a:ext cx="931862" cy="9525"/>
          </a:xfrm>
          <a:prstGeom prst="line">
            <a:avLst/>
          </a:prstGeom>
          <a:noFill/>
          <a:ln w="25400">
            <a:solidFill>
              <a:srgbClr val="B3B3B3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9" name="Straight Connector 41"/>
          <p:cNvCxnSpPr>
            <a:cxnSpLocks noChangeShapeType="1"/>
          </p:cNvCxnSpPr>
          <p:nvPr/>
        </p:nvCxnSpPr>
        <p:spPr bwMode="auto">
          <a:xfrm>
            <a:off x="6350000" y="3595018"/>
            <a:ext cx="931863" cy="9525"/>
          </a:xfrm>
          <a:prstGeom prst="line">
            <a:avLst/>
          </a:prstGeom>
          <a:noFill/>
          <a:ln w="25400">
            <a:solidFill>
              <a:srgbClr val="B3B3B3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0" name="Straight Connector 46"/>
          <p:cNvCxnSpPr>
            <a:cxnSpLocks noChangeShapeType="1"/>
          </p:cNvCxnSpPr>
          <p:nvPr/>
        </p:nvCxnSpPr>
        <p:spPr bwMode="auto">
          <a:xfrm flipV="1">
            <a:off x="1033463" y="3579143"/>
            <a:ext cx="1033462" cy="7937"/>
          </a:xfrm>
          <a:prstGeom prst="line">
            <a:avLst/>
          </a:prstGeom>
          <a:noFill/>
          <a:ln w="25400">
            <a:solidFill>
              <a:srgbClr val="B3B3B3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" name="Straight Connector 49"/>
          <p:cNvCxnSpPr>
            <a:cxnSpLocks noChangeShapeType="1"/>
          </p:cNvCxnSpPr>
          <p:nvPr/>
        </p:nvCxnSpPr>
        <p:spPr bwMode="auto">
          <a:xfrm flipV="1">
            <a:off x="7205663" y="3587080"/>
            <a:ext cx="1033462" cy="7938"/>
          </a:xfrm>
          <a:prstGeom prst="line">
            <a:avLst/>
          </a:prstGeom>
          <a:noFill/>
          <a:ln w="25400">
            <a:solidFill>
              <a:srgbClr val="B3B3B3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32" name="Picture 3" descr="Base_scenario"/>
          <p:cNvPicPr>
            <a:picLocks noChangeAspect="1" noChangeArrowheads="1"/>
          </p:cNvPicPr>
          <p:nvPr/>
        </p:nvPicPr>
        <p:blipFill>
          <a:blip r:embed="rId9"/>
          <a:srcRect l="89177" t="42445" r="6459" b="42220"/>
          <a:stretch>
            <a:fillRect/>
          </a:stretch>
        </p:blipFill>
        <p:spPr bwMode="auto">
          <a:xfrm>
            <a:off x="8610600" y="3029868"/>
            <a:ext cx="411163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oup 61"/>
          <p:cNvGrpSpPr>
            <a:grpSpLocks/>
          </p:cNvGrpSpPr>
          <p:nvPr/>
        </p:nvGrpSpPr>
        <p:grpSpPr bwMode="auto">
          <a:xfrm>
            <a:off x="7078663" y="3214018"/>
            <a:ext cx="1576387" cy="796925"/>
            <a:chOff x="189684" y="1377166"/>
            <a:chExt cx="7166752" cy="4164486"/>
          </a:xfrm>
        </p:grpSpPr>
        <p:pic>
          <p:nvPicPr>
            <p:cNvPr id="34" name="Picture 62" descr="JFC1.bmp"/>
            <p:cNvPicPr>
              <a:picLocks noChangeAspect="1"/>
            </p:cNvPicPr>
            <p:nvPr/>
          </p:nvPicPr>
          <p:blipFill>
            <a:blip r:embed="rId10"/>
            <a:srcRect l="4329" t="53410" r="40564" b="19565"/>
            <a:stretch>
              <a:fillRect/>
            </a:stretch>
          </p:blipFill>
          <p:spPr bwMode="auto">
            <a:xfrm>
              <a:off x="395862" y="3587230"/>
              <a:ext cx="5038993" cy="1253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63" descr="JFC2.bmp"/>
            <p:cNvPicPr>
              <a:picLocks noChangeAspect="1"/>
            </p:cNvPicPr>
            <p:nvPr/>
          </p:nvPicPr>
          <p:blipFill>
            <a:blip r:embed="rId11"/>
            <a:srcRect l="2074" t="16609" r="68613" b="36810"/>
            <a:stretch>
              <a:fillRect/>
            </a:stretch>
          </p:blipFill>
          <p:spPr bwMode="auto">
            <a:xfrm>
              <a:off x="189684" y="1880203"/>
              <a:ext cx="2680316" cy="2160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64" descr="JFC3.bmp"/>
            <p:cNvPicPr>
              <a:picLocks noChangeAspect="1"/>
            </p:cNvPicPr>
            <p:nvPr/>
          </p:nvPicPr>
          <p:blipFill>
            <a:blip r:embed="rId12"/>
            <a:srcRect l="29312" t="16609" r="42728" b="36810"/>
            <a:stretch>
              <a:fillRect/>
            </a:stretch>
          </p:blipFill>
          <p:spPr bwMode="auto">
            <a:xfrm>
              <a:off x="2680316" y="1880203"/>
              <a:ext cx="2556608" cy="2160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65" descr="JFS_bot.bmp"/>
            <p:cNvPicPr>
              <a:picLocks noChangeAspect="1"/>
            </p:cNvPicPr>
            <p:nvPr/>
          </p:nvPicPr>
          <p:blipFill>
            <a:blip r:embed="rId13"/>
            <a:srcRect l="51770" t="53056" r="19550" b="4453"/>
            <a:stretch>
              <a:fillRect/>
            </a:stretch>
          </p:blipFill>
          <p:spPr bwMode="auto">
            <a:xfrm>
              <a:off x="4733850" y="3570737"/>
              <a:ext cx="2622586" cy="1970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66" descr="JFS_top.bmp"/>
            <p:cNvPicPr>
              <a:picLocks noChangeAspect="1"/>
            </p:cNvPicPr>
            <p:nvPr/>
          </p:nvPicPr>
          <p:blipFill>
            <a:blip r:embed="rId14"/>
            <a:srcRect l="51860" t="5763" r="19550" b="44633"/>
            <a:stretch>
              <a:fillRect/>
            </a:stretch>
          </p:blipFill>
          <p:spPr bwMode="auto">
            <a:xfrm>
              <a:off x="4742097" y="1377166"/>
              <a:ext cx="2614339" cy="2300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9" name="Picture 56" descr="ECT"/>
          <p:cNvPicPr>
            <a:picLocks noChangeAspect="1" noChangeArrowheads="1"/>
          </p:cNvPicPr>
          <p:nvPr/>
        </p:nvPicPr>
        <p:blipFill>
          <a:blip r:embed="rId15"/>
          <a:srcRect l="19920" t="29620" r="27698" b="8717"/>
          <a:stretch>
            <a:fillRect/>
          </a:stretch>
        </p:blipFill>
        <p:spPr bwMode="auto">
          <a:xfrm>
            <a:off x="6142038" y="1913855"/>
            <a:ext cx="977900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68" descr="A_frame.bmp"/>
          <p:cNvPicPr>
            <a:picLocks noChangeAspect="1"/>
          </p:cNvPicPr>
          <p:nvPr/>
        </p:nvPicPr>
        <p:blipFill>
          <a:blip r:embed="rId16"/>
          <a:srcRect l="14745" r="13155"/>
          <a:stretch>
            <a:fillRect/>
          </a:stretch>
        </p:blipFill>
        <p:spPr bwMode="auto">
          <a:xfrm>
            <a:off x="7131050" y="3860130"/>
            <a:ext cx="49213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69" descr="A_frame.bmp"/>
          <p:cNvPicPr>
            <a:picLocks noChangeAspect="1"/>
          </p:cNvPicPr>
          <p:nvPr/>
        </p:nvPicPr>
        <p:blipFill>
          <a:blip r:embed="rId16"/>
          <a:srcRect l="14745" r="13155"/>
          <a:stretch>
            <a:fillRect/>
          </a:stretch>
        </p:blipFill>
        <p:spPr bwMode="auto">
          <a:xfrm>
            <a:off x="2095500" y="3856955"/>
            <a:ext cx="49213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76" descr="truck_compressed.bmp"/>
          <p:cNvPicPr>
            <a:picLocks noChangeAspect="1"/>
          </p:cNvPicPr>
          <p:nvPr/>
        </p:nvPicPr>
        <p:blipFill>
          <a:blip r:embed="rId17"/>
          <a:srcRect l="10551" t="4144" r="9160" b="7962"/>
          <a:stretch>
            <a:fillRect/>
          </a:stretch>
        </p:blipFill>
        <p:spPr bwMode="auto">
          <a:xfrm>
            <a:off x="620713" y="4204618"/>
            <a:ext cx="711200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Straight Connector 88"/>
          <p:cNvCxnSpPr>
            <a:cxnSpLocks noChangeShapeType="1"/>
          </p:cNvCxnSpPr>
          <p:nvPr/>
        </p:nvCxnSpPr>
        <p:spPr bwMode="auto">
          <a:xfrm rot="16200000" flipH="1">
            <a:off x="1008063" y="4114130"/>
            <a:ext cx="234950" cy="3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4" name="Straight Connector 89"/>
          <p:cNvCxnSpPr>
            <a:cxnSpLocks noChangeShapeType="1"/>
          </p:cNvCxnSpPr>
          <p:nvPr/>
        </p:nvCxnSpPr>
        <p:spPr bwMode="auto">
          <a:xfrm rot="16200000" flipH="1">
            <a:off x="696913" y="4107780"/>
            <a:ext cx="234950" cy="3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45" name="Picture 90" descr="truck_compressed.bmp"/>
          <p:cNvPicPr>
            <a:picLocks noChangeAspect="1"/>
          </p:cNvPicPr>
          <p:nvPr/>
        </p:nvPicPr>
        <p:blipFill>
          <a:blip r:embed="rId17"/>
          <a:srcRect l="10551" t="4144" r="9160" b="7962"/>
          <a:stretch>
            <a:fillRect/>
          </a:stretch>
        </p:blipFill>
        <p:spPr bwMode="auto">
          <a:xfrm>
            <a:off x="7951788" y="4201443"/>
            <a:ext cx="711200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Straight Connector 91"/>
          <p:cNvCxnSpPr>
            <a:cxnSpLocks noChangeShapeType="1"/>
          </p:cNvCxnSpPr>
          <p:nvPr/>
        </p:nvCxnSpPr>
        <p:spPr bwMode="auto">
          <a:xfrm rot="16200000" flipH="1">
            <a:off x="8339138" y="4110955"/>
            <a:ext cx="234950" cy="3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7" name="Straight Connector 92"/>
          <p:cNvCxnSpPr>
            <a:cxnSpLocks noChangeShapeType="1"/>
          </p:cNvCxnSpPr>
          <p:nvPr/>
        </p:nvCxnSpPr>
        <p:spPr bwMode="auto">
          <a:xfrm rot="16200000" flipH="1">
            <a:off x="8027988" y="4104605"/>
            <a:ext cx="234950" cy="3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48" name="Picture 71" descr="JFC1.bmp"/>
          <p:cNvPicPr>
            <a:picLocks noChangeAspect="1"/>
          </p:cNvPicPr>
          <p:nvPr/>
        </p:nvPicPr>
        <p:blipFill>
          <a:blip r:embed="rId18"/>
          <a:srcRect l="40564" t="53410" r="4329" b="19565"/>
          <a:stretch>
            <a:fillRect/>
          </a:stretch>
        </p:blipFill>
        <p:spPr bwMode="auto">
          <a:xfrm>
            <a:off x="1031875" y="3637880"/>
            <a:ext cx="11096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72" descr="JFC2.bmp"/>
          <p:cNvPicPr>
            <a:picLocks noChangeAspect="1"/>
          </p:cNvPicPr>
          <p:nvPr/>
        </p:nvPicPr>
        <p:blipFill>
          <a:blip r:embed="rId19"/>
          <a:srcRect l="68613" t="16609" r="2074" b="36810"/>
          <a:stretch>
            <a:fillRect/>
          </a:stretch>
        </p:blipFill>
        <p:spPr bwMode="auto">
          <a:xfrm>
            <a:off x="1597025" y="3310855"/>
            <a:ext cx="5889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73" descr="JFC3.bmp"/>
          <p:cNvPicPr>
            <a:picLocks noChangeAspect="1"/>
          </p:cNvPicPr>
          <p:nvPr/>
        </p:nvPicPr>
        <p:blipFill>
          <a:blip r:embed="rId20"/>
          <a:srcRect l="42728" t="16609" r="29312" b="36810"/>
          <a:stretch>
            <a:fillRect/>
          </a:stretch>
        </p:blipFill>
        <p:spPr bwMode="auto">
          <a:xfrm>
            <a:off x="1076325" y="3310855"/>
            <a:ext cx="5619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75" descr="JFS_top.bmp"/>
          <p:cNvPicPr>
            <a:picLocks noChangeAspect="1"/>
          </p:cNvPicPr>
          <p:nvPr/>
        </p:nvPicPr>
        <p:blipFill>
          <a:blip r:embed="rId21"/>
          <a:srcRect l="19550" t="5763" r="51860" b="44633"/>
          <a:stretch>
            <a:fillRect/>
          </a:stretch>
        </p:blipFill>
        <p:spPr bwMode="auto">
          <a:xfrm>
            <a:off x="609600" y="3214018"/>
            <a:ext cx="5746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74" descr="JFS_bot.bmp"/>
          <p:cNvPicPr>
            <a:picLocks noChangeAspect="1"/>
          </p:cNvPicPr>
          <p:nvPr/>
        </p:nvPicPr>
        <p:blipFill>
          <a:blip r:embed="rId22"/>
          <a:srcRect l="19550" t="53056" r="51770" b="4453"/>
          <a:stretch>
            <a:fillRect/>
          </a:stretch>
        </p:blipFill>
        <p:spPr bwMode="auto">
          <a:xfrm>
            <a:off x="609600" y="3650580"/>
            <a:ext cx="5778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46" descr="ECT"/>
          <p:cNvPicPr>
            <a:picLocks noChangeAspect="1" noChangeArrowheads="1"/>
          </p:cNvPicPr>
          <p:nvPr/>
        </p:nvPicPr>
        <p:blipFill>
          <a:blip r:embed="rId23"/>
          <a:srcRect l="27698" t="30087" r="19920" b="8717"/>
          <a:stretch>
            <a:fillRect/>
          </a:stretch>
        </p:blipFill>
        <p:spPr bwMode="auto">
          <a:xfrm>
            <a:off x="2163763" y="1929730"/>
            <a:ext cx="976312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72" descr="BWA.bmp"/>
          <p:cNvPicPr>
            <a:picLocks noChangeAspect="1"/>
          </p:cNvPicPr>
          <p:nvPr/>
        </p:nvPicPr>
        <p:blipFill>
          <a:blip r:embed="rId24"/>
          <a:srcRect l="27066" t="18855" r="14102" b="742"/>
          <a:stretch>
            <a:fillRect/>
          </a:stretch>
        </p:blipFill>
        <p:spPr bwMode="auto">
          <a:xfrm>
            <a:off x="7196138" y="1918618"/>
            <a:ext cx="365125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74" descr="BWA.bmp"/>
          <p:cNvPicPr>
            <a:picLocks noChangeAspect="1"/>
          </p:cNvPicPr>
          <p:nvPr/>
        </p:nvPicPr>
        <p:blipFill>
          <a:blip r:embed="rId25"/>
          <a:srcRect l="14102" t="18855" r="27066" b="742"/>
          <a:stretch>
            <a:fillRect/>
          </a:stretch>
        </p:blipFill>
        <p:spPr bwMode="auto">
          <a:xfrm>
            <a:off x="1744663" y="1926555"/>
            <a:ext cx="363537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itre 1"/>
          <p:cNvSpPr txBox="1">
            <a:spLocks/>
          </p:cNvSpPr>
          <p:nvPr/>
        </p:nvSpPr>
        <p:spPr>
          <a:xfrm>
            <a:off x="457200" y="418654"/>
            <a:ext cx="8229600" cy="8501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Détecteur ATLAS fermé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9" name="Espace réservé du contenu 2"/>
          <p:cNvSpPr txBox="1">
            <a:spLocks/>
          </p:cNvSpPr>
          <p:nvPr/>
        </p:nvSpPr>
        <p:spPr>
          <a:xfrm>
            <a:off x="457200" y="1340768"/>
            <a:ext cx="8229600" cy="68093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 d’accès possible au détecteur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interne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8" name="Espace réservé de la date 5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25/01/2011</a:t>
            </a:r>
            <a:endParaRPr lang="fr-FR"/>
          </a:p>
        </p:txBody>
      </p:sp>
      <p:sp>
        <p:nvSpPr>
          <p:cNvPr id="60" name="Espace réservé du pied de page 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N. Massol</a:t>
            </a:r>
            <a:endParaRPr lang="fr-FR"/>
          </a:p>
        </p:txBody>
      </p:sp>
      <p:sp>
        <p:nvSpPr>
          <p:cNvPr id="61" name="Espace réservé du numéro de diapositive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5D14-0EF2-F841-A558-C441AE8B6126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5" descr="truck_JFC1_A.bmp"/>
          <p:cNvPicPr>
            <a:picLocks noChangeAspect="1"/>
          </p:cNvPicPr>
          <p:nvPr/>
        </p:nvPicPr>
        <p:blipFill>
          <a:blip r:embed="rId2"/>
          <a:srcRect l="7370" t="4074" r="6613" b="7474"/>
          <a:stretch>
            <a:fillRect/>
          </a:stretch>
        </p:blipFill>
        <p:spPr bwMode="auto">
          <a:xfrm>
            <a:off x="7194550" y="4164607"/>
            <a:ext cx="100965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4" descr="truck_JFC1_C.bmp"/>
          <p:cNvPicPr>
            <a:picLocks noChangeAspect="1"/>
          </p:cNvPicPr>
          <p:nvPr/>
        </p:nvPicPr>
        <p:blipFill>
          <a:blip r:embed="rId3"/>
          <a:srcRect l="4951" t="3174" r="7635" b="9810"/>
          <a:stretch>
            <a:fillRect/>
          </a:stretch>
        </p:blipFill>
        <p:spPr bwMode="auto">
          <a:xfrm>
            <a:off x="1027113" y="4116982"/>
            <a:ext cx="1046162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71450" y="2280245"/>
            <a:ext cx="8845550" cy="366712"/>
            <a:chOff x="101" y="1541"/>
            <a:chExt cx="5572" cy="231"/>
          </a:xfrm>
        </p:grpSpPr>
        <p:sp>
          <p:nvSpPr>
            <p:cNvPr id="5" name="Text Box 51"/>
            <p:cNvSpPr txBox="1">
              <a:spLocks noChangeArrowheads="1"/>
            </p:cNvSpPr>
            <p:nvPr/>
          </p:nvSpPr>
          <p:spPr bwMode="auto">
            <a:xfrm>
              <a:off x="5133" y="1541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</a:rPr>
                <a:t>Side A</a:t>
              </a:r>
              <a:endParaRPr lang="fr-FR" sz="1800">
                <a:solidFill>
                  <a:schemeClr val="bg1"/>
                </a:solidFill>
              </a:endParaRPr>
            </a:p>
          </p:txBody>
        </p:sp>
        <p:sp>
          <p:nvSpPr>
            <p:cNvPr id="6" name="Text Box 52"/>
            <p:cNvSpPr txBox="1">
              <a:spLocks noChangeArrowheads="1"/>
            </p:cNvSpPr>
            <p:nvPr/>
          </p:nvSpPr>
          <p:spPr bwMode="auto">
            <a:xfrm>
              <a:off x="101" y="1541"/>
              <a:ext cx="5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</a:rPr>
                <a:t>Side C</a:t>
              </a:r>
              <a:endParaRPr lang="fr-FR" sz="180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3" descr="Base_scenario"/>
          <p:cNvPicPr>
            <a:picLocks noChangeAspect="1" noChangeArrowheads="1"/>
          </p:cNvPicPr>
          <p:nvPr/>
        </p:nvPicPr>
        <p:blipFill>
          <a:blip r:embed="rId4"/>
          <a:srcRect l="6459" t="26361" b="15790"/>
          <a:stretch>
            <a:fillRect/>
          </a:stretch>
        </p:blipFill>
        <p:spPr bwMode="auto">
          <a:xfrm>
            <a:off x="188913" y="2264370"/>
            <a:ext cx="8839200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45"/>
          <p:cNvCxnSpPr>
            <a:cxnSpLocks noChangeShapeType="1"/>
          </p:cNvCxnSpPr>
          <p:nvPr/>
        </p:nvCxnSpPr>
        <p:spPr bwMode="auto">
          <a:xfrm>
            <a:off x="5286375" y="3940770"/>
            <a:ext cx="1066800" cy="0"/>
          </a:xfrm>
          <a:prstGeom prst="line">
            <a:avLst/>
          </a:prstGeom>
          <a:noFill/>
          <a:ln w="25400">
            <a:solidFill>
              <a:srgbClr val="B3B3B3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9" name="Straight Connector 46"/>
          <p:cNvCxnSpPr>
            <a:cxnSpLocks noChangeShapeType="1"/>
          </p:cNvCxnSpPr>
          <p:nvPr/>
        </p:nvCxnSpPr>
        <p:spPr bwMode="auto">
          <a:xfrm>
            <a:off x="2916238" y="3940770"/>
            <a:ext cx="1066800" cy="0"/>
          </a:xfrm>
          <a:prstGeom prst="line">
            <a:avLst/>
          </a:prstGeom>
          <a:noFill/>
          <a:ln w="25400">
            <a:solidFill>
              <a:srgbClr val="B3B3B3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0" name="AutoShape 39"/>
          <p:cNvSpPr>
            <a:spLocks noChangeArrowheads="1"/>
          </p:cNvSpPr>
          <p:nvPr/>
        </p:nvSpPr>
        <p:spPr bwMode="auto">
          <a:xfrm>
            <a:off x="2535238" y="4863107"/>
            <a:ext cx="104775" cy="257175"/>
          </a:xfrm>
          <a:prstGeom prst="upArrow">
            <a:avLst>
              <a:gd name="adj1" fmla="val 50000"/>
              <a:gd name="adj2" fmla="val 61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1800"/>
          </a:p>
        </p:txBody>
      </p:sp>
      <p:sp>
        <p:nvSpPr>
          <p:cNvPr id="11" name="AutoShape 40"/>
          <p:cNvSpPr>
            <a:spLocks noChangeArrowheads="1"/>
          </p:cNvSpPr>
          <p:nvPr/>
        </p:nvSpPr>
        <p:spPr bwMode="auto">
          <a:xfrm>
            <a:off x="3487738" y="4901207"/>
            <a:ext cx="104775" cy="257175"/>
          </a:xfrm>
          <a:prstGeom prst="upArrow">
            <a:avLst>
              <a:gd name="adj1" fmla="val 50000"/>
              <a:gd name="adj2" fmla="val 61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1800"/>
          </a:p>
        </p:txBody>
      </p:sp>
      <p:sp>
        <p:nvSpPr>
          <p:cNvPr id="12" name="AutoShape 41"/>
          <p:cNvSpPr>
            <a:spLocks noChangeArrowheads="1"/>
          </p:cNvSpPr>
          <p:nvPr/>
        </p:nvSpPr>
        <p:spPr bwMode="auto">
          <a:xfrm>
            <a:off x="3478213" y="5577482"/>
            <a:ext cx="104775" cy="257175"/>
          </a:xfrm>
          <a:prstGeom prst="upArrow">
            <a:avLst>
              <a:gd name="adj1" fmla="val 50000"/>
              <a:gd name="adj2" fmla="val 61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1800"/>
          </a:p>
        </p:txBody>
      </p:sp>
      <p:sp>
        <p:nvSpPr>
          <p:cNvPr id="13" name="AutoShape 42"/>
          <p:cNvSpPr>
            <a:spLocks noChangeArrowheads="1"/>
          </p:cNvSpPr>
          <p:nvPr/>
        </p:nvSpPr>
        <p:spPr bwMode="auto">
          <a:xfrm>
            <a:off x="6545263" y="4872632"/>
            <a:ext cx="104775" cy="257175"/>
          </a:xfrm>
          <a:prstGeom prst="upArrow">
            <a:avLst>
              <a:gd name="adj1" fmla="val 50000"/>
              <a:gd name="adj2" fmla="val 61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1800"/>
          </a:p>
        </p:txBody>
      </p:sp>
      <p:sp>
        <p:nvSpPr>
          <p:cNvPr id="14" name="AutoShape 43"/>
          <p:cNvSpPr>
            <a:spLocks noChangeArrowheads="1"/>
          </p:cNvSpPr>
          <p:nvPr/>
        </p:nvSpPr>
        <p:spPr bwMode="auto">
          <a:xfrm>
            <a:off x="5688013" y="5539382"/>
            <a:ext cx="104775" cy="257175"/>
          </a:xfrm>
          <a:prstGeom prst="upArrow">
            <a:avLst>
              <a:gd name="adj1" fmla="val 50000"/>
              <a:gd name="adj2" fmla="val 61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1800"/>
          </a:p>
        </p:txBody>
      </p:sp>
      <p:sp>
        <p:nvSpPr>
          <p:cNvPr id="15" name="AutoShape 44"/>
          <p:cNvSpPr>
            <a:spLocks noChangeArrowheads="1"/>
          </p:cNvSpPr>
          <p:nvPr/>
        </p:nvSpPr>
        <p:spPr bwMode="auto">
          <a:xfrm>
            <a:off x="5697538" y="4910732"/>
            <a:ext cx="104775" cy="257175"/>
          </a:xfrm>
          <a:prstGeom prst="upArrow">
            <a:avLst>
              <a:gd name="adj1" fmla="val 50000"/>
              <a:gd name="adj2" fmla="val 61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1800"/>
          </a:p>
        </p:txBody>
      </p:sp>
      <p:cxnSp>
        <p:nvCxnSpPr>
          <p:cNvPr id="16" name="Straight Connector 53"/>
          <p:cNvCxnSpPr>
            <a:cxnSpLocks noChangeShapeType="1"/>
          </p:cNvCxnSpPr>
          <p:nvPr/>
        </p:nvCxnSpPr>
        <p:spPr bwMode="auto">
          <a:xfrm>
            <a:off x="6353175" y="3948707"/>
            <a:ext cx="931863" cy="9525"/>
          </a:xfrm>
          <a:prstGeom prst="line">
            <a:avLst/>
          </a:prstGeom>
          <a:noFill/>
          <a:ln w="25400">
            <a:solidFill>
              <a:srgbClr val="B3B3B3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" name="Straight Connector 54"/>
          <p:cNvCxnSpPr>
            <a:cxnSpLocks noChangeShapeType="1"/>
          </p:cNvCxnSpPr>
          <p:nvPr/>
        </p:nvCxnSpPr>
        <p:spPr bwMode="auto">
          <a:xfrm>
            <a:off x="2052638" y="3931245"/>
            <a:ext cx="931862" cy="9525"/>
          </a:xfrm>
          <a:prstGeom prst="line">
            <a:avLst/>
          </a:prstGeom>
          <a:noFill/>
          <a:ln w="25400">
            <a:solidFill>
              <a:srgbClr val="B3B3B3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" name="Straight Connector 55"/>
          <p:cNvCxnSpPr>
            <a:cxnSpLocks noChangeShapeType="1"/>
          </p:cNvCxnSpPr>
          <p:nvPr/>
        </p:nvCxnSpPr>
        <p:spPr bwMode="auto">
          <a:xfrm flipV="1">
            <a:off x="1036638" y="3932832"/>
            <a:ext cx="1033462" cy="7938"/>
          </a:xfrm>
          <a:prstGeom prst="line">
            <a:avLst/>
          </a:prstGeom>
          <a:noFill/>
          <a:ln w="25400">
            <a:solidFill>
              <a:srgbClr val="B3B3B3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Connector 56"/>
          <p:cNvCxnSpPr>
            <a:cxnSpLocks noChangeShapeType="1"/>
          </p:cNvCxnSpPr>
          <p:nvPr/>
        </p:nvCxnSpPr>
        <p:spPr bwMode="auto">
          <a:xfrm flipV="1">
            <a:off x="7208838" y="3940770"/>
            <a:ext cx="1033462" cy="7937"/>
          </a:xfrm>
          <a:prstGeom prst="line">
            <a:avLst/>
          </a:prstGeom>
          <a:noFill/>
          <a:ln w="25400">
            <a:solidFill>
              <a:srgbClr val="B3B3B3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20" name="Picture 3" descr="Base_scenario"/>
          <p:cNvPicPr>
            <a:picLocks noChangeAspect="1" noChangeArrowheads="1"/>
          </p:cNvPicPr>
          <p:nvPr/>
        </p:nvPicPr>
        <p:blipFill>
          <a:blip r:embed="rId5"/>
          <a:srcRect l="89177" t="42445" r="6459" b="42220"/>
          <a:stretch>
            <a:fillRect/>
          </a:stretch>
        </p:blipFill>
        <p:spPr bwMode="auto">
          <a:xfrm>
            <a:off x="8613775" y="3383557"/>
            <a:ext cx="411163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2" descr="BWA.bmp"/>
          <p:cNvPicPr>
            <a:picLocks noChangeAspect="1"/>
          </p:cNvPicPr>
          <p:nvPr/>
        </p:nvPicPr>
        <p:blipFill>
          <a:blip r:embed="rId6"/>
          <a:srcRect l="27066" t="18855" r="14102" b="742"/>
          <a:stretch>
            <a:fillRect/>
          </a:stretch>
        </p:blipFill>
        <p:spPr bwMode="auto">
          <a:xfrm>
            <a:off x="8262938" y="2288182"/>
            <a:ext cx="365125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4" descr="BWA.bmp"/>
          <p:cNvPicPr>
            <a:picLocks noChangeAspect="1"/>
          </p:cNvPicPr>
          <p:nvPr/>
        </p:nvPicPr>
        <p:blipFill>
          <a:blip r:embed="rId7"/>
          <a:srcRect l="14102" t="18855" r="27066" b="742"/>
          <a:stretch>
            <a:fillRect/>
          </a:stretch>
        </p:blipFill>
        <p:spPr bwMode="auto">
          <a:xfrm>
            <a:off x="623888" y="2286595"/>
            <a:ext cx="363537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7" descr="Truck_C_scenario"/>
          <p:cNvPicPr>
            <a:picLocks noChangeAspect="1" noChangeArrowheads="1"/>
          </p:cNvPicPr>
          <p:nvPr/>
        </p:nvPicPr>
        <p:blipFill>
          <a:blip r:embed="rId8"/>
          <a:srcRect l="33968" t="20833" r="5435" b="12500"/>
          <a:stretch>
            <a:fillRect/>
          </a:stretch>
        </p:blipFill>
        <p:spPr bwMode="auto">
          <a:xfrm>
            <a:off x="7205663" y="4755157"/>
            <a:ext cx="10620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5" descr="Truck_A_scenario"/>
          <p:cNvPicPr>
            <a:picLocks noChangeAspect="1" noChangeArrowheads="1"/>
          </p:cNvPicPr>
          <p:nvPr/>
        </p:nvPicPr>
        <p:blipFill>
          <a:blip r:embed="rId9"/>
          <a:srcRect t="13239" r="25845" b="12529"/>
          <a:stretch>
            <a:fillRect/>
          </a:stretch>
        </p:blipFill>
        <p:spPr bwMode="auto">
          <a:xfrm>
            <a:off x="1031875" y="4785320"/>
            <a:ext cx="10795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50"/>
          <p:cNvGrpSpPr>
            <a:grpSpLocks/>
          </p:cNvGrpSpPr>
          <p:nvPr/>
        </p:nvGrpSpPr>
        <p:grpSpPr bwMode="auto">
          <a:xfrm>
            <a:off x="1027113" y="2288182"/>
            <a:ext cx="7940675" cy="384175"/>
            <a:chOff x="640" y="1546"/>
            <a:chExt cx="5002" cy="242"/>
          </a:xfrm>
        </p:grpSpPr>
        <p:sp>
          <p:nvSpPr>
            <p:cNvPr id="26" name="Text Box 52"/>
            <p:cNvSpPr txBox="1">
              <a:spLocks noChangeArrowheads="1"/>
            </p:cNvSpPr>
            <p:nvPr/>
          </p:nvSpPr>
          <p:spPr bwMode="auto">
            <a:xfrm>
              <a:off x="640" y="1546"/>
              <a:ext cx="5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</a:rPr>
                <a:t>Side C</a:t>
              </a:r>
              <a:endParaRPr lang="fr-FR" sz="1800">
                <a:solidFill>
                  <a:schemeClr val="bg1"/>
                </a:solidFill>
              </a:endParaRPr>
            </a:p>
          </p:txBody>
        </p:sp>
        <p:sp>
          <p:nvSpPr>
            <p:cNvPr id="27" name="Text Box 51"/>
            <p:cNvSpPr txBox="1">
              <a:spLocks noChangeArrowheads="1"/>
            </p:cNvSpPr>
            <p:nvPr/>
          </p:nvSpPr>
          <p:spPr bwMode="auto">
            <a:xfrm>
              <a:off x="5102" y="1557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</a:rPr>
                <a:t>Side A</a:t>
              </a:r>
              <a:endParaRPr lang="fr-FR" sz="1800">
                <a:solidFill>
                  <a:schemeClr val="bg1"/>
                </a:solidFill>
              </a:endParaRPr>
            </a:p>
          </p:txBody>
        </p:sp>
      </p:grpSp>
      <p:pic>
        <p:nvPicPr>
          <p:cNvPr id="28" name="Picture 28" descr="EB_scenario"/>
          <p:cNvPicPr>
            <a:picLocks noChangeAspect="1" noChangeArrowheads="1"/>
          </p:cNvPicPr>
          <p:nvPr/>
        </p:nvPicPr>
        <p:blipFill>
          <a:blip r:embed="rId10"/>
          <a:srcRect l="37514" t="16583" r="10748" b="6364"/>
          <a:stretch>
            <a:fillRect/>
          </a:stretch>
        </p:blipFill>
        <p:spPr bwMode="auto">
          <a:xfrm>
            <a:off x="5880100" y="3086695"/>
            <a:ext cx="690563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36"/>
          <p:cNvGrpSpPr>
            <a:grpSpLocks/>
          </p:cNvGrpSpPr>
          <p:nvPr/>
        </p:nvGrpSpPr>
        <p:grpSpPr bwMode="auto">
          <a:xfrm flipH="1">
            <a:off x="7038975" y="3051770"/>
            <a:ext cx="339725" cy="1709737"/>
            <a:chOff x="2091267" y="3369733"/>
            <a:chExt cx="340540" cy="1710266"/>
          </a:xfrm>
        </p:grpSpPr>
        <p:pic>
          <p:nvPicPr>
            <p:cNvPr id="30" name="Picture 67" descr="Slide2.jp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30367" y="3369733"/>
              <a:ext cx="201440" cy="1710266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pic>
          <p:nvPicPr>
            <p:cNvPr id="31" name="Picture 68" descr="Slide5.jp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91267" y="4154425"/>
              <a:ext cx="136107" cy="180510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</p:grpSp>
      <p:pic>
        <p:nvPicPr>
          <p:cNvPr id="32" name="Picture 56" descr="ECT"/>
          <p:cNvPicPr>
            <a:picLocks noChangeAspect="1" noChangeArrowheads="1"/>
          </p:cNvPicPr>
          <p:nvPr/>
        </p:nvPicPr>
        <p:blipFill>
          <a:blip r:embed="rId13"/>
          <a:srcRect l="19920" t="29620" r="27698" b="8717"/>
          <a:stretch>
            <a:fillRect/>
          </a:stretch>
        </p:blipFill>
        <p:spPr bwMode="auto">
          <a:xfrm>
            <a:off x="7237413" y="2275482"/>
            <a:ext cx="977900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oup 31"/>
          <p:cNvGrpSpPr>
            <a:grpSpLocks/>
          </p:cNvGrpSpPr>
          <p:nvPr/>
        </p:nvGrpSpPr>
        <p:grpSpPr bwMode="auto">
          <a:xfrm>
            <a:off x="5376863" y="3153370"/>
            <a:ext cx="465137" cy="1576387"/>
            <a:chOff x="2209798" y="1606596"/>
            <a:chExt cx="620266" cy="3653586"/>
          </a:xfrm>
        </p:grpSpPr>
        <p:cxnSp>
          <p:nvCxnSpPr>
            <p:cNvPr id="34" name="Straight Connector 71"/>
            <p:cNvCxnSpPr>
              <a:cxnSpLocks noChangeShapeType="1"/>
            </p:cNvCxnSpPr>
            <p:nvPr/>
          </p:nvCxnSpPr>
          <p:spPr bwMode="auto">
            <a:xfrm rot="16200000" flipH="1">
              <a:off x="698882" y="3135908"/>
              <a:ext cx="3631512" cy="60968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5" name="Straight Connector 72"/>
            <p:cNvCxnSpPr>
              <a:cxnSpLocks noChangeShapeType="1"/>
            </p:cNvCxnSpPr>
            <p:nvPr/>
          </p:nvCxnSpPr>
          <p:spPr bwMode="auto">
            <a:xfrm rot="5400000">
              <a:off x="698882" y="3135908"/>
              <a:ext cx="3631512" cy="60968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6" name="Straight Connector 73"/>
            <p:cNvCxnSpPr>
              <a:cxnSpLocks noChangeShapeType="1"/>
            </p:cNvCxnSpPr>
            <p:nvPr/>
          </p:nvCxnSpPr>
          <p:spPr bwMode="auto">
            <a:xfrm flipV="1">
              <a:off x="2209798" y="1606596"/>
              <a:ext cx="620266" cy="1839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7" name="Straight Connector 74"/>
            <p:cNvCxnSpPr>
              <a:cxnSpLocks noChangeShapeType="1"/>
            </p:cNvCxnSpPr>
            <p:nvPr/>
          </p:nvCxnSpPr>
          <p:spPr bwMode="auto">
            <a:xfrm>
              <a:off x="2209798" y="5256504"/>
              <a:ext cx="609682" cy="367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8" name="Straight Connector 75"/>
            <p:cNvCxnSpPr/>
            <p:nvPr/>
          </p:nvCxnSpPr>
          <p:spPr>
            <a:xfrm rot="5400000">
              <a:off x="395100" y="3439690"/>
              <a:ext cx="3631512" cy="21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76"/>
            <p:cNvCxnSpPr>
              <a:cxnSpLocks noChangeShapeType="1"/>
            </p:cNvCxnSpPr>
            <p:nvPr/>
          </p:nvCxnSpPr>
          <p:spPr bwMode="auto">
            <a:xfrm rot="5400000">
              <a:off x="1002666" y="3443368"/>
              <a:ext cx="3631510" cy="211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0" name="Straight Connector 77"/>
            <p:cNvCxnSpPr>
              <a:cxnSpLocks noChangeShapeType="1"/>
            </p:cNvCxnSpPr>
            <p:nvPr/>
          </p:nvCxnSpPr>
          <p:spPr bwMode="auto">
            <a:xfrm>
              <a:off x="2211914" y="2894366"/>
              <a:ext cx="605448" cy="367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1" name="Straight Connector 78"/>
            <p:cNvCxnSpPr>
              <a:cxnSpLocks noChangeShapeType="1"/>
            </p:cNvCxnSpPr>
            <p:nvPr/>
          </p:nvCxnSpPr>
          <p:spPr bwMode="auto">
            <a:xfrm>
              <a:off x="2211914" y="3733256"/>
              <a:ext cx="605448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2" name="Straight Connector 79"/>
            <p:cNvCxnSpPr>
              <a:cxnSpLocks noChangeShapeType="1"/>
            </p:cNvCxnSpPr>
            <p:nvPr/>
          </p:nvCxnSpPr>
          <p:spPr bwMode="auto">
            <a:xfrm>
              <a:off x="2211914" y="4572146"/>
              <a:ext cx="605448" cy="367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3" name="Straight Connector 80"/>
            <p:cNvCxnSpPr>
              <a:cxnSpLocks noChangeShapeType="1"/>
            </p:cNvCxnSpPr>
            <p:nvPr/>
          </p:nvCxnSpPr>
          <p:spPr bwMode="auto">
            <a:xfrm>
              <a:off x="2211914" y="2210008"/>
              <a:ext cx="605448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44" name="Group 33"/>
          <p:cNvGrpSpPr>
            <a:grpSpLocks/>
          </p:cNvGrpSpPr>
          <p:nvPr/>
        </p:nvGrpSpPr>
        <p:grpSpPr bwMode="auto">
          <a:xfrm>
            <a:off x="1925638" y="3067645"/>
            <a:ext cx="341312" cy="1709737"/>
            <a:chOff x="2091267" y="3369733"/>
            <a:chExt cx="340540" cy="1710266"/>
          </a:xfrm>
        </p:grpSpPr>
        <p:pic>
          <p:nvPicPr>
            <p:cNvPr id="45" name="Picture 82" descr="Slide2.jp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30367" y="3369733"/>
              <a:ext cx="201440" cy="1710266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pic>
          <p:nvPicPr>
            <p:cNvPr id="46" name="Picture 83" descr="Slide5.jp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91267" y="4154425"/>
              <a:ext cx="136107" cy="180510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</p:grpSp>
      <p:pic>
        <p:nvPicPr>
          <p:cNvPr id="47" name="Picture 46" descr="ECT"/>
          <p:cNvPicPr>
            <a:picLocks noChangeAspect="1" noChangeArrowheads="1"/>
          </p:cNvPicPr>
          <p:nvPr/>
        </p:nvPicPr>
        <p:blipFill>
          <a:blip r:embed="rId14"/>
          <a:srcRect l="27698" t="30087" r="19920" b="8717"/>
          <a:stretch>
            <a:fillRect/>
          </a:stretch>
        </p:blipFill>
        <p:spPr bwMode="auto">
          <a:xfrm>
            <a:off x="1093788" y="2291357"/>
            <a:ext cx="976312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7" descr="EB_scenario"/>
          <p:cNvPicPr>
            <a:picLocks noChangeAspect="1" noChangeArrowheads="1"/>
          </p:cNvPicPr>
          <p:nvPr/>
        </p:nvPicPr>
        <p:blipFill>
          <a:blip r:embed="rId15"/>
          <a:srcRect l="10748" t="16583" r="37514" b="6364"/>
          <a:stretch>
            <a:fillRect/>
          </a:stretch>
        </p:blipFill>
        <p:spPr bwMode="auto">
          <a:xfrm>
            <a:off x="2690813" y="3054945"/>
            <a:ext cx="690562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Group 51"/>
          <p:cNvGrpSpPr/>
          <p:nvPr/>
        </p:nvGrpSpPr>
        <p:grpSpPr>
          <a:xfrm>
            <a:off x="6623527" y="3109870"/>
            <a:ext cx="209315" cy="1648705"/>
            <a:chOff x="2209799" y="1625599"/>
            <a:chExt cx="610396" cy="3634583"/>
          </a:xfrm>
          <a:scene3d>
            <a:camera prst="orthographicFront">
              <a:rot lat="0" lon="10800000" rev="0"/>
            </a:camera>
            <a:lightRig rig="threePt" dir="t"/>
          </a:scene3d>
        </p:grpSpPr>
        <p:cxnSp>
          <p:nvCxnSpPr>
            <p:cNvPr id="50" name="Straight Connector 87"/>
            <p:cNvCxnSpPr/>
            <p:nvPr/>
          </p:nvCxnSpPr>
          <p:spPr>
            <a:xfrm rot="16200000" flipH="1">
              <a:off x="698500" y="3136900"/>
              <a:ext cx="3632200" cy="609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88"/>
            <p:cNvCxnSpPr/>
            <p:nvPr/>
          </p:nvCxnSpPr>
          <p:spPr>
            <a:xfrm rot="5400000">
              <a:off x="698500" y="3136900"/>
              <a:ext cx="3632200" cy="6096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89"/>
            <p:cNvCxnSpPr/>
            <p:nvPr/>
          </p:nvCxnSpPr>
          <p:spPr>
            <a:xfrm>
              <a:off x="2209799" y="1625599"/>
              <a:ext cx="609601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90"/>
            <p:cNvCxnSpPr/>
            <p:nvPr/>
          </p:nvCxnSpPr>
          <p:spPr>
            <a:xfrm>
              <a:off x="2209799" y="5257800"/>
              <a:ext cx="60960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91"/>
            <p:cNvCxnSpPr/>
            <p:nvPr/>
          </p:nvCxnSpPr>
          <p:spPr>
            <a:xfrm rot="5400000">
              <a:off x="396081" y="3440112"/>
              <a:ext cx="3630613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2"/>
            <p:cNvCxnSpPr/>
            <p:nvPr/>
          </p:nvCxnSpPr>
          <p:spPr>
            <a:xfrm rot="5400000">
              <a:off x="1003697" y="3443684"/>
              <a:ext cx="36314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3"/>
            <p:cNvCxnSpPr/>
            <p:nvPr/>
          </p:nvCxnSpPr>
          <p:spPr>
            <a:xfrm>
              <a:off x="2212182" y="2894012"/>
              <a:ext cx="606425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94"/>
            <p:cNvCxnSpPr/>
            <p:nvPr/>
          </p:nvCxnSpPr>
          <p:spPr>
            <a:xfrm>
              <a:off x="2212182" y="3732212"/>
              <a:ext cx="606425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95"/>
            <p:cNvCxnSpPr/>
            <p:nvPr/>
          </p:nvCxnSpPr>
          <p:spPr>
            <a:xfrm>
              <a:off x="2212182" y="4572000"/>
              <a:ext cx="606425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6"/>
            <p:cNvCxnSpPr/>
            <p:nvPr/>
          </p:nvCxnSpPr>
          <p:spPr>
            <a:xfrm>
              <a:off x="2212182" y="2209800"/>
              <a:ext cx="606425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31"/>
          <p:cNvGrpSpPr>
            <a:grpSpLocks/>
          </p:cNvGrpSpPr>
          <p:nvPr/>
        </p:nvGrpSpPr>
        <p:grpSpPr bwMode="auto">
          <a:xfrm>
            <a:off x="3435350" y="3154957"/>
            <a:ext cx="465138" cy="1576388"/>
            <a:chOff x="2209798" y="1606596"/>
            <a:chExt cx="620266" cy="3653586"/>
          </a:xfrm>
        </p:grpSpPr>
        <p:cxnSp>
          <p:nvCxnSpPr>
            <p:cNvPr id="61" name="Straight Connector 98"/>
            <p:cNvCxnSpPr>
              <a:cxnSpLocks noChangeShapeType="1"/>
            </p:cNvCxnSpPr>
            <p:nvPr/>
          </p:nvCxnSpPr>
          <p:spPr bwMode="auto">
            <a:xfrm rot="16200000" flipH="1">
              <a:off x="698884" y="3135907"/>
              <a:ext cx="3631508" cy="609681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2" name="Straight Connector 99"/>
            <p:cNvCxnSpPr>
              <a:cxnSpLocks noChangeShapeType="1"/>
            </p:cNvCxnSpPr>
            <p:nvPr/>
          </p:nvCxnSpPr>
          <p:spPr bwMode="auto">
            <a:xfrm rot="5400000">
              <a:off x="698884" y="3135907"/>
              <a:ext cx="3631508" cy="609681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3" name="Straight Connector 100"/>
            <p:cNvCxnSpPr>
              <a:cxnSpLocks noChangeShapeType="1"/>
            </p:cNvCxnSpPr>
            <p:nvPr/>
          </p:nvCxnSpPr>
          <p:spPr bwMode="auto">
            <a:xfrm flipV="1">
              <a:off x="2209798" y="1606596"/>
              <a:ext cx="620266" cy="1839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4" name="Straight Connector 101"/>
            <p:cNvCxnSpPr>
              <a:cxnSpLocks noChangeShapeType="1"/>
            </p:cNvCxnSpPr>
            <p:nvPr/>
          </p:nvCxnSpPr>
          <p:spPr bwMode="auto">
            <a:xfrm>
              <a:off x="2209798" y="5256502"/>
              <a:ext cx="609681" cy="368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5" name="Straight Connector 102"/>
            <p:cNvCxnSpPr/>
            <p:nvPr/>
          </p:nvCxnSpPr>
          <p:spPr>
            <a:xfrm rot="5400000">
              <a:off x="395103" y="3439689"/>
              <a:ext cx="3631508" cy="21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103"/>
            <p:cNvCxnSpPr>
              <a:cxnSpLocks noChangeShapeType="1"/>
            </p:cNvCxnSpPr>
            <p:nvPr/>
          </p:nvCxnSpPr>
          <p:spPr bwMode="auto">
            <a:xfrm rot="5400000">
              <a:off x="1002665" y="3443369"/>
              <a:ext cx="3631510" cy="211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7" name="Straight Connector 104"/>
            <p:cNvCxnSpPr>
              <a:cxnSpLocks noChangeShapeType="1"/>
            </p:cNvCxnSpPr>
            <p:nvPr/>
          </p:nvCxnSpPr>
          <p:spPr bwMode="auto">
            <a:xfrm>
              <a:off x="2211916" y="2894365"/>
              <a:ext cx="605447" cy="368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8" name="Straight Connector 105"/>
            <p:cNvCxnSpPr>
              <a:cxnSpLocks noChangeShapeType="1"/>
            </p:cNvCxnSpPr>
            <p:nvPr/>
          </p:nvCxnSpPr>
          <p:spPr bwMode="auto">
            <a:xfrm>
              <a:off x="2211916" y="3733255"/>
              <a:ext cx="605447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9" name="Straight Connector 106"/>
            <p:cNvCxnSpPr>
              <a:cxnSpLocks noChangeShapeType="1"/>
            </p:cNvCxnSpPr>
            <p:nvPr/>
          </p:nvCxnSpPr>
          <p:spPr bwMode="auto">
            <a:xfrm>
              <a:off x="2211916" y="4572144"/>
              <a:ext cx="605447" cy="368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0" name="Straight Connector 107"/>
            <p:cNvCxnSpPr>
              <a:cxnSpLocks noChangeShapeType="1"/>
            </p:cNvCxnSpPr>
            <p:nvPr/>
          </p:nvCxnSpPr>
          <p:spPr bwMode="auto">
            <a:xfrm>
              <a:off x="2211916" y="2210008"/>
              <a:ext cx="605447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71" name="Group 51"/>
          <p:cNvGrpSpPr/>
          <p:nvPr/>
        </p:nvGrpSpPr>
        <p:grpSpPr>
          <a:xfrm>
            <a:off x="2416991" y="3111349"/>
            <a:ext cx="209315" cy="1648705"/>
            <a:chOff x="2209799" y="1625599"/>
            <a:chExt cx="610396" cy="3634583"/>
          </a:xfrm>
          <a:scene3d>
            <a:camera prst="orthographicFront">
              <a:rot lat="0" lon="10800000" rev="0"/>
            </a:camera>
            <a:lightRig rig="threePt" dir="t"/>
          </a:scene3d>
        </p:grpSpPr>
        <p:cxnSp>
          <p:nvCxnSpPr>
            <p:cNvPr id="72" name="Straight Connector 109"/>
            <p:cNvCxnSpPr/>
            <p:nvPr/>
          </p:nvCxnSpPr>
          <p:spPr>
            <a:xfrm rot="16200000" flipH="1">
              <a:off x="698500" y="3136900"/>
              <a:ext cx="3632200" cy="609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110"/>
            <p:cNvCxnSpPr/>
            <p:nvPr/>
          </p:nvCxnSpPr>
          <p:spPr>
            <a:xfrm rot="5400000">
              <a:off x="698500" y="3136900"/>
              <a:ext cx="3632200" cy="6096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111"/>
            <p:cNvCxnSpPr/>
            <p:nvPr/>
          </p:nvCxnSpPr>
          <p:spPr>
            <a:xfrm>
              <a:off x="2209799" y="1625599"/>
              <a:ext cx="609601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112"/>
            <p:cNvCxnSpPr/>
            <p:nvPr/>
          </p:nvCxnSpPr>
          <p:spPr>
            <a:xfrm>
              <a:off x="2209799" y="5257800"/>
              <a:ext cx="60960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113"/>
            <p:cNvCxnSpPr/>
            <p:nvPr/>
          </p:nvCxnSpPr>
          <p:spPr>
            <a:xfrm rot="5400000">
              <a:off x="396081" y="3440112"/>
              <a:ext cx="3630613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114"/>
            <p:cNvCxnSpPr/>
            <p:nvPr/>
          </p:nvCxnSpPr>
          <p:spPr>
            <a:xfrm rot="5400000">
              <a:off x="1003697" y="3443684"/>
              <a:ext cx="363140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115"/>
            <p:cNvCxnSpPr/>
            <p:nvPr/>
          </p:nvCxnSpPr>
          <p:spPr>
            <a:xfrm>
              <a:off x="2212182" y="2894012"/>
              <a:ext cx="606425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116"/>
            <p:cNvCxnSpPr/>
            <p:nvPr/>
          </p:nvCxnSpPr>
          <p:spPr>
            <a:xfrm>
              <a:off x="2212182" y="3732212"/>
              <a:ext cx="606425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117"/>
            <p:cNvCxnSpPr/>
            <p:nvPr/>
          </p:nvCxnSpPr>
          <p:spPr>
            <a:xfrm>
              <a:off x="2212182" y="4572000"/>
              <a:ext cx="606425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118"/>
            <p:cNvCxnSpPr/>
            <p:nvPr/>
          </p:nvCxnSpPr>
          <p:spPr>
            <a:xfrm>
              <a:off x="2212182" y="2209800"/>
              <a:ext cx="606425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itre 1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Détecteur ATLAS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ouvert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3" name="Espace réservé du contenu 2"/>
          <p:cNvSpPr txBox="1">
            <a:spLocks/>
          </p:cNvSpPr>
          <p:nvPr/>
        </p:nvSpPr>
        <p:spPr>
          <a:xfrm>
            <a:off x="457200" y="1268760"/>
            <a:ext cx="8229600" cy="104097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r-FR" sz="2400" dirty="0" smtClean="0"/>
              <a:t>A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ccès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possible avec ouverture de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3,10m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r-FR" sz="2400" baseline="0" dirty="0" smtClean="0"/>
              <a:t>Ascenseur</a:t>
            </a:r>
            <a:r>
              <a:rPr lang="fr-FR" sz="2400" dirty="0" smtClean="0"/>
              <a:t> : 1350mm x 580mm, 310kg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4" name="Espace réservé de la date 8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25/01/2011</a:t>
            </a:r>
            <a:endParaRPr lang="fr-FR"/>
          </a:p>
        </p:txBody>
      </p:sp>
      <p:sp>
        <p:nvSpPr>
          <p:cNvPr id="85" name="Espace réservé du pied de page 8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N. Massol</a:t>
            </a:r>
            <a:endParaRPr lang="fr-FR"/>
          </a:p>
        </p:txBody>
      </p:sp>
      <p:sp>
        <p:nvSpPr>
          <p:cNvPr id="86" name="Espace réservé du numéro de diapositive 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5D14-0EF2-F841-A558-C441AE8B6126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Vues de l’ouverture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</a:t>
            </a:r>
            <a:r>
              <a:rPr lang="fr-FR" sz="4000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ndard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rcRect l="22012" r="7241"/>
          <a:stretch>
            <a:fillRect/>
          </a:stretch>
        </p:blipFill>
        <p:spPr bwMode="auto">
          <a:xfrm>
            <a:off x="47378" y="1417638"/>
            <a:ext cx="4740646" cy="5440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rcRect t="5330"/>
          <a:stretch>
            <a:fillRect/>
          </a:stretch>
        </p:blipFill>
        <p:spPr bwMode="auto">
          <a:xfrm>
            <a:off x="4980778" y="1417638"/>
            <a:ext cx="4127726" cy="54403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25/01/2011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N. Massol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5D14-0EF2-F841-A558-C441AE8B6126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Installation</a:t>
            </a:r>
            <a:r>
              <a:rPr lang="fr-FR" sz="40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du détecteur interne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L10006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346" y="1340768"/>
            <a:ext cx="867613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25/01/2011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N. Massol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75D14-0EF2-F841-A558-C441AE8B6126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11306</TotalTime>
  <Words>459</Words>
  <Application>Microsoft Office PowerPoint</Application>
  <PresentationFormat>Affichage à l'écran (4:3)</PresentationFormat>
  <Paragraphs>141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Le futur tracker d’ATLAS au SLHC</vt:lpstr>
      <vt:lpstr>L’upgrade d’ATLAS</vt:lpstr>
      <vt:lpstr>Conception d’un nouveau détecteur interne pour ATLAS </vt:lpstr>
      <vt:lpstr>Le cahier des charges des services</vt:lpstr>
      <vt:lpstr>Situation actuelle du groupe LAPP</vt:lpstr>
      <vt:lpstr>Diapositive 6</vt:lpstr>
      <vt:lpstr>Diapositive 7</vt:lpstr>
      <vt:lpstr>Diapositive 8</vt:lpstr>
      <vt:lpstr>Diapositive 9</vt:lpstr>
      <vt:lpstr>Diapositive 10</vt:lpstr>
      <vt:lpstr>Diapositive 11</vt:lpstr>
      <vt:lpstr>Détecteur tonneau strips</vt:lpstr>
      <vt:lpstr>Routage des tubes de refroidissement</vt:lpstr>
      <vt:lpstr>Routage des câbles</vt:lpstr>
      <vt:lpstr>Panneaux de connexion : PCBs amovibles </vt:lpstr>
      <vt:lpstr>Connexion des câbles aux panneaux</vt:lpstr>
      <vt:lpstr>Insertion du bouchon strips</vt:lpstr>
      <vt:lpstr>Fermeture des panneaux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Todorov Theodore</dc:creator>
  <cp:lastModifiedBy>massol</cp:lastModifiedBy>
  <cp:revision>25</cp:revision>
  <dcterms:created xsi:type="dcterms:W3CDTF">2010-06-01T09:43:20Z</dcterms:created>
  <dcterms:modified xsi:type="dcterms:W3CDTF">2011-01-25T08:40:02Z</dcterms:modified>
</cp:coreProperties>
</file>