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59" r:id="rId4"/>
    <p:sldId id="261" r:id="rId5"/>
    <p:sldId id="262" r:id="rId6"/>
    <p:sldId id="272" r:id="rId7"/>
    <p:sldId id="263" r:id="rId8"/>
    <p:sldId id="268" r:id="rId9"/>
    <p:sldId id="264" r:id="rId10"/>
    <p:sldId id="271" r:id="rId11"/>
    <p:sldId id="273" r:id="rId12"/>
    <p:sldId id="265" r:id="rId13"/>
    <p:sldId id="266" r:id="rId14"/>
    <p:sldId id="274" r:id="rId15"/>
    <p:sldId id="275" r:id="rId16"/>
    <p:sldId id="276" r:id="rId17"/>
    <p:sldId id="270" r:id="rId18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" pitchFamily="-65" charset="0"/>
        <a:ea typeface="+mn-ea"/>
        <a:cs typeface="+mn-cs"/>
      </a:defRPr>
    </a:lvl5pPr>
    <a:lvl6pPr marL="2286000" algn="l" defTabSz="457200" rtl="0" eaLnBrk="1" latinLnBrk="0" hangingPunct="1">
      <a:defRPr sz="2300" kern="1200">
        <a:solidFill>
          <a:schemeClr val="tx1"/>
        </a:solidFill>
        <a:latin typeface="Times" pitchFamily="-65" charset="0"/>
        <a:ea typeface="+mn-ea"/>
        <a:cs typeface="+mn-cs"/>
      </a:defRPr>
    </a:lvl6pPr>
    <a:lvl7pPr marL="2743200" algn="l" defTabSz="457200" rtl="0" eaLnBrk="1" latinLnBrk="0" hangingPunct="1">
      <a:defRPr sz="2300" kern="1200">
        <a:solidFill>
          <a:schemeClr val="tx1"/>
        </a:solidFill>
        <a:latin typeface="Times" pitchFamily="-65" charset="0"/>
        <a:ea typeface="+mn-ea"/>
        <a:cs typeface="+mn-cs"/>
      </a:defRPr>
    </a:lvl7pPr>
    <a:lvl8pPr marL="3200400" algn="l" defTabSz="457200" rtl="0" eaLnBrk="1" latinLnBrk="0" hangingPunct="1">
      <a:defRPr sz="2300" kern="1200">
        <a:solidFill>
          <a:schemeClr val="tx1"/>
        </a:solidFill>
        <a:latin typeface="Times" pitchFamily="-65" charset="0"/>
        <a:ea typeface="+mn-ea"/>
        <a:cs typeface="+mn-cs"/>
      </a:defRPr>
    </a:lvl8pPr>
    <a:lvl9pPr marL="3657600" algn="l" defTabSz="457200" rtl="0" eaLnBrk="1" latinLnBrk="0" hangingPunct="1">
      <a:defRPr sz="2300" kern="1200">
        <a:solidFill>
          <a:schemeClr val="tx1"/>
        </a:solidFill>
        <a:latin typeface="Times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004080"/>
    <a:srgbClr val="F2FBE2"/>
    <a:srgbClr val="B776AC"/>
    <a:srgbClr val="F600DA"/>
    <a:srgbClr val="7A9600"/>
    <a:srgbClr val="ABF83D"/>
    <a:srgbClr val="DA0019"/>
    <a:srgbClr val="87C633"/>
    <a:srgbClr val="C6686B"/>
    <a:srgbClr val="008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9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65" charset="0"/>
              </a:defRPr>
            </a:lvl1pPr>
          </a:lstStyle>
          <a:p>
            <a:endParaRPr lang="es-E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-65" charset="0"/>
              </a:defRPr>
            </a:lvl1pPr>
          </a:lstStyle>
          <a:p>
            <a:endParaRPr lang="es-E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65" charset="0"/>
              </a:defRPr>
            </a:lvl1pPr>
          </a:lstStyle>
          <a:p>
            <a:endParaRPr lang="es-E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-65" charset="0"/>
              </a:defRPr>
            </a:lvl1pPr>
          </a:lstStyle>
          <a:p>
            <a:fld id="{ED403951-BAA9-A84F-A0BD-D150E6E15FF1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12164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65" charset="0"/>
              </a:defRPr>
            </a:lvl1pPr>
          </a:lstStyle>
          <a:p>
            <a:endParaRPr lang="es-E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-65" charset="0"/>
              </a:defRPr>
            </a:lvl1pPr>
          </a:lstStyle>
          <a:p>
            <a:endParaRPr lang="es-E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65" charset="0"/>
              </a:defRPr>
            </a:lvl1pPr>
          </a:lstStyle>
          <a:p>
            <a:endParaRPr lang="es-E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-65" charset="0"/>
              </a:defRPr>
            </a:lvl1pPr>
          </a:lstStyle>
          <a:p>
            <a:fld id="{C2EFD2E4-D469-2447-B4ED-9BA5D4D7797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25798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Brighter colors</a:t>
            </a:r>
          </a:p>
          <a:p>
            <a:r>
              <a:rPr lang="en-US" dirty="0" smtClean="0"/>
              <a:t>Put a reference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FD2E4-D469-2447-B4ED-9BA5D4D7797E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sAve</a:t>
            </a:r>
            <a:r>
              <a:rPr lang="en-US" dirty="0" smtClean="0"/>
              <a:t> </a:t>
            </a:r>
            <a:r>
              <a:rPr lang="en-US" dirty="0" err="1" smtClean="0"/>
              <a:t>tiem</a:t>
            </a:r>
            <a:r>
              <a:rPr lang="en-US" dirty="0" smtClean="0"/>
              <a:t> on that 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FD2E4-D469-2447-B4ED-9BA5D4D7797E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Skip a bit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FD2E4-D469-2447-B4ED-9BA5D4D7797E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Put labels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FD2E4-D469-2447-B4ED-9BA5D4D7797E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Remove </a:t>
            </a:r>
            <a:r>
              <a:rPr lang="en-US" dirty="0" err="1" smtClean="0"/>
              <a:t>prodsand</a:t>
            </a:r>
            <a:r>
              <a:rPr lang="en-US" dirty="0" smtClean="0"/>
              <a:t> enlarge</a:t>
            </a:r>
            <a:r>
              <a:rPr lang="en-US" baseline="0" dirty="0" smtClean="0"/>
              <a:t> plot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FD2E4-D469-2447-B4ED-9BA5D4D7797E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Enlarge plot, reduce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FD2E4-D469-2447-B4ED-9BA5D4D7797E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Simulation CPU limit as well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FD2E4-D469-2447-B4ED-9BA5D4D7797E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jpeg"/><Relationship Id="rId13" Type="http://schemas.openxmlformats.org/officeDocument/2006/relationships/image" Target="../media/image12.jpeg"/><Relationship Id="rId14" Type="http://schemas.openxmlformats.org/officeDocument/2006/relationships/image" Target="../media/image13.png"/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.png"/><Relationship Id="rId7" Type="http://schemas.openxmlformats.org/officeDocument/2006/relationships/image" Target="../media/image6.png"/><Relationship Id="rId8" Type="http://schemas.openxmlformats.org/officeDocument/2006/relationships/image" Target="../media/image7.jpe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dots-transp"/>
          <p:cNvPicPr>
            <a:picLocks noChangeArrowheads="1"/>
          </p:cNvPicPr>
          <p:nvPr/>
        </p:nvPicPr>
        <p:blipFill>
          <a:blip r:embed="rId3">
            <a:lum bright="80000" contrast="-90000"/>
          </a:blip>
          <a:srcRect r="27658"/>
          <a:stretch>
            <a:fillRect/>
          </a:stretch>
        </p:blipFill>
        <p:spPr bwMode="auto">
          <a:xfrm>
            <a:off x="3613150" y="2060575"/>
            <a:ext cx="54991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1" name="Rectangle 21"/>
          <p:cNvSpPr>
            <a:spLocks noChangeArrowheads="1"/>
          </p:cNvSpPr>
          <p:nvPr/>
        </p:nvSpPr>
        <p:spPr bwMode="auto">
          <a:xfrm rot="5400000">
            <a:off x="4139407" y="-1791494"/>
            <a:ext cx="1439862" cy="8569325"/>
          </a:xfrm>
          <a:prstGeom prst="rect">
            <a:avLst/>
          </a:prstGeom>
          <a:solidFill>
            <a:srgbClr val="EAEEF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42" name="Picture 22" descr="oval"/>
          <p:cNvPicPr>
            <a:picLocks noChangeAspect="1" noChangeArrowheads="1"/>
          </p:cNvPicPr>
          <p:nvPr/>
        </p:nvPicPr>
        <p:blipFill>
          <a:blip r:embed="rId4"/>
          <a:srcRect t="49965" r="49992"/>
          <a:stretch>
            <a:fillRect/>
          </a:stretch>
        </p:blipFill>
        <p:spPr bwMode="auto">
          <a:xfrm>
            <a:off x="3883025" y="1773238"/>
            <a:ext cx="526097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35038" cy="6858000"/>
          </a:xfrm>
          <a:prstGeom prst="rect">
            <a:avLst/>
          </a:prstGeom>
          <a:solidFill>
            <a:srgbClr val="EAEEF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 rot="5400000">
            <a:off x="4889500" y="2606676"/>
            <a:ext cx="192087" cy="8316912"/>
          </a:xfrm>
          <a:prstGeom prst="rect">
            <a:avLst/>
          </a:prstGeom>
          <a:solidFill>
            <a:srgbClr val="EAEEF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477500" y="5591175"/>
            <a:ext cx="55563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035" tIns="10017" rIns="20035" bIns="10017">
            <a:prstTxWarp prst="textNoShape">
              <a:avLst/>
            </a:prstTxWarp>
            <a:spAutoFit/>
          </a:bodyPr>
          <a:lstStyle/>
          <a:p>
            <a:pPr defTabSz="200025"/>
            <a:endParaRPr lang="en-GB" sz="500"/>
          </a:p>
        </p:txBody>
      </p:sp>
      <p:pic>
        <p:nvPicPr>
          <p:cNvPr id="5125" name="Picture 5" descr="DIRAC-logo-motto-transp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700213"/>
            <a:ext cx="4125913" cy="1533525"/>
          </a:xfrm>
          <a:prstGeom prst="rect">
            <a:avLst/>
          </a:prstGeom>
          <a:noFill/>
        </p:spPr>
      </p:pic>
      <p:pic>
        <p:nvPicPr>
          <p:cNvPr id="5134" name="Picture 14" descr="LHCb_logo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838" y="6319838"/>
            <a:ext cx="7334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4746625" y="1827213"/>
            <a:ext cx="4321175" cy="1296987"/>
          </a:xfrm>
        </p:spPr>
        <p:txBody>
          <a:bodyPr/>
          <a:lstStyle>
            <a:lvl1pPr defTabSz="200025">
              <a:defRPr sz="3200">
                <a:solidFill>
                  <a:srgbClr val="DBEBE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 rot="5400000">
            <a:off x="4374357" y="-2817019"/>
            <a:ext cx="1439862" cy="7451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algn="ctr" defTabSz="912813"/>
            <a:endParaRPr lang="en-US">
              <a:latin typeface="VDub" pitchFamily="-65" charset="-52"/>
            </a:endParaRPr>
          </a:p>
        </p:txBody>
      </p:sp>
      <p:pic>
        <p:nvPicPr>
          <p:cNvPr id="74" name="Picture 73" descr="UB_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6166" y="5295793"/>
            <a:ext cx="708533" cy="242738"/>
          </a:xfrm>
          <a:prstGeom prst="rect">
            <a:avLst/>
          </a:prstGeom>
          <a:noFill/>
        </p:spPr>
      </p:pic>
      <p:pic>
        <p:nvPicPr>
          <p:cNvPr id="75" name="Picture 74" descr="RA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9835" y="5873684"/>
            <a:ext cx="711330" cy="128461"/>
          </a:xfrm>
          <a:prstGeom prst="rect">
            <a:avLst/>
          </a:prstGeom>
          <a:noFill/>
        </p:spPr>
      </p:pic>
      <p:pic>
        <p:nvPicPr>
          <p:cNvPr id="76" name="Picture 75" descr="CERN_log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3215" y="4956236"/>
            <a:ext cx="320040" cy="320040"/>
          </a:xfrm>
          <a:prstGeom prst="rect">
            <a:avLst/>
          </a:prstGeom>
          <a:noFill/>
        </p:spPr>
      </p:pic>
      <p:pic>
        <p:nvPicPr>
          <p:cNvPr id="77" name="Picture 76" descr="CNAFlog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8448" y="6033704"/>
            <a:ext cx="291152" cy="185134"/>
          </a:xfrm>
          <a:prstGeom prst="rect">
            <a:avLst/>
          </a:prstGeom>
          <a:noFill/>
        </p:spPr>
      </p:pic>
      <p:pic>
        <p:nvPicPr>
          <p:cNvPr id="78" name="Picture 77" descr="CPPM_logo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1191" y="4582856"/>
            <a:ext cx="300260" cy="352044"/>
          </a:xfrm>
          <a:prstGeom prst="rect">
            <a:avLst/>
          </a:prstGeom>
          <a:noFill/>
        </p:spPr>
      </p:pic>
      <p:pic>
        <p:nvPicPr>
          <p:cNvPr id="80" name="Picture 79" descr="logo_UCD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3175" y="5554681"/>
            <a:ext cx="202692" cy="295462"/>
          </a:xfrm>
          <a:prstGeom prst="rect">
            <a:avLst/>
          </a:prstGeom>
        </p:spPr>
      </p:pic>
      <p:pic>
        <p:nvPicPr>
          <p:cNvPr id="81" name="Picture 80" descr="logo-pi-bunt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2547" y="5554681"/>
            <a:ext cx="298704" cy="297667"/>
          </a:xfrm>
          <a:prstGeom prst="rect">
            <a:avLst/>
          </a:prstGeom>
        </p:spPr>
      </p:pic>
      <p:pic>
        <p:nvPicPr>
          <p:cNvPr id="82" name="Picture 81" descr="IHEP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6451" y="4961516"/>
            <a:ext cx="312908" cy="309372"/>
          </a:xfrm>
          <a:prstGeom prst="rect">
            <a:avLst/>
          </a:prstGeom>
        </p:spPr>
      </p:pic>
      <p:sp>
        <p:nvSpPr>
          <p:cNvPr id="5144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581400" y="3733800"/>
            <a:ext cx="4876800" cy="2438400"/>
          </a:xfrm>
        </p:spPr>
        <p:txBody>
          <a:bodyPr/>
          <a:lstStyle>
            <a:lvl1pPr marL="0" indent="0" algn="ctr">
              <a:buFont typeface="Zapf Dingbats" pitchFamily="-65" charset="2"/>
              <a:buNone/>
              <a:defRPr sz="2400" i="1"/>
            </a:lvl1pPr>
          </a:lstStyle>
          <a:p>
            <a:r>
              <a:rPr lang="es-ES" dirty="0"/>
              <a:t>Click to edit Master subtitle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Philippe.Charpentier@cern.ch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6398FE38-B76E-804A-AFBB-25756A05CA6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146050"/>
            <a:ext cx="1962150" cy="6378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6013" y="146050"/>
            <a:ext cx="5734050" cy="6378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Philippe.Charpentier@cern.ch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BD210BA0-8A29-0646-8E1F-37D7AEAD18E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Philippe.Charpentier@cern.ch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9DC1D16-B8D6-0648-83C2-A52B7C2770D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Philippe.Charpentier@cern.ch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AEA967B7-D4E6-204E-9DA3-18EA5EA3FC8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6013" y="981075"/>
            <a:ext cx="3848100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981075"/>
            <a:ext cx="3848100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Philippe.Charpentier@cern.ch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301B9787-258B-5048-9010-A02A04C62FA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Philippe.Charpentier@cern.ch</a:t>
            </a:r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C4282218-4019-EB4C-9A1B-ED926A4A1C9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Philippe.Charpentier@cern.ch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033AEBD6-18F7-E54D-B208-721ED4172F7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Philippe.Charpentier@cern.ch</a:t>
            </a:r>
            <a:endParaRPr lang="es-E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6787EC4B-741C-9B40-9030-273E6EA55D1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Philippe.Charpentier@cern.ch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E9C4BA91-BE2E-BD43-81BC-68D105AA015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Philippe.Charpentier@cern.ch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76E91A2B-68DF-0349-8D42-AFEE5EDB2E3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FF">
                <a:gamma/>
                <a:tint val="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Rectangle 14"/>
          <p:cNvSpPr>
            <a:spLocks noChangeArrowheads="1"/>
          </p:cNvSpPr>
          <p:nvPr/>
        </p:nvSpPr>
        <p:spPr bwMode="auto">
          <a:xfrm rot="5400000">
            <a:off x="4791869" y="2505869"/>
            <a:ext cx="244475" cy="8459787"/>
          </a:xfrm>
          <a:prstGeom prst="rect">
            <a:avLst/>
          </a:prstGeom>
          <a:solidFill>
            <a:srgbClr val="EAEEF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 rot="5400000">
            <a:off x="4205287" y="-4205287"/>
            <a:ext cx="733425" cy="9144000"/>
          </a:xfrm>
          <a:prstGeom prst="rect">
            <a:avLst/>
          </a:prstGeom>
          <a:solidFill>
            <a:srgbClr val="EAEEF3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defTabSz="912813"/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733425"/>
            <a:ext cx="935038" cy="6124575"/>
          </a:xfrm>
          <a:prstGeom prst="rect">
            <a:avLst/>
          </a:prstGeom>
          <a:solidFill>
            <a:srgbClr val="EAEEF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9" name="Picture 13" descr="LHCb_logo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6838" y="6319838"/>
            <a:ext cx="7334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914400"/>
            <a:ext cx="8001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Click to edit Master text styles</a:t>
            </a:r>
          </a:p>
          <a:p>
            <a:pPr lvl="1"/>
            <a:r>
              <a:rPr lang="es-ES" dirty="0"/>
              <a:t>Second level</a:t>
            </a:r>
          </a:p>
          <a:p>
            <a:pPr lvl="2"/>
            <a:r>
              <a:rPr lang="es-ES" dirty="0"/>
              <a:t>Third level</a:t>
            </a:r>
          </a:p>
          <a:p>
            <a:pPr lvl="3"/>
            <a:r>
              <a:rPr lang="es-ES" dirty="0"/>
              <a:t>Fourth level</a:t>
            </a:r>
          </a:p>
          <a:p>
            <a:pPr lvl="4"/>
            <a:r>
              <a:rPr lang="es-ES" dirty="0"/>
              <a:t>Fifth level</a:t>
            </a:r>
          </a:p>
        </p:txBody>
      </p:sp>
      <p:pic>
        <p:nvPicPr>
          <p:cNvPr id="4113" name="Picture 17" descr="D-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69850" y="-171450"/>
            <a:ext cx="1112838" cy="1116013"/>
          </a:xfrm>
          <a:prstGeom prst="rect">
            <a:avLst/>
          </a:prstGeom>
          <a:noFill/>
        </p:spPr>
      </p:pic>
      <p:sp>
        <p:nvSpPr>
          <p:cNvPr id="411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166813" y="146050"/>
            <a:ext cx="77978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 dirty="0"/>
              <a:t>Click to edit Master title style</a:t>
            </a: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613525"/>
            <a:ext cx="419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eaLnBrk="1" hangingPunct="1">
              <a:defRPr sz="1000" b="1">
                <a:latin typeface="Comic Sans MS"/>
                <a:cs typeface="Comic Sans MS"/>
              </a:defRPr>
            </a:lvl1pPr>
          </a:lstStyle>
          <a:p>
            <a:r>
              <a:rPr lang="en-US" smtClean="0"/>
              <a:t>Philippe.Charpentier@cern.ch</a:t>
            </a:r>
            <a:endParaRPr lang="es-ES" dirty="0"/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94714" y="6613525"/>
            <a:ext cx="4492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000" b="1">
                <a:latin typeface="Comic Sans MS"/>
                <a:cs typeface="Comic Sans MS"/>
              </a:defRPr>
            </a:lvl1pPr>
          </a:lstStyle>
          <a:p>
            <a:fld id="{A7524844-2676-C747-8D43-6F420730123D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733425"/>
            <a:ext cx="935038" cy="5438775"/>
          </a:xfrm>
          <a:prstGeom prst="rect">
            <a:avLst/>
          </a:prstGeom>
          <a:solidFill>
            <a:srgbClr val="EAEEF3"/>
          </a:solidFill>
          <a:ln w="9525">
            <a:noFill/>
            <a:miter lim="800000"/>
            <a:headEnd/>
            <a:tailEnd/>
          </a:ln>
          <a:effectLst/>
        </p:spPr>
        <p:txBody>
          <a:bodyPr vert="vert270"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 smtClean="0">
                <a:solidFill>
                  <a:srgbClr val="81B8C9"/>
                </a:solidFill>
                <a:latin typeface="VDub"/>
                <a:cs typeface="VDub"/>
              </a:rPr>
              <a:t>LHCb</a:t>
            </a:r>
            <a:r>
              <a:rPr lang="en-US" sz="2400" baseline="0" dirty="0" smtClean="0">
                <a:solidFill>
                  <a:srgbClr val="81B8C9"/>
                </a:solidFill>
                <a:latin typeface="VDub"/>
                <a:cs typeface="VDub"/>
              </a:rPr>
              <a:t> 2010 Computing</a:t>
            </a:r>
            <a:endParaRPr lang="en-US" sz="1600" dirty="0">
              <a:solidFill>
                <a:srgbClr val="81B8C9"/>
              </a:solidFill>
              <a:latin typeface="VDub"/>
              <a:cs typeface="VDub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lvl1pPr algn="r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Comic Sans MS"/>
          <a:ea typeface="+mj-ea"/>
          <a:cs typeface="Comic Sans MS"/>
        </a:defRPr>
      </a:lvl1pPr>
      <a:lvl2pPr algn="r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Helvetica" pitchFamily="-65" charset="0"/>
        </a:defRPr>
      </a:lvl2pPr>
      <a:lvl3pPr algn="r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Helvetica" pitchFamily="-65" charset="0"/>
        </a:defRPr>
      </a:lvl3pPr>
      <a:lvl4pPr algn="r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Helvetica" pitchFamily="-65" charset="0"/>
        </a:defRPr>
      </a:lvl4pPr>
      <a:lvl5pPr algn="r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Helvetica" pitchFamily="-65" charset="0"/>
        </a:defRPr>
      </a:lvl5pPr>
      <a:lvl6pPr marL="457200" algn="r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Helvetica" pitchFamily="-65" charset="0"/>
        </a:defRPr>
      </a:lvl6pPr>
      <a:lvl7pPr marL="914400" algn="r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Helvetica" pitchFamily="-65" charset="0"/>
        </a:defRPr>
      </a:lvl7pPr>
      <a:lvl8pPr marL="1371600" algn="r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Helvetica" pitchFamily="-65" charset="0"/>
        </a:defRPr>
      </a:lvl8pPr>
      <a:lvl9pPr marL="1828800" algn="r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Helvetica" pitchFamily="-65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Zapf Dingbats" pitchFamily="-65" charset="2"/>
        <a:buChar char="m"/>
        <a:defRPr sz="2000" b="1">
          <a:solidFill>
            <a:srgbClr val="004080"/>
          </a:solidFill>
          <a:latin typeface="Comic Sans MS"/>
          <a:ea typeface="+mn-ea"/>
          <a:cs typeface="Comic Sans M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00FF"/>
        </a:buClr>
        <a:buSzPct val="55000"/>
        <a:buFont typeface="Zapf Dingbats" pitchFamily="-65" charset="2"/>
        <a:buChar char="o"/>
        <a:defRPr b="1">
          <a:solidFill>
            <a:srgbClr val="0000FF"/>
          </a:solidFill>
          <a:latin typeface="Comic Sans MS"/>
          <a:ea typeface="ＭＳ Ｐゴシック" pitchFamily="-65" charset="-128"/>
          <a:cs typeface="Comic Sans MS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SzPct val="65000"/>
        <a:buFont typeface="Zapf Dingbats" pitchFamily="-65" charset="2"/>
        <a:buChar char="P"/>
        <a:defRPr sz="1600" b="1">
          <a:solidFill>
            <a:srgbClr val="008040"/>
          </a:solidFill>
          <a:latin typeface="Comic Sans MS"/>
          <a:ea typeface="ＭＳ Ｐゴシック" pitchFamily="-65" charset="-128"/>
          <a:cs typeface="Comic Sans MS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lr>
          <a:srgbClr val="50E05A"/>
        </a:buClr>
        <a:buSzPct val="85000"/>
        <a:buFont typeface="Zapf Dingbats" pitchFamily="-65" charset="2"/>
        <a:buChar char="d"/>
        <a:defRPr sz="1400" b="1">
          <a:solidFill>
            <a:srgbClr val="4196D1"/>
          </a:solidFill>
          <a:latin typeface="Comic Sans MS"/>
          <a:ea typeface="ＭＳ Ｐゴシック" pitchFamily="-65" charset="-128"/>
          <a:cs typeface="Comic Sans MS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-65" charset="2"/>
        <a:buChar char="§"/>
        <a:defRPr sz="1200" b="1">
          <a:solidFill>
            <a:srgbClr val="4196D1"/>
          </a:solidFill>
          <a:latin typeface="Comic Sans MS"/>
          <a:ea typeface="ＭＳ Ｐゴシック" pitchFamily="-65" charset="-128"/>
          <a:cs typeface="Comic Sans MS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-65" charset="2"/>
        <a:buChar char="§"/>
        <a:defRPr sz="1200" b="1">
          <a:solidFill>
            <a:srgbClr val="4196D1"/>
          </a:solidFill>
          <a:latin typeface="+mn-lt"/>
          <a:ea typeface="ＭＳ Ｐゴシック" pitchFamily="-65" charset="-128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-65" charset="2"/>
        <a:buChar char="§"/>
        <a:defRPr sz="1200" b="1">
          <a:solidFill>
            <a:srgbClr val="4196D1"/>
          </a:solidFill>
          <a:latin typeface="+mn-lt"/>
          <a:ea typeface="ＭＳ Ｐゴシック" pitchFamily="-65" charset="-128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-65" charset="2"/>
        <a:buChar char="§"/>
        <a:defRPr sz="1200" b="1">
          <a:solidFill>
            <a:srgbClr val="4196D1"/>
          </a:solidFill>
          <a:latin typeface="+mn-lt"/>
          <a:ea typeface="ＭＳ Ｐゴシック" pitchFamily="-65" charset="-128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-65" charset="2"/>
        <a:buChar char="§"/>
        <a:defRPr sz="1200" b="1">
          <a:solidFill>
            <a:srgbClr val="4196D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4746625" y="2004808"/>
            <a:ext cx="4321175" cy="941796"/>
          </a:xfrm>
        </p:spPr>
        <p:txBody>
          <a:bodyPr/>
          <a:lstStyle/>
          <a:p>
            <a:r>
              <a:rPr lang="en-US" dirty="0" smtClean="0"/>
              <a:t>The LHCb </a:t>
            </a:r>
            <a:r>
              <a:rPr lang="en-US" dirty="0" smtClean="0"/>
              <a:t>2010</a:t>
            </a:r>
            <a:br>
              <a:rPr lang="en-US" dirty="0" smtClean="0"/>
            </a:br>
            <a:r>
              <a:rPr lang="en-US" dirty="0" smtClean="0"/>
              <a:t>Computing</a:t>
            </a:r>
            <a:endParaRPr lang="en-US" dirty="0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3505200" y="3962400"/>
            <a:ext cx="5287963" cy="2133600"/>
          </a:xfrm>
        </p:spPr>
        <p:txBody>
          <a:bodyPr/>
          <a:lstStyle/>
          <a:p>
            <a:r>
              <a:rPr lang="en-US" sz="3200" dirty="0" smtClean="0"/>
              <a:t>Philippe Charpentier</a:t>
            </a:r>
          </a:p>
          <a:p>
            <a:r>
              <a:rPr lang="en-US" dirty="0" smtClean="0"/>
              <a:t>CERN – LHCb</a:t>
            </a:r>
          </a:p>
          <a:p>
            <a:r>
              <a:rPr lang="en-US" dirty="0" smtClean="0"/>
              <a:t>On behalf of the LHCb Computing Group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data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14400"/>
            <a:ext cx="4495800" cy="5715000"/>
          </a:xfrm>
        </p:spPr>
        <p:txBody>
          <a:bodyPr/>
          <a:lstStyle/>
          <a:p>
            <a:r>
              <a:rPr lang="en-US" dirty="0" smtClean="0"/>
              <a:t>65.7 TB </a:t>
            </a:r>
            <a:r>
              <a:rPr lang="en-US" smtClean="0"/>
              <a:t>of physics RAW </a:t>
            </a:r>
            <a:r>
              <a:rPr lang="en-US" dirty="0" smtClean="0"/>
              <a:t>data collected</a:t>
            </a:r>
          </a:p>
          <a:p>
            <a:pPr lvl="1"/>
            <a:r>
              <a:rPr lang="en-US" dirty="0" smtClean="0"/>
              <a:t>Slightly more transferred to Castor</a:t>
            </a:r>
          </a:p>
          <a:p>
            <a:pPr lvl="2"/>
            <a:r>
              <a:rPr lang="en-US" dirty="0" smtClean="0"/>
              <a:t>Calibration and test data</a:t>
            </a:r>
          </a:p>
          <a:p>
            <a:pPr lvl="2"/>
            <a:r>
              <a:rPr lang="en-US" dirty="0" smtClean="0"/>
              <a:t>Not distributed to Tier1s</a:t>
            </a:r>
          </a:p>
          <a:p>
            <a:r>
              <a:rPr lang="en-US" dirty="0" smtClean="0"/>
              <a:t>Distributed immediately to Tier1s</a:t>
            </a:r>
          </a:p>
          <a:p>
            <a:pPr lvl="1"/>
            <a:r>
              <a:rPr lang="en-US" dirty="0" smtClean="0"/>
              <a:t>A full run (1 hour) goes to a single Tier1</a:t>
            </a:r>
          </a:p>
          <a:p>
            <a:pPr lvl="1"/>
            <a:r>
              <a:rPr lang="en-US" dirty="0" smtClean="0"/>
              <a:t>RAW data share according to CPU pledges of Tier1s</a:t>
            </a:r>
          </a:p>
          <a:p>
            <a:pPr lvl="2"/>
            <a:r>
              <a:rPr lang="en-US" dirty="0" smtClean="0"/>
              <a:t>When a Tier1 is unavailable, share temporarily set to 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Philippe.Charpentier@cern.ch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DC1D16-B8D6-0648-83C2-A52B7C2770D5}" type="slidenum">
              <a:rPr lang="es-ES" smtClean="0"/>
              <a:pPr/>
              <a:t>10</a:t>
            </a:fld>
            <a:endParaRPr lang="es-ES"/>
          </a:p>
        </p:txBody>
      </p:sp>
      <p:grpSp>
        <p:nvGrpSpPr>
          <p:cNvPr id="12" name="Group 11"/>
          <p:cNvGrpSpPr/>
          <p:nvPr/>
        </p:nvGrpSpPr>
        <p:grpSpPr>
          <a:xfrm>
            <a:off x="5334000" y="762000"/>
            <a:ext cx="3759200" cy="5638800"/>
            <a:chOff x="5334000" y="762000"/>
            <a:chExt cx="3759200" cy="56388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0" y="762000"/>
              <a:ext cx="3759200" cy="28194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0" y="3581400"/>
              <a:ext cx="3759200" cy="2819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3" y="764703"/>
            <a:ext cx="3768418" cy="28263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Grid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4191000"/>
            <a:ext cx="3657600" cy="2438400"/>
          </a:xfrm>
        </p:spPr>
        <p:txBody>
          <a:bodyPr/>
          <a:lstStyle/>
          <a:p>
            <a:pPr lvl="0"/>
            <a:r>
              <a:rPr lang="en-US" dirty="0" smtClean="0"/>
              <a:t>121 </a:t>
            </a:r>
            <a:r>
              <a:rPr lang="en-US" dirty="0" smtClean="0"/>
              <a:t>sites used</a:t>
            </a:r>
          </a:p>
          <a:p>
            <a:pPr lvl="1"/>
            <a:r>
              <a:rPr lang="en-US" dirty="0" smtClean="0"/>
              <a:t>22 countries</a:t>
            </a:r>
          </a:p>
          <a:p>
            <a:r>
              <a:rPr lang="en-US" dirty="0" smtClean="0"/>
              <a:t>Since April 2010:</a:t>
            </a:r>
          </a:p>
          <a:p>
            <a:pPr lvl="1"/>
            <a:r>
              <a:rPr lang="en-US" dirty="0" smtClean="0">
                <a:solidFill>
                  <a:srgbClr val="7A9600"/>
                </a:solidFill>
              </a:rPr>
              <a:t>Simulation: </a:t>
            </a:r>
            <a:r>
              <a:rPr lang="en-US" dirty="0" smtClean="0">
                <a:solidFill>
                  <a:srgbClr val="7A9600"/>
                </a:solidFill>
              </a:rPr>
              <a:t>72</a:t>
            </a:r>
            <a:r>
              <a:rPr lang="en-US" dirty="0" smtClean="0">
                <a:solidFill>
                  <a:srgbClr val="7A9600"/>
                </a:solidFill>
              </a:rPr>
              <a:t>%</a:t>
            </a:r>
          </a:p>
          <a:p>
            <a:pPr lvl="2"/>
            <a:r>
              <a:rPr lang="en-US" dirty="0" smtClean="0">
                <a:solidFill>
                  <a:srgbClr val="7A9600"/>
                </a:solidFill>
              </a:rPr>
              <a:t>Mainly since December</a:t>
            </a:r>
            <a:endParaRPr lang="en-US" dirty="0" smtClean="0">
              <a:solidFill>
                <a:srgbClr val="7A9600"/>
              </a:solidFill>
            </a:endParaRPr>
          </a:p>
          <a:p>
            <a:pPr lvl="1"/>
            <a:r>
              <a:rPr lang="en-US" dirty="0" smtClean="0">
                <a:solidFill>
                  <a:srgbClr val="F600DA"/>
                </a:solidFill>
              </a:rPr>
              <a:t>Analysis: </a:t>
            </a:r>
            <a:r>
              <a:rPr lang="en-US" dirty="0" smtClean="0">
                <a:solidFill>
                  <a:srgbClr val="F600DA"/>
                </a:solidFill>
              </a:rPr>
              <a:t>17</a:t>
            </a:r>
            <a:r>
              <a:rPr lang="en-US" dirty="0" smtClean="0">
                <a:solidFill>
                  <a:srgbClr val="F600DA"/>
                </a:solidFill>
              </a:rPr>
              <a:t>%</a:t>
            </a:r>
            <a:endParaRPr lang="en-US" dirty="0" smtClean="0">
              <a:solidFill>
                <a:srgbClr val="F600DA"/>
              </a:solidFill>
            </a:endParaRPr>
          </a:p>
          <a:p>
            <a:pPr lvl="1"/>
            <a:r>
              <a:rPr lang="en-US" dirty="0" smtClean="0">
                <a:solidFill>
                  <a:srgbClr val="B776AC"/>
                </a:solidFill>
              </a:rPr>
              <a:t>Reconstruction: </a:t>
            </a:r>
            <a:r>
              <a:rPr lang="en-US" dirty="0" smtClean="0">
                <a:solidFill>
                  <a:srgbClr val="B776AC"/>
                </a:solidFill>
              </a:rPr>
              <a:t>11%</a:t>
            </a:r>
            <a:endParaRPr lang="en-US" dirty="0">
              <a:solidFill>
                <a:srgbClr val="B776A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Philippe.Charpentier@cern.ch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DC1D16-B8D6-0648-83C2-A52B7C2770D5}" type="slidenum">
              <a:rPr lang="es-ES" smtClean="0"/>
              <a:pPr/>
              <a:t>11</a:t>
            </a:fld>
            <a:endParaRPr lang="es-E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112" y="764704"/>
            <a:ext cx="4224469" cy="31683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6" y="3573016"/>
            <a:ext cx="3936437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762000"/>
            <a:ext cx="7696200" cy="5772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676400"/>
            <a:ext cx="4495800" cy="2362200"/>
          </a:xfrm>
        </p:spPr>
        <p:txBody>
          <a:bodyPr/>
          <a:lstStyle/>
          <a:p>
            <a:r>
              <a:rPr lang="en-US" dirty="0" smtClean="0"/>
              <a:t>Continuous processing</a:t>
            </a:r>
          </a:p>
          <a:p>
            <a:pPr lvl="1"/>
            <a:r>
              <a:rPr lang="en-US" dirty="0" smtClean="0"/>
              <a:t>From time to time reprocess all existing data when changes are worth it</a:t>
            </a:r>
          </a:p>
          <a:p>
            <a:pPr lvl="2"/>
            <a:r>
              <a:rPr lang="en-US" dirty="0" smtClean="0"/>
              <a:t>Major one in August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Philippe.Charpentier@cern.ch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DC1D16-B8D6-0648-83C2-A52B7C2770D5}" type="slidenum">
              <a:rPr lang="es-ES" smtClean="0"/>
              <a:pPr/>
              <a:t>12</a:t>
            </a:fld>
            <a:endParaRPr lang="es-ES"/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5486400" y="3124200"/>
            <a:ext cx="1295400" cy="381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804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14400"/>
            <a:ext cx="7848600" cy="2590800"/>
          </a:xfrm>
        </p:spPr>
        <p:txBody>
          <a:bodyPr/>
          <a:lstStyle/>
          <a:p>
            <a:r>
              <a:rPr lang="en-US" dirty="0" smtClean="0"/>
              <a:t>Over 250 users used the Grid for analysis</a:t>
            </a:r>
          </a:p>
          <a:p>
            <a:pPr lvl="1"/>
            <a:r>
              <a:rPr lang="en-US" dirty="0" smtClean="0"/>
              <a:t>Only 2% of analysis at Tier2s (toy MC, private small simulations)</a:t>
            </a:r>
          </a:p>
          <a:p>
            <a:r>
              <a:rPr lang="en-US" dirty="0" smtClean="0"/>
              <a:t>No a-priori assignment of site: share by availability of resources and data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Philippe.Charpentier@cern.ch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DC1D16-B8D6-0648-83C2-A52B7C2770D5}" type="slidenum">
              <a:rPr lang="es-ES" smtClean="0"/>
              <a:pPr/>
              <a:t>13</a:t>
            </a:fld>
            <a:endParaRPr lang="es-E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b="24803"/>
          <a:stretch>
            <a:fillRect/>
          </a:stretch>
        </p:blipFill>
        <p:spPr>
          <a:xfrm>
            <a:off x="1524000" y="2514600"/>
            <a:ext cx="7162800" cy="40396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 b="2984"/>
          <a:stretch>
            <a:fillRect/>
          </a:stretch>
        </p:blipFill>
        <p:spPr>
          <a:xfrm>
            <a:off x="2514600" y="3657600"/>
            <a:ext cx="3238500" cy="125674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362200" y="914400"/>
            <a:ext cx="1600200" cy="304800"/>
          </a:xfrm>
          <a:prstGeom prst="rect">
            <a:avLst/>
          </a:prstGeom>
          <a:solidFill>
            <a:srgbClr val="ABF83D"/>
          </a:solidFill>
          <a:ln w="9525" cap="flat" cmpd="sng" algn="ctr">
            <a:solidFill>
              <a:srgbClr val="ABF83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05200" y="914400"/>
            <a:ext cx="1447800" cy="304800"/>
          </a:xfrm>
          <a:prstGeom prst="rect">
            <a:avLst/>
          </a:prstGeom>
          <a:solidFill>
            <a:srgbClr val="87C633"/>
          </a:solidFill>
          <a:ln w="9525" cap="flat" cmpd="sng" algn="ctr">
            <a:solidFill>
              <a:srgbClr val="87C6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371600" y="2895600"/>
            <a:ext cx="3048000" cy="304800"/>
          </a:xfrm>
          <a:prstGeom prst="rect">
            <a:avLst/>
          </a:prstGeom>
          <a:solidFill>
            <a:srgbClr val="DA0019"/>
          </a:solidFill>
          <a:ln w="9525" cap="flat" cmpd="sng" algn="ctr">
            <a:solidFill>
              <a:srgbClr val="D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267200" y="1295400"/>
            <a:ext cx="4572000" cy="304800"/>
          </a:xfrm>
          <a:prstGeom prst="rect">
            <a:avLst/>
          </a:prstGeom>
          <a:solidFill>
            <a:srgbClr val="C6686B"/>
          </a:solidFill>
          <a:ln w="9525" cap="flat" cmpd="sng" algn="ctr">
            <a:solidFill>
              <a:srgbClr val="C6686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success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Philippe.Charpentier@cern.ch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DC1D16-B8D6-0648-83C2-A52B7C2770D5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38200"/>
            <a:ext cx="8153400" cy="2438400"/>
          </a:xfrm>
        </p:spPr>
        <p:txBody>
          <a:bodyPr/>
          <a:lstStyle/>
          <a:p>
            <a:r>
              <a:rPr lang="en-US" dirty="0" smtClean="0"/>
              <a:t>Overall 81% successful jobs</a:t>
            </a:r>
          </a:p>
          <a:p>
            <a:r>
              <a:rPr lang="en-US" dirty="0" smtClean="0"/>
              <a:t>Main cause of failures (15%): job exceeding CPU time limit</a:t>
            </a:r>
          </a:p>
          <a:p>
            <a:pPr lvl="1"/>
            <a:r>
              <a:rPr lang="en-US" dirty="0" smtClean="0"/>
              <a:t>Infinite loop in Geant4 on 64-bit </a:t>
            </a:r>
          </a:p>
          <a:p>
            <a:pPr lvl="1"/>
            <a:r>
              <a:rPr lang="en-US" dirty="0" smtClean="0"/>
              <a:t>Large µ</a:t>
            </a:r>
          </a:p>
          <a:p>
            <a:pPr lvl="2"/>
            <a:r>
              <a:rPr lang="en-US" dirty="0" smtClean="0"/>
              <a:t>Jobs eventually all completed after several retries!</a:t>
            </a:r>
          </a:p>
          <a:p>
            <a:pPr lvl="1"/>
            <a:r>
              <a:rPr lang="en-US" dirty="0" smtClean="0"/>
              <a:t>Also few user jobs</a:t>
            </a:r>
          </a:p>
          <a:p>
            <a:r>
              <a:rPr lang="en-US" dirty="0" smtClean="0"/>
              <a:t>4% data access problem in application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rcRect b="25984"/>
          <a:stretch>
            <a:fillRect/>
          </a:stretch>
        </p:blipFill>
        <p:spPr>
          <a:xfrm>
            <a:off x="1981200" y="3257356"/>
            <a:ext cx="6096000" cy="338402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 re-processing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0600" y="914400"/>
            <a:ext cx="8001000" cy="1290464"/>
          </a:xfrm>
        </p:spPr>
        <p:txBody>
          <a:bodyPr/>
          <a:lstStyle/>
          <a:p>
            <a:r>
              <a:rPr lang="en-US" dirty="0" smtClean="0"/>
              <a:t>Re-processing of all 2010 data</a:t>
            </a:r>
          </a:p>
          <a:p>
            <a:r>
              <a:rPr lang="en-US" dirty="0" smtClean="0"/>
              <a:t>New calibration</a:t>
            </a:r>
          </a:p>
          <a:p>
            <a:r>
              <a:rPr lang="en-US" dirty="0" smtClean="0"/>
              <a:t>New pre-selection (stripping) algorithms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Philippe.Charpentier@cern.ch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3AEBD6-18F7-E54D-B208-721ED4172F76}" type="slidenum">
              <a:rPr lang="es-ES" smtClean="0"/>
              <a:pPr/>
              <a:t>15</a:t>
            </a:fld>
            <a:endParaRPr lang="es-ES"/>
          </a:p>
        </p:txBody>
      </p:sp>
      <p:pic>
        <p:nvPicPr>
          <p:cNvPr id="5" name="Picture 4" descr="WinterProcessin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132856"/>
            <a:ext cx="5688632" cy="426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25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616" y="3780420"/>
            <a:ext cx="3563888" cy="26729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 Simulation Campaign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90600" y="914400"/>
            <a:ext cx="8001000" cy="1794520"/>
          </a:xfrm>
        </p:spPr>
        <p:txBody>
          <a:bodyPr/>
          <a:lstStyle/>
          <a:p>
            <a:r>
              <a:rPr lang="en-US" dirty="0" smtClean="0"/>
              <a:t>Large campaign of simulation for extracting physics from 2010 data</a:t>
            </a:r>
          </a:p>
          <a:p>
            <a:pPr lvl="1"/>
            <a:r>
              <a:rPr lang="en-US" dirty="0" smtClean="0"/>
              <a:t>Uses the beam and detector conditions of 2010</a:t>
            </a:r>
          </a:p>
          <a:p>
            <a:pPr lvl="1"/>
            <a:r>
              <a:rPr lang="en-US" dirty="0" smtClean="0"/>
              <a:t>Steady pace of 32,000 jobs per day (about 5 million events)</a:t>
            </a:r>
          </a:p>
          <a:p>
            <a:pPr lvl="1"/>
            <a:r>
              <a:rPr lang="en-US" dirty="0" smtClean="0"/>
              <a:t>Already half of the highest priority events have been simulated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Philippe.Charpentier@cern.ch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DC1D16-B8D6-0648-83C2-A52B7C2770D5}" type="slidenum">
              <a:rPr lang="es-ES" smtClean="0"/>
              <a:pPr/>
              <a:t>16</a:t>
            </a:fld>
            <a:endParaRPr lang="es-E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603" y="2852936"/>
            <a:ext cx="460851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74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LHCb Computing Model looks global sound</a:t>
            </a:r>
          </a:p>
          <a:p>
            <a:r>
              <a:rPr lang="en-US" dirty="0" smtClean="0"/>
              <a:t>However the new LHC running conditions imply some changes to the offline reconstruction and analysis conditions</a:t>
            </a:r>
          </a:p>
          <a:p>
            <a:r>
              <a:rPr lang="en-US" dirty="0" smtClean="0"/>
              <a:t>During 2010, several iterations were needed in order to adapt to these conditions</a:t>
            </a:r>
          </a:p>
          <a:p>
            <a:r>
              <a:rPr lang="en-US" dirty="0" smtClean="0"/>
              <a:t>The full reprocessing of 2010 data will take place starting in November 2010</a:t>
            </a:r>
          </a:p>
          <a:p>
            <a:r>
              <a:rPr lang="en-US" dirty="0" smtClean="0"/>
              <a:t>Increase in CPU requirements and disk space will have to be watched carefully in order to match the pledges</a:t>
            </a:r>
          </a:p>
          <a:p>
            <a:r>
              <a:rPr lang="en-US" dirty="0" smtClean="0"/>
              <a:t>Usage or resources beyond Tier1s for reconstruction and analysis are being investigated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Philippe.Charpentier@cern.ch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DC1D16-B8D6-0648-83C2-A52B7C2770D5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 for the Computing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processing time, but high trigger rate</a:t>
            </a:r>
          </a:p>
          <a:p>
            <a:pPr lvl="1"/>
            <a:r>
              <a:rPr lang="en-US" dirty="0" smtClean="0"/>
              <a:t>24 kHS06 required for reconstruction</a:t>
            </a:r>
          </a:p>
          <a:p>
            <a:pPr lvl="2"/>
            <a:r>
              <a:rPr lang="en-US" dirty="0" smtClean="0"/>
              <a:t>Typically 2000 CPU slots</a:t>
            </a:r>
          </a:p>
          <a:p>
            <a:pPr lvl="1"/>
            <a:r>
              <a:rPr lang="en-US" dirty="0" smtClean="0"/>
              <a:t>Tier0 could not provide the necessary CPU power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Use Tier1s as well for reconstruction (first pass)</a:t>
            </a:r>
          </a:p>
          <a:p>
            <a:endParaRPr lang="en-US" dirty="0" smtClean="0"/>
          </a:p>
          <a:p>
            <a:r>
              <a:rPr lang="en-US" dirty="0" smtClean="0"/>
              <a:t>Most problems for analysis jobs are related to Data Management</a:t>
            </a:r>
          </a:p>
          <a:p>
            <a:pPr lvl="1"/>
            <a:r>
              <a:rPr lang="en-US" dirty="0" smtClean="0"/>
              <a:t>SE accessibility, scalability, reliability…</a:t>
            </a:r>
          </a:p>
          <a:p>
            <a:pPr lvl="1"/>
            <a:r>
              <a:rPr lang="en-US" dirty="0" smtClean="0"/>
              <a:t>Restrict the number of sites with data access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Use Tier1s for analysis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High requirements on simulated data</a:t>
            </a:r>
          </a:p>
          <a:p>
            <a:pPr lvl="1"/>
            <a:r>
              <a:rPr lang="en-US" dirty="0" smtClean="0"/>
              <a:t>Background identification, efficiency estimation for signal</a:t>
            </a:r>
          </a:p>
          <a:p>
            <a:pPr lvl="1"/>
            <a:r>
              <a:rPr lang="en-US" dirty="0" smtClean="0"/>
              <a:t>Typically 360 HS06.s per event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Use all possible non-Tier1 resources for simulation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Philippe.Charpentier@cern.ch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DC1D16-B8D6-0648-83C2-A52B7C2770D5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LHCb Computing Model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Philippe.Charpentier@cern.ch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DC1D16-B8D6-0648-83C2-A52B7C2770D5}" type="slidenum">
              <a:rPr lang="es-ES" smtClean="0"/>
              <a:pPr/>
              <a:t>3</a:t>
            </a:fld>
            <a:endParaRPr lang="es-E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800100"/>
            <a:ext cx="7670800" cy="5753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LHCb real data in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LHC started with very low luminosity</a:t>
            </a:r>
          </a:p>
          <a:p>
            <a:pPr lvl="1"/>
            <a:r>
              <a:rPr lang="en-US" dirty="0" smtClean="0"/>
              <a:t>Very few colliding bunches</a:t>
            </a:r>
          </a:p>
          <a:p>
            <a:pPr lvl="1"/>
            <a:r>
              <a:rPr lang="en-US" dirty="0" smtClean="0"/>
              <a:t>Not worth for rare </a:t>
            </a:r>
            <a:r>
              <a:rPr lang="en-US" dirty="0" err="1" smtClean="0"/>
              <a:t>b</a:t>
            </a:r>
            <a:r>
              <a:rPr lang="en-US" dirty="0" smtClean="0"/>
              <a:t>-physics decays</a:t>
            </a:r>
          </a:p>
          <a:p>
            <a:pPr lvl="2"/>
            <a:r>
              <a:rPr lang="en-US" dirty="0" smtClean="0"/>
              <a:t>Minimum bias trigger for 2 months</a:t>
            </a:r>
          </a:p>
          <a:p>
            <a:pPr lvl="2"/>
            <a:r>
              <a:rPr lang="en-US" dirty="0" smtClean="0"/>
              <a:t>Introduce tighter triggers when luminosity increases</a:t>
            </a:r>
          </a:p>
          <a:p>
            <a:r>
              <a:rPr lang="en-US" dirty="0" smtClean="0"/>
              <a:t>LHC change of strategy for higher luminosity</a:t>
            </a:r>
          </a:p>
          <a:p>
            <a:pPr lvl="1"/>
            <a:r>
              <a:rPr lang="en-US" dirty="0" smtClean="0"/>
              <a:t>Large number of protons per bunch</a:t>
            </a:r>
          </a:p>
          <a:p>
            <a:pPr lvl="1"/>
            <a:r>
              <a:rPr lang="en-US" dirty="0" smtClean="0"/>
              <a:t>Small squeezing</a:t>
            </a:r>
          </a:p>
          <a:p>
            <a:pPr lvl="1"/>
            <a:r>
              <a:rPr lang="en-US" dirty="0" smtClean="0"/>
              <a:t>Still low number of bunches (16, 25, 48, increasing since September, up to 400 bunches)</a:t>
            </a:r>
          </a:p>
          <a:p>
            <a:pPr lvl="1"/>
            <a:r>
              <a:rPr lang="en-US" dirty="0" smtClean="0"/>
              <a:t>Consequence: larger number of collisions per crossing</a:t>
            </a:r>
          </a:p>
          <a:p>
            <a:pPr lvl="2"/>
            <a:r>
              <a:rPr lang="en-US" dirty="0" smtClean="0"/>
              <a:t>µ=1 to 2.3 !!!</a:t>
            </a:r>
          </a:p>
          <a:p>
            <a:pPr lvl="2"/>
            <a:r>
              <a:rPr lang="en-US" dirty="0" smtClean="0"/>
              <a:t>Much higher pile-up (1.6 to 2.3 collisions per trigger)</a:t>
            </a:r>
          </a:p>
          <a:p>
            <a:pPr lvl="1"/>
            <a:r>
              <a:rPr lang="en-US" dirty="0" smtClean="0"/>
              <a:t>Effects on Computing</a:t>
            </a:r>
          </a:p>
          <a:p>
            <a:pPr lvl="2"/>
            <a:r>
              <a:rPr lang="en-US" dirty="0" smtClean="0"/>
              <a:t>Larger events</a:t>
            </a:r>
          </a:p>
          <a:p>
            <a:pPr lvl="2"/>
            <a:r>
              <a:rPr lang="en-US" dirty="0" smtClean="0"/>
              <a:t>More complex events to reconstruct</a:t>
            </a:r>
          </a:p>
          <a:p>
            <a:pPr lvl="2"/>
            <a:r>
              <a:rPr lang="en-US" dirty="0" smtClean="0"/>
              <a:t>Larger pre-selection retention 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Philippe.Charpentier@cern.ch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DC1D16-B8D6-0648-83C2-A52B7C2770D5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Adaptability of the Computing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Needs to be reactive to continuously changing conditions</a:t>
            </a:r>
          </a:p>
          <a:p>
            <a:r>
              <a:rPr lang="en-US" dirty="0" smtClean="0"/>
              <a:t>First months: minimum bias data</a:t>
            </a:r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preselection</a:t>
            </a:r>
            <a:endParaRPr lang="en-US" dirty="0" smtClean="0"/>
          </a:p>
          <a:p>
            <a:pPr lvl="2"/>
            <a:r>
              <a:rPr lang="en-US" dirty="0" smtClean="0"/>
              <a:t>Reconstruction creating </a:t>
            </a:r>
            <a:r>
              <a:rPr lang="en-US" dirty="0" err="1" smtClean="0"/>
              <a:t>DSTs</a:t>
            </a:r>
            <a:r>
              <a:rPr lang="en-US" dirty="0" smtClean="0"/>
              <a:t> for all events</a:t>
            </a:r>
          </a:p>
          <a:p>
            <a:r>
              <a:rPr lang="en-US" dirty="0" smtClean="0"/>
              <a:t>As of July: large µ data</a:t>
            </a:r>
          </a:p>
          <a:p>
            <a:pPr lvl="1"/>
            <a:r>
              <a:rPr lang="en-US" dirty="0" smtClean="0"/>
              <a:t>Event size</a:t>
            </a:r>
          </a:p>
          <a:p>
            <a:pPr lvl="2"/>
            <a:r>
              <a:rPr lang="en-US" dirty="0" smtClean="0"/>
              <a:t>50 to 60 </a:t>
            </a:r>
            <a:r>
              <a:rPr lang="en-US" dirty="0" err="1" smtClean="0"/>
              <a:t>kB</a:t>
            </a:r>
            <a:endParaRPr lang="en-US" dirty="0" smtClean="0"/>
          </a:p>
          <a:p>
            <a:pPr lvl="2"/>
            <a:r>
              <a:rPr lang="en-US" dirty="0" smtClean="0"/>
              <a:t>Twice more than design</a:t>
            </a:r>
          </a:p>
          <a:p>
            <a:pPr lvl="1"/>
            <a:r>
              <a:rPr lang="en-US" dirty="0" smtClean="0"/>
              <a:t>Reconstruction time</a:t>
            </a:r>
          </a:p>
          <a:p>
            <a:pPr lvl="2"/>
            <a:r>
              <a:rPr lang="en-US" dirty="0" smtClean="0"/>
              <a:t>Quadratic with event size</a:t>
            </a:r>
          </a:p>
          <a:p>
            <a:pPr lvl="2"/>
            <a:r>
              <a:rPr lang="en-US" dirty="0" smtClean="0"/>
              <a:t>4 times more than design</a:t>
            </a:r>
          </a:p>
          <a:p>
            <a:pPr lvl="1"/>
            <a:r>
              <a:rPr lang="en-US" dirty="0" smtClean="0"/>
              <a:t>Stripping time and memory</a:t>
            </a:r>
          </a:p>
          <a:p>
            <a:pPr lvl="2"/>
            <a:r>
              <a:rPr lang="en-US" dirty="0" smtClean="0"/>
              <a:t>Large </a:t>
            </a:r>
            <a:r>
              <a:rPr lang="en-US" dirty="0" err="1" smtClean="0"/>
              <a:t>combinatorics</a:t>
            </a:r>
            <a:r>
              <a:rPr lang="en-US" dirty="0" smtClean="0"/>
              <a:t> for pre-selection</a:t>
            </a:r>
          </a:p>
          <a:p>
            <a:pPr lvl="2"/>
            <a:r>
              <a:rPr lang="en-US" dirty="0" smtClean="0"/>
              <a:t>Stripping time exponential with event size</a:t>
            </a:r>
          </a:p>
          <a:p>
            <a:pPr lvl="2"/>
            <a:r>
              <a:rPr lang="en-US" dirty="0" smtClean="0"/>
              <a:t>Algorithms tuned for µ=0.4 were taking up to 60 HS06.s</a:t>
            </a:r>
          </a:p>
          <a:p>
            <a:pPr lvl="3"/>
            <a:r>
              <a:rPr lang="en-US" dirty="0" smtClean="0"/>
              <a:t>Twice the reconstruction time!</a:t>
            </a:r>
          </a:p>
          <a:p>
            <a:pPr lvl="3"/>
            <a:r>
              <a:rPr lang="en-US" dirty="0" smtClean="0"/>
              <a:t>Memory consumption up to 3 GB (nominally 1.5 GB)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Philippe.Charpentier@cern.ch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DC1D16-B8D6-0648-83C2-A52B7C2770D5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Computing Conditions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Philippe.Charpentier@cern.ch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DC1D16-B8D6-0648-83C2-A52B7C2770D5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5181600" y="914400"/>
            <a:ext cx="381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Zapf Dingbats" pitchFamily="-65" charset="2"/>
              <a:buChar char="m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Both event size and CPU time rise with µ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Zapf Dingbats" pitchFamily="-65" charset="2"/>
              <a:buChar char="m"/>
              <a:tabLst/>
              <a:defRPr/>
            </a:pPr>
            <a:r>
              <a:rPr lang="en-US" sz="2000" b="1" kern="0" dirty="0" smtClean="0">
                <a:solidFill>
                  <a:srgbClr val="004080"/>
                </a:solidFill>
                <a:latin typeface="Comic Sans MS"/>
                <a:cs typeface="Comic Sans MS"/>
              </a:rPr>
              <a:t>Compatible with expectations at µ=0.4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Comic Sans MS"/>
              <a:ea typeface="+mn-ea"/>
              <a:cs typeface="Comic Sans MS"/>
            </a:endParaRPr>
          </a:p>
        </p:txBody>
      </p:sp>
      <p:pic>
        <p:nvPicPr>
          <p:cNvPr id="10" name="Content Placeholder 9" descr="CPUvsMu.png"/>
          <p:cNvPicPr>
            <a:picLocks noGrp="1" noChangeAspect="1"/>
          </p:cNvPicPr>
          <p:nvPr>
            <p:ph idx="1"/>
          </p:nvPr>
        </p:nvPicPr>
        <p:blipFill>
          <a:blip r:embed="rId3"/>
          <a:srcRect l="-844" r="-8538"/>
          <a:stretch>
            <a:fillRect/>
          </a:stretch>
        </p:blipFill>
        <p:spPr>
          <a:xfrm>
            <a:off x="990600" y="748187"/>
            <a:ext cx="4572000" cy="3495409"/>
          </a:xfrm>
        </p:spPr>
      </p:pic>
      <p:pic>
        <p:nvPicPr>
          <p:cNvPr id="11" name="Picture 10" descr="EventSizevsMu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7582" y="3200400"/>
            <a:ext cx="3920218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Adaptability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Reconstruction / stripping jobs</a:t>
            </a:r>
          </a:p>
          <a:p>
            <a:pPr lvl="1"/>
            <a:r>
              <a:rPr lang="en-US" dirty="0" smtClean="0"/>
              <a:t>Need to fit in Tier1 Grid queues</a:t>
            </a:r>
          </a:p>
          <a:p>
            <a:pPr lvl="2"/>
            <a:r>
              <a:rPr lang="en-US" dirty="0" smtClean="0"/>
              <a:t>Reduce file size (nominally 3 GB) to 1 GB</a:t>
            </a:r>
          </a:p>
          <a:p>
            <a:pPr lvl="1"/>
            <a:r>
              <a:rPr lang="en-US" dirty="0" smtClean="0"/>
              <a:t>Extensive work on reducing computing time </a:t>
            </a:r>
          </a:p>
          <a:p>
            <a:pPr lvl="2"/>
            <a:r>
              <a:rPr lang="en-US" dirty="0" smtClean="0"/>
              <a:t>Reconstruction: factor 2 reduction</a:t>
            </a:r>
          </a:p>
          <a:p>
            <a:pPr lvl="2"/>
            <a:r>
              <a:rPr lang="en-US" dirty="0" smtClean="0"/>
              <a:t>Stripping: factor 10 reduction in time, large increase in rejection</a:t>
            </a:r>
          </a:p>
          <a:p>
            <a:r>
              <a:rPr lang="en-US" dirty="0" smtClean="0"/>
              <a:t>Nevertheless, this takes… time!</a:t>
            </a:r>
          </a:p>
          <a:p>
            <a:r>
              <a:rPr lang="en-US" dirty="0" smtClean="0"/>
              <a:t>For </a:t>
            </a:r>
            <a:r>
              <a:rPr lang="en-US" dirty="0" err="1" smtClean="0"/>
              <a:t>optimisation</a:t>
            </a:r>
            <a:r>
              <a:rPr lang="en-US" dirty="0" smtClean="0"/>
              <a:t>, data is needed</a:t>
            </a:r>
          </a:p>
          <a:p>
            <a:pPr lvl="1"/>
            <a:r>
              <a:rPr lang="en-US" dirty="0" smtClean="0"/>
              <a:t>Run with existing applications</a:t>
            </a:r>
          </a:p>
          <a:p>
            <a:pPr lvl="2"/>
            <a:r>
              <a:rPr lang="en-US" dirty="0" smtClean="0"/>
              <a:t>High failure rate (CPU time limit, max memory exceeded)</a:t>
            </a:r>
          </a:p>
          <a:p>
            <a:pPr lvl="1"/>
            <a:r>
              <a:rPr lang="en-US" dirty="0" smtClean="0"/>
              <a:t>Use a lot of space for storing too many (too large) events</a:t>
            </a:r>
          </a:p>
          <a:p>
            <a:pPr lvl="1"/>
            <a:r>
              <a:rPr lang="en-US" dirty="0" smtClean="0"/>
              <a:t>Possible thanks to the available disk (foreseen for more data)</a:t>
            </a:r>
          </a:p>
          <a:p>
            <a:pPr lvl="1"/>
            <a:r>
              <a:rPr lang="en-US" dirty="0" smtClean="0"/>
              <a:t>Continuous data management operations</a:t>
            </a:r>
          </a:p>
          <a:p>
            <a:pPr lvl="2"/>
            <a:r>
              <a:rPr lang="en-US" dirty="0" smtClean="0"/>
              <a:t>Remove obsolete </a:t>
            </a:r>
            <a:r>
              <a:rPr lang="en-US" dirty="0" err="1" smtClean="0"/>
              <a:t>processings</a:t>
            </a:r>
            <a:r>
              <a:rPr lang="en-US" dirty="0" smtClean="0"/>
              <a:t> (keep only 2)</a:t>
            </a:r>
          </a:p>
          <a:p>
            <a:pPr lvl="2"/>
            <a:r>
              <a:rPr lang="en-US" dirty="0" smtClean="0"/>
              <a:t>Reduce number of replicas (from 7 to 3 or 4)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Philippe.Charpentier@cern.ch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DC1D16-B8D6-0648-83C2-A52B7C2770D5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Weaknesses of the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Workload Management System</a:t>
            </a:r>
          </a:p>
          <a:p>
            <a:pPr lvl="1"/>
            <a:r>
              <a:rPr lang="en-US" dirty="0" smtClean="0"/>
              <a:t>Mitigated by usage of pilot jobs (DIRAC)</a:t>
            </a:r>
          </a:p>
          <a:p>
            <a:pPr lvl="1"/>
            <a:r>
              <a:rPr lang="en-US" dirty="0" smtClean="0"/>
              <a:t>Workload </a:t>
            </a:r>
            <a:r>
              <a:rPr lang="en-US" dirty="0" err="1" smtClean="0"/>
              <a:t>optimisation</a:t>
            </a:r>
            <a:r>
              <a:rPr lang="en-US" dirty="0" smtClean="0"/>
              <a:t> using generic pilot jobs</a:t>
            </a:r>
          </a:p>
          <a:p>
            <a:pPr lvl="2"/>
            <a:r>
              <a:rPr lang="en-US" dirty="0" smtClean="0"/>
              <a:t>Run multiple payloads (e.g. production + analysis)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Data Management System</a:t>
            </a:r>
          </a:p>
          <a:p>
            <a:pPr lvl="1"/>
            <a:r>
              <a:rPr lang="en-US" dirty="0" smtClean="0"/>
              <a:t>Data access by protocol unreliable for long jobs</a:t>
            </a:r>
          </a:p>
          <a:p>
            <a:pPr lvl="2"/>
            <a:r>
              <a:rPr lang="en-US" dirty="0" smtClean="0"/>
              <a:t>Errors when opening files (servers overloaded)</a:t>
            </a:r>
          </a:p>
          <a:p>
            <a:pPr lvl="2"/>
            <a:r>
              <a:rPr lang="en-US" dirty="0" smtClean="0"/>
              <a:t>Connections broken when job lasts hours</a:t>
            </a:r>
          </a:p>
          <a:p>
            <a:pPr lvl="1"/>
            <a:r>
              <a:rPr lang="en-US" dirty="0" smtClean="0"/>
              <a:t>Use as few files as possible, i.e. as large as possible</a:t>
            </a:r>
          </a:p>
          <a:p>
            <a:pPr lvl="2"/>
            <a:r>
              <a:rPr lang="en-US" dirty="0" smtClean="0"/>
              <a:t>Requires merging of output files (</a:t>
            </a:r>
            <a:r>
              <a:rPr lang="en-US" dirty="0" err="1" smtClean="0"/>
              <a:t>DSTs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Keep runs (1 hour data taking) as granularity of datasets</a:t>
            </a:r>
          </a:p>
          <a:p>
            <a:pPr lvl="1"/>
            <a:r>
              <a:rPr lang="en-US" dirty="0" smtClean="0"/>
              <a:t>Mitigated by local copy of input data</a:t>
            </a:r>
          </a:p>
          <a:p>
            <a:pPr lvl="2"/>
            <a:r>
              <a:rPr lang="en-US" dirty="0" smtClean="0"/>
              <a:t>Standard procedure for reconstruction-stripping jobs and merging</a:t>
            </a:r>
          </a:p>
          <a:p>
            <a:pPr lvl="2"/>
            <a:r>
              <a:rPr lang="en-US" dirty="0" smtClean="0"/>
              <a:t>Not possible for analysis jobs though…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Philippe.Charpentier@cern.ch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DC1D16-B8D6-0648-83C2-A52B7C2770D5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114800"/>
            <a:ext cx="3810000" cy="2514600"/>
          </a:xfrm>
        </p:spPr>
        <p:txBody>
          <a:bodyPr/>
          <a:lstStyle/>
          <a:p>
            <a:r>
              <a:rPr lang="en-US" dirty="0" smtClean="0"/>
              <a:t>42.2 pb</a:t>
            </a:r>
            <a:r>
              <a:rPr lang="en-US" baseline="30000" dirty="0" smtClean="0"/>
              <a:t>-1</a:t>
            </a:r>
            <a:r>
              <a:rPr lang="en-US" dirty="0" smtClean="0"/>
              <a:t> delivered</a:t>
            </a:r>
          </a:p>
          <a:p>
            <a:r>
              <a:rPr lang="en-US" dirty="0" smtClean="0"/>
              <a:t>37.7 pb</a:t>
            </a:r>
            <a:r>
              <a:rPr lang="en-US" baseline="30000" dirty="0" smtClean="0"/>
              <a:t>-1</a:t>
            </a:r>
            <a:r>
              <a:rPr lang="en-US" dirty="0" smtClean="0"/>
              <a:t> recorded</a:t>
            </a:r>
          </a:p>
          <a:p>
            <a:r>
              <a:rPr lang="en-US" dirty="0" smtClean="0"/>
              <a:t>89.3% data taking efficiency</a:t>
            </a:r>
          </a:p>
          <a:p>
            <a:r>
              <a:rPr lang="en-US" dirty="0" smtClean="0"/>
              <a:t>Most data collected after 15 September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Philippe.Charpentier@cern.ch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DC1D16-B8D6-0648-83C2-A52B7C2770D5}" type="slidenum">
              <a:rPr lang="es-ES" smtClean="0"/>
              <a:pPr/>
              <a:t>9</a:t>
            </a:fld>
            <a:endParaRPr lang="es-E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827152"/>
            <a:ext cx="4908908" cy="3105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861048"/>
            <a:ext cx="4226052" cy="26738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RAC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DDDDDD"/>
      </a:accent1>
      <a:accent2>
        <a:srgbClr val="333333"/>
      </a:accent2>
      <a:accent3>
        <a:srgbClr val="FFFFFF"/>
      </a:accent3>
      <a:accent4>
        <a:srgbClr val="000000"/>
      </a:accent4>
      <a:accent5>
        <a:srgbClr val="EBEBEB"/>
      </a:accent5>
      <a:accent6>
        <a:srgbClr val="2D2D2D"/>
      </a:accent6>
      <a:hlink>
        <a:srgbClr val="808080"/>
      </a:hlink>
      <a:folHlink>
        <a:srgbClr val="808080"/>
      </a:folHlink>
    </a:clrScheme>
    <a:fontScheme name="Office Them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3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3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Office Them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3366"/>
    </a:dk1>
    <a:lt1>
      <a:srgbClr val="FFFFFF"/>
    </a:lt1>
    <a:dk2>
      <a:srgbClr val="003366"/>
    </a:dk2>
    <a:lt2>
      <a:srgbClr val="E3E2C7"/>
    </a:lt2>
    <a:accent1>
      <a:srgbClr val="CCCC99"/>
    </a:accent1>
    <a:accent2>
      <a:srgbClr val="003366"/>
    </a:accent2>
    <a:accent3>
      <a:srgbClr val="FFFFFF"/>
    </a:accent3>
    <a:accent4>
      <a:srgbClr val="002A56"/>
    </a:accent4>
    <a:accent5>
      <a:srgbClr val="E2E2CA"/>
    </a:accent5>
    <a:accent6>
      <a:srgbClr val="002D5C"/>
    </a:accent6>
    <a:hlink>
      <a:srgbClr val="003366"/>
    </a:hlink>
    <a:folHlink>
      <a:srgbClr val="8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DIRAC.potx</Template>
  <TotalTime>20446</TotalTime>
  <Words>1059</Words>
  <Application>Microsoft Macintosh PowerPoint</Application>
  <PresentationFormat>On-screen Show (4:3)</PresentationFormat>
  <Paragraphs>192</Paragraphs>
  <Slides>17</Slides>
  <Notes>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DIRAC</vt:lpstr>
      <vt:lpstr>The LHCb 2010 Computing</vt:lpstr>
      <vt:lpstr>Guidelines for the Computing Model</vt:lpstr>
      <vt:lpstr>The LHCb Computing Model</vt:lpstr>
      <vt:lpstr>LHCb real data in 2010</vt:lpstr>
      <vt:lpstr>Adaptability of the Computing Model</vt:lpstr>
      <vt:lpstr>New Computing Conditions</vt:lpstr>
      <vt:lpstr>Adaptability (2)</vt:lpstr>
      <vt:lpstr>Weaknesses of the Grid</vt:lpstr>
      <vt:lpstr>Data collection</vt:lpstr>
      <vt:lpstr>RAW data distribution</vt:lpstr>
      <vt:lpstr>Global Grid usage</vt:lpstr>
      <vt:lpstr>Reconstruction jobs</vt:lpstr>
      <vt:lpstr>Analysis jobs</vt:lpstr>
      <vt:lpstr>Job success </vt:lpstr>
      <vt:lpstr>Winter re-processing</vt:lpstr>
      <vt:lpstr>Winter Simulation Campaign</vt:lpstr>
      <vt:lpstr>Conclusions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LHCb Computing Model and Real Data</dc:title>
  <dc:creator>Philippe Charpentier</dc:creator>
  <cp:lastModifiedBy>Philippe Charpentier</cp:lastModifiedBy>
  <cp:revision>32</cp:revision>
  <cp:lastPrinted>2010-10-18T02:39:23Z</cp:lastPrinted>
  <dcterms:created xsi:type="dcterms:W3CDTF">2010-10-17T22:27:48Z</dcterms:created>
  <dcterms:modified xsi:type="dcterms:W3CDTF">2011-03-05T22:30:59Z</dcterms:modified>
</cp:coreProperties>
</file>