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embedTrueTypeFonts="1" saveSubsetFonts="1" autoCompressPictures="0">
  <p:sldMasterIdLst>
    <p:sldMasterId id="2147483649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</p:sldIdLst>
  <p:sldSz cx="9144000" cy="6858000" type="screen4x3"/>
  <p:notesSz cx="6858000" cy="9144000"/>
  <p:defaultTextStyle>
    <a:defPPr>
      <a:defRPr lang="es-ES"/>
    </a:defPPr>
    <a:lvl1pPr algn="l" rtl="0" eaLnBrk="0" fontAlgn="base" hangingPunct="0">
      <a:spcBef>
        <a:spcPct val="0"/>
      </a:spcBef>
      <a:spcAft>
        <a:spcPct val="0"/>
      </a:spcAft>
      <a:defRPr sz="2300" kern="1200">
        <a:solidFill>
          <a:schemeClr val="tx1"/>
        </a:solidFill>
        <a:latin typeface="Times" pitchFamily="-65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300" kern="1200">
        <a:solidFill>
          <a:schemeClr val="tx1"/>
        </a:solidFill>
        <a:latin typeface="Times" pitchFamily="-65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300" kern="1200">
        <a:solidFill>
          <a:schemeClr val="tx1"/>
        </a:solidFill>
        <a:latin typeface="Times" pitchFamily="-65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300" kern="1200">
        <a:solidFill>
          <a:schemeClr val="tx1"/>
        </a:solidFill>
        <a:latin typeface="Times" pitchFamily="-65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300" kern="1200">
        <a:solidFill>
          <a:schemeClr val="tx1"/>
        </a:solidFill>
        <a:latin typeface="Times" pitchFamily="-65" charset="0"/>
        <a:ea typeface="+mn-ea"/>
        <a:cs typeface="+mn-cs"/>
      </a:defRPr>
    </a:lvl5pPr>
    <a:lvl6pPr marL="2286000" algn="l" defTabSz="457200" rtl="0" eaLnBrk="1" latinLnBrk="0" hangingPunct="1">
      <a:defRPr sz="2300" kern="1200">
        <a:solidFill>
          <a:schemeClr val="tx1"/>
        </a:solidFill>
        <a:latin typeface="Times" pitchFamily="-65" charset="0"/>
        <a:ea typeface="+mn-ea"/>
        <a:cs typeface="+mn-cs"/>
      </a:defRPr>
    </a:lvl6pPr>
    <a:lvl7pPr marL="2743200" algn="l" defTabSz="457200" rtl="0" eaLnBrk="1" latinLnBrk="0" hangingPunct="1">
      <a:defRPr sz="2300" kern="1200">
        <a:solidFill>
          <a:schemeClr val="tx1"/>
        </a:solidFill>
        <a:latin typeface="Times" pitchFamily="-65" charset="0"/>
        <a:ea typeface="+mn-ea"/>
        <a:cs typeface="+mn-cs"/>
      </a:defRPr>
    </a:lvl7pPr>
    <a:lvl8pPr marL="3200400" algn="l" defTabSz="457200" rtl="0" eaLnBrk="1" latinLnBrk="0" hangingPunct="1">
      <a:defRPr sz="2300" kern="1200">
        <a:solidFill>
          <a:schemeClr val="tx1"/>
        </a:solidFill>
        <a:latin typeface="Times" pitchFamily="-65" charset="0"/>
        <a:ea typeface="+mn-ea"/>
        <a:cs typeface="+mn-cs"/>
      </a:defRPr>
    </a:lvl8pPr>
    <a:lvl9pPr marL="3657600" algn="l" defTabSz="457200" rtl="0" eaLnBrk="1" latinLnBrk="0" hangingPunct="1">
      <a:defRPr sz="2300" kern="1200">
        <a:solidFill>
          <a:schemeClr val="tx1"/>
        </a:solidFill>
        <a:latin typeface="Times" pitchFamily="-65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80"/>
    <a:srgbClr val="CC66FF"/>
    <a:srgbClr val="FFCC66"/>
    <a:srgbClr val="008040"/>
    <a:srgbClr val="0000FF"/>
    <a:srgbClr val="004080"/>
    <a:srgbClr val="FF0000"/>
    <a:srgbClr val="EAEEF3"/>
    <a:srgbClr val="4196D1"/>
    <a:srgbClr val="DBEB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47" d="100"/>
          <a:sy n="147" d="100"/>
        </p:scale>
        <p:origin x="-1016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-65" charset="0"/>
              </a:defRPr>
            </a:lvl1pPr>
          </a:lstStyle>
          <a:p>
            <a:endParaRPr lang="es-E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-65" charset="0"/>
              </a:defRPr>
            </a:lvl1pPr>
          </a:lstStyle>
          <a:p>
            <a:endParaRPr lang="es-ES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-65" charset="0"/>
              </a:defRPr>
            </a:lvl1pPr>
          </a:lstStyle>
          <a:p>
            <a:endParaRPr lang="es-ES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-65" charset="0"/>
              </a:defRPr>
            </a:lvl1pPr>
          </a:lstStyle>
          <a:p>
            <a:fld id="{ED403951-BAA9-A84F-A0BD-D150E6E15FF1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9034225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-65" charset="0"/>
              </a:defRPr>
            </a:lvl1pPr>
          </a:lstStyle>
          <a:p>
            <a:endParaRPr lang="es-E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-65" charset="0"/>
              </a:defRPr>
            </a:lvl1pPr>
          </a:lstStyle>
          <a:p>
            <a:endParaRPr lang="es-ES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-65" charset="0"/>
              </a:defRPr>
            </a:lvl1pPr>
          </a:lstStyle>
          <a:p>
            <a:endParaRPr lang="es-E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-65" charset="0"/>
              </a:defRPr>
            </a:lvl1pPr>
          </a:lstStyle>
          <a:p>
            <a:fld id="{C2EFD2E4-D469-2447-B4ED-9BA5D4D7797E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891887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65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65" charset="0"/>
        <a:ea typeface="ＭＳ Ｐゴシック" pitchFamily="-65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65" charset="0"/>
        <a:ea typeface="ＭＳ Ｐゴシック" pitchFamily="-65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65" charset="0"/>
        <a:ea typeface="ＭＳ Ｐゴシック" pitchFamily="-65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65" charset="0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0.png"/><Relationship Id="rId12" Type="http://schemas.openxmlformats.org/officeDocument/2006/relationships/image" Target="../media/image11.jpeg"/><Relationship Id="rId13" Type="http://schemas.openxmlformats.org/officeDocument/2006/relationships/image" Target="../media/image12.jpeg"/><Relationship Id="rId14" Type="http://schemas.openxmlformats.org/officeDocument/2006/relationships/image" Target="../media/image13.png"/><Relationship Id="rId1" Type="http://schemas.openxmlformats.org/officeDocument/2006/relationships/themeOverride" Target="../theme/themeOverride1.xml"/><Relationship Id="rId2" Type="http://schemas.openxmlformats.org/officeDocument/2006/relationships/slideMaster" Target="../slideMasters/slideMaster1.xml"/><Relationship Id="rId3" Type="http://schemas.openxmlformats.org/officeDocument/2006/relationships/image" Target="../media/image1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2.png"/><Relationship Id="rId7" Type="http://schemas.openxmlformats.org/officeDocument/2006/relationships/image" Target="../media/image6.png"/><Relationship Id="rId8" Type="http://schemas.openxmlformats.org/officeDocument/2006/relationships/image" Target="../media/image7.jpeg"/><Relationship Id="rId9" Type="http://schemas.openxmlformats.org/officeDocument/2006/relationships/image" Target="../media/image8.png"/><Relationship Id="rId10" Type="http://schemas.openxmlformats.org/officeDocument/2006/relationships/image" Target="../media/image9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6" name="Picture 6" descr="dots-transp"/>
          <p:cNvPicPr>
            <a:picLocks noChangeArrowheads="1"/>
          </p:cNvPicPr>
          <p:nvPr/>
        </p:nvPicPr>
        <p:blipFill>
          <a:blip r:embed="rId3">
            <a:lum bright="80000" contrast="-90000"/>
          </a:blip>
          <a:srcRect r="27658"/>
          <a:stretch>
            <a:fillRect/>
          </a:stretch>
        </p:blipFill>
        <p:spPr bwMode="auto">
          <a:xfrm>
            <a:off x="3613150" y="2060575"/>
            <a:ext cx="5499100" cy="398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41" name="Rectangle 21"/>
          <p:cNvSpPr>
            <a:spLocks noChangeArrowheads="1"/>
          </p:cNvSpPr>
          <p:nvPr/>
        </p:nvSpPr>
        <p:spPr bwMode="auto">
          <a:xfrm rot="5400000">
            <a:off x="4139407" y="-1791494"/>
            <a:ext cx="1439862" cy="8569325"/>
          </a:xfrm>
          <a:prstGeom prst="rect">
            <a:avLst/>
          </a:prstGeom>
          <a:solidFill>
            <a:srgbClr val="EAEEF3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142" name="Picture 22" descr="oval"/>
          <p:cNvPicPr>
            <a:picLocks noChangeAspect="1" noChangeArrowheads="1"/>
          </p:cNvPicPr>
          <p:nvPr/>
        </p:nvPicPr>
        <p:blipFill>
          <a:blip r:embed="rId4"/>
          <a:srcRect t="49965" r="49992"/>
          <a:stretch>
            <a:fillRect/>
          </a:stretch>
        </p:blipFill>
        <p:spPr bwMode="auto">
          <a:xfrm>
            <a:off x="3883025" y="1773238"/>
            <a:ext cx="5260975" cy="144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35038" cy="6858000"/>
          </a:xfrm>
          <a:prstGeom prst="rect">
            <a:avLst/>
          </a:prstGeom>
          <a:solidFill>
            <a:srgbClr val="EAEEF3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 rot="5400000">
            <a:off x="4889500" y="2606676"/>
            <a:ext cx="192087" cy="8316912"/>
          </a:xfrm>
          <a:prstGeom prst="rect">
            <a:avLst/>
          </a:prstGeom>
          <a:solidFill>
            <a:srgbClr val="EAEEF3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10477500" y="5591175"/>
            <a:ext cx="55563" cy="7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20035" tIns="10017" rIns="20035" bIns="10017">
            <a:prstTxWarp prst="textNoShape">
              <a:avLst/>
            </a:prstTxWarp>
            <a:spAutoFit/>
          </a:bodyPr>
          <a:lstStyle/>
          <a:p>
            <a:pPr defTabSz="200025"/>
            <a:endParaRPr lang="en-GB" sz="500"/>
          </a:p>
        </p:txBody>
      </p:sp>
      <p:pic>
        <p:nvPicPr>
          <p:cNvPr id="5125" name="Picture 5" descr="DIRAC-logo-motto-transp"/>
          <p:cNvPicPr>
            <a:picLocks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1700213"/>
            <a:ext cx="4125913" cy="1533525"/>
          </a:xfrm>
          <a:prstGeom prst="rect">
            <a:avLst/>
          </a:prstGeom>
          <a:noFill/>
        </p:spPr>
      </p:pic>
      <p:pic>
        <p:nvPicPr>
          <p:cNvPr id="5134" name="Picture 14" descr="LHCb_logo"/>
          <p:cNvPicPr>
            <a:picLocks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96838" y="6319838"/>
            <a:ext cx="73342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38" name="Rectangle 18"/>
          <p:cNvSpPr>
            <a:spLocks noGrp="1" noChangeArrowheads="1"/>
          </p:cNvSpPr>
          <p:nvPr>
            <p:ph type="ctrTitle" sz="quarter"/>
          </p:nvPr>
        </p:nvSpPr>
        <p:spPr>
          <a:xfrm>
            <a:off x="4746625" y="1827213"/>
            <a:ext cx="4321175" cy="1296987"/>
          </a:xfrm>
        </p:spPr>
        <p:txBody>
          <a:bodyPr/>
          <a:lstStyle>
            <a:lvl1pPr defTabSz="200025">
              <a:defRPr sz="3200">
                <a:solidFill>
                  <a:srgbClr val="DBEBE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 rot="5400000">
            <a:off x="4374357" y="-2817019"/>
            <a:ext cx="1439862" cy="74517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rot="10800000" vert="eaVert" wrap="none" anchor="ctr">
            <a:prstTxWarp prst="textNoShape">
              <a:avLst/>
            </a:prstTxWarp>
          </a:bodyPr>
          <a:lstStyle/>
          <a:p>
            <a:pPr algn="ctr" defTabSz="912813"/>
            <a:endParaRPr lang="en-US">
              <a:latin typeface="VDub" pitchFamily="-65" charset="-52"/>
            </a:endParaRPr>
          </a:p>
        </p:txBody>
      </p:sp>
      <p:sp>
        <p:nvSpPr>
          <p:cNvPr id="5144" name="Rectangle 2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Zapf Dingbats" pitchFamily="-65" charset="2"/>
              <a:buNone/>
              <a:defRPr sz="2400" i="1"/>
            </a:lvl1pPr>
          </a:lstStyle>
          <a:p>
            <a:r>
              <a:rPr lang="en-US" smtClean="0"/>
              <a:t>Click to edit Master subtitle style</a:t>
            </a:r>
            <a:endParaRPr lang="es-ES"/>
          </a:p>
        </p:txBody>
      </p:sp>
      <p:pic>
        <p:nvPicPr>
          <p:cNvPr id="74" name="Picture 73" descr="UB_logo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26166" y="5295793"/>
            <a:ext cx="708533" cy="242738"/>
          </a:xfrm>
          <a:prstGeom prst="rect">
            <a:avLst/>
          </a:prstGeom>
          <a:noFill/>
        </p:spPr>
      </p:pic>
      <p:pic>
        <p:nvPicPr>
          <p:cNvPr id="75" name="Picture 74" descr="RAL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19835" y="5873684"/>
            <a:ext cx="711330" cy="128461"/>
          </a:xfrm>
          <a:prstGeom prst="rect">
            <a:avLst/>
          </a:prstGeom>
          <a:noFill/>
        </p:spPr>
      </p:pic>
      <p:pic>
        <p:nvPicPr>
          <p:cNvPr id="76" name="Picture 75" descr="CERN_logo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493215" y="4956236"/>
            <a:ext cx="320040" cy="320040"/>
          </a:xfrm>
          <a:prstGeom prst="rect">
            <a:avLst/>
          </a:prstGeom>
          <a:noFill/>
        </p:spPr>
      </p:pic>
      <p:pic>
        <p:nvPicPr>
          <p:cNvPr id="77" name="Picture 76" descr="CNAFlogo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318448" y="6033704"/>
            <a:ext cx="291152" cy="185134"/>
          </a:xfrm>
          <a:prstGeom prst="rect">
            <a:avLst/>
          </a:prstGeom>
          <a:noFill/>
        </p:spPr>
      </p:pic>
      <p:pic>
        <p:nvPicPr>
          <p:cNvPr id="78" name="Picture 77" descr="CPPM_logo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301191" y="4582856"/>
            <a:ext cx="300260" cy="352044"/>
          </a:xfrm>
          <a:prstGeom prst="rect">
            <a:avLst/>
          </a:prstGeom>
          <a:noFill/>
        </p:spPr>
      </p:pic>
      <p:pic>
        <p:nvPicPr>
          <p:cNvPr id="80" name="Picture 79" descr="logo_UCD.jpg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73175" y="5554681"/>
            <a:ext cx="202692" cy="295462"/>
          </a:xfrm>
          <a:prstGeom prst="rect">
            <a:avLst/>
          </a:prstGeom>
        </p:spPr>
      </p:pic>
      <p:pic>
        <p:nvPicPr>
          <p:cNvPr id="81" name="Picture 80" descr="logo-pi-bunt.jp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82547" y="5554681"/>
            <a:ext cx="298704" cy="297667"/>
          </a:xfrm>
          <a:prstGeom prst="rect">
            <a:avLst/>
          </a:prstGeom>
        </p:spPr>
      </p:pic>
      <p:pic>
        <p:nvPicPr>
          <p:cNvPr id="82" name="Picture 81" descr="IHEP.png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46451" y="4961516"/>
            <a:ext cx="312908" cy="309372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PhC</a:t>
            </a:r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fld id="{6398FE38-B76E-804A-AFBB-25756A05CA6B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2463" y="146050"/>
            <a:ext cx="1962150" cy="63785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6013" y="146050"/>
            <a:ext cx="5734050" cy="63785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PhC</a:t>
            </a:r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fld id="{BD210BA0-8A29-0646-8E1F-37D7AEAD18EC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PhC</a:t>
            </a:r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fld id="{D9DC1D16-B8D6-0648-83C2-A52B7C2770D5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PhC</a:t>
            </a:r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fld id="{AEA967B7-D4E6-204E-9DA3-18EA5EA3FC84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6013" y="981075"/>
            <a:ext cx="3848100" cy="5543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981075"/>
            <a:ext cx="3848100" cy="5543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PhC</a:t>
            </a: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fld id="{301B9787-258B-5048-9010-A02A04C62FAC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PhC</a:t>
            </a:r>
            <a:endParaRPr lang="es-E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fld id="{C4282218-4019-EB4C-9A1B-ED926A4A1C9C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PhC</a:t>
            </a:r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fld id="{033AEBD6-18F7-E54D-B208-721ED4172F76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PhC</a:t>
            </a:r>
            <a:endParaRPr lang="es-E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fld id="{6787EC4B-741C-9B40-9030-273E6EA55D11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PhC</a:t>
            </a: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fld id="{E9C4BA91-BE2E-BD43-81BC-68D105AA0150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PhC</a:t>
            </a: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fld id="{76E91A2B-68DF-0349-8D42-AFEE5EDB2E3F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5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FFFFFF">
                <a:gamma/>
                <a:tint val="0"/>
                <a:invGamma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0" name="Rectangle 14"/>
          <p:cNvSpPr>
            <a:spLocks noChangeArrowheads="1"/>
          </p:cNvSpPr>
          <p:nvPr/>
        </p:nvSpPr>
        <p:spPr bwMode="auto">
          <a:xfrm rot="5400000">
            <a:off x="4791869" y="2505869"/>
            <a:ext cx="244475" cy="8459787"/>
          </a:xfrm>
          <a:prstGeom prst="rect">
            <a:avLst/>
          </a:prstGeom>
          <a:solidFill>
            <a:srgbClr val="EAEEF3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100" name="Picture 4" descr="dots-transp"/>
          <p:cNvPicPr>
            <a:picLocks noChangeArrowheads="1"/>
          </p:cNvPicPr>
          <p:nvPr/>
        </p:nvPicPr>
        <p:blipFill>
          <a:blip r:embed="rId13">
            <a:lum bright="80000" contrast="-90000"/>
          </a:blip>
          <a:srcRect r="27658"/>
          <a:stretch>
            <a:fillRect/>
          </a:stretch>
        </p:blipFill>
        <p:spPr bwMode="auto">
          <a:xfrm>
            <a:off x="3613150" y="2060575"/>
            <a:ext cx="5499100" cy="398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1" name="Rectangle 5"/>
          <p:cNvSpPr>
            <a:spLocks noChangeArrowheads="1"/>
          </p:cNvSpPr>
          <p:nvPr/>
        </p:nvSpPr>
        <p:spPr bwMode="auto">
          <a:xfrm rot="5400000">
            <a:off x="4205287" y="-4205287"/>
            <a:ext cx="733425" cy="9144000"/>
          </a:xfrm>
          <a:prstGeom prst="rect">
            <a:avLst/>
          </a:prstGeom>
          <a:solidFill>
            <a:srgbClr val="EAEEF3"/>
          </a:solidFill>
          <a:ln w="9525">
            <a:noFill/>
            <a:miter lim="800000"/>
            <a:headEnd/>
            <a:tailEnd/>
          </a:ln>
          <a:effectLst/>
        </p:spPr>
        <p:txBody>
          <a:bodyPr rot="10800000" vert="eaVert" wrap="none" anchor="ctr">
            <a:prstTxWarp prst="textNoShape">
              <a:avLst/>
            </a:prstTxWarp>
          </a:bodyPr>
          <a:lstStyle/>
          <a:p>
            <a:pPr defTabSz="912813"/>
            <a:endParaRPr lang="en-US"/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0" y="733425"/>
            <a:ext cx="935038" cy="6124575"/>
          </a:xfrm>
          <a:prstGeom prst="rect">
            <a:avLst/>
          </a:prstGeom>
          <a:solidFill>
            <a:srgbClr val="EAEEF3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109" name="Picture 13" descr="LHCb_logo"/>
          <p:cNvPicPr>
            <a:picLocks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96838" y="6319838"/>
            <a:ext cx="73342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1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16013" y="981075"/>
            <a:ext cx="7848600" cy="554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 dirty="0"/>
          </a:p>
        </p:txBody>
      </p:sp>
      <p:pic>
        <p:nvPicPr>
          <p:cNvPr id="4113" name="Picture 17" descr="D-logo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-69850" y="-171450"/>
            <a:ext cx="1112838" cy="1116013"/>
          </a:xfrm>
          <a:prstGeom prst="rect">
            <a:avLst/>
          </a:prstGeom>
          <a:noFill/>
        </p:spPr>
      </p:pic>
      <p:sp>
        <p:nvSpPr>
          <p:cNvPr id="4114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1166813" y="146050"/>
            <a:ext cx="7797800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  <a:endParaRPr lang="es-ES" dirty="0"/>
          </a:p>
        </p:txBody>
      </p:sp>
      <p:sp>
        <p:nvSpPr>
          <p:cNvPr id="4115" name="Rectangle 1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90800" y="6613525"/>
            <a:ext cx="419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 eaLnBrk="1" hangingPunct="1">
              <a:defRPr sz="1000" b="1">
                <a:latin typeface="Comic Sans MS"/>
                <a:cs typeface="Comic Sans MS"/>
              </a:defRPr>
            </a:lvl1pPr>
          </a:lstStyle>
          <a:p>
            <a:r>
              <a:rPr lang="en-US" smtClean="0"/>
              <a:t>PhC</a:t>
            </a:r>
            <a:endParaRPr lang="es-ES" dirty="0"/>
          </a:p>
        </p:txBody>
      </p:sp>
      <p:sp>
        <p:nvSpPr>
          <p:cNvPr id="4116" name="Rectangle 2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94714" y="6613525"/>
            <a:ext cx="44928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r" eaLnBrk="1" hangingPunct="1">
              <a:defRPr sz="1000" b="1">
                <a:latin typeface="Comic Sans MS"/>
                <a:cs typeface="Comic Sans MS"/>
              </a:defRPr>
            </a:lvl1pPr>
          </a:lstStyle>
          <a:p>
            <a:fld id="{A7524844-2676-C747-8D43-6F420730123D}" type="slidenum">
              <a:rPr lang="es-ES" smtClean="0"/>
              <a:pPr/>
              <a:t>‹#›</a:t>
            </a:fld>
            <a:endParaRPr lang="es-ES" dirty="0"/>
          </a:p>
        </p:txBody>
      </p:sp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0" y="733425"/>
            <a:ext cx="935038" cy="5438775"/>
          </a:xfrm>
          <a:prstGeom prst="rect">
            <a:avLst/>
          </a:prstGeom>
          <a:solidFill>
            <a:srgbClr val="EAEEF3"/>
          </a:solidFill>
          <a:ln w="9525">
            <a:noFill/>
            <a:miter lim="800000"/>
            <a:headEnd/>
            <a:tailEnd/>
          </a:ln>
          <a:effectLst/>
        </p:spPr>
        <p:txBody>
          <a:bodyPr vert="vert270" wrap="none" anchor="ctr">
            <a:prstTxWarp prst="textNoShape">
              <a:avLst/>
            </a:prstTxWarp>
          </a:bodyPr>
          <a:lstStyle/>
          <a:p>
            <a:pPr algn="ctr"/>
            <a:r>
              <a:rPr lang="en-US" sz="2400" dirty="0" smtClean="0">
                <a:solidFill>
                  <a:srgbClr val="81B8C9"/>
                </a:solidFill>
                <a:latin typeface="VDub"/>
                <a:cs typeface="VDub"/>
              </a:rPr>
              <a:t>LHCb Computing activities</a:t>
            </a:r>
            <a:endParaRPr lang="en-US" sz="1600" dirty="0">
              <a:solidFill>
                <a:srgbClr val="81B8C9"/>
              </a:solidFill>
              <a:latin typeface="VDub"/>
              <a:cs typeface="VDub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dt="0"/>
  <p:txStyles>
    <p:titleStyle>
      <a:lvl1pPr algn="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400" b="1">
          <a:solidFill>
            <a:srgbClr val="FF0000"/>
          </a:solidFill>
          <a:latin typeface="Comic Sans MS"/>
          <a:ea typeface="+mj-ea"/>
          <a:cs typeface="Comic Sans MS"/>
        </a:defRPr>
      </a:lvl1pPr>
      <a:lvl2pPr algn="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400" b="1">
          <a:solidFill>
            <a:srgbClr val="FF0000"/>
          </a:solidFill>
          <a:latin typeface="Helvetica" pitchFamily="-65" charset="0"/>
        </a:defRPr>
      </a:lvl2pPr>
      <a:lvl3pPr algn="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400" b="1">
          <a:solidFill>
            <a:srgbClr val="FF0000"/>
          </a:solidFill>
          <a:latin typeface="Helvetica" pitchFamily="-65" charset="0"/>
        </a:defRPr>
      </a:lvl3pPr>
      <a:lvl4pPr algn="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400" b="1">
          <a:solidFill>
            <a:srgbClr val="FF0000"/>
          </a:solidFill>
          <a:latin typeface="Helvetica" pitchFamily="-65" charset="0"/>
        </a:defRPr>
      </a:lvl4pPr>
      <a:lvl5pPr algn="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400" b="1">
          <a:solidFill>
            <a:srgbClr val="FF0000"/>
          </a:solidFill>
          <a:latin typeface="Helvetica" pitchFamily="-65" charset="0"/>
        </a:defRPr>
      </a:lvl5pPr>
      <a:lvl6pPr marL="457200" algn="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400" b="1">
          <a:solidFill>
            <a:srgbClr val="FF0000"/>
          </a:solidFill>
          <a:latin typeface="Helvetica" pitchFamily="-65" charset="0"/>
        </a:defRPr>
      </a:lvl6pPr>
      <a:lvl7pPr marL="914400" algn="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400" b="1">
          <a:solidFill>
            <a:srgbClr val="FF0000"/>
          </a:solidFill>
          <a:latin typeface="Helvetica" pitchFamily="-65" charset="0"/>
        </a:defRPr>
      </a:lvl7pPr>
      <a:lvl8pPr marL="1371600" algn="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400" b="1">
          <a:solidFill>
            <a:srgbClr val="FF0000"/>
          </a:solidFill>
          <a:latin typeface="Helvetica" pitchFamily="-65" charset="0"/>
        </a:defRPr>
      </a:lvl8pPr>
      <a:lvl9pPr marL="1828800" algn="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400" b="1">
          <a:solidFill>
            <a:srgbClr val="FF0000"/>
          </a:solidFill>
          <a:latin typeface="Helvetica" pitchFamily="-65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Zapf Dingbats" pitchFamily="-65" charset="2"/>
        <a:buChar char="m"/>
        <a:defRPr sz="2000" b="1">
          <a:solidFill>
            <a:srgbClr val="004080"/>
          </a:solidFill>
          <a:latin typeface="Comic Sans MS"/>
          <a:ea typeface="+mn-ea"/>
          <a:cs typeface="Comic Sans M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00FF"/>
        </a:buClr>
        <a:buSzPct val="55000"/>
        <a:buFont typeface="Zapf Dingbats" pitchFamily="-65" charset="2"/>
        <a:buChar char="o"/>
        <a:defRPr b="1">
          <a:solidFill>
            <a:srgbClr val="0000FF"/>
          </a:solidFill>
          <a:latin typeface="Comic Sans MS"/>
          <a:ea typeface="ＭＳ Ｐゴシック" pitchFamily="-65" charset="-128"/>
          <a:cs typeface="Comic Sans MS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lr>
          <a:srgbClr val="0099CC"/>
        </a:buClr>
        <a:buSzPct val="65000"/>
        <a:buFont typeface="Zapf Dingbats" pitchFamily="-65" charset="2"/>
        <a:buChar char="P"/>
        <a:defRPr sz="1600" b="1">
          <a:solidFill>
            <a:srgbClr val="008040"/>
          </a:solidFill>
          <a:latin typeface="Comic Sans MS"/>
          <a:ea typeface="ＭＳ Ｐゴシック" pitchFamily="-65" charset="-128"/>
          <a:cs typeface="Comic Sans MS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lr>
          <a:srgbClr val="50E05A"/>
        </a:buClr>
        <a:buSzPct val="85000"/>
        <a:buFont typeface="Zapf Dingbats" pitchFamily="-65" charset="2"/>
        <a:buChar char="d"/>
        <a:defRPr sz="1400" b="1">
          <a:solidFill>
            <a:srgbClr val="4196D1"/>
          </a:solidFill>
          <a:latin typeface="Comic Sans MS"/>
          <a:ea typeface="ＭＳ Ｐゴシック" pitchFamily="-65" charset="-128"/>
          <a:cs typeface="Comic Sans MS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-65" charset="2"/>
        <a:buChar char="§"/>
        <a:defRPr sz="1200" b="1">
          <a:solidFill>
            <a:srgbClr val="4196D1"/>
          </a:solidFill>
          <a:latin typeface="Comic Sans MS"/>
          <a:ea typeface="ＭＳ Ｐゴシック" pitchFamily="-65" charset="-128"/>
          <a:cs typeface="Comic Sans MS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-65" charset="2"/>
        <a:buChar char="§"/>
        <a:defRPr sz="1200" b="1">
          <a:solidFill>
            <a:srgbClr val="4196D1"/>
          </a:solidFill>
          <a:latin typeface="+mn-lt"/>
          <a:ea typeface="ＭＳ Ｐゴシック" pitchFamily="-65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-65" charset="2"/>
        <a:buChar char="§"/>
        <a:defRPr sz="1200" b="1">
          <a:solidFill>
            <a:srgbClr val="4196D1"/>
          </a:solidFill>
          <a:latin typeface="+mn-lt"/>
          <a:ea typeface="ＭＳ Ｐゴシック" pitchFamily="-65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-65" charset="2"/>
        <a:buChar char="§"/>
        <a:defRPr sz="1200" b="1">
          <a:solidFill>
            <a:srgbClr val="4196D1"/>
          </a:solidFill>
          <a:latin typeface="+mn-lt"/>
          <a:ea typeface="ＭＳ Ｐゴシック" pitchFamily="-65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-65" charset="2"/>
        <a:buChar char="§"/>
        <a:defRPr sz="1200" b="1">
          <a:solidFill>
            <a:srgbClr val="4196D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4746625" y="2004808"/>
            <a:ext cx="4321175" cy="941796"/>
          </a:xfrm>
        </p:spPr>
        <p:txBody>
          <a:bodyPr/>
          <a:lstStyle/>
          <a:p>
            <a:r>
              <a:rPr lang="en-US" dirty="0" smtClean="0"/>
              <a:t>LHCb Computing activities</a:t>
            </a:r>
            <a:endParaRPr lang="en-US" dirty="0"/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5373688"/>
            <a:ext cx="5287963" cy="1055687"/>
          </a:xfrm>
        </p:spPr>
        <p:txBody>
          <a:bodyPr/>
          <a:lstStyle/>
          <a:p>
            <a:endParaRPr lang="es-ES"/>
          </a:p>
          <a:p>
            <a:endParaRPr lang="es-ES"/>
          </a:p>
        </p:txBody>
      </p:sp>
      <p:sp>
        <p:nvSpPr>
          <p:cNvPr id="4" name="Rectangle 11"/>
          <p:cNvSpPr txBox="1">
            <a:spLocks noChangeArrowheads="1"/>
          </p:cNvSpPr>
          <p:nvPr/>
        </p:nvSpPr>
        <p:spPr bwMode="auto">
          <a:xfrm>
            <a:off x="3505200" y="3962400"/>
            <a:ext cx="5287963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Zapf Dingbats" pitchFamily="-65" charset="2"/>
              <a:buNone/>
              <a:defRPr sz="2400" b="1" i="1">
                <a:solidFill>
                  <a:srgbClr val="004080"/>
                </a:solidFill>
                <a:latin typeface="Comic Sans MS"/>
                <a:ea typeface="+mn-ea"/>
                <a:cs typeface="Comic Sans M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55000"/>
              <a:buFont typeface="Zapf Dingbats" pitchFamily="-65" charset="2"/>
              <a:buChar char="o"/>
              <a:defRPr b="1">
                <a:solidFill>
                  <a:srgbClr val="0000FF"/>
                </a:solidFill>
                <a:latin typeface="Comic Sans MS"/>
                <a:ea typeface="ＭＳ Ｐゴシック" pitchFamily="-65" charset="-128"/>
                <a:cs typeface="Comic Sans MS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9CC"/>
              </a:buClr>
              <a:buSzPct val="65000"/>
              <a:buFont typeface="Zapf Dingbats" pitchFamily="-65" charset="2"/>
              <a:buChar char="P"/>
              <a:defRPr sz="1600" b="1">
                <a:solidFill>
                  <a:srgbClr val="008040"/>
                </a:solidFill>
                <a:latin typeface="Comic Sans MS"/>
                <a:ea typeface="ＭＳ Ｐゴシック" pitchFamily="-65" charset="-128"/>
                <a:cs typeface="Comic Sans MS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50E05A"/>
              </a:buClr>
              <a:buSzPct val="85000"/>
              <a:buFont typeface="Zapf Dingbats" pitchFamily="-65" charset="2"/>
              <a:buChar char="d"/>
              <a:defRPr sz="1400" b="1">
                <a:solidFill>
                  <a:srgbClr val="4196D1"/>
                </a:solidFill>
                <a:latin typeface="Comic Sans MS"/>
                <a:ea typeface="ＭＳ Ｐゴシック" pitchFamily="-65" charset="-128"/>
                <a:cs typeface="Comic Sans MS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-65" charset="2"/>
              <a:buChar char="§"/>
              <a:defRPr sz="1200" b="1">
                <a:solidFill>
                  <a:srgbClr val="4196D1"/>
                </a:solidFill>
                <a:latin typeface="Comic Sans MS"/>
                <a:ea typeface="ＭＳ Ｐゴシック" pitchFamily="-65" charset="-128"/>
                <a:cs typeface="Comic Sans MS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-65" charset="2"/>
              <a:buChar char="§"/>
              <a:defRPr sz="1200" b="1">
                <a:solidFill>
                  <a:srgbClr val="4196D1"/>
                </a:solidFill>
                <a:latin typeface="+mn-lt"/>
                <a:ea typeface="ＭＳ Ｐゴシック" pitchFamily="-65" charset="-128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-65" charset="2"/>
              <a:buChar char="§"/>
              <a:defRPr sz="1200" b="1">
                <a:solidFill>
                  <a:srgbClr val="4196D1"/>
                </a:solidFill>
                <a:latin typeface="+mn-lt"/>
                <a:ea typeface="ＭＳ Ｐゴシック" pitchFamily="-65" charset="-128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-65" charset="2"/>
              <a:buChar char="§"/>
              <a:defRPr sz="1200" b="1">
                <a:solidFill>
                  <a:srgbClr val="4196D1"/>
                </a:solidFill>
                <a:latin typeface="+mn-lt"/>
                <a:ea typeface="ＭＳ Ｐゴシック" pitchFamily="-65" charset="-128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-65" charset="2"/>
              <a:buChar char="§"/>
              <a:defRPr sz="1200" b="1">
                <a:solidFill>
                  <a:srgbClr val="4196D1"/>
                </a:solidFill>
                <a:latin typeface="+mn-lt"/>
                <a:ea typeface="ＭＳ Ｐゴシック" pitchFamily="-65" charset="-128"/>
              </a:defRPr>
            </a:lvl9pPr>
          </a:lstStyle>
          <a:p>
            <a:r>
              <a:rPr lang="en-US" sz="3200" smtClean="0"/>
              <a:t>Philippe Charpentier</a:t>
            </a:r>
          </a:p>
          <a:p>
            <a:r>
              <a:rPr lang="en-US" smtClean="0"/>
              <a:t>CERN – LHCb</a:t>
            </a:r>
          </a:p>
          <a:p>
            <a:r>
              <a:rPr lang="en-US" smtClean="0"/>
              <a:t>On behalf of the LHCb Computing Group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possible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Reconstruction at Tier2:</a:t>
            </a:r>
          </a:p>
          <a:p>
            <a:pPr lvl="1"/>
            <a:r>
              <a:rPr lang="en-US" dirty="0" smtClean="0"/>
              <a:t>Using files download from a well connected Tier1</a:t>
            </a:r>
          </a:p>
          <a:p>
            <a:pPr lvl="1"/>
            <a:r>
              <a:rPr lang="en-US" dirty="0" smtClean="0"/>
              <a:t>Selected number of Tier2s</a:t>
            </a:r>
          </a:p>
          <a:p>
            <a:pPr lvl="1"/>
            <a:r>
              <a:rPr lang="en-US" dirty="0" smtClean="0"/>
              <a:t>Better control than Analysis</a:t>
            </a:r>
          </a:p>
          <a:p>
            <a:pPr lvl="2"/>
            <a:r>
              <a:rPr lang="en-US" dirty="0" smtClean="0"/>
              <a:t>All handled by the Production team, better </a:t>
            </a:r>
            <a:r>
              <a:rPr lang="en-US" dirty="0" err="1" smtClean="0"/>
              <a:t>organised</a:t>
            </a:r>
            <a:r>
              <a:rPr lang="en-US" dirty="0" smtClean="0"/>
              <a:t>, less chaotic</a:t>
            </a:r>
          </a:p>
          <a:p>
            <a:pPr lvl="1"/>
            <a:r>
              <a:rPr lang="en-US" dirty="0" smtClean="0"/>
              <a:t>Most probably needed for end-of-year reprocessing</a:t>
            </a:r>
          </a:p>
          <a:p>
            <a:r>
              <a:rPr lang="en-US" dirty="0" smtClean="0"/>
              <a:t>Analysis at Tier2s:</a:t>
            </a:r>
          </a:p>
          <a:p>
            <a:pPr lvl="1"/>
            <a:r>
              <a:rPr lang="en-US" dirty="0" smtClean="0"/>
              <a:t>Still to be commissioned</a:t>
            </a:r>
          </a:p>
          <a:p>
            <a:pPr lvl="2"/>
            <a:r>
              <a:rPr lang="en-US" dirty="0" smtClean="0"/>
              <a:t>Do we need it?</a:t>
            </a:r>
          </a:p>
          <a:p>
            <a:pPr lvl="1"/>
            <a:r>
              <a:rPr lang="en-US" dirty="0" smtClean="0"/>
              <a:t>Problem of local manpower and storage management</a:t>
            </a:r>
          </a:p>
          <a:p>
            <a:r>
              <a:rPr lang="en-US" dirty="0" smtClean="0"/>
              <a:t>LHCb prefers reconstruction to analysis</a:t>
            </a:r>
          </a:p>
          <a:p>
            <a:pPr lvl="1"/>
            <a:r>
              <a:rPr lang="en-US" dirty="0" smtClean="0"/>
              <a:t>For the time being, no limitation seen for user jobs at Tier1s</a:t>
            </a:r>
          </a:p>
          <a:p>
            <a:pPr lvl="2"/>
            <a:r>
              <a:rPr lang="en-US" dirty="0" smtClean="0"/>
              <a:t>Turn-around still very good (all user jobs finished overnight)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PhC</a:t>
            </a:r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9DC1D16-B8D6-0648-83C2-A52B7C2770D5}" type="slidenum">
              <a:rPr lang="es-ES" smtClean="0"/>
              <a:pPr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09696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PhC</a:t>
            </a:r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838A482-9D5A-FE4F-8708-E595EA2A31C6}" type="slidenum">
              <a:rPr lang="es-ES"/>
              <a:pPr/>
              <a:t>2</a:t>
            </a:fld>
            <a:endParaRPr lang="es-E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dirty="0" smtClean="0"/>
              <a:t>Summary of Computing activities</a:t>
            </a: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Simulation</a:t>
            </a:r>
          </a:p>
          <a:p>
            <a:pPr lvl="1"/>
            <a:r>
              <a:rPr lang="en-US" dirty="0" smtClean="0"/>
              <a:t>Mainly used for identifying background and evaluating acceptances and efficiencies</a:t>
            </a:r>
          </a:p>
          <a:p>
            <a:pPr lvl="1"/>
            <a:r>
              <a:rPr lang="en-US" dirty="0" smtClean="0"/>
              <a:t>Simulates an ideal detector, however with realistic geometry</a:t>
            </a:r>
          </a:p>
          <a:p>
            <a:pPr lvl="1"/>
            <a:r>
              <a:rPr lang="en-US" dirty="0" smtClean="0"/>
              <a:t>Event generation and detector response tuned to real data</a:t>
            </a:r>
          </a:p>
          <a:p>
            <a:pPr lvl="2"/>
            <a:r>
              <a:rPr lang="en-US" dirty="0" smtClean="0"/>
              <a:t>Iterative process, depends on the data taking </a:t>
            </a:r>
            <a:r>
              <a:rPr lang="en-US" dirty="0" err="1" smtClean="0"/>
              <a:t>yesr</a:t>
            </a:r>
            <a:endParaRPr lang="en-US" dirty="0" smtClean="0"/>
          </a:p>
          <a:p>
            <a:r>
              <a:rPr lang="en-US" dirty="0" smtClean="0"/>
              <a:t>Real data handling and processing</a:t>
            </a:r>
          </a:p>
          <a:p>
            <a:pPr lvl="1"/>
            <a:r>
              <a:rPr lang="en-US" dirty="0" smtClean="0"/>
              <a:t>Distribution to Tier1s (RAW)</a:t>
            </a:r>
          </a:p>
          <a:p>
            <a:pPr lvl="1"/>
            <a:r>
              <a:rPr lang="en-US" dirty="0" smtClean="0"/>
              <a:t>Reconstruction (SDST)</a:t>
            </a:r>
          </a:p>
          <a:p>
            <a:pPr lvl="1"/>
            <a:r>
              <a:rPr lang="en-US" dirty="0" smtClean="0"/>
              <a:t>Stripping and streaming (DST)</a:t>
            </a:r>
          </a:p>
          <a:p>
            <a:pPr lvl="1"/>
            <a:r>
              <a:rPr lang="en-US" dirty="0" smtClean="0"/>
              <a:t>Group-level production (µDST)</a:t>
            </a:r>
            <a:endParaRPr lang="en-US" dirty="0" smtClean="0"/>
          </a:p>
          <a:p>
            <a:r>
              <a:rPr lang="en-US" dirty="0" smtClean="0"/>
              <a:t>User analysis</a:t>
            </a:r>
          </a:p>
          <a:p>
            <a:pPr lvl="1"/>
            <a:r>
              <a:rPr lang="en-US" dirty="0" smtClean="0"/>
              <a:t>MC and real data processing</a:t>
            </a:r>
          </a:p>
          <a:p>
            <a:pPr lvl="1"/>
            <a:r>
              <a:rPr lang="en-US" dirty="0" smtClean="0"/>
              <a:t>Detector and efficiency calibration</a:t>
            </a:r>
          </a:p>
          <a:p>
            <a:pPr lvl="1"/>
            <a:r>
              <a:rPr lang="en-US" dirty="0" smtClean="0"/>
              <a:t>End-user analysis (usually off-Grid: Tier3 or desktop) 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jobs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91881" y="981075"/>
            <a:ext cx="5472732" cy="5544269"/>
          </a:xfrm>
        </p:spPr>
        <p:txBody>
          <a:bodyPr/>
          <a:lstStyle/>
          <a:p>
            <a:r>
              <a:rPr lang="en-US" dirty="0" smtClean="0"/>
              <a:t>5 steps jobs</a:t>
            </a:r>
          </a:p>
          <a:p>
            <a:endParaRPr lang="en-US" dirty="0"/>
          </a:p>
          <a:p>
            <a:r>
              <a:rPr lang="en-US" dirty="0" smtClean="0"/>
              <a:t>Gauss: simulation, based on Geant4</a:t>
            </a:r>
          </a:p>
          <a:p>
            <a:r>
              <a:rPr lang="en-US" dirty="0" smtClean="0"/>
              <a:t>Boole: </a:t>
            </a:r>
            <a:r>
              <a:rPr lang="en-US" dirty="0" err="1" smtClean="0"/>
              <a:t>digitisation</a:t>
            </a:r>
            <a:endParaRPr lang="en-US" dirty="0" smtClean="0"/>
          </a:p>
          <a:p>
            <a:r>
              <a:rPr lang="en-US" dirty="0" smtClean="0"/>
              <a:t>Moore: trigger</a:t>
            </a:r>
          </a:p>
          <a:p>
            <a:r>
              <a:rPr lang="en-US" dirty="0" smtClean="0"/>
              <a:t>Brunel: reconstruction</a:t>
            </a:r>
          </a:p>
          <a:p>
            <a:r>
              <a:rPr lang="en-US" dirty="0" smtClean="0"/>
              <a:t>DaVinci: stripping (single stream)</a:t>
            </a:r>
          </a:p>
          <a:p>
            <a:endParaRPr lang="en-US" dirty="0"/>
          </a:p>
          <a:p>
            <a:r>
              <a:rPr lang="en-US" dirty="0" smtClean="0"/>
              <a:t>Any file may be saved, usually only the final DST (currently uploaded to CERN)</a:t>
            </a:r>
          </a:p>
          <a:p>
            <a:r>
              <a:rPr lang="en-US" dirty="0" smtClean="0"/>
              <a:t>100 to 200 events per job</a:t>
            </a:r>
          </a:p>
          <a:p>
            <a:r>
              <a:rPr lang="en-US" dirty="0" smtClean="0"/>
              <a:t>5 to 10 hours duration</a:t>
            </a:r>
          </a:p>
          <a:p>
            <a:r>
              <a:rPr lang="en-US" dirty="0" smtClean="0"/>
              <a:t>40 to 80 MB per file</a:t>
            </a:r>
          </a:p>
          <a:p>
            <a:endParaRPr lang="en-US" dirty="0"/>
          </a:p>
          <a:p>
            <a:r>
              <a:rPr lang="en-US" dirty="0" smtClean="0"/>
              <a:t>Merging required (see later)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PhC</a:t>
            </a:r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9DC1D16-B8D6-0648-83C2-A52B7C2770D5}" type="slidenum">
              <a:rPr lang="es-ES" smtClean="0"/>
              <a:pPr/>
              <a:t>3</a:t>
            </a:fld>
            <a:endParaRPr lang="es-ES"/>
          </a:p>
        </p:txBody>
      </p:sp>
      <p:grpSp>
        <p:nvGrpSpPr>
          <p:cNvPr id="64" name="Group 63"/>
          <p:cNvGrpSpPr/>
          <p:nvPr/>
        </p:nvGrpSpPr>
        <p:grpSpPr>
          <a:xfrm>
            <a:off x="1093538" y="548680"/>
            <a:ext cx="2182313" cy="6048672"/>
            <a:chOff x="1165546" y="404664"/>
            <a:chExt cx="2182313" cy="6048672"/>
          </a:xfrm>
        </p:grpSpPr>
        <p:sp>
          <p:nvSpPr>
            <p:cNvPr id="6" name="Oval 5"/>
            <p:cNvSpPr/>
            <p:nvPr/>
          </p:nvSpPr>
          <p:spPr bwMode="auto">
            <a:xfrm>
              <a:off x="1221593" y="535057"/>
              <a:ext cx="896376" cy="782357"/>
            </a:xfrm>
            <a:prstGeom prst="ellipse">
              <a:avLst/>
            </a:prstGeom>
            <a:solidFill>
              <a:srgbClr val="CC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281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CCFFCC"/>
                </a:solidFill>
                <a:effectLst/>
                <a:latin typeface="Comic Sans MS"/>
                <a:cs typeface="Comic Sans MS"/>
              </a:endParaRPr>
            </a:p>
          </p:txBody>
        </p:sp>
        <p:sp>
          <p:nvSpPr>
            <p:cNvPr id="10" name="Oval 9"/>
            <p:cNvSpPr/>
            <p:nvPr/>
          </p:nvSpPr>
          <p:spPr bwMode="auto">
            <a:xfrm>
              <a:off x="1256315" y="1643396"/>
              <a:ext cx="896376" cy="782357"/>
            </a:xfrm>
            <a:prstGeom prst="ellipse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281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/>
                <a:cs typeface="Comic Sans MS"/>
              </a:endParaRPr>
            </a:p>
            <a:p>
              <a:pPr marL="0" marR="0" indent="0" algn="l" defTabSz="91281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/>
                <a:cs typeface="Comic Sans MS"/>
              </a:endParaRPr>
            </a:p>
          </p:txBody>
        </p:sp>
        <p:sp>
          <p:nvSpPr>
            <p:cNvPr id="11" name="Oval 10"/>
            <p:cNvSpPr/>
            <p:nvPr/>
          </p:nvSpPr>
          <p:spPr bwMode="auto">
            <a:xfrm>
              <a:off x="1221593" y="3975872"/>
              <a:ext cx="896376" cy="782357"/>
            </a:xfrm>
            <a:prstGeom prst="ellipse">
              <a:avLst/>
            </a:prstGeom>
            <a:solidFill>
              <a:srgbClr val="FF008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281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-65" charset="0"/>
              </a:endParaRPr>
            </a:p>
            <a:p>
              <a:pPr marL="0" marR="0" indent="0" algn="l" defTabSz="91281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/>
                <a:cs typeface="Comic Sans MS"/>
              </a:endParaRPr>
            </a:p>
          </p:txBody>
        </p:sp>
        <p:sp>
          <p:nvSpPr>
            <p:cNvPr id="12" name="Oval 11"/>
            <p:cNvSpPr/>
            <p:nvPr/>
          </p:nvSpPr>
          <p:spPr bwMode="auto">
            <a:xfrm>
              <a:off x="1221593" y="5084211"/>
              <a:ext cx="896376" cy="782357"/>
            </a:xfrm>
            <a:prstGeom prst="ellipse">
              <a:avLst/>
            </a:prstGeom>
            <a:solidFill>
              <a:srgbClr val="CC66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281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" pitchFamily="-65" charset="0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2491460" y="1252218"/>
              <a:ext cx="821678" cy="456375"/>
            </a:xfrm>
            <a:prstGeom prst="rect">
              <a:avLst/>
            </a:prstGeom>
            <a:solidFill>
              <a:srgbClr val="CC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281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-65" charset="0"/>
                </a:rPr>
                <a:t>SIM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" pitchFamily="-65" charset="0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2526181" y="2425753"/>
              <a:ext cx="821678" cy="456375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281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-65" charset="0"/>
                </a:rPr>
                <a:t>DIGI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" pitchFamily="-65" charset="0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2491460" y="4823425"/>
              <a:ext cx="821678" cy="456375"/>
            </a:xfrm>
            <a:prstGeom prst="rect">
              <a:avLst/>
            </a:prstGeom>
            <a:solidFill>
              <a:srgbClr val="FF008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281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-65" charset="0"/>
                </a:rPr>
                <a:t>DST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" pitchFamily="-65" charset="0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2491460" y="5996961"/>
              <a:ext cx="821678" cy="456375"/>
            </a:xfrm>
            <a:prstGeom prst="rect">
              <a:avLst/>
            </a:prstGeom>
            <a:solidFill>
              <a:srgbClr val="CC66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281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-65" charset="0"/>
                </a:rPr>
                <a:t>DST</a:t>
              </a:r>
              <a:endParaRPr kumimoji="0" lang="en-US" sz="2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" pitchFamily="-65" charset="0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2491460" y="404664"/>
              <a:ext cx="821678" cy="456375"/>
            </a:xfrm>
            <a:prstGeom prst="rect">
              <a:avLst/>
            </a:prstGeom>
            <a:solidFill>
              <a:srgbClr val="CC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281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-65" charset="0"/>
                </a:rPr>
                <a:t>(X)GEN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" pitchFamily="-65" charset="0"/>
              </a:endParaRPr>
            </a:p>
          </p:txBody>
        </p:sp>
        <p:cxnSp>
          <p:nvCxnSpPr>
            <p:cNvPr id="19" name="Curved Connector 18"/>
            <p:cNvCxnSpPr>
              <a:stCxn id="6" idx="6"/>
              <a:endCxn id="13" idx="0"/>
            </p:cNvCxnSpPr>
            <p:nvPr/>
          </p:nvCxnSpPr>
          <p:spPr bwMode="auto">
            <a:xfrm>
              <a:off x="2117970" y="926235"/>
              <a:ext cx="784329" cy="325982"/>
            </a:xfrm>
            <a:prstGeom prst="curvedConnector2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1" name="Curved Connector 20"/>
            <p:cNvCxnSpPr>
              <a:endCxn id="10" idx="6"/>
            </p:cNvCxnSpPr>
            <p:nvPr/>
          </p:nvCxnSpPr>
          <p:spPr bwMode="auto">
            <a:xfrm rot="5400000">
              <a:off x="2381865" y="1479419"/>
              <a:ext cx="325982" cy="784329"/>
            </a:xfrm>
            <a:prstGeom prst="curvedConnector2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5" name="Curved Connector 24"/>
            <p:cNvCxnSpPr>
              <a:stCxn id="10" idx="6"/>
              <a:endCxn id="14" idx="0"/>
            </p:cNvCxnSpPr>
            <p:nvPr/>
          </p:nvCxnSpPr>
          <p:spPr bwMode="auto">
            <a:xfrm>
              <a:off x="2152691" y="2034575"/>
              <a:ext cx="784329" cy="391179"/>
            </a:xfrm>
            <a:prstGeom prst="curvedConnector2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8" name="Curved Connector 27"/>
            <p:cNvCxnSpPr>
              <a:stCxn id="51" idx="2"/>
              <a:endCxn id="40" idx="3"/>
            </p:cNvCxnSpPr>
            <p:nvPr/>
          </p:nvCxnSpPr>
          <p:spPr bwMode="auto">
            <a:xfrm rot="5400000">
              <a:off x="2369771" y="3831845"/>
              <a:ext cx="325343" cy="671780"/>
            </a:xfrm>
            <a:prstGeom prst="curvedConnector2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0" name="Curved Connector 29"/>
            <p:cNvCxnSpPr>
              <a:stCxn id="11" idx="6"/>
              <a:endCxn id="15" idx="0"/>
            </p:cNvCxnSpPr>
            <p:nvPr/>
          </p:nvCxnSpPr>
          <p:spPr bwMode="auto">
            <a:xfrm>
              <a:off x="2117970" y="4367050"/>
              <a:ext cx="784329" cy="456375"/>
            </a:xfrm>
            <a:prstGeom prst="curvedConnector2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2" name="Curved Connector 31"/>
            <p:cNvCxnSpPr>
              <a:stCxn id="15" idx="2"/>
              <a:endCxn id="12" idx="6"/>
            </p:cNvCxnSpPr>
            <p:nvPr/>
          </p:nvCxnSpPr>
          <p:spPr bwMode="auto">
            <a:xfrm rot="5400000">
              <a:off x="2412340" y="4985430"/>
              <a:ext cx="195589" cy="784329"/>
            </a:xfrm>
            <a:prstGeom prst="curvedConnector2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4" name="Curved Connector 33"/>
            <p:cNvCxnSpPr>
              <a:stCxn id="12" idx="6"/>
              <a:endCxn id="16" idx="0"/>
            </p:cNvCxnSpPr>
            <p:nvPr/>
          </p:nvCxnSpPr>
          <p:spPr bwMode="auto">
            <a:xfrm>
              <a:off x="2117970" y="5475390"/>
              <a:ext cx="784329" cy="521571"/>
            </a:xfrm>
            <a:prstGeom prst="curvedConnector2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7" name="Curved Connector 36"/>
            <p:cNvCxnSpPr>
              <a:stCxn id="6" idx="0"/>
              <a:endCxn id="17" idx="0"/>
            </p:cNvCxnSpPr>
            <p:nvPr/>
          </p:nvCxnSpPr>
          <p:spPr bwMode="auto">
            <a:xfrm rot="5400000" flipH="1" flipV="1">
              <a:off x="2220844" y="-146398"/>
              <a:ext cx="130393" cy="1232517"/>
            </a:xfrm>
            <a:prstGeom prst="curvedConnector3">
              <a:avLst>
                <a:gd name="adj1" fmla="val 258732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38" name="TextBox 37"/>
            <p:cNvSpPr txBox="1"/>
            <p:nvPr/>
          </p:nvSpPr>
          <p:spPr>
            <a:xfrm>
              <a:off x="1221593" y="665450"/>
              <a:ext cx="939461" cy="40406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Gauss</a:t>
              </a:r>
              <a:endParaRPr lang="en-US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1256315" y="1773789"/>
              <a:ext cx="922429" cy="40406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Boole</a:t>
              </a:r>
              <a:endParaRPr lang="en-US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1172232" y="4128376"/>
              <a:ext cx="1024320" cy="40406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Brunel</a:t>
              </a:r>
              <a:endParaRPr lang="en-US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165546" y="5229200"/>
              <a:ext cx="1077052" cy="3622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DaVinci</a:t>
              </a:r>
              <a:endParaRPr lang="en-US" dirty="0"/>
            </a:p>
          </p:txBody>
        </p:sp>
        <p:sp>
          <p:nvSpPr>
            <p:cNvPr id="50" name="Oval 49"/>
            <p:cNvSpPr/>
            <p:nvPr/>
          </p:nvSpPr>
          <p:spPr bwMode="auto">
            <a:xfrm>
              <a:off x="1259632" y="2780928"/>
              <a:ext cx="896376" cy="782357"/>
            </a:xfrm>
            <a:prstGeom prst="ellipse">
              <a:avLst/>
            </a:prstGeom>
            <a:solidFill>
              <a:srgbClr val="FFCC66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281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/>
                <a:cs typeface="Comic Sans MS"/>
              </a:endParaRPr>
            </a:p>
            <a:p>
              <a:pPr marL="0" marR="0" indent="0" algn="l" defTabSz="91281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/>
                <a:cs typeface="Comic Sans MS"/>
              </a:endParaRPr>
            </a:p>
          </p:txBody>
        </p:sp>
        <p:sp>
          <p:nvSpPr>
            <p:cNvPr id="51" name="Rectangle 50"/>
            <p:cNvSpPr/>
            <p:nvPr/>
          </p:nvSpPr>
          <p:spPr bwMode="auto">
            <a:xfrm>
              <a:off x="2457493" y="3548689"/>
              <a:ext cx="821678" cy="456375"/>
            </a:xfrm>
            <a:prstGeom prst="rect">
              <a:avLst/>
            </a:prstGeom>
            <a:solidFill>
              <a:srgbClr val="FFCC66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281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-65" charset="0"/>
                </a:rPr>
                <a:t>DIGI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" pitchFamily="-65" charset="0"/>
              </a:endParaRPr>
            </a:p>
          </p:txBody>
        </p:sp>
        <p:cxnSp>
          <p:nvCxnSpPr>
            <p:cNvPr id="52" name="Curved Connector 51"/>
            <p:cNvCxnSpPr>
              <a:stCxn id="14" idx="2"/>
              <a:endCxn id="50" idx="6"/>
            </p:cNvCxnSpPr>
            <p:nvPr/>
          </p:nvCxnSpPr>
          <p:spPr bwMode="auto">
            <a:xfrm rot="5400000">
              <a:off x="2401525" y="2636611"/>
              <a:ext cx="289979" cy="781012"/>
            </a:xfrm>
            <a:prstGeom prst="curvedConnector2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3" name="Curved Connector 52"/>
            <p:cNvCxnSpPr>
              <a:stCxn id="50" idx="6"/>
              <a:endCxn id="51" idx="0"/>
            </p:cNvCxnSpPr>
            <p:nvPr/>
          </p:nvCxnSpPr>
          <p:spPr bwMode="auto">
            <a:xfrm>
              <a:off x="2156008" y="3172107"/>
              <a:ext cx="712324" cy="376582"/>
            </a:xfrm>
            <a:prstGeom prst="curvedConnector2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54" name="TextBox 53"/>
            <p:cNvSpPr txBox="1"/>
            <p:nvPr/>
          </p:nvSpPr>
          <p:spPr>
            <a:xfrm>
              <a:off x="1224722" y="2896725"/>
              <a:ext cx="971014" cy="4462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Moore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3745521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Reconstruction-Stripping jobs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35895" y="764704"/>
            <a:ext cx="5328717" cy="5759921"/>
          </a:xfrm>
        </p:spPr>
        <p:txBody>
          <a:bodyPr/>
          <a:lstStyle/>
          <a:p>
            <a:r>
              <a:rPr lang="en-US" dirty="0" smtClean="0"/>
              <a:t>2 steps jobs</a:t>
            </a:r>
          </a:p>
          <a:p>
            <a:r>
              <a:rPr lang="en-US" dirty="0" smtClean="0"/>
              <a:t>One input file: copy to local disk</a:t>
            </a:r>
          </a:p>
          <a:p>
            <a:endParaRPr lang="en-US" dirty="0"/>
          </a:p>
          <a:p>
            <a:r>
              <a:rPr lang="en-US" dirty="0" smtClean="0"/>
              <a:t>Brunel: reconstruction</a:t>
            </a:r>
          </a:p>
          <a:p>
            <a:r>
              <a:rPr lang="en-US" dirty="0" smtClean="0"/>
              <a:t>DaVinci: stripping and streaming</a:t>
            </a:r>
          </a:p>
          <a:p>
            <a:pPr lvl="1"/>
            <a:r>
              <a:rPr lang="en-US" dirty="0" smtClean="0"/>
              <a:t>Around 10 to 13 streams</a:t>
            </a:r>
          </a:p>
          <a:p>
            <a:pPr lvl="1"/>
            <a:endParaRPr lang="en-US" dirty="0"/>
          </a:p>
          <a:p>
            <a:r>
              <a:rPr lang="en-US" dirty="0" smtClean="0"/>
              <a:t>SDST and DSTs saved (locally)</a:t>
            </a:r>
          </a:p>
          <a:p>
            <a:pPr lvl="1"/>
            <a:r>
              <a:rPr lang="en-US" dirty="0" smtClean="0"/>
              <a:t>SDST: local T1D0 (</a:t>
            </a:r>
            <a:r>
              <a:rPr lang="en-US" dirty="0" err="1" smtClean="0"/>
              <a:t>LHCb_RDST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(µ)DSTs: temporary T0D1 (</a:t>
            </a:r>
            <a:r>
              <a:rPr lang="en-US" dirty="0" err="1" smtClean="0"/>
              <a:t>LHCb_DST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r>
              <a:rPr lang="en-US" dirty="0" smtClean="0"/>
              <a:t>RAW files up to 3 GB (45,000 events)</a:t>
            </a:r>
          </a:p>
          <a:p>
            <a:r>
              <a:rPr lang="en-US" dirty="0" smtClean="0"/>
              <a:t>2s per event: 1 day jobs</a:t>
            </a:r>
          </a:p>
          <a:p>
            <a:r>
              <a:rPr lang="en-US" dirty="0" smtClean="0"/>
              <a:t>SDST: 80% of RAW size</a:t>
            </a:r>
          </a:p>
          <a:p>
            <a:r>
              <a:rPr lang="en-US" dirty="0" smtClean="0"/>
              <a:t>All DSTs: ~10% of RAW size</a:t>
            </a:r>
          </a:p>
          <a:p>
            <a:pPr lvl="1"/>
            <a:r>
              <a:rPr lang="en-US" dirty="0" smtClean="0"/>
              <a:t>Individual files small (10’s MB)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PhC</a:t>
            </a:r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9DC1D16-B8D6-0648-83C2-A52B7C2770D5}" type="slidenum">
              <a:rPr lang="es-ES" smtClean="0"/>
              <a:pPr/>
              <a:t>4</a:t>
            </a:fld>
            <a:endParaRPr lang="es-ES"/>
          </a:p>
        </p:txBody>
      </p:sp>
      <p:grpSp>
        <p:nvGrpSpPr>
          <p:cNvPr id="33" name="Group 32"/>
          <p:cNvGrpSpPr/>
          <p:nvPr/>
        </p:nvGrpSpPr>
        <p:grpSpPr>
          <a:xfrm>
            <a:off x="1187624" y="836712"/>
            <a:ext cx="2147592" cy="4635760"/>
            <a:chOff x="1093538" y="3255792"/>
            <a:chExt cx="2147592" cy="4635760"/>
          </a:xfrm>
        </p:grpSpPr>
        <p:sp>
          <p:nvSpPr>
            <p:cNvPr id="9" name="Oval 8"/>
            <p:cNvSpPr/>
            <p:nvPr/>
          </p:nvSpPr>
          <p:spPr bwMode="auto">
            <a:xfrm>
              <a:off x="1149585" y="4119888"/>
              <a:ext cx="896376" cy="782357"/>
            </a:xfrm>
            <a:prstGeom prst="ellipse">
              <a:avLst/>
            </a:prstGeom>
            <a:solidFill>
              <a:srgbClr val="FF008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281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-65" charset="0"/>
              </a:endParaRPr>
            </a:p>
            <a:p>
              <a:pPr marL="0" marR="0" indent="0" algn="l" defTabSz="91281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/>
                <a:cs typeface="Comic Sans MS"/>
              </a:endParaRPr>
            </a:p>
          </p:txBody>
        </p:sp>
        <p:sp>
          <p:nvSpPr>
            <p:cNvPr id="10" name="Oval 9"/>
            <p:cNvSpPr/>
            <p:nvPr/>
          </p:nvSpPr>
          <p:spPr bwMode="auto">
            <a:xfrm>
              <a:off x="1149585" y="5228227"/>
              <a:ext cx="896376" cy="782357"/>
            </a:xfrm>
            <a:prstGeom prst="ellipse">
              <a:avLst/>
            </a:prstGeom>
            <a:solidFill>
              <a:srgbClr val="CC66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281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" pitchFamily="-65" charset="0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2419452" y="4967441"/>
              <a:ext cx="821678" cy="456375"/>
            </a:xfrm>
            <a:prstGeom prst="rect">
              <a:avLst/>
            </a:prstGeom>
            <a:solidFill>
              <a:srgbClr val="FF008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281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-65" charset="0"/>
                </a:rPr>
                <a:t>SDST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" pitchFamily="-65" charset="0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2419452" y="6140977"/>
              <a:ext cx="821678" cy="456375"/>
            </a:xfrm>
            <a:prstGeom prst="rect">
              <a:avLst/>
            </a:prstGeom>
            <a:solidFill>
              <a:srgbClr val="CC66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281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-65" charset="0"/>
                </a:rPr>
                <a:t>DST</a:t>
              </a:r>
              <a:endParaRPr kumimoji="0" lang="en-US" sz="2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" pitchFamily="-65" charset="0"/>
              </a:endParaRPr>
            </a:p>
          </p:txBody>
        </p:sp>
        <p:cxnSp>
          <p:nvCxnSpPr>
            <p:cNvPr id="20" name="Curved Connector 19"/>
            <p:cNvCxnSpPr>
              <a:stCxn id="9" idx="6"/>
              <a:endCxn id="13" idx="0"/>
            </p:cNvCxnSpPr>
            <p:nvPr/>
          </p:nvCxnSpPr>
          <p:spPr bwMode="auto">
            <a:xfrm>
              <a:off x="2045962" y="4511066"/>
              <a:ext cx="784329" cy="456375"/>
            </a:xfrm>
            <a:prstGeom prst="curvedConnector2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1" name="Curved Connector 20"/>
            <p:cNvCxnSpPr>
              <a:stCxn id="13" idx="2"/>
              <a:endCxn id="10" idx="6"/>
            </p:cNvCxnSpPr>
            <p:nvPr/>
          </p:nvCxnSpPr>
          <p:spPr bwMode="auto">
            <a:xfrm rot="5400000">
              <a:off x="2340332" y="5129446"/>
              <a:ext cx="195589" cy="784329"/>
            </a:xfrm>
            <a:prstGeom prst="curvedConnector2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2" name="Curved Connector 21"/>
            <p:cNvCxnSpPr>
              <a:stCxn id="10" idx="4"/>
            </p:cNvCxnSpPr>
            <p:nvPr/>
          </p:nvCxnSpPr>
          <p:spPr bwMode="auto">
            <a:xfrm rot="16200000" flipH="1">
              <a:off x="1498915" y="6109441"/>
              <a:ext cx="629586" cy="431871"/>
            </a:xfrm>
            <a:prstGeom prst="curvedConnector3">
              <a:avLst>
                <a:gd name="adj1" fmla="val 50000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6" name="TextBox 25"/>
            <p:cNvSpPr txBox="1"/>
            <p:nvPr/>
          </p:nvSpPr>
          <p:spPr>
            <a:xfrm>
              <a:off x="1100224" y="4272392"/>
              <a:ext cx="1024320" cy="40406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Brunel</a:t>
              </a:r>
              <a:endParaRPr lang="en-US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093538" y="5373216"/>
              <a:ext cx="1077052" cy="3622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DaVinci</a:t>
              </a:r>
              <a:endParaRPr lang="en-US" dirty="0"/>
            </a:p>
          </p:txBody>
        </p:sp>
        <p:sp>
          <p:nvSpPr>
            <p:cNvPr id="34" name="Rectangle 33"/>
            <p:cNvSpPr/>
            <p:nvPr/>
          </p:nvSpPr>
          <p:spPr bwMode="auto">
            <a:xfrm>
              <a:off x="2173658" y="6399817"/>
              <a:ext cx="821678" cy="456375"/>
            </a:xfrm>
            <a:prstGeom prst="rect">
              <a:avLst/>
            </a:prstGeom>
            <a:solidFill>
              <a:srgbClr val="CC66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281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-65" charset="0"/>
                </a:rPr>
                <a:t>DST</a:t>
              </a:r>
              <a:endParaRPr kumimoji="0" lang="en-US" sz="2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" pitchFamily="-65" charset="0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1927864" y="6658657"/>
              <a:ext cx="821678" cy="456375"/>
            </a:xfrm>
            <a:prstGeom prst="rect">
              <a:avLst/>
            </a:prstGeom>
            <a:solidFill>
              <a:srgbClr val="CC66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281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-65" charset="0"/>
                </a:rPr>
                <a:t>DST</a:t>
              </a:r>
              <a:endParaRPr kumimoji="0" lang="en-US" sz="2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" pitchFamily="-65" charset="0"/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1682070" y="6917497"/>
              <a:ext cx="821678" cy="456375"/>
            </a:xfrm>
            <a:prstGeom prst="rect">
              <a:avLst/>
            </a:prstGeom>
            <a:solidFill>
              <a:srgbClr val="CC66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281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-65" charset="0"/>
                </a:rPr>
                <a:t>DST</a:t>
              </a:r>
              <a:endParaRPr kumimoji="0" lang="en-US" sz="2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" pitchFamily="-65" charset="0"/>
              </a:endParaRPr>
            </a:p>
          </p:txBody>
        </p:sp>
        <p:sp>
          <p:nvSpPr>
            <p:cNvPr id="37" name="Rectangle 36"/>
            <p:cNvSpPr/>
            <p:nvPr/>
          </p:nvSpPr>
          <p:spPr bwMode="auto">
            <a:xfrm>
              <a:off x="1436276" y="7176337"/>
              <a:ext cx="821678" cy="456375"/>
            </a:xfrm>
            <a:prstGeom prst="rect">
              <a:avLst/>
            </a:prstGeom>
            <a:solidFill>
              <a:srgbClr val="CC66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281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-65" charset="0"/>
                </a:rPr>
                <a:t>DST</a:t>
              </a:r>
              <a:endParaRPr kumimoji="0" lang="en-US" sz="2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" pitchFamily="-65" charset="0"/>
              </a:endParaRPr>
            </a:p>
          </p:txBody>
        </p:sp>
        <p:sp>
          <p:nvSpPr>
            <p:cNvPr id="38" name="Rectangle 37"/>
            <p:cNvSpPr/>
            <p:nvPr/>
          </p:nvSpPr>
          <p:spPr bwMode="auto">
            <a:xfrm>
              <a:off x="1190482" y="7435177"/>
              <a:ext cx="821678" cy="456375"/>
            </a:xfrm>
            <a:prstGeom prst="rect">
              <a:avLst/>
            </a:prstGeom>
            <a:solidFill>
              <a:srgbClr val="CC66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281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-65" charset="0"/>
                </a:rPr>
                <a:t>µDST</a:t>
              </a:r>
              <a:endParaRPr kumimoji="0" lang="en-US" sz="2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" pitchFamily="-65" charset="0"/>
              </a:endParaRPr>
            </a:p>
          </p:txBody>
        </p:sp>
        <p:sp>
          <p:nvSpPr>
            <p:cNvPr id="46" name="Rectangle 45"/>
            <p:cNvSpPr/>
            <p:nvPr/>
          </p:nvSpPr>
          <p:spPr bwMode="auto">
            <a:xfrm>
              <a:off x="1178119" y="3255792"/>
              <a:ext cx="821678" cy="456375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281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-65" charset="0"/>
                </a:rPr>
                <a:t>RAW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" pitchFamily="-65" charset="0"/>
              </a:endParaRPr>
            </a:p>
          </p:txBody>
        </p:sp>
      </p:grpSp>
      <p:cxnSp>
        <p:nvCxnSpPr>
          <p:cNvPr id="48" name="Straight Arrow Connector 47"/>
          <p:cNvCxnSpPr>
            <a:stCxn id="46" idx="2"/>
            <a:endCxn id="9" idx="0"/>
          </p:cNvCxnSpPr>
          <p:nvPr/>
        </p:nvCxnSpPr>
        <p:spPr bwMode="auto">
          <a:xfrm>
            <a:off x="1683044" y="1293087"/>
            <a:ext cx="8815" cy="40772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5676385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Stripping jobs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79911" y="981075"/>
            <a:ext cx="5184701" cy="5543550"/>
          </a:xfrm>
        </p:spPr>
        <p:txBody>
          <a:bodyPr/>
          <a:lstStyle/>
          <a:p>
            <a:r>
              <a:rPr lang="en-US" dirty="0" smtClean="0"/>
              <a:t>One step jobs</a:t>
            </a:r>
          </a:p>
          <a:p>
            <a:r>
              <a:rPr lang="en-US" dirty="0" smtClean="0"/>
              <a:t>Multiple input files (e.g. 10 SDSTs)</a:t>
            </a:r>
          </a:p>
          <a:p>
            <a:pPr lvl="1"/>
            <a:r>
              <a:rPr lang="en-US" dirty="0" smtClean="0"/>
              <a:t>RAW files required as well</a:t>
            </a:r>
          </a:p>
          <a:p>
            <a:pPr lvl="1"/>
            <a:r>
              <a:rPr lang="en-US" dirty="0" smtClean="0"/>
              <a:t>All files must be present on disk cache (possibly staged)</a:t>
            </a:r>
          </a:p>
          <a:p>
            <a:pPr lvl="1"/>
            <a:r>
              <a:rPr lang="en-US" dirty="0" smtClean="0"/>
              <a:t>Access by protocol (</a:t>
            </a:r>
            <a:r>
              <a:rPr lang="en-US" dirty="0" err="1" smtClean="0"/>
              <a:t>xroot</a:t>
            </a:r>
            <a:r>
              <a:rPr lang="en-US" dirty="0" smtClean="0"/>
              <a:t>, </a:t>
            </a:r>
            <a:r>
              <a:rPr lang="en-US" dirty="0" err="1" smtClean="0"/>
              <a:t>dcap</a:t>
            </a:r>
            <a:r>
              <a:rPr lang="en-US" dirty="0" smtClean="0"/>
              <a:t>…)</a:t>
            </a:r>
          </a:p>
          <a:p>
            <a:pPr lvl="1"/>
            <a:endParaRPr lang="en-US" dirty="0"/>
          </a:p>
          <a:p>
            <a:endParaRPr lang="en-US" dirty="0"/>
          </a:p>
          <a:p>
            <a:r>
              <a:rPr lang="en-US" dirty="0" smtClean="0"/>
              <a:t>DSTs 10 times bigger than for </a:t>
            </a:r>
            <a:r>
              <a:rPr lang="en-US" dirty="0" err="1" smtClean="0"/>
              <a:t>Reco</a:t>
            </a:r>
            <a:r>
              <a:rPr lang="en-US" dirty="0" smtClean="0"/>
              <a:t>-Stripping</a:t>
            </a:r>
          </a:p>
          <a:p>
            <a:pPr lvl="1"/>
            <a:r>
              <a:rPr lang="en-US" dirty="0" smtClean="0"/>
              <a:t>Saved locally (</a:t>
            </a:r>
            <a:r>
              <a:rPr lang="en-US" dirty="0" err="1" smtClean="0"/>
              <a:t>LHCb_DST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Streamed DSTs ~ 100’s MB</a:t>
            </a:r>
          </a:p>
          <a:p>
            <a:pPr lvl="1"/>
            <a:r>
              <a:rPr lang="en-US" dirty="0" smtClean="0"/>
              <a:t>Merging still required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PhC</a:t>
            </a:r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9DC1D16-B8D6-0648-83C2-A52B7C2770D5}" type="slidenum">
              <a:rPr lang="es-ES" smtClean="0"/>
              <a:pPr/>
              <a:t>5</a:t>
            </a:fld>
            <a:endParaRPr lang="es-ES"/>
          </a:p>
        </p:txBody>
      </p:sp>
      <p:grpSp>
        <p:nvGrpSpPr>
          <p:cNvPr id="6" name="Group 5"/>
          <p:cNvGrpSpPr/>
          <p:nvPr/>
        </p:nvGrpSpPr>
        <p:grpSpPr>
          <a:xfrm>
            <a:off x="1187624" y="1628800"/>
            <a:ext cx="2147592" cy="3843672"/>
            <a:chOff x="1093538" y="4047880"/>
            <a:chExt cx="2147592" cy="3843672"/>
          </a:xfrm>
        </p:grpSpPr>
        <p:sp>
          <p:nvSpPr>
            <p:cNvPr id="8" name="Oval 7"/>
            <p:cNvSpPr/>
            <p:nvPr/>
          </p:nvSpPr>
          <p:spPr bwMode="auto">
            <a:xfrm>
              <a:off x="1149585" y="5228227"/>
              <a:ext cx="896376" cy="782357"/>
            </a:xfrm>
            <a:prstGeom prst="ellipse">
              <a:avLst/>
            </a:prstGeom>
            <a:solidFill>
              <a:srgbClr val="CC66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281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" pitchFamily="-65" charset="0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2389682" y="4407920"/>
              <a:ext cx="821678" cy="456375"/>
            </a:xfrm>
            <a:prstGeom prst="rect">
              <a:avLst/>
            </a:prstGeom>
            <a:solidFill>
              <a:srgbClr val="FF008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281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-65" charset="0"/>
                </a:rPr>
                <a:t>SDST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" pitchFamily="-65" charset="0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2419452" y="6140977"/>
              <a:ext cx="821678" cy="456375"/>
            </a:xfrm>
            <a:prstGeom prst="rect">
              <a:avLst/>
            </a:prstGeom>
            <a:solidFill>
              <a:srgbClr val="CC66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281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-65" charset="0"/>
                </a:rPr>
                <a:t>DST</a:t>
              </a:r>
              <a:endParaRPr kumimoji="0" lang="en-US" sz="2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" pitchFamily="-65" charset="0"/>
              </a:endParaRPr>
            </a:p>
          </p:txBody>
        </p:sp>
        <p:cxnSp>
          <p:nvCxnSpPr>
            <p:cNvPr id="12" name="Curved Connector 11"/>
            <p:cNvCxnSpPr>
              <a:stCxn id="9" idx="2"/>
              <a:endCxn id="8" idx="6"/>
            </p:cNvCxnSpPr>
            <p:nvPr/>
          </p:nvCxnSpPr>
          <p:spPr bwMode="auto">
            <a:xfrm rot="5400000">
              <a:off x="2045686" y="4864570"/>
              <a:ext cx="755111" cy="754560"/>
            </a:xfrm>
            <a:prstGeom prst="curvedConnector2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3" name="Curved Connector 12"/>
            <p:cNvCxnSpPr>
              <a:stCxn id="8" idx="4"/>
            </p:cNvCxnSpPr>
            <p:nvPr/>
          </p:nvCxnSpPr>
          <p:spPr bwMode="auto">
            <a:xfrm rot="16200000" flipH="1">
              <a:off x="1498915" y="6109441"/>
              <a:ext cx="629586" cy="431871"/>
            </a:xfrm>
            <a:prstGeom prst="curvedConnector3">
              <a:avLst>
                <a:gd name="adj1" fmla="val 50000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5" name="TextBox 14"/>
            <p:cNvSpPr txBox="1"/>
            <p:nvPr/>
          </p:nvSpPr>
          <p:spPr>
            <a:xfrm>
              <a:off x="1093538" y="5373216"/>
              <a:ext cx="1077052" cy="3622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DaVinci</a:t>
              </a:r>
              <a:endParaRPr lang="en-US" dirty="0"/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2173658" y="6399817"/>
              <a:ext cx="821678" cy="456375"/>
            </a:xfrm>
            <a:prstGeom prst="rect">
              <a:avLst/>
            </a:prstGeom>
            <a:solidFill>
              <a:srgbClr val="CC66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281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-65" charset="0"/>
                </a:rPr>
                <a:t>DST</a:t>
              </a:r>
              <a:endParaRPr kumimoji="0" lang="en-US" sz="2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" pitchFamily="-65" charset="0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1927864" y="6658657"/>
              <a:ext cx="821678" cy="456375"/>
            </a:xfrm>
            <a:prstGeom prst="rect">
              <a:avLst/>
            </a:prstGeom>
            <a:solidFill>
              <a:srgbClr val="CC66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281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-65" charset="0"/>
                </a:rPr>
                <a:t>DST</a:t>
              </a:r>
              <a:endParaRPr kumimoji="0" lang="en-US" sz="2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" pitchFamily="-65" charset="0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1682070" y="6917497"/>
              <a:ext cx="821678" cy="456375"/>
            </a:xfrm>
            <a:prstGeom prst="rect">
              <a:avLst/>
            </a:prstGeom>
            <a:solidFill>
              <a:srgbClr val="CC66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281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-65" charset="0"/>
                </a:rPr>
                <a:t>DST</a:t>
              </a:r>
              <a:endParaRPr kumimoji="0" lang="en-US" sz="2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" pitchFamily="-65" charset="0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1436276" y="7176337"/>
              <a:ext cx="821678" cy="456375"/>
            </a:xfrm>
            <a:prstGeom prst="rect">
              <a:avLst/>
            </a:prstGeom>
            <a:solidFill>
              <a:srgbClr val="CC66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281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-65" charset="0"/>
                </a:rPr>
                <a:t>DST</a:t>
              </a:r>
              <a:endParaRPr kumimoji="0" lang="en-US" sz="2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" pitchFamily="-65" charset="0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1190482" y="7435177"/>
              <a:ext cx="821678" cy="456375"/>
            </a:xfrm>
            <a:prstGeom prst="rect">
              <a:avLst/>
            </a:prstGeom>
            <a:solidFill>
              <a:srgbClr val="CC66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281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-65" charset="0"/>
                </a:rPr>
                <a:t>µDST</a:t>
              </a:r>
              <a:endParaRPr kumimoji="0" lang="en-US" sz="2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" pitchFamily="-65" charset="0"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1165546" y="4047880"/>
              <a:ext cx="821678" cy="456375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281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-65" charset="0"/>
                </a:rPr>
                <a:t>RAW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" pitchFamily="-65" charset="0"/>
              </a:endParaRPr>
            </a:p>
          </p:txBody>
        </p:sp>
      </p:grpSp>
      <p:cxnSp>
        <p:nvCxnSpPr>
          <p:cNvPr id="24" name="Straight Arrow Connector 23"/>
          <p:cNvCxnSpPr>
            <a:stCxn id="21" idx="2"/>
            <a:endCxn id="8" idx="0"/>
          </p:cNvCxnSpPr>
          <p:nvPr/>
        </p:nvCxnSpPr>
        <p:spPr bwMode="auto">
          <a:xfrm>
            <a:off x="1670471" y="2085175"/>
            <a:ext cx="21388" cy="72397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40625065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Merging jobs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Automatically generated from job output</a:t>
            </a:r>
          </a:p>
          <a:p>
            <a:pPr lvl="1"/>
            <a:r>
              <a:rPr lang="en-US" dirty="0" smtClean="0"/>
              <a:t>Simulation</a:t>
            </a:r>
          </a:p>
          <a:p>
            <a:pPr lvl="1"/>
            <a:r>
              <a:rPr lang="en-US" dirty="0" err="1" smtClean="0"/>
              <a:t>Reco</a:t>
            </a:r>
            <a:r>
              <a:rPr lang="en-US" dirty="0" smtClean="0"/>
              <a:t>-stripping or Stripping</a:t>
            </a:r>
          </a:p>
          <a:p>
            <a:r>
              <a:rPr lang="en-US" dirty="0" smtClean="0"/>
              <a:t>Typically 5 GB files</a:t>
            </a:r>
          </a:p>
          <a:p>
            <a:pPr lvl="1"/>
            <a:r>
              <a:rPr lang="en-US" dirty="0" smtClean="0"/>
              <a:t>For real data, only merge data from the same run</a:t>
            </a:r>
          </a:p>
          <a:p>
            <a:pPr lvl="1"/>
            <a:r>
              <a:rPr lang="en-US" dirty="0" smtClean="0"/>
              <a:t>Run duration can easily be adjusted online </a:t>
            </a:r>
          </a:p>
          <a:p>
            <a:pPr lvl="2"/>
            <a:r>
              <a:rPr lang="en-US" dirty="0" smtClean="0"/>
              <a:t>was 1 hour in 2010 (7 </a:t>
            </a:r>
            <a:r>
              <a:rPr lang="en-US" dirty="0" err="1" smtClean="0"/>
              <a:t>Mevts</a:t>
            </a:r>
            <a:r>
              <a:rPr lang="en-US" dirty="0" smtClean="0"/>
              <a:t>, ~200 RAW files of 3 GB)</a:t>
            </a:r>
          </a:p>
          <a:p>
            <a:r>
              <a:rPr lang="en-US" dirty="0" smtClean="0"/>
              <a:t>Uses download policy for input data</a:t>
            </a:r>
          </a:p>
          <a:p>
            <a:pPr lvl="1"/>
            <a:r>
              <a:rPr lang="en-US" dirty="0" smtClean="0"/>
              <a:t>Limited by number of files:</a:t>
            </a:r>
          </a:p>
          <a:p>
            <a:pPr lvl="2"/>
            <a:r>
              <a:rPr lang="en-US" dirty="0" smtClean="0"/>
              <a:t>SRM overload</a:t>
            </a:r>
          </a:p>
          <a:p>
            <a:pPr lvl="2"/>
            <a:r>
              <a:rPr lang="en-US" dirty="0" smtClean="0"/>
              <a:t>SE and disk overload</a:t>
            </a:r>
          </a:p>
          <a:p>
            <a:pPr lvl="1"/>
            <a:r>
              <a:rPr lang="en-US" dirty="0" smtClean="0"/>
              <a:t>See Ricardo’s talk tomorrow</a:t>
            </a:r>
          </a:p>
          <a:p>
            <a:r>
              <a:rPr lang="en-US" dirty="0" smtClean="0"/>
              <a:t>Merged files uploaded locally to T1D1 (master copy)</a:t>
            </a:r>
          </a:p>
          <a:p>
            <a:pPr lvl="1"/>
            <a:r>
              <a:rPr lang="en-US" dirty="0" err="1" smtClean="0"/>
              <a:t>LHCb_M</a:t>
            </a:r>
            <a:r>
              <a:rPr lang="en-US" dirty="0" smtClean="0"/>
              <a:t>-DST or </a:t>
            </a:r>
            <a:r>
              <a:rPr lang="en-US" dirty="0" err="1" smtClean="0"/>
              <a:t>LHCb_MC_M</a:t>
            </a:r>
            <a:r>
              <a:rPr lang="en-US" dirty="0" smtClean="0"/>
              <a:t>-DST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PhC</a:t>
            </a:r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9DC1D16-B8D6-0648-83C2-A52B7C2770D5}" type="slidenum">
              <a:rPr lang="es-ES" smtClean="0"/>
              <a:pPr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095137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replication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Performed by a data driven transformation</a:t>
            </a:r>
          </a:p>
          <a:p>
            <a:pPr lvl="1"/>
            <a:r>
              <a:rPr lang="en-US" dirty="0" smtClean="0"/>
              <a:t>Same mechanism as productions</a:t>
            </a:r>
          </a:p>
          <a:p>
            <a:pPr lvl="2"/>
            <a:r>
              <a:rPr lang="en-US" dirty="0" smtClean="0"/>
              <a:t>See Andrew Smith’s talk at CHEP10</a:t>
            </a:r>
          </a:p>
          <a:p>
            <a:r>
              <a:rPr lang="en-US" dirty="0" smtClean="0"/>
              <a:t>Distribution policy implements the LHCb Computing Model</a:t>
            </a:r>
          </a:p>
          <a:p>
            <a:pPr lvl="1"/>
            <a:r>
              <a:rPr lang="en-US" dirty="0" smtClean="0"/>
              <a:t>RAW files: one Tier1 from the Tier0 replica</a:t>
            </a:r>
          </a:p>
          <a:p>
            <a:pPr lvl="1"/>
            <a:r>
              <a:rPr lang="en-US" dirty="0" smtClean="0"/>
              <a:t>MC: 2 master replicas (CERN + Tier1), 1 secondary replica</a:t>
            </a:r>
          </a:p>
          <a:p>
            <a:pPr lvl="2"/>
            <a:r>
              <a:rPr lang="en-US" dirty="0" smtClean="0"/>
              <a:t>Sites selected randomly</a:t>
            </a:r>
          </a:p>
          <a:p>
            <a:pPr lvl="2"/>
            <a:r>
              <a:rPr lang="en-US" dirty="0" smtClean="0"/>
              <a:t>Foresee to implement space driven policy</a:t>
            </a:r>
          </a:p>
          <a:p>
            <a:pPr lvl="1"/>
            <a:r>
              <a:rPr lang="en-US" dirty="0" smtClean="0"/>
              <a:t>Real data: </a:t>
            </a:r>
            <a:r>
              <a:rPr lang="en-US" dirty="0"/>
              <a:t>2 master replicas (CERN + Tier1), </a:t>
            </a:r>
            <a:r>
              <a:rPr lang="en-US" dirty="0" smtClean="0"/>
              <a:t>2 </a:t>
            </a:r>
            <a:r>
              <a:rPr lang="en-US" dirty="0"/>
              <a:t>secondary </a:t>
            </a:r>
            <a:r>
              <a:rPr lang="en-US" dirty="0" smtClean="0"/>
              <a:t>replicas</a:t>
            </a:r>
          </a:p>
          <a:p>
            <a:pPr lvl="2"/>
            <a:r>
              <a:rPr lang="en-US" dirty="0" smtClean="0"/>
              <a:t>Differs from CM (should be 5 secondary replicas)</a:t>
            </a:r>
          </a:p>
          <a:p>
            <a:pPr lvl="2"/>
            <a:r>
              <a:rPr lang="en-US" dirty="0" smtClean="0"/>
              <a:t>Adaptation following larger event sizes</a:t>
            </a:r>
          </a:p>
          <a:p>
            <a:pPr lvl="2"/>
            <a:r>
              <a:rPr lang="en-US" dirty="0" smtClean="0"/>
              <a:t>Each run is distributed to the same sites</a:t>
            </a:r>
          </a:p>
          <a:p>
            <a:r>
              <a:rPr lang="en-US" dirty="0" smtClean="0"/>
              <a:t>Replication using FTS</a:t>
            </a:r>
          </a:p>
          <a:p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PhC</a:t>
            </a:r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9DC1D16-B8D6-0648-83C2-A52B7C2770D5}" type="slidenum">
              <a:rPr lang="es-ES" smtClean="0"/>
              <a:pPr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625936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RAW streams 2010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2010, two RAW streams:</a:t>
            </a:r>
          </a:p>
          <a:p>
            <a:pPr lvl="1"/>
            <a:r>
              <a:rPr lang="en-US" dirty="0"/>
              <a:t>EXPRESS: selected small rate (typically 5 Hz)</a:t>
            </a:r>
          </a:p>
          <a:p>
            <a:pPr lvl="2"/>
            <a:r>
              <a:rPr lang="en-US" dirty="0" smtClean="0"/>
              <a:t>Used </a:t>
            </a:r>
            <a:r>
              <a:rPr lang="en-US" dirty="0"/>
              <a:t>for Data Quality </a:t>
            </a:r>
            <a:r>
              <a:rPr lang="en-US" dirty="0" smtClean="0"/>
              <a:t>checking</a:t>
            </a:r>
          </a:p>
          <a:p>
            <a:pPr lvl="2"/>
            <a:r>
              <a:rPr lang="en-US" dirty="0"/>
              <a:t>Smaller files (200 MB), kept at CERN </a:t>
            </a:r>
            <a:r>
              <a:rPr lang="en-US" dirty="0" smtClean="0"/>
              <a:t>only</a:t>
            </a:r>
            <a:endParaRPr lang="en-US" dirty="0"/>
          </a:p>
          <a:p>
            <a:pPr lvl="2"/>
            <a:r>
              <a:rPr lang="en-US" dirty="0"/>
              <a:t>Processed @ CERN, quasi online (less than 2 hours)</a:t>
            </a:r>
          </a:p>
          <a:p>
            <a:pPr lvl="2"/>
            <a:r>
              <a:rPr lang="en-US" dirty="0"/>
              <a:t>DQ result used to allow FULL </a:t>
            </a:r>
            <a:r>
              <a:rPr lang="en-US" dirty="0" smtClean="0"/>
              <a:t>processing</a:t>
            </a:r>
          </a:p>
          <a:p>
            <a:pPr lvl="1"/>
            <a:r>
              <a:rPr lang="en-US" dirty="0" smtClean="0"/>
              <a:t>FULL: all triggers, around 2,000 Hz</a:t>
            </a:r>
          </a:p>
          <a:p>
            <a:pPr lvl="2"/>
            <a:r>
              <a:rPr lang="en-US" dirty="0" smtClean="0"/>
              <a:t>Distributed to Tier1s (after successful tape migration)</a:t>
            </a:r>
          </a:p>
          <a:p>
            <a:pPr lvl="2"/>
            <a:r>
              <a:rPr lang="en-US" dirty="0" smtClean="0"/>
              <a:t>Using the CPU pledge share for distribution</a:t>
            </a:r>
          </a:p>
          <a:p>
            <a:pPr lvl="3"/>
            <a:r>
              <a:rPr lang="en-US" dirty="0" smtClean="0"/>
              <a:t>Share set to 0 when site is unavailable</a:t>
            </a:r>
          </a:p>
          <a:p>
            <a:pPr lvl="2"/>
            <a:r>
              <a:rPr lang="en-US" dirty="0" smtClean="0"/>
              <a:t>Full runs assigned to single site (200-300 files)</a:t>
            </a:r>
          </a:p>
          <a:p>
            <a:pPr lvl="2"/>
            <a:r>
              <a:rPr lang="en-US" dirty="0" smtClean="0"/>
              <a:t>Reconstruction-Stripping launched automatically after the run is declared OK</a:t>
            </a:r>
          </a:p>
          <a:p>
            <a:pPr lvl="2"/>
            <a:r>
              <a:rPr lang="en-US" dirty="0" smtClean="0"/>
              <a:t>Merging performed on the same site</a:t>
            </a:r>
          </a:p>
          <a:p>
            <a:pPr lvl="2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PhC</a:t>
            </a:r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9DC1D16-B8D6-0648-83C2-A52B7C2770D5}" type="slidenum">
              <a:rPr lang="es-ES" smtClean="0"/>
              <a:pPr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761047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RAW streams 2011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2011 (options):</a:t>
            </a:r>
          </a:p>
          <a:p>
            <a:pPr lvl="1"/>
            <a:r>
              <a:rPr lang="en-US" dirty="0" smtClean="0"/>
              <a:t>EXPRESS as 2010</a:t>
            </a:r>
            <a:endParaRPr lang="en-US" dirty="0"/>
          </a:p>
          <a:p>
            <a:pPr lvl="1"/>
            <a:r>
              <a:rPr lang="en-US" dirty="0"/>
              <a:t>MINBIAS: around 200 Hz of minimum/no bias </a:t>
            </a:r>
            <a:r>
              <a:rPr lang="en-US" dirty="0" smtClean="0"/>
              <a:t>triggers</a:t>
            </a:r>
          </a:p>
          <a:p>
            <a:pPr lvl="2"/>
            <a:r>
              <a:rPr lang="en-US" dirty="0" smtClean="0"/>
              <a:t>Special stream, treated like the FULL stream</a:t>
            </a:r>
            <a:endParaRPr lang="en-US" dirty="0"/>
          </a:p>
          <a:p>
            <a:pPr lvl="1"/>
            <a:r>
              <a:rPr lang="en-US" dirty="0"/>
              <a:t>b-physics triggers and charm-physics. Options:</a:t>
            </a:r>
          </a:p>
          <a:p>
            <a:pPr lvl="2"/>
            <a:r>
              <a:rPr lang="en-US" dirty="0"/>
              <a:t>3,000 Hz on FULL stream</a:t>
            </a:r>
          </a:p>
          <a:p>
            <a:pPr lvl="2"/>
            <a:r>
              <a:rPr lang="en-US" dirty="0"/>
              <a:t>2,000 Hz on BPHYS stream, 1,000 Hz on CHARMPHYS stream</a:t>
            </a:r>
          </a:p>
          <a:p>
            <a:pPr lvl="2"/>
            <a:r>
              <a:rPr lang="en-US" dirty="0"/>
              <a:t>To be decided soon</a:t>
            </a:r>
          </a:p>
          <a:p>
            <a:pPr lvl="2"/>
            <a:r>
              <a:rPr lang="en-US" dirty="0"/>
              <a:t>Replication to Tier1s as for FULL</a:t>
            </a:r>
          </a:p>
          <a:p>
            <a:pPr lvl="2"/>
            <a:r>
              <a:rPr lang="en-US" dirty="0"/>
              <a:t>Staged processing for CHARMPHYS triggers (depending on CPU availability) with lower </a:t>
            </a:r>
            <a:r>
              <a:rPr lang="en-US" dirty="0" smtClean="0"/>
              <a:t>priority</a:t>
            </a:r>
          </a:p>
          <a:p>
            <a:r>
              <a:rPr lang="en-US" dirty="0" smtClean="0"/>
              <a:t>Processing</a:t>
            </a:r>
          </a:p>
          <a:p>
            <a:pPr lvl="1"/>
            <a:r>
              <a:rPr lang="en-US" dirty="0" smtClean="0"/>
              <a:t>Run </a:t>
            </a:r>
            <a:r>
              <a:rPr lang="en-US" dirty="0" err="1" smtClean="0"/>
              <a:t>Reco</a:t>
            </a:r>
            <a:r>
              <a:rPr lang="en-US" dirty="0" smtClean="0"/>
              <a:t> and Stripping in separate jobs</a:t>
            </a:r>
          </a:p>
          <a:p>
            <a:pPr lvl="1"/>
            <a:r>
              <a:rPr lang="en-US" dirty="0" smtClean="0"/>
              <a:t>Alleviates the problem of large number of files to be merged</a:t>
            </a:r>
          </a:p>
          <a:p>
            <a:pPr lvl="2"/>
            <a:r>
              <a:rPr lang="en-US" dirty="0" smtClean="0"/>
              <a:t>Use 10-20 SDSTs as input to stripping jobs</a:t>
            </a:r>
          </a:p>
          <a:p>
            <a:pPr lvl="2"/>
            <a:r>
              <a:rPr lang="en-US" dirty="0" smtClean="0"/>
              <a:t>Caveat: use protocol access, SRM possibly overloaded at start of jobs (get 20-40 </a:t>
            </a:r>
            <a:r>
              <a:rPr lang="en-US" dirty="0" err="1" smtClean="0"/>
              <a:t>tURLs</a:t>
            </a:r>
            <a:r>
              <a:rPr lang="en-US" dirty="0"/>
              <a:t> </a:t>
            </a:r>
            <a:r>
              <a:rPr lang="en-US" dirty="0" smtClean="0"/>
              <a:t>at once)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PhC</a:t>
            </a:r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9DC1D16-B8D6-0648-83C2-A52B7C2770D5}" type="slidenum">
              <a:rPr lang="es-ES" smtClean="0"/>
              <a:pPr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51102962"/>
      </p:ext>
    </p:extLst>
  </p:cSld>
  <p:clrMapOvr>
    <a:masterClrMapping/>
  </p:clrMapOvr>
</p:sld>
</file>

<file path=ppt/theme/theme1.xml><?xml version="1.0" encoding="utf-8"?>
<a:theme xmlns:a="http://schemas.openxmlformats.org/drawingml/2006/main" name="DIRAC">
  <a:themeElements>
    <a:clrScheme name="Office Theme 2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DDDDDD"/>
      </a:accent1>
      <a:accent2>
        <a:srgbClr val="333333"/>
      </a:accent2>
      <a:accent3>
        <a:srgbClr val="FFFFFF"/>
      </a:accent3>
      <a:accent4>
        <a:srgbClr val="000000"/>
      </a:accent4>
      <a:accent5>
        <a:srgbClr val="EBEBEB"/>
      </a:accent5>
      <a:accent6>
        <a:srgbClr val="2D2D2D"/>
      </a:accent6>
      <a:hlink>
        <a:srgbClr val="808080"/>
      </a:hlink>
      <a:folHlink>
        <a:srgbClr val="808080"/>
      </a:folHlink>
    </a:clrScheme>
    <a:fontScheme name="Office Theme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281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23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6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281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23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65" charset="0"/>
          </a:defRPr>
        </a:defPPr>
      </a:lstStyle>
    </a:lnDef>
  </a:objectDefaults>
  <a:extraClrSchemeLst>
    <a:extraClrScheme>
      <a:clrScheme name="Office Theme 1">
        <a:dk1>
          <a:srgbClr val="008080"/>
        </a:dk1>
        <a:lt1>
          <a:srgbClr val="FFFFCC"/>
        </a:lt1>
        <a:dk2>
          <a:srgbClr val="009999"/>
        </a:dk2>
        <a:lt2>
          <a:srgbClr val="FFFF99"/>
        </a:lt2>
        <a:accent1>
          <a:srgbClr val="336699"/>
        </a:accent1>
        <a:accent2>
          <a:srgbClr val="FFFF99"/>
        </a:accent2>
        <a:accent3>
          <a:srgbClr val="AACACA"/>
        </a:accent3>
        <a:accent4>
          <a:srgbClr val="DADAAE"/>
        </a:accent4>
        <a:accent5>
          <a:srgbClr val="ADB8CA"/>
        </a:accent5>
        <a:accent6>
          <a:srgbClr val="E7E78A"/>
        </a:accent6>
        <a:hlink>
          <a:srgbClr val="FFFFCC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333333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2D2D2D"/>
        </a:accent6>
        <a:hlink>
          <a:srgbClr val="80808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5F5F5F"/>
        </a:dk1>
        <a:lt1>
          <a:srgbClr val="FFFFFF"/>
        </a:lt1>
        <a:dk2>
          <a:srgbClr val="003366"/>
        </a:dk2>
        <a:lt2>
          <a:srgbClr val="FFFFFF"/>
        </a:lt2>
        <a:accent1>
          <a:srgbClr val="7E003F"/>
        </a:accent1>
        <a:accent2>
          <a:srgbClr val="DDDDDD"/>
        </a:accent2>
        <a:accent3>
          <a:srgbClr val="AAADB8"/>
        </a:accent3>
        <a:accent4>
          <a:srgbClr val="DADADA"/>
        </a:accent4>
        <a:accent5>
          <a:srgbClr val="C0AAAF"/>
        </a:accent5>
        <a:accent6>
          <a:srgbClr val="C8C8C8"/>
        </a:accent6>
        <a:hlink>
          <a:srgbClr val="969696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">
    <a:dk1>
      <a:srgbClr val="003366"/>
    </a:dk1>
    <a:lt1>
      <a:srgbClr val="FFFFFF"/>
    </a:lt1>
    <a:dk2>
      <a:srgbClr val="003366"/>
    </a:dk2>
    <a:lt2>
      <a:srgbClr val="E3E2C7"/>
    </a:lt2>
    <a:accent1>
      <a:srgbClr val="CCCC99"/>
    </a:accent1>
    <a:accent2>
      <a:srgbClr val="003366"/>
    </a:accent2>
    <a:accent3>
      <a:srgbClr val="FFFFFF"/>
    </a:accent3>
    <a:accent4>
      <a:srgbClr val="002A56"/>
    </a:accent4>
    <a:accent5>
      <a:srgbClr val="E2E2CA"/>
    </a:accent5>
    <a:accent6>
      <a:srgbClr val="002D5C"/>
    </a:accent6>
    <a:hlink>
      <a:srgbClr val="003366"/>
    </a:hlink>
    <a:folHlink>
      <a:srgbClr val="80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DIRAC.potx</Template>
  <TotalTime>3034</TotalTime>
  <Words>920</Words>
  <Application>Microsoft Macintosh PowerPoint</Application>
  <PresentationFormat>On-screen Show (4:3)</PresentationFormat>
  <Paragraphs>185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Helvetica</vt:lpstr>
      <vt:lpstr>Times</vt:lpstr>
      <vt:lpstr>VDub</vt:lpstr>
      <vt:lpstr>DIRAC</vt:lpstr>
      <vt:lpstr>LHCb Computing activities</vt:lpstr>
      <vt:lpstr>Summary of Computing activities</vt:lpstr>
      <vt:lpstr>Simulation jobs</vt:lpstr>
      <vt:lpstr>Reconstruction-Stripping jobs</vt:lpstr>
      <vt:lpstr>Stripping jobs</vt:lpstr>
      <vt:lpstr>Merging jobs</vt:lpstr>
      <vt:lpstr>Data replication</vt:lpstr>
      <vt:lpstr>RAW streams 2010</vt:lpstr>
      <vt:lpstr>RAW streams 2011</vt:lpstr>
      <vt:lpstr>Additional possible changes</vt:lpstr>
    </vt:vector>
  </TitlesOfParts>
  <Company>CERN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Philippe Charpentier</dc:creator>
  <cp:lastModifiedBy>Philippe Charpentier</cp:lastModifiedBy>
  <cp:revision>17</cp:revision>
  <dcterms:created xsi:type="dcterms:W3CDTF">2010-10-05T16:40:44Z</dcterms:created>
  <dcterms:modified xsi:type="dcterms:W3CDTF">2011-03-07T08:22:06Z</dcterms:modified>
</cp:coreProperties>
</file>