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16" autoAdjust="0"/>
    <p:restoredTop sz="94660"/>
  </p:normalViewPr>
  <p:slideViewPr>
    <p:cSldViewPr snapToObjects="1">
      <p:cViewPr>
        <p:scale>
          <a:sx n="75" d="100"/>
          <a:sy n="75" d="100"/>
        </p:scale>
        <p:origin x="-25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B471410-6E17-5F46-B95D-03D6E75A498A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80D2EBA-018C-2649-B57A-3A6ADE376F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2780928"/>
            <a:ext cx="8568952" cy="2592288"/>
          </a:xfrm>
        </p:spPr>
        <p:txBody>
          <a:bodyPr/>
          <a:lstStyle>
            <a:lvl1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5445224"/>
            <a:ext cx="8568952" cy="936104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68B2A-7B52-DC47-8CDD-6D6AD9C3A2DF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96583-7DD6-C342-9D5B-02EDC0D97A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700808"/>
            <a:ext cx="2057400" cy="442535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6019800" cy="442535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49718-4CF9-BE47-AB83-88B5073EEFAF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EC628-5728-B14B-A6AE-1C5A86D31E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D808-2C2F-F344-A27E-1462C00C8EA7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FB16D-39D2-6E40-BB09-C02B536799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FC6CE-D0F5-3749-8A66-B8C289622619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CE8ED-3A40-D64D-81DF-CCFF76140B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42442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7CB79-F1B6-5A4F-86B9-6CD0ECBFA564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0E3EB-E503-0B49-93A0-43C5BFDC19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1520" y="1637110"/>
            <a:ext cx="424586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1520" y="2348879"/>
            <a:ext cx="4245868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37110"/>
            <a:ext cx="42474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48879"/>
            <a:ext cx="4247455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17098-D1A0-9142-9DA9-44035BA61B0E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658FA-B04C-EC4B-9925-1A97C9611F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EF241-8206-D14A-9001-799C898F6CA8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978A-2F40-C245-BCDE-1D213A45C2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36135-23CA-324A-90FD-8ECEF12B7004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683D5-A792-7941-8E2C-156436DD23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760" y="178718"/>
            <a:ext cx="626469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628800"/>
            <a:ext cx="5111750" cy="4497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08313" cy="4497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43DEB-C3EE-1040-AA62-F564E4F2FDFE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3C1F0-0DBF-664B-91B4-5C3B8694BC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500972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628801"/>
            <a:ext cx="5486400" cy="33123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57646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228F2-0B6C-1D4B-BC6A-7B22B3E2B622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33FC9-9C7F-CB48-8C92-7A1EADD780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268538" y="188913"/>
            <a:ext cx="662463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23850" y="1600200"/>
            <a:ext cx="8569325" cy="46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40500"/>
            <a:ext cx="792163" cy="288925"/>
          </a:xfrm>
          <a:prstGeom prst="rect">
            <a:avLst/>
          </a:prstGeom>
          <a:noFill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40A81EB-7410-454A-9A80-506DE3C3FC4C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71550" y="6548438"/>
            <a:ext cx="2376488" cy="288925"/>
          </a:xfrm>
          <a:prstGeom prst="rect">
            <a:avLst/>
          </a:prstGeom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415338" y="6265863"/>
            <a:ext cx="477837" cy="1873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7F7F7F"/>
                </a:solidFill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0D9820F-6422-234C-8B93-9B57BF0623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2D050"/>
        </a:buClr>
        <a:buFont typeface="Wingdings" charset="2"/>
        <a:buChar char="Ø"/>
        <a:defRPr sz="3200" b="1" kern="1200">
          <a:solidFill>
            <a:srgbClr val="595959"/>
          </a:solidFill>
          <a:latin typeface="Helvetica" pitchFamily="34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58ED5"/>
        </a:buClr>
        <a:buFont typeface="Arial" charset="0"/>
        <a:buChar char="•"/>
        <a:defRPr sz="28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1859C"/>
        </a:buClr>
        <a:buSzPct val="70000"/>
        <a:buFont typeface="Courier New" charset="0"/>
        <a:buChar char="o"/>
        <a:defRPr sz="24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Ø"/>
        <a:defRPr sz="20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ctrTitle"/>
          </p:nvPr>
        </p:nvSpPr>
        <p:spPr>
          <a:xfrm>
            <a:off x="323850" y="2781300"/>
            <a:ext cx="8569325" cy="2592388"/>
          </a:xfrm>
        </p:spPr>
        <p:txBody>
          <a:bodyPr/>
          <a:lstStyle/>
          <a:p>
            <a:pPr eaLnBrk="1" hangingPunct="1"/>
            <a:r>
              <a:rPr lang="fr-FR" dirty="0" smtClean="0"/>
              <a:t>Proposition de mise en place d’une VO nationale</a:t>
            </a:r>
            <a:endParaRPr lang="fr-FR" dirty="0" smtClean="0">
              <a:solidFill>
                <a:srgbClr val="404040"/>
              </a:solidFill>
              <a:latin typeface="Helvetica" charset="0"/>
            </a:endParaRPr>
          </a:p>
        </p:txBody>
      </p:sp>
      <p:sp>
        <p:nvSpPr>
          <p:cNvPr id="14339" name="Sous-titre 2"/>
          <p:cNvSpPr>
            <a:spLocks noGrp="1"/>
          </p:cNvSpPr>
          <p:nvPr>
            <p:ph type="subTitle" idx="1"/>
          </p:nvPr>
        </p:nvSpPr>
        <p:spPr>
          <a:xfrm>
            <a:off x="323850" y="5445125"/>
            <a:ext cx="8569325" cy="936625"/>
          </a:xfrm>
        </p:spPr>
        <p:txBody>
          <a:bodyPr/>
          <a:lstStyle/>
          <a:p>
            <a:pPr eaLnBrk="1" hangingPunct="1"/>
            <a:r>
              <a:rPr lang="fr-FR" sz="2000" dirty="0" smtClean="0">
                <a:solidFill>
                  <a:srgbClr val="898989"/>
                </a:solidFill>
                <a:latin typeface="Helvetica" charset="0"/>
              </a:rPr>
              <a:t>Gilles Mathieu – Visioconférence opérations, 08/03/2011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Quels sont les besoins?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Gestion des ressources</a:t>
            </a:r>
          </a:p>
          <a:p>
            <a:pPr lvl="1"/>
            <a:r>
              <a:rPr lang="fr-FR" dirty="0" smtClean="0"/>
              <a:t>Fournir des services centraux</a:t>
            </a:r>
          </a:p>
          <a:p>
            <a:pPr lvl="1"/>
            <a:r>
              <a:rPr lang="fr-FR" dirty="0" smtClean="0"/>
              <a:t>Évaluer la quantité de ressources fournies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Intégration de nouveaux utilisateurs</a:t>
            </a:r>
          </a:p>
          <a:p>
            <a:pPr lvl="1"/>
            <a:r>
              <a:rPr lang="fr-FR" dirty="0" smtClean="0"/>
              <a:t>Plus facile pour eux</a:t>
            </a:r>
          </a:p>
          <a:p>
            <a:pPr lvl="1"/>
            <a:r>
              <a:rPr lang="fr-FR" dirty="0" smtClean="0"/>
              <a:t>Avec moins de travail pour nous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Conditions à poser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“Catch-all” et multi-</a:t>
            </a:r>
            <a:r>
              <a:rPr lang="en-US" dirty="0" err="1" smtClean="0"/>
              <a:t>disciplinaire</a:t>
            </a:r>
            <a:endParaRPr lang="en-US" dirty="0" smtClean="0"/>
          </a:p>
          <a:p>
            <a:pPr lvl="1"/>
            <a:r>
              <a:rPr lang="en-US" dirty="0" err="1" smtClean="0"/>
              <a:t>Doit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accessible à </a:t>
            </a:r>
            <a:r>
              <a:rPr lang="en-US" dirty="0" err="1" smtClean="0"/>
              <a:t>tous</a:t>
            </a:r>
            <a:endParaRPr lang="en-US" dirty="0" smtClean="0"/>
          </a:p>
          <a:p>
            <a:pPr lvl="1"/>
            <a:endParaRPr lang="fr-FR" dirty="0" smtClean="0"/>
          </a:p>
          <a:p>
            <a:pPr lvl="0"/>
            <a:r>
              <a:rPr lang="en-US" dirty="0" err="1" smtClean="0"/>
              <a:t>Largement</a:t>
            </a:r>
            <a:r>
              <a:rPr lang="en-US" dirty="0" smtClean="0"/>
              <a:t> </a:t>
            </a:r>
            <a:r>
              <a:rPr lang="en-US" dirty="0" err="1" smtClean="0"/>
              <a:t>supportée</a:t>
            </a:r>
            <a:endParaRPr lang="en-US" dirty="0" smtClean="0"/>
          </a:p>
          <a:p>
            <a:pPr lvl="1"/>
            <a:endParaRPr lang="fr-FR" dirty="0" smtClean="0"/>
          </a:p>
          <a:p>
            <a:pPr lvl="0"/>
            <a:r>
              <a:rPr lang="en-US" dirty="0" err="1" smtClean="0"/>
              <a:t>Correctement</a:t>
            </a:r>
            <a:r>
              <a:rPr lang="en-US" dirty="0" smtClean="0"/>
              <a:t> </a:t>
            </a:r>
            <a:r>
              <a:rPr lang="en-US" dirty="0" err="1" smtClean="0"/>
              <a:t>administrée</a:t>
            </a:r>
            <a:endParaRPr lang="fr-FR" dirty="0" smtClean="0"/>
          </a:p>
          <a:p>
            <a:pPr lvl="1"/>
            <a:r>
              <a:rPr lang="en-US" dirty="0" smtClean="0"/>
              <a:t>User management &amp; Usage management </a:t>
            </a:r>
            <a:endParaRPr lang="fr-FR" dirty="0" smtClean="0"/>
          </a:p>
          <a:p>
            <a:pPr lvl="1"/>
            <a:r>
              <a:rPr lang="en-US" dirty="0" smtClean="0"/>
              <a:t>Resource management and follow-up</a:t>
            </a:r>
            <a:endParaRPr lang="fr-F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Conditions à poser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Correctement surveillée</a:t>
            </a:r>
          </a:p>
          <a:p>
            <a:pPr lvl="1"/>
            <a:r>
              <a:rPr lang="fr-FR" dirty="0" smtClean="0"/>
              <a:t>Ressources, réseaux et services doivent être spécifiquement </a:t>
            </a:r>
            <a:r>
              <a:rPr lang="fr-FR" dirty="0" err="1" smtClean="0"/>
              <a:t>monitorés</a:t>
            </a:r>
            <a:endParaRPr lang="fr-FR" dirty="0" smtClean="0"/>
          </a:p>
          <a:p>
            <a:pPr lvl="1"/>
            <a:r>
              <a:rPr lang="fr-FR" dirty="0" err="1" smtClean="0"/>
              <a:t>OLAs</a:t>
            </a:r>
            <a:r>
              <a:rPr lang="fr-FR" dirty="0" smtClean="0"/>
              <a:t> comme pour les grosses </a:t>
            </a:r>
            <a:r>
              <a:rPr lang="fr-FR" dirty="0" err="1" smtClean="0"/>
              <a:t>VOs</a:t>
            </a:r>
            <a:endParaRPr lang="fr-FR" dirty="0" smtClean="0"/>
          </a:p>
          <a:p>
            <a:pPr lvl="1"/>
            <a:r>
              <a:rPr lang="fr-FR" dirty="0" smtClean="0"/>
              <a:t>Décisions à prendre par les sites</a:t>
            </a:r>
          </a:p>
          <a:p>
            <a:pPr lvl="2"/>
            <a:r>
              <a:rPr lang="fr-FR" dirty="0" err="1" smtClean="0"/>
              <a:t>E.g</a:t>
            </a:r>
            <a:r>
              <a:rPr lang="fr-FR" dirty="0" smtClean="0"/>
              <a:t>. pilot jobs usage/</a:t>
            </a:r>
            <a:r>
              <a:rPr lang="fr-FR" dirty="0" err="1" smtClean="0"/>
              <a:t>submission</a:t>
            </a:r>
            <a:endParaRPr lang="fr-FR" dirty="0" smtClean="0"/>
          </a:p>
          <a:p>
            <a:pPr lvl="2"/>
            <a:r>
              <a:rPr lang="fr-FR" dirty="0" smtClean="0"/>
              <a:t>Support d’applications</a:t>
            </a:r>
          </a:p>
          <a:p>
            <a:pPr lvl="2"/>
            <a:r>
              <a:rPr lang="fr-FR" dirty="0" smtClean="0"/>
              <a:t>Catalogue de services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Règles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Requirements</a:t>
            </a:r>
            <a:r>
              <a:rPr lang="fr-FR" dirty="0" smtClean="0"/>
              <a:t> et catalogue</a:t>
            </a:r>
          </a:p>
          <a:p>
            <a:pPr lvl="1"/>
            <a:r>
              <a:rPr lang="fr-FR" dirty="0" smtClean="0"/>
              <a:t>minimaux pour les sites</a:t>
            </a:r>
          </a:p>
          <a:p>
            <a:pPr lvl="1"/>
            <a:r>
              <a:rPr lang="fr-FR" dirty="0" smtClean="0"/>
              <a:t>bâtis de bas en haut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Support</a:t>
            </a:r>
          </a:p>
          <a:p>
            <a:pPr lvl="1"/>
            <a:r>
              <a:rPr lang="fr-FR" dirty="0" smtClean="0"/>
              <a:t>Best effort</a:t>
            </a:r>
          </a:p>
          <a:p>
            <a:pPr lvl="1"/>
            <a:r>
              <a:rPr lang="fr-FR" dirty="0" smtClean="0"/>
              <a:t>Garantie si les conditions sont respectées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Avantages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fr-FR" dirty="0" smtClean="0"/>
              <a:t>Gestion des ressources</a:t>
            </a:r>
          </a:p>
          <a:p>
            <a:pPr lvl="1"/>
            <a:r>
              <a:rPr lang="fr-FR" dirty="0" smtClean="0"/>
              <a:t>Mutualisation de la gestion des services</a:t>
            </a:r>
          </a:p>
          <a:p>
            <a:pPr lvl="1"/>
            <a:r>
              <a:rPr lang="fr-FR" dirty="0" smtClean="0"/>
              <a:t>Traçabilité de l’usage</a:t>
            </a:r>
          </a:p>
          <a:p>
            <a:pPr lvl="1"/>
            <a:endParaRPr lang="fr-FR" dirty="0" smtClean="0"/>
          </a:p>
          <a:p>
            <a:pPr lvl="0"/>
            <a:r>
              <a:rPr lang="fr-FR" dirty="0" smtClean="0"/>
              <a:t>Gestion des besoins</a:t>
            </a:r>
          </a:p>
          <a:p>
            <a:pPr lvl="1"/>
            <a:r>
              <a:rPr lang="fr-FR" dirty="0" smtClean="0"/>
              <a:t>Flexibilité vis-à-vis des utilisateurs et sites</a:t>
            </a:r>
          </a:p>
          <a:p>
            <a:pPr lvl="1"/>
            <a:r>
              <a:rPr lang="fr-FR" dirty="0" smtClean="0"/>
              <a:t>Gestion facilitée pour les sites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Stratégie et visibilité</a:t>
            </a:r>
          </a:p>
          <a:p>
            <a:pPr lvl="1"/>
            <a:r>
              <a:rPr lang="fr-FR" dirty="0" smtClean="0"/>
              <a:t>Concrétisation de </a:t>
            </a:r>
            <a:r>
              <a:rPr lang="fr-FR" smtClean="0"/>
              <a:t>grille pluridisciplinaire </a:t>
            </a:r>
            <a:endParaRPr lang="fr-FR" dirty="0" smtClean="0"/>
          </a:p>
          <a:p>
            <a:pPr lvl="1"/>
            <a:r>
              <a:rPr lang="fr-FR" dirty="0" smtClean="0"/>
              <a:t>visibilité pour les sites supportant la VO</a:t>
            </a:r>
          </a:p>
          <a:p>
            <a:pPr lvl="1"/>
            <a:r>
              <a:rPr lang="fr-FR" dirty="0" smtClean="0"/>
              <a:t>Gain de support financier et politique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Problèmes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Dans la définition</a:t>
            </a:r>
          </a:p>
          <a:p>
            <a:pPr lvl="1"/>
            <a:r>
              <a:rPr lang="fr-FR" dirty="0" smtClean="0"/>
              <a:t>Seuils à définir dans un cahier des charges</a:t>
            </a:r>
            <a:endParaRPr lang="fr-FR" dirty="0" smtClean="0"/>
          </a:p>
          <a:p>
            <a:pPr lvl="1"/>
            <a:endParaRPr lang="fr-FR" dirty="0" smtClean="0"/>
          </a:p>
          <a:p>
            <a:pPr lvl="0"/>
            <a:r>
              <a:rPr lang="fr-FR" dirty="0" smtClean="0"/>
              <a:t>Dans la mise en place</a:t>
            </a:r>
          </a:p>
          <a:p>
            <a:pPr lvl="1"/>
            <a:r>
              <a:rPr lang="fr-FR" dirty="0" smtClean="0"/>
              <a:t>A-t-on des ressources disponi</a:t>
            </a:r>
            <a:r>
              <a:rPr lang="fr-FR" dirty="0" smtClean="0"/>
              <a:t>bles?</a:t>
            </a:r>
            <a:endParaRPr lang="fr-FR" dirty="0" smtClean="0"/>
          </a:p>
          <a:p>
            <a:pPr lvl="1"/>
            <a:r>
              <a:rPr lang="fr-FR" dirty="0" smtClean="0"/>
              <a:t>Gestion des sous-groupes  - e.g.:</a:t>
            </a:r>
          </a:p>
          <a:p>
            <a:pPr lvl="2"/>
            <a:r>
              <a:rPr lang="fr-FR" dirty="0" smtClean="0"/>
              <a:t> t</a:t>
            </a:r>
            <a:r>
              <a:rPr lang="fr-FR" dirty="0" smtClean="0"/>
              <a:t>ravail </a:t>
            </a:r>
            <a:r>
              <a:rPr lang="fr-FR" dirty="0" smtClean="0"/>
              <a:t>technique autour de l’accès au stockage</a:t>
            </a:r>
          </a:p>
          <a:p>
            <a:pPr lvl="2"/>
            <a:r>
              <a:rPr lang="fr-FR" dirty="0" smtClean="0"/>
              <a:t>prise </a:t>
            </a:r>
            <a:r>
              <a:rPr lang="fr-FR" dirty="0" smtClean="0"/>
              <a:t>en compte les utilisateurs locaux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Actions </a:t>
            </a:r>
            <a:r>
              <a:rPr lang="fr-FR" dirty="0" smtClean="0"/>
              <a:t>immédiates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Valider le </a:t>
            </a:r>
            <a:r>
              <a:rPr lang="fr-FR" dirty="0" smtClean="0"/>
              <a:t>concept</a:t>
            </a:r>
          </a:p>
          <a:p>
            <a:pPr lvl="1"/>
            <a:r>
              <a:rPr lang="fr-FR" dirty="0" smtClean="0"/>
              <a:t>L’idée de départ</a:t>
            </a:r>
          </a:p>
          <a:p>
            <a:pPr lvl="1"/>
            <a:r>
              <a:rPr lang="fr-FR" dirty="0" smtClean="0"/>
              <a:t>Les principes, règles et conditions</a:t>
            </a:r>
            <a:endParaRPr lang="fr-FR" dirty="0" smtClean="0"/>
          </a:p>
          <a:p>
            <a:pPr lvl="1"/>
            <a:endParaRPr lang="fr-FR" dirty="0" smtClean="0"/>
          </a:p>
          <a:p>
            <a:pPr lvl="0"/>
            <a:r>
              <a:rPr lang="fr-FR" dirty="0" smtClean="0"/>
              <a:t>Obtenir </a:t>
            </a:r>
            <a:r>
              <a:rPr lang="fr-FR" dirty="0" smtClean="0"/>
              <a:t>un f</a:t>
            </a:r>
            <a:r>
              <a:rPr lang="fr-FR" dirty="0" smtClean="0"/>
              <a:t>eedback de principe:</a:t>
            </a:r>
            <a:endParaRPr lang="fr-FR" dirty="0" smtClean="0"/>
          </a:p>
          <a:p>
            <a:pPr lvl="1"/>
            <a:r>
              <a:rPr lang="fr-FR" dirty="0" smtClean="0"/>
              <a:t>Qui peut fournir </a:t>
            </a:r>
            <a:r>
              <a:rPr lang="fr-FR" dirty="0" smtClean="0"/>
              <a:t>quoi (services et applications, ressources)</a:t>
            </a:r>
            <a:endParaRPr lang="fr-FR" dirty="0" smtClean="0"/>
          </a:p>
          <a:p>
            <a:pPr lvl="1"/>
            <a:endParaRPr lang="fr-FR" dirty="0" smtClean="0"/>
          </a:p>
          <a:p>
            <a:pPr lvl="0"/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Actions </a:t>
            </a:r>
            <a:r>
              <a:rPr lang="fr-FR" dirty="0" smtClean="0"/>
              <a:t>à envisager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Définir un cahier des </a:t>
            </a:r>
            <a:r>
              <a:rPr lang="fr-FR" dirty="0" smtClean="0"/>
              <a:t>charges</a:t>
            </a:r>
          </a:p>
          <a:p>
            <a:pPr lvl="0"/>
            <a:endParaRPr lang="fr-FR" dirty="0" smtClean="0"/>
          </a:p>
          <a:p>
            <a:pPr lvl="0"/>
            <a:r>
              <a:rPr lang="fr-FR" dirty="0" smtClean="0"/>
              <a:t>Définir </a:t>
            </a:r>
            <a:r>
              <a:rPr lang="fr-FR" dirty="0" smtClean="0"/>
              <a:t>un plan de déploiement:</a:t>
            </a:r>
          </a:p>
          <a:p>
            <a:pPr lvl="1"/>
            <a:r>
              <a:rPr lang="fr-FR" dirty="0" smtClean="0"/>
              <a:t>Administration de la VO (qui fait quoi)</a:t>
            </a:r>
          </a:p>
          <a:p>
            <a:pPr lvl="1"/>
            <a:r>
              <a:rPr lang="fr-FR" dirty="0" smtClean="0"/>
              <a:t>Etude d’outils de réservation/négociation</a:t>
            </a:r>
          </a:p>
          <a:p>
            <a:pPr lvl="1"/>
            <a:r>
              <a:rPr lang="fr-FR" dirty="0" smtClean="0"/>
              <a:t>Déploiement de services centraux</a:t>
            </a:r>
          </a:p>
          <a:p>
            <a:pPr lvl="1"/>
            <a:r>
              <a:rPr lang="fr-FR" dirty="0" smtClean="0"/>
              <a:t>Implémentation du </a:t>
            </a:r>
            <a:r>
              <a:rPr lang="fr-FR" dirty="0" err="1" smtClean="0"/>
              <a:t>workflow</a:t>
            </a:r>
            <a:r>
              <a:rPr lang="fr-FR" dirty="0" smtClean="0"/>
              <a:t> complet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07950" y="6540500"/>
            <a:ext cx="3095898" cy="288925"/>
          </a:xfrm>
        </p:spPr>
        <p:txBody>
          <a:bodyPr>
            <a:normAutofit/>
          </a:bodyPr>
          <a:lstStyle/>
          <a:p>
            <a:r>
              <a:rPr lang="fr-FR" dirty="0" smtClean="0"/>
              <a:t>08/03/2011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-PPT-FranceGrilles.2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Template-PPT-FranceGrilles.3.pot</Template>
  <TotalTime>1071</TotalTime>
  <Words>293</Words>
  <Application>Microsoft Office PowerPoint</Application>
  <PresentationFormat>Affichage à l'écran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Template-PPT-FranceGrilles.2</vt:lpstr>
      <vt:lpstr>Proposition de mise en place d’une VO nationale</vt:lpstr>
      <vt:lpstr>Quels sont les besoins?</vt:lpstr>
      <vt:lpstr>Conditions à poser (1)</vt:lpstr>
      <vt:lpstr>Conditions à poser (2)</vt:lpstr>
      <vt:lpstr>Règles</vt:lpstr>
      <vt:lpstr>Avantages</vt:lpstr>
      <vt:lpstr>Problèmes</vt:lpstr>
      <vt:lpstr>Actions immédiates</vt:lpstr>
      <vt:lpstr>Actions à envisager</vt:lpstr>
    </vt:vector>
  </TitlesOfParts>
  <Company>CNRS-IN2P3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 Breton</dc:creator>
  <cp:lastModifiedBy>Gilles MATHIEU</cp:lastModifiedBy>
  <cp:revision>137</cp:revision>
  <dcterms:created xsi:type="dcterms:W3CDTF">2010-10-13T07:10:37Z</dcterms:created>
  <dcterms:modified xsi:type="dcterms:W3CDTF">2011-03-08T09:04:02Z</dcterms:modified>
</cp:coreProperties>
</file>