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3"/>
  </p:notesMasterIdLst>
  <p:handoutMasterIdLst>
    <p:handoutMasterId r:id="rId34"/>
  </p:handoutMasterIdLst>
  <p:sldIdLst>
    <p:sldId id="261" r:id="rId2"/>
    <p:sldId id="289" r:id="rId3"/>
    <p:sldId id="292" r:id="rId4"/>
    <p:sldId id="291" r:id="rId5"/>
    <p:sldId id="309" r:id="rId6"/>
    <p:sldId id="293" r:id="rId7"/>
    <p:sldId id="295" r:id="rId8"/>
    <p:sldId id="317" r:id="rId9"/>
    <p:sldId id="273" r:id="rId10"/>
    <p:sldId id="269" r:id="rId11"/>
    <p:sldId id="265" r:id="rId12"/>
    <p:sldId id="311" r:id="rId13"/>
    <p:sldId id="294" r:id="rId14"/>
    <p:sldId id="267" r:id="rId15"/>
    <p:sldId id="270" r:id="rId16"/>
    <p:sldId id="297" r:id="rId17"/>
    <p:sldId id="298" r:id="rId18"/>
    <p:sldId id="300" r:id="rId19"/>
    <p:sldId id="296" r:id="rId20"/>
    <p:sldId id="302" r:id="rId21"/>
    <p:sldId id="304" r:id="rId22"/>
    <p:sldId id="305" r:id="rId23"/>
    <p:sldId id="306" r:id="rId24"/>
    <p:sldId id="307" r:id="rId25"/>
    <p:sldId id="315" r:id="rId26"/>
    <p:sldId id="314" r:id="rId27"/>
    <p:sldId id="299" r:id="rId28"/>
    <p:sldId id="312" r:id="rId29"/>
    <p:sldId id="316" r:id="rId30"/>
    <p:sldId id="313" r:id="rId31"/>
    <p:sldId id="282" r:id="rId32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buChar char="•"/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EC200"/>
    <a:srgbClr val="FBF0AB"/>
    <a:srgbClr val="DEF1F2"/>
    <a:srgbClr val="FF9933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87668" autoAdjust="0"/>
  </p:normalViewPr>
  <p:slideViewPr>
    <p:cSldViewPr>
      <p:cViewPr>
        <p:scale>
          <a:sx n="60" d="100"/>
          <a:sy n="60" d="100"/>
        </p:scale>
        <p:origin x="-1428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E81AE8-AC45-423D-8BD0-A10CE8D25B48}" type="datetimeFigureOut">
              <a:rPr lang="fr-FR"/>
              <a:pPr>
                <a:defRPr/>
              </a:pPr>
              <a:t>04/01/2011</a:t>
            </a:fld>
            <a:endParaRPr lang="fr-F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E93B72-4689-4BCC-A4BC-6CC35D2746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14AA09-7884-4428-BFC1-4602067B556B}" type="datetimeFigureOut">
              <a:rPr lang="fr-FR"/>
              <a:pPr>
                <a:defRPr/>
              </a:pPr>
              <a:t>04/01/2011</a:t>
            </a:fld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AutoNum type="arabicPeriod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7AE457-BBE3-4C3D-9A9E-DB5FFE82EC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D30F3-F5E4-467A-BF0A-52D39347FD3F}" type="slidenum">
              <a:rPr lang="fr-F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AE457-BBE3-4C3D-9A9E-DB5FFE82ECA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AE457-BBE3-4C3D-9A9E-DB5FFE82ECA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37C494-7570-43EC-AAA8-DB0719CB9A4F}" type="datetime1">
              <a:rPr lang="fr-FR" smtClean="0"/>
              <a:t>04/01/2011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6EFF5C-7C88-48CA-BA2B-4CDE06164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90CC-56CA-4931-ADDA-F08F24A96B21}" type="datetime1">
              <a:rPr lang="fr-FR" smtClean="0"/>
              <a:t>04/01/2011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FF5C-7C88-48CA-BA2B-4CDE06164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43CB-3E64-4AE5-B0AF-C994C1F91251}" type="datetime1">
              <a:rPr lang="fr-FR" smtClean="0"/>
              <a:t>04/01/2011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FF5C-7C88-48CA-BA2B-4CDE06164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2F41B4-7765-419D-BE0F-CB27EA2E86EC}" type="datetime1">
              <a:rPr lang="fr-FR" smtClean="0"/>
              <a:t>04/01/2011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6EFF5C-7C88-48CA-BA2B-4CDE06164F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60DD82-73F8-4363-8178-92E3A1926649}" type="datetime1">
              <a:rPr lang="fr-FR" smtClean="0"/>
              <a:t>04/01/2011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6EFF5C-7C88-48CA-BA2B-4CDE06164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ED38-2A45-48BB-A64D-737AE3106C89}" type="datetime1">
              <a:rPr lang="fr-FR" smtClean="0"/>
              <a:t>04/01/2011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FF5C-7C88-48CA-BA2B-4CDE06164F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D991-EC07-41BA-9283-6A8F43DA2368}" type="datetime1">
              <a:rPr lang="fr-FR" smtClean="0"/>
              <a:t>04/01/2011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FF5C-7C88-48CA-BA2B-4CDE06164F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F1AC6D-3105-4E6D-BE0D-866E4E90C3C6}" type="datetime1">
              <a:rPr lang="fr-FR" smtClean="0"/>
              <a:t>04/01/2011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6EFF5C-7C88-48CA-BA2B-4CDE06164F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C624-8091-4CC4-B645-3E01D3D2BF28}" type="datetime1">
              <a:rPr lang="fr-FR" smtClean="0"/>
              <a:t>04/01/2011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FF5C-7C88-48CA-BA2B-4CDE06164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390FF2-3213-4763-9020-26F672F283D8}" type="datetime1">
              <a:rPr lang="fr-FR" smtClean="0"/>
              <a:t>04/01/2011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6EFF5C-7C88-48CA-BA2B-4CDE06164F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3D68D3-525D-418F-8928-A68ADC6633F0}" type="datetime1">
              <a:rPr lang="fr-FR" smtClean="0"/>
              <a:t>04/01/2011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6EFF5C-7C88-48CA-BA2B-4CDE06164F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AEF88E-D314-4BCE-BFB0-80CA4A9D84B7}" type="datetime1">
              <a:rPr lang="fr-FR" smtClean="0"/>
              <a:t>04/01/2011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6EFF5C-7C88-48CA-BA2B-4CDE06164F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51920" y="4941168"/>
            <a:ext cx="5111896" cy="1752600"/>
          </a:xfrm>
        </p:spPr>
        <p:txBody>
          <a:bodyPr>
            <a:noAutofit/>
          </a:bodyPr>
          <a:lstStyle/>
          <a:p>
            <a:r>
              <a:rPr lang="fr-FR" sz="2400" b="0" dirty="0" smtClean="0">
                <a:latin typeface="Berlin Sans FB" pitchFamily="34" charset="0"/>
              </a:rPr>
              <a:t>Florian BRUNET </a:t>
            </a:r>
          </a:p>
          <a:p>
            <a:r>
              <a:rPr lang="fr-FR" sz="2400" b="0" u="sng" dirty="0" smtClean="0">
                <a:latin typeface="Berlin Sans FB" pitchFamily="34" charset="0"/>
              </a:rPr>
              <a:t>Directeur de thèse </a:t>
            </a:r>
            <a:r>
              <a:rPr lang="fr-FR" sz="2400" b="0" dirty="0" smtClean="0">
                <a:latin typeface="Berlin Sans FB" pitchFamily="34" charset="0"/>
              </a:rPr>
              <a:t>: Amina ZGHICHE</a:t>
            </a:r>
          </a:p>
          <a:p>
            <a:r>
              <a:rPr lang="fr-FR" sz="2400" b="0" dirty="0" smtClean="0">
                <a:latin typeface="Berlin Sans FB" pitchFamily="34" charset="0"/>
              </a:rPr>
              <a:t>Bilan 1</a:t>
            </a:r>
            <a:r>
              <a:rPr lang="fr-FR" sz="2400" b="0" baseline="30000" dirty="0" smtClean="0">
                <a:latin typeface="Berlin Sans FB" pitchFamily="34" charset="0"/>
              </a:rPr>
              <a:t>re</a:t>
            </a:r>
            <a:r>
              <a:rPr lang="fr-FR" sz="2400" b="0" dirty="0" smtClean="0">
                <a:latin typeface="Berlin Sans FB" pitchFamily="34" charset="0"/>
              </a:rPr>
              <a:t> année de thèse  </a:t>
            </a:r>
          </a:p>
          <a:p>
            <a:fld id="{D7CA43FF-0472-4A45-AE65-36460B458B7A}" type="datetime4">
              <a:rPr lang="fr-FR" sz="2400" b="0" smtClean="0">
                <a:latin typeface="Berlin Sans FB" pitchFamily="34" charset="0"/>
              </a:rPr>
              <a:pPr/>
              <a:t>4 janvier 2011</a:t>
            </a:fld>
            <a:endParaRPr lang="fr-FR" sz="2000" b="0" dirty="0" smtClean="0">
              <a:latin typeface="Berlin Sans FB" pitchFamily="34" charset="0"/>
            </a:endParaRPr>
          </a:p>
          <a:p>
            <a:endParaRPr lang="fr-FR" b="0" dirty="0" smtClean="0">
              <a:latin typeface="Berlin Sans FB" pitchFamily="34" charset="0"/>
            </a:endParaRPr>
          </a:p>
        </p:txBody>
      </p:sp>
      <p:pic>
        <p:nvPicPr>
          <p:cNvPr id="25603" name="Picture 4" descr="Z:\rapport\logo_op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368152" cy="102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logo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88640"/>
            <a:ext cx="2520280" cy="840093"/>
          </a:xfrm>
          <a:prstGeom prst="rect">
            <a:avLst/>
          </a:prstGeom>
        </p:spPr>
      </p:pic>
      <p:pic>
        <p:nvPicPr>
          <p:cNvPr id="8" name="Image 7" descr="Logo_LAPP_transpar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88641"/>
            <a:ext cx="1728192" cy="10701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7544" y="1268760"/>
            <a:ext cx="7992888" cy="3570208"/>
          </a:xfrm>
          <a:prstGeom prst="rect">
            <a:avLst/>
          </a:prstGeom>
          <a:noFill/>
          <a:ln w="254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fr-F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Etude des oscillations neutrino avec détection d'électrons dans l’expérience OPERA</a:t>
            </a:r>
          </a:p>
          <a:p>
            <a:pPr>
              <a:spcAft>
                <a:spcPts val="2400"/>
              </a:spcAft>
              <a:buNone/>
            </a:pPr>
            <a:r>
              <a:rPr lang="fr-F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Reconstruction et analyse des gerbes électromagnétiques</a:t>
            </a:r>
            <a:endParaRPr lang="fr-FR" sz="3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028384" y="5805264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10</a:t>
            </a:fld>
            <a:endParaRPr lang="fr-FR" dirty="0"/>
          </a:p>
        </p:txBody>
      </p:sp>
      <p:pic>
        <p:nvPicPr>
          <p:cNvPr id="4099" name="Picture 3" descr="Z:\rapport\trajet_neutr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20"/>
            <a:ext cx="45085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57301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tx1"/>
                </a:solidFill>
              </a:rPr>
              <a:t>OPERA est une expérience dite « long-</a:t>
            </a:r>
            <a:r>
              <a:rPr lang="fr-FR" sz="2000" dirty="0" err="1">
                <a:solidFill>
                  <a:schemeClr val="tx1"/>
                </a:solidFill>
              </a:rPr>
              <a:t>baseline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». </a:t>
            </a:r>
            <a:endParaRPr lang="fr-FR" sz="200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 Faisceau de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créé à l’accélérateur de particules du CERN près de Genève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</a:rPr>
              <a:t> Détecteur OPERA au </a:t>
            </a:r>
            <a:r>
              <a:rPr lang="fr-FR" sz="2000" dirty="0" err="1">
                <a:solidFill>
                  <a:schemeClr val="tx1"/>
                </a:solidFill>
              </a:rPr>
              <a:t>Gran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Sasso</a:t>
            </a:r>
            <a:r>
              <a:rPr lang="fr-FR" sz="2000" dirty="0">
                <a:solidFill>
                  <a:schemeClr val="tx1"/>
                </a:solidFill>
              </a:rPr>
              <a:t> en Italie 732 km plus loin.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tx1"/>
                </a:solidFill>
              </a:rPr>
              <a:t> 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 il doit mettre en évidence l’apparition de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qui auront oscillés depuis des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</a:t>
            </a:r>
            <a:endParaRPr lang="fr-FR" sz="2000" dirty="0">
              <a:solidFill>
                <a:schemeClr val="tx1"/>
              </a:solidFill>
              <a:sym typeface="Wingdings" pitchFamily="2" charset="2"/>
            </a:endParaRP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   grâce à une bonne sensibilité de détection des électrons et à une faible contamination du faisceau  en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, on peut étudier aussi l’oscillation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↔</a:t>
            </a:r>
            <a:r>
              <a:rPr lang="el-GR" sz="2000" dirty="0">
                <a:solidFill>
                  <a:schemeClr val="tx1"/>
                </a:solidFill>
                <a:sym typeface="Wingdings" pitchFamily="2" charset="2"/>
              </a:rPr>
              <a:t> ν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et abaisser la limite sur l’angle de mélange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infrastructures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/>
          <p:cNvSpPr>
            <a:spLocks noGrp="1"/>
          </p:cNvSpPr>
          <p:nvPr>
            <p:ph type="sldNum" sz="quarter" idx="11"/>
          </p:nvPr>
        </p:nvSpPr>
        <p:spPr>
          <a:xfrm>
            <a:off x="8028384" y="5812086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fld id="{83B5A48A-3323-4D73-892B-3436D9011860}" type="slidenum">
              <a:rPr lang="fr-FR" sz="1800" smtClean="0"/>
              <a:pPr>
                <a:buNone/>
                <a:defRPr/>
              </a:pPr>
              <a:t>11</a:t>
            </a:fld>
            <a:endParaRPr lang="fr-FR" dirty="0"/>
          </a:p>
        </p:txBody>
      </p:sp>
      <p:pic>
        <p:nvPicPr>
          <p:cNvPr id="5129" name="Picture 5" descr="Z:\rapport\CNG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285875"/>
            <a:ext cx="7618412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0" y="4071938"/>
            <a:ext cx="556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2000" dirty="0">
                <a:solidFill>
                  <a:schemeClr val="tx1"/>
                </a:solidFill>
              </a:rPr>
              <a:t>Caractéristiques nominales du faisceau CNGS :</a:t>
            </a:r>
          </a:p>
        </p:txBody>
      </p:sp>
      <p:graphicFrame>
        <p:nvGraphicFramePr>
          <p:cNvPr id="5151" name="Group 31"/>
          <p:cNvGraphicFramePr>
            <a:graphicFrameLocks noGrp="1"/>
          </p:cNvGraphicFramePr>
          <p:nvPr/>
        </p:nvGraphicFramePr>
        <p:xfrm>
          <a:off x="5652120" y="3839428"/>
          <a:ext cx="3048000" cy="298704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458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 (km)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négligeable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le faisceau CNGS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/>
        </p:nvGraphicFramePr>
        <p:xfrm>
          <a:off x="5940152" y="5921984"/>
          <a:ext cx="893763" cy="585787"/>
        </p:xfrm>
        <a:graphic>
          <a:graphicData uri="http://schemas.openxmlformats.org/presentationml/2006/ole">
            <p:oleObj spid="_x0000_s5129" name="Équation" r:id="rId4" imgW="368280" imgH="241200" progId="Equation.3">
              <p:embed/>
            </p:oleObj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6012160" y="4869160"/>
          <a:ext cx="893763" cy="585787"/>
        </p:xfrm>
        <a:graphic>
          <a:graphicData uri="http://schemas.openxmlformats.org/presentationml/2006/ole">
            <p:oleObj spid="_x0000_s5130" name="Équation" r:id="rId5" imgW="368280" imgH="241200" progId="Equation.3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5957568" y="5373216"/>
          <a:ext cx="925512" cy="585788"/>
        </p:xfrm>
        <a:graphic>
          <a:graphicData uri="http://schemas.openxmlformats.org/presentationml/2006/ole">
            <p:oleObj spid="_x0000_s5131" name="Équation" r:id="rId6" imgW="380880" imgH="241200" progId="Equation.3">
              <p:embed/>
            </p:oleObj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5989991" y="6330017"/>
          <a:ext cx="895350" cy="585788"/>
        </p:xfrm>
        <a:graphic>
          <a:graphicData uri="http://schemas.openxmlformats.org/presentationml/2006/ole">
            <p:oleObj spid="_x0000_s5132" name="Équation" r:id="rId7" imgW="368280" imgH="241200" progId="Equation.3">
              <p:embed/>
            </p:oleObj>
          </a:graphicData>
        </a:graphic>
      </p:graphicFrame>
      <p:sp>
        <p:nvSpPr>
          <p:cNvPr id="12" name="Text Box 484"/>
          <p:cNvSpPr txBox="1">
            <a:spLocks noChangeArrowheads="1"/>
          </p:cNvSpPr>
          <p:nvPr/>
        </p:nvSpPr>
        <p:spPr bwMode="auto">
          <a:xfrm>
            <a:off x="323528" y="4869160"/>
            <a:ext cx="5263953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fr-FR" altLang="ja-JP" sz="1800" dirty="0" smtClean="0">
                <a:solidFill>
                  <a:schemeClr val="tx1"/>
                </a:solidFill>
                <a:latin typeface="Calibri" pitchFamily="34" charset="0"/>
              </a:rPr>
              <a:t>Nombre d’interactions attendues pour 22.5x10</a:t>
            </a:r>
            <a:r>
              <a:rPr lang="fr-FR" altLang="ja-JP" sz="1800" baseline="30000" dirty="0" smtClean="0">
                <a:solidFill>
                  <a:schemeClr val="tx1"/>
                </a:solidFill>
                <a:latin typeface="Calibri" pitchFamily="34" charset="0"/>
              </a:rPr>
              <a:t>19 </a:t>
            </a:r>
            <a:r>
              <a:rPr lang="fr-FR" altLang="ja-JP" sz="1800" dirty="0" smtClean="0">
                <a:solidFill>
                  <a:schemeClr val="tx1"/>
                </a:solidFill>
                <a:latin typeface="Calibri" pitchFamily="34" charset="0"/>
              </a:rPr>
              <a:t>pot: </a:t>
            </a:r>
          </a:p>
          <a:p>
            <a:pPr>
              <a:buFont typeface="Symbol" pitchFamily="18" charset="2"/>
              <a:buNone/>
              <a:defRPr/>
            </a:pPr>
            <a:r>
              <a:rPr lang="fr-FR" altLang="ja-JP" sz="18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~ 23600 </a:t>
            </a:r>
            <a:r>
              <a:rPr lang="fr-FR" altLang="ja-JP" sz="1800" baseline="-250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</a:t>
            </a:r>
            <a:r>
              <a:rPr lang="fr-FR" altLang="ja-JP" sz="18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CC + NC</a:t>
            </a:r>
          </a:p>
          <a:p>
            <a:pPr>
              <a:buFont typeface="Symbol" pitchFamily="18" charset="2"/>
              <a:buNone/>
              <a:defRPr/>
            </a:pPr>
            <a:r>
              <a:rPr lang="fr-FR" altLang="ja-JP" sz="18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~ 160 </a:t>
            </a:r>
            <a:r>
              <a:rPr lang="fr-FR" altLang="ja-JP" sz="1800" baseline="-250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e </a:t>
            </a:r>
            <a:r>
              <a:rPr lang="fr-FR" altLang="ja-JP" sz="18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fr-FR" altLang="ja-JP" sz="1800" baseline="-250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fr-FR" altLang="ja-JP" sz="18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</a:t>
            </a:r>
            <a:r>
              <a:rPr lang="fr-FR" altLang="ja-JP" sz="1800" baseline="-250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e</a:t>
            </a:r>
            <a:r>
              <a:rPr lang="fr-FR" altLang="ja-JP" sz="18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CC</a:t>
            </a:r>
          </a:p>
          <a:p>
            <a:pPr>
              <a:buFont typeface="Symbol" pitchFamily="18" charset="2"/>
              <a:buNone/>
              <a:defRPr/>
            </a:pPr>
            <a:r>
              <a:rPr lang="fr-FR" altLang="ja-JP" sz="18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~ 115 </a:t>
            </a:r>
            <a:r>
              <a:rPr lang="fr-FR" altLang="ja-JP" sz="1800" baseline="-250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 </a:t>
            </a:r>
            <a:r>
              <a:rPr lang="fr-FR" altLang="ja-JP" sz="18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CC </a:t>
            </a:r>
            <a:r>
              <a:rPr lang="fr-FR" altLang="ja-JP" sz="16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(m</a:t>
            </a:r>
            <a:r>
              <a:rPr lang="fr-FR" altLang="ja-JP" sz="1600" baseline="300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fr-FR" altLang="ja-JP" sz="16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= 2.5 x 10</a:t>
            </a:r>
            <a:r>
              <a:rPr lang="fr-FR" altLang="ja-JP" sz="1600" baseline="300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-3</a:t>
            </a:r>
            <a:r>
              <a:rPr lang="fr-FR" altLang="ja-JP" sz="16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eV</a:t>
            </a:r>
            <a:r>
              <a:rPr lang="fr-FR" altLang="ja-JP" sz="1600" baseline="300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fr-FR" altLang="ja-JP" sz="160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)</a:t>
            </a:r>
            <a:endParaRPr lang="fr-FR" altLang="ja-JP" sz="1600" dirty="0">
              <a:solidFill>
                <a:schemeClr val="tx1"/>
              </a:solidFill>
              <a:latin typeface="Calibri" pitchFamily="34" charset="0"/>
              <a:sym typeface="Symbol" pitchFamily="18" charset="2"/>
            </a:endParaRP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/>
        </p:nvGraphicFramePr>
        <p:xfrm>
          <a:off x="5652120" y="3933056"/>
          <a:ext cx="1541614" cy="467990"/>
        </p:xfrm>
        <a:graphic>
          <a:graphicData uri="http://schemas.openxmlformats.org/presentationml/2006/ole">
            <p:oleObj spid="_x0000_s5133" name="Équation" r:id="rId8" imgW="711000" imgH="215640" progId="Equation.3">
              <p:embed/>
            </p:oleObj>
          </a:graphicData>
        </a:graphic>
      </p:graphicFrame>
      <p:sp>
        <p:nvSpPr>
          <p:cNvPr id="17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028384" y="580526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83B5A48A-3323-4D73-892B-3436D9011860}" type="slidenum">
              <a:rPr lang="fr-FR" sz="1800" smtClean="0"/>
              <a:pPr>
                <a:buNone/>
                <a:defRPr/>
              </a:pPr>
              <a:t>12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performances du CNGS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8768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 73"/>
          <p:cNvGraphicFramePr>
            <a:graphicFrameLocks noGrp="1"/>
          </p:cNvGraphicFramePr>
          <p:nvPr/>
        </p:nvGraphicFramePr>
        <p:xfrm>
          <a:off x="0" y="980728"/>
          <a:ext cx="6516216" cy="1927225"/>
        </p:xfrm>
        <a:graphic>
          <a:graphicData uri="http://schemas.openxmlformats.org/drawingml/2006/table">
            <a:tbl>
              <a:tblPr/>
              <a:tblGrid>
                <a:gridCol w="734751"/>
                <a:gridCol w="2694087"/>
                <a:gridCol w="1186507"/>
                <a:gridCol w="1900871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0.076x10</a:t>
                      </a:r>
                      <a:r>
                        <a:rPr kumimoji="1" lang="en-US" altLang="ja-JP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19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 pot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aucun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Commissioning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2007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0.082x10</a:t>
                      </a: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19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 pot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38 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ev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.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Commissioning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2008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1.78x10</a:t>
                      </a:r>
                      <a:r>
                        <a:rPr kumimoji="1" lang="en-US" altLang="ja-JP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19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 pot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1698 </a:t>
                      </a: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ev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.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</a:t>
                      </a:r>
                      <a:r>
                        <a:rPr kumimoji="1" lang="en-US" altLang="ja-JP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er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 run de physique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3.52x10</a:t>
                      </a:r>
                      <a:r>
                        <a:rPr kumimoji="1" lang="en-US" altLang="ja-JP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19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 pot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3693 </a:t>
                      </a: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ev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.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Run de physique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4.04x10</a:t>
                      </a:r>
                      <a:r>
                        <a:rPr kumimoji="0" lang="fr-FR" sz="1600" b="1" kern="12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</a:t>
                      </a:r>
                      <a:r>
                        <a:rPr kumimoji="0" lang="fr-FR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pot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 </a:t>
                      </a:r>
                      <a:r>
                        <a:rPr kumimoji="0" lang="fr-FR" sz="16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4246 </a:t>
                      </a: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ev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.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108" charset="-128"/>
                        </a:rPr>
                        <a:t>Run de physique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90979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60032" y="3645024"/>
            <a:ext cx="411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9637 </a:t>
            </a:r>
            <a:r>
              <a:rPr lang="fr-FR" sz="2000" dirty="0" smtClean="0">
                <a:solidFill>
                  <a:schemeClr val="tx1"/>
                </a:solidFill>
              </a:rPr>
              <a:t>événements </a:t>
            </a:r>
          </a:p>
          <a:p>
            <a:pPr algn="l">
              <a:buNone/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Run</a:t>
            </a:r>
            <a:r>
              <a:rPr lang="fr-FR" sz="2000" dirty="0" smtClean="0">
                <a:solidFill>
                  <a:schemeClr val="tx1"/>
                </a:solidFill>
              </a:rPr>
              <a:t> à haute intensité en 2011&amp;2012</a:t>
            </a:r>
          </a:p>
          <a:p>
            <a:pPr algn="l">
              <a:defRPr/>
            </a:pP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1600" y="616530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2008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95936" y="378904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2010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87824" y="4797152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2009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principe de l’expérience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>
          <a:xfrm>
            <a:off x="8382000" y="642143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13</a:t>
            </a:fld>
            <a:endParaRPr lang="fr-FR" dirty="0"/>
          </a:p>
        </p:txBody>
      </p:sp>
      <p:sp>
        <p:nvSpPr>
          <p:cNvPr id="9" name="TextBox 71"/>
          <p:cNvSpPr txBox="1">
            <a:spLocks noChangeArrowheads="1"/>
          </p:cNvSpPr>
          <p:nvPr/>
        </p:nvSpPr>
        <p:spPr bwMode="auto">
          <a:xfrm>
            <a:off x="179512" y="1268760"/>
            <a:ext cx="388843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Faisceau de ν</a:t>
            </a:r>
            <a:r>
              <a:rPr lang="fr-FR" sz="2000" baseline="-25000" dirty="0" smtClean="0">
                <a:solidFill>
                  <a:schemeClr val="tx1"/>
                </a:solidFill>
              </a:rPr>
              <a:t>µ</a:t>
            </a:r>
            <a:r>
              <a:rPr lang="fr-FR" sz="2000" dirty="0" smtClean="0">
                <a:solidFill>
                  <a:schemeClr val="tx1"/>
                </a:solidFill>
              </a:rPr>
              <a:t> intense</a:t>
            </a:r>
          </a:p>
          <a:p>
            <a:pPr algn="l">
              <a:buNone/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Cible à grande masse fiducielle et résolution spatiale micrométrique</a:t>
            </a:r>
          </a:p>
          <a:p>
            <a:pPr algn="l">
              <a:buNone/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Détection de la topologie en coude du tau</a:t>
            </a:r>
          </a:p>
          <a:p>
            <a:pPr algn="l">
              <a:buNone/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Emulsions :</a:t>
            </a:r>
          </a:p>
          <a:p>
            <a:pPr algn="l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   Résolution spatiale </a:t>
            </a:r>
            <a:r>
              <a:rPr lang="fr-FR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~</a:t>
            </a:r>
            <a:r>
              <a:rPr lang="fr-FR" sz="2000" dirty="0" smtClean="0">
                <a:solidFill>
                  <a:schemeClr val="tx1"/>
                </a:solidFill>
              </a:rPr>
              <a:t> 1 </a:t>
            </a:r>
            <a:r>
              <a:rPr lang="el-GR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μ</a:t>
            </a:r>
            <a:r>
              <a:rPr lang="en-US" sz="2000" dirty="0" smtClean="0">
                <a:solidFill>
                  <a:schemeClr val="tx1"/>
                </a:solidFill>
              </a:rPr>
              <a:t>m</a:t>
            </a:r>
          </a:p>
          <a:p>
            <a:pPr algn="l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   Résolution angulaire  </a:t>
            </a:r>
            <a:r>
              <a:rPr lang="fr-FR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~</a:t>
            </a:r>
            <a:r>
              <a:rPr lang="fr-FR" sz="2000" dirty="0" smtClean="0">
                <a:solidFill>
                  <a:schemeClr val="tx1"/>
                </a:solidFill>
              </a:rPr>
              <a:t> 1mrad</a:t>
            </a:r>
          </a:p>
          <a:p>
            <a:pPr algn="l">
              <a:buNone/>
              <a:defRPr/>
            </a:pPr>
            <a:endParaRPr lang="fr-FR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 Les détecteurs électroniques servent à localiser le lieu de l’interaction neutrino dans la cible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1124744"/>
            <a:ext cx="4680520" cy="47025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cxnSp>
        <p:nvCxnSpPr>
          <p:cNvPr id="12" name="Connecteur droit avec flèche 11"/>
          <p:cNvCxnSpPr/>
          <p:nvPr/>
        </p:nvCxnSpPr>
        <p:spPr>
          <a:xfrm>
            <a:off x="4355976" y="3501008"/>
            <a:ext cx="151216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716016" y="3429000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prova"/>
          <p:cNvPicPr>
            <a:picLocks noChangeAspect="1" noChangeArrowheads="1"/>
          </p:cNvPicPr>
          <p:nvPr/>
        </p:nvPicPr>
        <p:blipFill>
          <a:blip r:embed="rId2" cstate="print"/>
          <a:srcRect l="1370" r="1370" b="7281"/>
          <a:stretch>
            <a:fillRect/>
          </a:stretch>
        </p:blipFill>
        <p:spPr bwMode="auto">
          <a:xfrm>
            <a:off x="133766" y="1052736"/>
            <a:ext cx="8915638" cy="460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le détecteur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932040" y="2204864"/>
            <a:ext cx="2627784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Alternance d’un plan de  </a:t>
            </a:r>
            <a:r>
              <a:rPr lang="fr-FR" sz="1600" dirty="0">
                <a:solidFill>
                  <a:schemeClr val="bg1"/>
                </a:solidFill>
              </a:rPr>
              <a:t>briques </a:t>
            </a:r>
            <a:r>
              <a:rPr lang="fr-FR" sz="1600" dirty="0" smtClean="0">
                <a:solidFill>
                  <a:schemeClr val="bg1"/>
                </a:solidFill>
              </a:rPr>
              <a:t>avec 1 plan de scintillateur</a:t>
            </a: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0" y="5996226"/>
            <a:ext cx="50760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150000 briques</a:t>
            </a: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 1.25kt de plomb</a:t>
            </a:r>
            <a:endParaRPr lang="fr-FR" sz="2000" dirty="0" smtClean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  <a:buNone/>
            </a:pPr>
            <a:endParaRPr lang="fr-FR" altLang="ja-JP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028384" y="582997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14</a:t>
            </a:fld>
            <a:endParaRPr lang="fr-FR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1" name="Picture 13" descr="Z:\soutenancel_stage_2009-07-09\brique+dim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52736"/>
            <a:ext cx="2554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22"/>
          <p:cNvSpPr txBox="1">
            <a:spLocks noChangeArrowheads="1"/>
          </p:cNvSpPr>
          <p:nvPr/>
        </p:nvSpPr>
        <p:spPr bwMode="auto">
          <a:xfrm>
            <a:off x="381000" y="3505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fr-FR" sz="1400" b="1">
                <a:solidFill>
                  <a:schemeClr val="bg1"/>
                </a:solidFill>
              </a:rPr>
              <a:t>Masse = 8.3kg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le détecteur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Image 40" descr="Imag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0548" y="3573016"/>
            <a:ext cx="4753452" cy="2736304"/>
          </a:xfrm>
          <a:prstGeom prst="rect">
            <a:avLst/>
          </a:prstGeom>
          <a:noFill/>
        </p:spPr>
      </p:pic>
      <p:pic>
        <p:nvPicPr>
          <p:cNvPr id="42" name="Image 41" descr="Imag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49466"/>
            <a:ext cx="4279039" cy="3608534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378225" y="1124744"/>
            <a:ext cx="3707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Les briques ECC</a:t>
            </a:r>
          </a:p>
          <a:p>
            <a:pPr algn="l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masse = 8kg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021562" y="580526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15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numériser les</a:t>
            </a:r>
            <a:r>
              <a:rPr kumimoji="0" lang="fr-FR" sz="4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émulsions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836712"/>
            <a:ext cx="4860032" cy="4065696"/>
          </a:xfrm>
          <a:prstGeom prst="rect">
            <a:avLst/>
          </a:prstGeom>
        </p:spPr>
      </p:pic>
      <p:pic>
        <p:nvPicPr>
          <p:cNvPr id="5" name="Picture 1" descr="L:\ariga\Pictures\IMG_0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1196752"/>
            <a:ext cx="4211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Les briques sélectionnées sont  désassemblées, leurs émulsions développées puis envoyées dans les différents laboratoires de scan en Europe et au Japon.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028384" y="580526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16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reconstruire les données</a:t>
            </a:r>
            <a:r>
              <a:rPr kumimoji="0" lang="fr-FR" sz="4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les simulations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4847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On va associer d’émulsion en émulsion les morceaux de traces afin de reconstruire les traces complètes et de chercher une convergence vers un vertex. Voici un exemple  :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8028384" y="580526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17</a:t>
            </a:fld>
            <a:endParaRPr lang="fr-FR" dirty="0"/>
          </a:p>
        </p:txBody>
      </p:sp>
      <p:pic>
        <p:nvPicPr>
          <p:cNvPr id="8" name="Image 7" descr="Nu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27335"/>
            <a:ext cx="6249938" cy="4330665"/>
          </a:xfrm>
          <a:prstGeom prst="rect">
            <a:avLst/>
          </a:prstGeom>
        </p:spPr>
      </p:pic>
      <p:pic>
        <p:nvPicPr>
          <p:cNvPr id="9" name="Picture 6" descr="b096038_animated_2_bea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L:\ariga\OPERA\Napoli\b072693\side_z10_l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280" y="2420888"/>
            <a:ext cx="6480720" cy="401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L:\ariga\OPERA\Napoli\b072693\anim_zoom_z10_n200_f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48880"/>
            <a:ext cx="6444208" cy="411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 : résultats</a:t>
            </a:r>
            <a:endParaRPr kumimoji="0" lang="fr-FR" sz="4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0" y="96520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n</a:t>
            </a:r>
            <a:r>
              <a:rPr lang="fr-FR" sz="2000" dirty="0" smtClean="0">
                <a:solidFill>
                  <a:schemeClr val="tx1"/>
                </a:solidFill>
              </a:rPr>
              <a:t>ombre d’interactions neutrino trouvées à l’heure actuelle : 1617</a:t>
            </a:r>
          </a:p>
          <a:p>
            <a:pPr algn="l">
              <a:buFont typeface="Wingdings" pitchFamily="2" charset="2"/>
              <a:buChar char="à"/>
            </a:pPr>
            <a:r>
              <a:rPr lang="fr-FR" sz="2000" dirty="0" smtClean="0">
                <a:solidFill>
                  <a:schemeClr val="tx1"/>
                </a:solidFill>
              </a:rPr>
              <a:t>événements passés au travers du “</a:t>
            </a:r>
            <a:r>
              <a:rPr lang="fr-FR" sz="2000" dirty="0" err="1" smtClean="0">
                <a:solidFill>
                  <a:schemeClr val="tx1"/>
                </a:solidFill>
              </a:rPr>
              <a:t>decay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search</a:t>
            </a:r>
            <a:r>
              <a:rPr lang="fr-FR" sz="2000" dirty="0" smtClean="0">
                <a:solidFill>
                  <a:schemeClr val="tx1"/>
                </a:solidFill>
              </a:rPr>
              <a:t>”: 1088 (187NC)</a:t>
            </a:r>
          </a:p>
          <a:p>
            <a:pPr algn="l">
              <a:buNone/>
            </a:pP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représentent 35% de la statistique 2008-2009</a:t>
            </a:r>
            <a:r>
              <a:rPr lang="fr-FR" sz="2000" dirty="0" smtClean="0">
                <a:solidFill>
                  <a:schemeClr val="tx1"/>
                </a:solidFill>
              </a:rPr>
              <a:t> : 1.85 x 10</a:t>
            </a:r>
            <a:r>
              <a:rPr lang="fr-FR" sz="2000" baseline="30000" dirty="0" smtClean="0">
                <a:solidFill>
                  <a:schemeClr val="tx1"/>
                </a:solidFill>
              </a:rPr>
              <a:t>19</a:t>
            </a:r>
            <a:r>
              <a:rPr lang="fr-FR" sz="2000" dirty="0" smtClean="0">
                <a:solidFill>
                  <a:schemeClr val="tx1"/>
                </a:solidFill>
              </a:rPr>
              <a:t> pot</a:t>
            </a:r>
          </a:p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avec cette stat et </a:t>
            </a:r>
            <a:r>
              <a:rPr lang="fr-FR" sz="2000" dirty="0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fr-FR" sz="2000" dirty="0" smtClean="0">
                <a:solidFill>
                  <a:schemeClr val="tx1"/>
                </a:solidFill>
              </a:rPr>
              <a:t>m</a:t>
            </a:r>
            <a:r>
              <a:rPr lang="fr-FR" sz="2000" baseline="30000" dirty="0" smtClean="0">
                <a:solidFill>
                  <a:schemeClr val="tx1"/>
                </a:solidFill>
              </a:rPr>
              <a:t>2</a:t>
            </a:r>
            <a:r>
              <a:rPr lang="fr-FR" sz="2000" baseline="-25000" dirty="0" smtClean="0">
                <a:solidFill>
                  <a:schemeClr val="tx1"/>
                </a:solidFill>
              </a:rPr>
              <a:t>23</a:t>
            </a:r>
            <a:r>
              <a:rPr lang="fr-FR" sz="2000" dirty="0" smtClean="0">
                <a:solidFill>
                  <a:schemeClr val="tx1"/>
                </a:solidFill>
              </a:rPr>
              <a:t> = 2.5 x10</a:t>
            </a:r>
            <a:r>
              <a:rPr lang="fr-FR" sz="2000" baseline="30000" dirty="0" smtClean="0">
                <a:solidFill>
                  <a:schemeClr val="tx1"/>
                </a:solidFill>
              </a:rPr>
              <a:t>-3</a:t>
            </a:r>
            <a:r>
              <a:rPr lang="fr-FR" sz="2000" dirty="0" smtClean="0">
                <a:solidFill>
                  <a:schemeClr val="tx1"/>
                </a:solidFill>
              </a:rPr>
              <a:t> eV</a:t>
            </a:r>
            <a:r>
              <a:rPr lang="fr-FR" sz="2000" baseline="30000" dirty="0" smtClean="0">
                <a:solidFill>
                  <a:schemeClr val="tx1"/>
                </a:solidFill>
              </a:rPr>
              <a:t>2</a:t>
            </a:r>
            <a:r>
              <a:rPr lang="fr-FR" sz="2000" dirty="0" smtClean="0">
                <a:solidFill>
                  <a:schemeClr val="tx1"/>
                </a:solidFill>
              </a:rPr>
              <a:t>  on attend dans OPERA ~ 0.5 </a:t>
            </a:r>
            <a:r>
              <a:rPr lang="fr-FR" sz="20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fr-FR" sz="2000" baseline="-250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457890"/>
            <a:ext cx="82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La probabilité de fluctuation du bruit de fond est de 1.8%.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382000" y="642143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18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2492896"/>
            <a:ext cx="26997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4000" dirty="0" smtClean="0">
                <a:solidFill>
                  <a:schemeClr val="tx1"/>
                </a:solidFill>
                <a:latin typeface="Calibri" pitchFamily="34" charset="0"/>
              </a:rPr>
              <a:t>Candidat </a:t>
            </a:r>
            <a:r>
              <a:rPr lang="el-GR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ν</a:t>
            </a:r>
            <a:r>
              <a:rPr lang="el-GR" sz="4000" baseline="-25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τ</a:t>
            </a:r>
            <a:r>
              <a:rPr lang="en-US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4000" dirty="0" smtClean="0">
                <a:solidFill>
                  <a:schemeClr val="tx1"/>
                </a:solidFill>
                <a:latin typeface="Calibri" pitchFamily="34" charset="0"/>
              </a:rPr>
              <a:t>de cet été</a:t>
            </a:r>
          </a:p>
          <a:p>
            <a:pPr>
              <a:buNone/>
            </a:pPr>
            <a:endParaRPr lang="fr-FR" sz="4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Phys.Lett.B691:138-145,2010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arXiv:1006.1623</a:t>
            </a:r>
            <a:r>
              <a:rPr lang="en-US" sz="1400" dirty="0" smtClean="0">
                <a:solidFill>
                  <a:schemeClr val="tx1"/>
                </a:solidFill>
              </a:rPr>
              <a:t> [</a:t>
            </a:r>
            <a:r>
              <a:rPr lang="en-US" sz="1400" dirty="0" err="1" smtClean="0">
                <a:solidFill>
                  <a:schemeClr val="tx1"/>
                </a:solidFill>
              </a:rPr>
              <a:t>hep</a:t>
            </a:r>
            <a:r>
              <a:rPr lang="en-US" sz="1400" dirty="0" smtClean="0">
                <a:solidFill>
                  <a:schemeClr val="tx1"/>
                </a:solidFill>
              </a:rPr>
              <a:t>-ex]</a:t>
            </a:r>
            <a:endParaRPr lang="fr-FR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Reconstruction des gerbes électromagnétiques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23528" y="5589240"/>
            <a:ext cx="8229600" cy="108012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chercher à associer les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basetraces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 des critères géométriques formant la gerbe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5"/>
          </p:nvPr>
        </p:nvSpPr>
        <p:spPr>
          <a:xfrm>
            <a:off x="8382000" y="642143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19</a:t>
            </a:fld>
            <a:endParaRPr lang="fr-FR" dirty="0"/>
          </a:p>
        </p:txBody>
      </p:sp>
      <p:pic>
        <p:nvPicPr>
          <p:cNvPr id="15" name="Image 14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4088" y="1628800"/>
            <a:ext cx="2419912" cy="2237047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8460432" y="278092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400" dirty="0" smtClean="0">
                <a:solidFill>
                  <a:schemeClr val="tx1"/>
                </a:solidFill>
              </a:rPr>
              <a:t>Pb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0672" t="16065" r="20267" b="27236"/>
          <a:stretch>
            <a:fillRect/>
          </a:stretch>
        </p:blipFill>
        <p:spPr bwMode="auto">
          <a:xfrm>
            <a:off x="611560" y="1844824"/>
            <a:ext cx="5688633" cy="341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dirty="0" smtClean="0"/>
              <a:t>	Sommaire</a:t>
            </a:r>
            <a:endParaRPr lang="fr-FR" sz="4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neutrino et ses oscillations : aspects théoriques et expérimentaux</a:t>
            </a:r>
          </a:p>
          <a:p>
            <a:r>
              <a:rPr lang="fr-FR" dirty="0" smtClean="0"/>
              <a:t>Un calorimètre e-m pour la détection des électrons produits d’oscillation</a:t>
            </a:r>
          </a:p>
          <a:p>
            <a:r>
              <a:rPr lang="fr-FR" dirty="0" smtClean="0"/>
              <a:t>Le faisceau CNGS &amp; le détecteur OPERA</a:t>
            </a:r>
          </a:p>
          <a:p>
            <a:r>
              <a:rPr lang="fr-FR" dirty="0" smtClean="0"/>
              <a:t>Simulation et reconstruction</a:t>
            </a:r>
          </a:p>
          <a:p>
            <a:r>
              <a:rPr lang="fr-FR" dirty="0" smtClean="0"/>
              <a:t>Premiers résultats</a:t>
            </a:r>
          </a:p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>
          <a:xfrm>
            <a:off x="8059916" y="582103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</a:t>
            </a:fld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4572000" cy="2520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smtClean="0"/>
              <a:t>Séparation électron/pion</a:t>
            </a:r>
          </a:p>
          <a:p>
            <a:r>
              <a:rPr lang="fr-FR" sz="2400" dirty="0" smtClean="0"/>
              <a:t>Réseau de neurones </a:t>
            </a:r>
            <a:r>
              <a:rPr lang="fr-FR" sz="2400" dirty="0" err="1" smtClean="0"/>
              <a:t>Root</a:t>
            </a:r>
            <a:endParaRPr lang="fr-FR" sz="2400" dirty="0" smtClean="0"/>
          </a:p>
          <a:p>
            <a:r>
              <a:rPr lang="fr-FR" sz="2400" dirty="0" smtClean="0"/>
              <a:t>Variables d’entrée : de 18 à 53</a:t>
            </a:r>
          </a:p>
          <a:p>
            <a:r>
              <a:rPr lang="fr-FR" sz="2400" dirty="0" smtClean="0">
                <a:cs typeface="Times New Roman"/>
                <a:sym typeface="Wingdings" pitchFamily="2" charset="2"/>
              </a:rPr>
              <a:t>Variable de sortie : probabilité d’être 1 électron</a:t>
            </a:r>
            <a:endParaRPr lang="fr-FR" sz="2400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>
          <a:xfrm>
            <a:off x="8028384" y="580526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20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l" fontAlgn="auto">
              <a:spcAft>
                <a:spcPts val="0"/>
              </a:spcAft>
              <a:buNone/>
              <a:defRPr/>
            </a:pPr>
            <a:r>
              <a:rPr lang="fr-FR" sz="4800" dirty="0" smtClean="0"/>
              <a:t>Analyse à réseaux de neurones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44250"/>
            <a:ext cx="43003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0" y="2348880"/>
            <a:ext cx="4572000" cy="25202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Estimation de l’énergie</a:t>
            </a:r>
            <a:r>
              <a:rPr kumimoji="0" lang="fr-F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d’une gerbe</a:t>
            </a: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fr-FR" sz="24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Réseau de neurones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Root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Variables d’entrée : de 18 à 53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/>
                <a:sym typeface="Wingdings" pitchFamily="2" charset="2"/>
              </a:rPr>
              <a:t>Variable de sortie : Energie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59832" y="3356992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2 </a:t>
            </a:r>
            <a:r>
              <a:rPr lang="fr-FR" sz="2400" dirty="0" err="1" smtClean="0">
                <a:solidFill>
                  <a:schemeClr val="tx1"/>
                </a:solidFill>
              </a:rPr>
              <a:t>GeV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SV_electron_6+4+1.5+0.5GeV_serie1WithScat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50916"/>
          <a:stretch>
            <a:fillRect/>
          </a:stretch>
        </p:blipFill>
        <p:spPr>
          <a:xfrm>
            <a:off x="179512" y="836712"/>
            <a:ext cx="8280920" cy="3024336"/>
          </a:xfr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>
          <a:xfrm>
            <a:off x="8028384" y="580526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21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</a:t>
            </a:r>
            <a:r>
              <a:rPr lang="fr-FR" sz="4000" noProof="0" dirty="0" smtClean="0"/>
              <a:t>nstruction des gerbes électrons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Espace réservé du contenu 5"/>
          <p:cNvGraphicFramePr>
            <a:graphicFrameLocks/>
          </p:cNvGraphicFramePr>
          <p:nvPr/>
        </p:nvGraphicFramePr>
        <p:xfrm>
          <a:off x="179512" y="3861049"/>
          <a:ext cx="6984777" cy="2996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9"/>
                <a:gridCol w="2328259"/>
                <a:gridCol w="2328259"/>
              </a:tblGrid>
              <a:tr h="46745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Energie MC vrai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Energie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dirty="0" smtClean="0"/>
                        <a:t>Moyenne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Energie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dirty="0" smtClean="0"/>
                        <a:t>RMS</a:t>
                      </a:r>
                      <a:endParaRPr lang="fr-FR" sz="20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</a:t>
                      </a:r>
                      <a:r>
                        <a:rPr lang="fr-FR" sz="2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GeV</a:t>
                      </a:r>
                      <a:endParaRPr lang="fr-FR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11.7</a:t>
                      </a:r>
                      <a:endParaRPr lang="fr-FR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2.4 (20%)</a:t>
                      </a:r>
                      <a:endParaRPr lang="fr-FR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6 </a:t>
                      </a:r>
                      <a:r>
                        <a:rPr lang="fr-FR" sz="2000" dirty="0" err="1" smtClean="0"/>
                        <a:t>GeV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7.4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2.2 (30%)</a:t>
                      </a:r>
                      <a:endParaRPr lang="fr-FR" sz="20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4 </a:t>
                      </a:r>
                      <a:r>
                        <a:rPr lang="fr-FR" sz="200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4.9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2.1 (43%)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70C0"/>
                          </a:solidFill>
                        </a:rPr>
                        <a:t>1.5 </a:t>
                      </a:r>
                      <a:r>
                        <a:rPr lang="fr-FR" sz="2000" dirty="0" err="1" smtClean="0">
                          <a:solidFill>
                            <a:srgbClr val="0070C0"/>
                          </a:solidFill>
                        </a:rPr>
                        <a:t>GeV</a:t>
                      </a:r>
                      <a:endParaRPr lang="fr-FR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70C0"/>
                          </a:solidFill>
                        </a:rPr>
                        <a:t>1.4</a:t>
                      </a:r>
                      <a:endParaRPr lang="fr-FR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70C0"/>
                          </a:solidFill>
                        </a:rPr>
                        <a:t>0.9 (65%)</a:t>
                      </a:r>
                      <a:endParaRPr lang="fr-FR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590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66"/>
                          </a:solidFill>
                        </a:rPr>
                        <a:t>0.5 </a:t>
                      </a:r>
                      <a:r>
                        <a:rPr lang="fr-FR" sz="2000" dirty="0" err="1" smtClean="0">
                          <a:solidFill>
                            <a:srgbClr val="FF0066"/>
                          </a:solidFill>
                        </a:rPr>
                        <a:t>GeV</a:t>
                      </a:r>
                      <a:endParaRPr lang="fr-FR" sz="2000" dirty="0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66"/>
                          </a:solidFill>
                        </a:rPr>
                        <a:t>0.44</a:t>
                      </a:r>
                      <a:endParaRPr lang="fr-FR" sz="2000" dirty="0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66"/>
                          </a:solidFill>
                        </a:rPr>
                        <a:t>0.26 (60%)</a:t>
                      </a:r>
                      <a:endParaRPr lang="fr-FR" sz="2000" dirty="0">
                        <a:solidFill>
                          <a:srgbClr val="FF0066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179512" y="5805264"/>
            <a:ext cx="6984776" cy="105273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020272" y="4725144"/>
            <a:ext cx="190770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Algorithme de reconstruction des gerbes à basse énergie en cours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du contenu 27" descr="SV_electron_6+4+1.5+0.5GeV_serie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692696"/>
            <a:ext cx="6948264" cy="4968552"/>
          </a:xfr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>
          <a:xfrm>
            <a:off x="8028384" y="580526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22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</a:t>
            </a:r>
            <a:r>
              <a:rPr lang="fr-FR" sz="4000" noProof="0" dirty="0" smtClean="0"/>
              <a:t>nstruction des gerbes électrons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836712"/>
            <a:ext cx="209224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MC vrai :</a:t>
            </a:r>
          </a:p>
          <a:p>
            <a:pPr algn="l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E</a:t>
            </a:r>
            <a:r>
              <a:rPr lang="fr-FR" sz="2400" baseline="-25000" dirty="0" smtClean="0">
                <a:solidFill>
                  <a:schemeClr val="tx1"/>
                </a:solidFill>
              </a:rPr>
              <a:t>MC</a:t>
            </a:r>
            <a:r>
              <a:rPr lang="fr-FR" sz="2400" dirty="0" smtClean="0">
                <a:solidFill>
                  <a:schemeClr val="tx1"/>
                </a:solidFill>
              </a:rPr>
              <a:t> = 6 </a:t>
            </a:r>
            <a:r>
              <a:rPr lang="fr-FR" sz="2400" dirty="0" err="1" smtClean="0">
                <a:solidFill>
                  <a:schemeClr val="tx1"/>
                </a:solidFill>
              </a:rPr>
              <a:t>GeV</a:t>
            </a:r>
            <a:endParaRPr lang="fr-FR" sz="2400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E</a:t>
            </a:r>
            <a:r>
              <a:rPr lang="fr-FR" sz="2400" baseline="-25000" dirty="0" smtClean="0">
                <a:solidFill>
                  <a:srgbClr val="FF0000"/>
                </a:solidFill>
              </a:rPr>
              <a:t>MC</a:t>
            </a:r>
            <a:r>
              <a:rPr lang="fr-FR" sz="2400" dirty="0" smtClean="0">
                <a:solidFill>
                  <a:srgbClr val="FF0000"/>
                </a:solidFill>
              </a:rPr>
              <a:t> = 4 </a:t>
            </a:r>
            <a:r>
              <a:rPr lang="fr-FR" sz="2400" dirty="0" err="1" smtClean="0">
                <a:solidFill>
                  <a:srgbClr val="FF0000"/>
                </a:solidFill>
              </a:rPr>
              <a:t>GeV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E</a:t>
            </a:r>
            <a:r>
              <a:rPr lang="fr-FR" sz="2400" baseline="-25000" dirty="0" smtClean="0">
                <a:solidFill>
                  <a:srgbClr val="0070C0"/>
                </a:solidFill>
              </a:rPr>
              <a:t>MC</a:t>
            </a:r>
            <a:r>
              <a:rPr lang="fr-FR" sz="2400" dirty="0" smtClean="0">
                <a:solidFill>
                  <a:srgbClr val="0070C0"/>
                </a:solidFill>
              </a:rPr>
              <a:t> =1.5 </a:t>
            </a:r>
            <a:r>
              <a:rPr lang="fr-FR" sz="2400" dirty="0" err="1" smtClean="0">
                <a:solidFill>
                  <a:srgbClr val="0070C0"/>
                </a:solidFill>
              </a:rPr>
              <a:t>GeV</a:t>
            </a:r>
            <a:endParaRPr lang="fr-FR" sz="2400" dirty="0" smtClean="0">
              <a:solidFill>
                <a:srgbClr val="0070C0"/>
              </a:solidFill>
            </a:endParaRPr>
          </a:p>
          <a:p>
            <a:pPr algn="l">
              <a:buNone/>
            </a:pPr>
            <a:r>
              <a:rPr lang="fr-FR" sz="2400" dirty="0" smtClean="0">
                <a:solidFill>
                  <a:srgbClr val="FF0066"/>
                </a:solidFill>
              </a:rPr>
              <a:t>E</a:t>
            </a:r>
            <a:r>
              <a:rPr lang="fr-FR" sz="2400" baseline="-25000" dirty="0" smtClean="0">
                <a:solidFill>
                  <a:srgbClr val="FF0066"/>
                </a:solidFill>
              </a:rPr>
              <a:t>MC</a:t>
            </a:r>
            <a:r>
              <a:rPr lang="fr-FR" sz="2400" dirty="0" smtClean="0">
                <a:solidFill>
                  <a:srgbClr val="FF0066"/>
                </a:solidFill>
              </a:rPr>
              <a:t> =0.5 </a:t>
            </a:r>
            <a:r>
              <a:rPr lang="fr-FR" sz="2400" dirty="0" err="1" smtClean="0">
                <a:solidFill>
                  <a:srgbClr val="FF0066"/>
                </a:solidFill>
              </a:rPr>
              <a:t>GeV</a:t>
            </a:r>
            <a:endParaRPr lang="fr-FR" sz="2400" dirty="0" smtClean="0">
              <a:solidFill>
                <a:srgbClr val="FF0066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-63064" y="2719986"/>
            <a:ext cx="2303765" cy="1971546"/>
            <a:chOff x="1967428" y="522231"/>
            <a:chExt cx="2799466" cy="1971546"/>
          </a:xfrm>
        </p:grpSpPr>
        <p:cxnSp>
          <p:nvCxnSpPr>
            <p:cNvPr id="9" name="Connecteur droit 8"/>
            <p:cNvCxnSpPr/>
            <p:nvPr/>
          </p:nvCxnSpPr>
          <p:spPr>
            <a:xfrm flipV="1">
              <a:off x="2627784" y="1412776"/>
              <a:ext cx="244263" cy="167459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2843808" y="1628800"/>
              <a:ext cx="360040" cy="120572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5400000" flipH="1" flipV="1">
              <a:off x="3192126" y="920442"/>
              <a:ext cx="239468" cy="72008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3635896" y="1268760"/>
              <a:ext cx="366395" cy="167459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2843808" y="1340768"/>
              <a:ext cx="366395" cy="0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3203848" y="1628800"/>
              <a:ext cx="366395" cy="167459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 flipH="1" flipV="1">
              <a:off x="3203848" y="1484784"/>
              <a:ext cx="144016" cy="144016"/>
            </a:xfrm>
            <a:prstGeom prst="line">
              <a:avLst/>
            </a:prstGeom>
            <a:noFill/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3419872" y="980728"/>
              <a:ext cx="216024" cy="144016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3563888" y="1484784"/>
              <a:ext cx="330611" cy="20103"/>
            </a:xfrm>
            <a:prstGeom prst="line">
              <a:avLst/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3275856" y="1196752"/>
              <a:ext cx="330611" cy="20103"/>
            </a:xfrm>
            <a:prstGeom prst="lin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2339752" y="2194181"/>
              <a:ext cx="2304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rot="5400000" flipH="1" flipV="1">
              <a:off x="1619672" y="1484784"/>
              <a:ext cx="144016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4386660" y="2093667"/>
              <a:ext cx="3802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FR" sz="2000" dirty="0" smtClean="0">
                  <a:solidFill>
                    <a:schemeClr val="bg1"/>
                  </a:solidFill>
                </a:rPr>
                <a:t>x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986007" y="522231"/>
              <a:ext cx="3802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FR" sz="2000" dirty="0" smtClean="0">
                  <a:solidFill>
                    <a:schemeClr val="bg1"/>
                  </a:solidFill>
                </a:rPr>
                <a:t>y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967428" y="1995533"/>
              <a:ext cx="397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FR" sz="2000" dirty="0" smtClean="0">
                  <a:solidFill>
                    <a:schemeClr val="bg1"/>
                  </a:solidFill>
                </a:rPr>
                <a:t>0</a:t>
              </a:r>
              <a:endParaRPr lang="fr-FR" sz="4000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 rot="5400000">
              <a:off x="3186894" y="1285714"/>
              <a:ext cx="360040" cy="182116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3306723" y="1196752"/>
              <a:ext cx="4737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sz="2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fr-FR" sz="2000" dirty="0" smtClean="0">
                  <a:solidFill>
                    <a:srgbClr val="FF0000"/>
                  </a:solidFill>
                </a:rPr>
                <a:t>r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-42272" y="4581128"/>
            <a:ext cx="2238008" cy="1868586"/>
            <a:chOff x="379033" y="651317"/>
            <a:chExt cx="2701724" cy="1868586"/>
          </a:xfrm>
        </p:grpSpPr>
        <p:cxnSp>
          <p:nvCxnSpPr>
            <p:cNvPr id="29" name="Connecteur droit 28"/>
            <p:cNvCxnSpPr/>
            <p:nvPr/>
          </p:nvCxnSpPr>
          <p:spPr>
            <a:xfrm rot="5400000" flipH="1" flipV="1">
              <a:off x="1511660" y="1448780"/>
              <a:ext cx="360040" cy="288032"/>
            </a:xfrm>
            <a:prstGeom prst="lin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1408981" y="1096169"/>
              <a:ext cx="432048" cy="144016"/>
            </a:xfrm>
            <a:prstGeom prst="lin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755576" y="2204864"/>
              <a:ext cx="2304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rot="5400000" flipH="1" flipV="1">
              <a:off x="35496" y="1484784"/>
              <a:ext cx="144016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2725252" y="2119793"/>
              <a:ext cx="3555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FR" sz="2000" dirty="0" smtClean="0">
                  <a:solidFill>
                    <a:schemeClr val="bg1"/>
                  </a:solidFill>
                </a:rPr>
                <a:t>x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79033" y="651317"/>
              <a:ext cx="3555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FR" sz="2000" dirty="0" smtClean="0">
                  <a:solidFill>
                    <a:schemeClr val="bg1"/>
                  </a:solidFill>
                </a:rPr>
                <a:t>y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14247" y="2034722"/>
              <a:ext cx="371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FR" sz="2000" dirty="0" smtClean="0">
                  <a:solidFill>
                    <a:schemeClr val="bg1"/>
                  </a:solidFill>
                </a:rPr>
                <a:t>0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Connecteur droit 35"/>
            <p:cNvCxnSpPr/>
            <p:nvPr/>
          </p:nvCxnSpPr>
          <p:spPr>
            <a:xfrm rot="10800000" flipV="1">
              <a:off x="1259632" y="1090836"/>
              <a:ext cx="792088" cy="12496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1422534" y="1816185"/>
              <a:ext cx="1226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sz="2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δθ</a:t>
              </a:r>
              <a:r>
                <a:rPr lang="fr-FR" sz="2000" dirty="0" smtClean="0">
                  <a:solidFill>
                    <a:srgbClr val="FF0000"/>
                  </a:solidFill>
                </a:rPr>
                <a:t>=</a:t>
              </a:r>
              <a:r>
                <a:rPr lang="el-GR" sz="2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θ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2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-</a:t>
              </a:r>
              <a:r>
                <a:rPr lang="el-GR" sz="2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θ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fr-FR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Connecteur droit 37"/>
            <p:cNvCxnSpPr/>
            <p:nvPr/>
          </p:nvCxnSpPr>
          <p:spPr>
            <a:xfrm rot="10800000" flipV="1">
              <a:off x="1432224" y="1537742"/>
              <a:ext cx="504056" cy="9525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/>
            <p:cNvSpPr/>
            <p:nvPr/>
          </p:nvSpPr>
          <p:spPr>
            <a:xfrm>
              <a:off x="1763688" y="1412776"/>
              <a:ext cx="144016" cy="21602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Arc 39"/>
            <p:cNvSpPr/>
            <p:nvPr/>
          </p:nvSpPr>
          <p:spPr>
            <a:xfrm rot="2004646">
              <a:off x="1556049" y="963973"/>
              <a:ext cx="319734" cy="396674"/>
            </a:xfrm>
            <a:prstGeom prst="arc">
              <a:avLst>
                <a:gd name="adj1" fmla="val 18435709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868832" y="1042889"/>
              <a:ext cx="474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sz="2000" dirty="0" smtClean="0">
                  <a:solidFill>
                    <a:srgbClr val="00B050"/>
                  </a:solidFill>
                  <a:latin typeface="Times New Roman"/>
                  <a:cs typeface="Times New Roman"/>
                </a:rPr>
                <a:t>θ</a:t>
              </a:r>
              <a:r>
                <a:rPr lang="en-US" sz="2000" baseline="-25000" dirty="0" smtClean="0">
                  <a:solidFill>
                    <a:srgbClr val="00B050"/>
                  </a:solidFill>
                  <a:latin typeface="Times New Roman"/>
                  <a:cs typeface="Times New Roman"/>
                </a:rPr>
                <a:t>1</a:t>
              </a:r>
              <a:endParaRPr lang="fr-FR" sz="2000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856562" y="1340768"/>
              <a:ext cx="4744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sz="2000" dirty="0" smtClean="0">
                  <a:solidFill>
                    <a:srgbClr val="0070C0"/>
                  </a:solidFill>
                  <a:latin typeface="Times New Roman"/>
                  <a:cs typeface="Times New Roman"/>
                </a:rPr>
                <a:t>θ</a:t>
              </a:r>
              <a:r>
                <a:rPr lang="en-US" sz="2000" baseline="-25000" dirty="0" smtClean="0">
                  <a:solidFill>
                    <a:srgbClr val="0070C0"/>
                  </a:solidFill>
                  <a:latin typeface="Times New Roman"/>
                  <a:cs typeface="Times New Roman"/>
                </a:rPr>
                <a:t>2</a:t>
              </a:r>
              <a:endParaRPr lang="fr-FR" sz="2000" baseline="-25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3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7236296" y="4734088"/>
            <a:ext cx="190770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Algorithme de reconstruction des gerbes à basse énergie en cours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11" name="Espace réservé du contenu 10" descr="SV_gamma_6+4+1.5+0.5GeV_serie1WithScat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50679"/>
          <a:stretch>
            <a:fillRect/>
          </a:stretch>
        </p:blipFill>
        <p:spPr>
          <a:xfrm>
            <a:off x="0" y="836712"/>
            <a:ext cx="9189609" cy="2808312"/>
          </a:xfr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>
          <a:xfrm>
            <a:off x="8037328" y="580526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23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</a:t>
            </a:r>
            <a:r>
              <a:rPr lang="fr-FR" sz="4000" noProof="0" dirty="0" smtClean="0"/>
              <a:t>nstruction des gerbes gamma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Espace réservé du contenu 5"/>
          <p:cNvGraphicFramePr>
            <a:graphicFrameLocks/>
          </p:cNvGraphicFramePr>
          <p:nvPr/>
        </p:nvGraphicFramePr>
        <p:xfrm>
          <a:off x="-1" y="3861049"/>
          <a:ext cx="7308306" cy="2996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102"/>
                <a:gridCol w="2436102"/>
                <a:gridCol w="2436102"/>
              </a:tblGrid>
              <a:tr h="5914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Energie MC vrai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aseline="0" dirty="0" smtClean="0"/>
                        <a:t>Energie moyenne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Energie RMS</a:t>
                      </a:r>
                      <a:endParaRPr lang="fr-FR" sz="2000" dirty="0"/>
                    </a:p>
                  </a:txBody>
                  <a:tcPr anchor="ctr"/>
                </a:tc>
              </a:tr>
              <a:tr h="5914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6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baseline="0" dirty="0" err="1" smtClean="0"/>
                        <a:t>GeV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6.9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2.2 (32%)</a:t>
                      </a:r>
                      <a:endParaRPr lang="fr-FR" sz="2000" dirty="0"/>
                    </a:p>
                  </a:txBody>
                  <a:tcPr anchor="ctr"/>
                </a:tc>
              </a:tr>
              <a:tr h="5914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4 </a:t>
                      </a:r>
                      <a:r>
                        <a:rPr lang="fr-FR" sz="200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4.4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00"/>
                          </a:solidFill>
                        </a:rPr>
                        <a:t>1.9 (43%)</a:t>
                      </a:r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9143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70C0"/>
                          </a:solidFill>
                        </a:rPr>
                        <a:t>1.5 </a:t>
                      </a:r>
                      <a:r>
                        <a:rPr lang="fr-FR" sz="2000" dirty="0" err="1" smtClean="0">
                          <a:solidFill>
                            <a:srgbClr val="0070C0"/>
                          </a:solidFill>
                        </a:rPr>
                        <a:t>GeV</a:t>
                      </a:r>
                      <a:endParaRPr lang="fr-FR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70C0"/>
                          </a:solidFill>
                        </a:rPr>
                        <a:t>1.2</a:t>
                      </a:r>
                      <a:endParaRPr lang="fr-FR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70C0"/>
                          </a:solidFill>
                        </a:rPr>
                        <a:t>0.8 (67%)</a:t>
                      </a:r>
                      <a:endParaRPr lang="fr-FR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631203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66"/>
                          </a:solidFill>
                        </a:rPr>
                        <a:t>0.5 </a:t>
                      </a:r>
                      <a:r>
                        <a:rPr lang="fr-FR" sz="2000" dirty="0" err="1" smtClean="0">
                          <a:solidFill>
                            <a:srgbClr val="FF0066"/>
                          </a:solidFill>
                        </a:rPr>
                        <a:t>GeV</a:t>
                      </a:r>
                      <a:endParaRPr lang="fr-FR" sz="2000" dirty="0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66"/>
                          </a:solidFill>
                        </a:rPr>
                        <a:t>0.64</a:t>
                      </a:r>
                      <a:endParaRPr lang="fr-FR" sz="2000" dirty="0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0066"/>
                          </a:solidFill>
                        </a:rPr>
                        <a:t>0.55 (85%)</a:t>
                      </a:r>
                      <a:endParaRPr lang="fr-FR" sz="2000" dirty="0">
                        <a:solidFill>
                          <a:srgbClr val="FF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0" y="5733256"/>
            <a:ext cx="7308304" cy="112474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SV_gamma_6+4+1.5+0.5GeV_serie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07209" y="836712"/>
            <a:ext cx="7136791" cy="4896544"/>
          </a:xfr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>
          <a:xfrm>
            <a:off x="8037328" y="580526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24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</a:t>
            </a:r>
            <a:r>
              <a:rPr lang="fr-FR" sz="4000" noProof="0" dirty="0" smtClean="0"/>
              <a:t>nstruction des gerbes gamma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2780928"/>
            <a:ext cx="2092241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MC vrai:</a:t>
            </a:r>
          </a:p>
          <a:p>
            <a:pPr algn="l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E</a:t>
            </a:r>
            <a:r>
              <a:rPr lang="fr-FR" sz="2400" baseline="-25000" dirty="0" smtClean="0">
                <a:solidFill>
                  <a:schemeClr val="tx1"/>
                </a:solidFill>
              </a:rPr>
              <a:t>MC</a:t>
            </a:r>
            <a:r>
              <a:rPr lang="fr-FR" sz="2400" dirty="0" smtClean="0">
                <a:solidFill>
                  <a:schemeClr val="tx1"/>
                </a:solidFill>
              </a:rPr>
              <a:t> = 6 </a:t>
            </a:r>
            <a:r>
              <a:rPr lang="fr-FR" sz="2400" dirty="0" err="1" smtClean="0">
                <a:solidFill>
                  <a:schemeClr val="tx1"/>
                </a:solidFill>
              </a:rPr>
              <a:t>GeV</a:t>
            </a:r>
            <a:endParaRPr lang="fr-FR" sz="2400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E</a:t>
            </a:r>
            <a:r>
              <a:rPr lang="fr-FR" sz="2400" baseline="-25000" dirty="0" smtClean="0">
                <a:solidFill>
                  <a:srgbClr val="FF0000"/>
                </a:solidFill>
              </a:rPr>
              <a:t>MC</a:t>
            </a:r>
            <a:r>
              <a:rPr lang="fr-FR" sz="2400" dirty="0" smtClean="0">
                <a:solidFill>
                  <a:srgbClr val="FF0000"/>
                </a:solidFill>
              </a:rPr>
              <a:t> = 4 </a:t>
            </a:r>
            <a:r>
              <a:rPr lang="fr-FR" sz="2400" dirty="0" err="1" smtClean="0">
                <a:solidFill>
                  <a:srgbClr val="FF0000"/>
                </a:solidFill>
              </a:rPr>
              <a:t>GeV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E</a:t>
            </a:r>
            <a:r>
              <a:rPr lang="fr-FR" sz="2400" baseline="-25000" dirty="0" smtClean="0">
                <a:solidFill>
                  <a:srgbClr val="0070C0"/>
                </a:solidFill>
              </a:rPr>
              <a:t>MC</a:t>
            </a:r>
            <a:r>
              <a:rPr lang="fr-FR" sz="2400" dirty="0" smtClean="0">
                <a:solidFill>
                  <a:srgbClr val="0070C0"/>
                </a:solidFill>
              </a:rPr>
              <a:t> =1.5 </a:t>
            </a:r>
            <a:r>
              <a:rPr lang="fr-FR" sz="2400" dirty="0" err="1" smtClean="0">
                <a:solidFill>
                  <a:srgbClr val="0070C0"/>
                </a:solidFill>
              </a:rPr>
              <a:t>GeV</a:t>
            </a:r>
            <a:endParaRPr lang="fr-FR" sz="2400" dirty="0" smtClean="0">
              <a:solidFill>
                <a:srgbClr val="0070C0"/>
              </a:solidFill>
            </a:endParaRPr>
          </a:p>
          <a:p>
            <a:pPr algn="l">
              <a:buNone/>
            </a:pPr>
            <a:r>
              <a:rPr lang="fr-FR" sz="2400" dirty="0" smtClean="0">
                <a:solidFill>
                  <a:srgbClr val="FF0066"/>
                </a:solidFill>
              </a:rPr>
              <a:t>E</a:t>
            </a:r>
            <a:r>
              <a:rPr lang="fr-FR" sz="2400" baseline="-25000" dirty="0" smtClean="0">
                <a:solidFill>
                  <a:srgbClr val="FF0066"/>
                </a:solidFill>
              </a:rPr>
              <a:t>MC</a:t>
            </a:r>
            <a:r>
              <a:rPr lang="fr-FR" sz="2400" dirty="0" smtClean="0">
                <a:solidFill>
                  <a:srgbClr val="FF0066"/>
                </a:solidFill>
              </a:rPr>
              <a:t> =0.5 </a:t>
            </a:r>
            <a:r>
              <a:rPr lang="fr-FR" sz="2400" dirty="0" err="1" smtClean="0">
                <a:solidFill>
                  <a:srgbClr val="FF0066"/>
                </a:solidFill>
              </a:rPr>
              <a:t>GeV</a:t>
            </a:r>
            <a:endParaRPr lang="fr-FR" sz="2400" dirty="0" smtClean="0">
              <a:solidFill>
                <a:srgbClr val="FF0066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219" y="2420888"/>
            <a:ext cx="5817781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9144000" cy="1656184"/>
          </a:xfrm>
        </p:spPr>
        <p:txBody>
          <a:bodyPr>
            <a:normAutofit/>
          </a:bodyPr>
          <a:lstStyle/>
          <a:p>
            <a:r>
              <a:rPr lang="fr-FR" dirty="0" smtClean="0"/>
              <a:t>Importance d’avoir une reconstruction précise des photons de basse énergie</a:t>
            </a:r>
          </a:p>
          <a:p>
            <a:pPr>
              <a:buNone/>
            </a:pPr>
            <a:r>
              <a:rPr lang="fr-FR" dirty="0" smtClean="0">
                <a:latin typeface="Times New Roman"/>
                <a:cs typeface="Times New Roman"/>
              </a:rPr>
              <a:t>τ</a:t>
            </a:r>
            <a:r>
              <a:rPr lang="fr-FR" dirty="0" smtClean="0"/>
              <a:t> → h: 43% des </a:t>
            </a:r>
            <a:r>
              <a:rPr lang="fr-FR" dirty="0" smtClean="0">
                <a:latin typeface="Times New Roman"/>
                <a:cs typeface="Times New Roman"/>
              </a:rPr>
              <a:t>γ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ont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dirty="0" smtClean="0"/>
              <a:t> E&gt;2 </a:t>
            </a:r>
            <a:r>
              <a:rPr lang="fr-FR" dirty="0" err="1" smtClean="0"/>
              <a:t>GeV</a:t>
            </a:r>
            <a:r>
              <a:rPr lang="fr-FR" dirty="0" smtClean="0"/>
              <a:t> et 83% E&gt;0.5 </a:t>
            </a:r>
            <a:r>
              <a:rPr lang="fr-FR" dirty="0" err="1" smtClean="0"/>
              <a:t>GeV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>
          <a:xfrm>
            <a:off x="8382000" y="642143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25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noProof="0" dirty="0" smtClean="0"/>
              <a:t>Gerbes gamma de basse énergie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gamma_0.5GeV_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3563887" cy="31931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5805264"/>
            <a:ext cx="3363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Idée : </a:t>
            </a:r>
          </a:p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PMCS de la trace principale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351309"/>
            <a:ext cx="8136904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Reconstruire les gerbes e-m E&gt;2 </a:t>
            </a:r>
            <a:r>
              <a:rPr lang="fr-FR" dirty="0" err="1" smtClean="0"/>
              <a:t>GeV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</a:t>
            </a:r>
            <a:endParaRPr lang="fr-FR" dirty="0" smtClean="0"/>
          </a:p>
          <a:p>
            <a:r>
              <a:rPr lang="fr-FR" dirty="0" smtClean="0"/>
              <a:t>Reconstruire les données OPERA : </a:t>
            </a:r>
            <a:r>
              <a:rPr lang="fr-FR" dirty="0" smtClean="0">
                <a:sym typeface="Wingdings" pitchFamily="2" charset="2"/>
              </a:rPr>
              <a:t>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Bonnes résolutions </a:t>
            </a:r>
            <a:r>
              <a:rPr lang="fr-FR" dirty="0" smtClean="0"/>
              <a:t>pour 2011</a:t>
            </a:r>
            <a:endParaRPr lang="fr-FR" dirty="0" smtClean="0"/>
          </a:p>
          <a:p>
            <a:pPr lvl="1"/>
            <a:r>
              <a:rPr lang="fr-FR" dirty="0" smtClean="0"/>
              <a:t>Outil de reconstruction des </a:t>
            </a:r>
            <a:r>
              <a:rPr lang="fr-FR" dirty="0" smtClean="0"/>
              <a:t>gerbes e-m à basse </a:t>
            </a:r>
            <a:r>
              <a:rPr lang="fr-FR" dirty="0" smtClean="0"/>
              <a:t>énergie</a:t>
            </a:r>
            <a:endParaRPr lang="fr-FR" dirty="0" smtClean="0"/>
          </a:p>
          <a:p>
            <a:pPr lvl="1"/>
            <a:r>
              <a:rPr lang="fr-FR" dirty="0" smtClean="0"/>
              <a:t>Etude des </a:t>
            </a:r>
            <a:r>
              <a:rPr lang="fr-FR" dirty="0" smtClean="0"/>
              <a:t>erreurs systématiques dans </a:t>
            </a:r>
            <a:r>
              <a:rPr lang="fr-FR" dirty="0" smtClean="0"/>
              <a:t>la reconstruction des gerbes </a:t>
            </a:r>
          </a:p>
          <a:p>
            <a:pPr lvl="1"/>
            <a:r>
              <a:rPr lang="fr-FR" dirty="0" smtClean="0"/>
              <a:t>Etude des efficacités de </a:t>
            </a:r>
            <a:r>
              <a:rPr lang="fr-FR" dirty="0" smtClean="0"/>
              <a:t>reconstruction </a:t>
            </a:r>
            <a:r>
              <a:rPr lang="fr-FR" dirty="0" smtClean="0"/>
              <a:t>des </a:t>
            </a:r>
            <a:r>
              <a:rPr lang="fr-FR" dirty="0" smtClean="0"/>
              <a:t>électrons : signaux &amp; bruits de fond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>
          <a:xfrm>
            <a:off x="8028384" y="580526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26</a:t>
            </a:fld>
            <a:endParaRPr lang="fr-FR" sz="1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/>
              <a:t>Perspectives et conclusions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Backup </a:t>
            </a:r>
            <a:r>
              <a:rPr lang="fr-FR" dirty="0" err="1" smtClean="0"/>
              <a:t>slides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FF5C-7C88-48CA-BA2B-4CDE06164F9D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5796136" cy="558924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Pour chaque candidat recherche de BT correspondantes sur critères angulaires et spatiaux formant la gerbe</a:t>
            </a:r>
          </a:p>
          <a:p>
            <a:pPr lvl="1"/>
            <a:r>
              <a:rPr lang="fr-FR" sz="2000" dirty="0" smtClean="0">
                <a:latin typeface="Times New Roman"/>
                <a:cs typeface="Times New Roman"/>
                <a:sym typeface="Wingdings" pitchFamily="2" charset="2"/>
              </a:rPr>
              <a:t>BT </a:t>
            </a:r>
            <a:r>
              <a:rPr lang="fr-FR" sz="2000" dirty="0" err="1" smtClean="0">
                <a:latin typeface="Times New Roman"/>
                <a:cs typeface="Times New Roman"/>
                <a:sym typeface="Wingdings" pitchFamily="2" charset="2"/>
              </a:rPr>
              <a:t>downstream</a:t>
            </a:r>
            <a:r>
              <a:rPr lang="fr-FR" sz="2000" dirty="0" smtClean="0">
                <a:latin typeface="Times New Roman"/>
                <a:cs typeface="Times New Roman"/>
                <a:sym typeface="Wingdings" pitchFamily="2" charset="2"/>
              </a:rPr>
              <a:t> /à la BT de référence</a:t>
            </a:r>
          </a:p>
          <a:p>
            <a:pPr lvl="1"/>
            <a:r>
              <a:rPr lang="fr-FR" sz="2000" dirty="0" err="1" smtClean="0">
                <a:latin typeface="Times New Roman"/>
                <a:cs typeface="Times New Roman"/>
                <a:sym typeface="Wingdings" pitchFamily="2" charset="2"/>
              </a:rPr>
              <a:t>δr</a:t>
            </a:r>
            <a:r>
              <a:rPr lang="fr-FR" sz="2000" dirty="0" smtClean="0">
                <a:latin typeface="Times New Roman"/>
                <a:cs typeface="Times New Roman"/>
                <a:sym typeface="Wingdings" pitchFamily="2" charset="2"/>
              </a:rPr>
              <a:t> &lt; 150 microns, </a:t>
            </a:r>
            <a:r>
              <a:rPr lang="fr-FR" sz="2000" dirty="0" err="1" smtClean="0">
                <a:latin typeface="Times New Roman"/>
                <a:cs typeface="Times New Roman"/>
                <a:sym typeface="Wingdings" pitchFamily="2" charset="2"/>
              </a:rPr>
              <a:t>δr</a:t>
            </a:r>
            <a:r>
              <a:rPr lang="fr-FR" sz="2000" dirty="0" smtClean="0">
                <a:latin typeface="Times New Roman"/>
                <a:cs typeface="Times New Roman"/>
                <a:sym typeface="Wingdings" pitchFamily="2" charset="2"/>
              </a:rPr>
              <a:t> = r(BT) – r(</a:t>
            </a:r>
            <a:r>
              <a:rPr lang="fr-FR" sz="2000" dirty="0" err="1" smtClean="0">
                <a:latin typeface="Times New Roman"/>
                <a:cs typeface="Times New Roman"/>
                <a:sym typeface="Wingdings" pitchFamily="2" charset="2"/>
              </a:rPr>
              <a:t>BTref</a:t>
            </a:r>
            <a:r>
              <a:rPr lang="fr-FR" sz="2000" dirty="0" smtClean="0">
                <a:latin typeface="Times New Roman"/>
                <a:cs typeface="Times New Roman"/>
                <a:sym typeface="Wingdings" pitchFamily="2" charset="2"/>
              </a:rPr>
              <a:t>) = distance dans le plan transverse</a:t>
            </a:r>
          </a:p>
          <a:p>
            <a:pPr lvl="1"/>
            <a:r>
              <a:rPr lang="fr-FR" sz="2000" dirty="0" err="1" smtClean="0">
                <a:cs typeface="Times New Roman"/>
                <a:sym typeface="Wingdings" pitchFamily="2" charset="2"/>
              </a:rPr>
              <a:t>δθ</a:t>
            </a:r>
            <a:r>
              <a:rPr lang="fr-FR" sz="2000" dirty="0" smtClean="0">
                <a:cs typeface="Times New Roman"/>
                <a:sym typeface="Wingdings" pitchFamily="2" charset="2"/>
              </a:rPr>
              <a:t> &lt; 150 </a:t>
            </a:r>
            <a:r>
              <a:rPr lang="fr-FR" sz="2000" dirty="0" err="1" smtClean="0">
                <a:cs typeface="Times New Roman"/>
                <a:sym typeface="Wingdings" pitchFamily="2" charset="2"/>
              </a:rPr>
              <a:t>mrad</a:t>
            </a:r>
            <a:r>
              <a:rPr lang="fr-FR" sz="2000" dirty="0" smtClean="0">
                <a:cs typeface="Times New Roman"/>
                <a:sym typeface="Wingdings" pitchFamily="2" charset="2"/>
              </a:rPr>
              <a:t>, </a:t>
            </a:r>
          </a:p>
          <a:p>
            <a:pPr lvl="1">
              <a:buNone/>
            </a:pPr>
            <a:r>
              <a:rPr lang="fr-FR" sz="2000" dirty="0" smtClean="0">
                <a:cs typeface="Times New Roman"/>
                <a:sym typeface="Wingdings" pitchFamily="2" charset="2"/>
              </a:rPr>
              <a:t>	δθ</a:t>
            </a:r>
            <a:r>
              <a:rPr lang="fr-FR" sz="2000" baseline="-25000" dirty="0" smtClean="0">
                <a:cs typeface="Times New Roman"/>
                <a:sym typeface="Wingdings" pitchFamily="2" charset="2"/>
              </a:rPr>
              <a:t>3D</a:t>
            </a:r>
            <a:r>
              <a:rPr lang="fr-FR" sz="2000" dirty="0" smtClean="0">
                <a:cs typeface="Times New Roman"/>
                <a:sym typeface="Wingdings" pitchFamily="2" charset="2"/>
              </a:rPr>
              <a:t> = θ</a:t>
            </a:r>
            <a:r>
              <a:rPr lang="fr-FR" sz="2000" baseline="-25000" dirty="0" smtClean="0">
                <a:cs typeface="Times New Roman"/>
                <a:sym typeface="Wingdings" pitchFamily="2" charset="2"/>
              </a:rPr>
              <a:t>3D</a:t>
            </a:r>
            <a:r>
              <a:rPr lang="fr-FR" sz="2000" dirty="0" smtClean="0">
                <a:cs typeface="Times New Roman"/>
                <a:sym typeface="Wingdings" pitchFamily="2" charset="2"/>
              </a:rPr>
              <a:t>(BT) – θ</a:t>
            </a:r>
            <a:r>
              <a:rPr lang="fr-FR" sz="2000" baseline="-25000" dirty="0" smtClean="0">
                <a:cs typeface="Times New Roman"/>
                <a:sym typeface="Wingdings" pitchFamily="2" charset="2"/>
              </a:rPr>
              <a:t>3D</a:t>
            </a:r>
            <a:r>
              <a:rPr lang="fr-FR" sz="2000" dirty="0" smtClean="0">
                <a:cs typeface="Times New Roman"/>
                <a:sym typeface="Wingdings" pitchFamily="2" charset="2"/>
              </a:rPr>
              <a:t>(</a:t>
            </a:r>
            <a:r>
              <a:rPr lang="fr-FR" sz="2000" dirty="0" err="1" smtClean="0">
                <a:cs typeface="Times New Roman"/>
                <a:sym typeface="Wingdings" pitchFamily="2" charset="2"/>
              </a:rPr>
              <a:t>BTref</a:t>
            </a:r>
            <a:r>
              <a:rPr lang="fr-FR" sz="2000" dirty="0" smtClean="0">
                <a:cs typeface="Times New Roman"/>
                <a:sym typeface="Wingdings" pitchFamily="2" charset="2"/>
              </a:rPr>
              <a:t>)</a:t>
            </a:r>
          </a:p>
          <a:p>
            <a:pPr lvl="1"/>
            <a:r>
              <a:rPr lang="fr-FR" sz="2000" dirty="0" smtClean="0">
                <a:cs typeface="Times New Roman"/>
                <a:sym typeface="Wingdings" pitchFamily="2" charset="2"/>
              </a:rPr>
              <a:t>BT soit dans un cône défini</a:t>
            </a:r>
          </a:p>
          <a:p>
            <a:pPr lvl="1">
              <a:buNone/>
            </a:pPr>
            <a:r>
              <a:rPr lang="fr-FR" sz="2000" dirty="0" smtClean="0">
                <a:cs typeface="Times New Roman"/>
                <a:sym typeface="Wingdings" pitchFamily="2" charset="2"/>
              </a:rPr>
              <a:t>	 par la BT de référence</a:t>
            </a:r>
          </a:p>
          <a:p>
            <a:pPr lvl="1"/>
            <a:r>
              <a:rPr lang="fr-FR" sz="2000" dirty="0" smtClean="0">
                <a:cs typeface="Times New Roman"/>
                <a:sym typeface="Wingdings" pitchFamily="2" charset="2"/>
              </a:rPr>
              <a:t>Gerbe se développe sur </a:t>
            </a:r>
          </a:p>
          <a:p>
            <a:pPr lvl="1">
              <a:buNone/>
            </a:pPr>
            <a:r>
              <a:rPr lang="fr-FR" sz="2000" dirty="0" smtClean="0">
                <a:cs typeface="Times New Roman"/>
                <a:sym typeface="Wingdings" pitchFamily="2" charset="2"/>
              </a:rPr>
              <a:t>	au moins 4 émulsions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>
          <a:xfrm>
            <a:off x="8382000" y="6421438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85C23D95-EDFC-4D1F-8372-ADCBB9BD2269}" type="slidenum">
              <a:rPr lang="fr-FR" sz="1800" smtClean="0"/>
              <a:pPr>
                <a:buNone/>
                <a:defRPr/>
              </a:pPr>
              <a:t>28</a:t>
            </a:fld>
            <a:endParaRPr lang="fr-FR" dirty="0"/>
          </a:p>
        </p:txBody>
      </p:sp>
      <p:pic>
        <p:nvPicPr>
          <p:cNvPr id="26" name="Image 25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980728"/>
            <a:ext cx="3203848" cy="23042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Image 26" descr="Imag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00637"/>
            <a:ext cx="5220072" cy="31573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0"/>
            <a:ext cx="9144000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l" fontAlgn="auto">
              <a:spcAft>
                <a:spcPts val="0"/>
              </a:spcAft>
              <a:buNone/>
              <a:defRPr/>
            </a:pPr>
            <a:r>
              <a:rPr lang="fr-FR" sz="4800" dirty="0" err="1" smtClean="0"/>
              <a:t>Details</a:t>
            </a:r>
            <a:r>
              <a:rPr lang="fr-FR" sz="4800" dirty="0" smtClean="0"/>
              <a:t> </a:t>
            </a:r>
            <a:r>
              <a:rPr lang="fr-FR" sz="4800" dirty="0" err="1" smtClean="0"/>
              <a:t>algo</a:t>
            </a:r>
            <a:r>
              <a:rPr lang="fr-FR" sz="4800" dirty="0" smtClean="0"/>
              <a:t> </a:t>
            </a:r>
            <a:r>
              <a:rPr lang="fr-FR" sz="4800" dirty="0" err="1" smtClean="0"/>
              <a:t>reco</a:t>
            </a:r>
            <a:r>
              <a:rPr lang="fr-FR" sz="4800" dirty="0" smtClean="0"/>
              <a:t> gerbe e-m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7467600" cy="496855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Variables d’entrée : </a:t>
            </a:r>
          </a:p>
          <a:p>
            <a:pPr lvl="1"/>
            <a:r>
              <a:rPr lang="fr-FR" dirty="0" smtClean="0"/>
              <a:t>1 variable </a:t>
            </a:r>
            <a:r>
              <a:rPr lang="fr-FR" dirty="0" smtClean="0">
                <a:sym typeface="Wingdings" pitchFamily="2" charset="2"/>
              </a:rPr>
              <a:t> nombre de BT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n variables  profil longitudinal = nb BT par film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>
              <a:buNone/>
            </a:pPr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smtClean="0">
                <a:sym typeface="Wingdings" pitchFamily="2" charset="2"/>
              </a:rPr>
              <a:t>2 variables  distribution du </a:t>
            </a:r>
            <a:r>
              <a:rPr lang="fr-FR" dirty="0" err="1" smtClean="0">
                <a:latin typeface="Times New Roman"/>
                <a:cs typeface="Times New Roman"/>
                <a:sym typeface="Wingdings" pitchFamily="2" charset="2"/>
              </a:rPr>
              <a:t>δr</a:t>
            </a:r>
            <a:r>
              <a:rPr lang="fr-FR" dirty="0" smtClean="0">
                <a:latin typeface="Times New Roman"/>
                <a:cs typeface="Times New Roman"/>
                <a:sym typeface="Wingdings" pitchFamily="2" charset="2"/>
              </a:rPr>
              <a:t> (moyenne et RMS)</a:t>
            </a:r>
          </a:p>
          <a:p>
            <a:pPr lvl="1"/>
            <a:r>
              <a:rPr lang="fr-FR" dirty="0" smtClean="0">
                <a:cs typeface="Times New Roman"/>
                <a:sym typeface="Wingdings" pitchFamily="2" charset="2"/>
              </a:rPr>
              <a:t>2 variables  </a:t>
            </a:r>
            <a:r>
              <a:rPr lang="fr-FR" dirty="0" smtClean="0">
                <a:sym typeface="Wingdings" pitchFamily="2" charset="2"/>
              </a:rPr>
              <a:t>distribution du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δθ</a:t>
            </a:r>
            <a:r>
              <a:rPr lang="fr-FR" dirty="0" smtClean="0">
                <a:cs typeface="Times New Roman"/>
                <a:sym typeface="Wingdings" pitchFamily="2" charset="2"/>
              </a:rPr>
              <a:t> (moyenne et RMS)</a:t>
            </a:r>
          </a:p>
          <a:p>
            <a:r>
              <a:rPr lang="fr-FR" dirty="0" smtClean="0">
                <a:cs typeface="Times New Roman"/>
                <a:sym typeface="Wingdings" pitchFamily="2" charset="2"/>
              </a:rPr>
              <a:t>Variable de sortie : probabilité d’être 1 électron</a:t>
            </a:r>
          </a:p>
          <a:p>
            <a:r>
              <a:rPr lang="fr-FR" dirty="0" smtClean="0"/>
              <a:t>Deux couches cachées : 63 &amp; 21 neurones</a:t>
            </a:r>
          </a:p>
          <a:p>
            <a:r>
              <a:rPr lang="fr-FR" dirty="0" smtClean="0"/>
              <a:t>Entrainement : 120 époques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>
          <a:xfrm>
            <a:off x="8028384" y="580526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29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55576" y="3140968"/>
          <a:ext cx="572807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0"/>
                <a:gridCol w="923078"/>
                <a:gridCol w="1145614"/>
                <a:gridCol w="1145614"/>
                <a:gridCol w="11456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 films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plage </a:t>
                      </a:r>
                      <a:r>
                        <a:rPr lang="fr-FR" dirty="0" err="1" smtClean="0"/>
                        <a:t>bins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35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50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l" fontAlgn="auto">
              <a:spcAft>
                <a:spcPts val="0"/>
              </a:spcAft>
              <a:buNone/>
              <a:defRPr/>
            </a:pPr>
            <a:r>
              <a:rPr lang="fr-FR" sz="4800" dirty="0" smtClean="0"/>
              <a:t>Identification de particules dans la gerbe : réseau de neurones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dirty="0" smtClean="0"/>
              <a:t>	Etat des lieux expérimental</a:t>
            </a:r>
            <a:endParaRPr lang="fr-FR" sz="44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>
          <a:xfrm>
            <a:off x="8053094" y="5814208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3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1340768"/>
            <a:ext cx="9144000" cy="511256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Expériences explorant l’oscillation des neutrinos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Sources naturelles</a:t>
            </a:r>
            <a:endParaRPr lang="fr-FR" sz="3200" b="1" dirty="0" smtClean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marL="1179576" lvl="2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Neutrinos</a:t>
            </a:r>
            <a:r>
              <a:rPr kumimoji="0" lang="fr-FR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solaires</a:t>
            </a:r>
          </a:p>
          <a:p>
            <a:pPr marL="1636776" lvl="3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Homestake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, GALLEX+GNO,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Super-K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, SNO et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Borexino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  <a:p>
            <a:pPr marL="1179576" lvl="2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fr-FR" sz="2800" b="1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Neutrinos atmosphériques</a:t>
            </a:r>
          </a:p>
          <a:p>
            <a:pPr marL="1636776" lvl="3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Super-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Kamiokande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  <a:p>
            <a:pPr marL="722376" lvl="1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Sources artificielles</a:t>
            </a:r>
          </a:p>
          <a:p>
            <a:pPr marL="1179576" lvl="2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fr-FR" sz="2900" b="1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Expériences sur réacteur</a:t>
            </a:r>
          </a:p>
          <a:p>
            <a:pPr marL="1636776" lvl="3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fr-FR" sz="28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Bugey (15m&amp;40m), Chooz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(1 km),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KamLAND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(180 km) et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DoubleChooz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(275m &amp; 1km)</a:t>
            </a:r>
          </a:p>
          <a:p>
            <a:pPr marL="1179576" lvl="2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lang="fr-FR" sz="2800" b="1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Expérience sur accélérateur</a:t>
            </a:r>
          </a:p>
          <a:p>
            <a:pPr marL="2093976" lvl="4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K2K, T2K (250 km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  <a:sym typeface="Symbol"/>
              </a:rPr>
              <a:t> 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SK)</a:t>
            </a:r>
          </a:p>
          <a:p>
            <a:pPr marL="2093976" lvl="4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NUMI (724 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km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  <a:sym typeface="Symbol"/>
              </a:rPr>
              <a:t>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MINOS &amp; 30m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  <a:sym typeface="Wingdings" pitchFamily="2" charset="2"/>
              </a:rPr>
              <a:t>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LSND &amp;500m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  <a:sym typeface="Wingdings" pitchFamily="2" charset="2"/>
              </a:rPr>
              <a:t></a:t>
            </a:r>
            <a:r>
              <a:rPr kumimoji="0" lang="fr-F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MiniBOONE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)</a:t>
            </a:r>
          </a:p>
          <a:p>
            <a:pPr marL="2093976" lvl="4" indent="-274320" algn="l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"/>
            </a:pP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CNGS(730km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  <a:sym typeface="Symbol"/>
              </a:rPr>
              <a:t>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OPERA)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028384" cy="52292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Variables d’entrée : </a:t>
            </a:r>
          </a:p>
          <a:p>
            <a:pPr lvl="1"/>
            <a:r>
              <a:rPr lang="fr-FR" dirty="0" smtClean="0"/>
              <a:t>1 variable </a:t>
            </a:r>
            <a:r>
              <a:rPr lang="fr-FR" dirty="0" smtClean="0">
                <a:sym typeface="Wingdings" pitchFamily="2" charset="2"/>
              </a:rPr>
              <a:t> nombre de BT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n variables  profil longitudinal = nb BT par film</a:t>
            </a: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>
              <a:buNone/>
            </a:pPr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smtClean="0">
                <a:sym typeface="Wingdings" pitchFamily="2" charset="2"/>
              </a:rPr>
              <a:t>2 variables  distribution du </a:t>
            </a:r>
            <a:r>
              <a:rPr lang="fr-FR" dirty="0" err="1" smtClean="0">
                <a:latin typeface="Times New Roman"/>
                <a:cs typeface="Times New Roman"/>
                <a:sym typeface="Wingdings" pitchFamily="2" charset="2"/>
              </a:rPr>
              <a:t>δr</a:t>
            </a:r>
            <a:r>
              <a:rPr lang="fr-FR" dirty="0" smtClean="0">
                <a:latin typeface="Times New Roman"/>
                <a:cs typeface="Times New Roman"/>
                <a:sym typeface="Wingdings" pitchFamily="2" charset="2"/>
              </a:rPr>
              <a:t> (moyenne et RMS)</a:t>
            </a:r>
          </a:p>
          <a:p>
            <a:pPr lvl="1"/>
            <a:r>
              <a:rPr lang="fr-FR" dirty="0" smtClean="0">
                <a:cs typeface="Times New Roman"/>
                <a:sym typeface="Wingdings" pitchFamily="2" charset="2"/>
              </a:rPr>
              <a:t>2 variables  </a:t>
            </a:r>
            <a:r>
              <a:rPr lang="fr-FR" dirty="0" smtClean="0">
                <a:sym typeface="Wingdings" pitchFamily="2" charset="2"/>
              </a:rPr>
              <a:t>distribution du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δθ</a:t>
            </a:r>
            <a:r>
              <a:rPr lang="fr-FR" dirty="0" smtClean="0">
                <a:cs typeface="Times New Roman"/>
                <a:sym typeface="Wingdings" pitchFamily="2" charset="2"/>
              </a:rPr>
              <a:t> (moyenne et RMS)</a:t>
            </a:r>
          </a:p>
          <a:p>
            <a:r>
              <a:rPr lang="fr-FR" dirty="0" smtClean="0">
                <a:cs typeface="Times New Roman"/>
                <a:sym typeface="Wingdings" pitchFamily="2" charset="2"/>
              </a:rPr>
              <a:t>Variable de sortie : Energie de la gerbe</a:t>
            </a:r>
          </a:p>
          <a:p>
            <a:r>
              <a:rPr lang="fr-FR" dirty="0" smtClean="0">
                <a:cs typeface="Times New Roman"/>
                <a:sym typeface="Wingdings" pitchFamily="2" charset="2"/>
              </a:rPr>
              <a:t>2 couches cachées : N+1 &amp; N</a:t>
            </a:r>
          </a:p>
          <a:p>
            <a:r>
              <a:rPr lang="fr-FR" dirty="0" smtClean="0">
                <a:cs typeface="Times New Roman"/>
                <a:sym typeface="Wingdings" pitchFamily="2" charset="2"/>
              </a:rPr>
              <a:t>Entrainement : 200 époques sur un échantillon de 27000 électrons d’ énergie [0.4GeV:30GeV]</a:t>
            </a:r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>
          <a:xfrm>
            <a:off x="8028384" y="580526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30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55576" y="2780928"/>
          <a:ext cx="572807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0"/>
                <a:gridCol w="923078"/>
                <a:gridCol w="1145614"/>
                <a:gridCol w="1145614"/>
                <a:gridCol w="11456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# films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plage </a:t>
                      </a:r>
                      <a:r>
                        <a:rPr lang="fr-FR" dirty="0" err="1" smtClean="0"/>
                        <a:t>bins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35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 à 50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l" fontAlgn="auto">
              <a:spcAft>
                <a:spcPts val="0"/>
              </a:spcAft>
              <a:buNone/>
              <a:defRPr/>
            </a:pPr>
            <a:r>
              <a:rPr lang="fr-FR" sz="4800" dirty="0" smtClean="0"/>
              <a:t>Estimation de l’énergie : réseau de neurones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2000" dirty="0">
                <a:solidFill>
                  <a:schemeClr val="tx1"/>
                </a:solidFill>
              </a:rPr>
              <a:t>En prenant en compte les efficacités de détection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issues d’études précédentes [2] et les efficacités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fr-F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après coupure du signal et des bruits de fond, on peut calculer les taux d’événements attendus.</a:t>
            </a:r>
          </a:p>
        </p:txBody>
      </p:sp>
      <p:graphicFrame>
        <p:nvGraphicFramePr>
          <p:cNvPr id="20570" name="Group 90"/>
          <p:cNvGraphicFramePr>
            <a:graphicFrameLocks noGrp="1"/>
          </p:cNvGraphicFramePr>
          <p:nvPr/>
        </p:nvGraphicFramePr>
        <p:xfrm>
          <a:off x="228600" y="2590800"/>
          <a:ext cx="8643938" cy="3259456"/>
        </p:xfrm>
        <a:graphic>
          <a:graphicData uri="http://schemas.openxmlformats.org/drawingml/2006/table">
            <a:tbl>
              <a:tblPr/>
              <a:tblGrid>
                <a:gridCol w="2225675"/>
                <a:gridCol w="1917700"/>
                <a:gridCol w="1500188"/>
                <a:gridCol w="1395412"/>
                <a:gridCol w="1604963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Signal (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kumimoji="0" lang="fr-F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=9°)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τ→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l-G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fr-FR" sz="2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faisceau</a:t>
                      </a:r>
                      <a:endParaRPr kumimoji="0" lang="fr-FR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7.10</a:t>
                      </a:r>
                      <a:r>
                        <a:rPr kumimoji="0" lang="fr-F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ε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multi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0.40 / 0.51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0.36 / 0.45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3.4*10</a:t>
                      </a:r>
                      <a:r>
                        <a:rPr kumimoji="0" lang="fr-F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0.16 / 0.22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fr-F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evt</a:t>
                      </a:r>
                      <a:r>
                        <a:rPr kumimoji="0" lang="fr-F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pour 5 ans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kumimoji="0" lang="fr-F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evt</a:t>
                      </a:r>
                      <a:r>
                        <a:rPr kumimoji="0" lang="fr-F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multi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pour 5 ans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0535" name="Text Box 3"/>
          <p:cNvSpPr txBox="1">
            <a:spLocks noChangeArrowheads="1"/>
          </p:cNvSpPr>
          <p:nvPr/>
        </p:nvSpPr>
        <p:spPr bwMode="auto">
          <a:xfrm>
            <a:off x="0" y="6273800"/>
            <a:ext cx="8715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1600">
                <a:solidFill>
                  <a:srgbClr val="FF9933"/>
                </a:solidFill>
                <a:latin typeface="F16" charset="0"/>
              </a:rPr>
              <a:t>[2] M. Komatsu, P. Migliozzi, and F. Terranova. Sensitivity to Theta(13) of the CERN to Gran Sasso neutrino beam. </a:t>
            </a:r>
            <a:r>
              <a:rPr lang="fr-FR" sz="1600">
                <a:solidFill>
                  <a:srgbClr val="FF9933"/>
                </a:solidFill>
                <a:latin typeface="F48" charset="0"/>
              </a:rPr>
              <a:t>J. Phys.</a:t>
            </a:r>
            <a:r>
              <a:rPr lang="fr-FR" sz="1600">
                <a:solidFill>
                  <a:srgbClr val="FF9933"/>
                </a:solidFill>
                <a:latin typeface="F16" charset="0"/>
              </a:rPr>
              <a:t>, G29 :443, 2003.</a:t>
            </a:r>
          </a:p>
        </p:txBody>
      </p:sp>
      <p:sp>
        <p:nvSpPr>
          <p:cNvPr id="20536" name="Text Box 91"/>
          <p:cNvSpPr txBox="1">
            <a:spLocks noChangeArrowheads="1"/>
          </p:cNvSpPr>
          <p:nvPr/>
        </p:nvSpPr>
        <p:spPr bwMode="auto">
          <a:xfrm>
            <a:off x="3124200" y="5943600"/>
            <a:ext cx="359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fr-FR" sz="2000">
                <a:solidFill>
                  <a:schemeClr val="bg1"/>
                </a:solidFill>
              </a:rPr>
              <a:t>SNR</a:t>
            </a:r>
            <a:r>
              <a:rPr lang="fr-FR" sz="2000" baseline="30000">
                <a:solidFill>
                  <a:schemeClr val="bg1"/>
                </a:solidFill>
              </a:rPr>
              <a:t>multi</a:t>
            </a:r>
            <a:r>
              <a:rPr lang="fr-FR" sz="2000">
                <a:solidFill>
                  <a:schemeClr val="bg1"/>
                </a:solidFill>
              </a:rPr>
              <a:t> = 0.267, SNR = 0.275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Efficacités et taux d’événements</a:t>
            </a:r>
            <a:endParaRPr kumimoji="0" lang="fr-FR" sz="46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028384" y="584574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31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dirty="0" smtClean="0"/>
              <a:t>L’oscillation des neutrinos</a:t>
            </a:r>
            <a:endParaRPr lang="fr-FR" sz="4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0" y="4365104"/>
            <a:ext cx="9144000" cy="1889051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r>
              <a:rPr kumimoji="1" lang="fr-FR" sz="3200" dirty="0" smtClean="0"/>
              <a:t>HOMESTAKE :</a:t>
            </a:r>
            <a:r>
              <a:rPr kumimoji="1" lang="fr-FR" sz="3200" dirty="0" smtClean="0">
                <a:sym typeface="Wingdings" pitchFamily="2" charset="2"/>
              </a:rPr>
              <a:t> déficit de </a:t>
            </a:r>
            <a:r>
              <a:rPr kumimoji="1" lang="fr-FR" sz="3200" dirty="0" err="1" smtClean="0">
                <a:latin typeface="Times New Roman"/>
                <a:cs typeface="Times New Roman"/>
                <a:sym typeface="Wingdings" pitchFamily="2" charset="2"/>
              </a:rPr>
              <a:t>ν</a:t>
            </a:r>
            <a:r>
              <a:rPr kumimoji="1" lang="fr-FR" sz="3200" baseline="-25000" dirty="0" err="1" smtClean="0">
                <a:latin typeface="Times New Roman"/>
                <a:cs typeface="Times New Roman"/>
                <a:sym typeface="Wingdings" pitchFamily="2" charset="2"/>
              </a:rPr>
              <a:t>e</a:t>
            </a:r>
            <a:r>
              <a:rPr kumimoji="1" lang="fr-FR" sz="3200" dirty="0" smtClean="0">
                <a:sym typeface="Wingdings" pitchFamily="2" charset="2"/>
              </a:rPr>
              <a:t> solaires confirmé par GALLEX,GNO,SK  oscillation </a:t>
            </a:r>
            <a:r>
              <a:rPr kumimoji="1" lang="fr-FR" sz="3200" dirty="0" err="1" smtClean="0">
                <a:latin typeface="Times New Roman"/>
                <a:cs typeface="Times New Roman"/>
                <a:sym typeface="Wingdings" pitchFamily="2" charset="2"/>
              </a:rPr>
              <a:t>ν</a:t>
            </a:r>
            <a:r>
              <a:rPr kumimoji="1" lang="fr-FR" sz="3200" baseline="-25000" dirty="0" err="1" smtClean="0">
                <a:latin typeface="Times New Roman"/>
                <a:cs typeface="Times New Roman"/>
                <a:sym typeface="Wingdings" pitchFamily="2" charset="2"/>
              </a:rPr>
              <a:t>e</a:t>
            </a:r>
            <a:r>
              <a:rPr kumimoji="1" lang="fr-FR" sz="3200" dirty="0" smtClean="0">
                <a:latin typeface="Times New Roman"/>
                <a:cs typeface="Times New Roman"/>
                <a:sym typeface="Wingdings" pitchFamily="2" charset="2"/>
              </a:rPr>
              <a:t>  ν</a:t>
            </a:r>
            <a:r>
              <a:rPr kumimoji="1" lang="fr-FR" sz="3200" baseline="-25000" dirty="0" smtClean="0">
                <a:latin typeface="Times New Roman"/>
                <a:cs typeface="Times New Roman"/>
                <a:sym typeface="Wingdings" pitchFamily="2" charset="2"/>
              </a:rPr>
              <a:t> α </a:t>
            </a:r>
            <a:r>
              <a:rPr kumimoji="1" lang="fr-FR" sz="3200" dirty="0" smtClean="0">
                <a:latin typeface="Times New Roman"/>
                <a:cs typeface="Times New Roman"/>
                <a:sym typeface="Wingdings" pitchFamily="2" charset="2"/>
              </a:rPr>
              <a:t> ?</a:t>
            </a:r>
          </a:p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r>
              <a:rPr kumimoji="1" lang="fr-FR" sz="3200" dirty="0" smtClean="0">
                <a:cs typeface="Times New Roman"/>
                <a:sym typeface="Wingdings" pitchFamily="2" charset="2"/>
              </a:rPr>
              <a:t>L’hypothèse de l’oscillation est validée par SNO</a:t>
            </a:r>
          </a:p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endParaRPr kumimoji="1" lang="fr-FR" sz="3200" dirty="0" smtClean="0"/>
          </a:p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>
          <a:xfrm>
            <a:off x="8059916" y="582103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4</a:t>
            </a:fld>
            <a:endParaRPr lang="fr-FR" sz="1800" dirty="0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395536" y="4725144"/>
            <a:ext cx="40719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66FF"/>
              </a:buClr>
              <a:buFont typeface="Monotype Sorts" pitchFamily="2" charset="2"/>
              <a:buChar char="u"/>
            </a:pPr>
            <a:endParaRPr kumimoji="1" lang="it-IT" sz="1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19675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2400" u="sng" dirty="0" smtClean="0">
                <a:solidFill>
                  <a:schemeClr val="tx1"/>
                </a:solidFill>
              </a:rPr>
              <a:t>Formalisme de l’oscillation : </a:t>
            </a:r>
            <a:endParaRPr lang="fr-FR" sz="2400" u="sng" dirty="0">
              <a:solidFill>
                <a:schemeClr val="tx1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83568" y="1844824"/>
            <a:ext cx="7741640" cy="2000264"/>
            <a:chOff x="323528" y="1844824"/>
            <a:chExt cx="7741640" cy="200026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844824"/>
              <a:ext cx="7741640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oneTexte 11"/>
            <p:cNvSpPr txBox="1"/>
            <p:nvPr/>
          </p:nvSpPr>
          <p:spPr>
            <a:xfrm rot="18910172">
              <a:off x="552910" y="3307232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600" dirty="0" smtClean="0">
                  <a:solidFill>
                    <a:schemeClr val="accent1"/>
                  </a:solidFill>
                </a:rPr>
                <a:t>mesurés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331640" y="1844824"/>
              <a:ext cx="1512168" cy="1512168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868144" y="1844824"/>
              <a:ext cx="1512168" cy="1512168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 rot="18910172">
              <a:off x="5161423" y="3307233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600" dirty="0" smtClean="0">
                  <a:solidFill>
                    <a:schemeClr val="accent1"/>
                  </a:solidFill>
                </a:rPr>
                <a:t>mesurés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347864" y="2132856"/>
              <a:ext cx="2016224" cy="1224136"/>
            </a:xfrm>
            <a:prstGeom prst="ellipse">
              <a:avLst/>
            </a:prstGeom>
            <a:solidFill>
              <a:schemeClr val="accent2">
                <a:alpha val="1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707904" y="1844824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600" dirty="0" smtClean="0">
                  <a:solidFill>
                    <a:schemeClr val="accent2"/>
                  </a:solidFill>
                </a:rPr>
                <a:t>inconnus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211638" y="908050"/>
          <a:ext cx="2913062" cy="1008063"/>
        </p:xfrm>
        <a:graphic>
          <a:graphicData uri="http://schemas.openxmlformats.org/presentationml/2006/ole">
            <p:oleObj spid="_x0000_s40964" name="Équation" r:id="rId4" imgW="1143000" imgH="444240" progId="Equation.3">
              <p:embed/>
            </p:oleObj>
          </a:graphicData>
        </a:graphic>
      </p:graphicFrame>
      <p:sp>
        <p:nvSpPr>
          <p:cNvPr id="19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dirty="0" smtClean="0"/>
              <a:t>L’oscillation des neutrinos</a:t>
            </a:r>
            <a:endParaRPr lang="fr-FR" sz="44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179512" y="3916213"/>
            <a:ext cx="8568952" cy="2941787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r>
              <a:rPr kumimoji="1" lang="fr-FR" sz="3200" dirty="0" smtClean="0"/>
              <a:t>SK (1998): anomalie des neutrinos atmosphériques </a:t>
            </a:r>
            <a:r>
              <a:rPr kumimoji="1" lang="fr-FR" sz="3200" dirty="0" smtClean="0">
                <a:sym typeface="Wingdings" pitchFamily="2" charset="2"/>
              </a:rPr>
              <a:t> oscillation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fr-FR" sz="3200" baseline="-25000" dirty="0" smtClean="0">
                <a:latin typeface="Symbol" pitchFamily="18" charset="2"/>
              </a:rPr>
              <a:t>m</a:t>
            </a:r>
            <a:r>
              <a:rPr kumimoji="1" lang="fr-FR" sz="3200" dirty="0" smtClean="0">
                <a:latin typeface="Symbol" pitchFamily="18" charset="2"/>
              </a:rPr>
              <a:t> </a:t>
            </a:r>
            <a:r>
              <a:rPr kumimoji="1" lang="fr-FR" sz="3200" dirty="0" smtClean="0">
                <a:latin typeface="Garamond" charset="0"/>
                <a:sym typeface="Wingdings 3" charset="2"/>
              </a:rPr>
              <a:t></a:t>
            </a:r>
            <a:r>
              <a:rPr kumimoji="1" lang="fr-FR" sz="3200" dirty="0" smtClean="0">
                <a:latin typeface="Garamond" charset="0"/>
              </a:rPr>
              <a:t>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el-GR" sz="3200" baseline="-25000" dirty="0" smtClean="0">
                <a:latin typeface="Times New Roman"/>
                <a:cs typeface="Times New Roman"/>
              </a:rPr>
              <a:t>α</a:t>
            </a:r>
            <a:r>
              <a:rPr kumimoji="1" lang="fr-FR" sz="3200" dirty="0" smtClean="0">
                <a:latin typeface="Symbol" pitchFamily="18" charset="2"/>
              </a:rPr>
              <a:t> ?</a:t>
            </a:r>
            <a:r>
              <a:rPr kumimoji="1" lang="fr-FR" sz="3200" dirty="0" smtClean="0"/>
              <a:t> </a:t>
            </a:r>
          </a:p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r>
              <a:rPr kumimoji="1" lang="fr-FR" sz="3200" dirty="0" smtClean="0"/>
              <a:t>CHOOZ: exclut  les oscillation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fr-FR" sz="3200" baseline="-25000" dirty="0" smtClean="0">
                <a:latin typeface="Symbol" pitchFamily="18" charset="2"/>
              </a:rPr>
              <a:t>m</a:t>
            </a:r>
            <a:r>
              <a:rPr kumimoji="1" lang="fr-FR" sz="3200" dirty="0" smtClean="0">
                <a:latin typeface="Symbol" pitchFamily="18" charset="2"/>
              </a:rPr>
              <a:t> </a:t>
            </a:r>
            <a:r>
              <a:rPr kumimoji="1" lang="fr-FR" sz="3200" dirty="0" smtClean="0">
                <a:latin typeface="Garamond" charset="0"/>
              </a:rPr>
              <a:t>→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fr-FR" sz="3200" baseline="-25000" dirty="0" smtClean="0"/>
              <a:t>e</a:t>
            </a:r>
            <a:r>
              <a:rPr kumimoji="1" lang="fr-FR" sz="3200" dirty="0" smtClean="0"/>
              <a:t> dans le domaine de SK</a:t>
            </a:r>
          </a:p>
          <a:p>
            <a:pPr marL="342900" indent="-342900">
              <a:buClr>
                <a:srgbClr val="0066FF"/>
              </a:buClr>
              <a:buFont typeface="Monotype Sorts" pitchFamily="2" charset="2"/>
              <a:buChar char="u"/>
            </a:pPr>
            <a:r>
              <a:rPr kumimoji="1" lang="fr-FR" sz="3200" dirty="0" smtClean="0"/>
              <a:t>SK : disparition de </a:t>
            </a:r>
            <a:r>
              <a:rPr kumimoji="1" lang="fr-FR" sz="3200" dirty="0" smtClean="0">
                <a:latin typeface="Symbol" pitchFamily="18" charset="2"/>
              </a:rPr>
              <a:t>n</a:t>
            </a:r>
            <a:r>
              <a:rPr kumimoji="1" lang="fr-FR" sz="3200" baseline="-25000" dirty="0" smtClean="0">
                <a:latin typeface="Symbol" pitchFamily="18" charset="2"/>
              </a:rPr>
              <a:t>m</a:t>
            </a:r>
            <a:r>
              <a:rPr kumimoji="1" lang="fr-FR" sz="3200" dirty="0" smtClean="0"/>
              <a:t> confirmée par K2K et MINOS </a:t>
            </a:r>
          </a:p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>
          <a:xfrm>
            <a:off x="8044150" y="582103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5</a:t>
            </a:fld>
            <a:endParaRPr lang="fr-FR" dirty="0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395536" y="4725144"/>
            <a:ext cx="40719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66FF"/>
              </a:buClr>
              <a:buFont typeface="Monotype Sorts" pitchFamily="2" charset="2"/>
              <a:buChar char="u"/>
            </a:pPr>
            <a:endParaRPr kumimoji="1" lang="it-IT" sz="1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19675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fr-FR" sz="2400" u="sng" dirty="0" smtClean="0">
                <a:solidFill>
                  <a:schemeClr val="tx1"/>
                </a:solidFill>
              </a:rPr>
              <a:t>Formalisme de l’oscillation : </a:t>
            </a:r>
            <a:endParaRPr lang="fr-FR" sz="2400" u="sng" dirty="0">
              <a:solidFill>
                <a:schemeClr val="tx1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687336" y="1844824"/>
            <a:ext cx="7741640" cy="2000264"/>
            <a:chOff x="323528" y="1844824"/>
            <a:chExt cx="7741640" cy="20002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844824"/>
              <a:ext cx="7741640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 rot="18910172">
              <a:off x="552910" y="3307232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600" dirty="0" smtClean="0">
                  <a:solidFill>
                    <a:schemeClr val="accent1"/>
                  </a:solidFill>
                </a:rPr>
                <a:t>mesurés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331640" y="1844824"/>
              <a:ext cx="1512168" cy="1512168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868144" y="1844824"/>
              <a:ext cx="1512168" cy="1512168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 rot="18910172">
              <a:off x="5161423" y="3307233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600" dirty="0" smtClean="0">
                  <a:solidFill>
                    <a:schemeClr val="accent1"/>
                  </a:solidFill>
                </a:rPr>
                <a:t>mesurés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3347864" y="2132856"/>
              <a:ext cx="2016224" cy="1224136"/>
            </a:xfrm>
            <a:prstGeom prst="ellipse">
              <a:avLst/>
            </a:prstGeom>
            <a:solidFill>
              <a:schemeClr val="accent2">
                <a:alpha val="18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707904" y="1844824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1600" dirty="0" smtClean="0">
                  <a:solidFill>
                    <a:schemeClr val="accent2"/>
                  </a:solidFill>
                </a:rPr>
                <a:t>inconnus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20" name="Objet 19"/>
          <p:cNvGraphicFramePr>
            <a:graphicFrameLocks noChangeAspect="1"/>
          </p:cNvGraphicFramePr>
          <p:nvPr/>
        </p:nvGraphicFramePr>
        <p:xfrm>
          <a:off x="4211960" y="908720"/>
          <a:ext cx="2912324" cy="1008112"/>
        </p:xfrm>
        <a:graphic>
          <a:graphicData uri="http://schemas.openxmlformats.org/presentationml/2006/ole">
            <p:oleObj spid="_x0000_s81923" name="Équation" r:id="rId4" imgW="1143000" imgH="444240" progId="Equation.3">
              <p:embed/>
            </p:oleObj>
          </a:graphicData>
        </a:graphic>
      </p:graphicFrame>
      <p:sp>
        <p:nvSpPr>
          <p:cNvPr id="21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400" dirty="0" smtClean="0"/>
              <a:t>OPERA : motivations</a:t>
            </a:r>
            <a:endParaRPr lang="fr-FR" sz="4400" dirty="0"/>
          </a:p>
        </p:txBody>
      </p:sp>
      <p:pic>
        <p:nvPicPr>
          <p:cNvPr id="9" name="Espace réservé du contenu 8" descr="Image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068960"/>
            <a:ext cx="7467600" cy="3123085"/>
          </a:xfr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>
          <a:xfrm>
            <a:off x="8037328" y="582103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fld id="{BA5D178E-E3B7-4347-AB7E-3929E456DADF}" type="slidenum">
              <a:rPr lang="fr-FR" sz="1800" smtClean="0"/>
              <a:pPr>
                <a:buNone/>
                <a:defRPr/>
              </a:pPr>
              <a:t>6</a:t>
            </a:fld>
            <a:endParaRPr lang="fr-FR" dirty="0"/>
          </a:p>
        </p:txBody>
      </p:sp>
      <p:sp>
        <p:nvSpPr>
          <p:cNvPr id="165" name="Text Box 2"/>
          <p:cNvSpPr txBox="1">
            <a:spLocks noChangeArrowheads="1"/>
          </p:cNvSpPr>
          <p:nvPr/>
        </p:nvSpPr>
        <p:spPr bwMode="auto">
          <a:xfrm>
            <a:off x="1619672" y="1781760"/>
            <a:ext cx="5715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it-IT" sz="2000" dirty="0" smtClean="0">
                <a:solidFill>
                  <a:srgbClr val="000066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it-IT" sz="2000" baseline="-25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sym typeface="Symbol" pitchFamily="18" charset="2"/>
              </a:rPr>
              <a:t></a:t>
            </a:r>
            <a:r>
              <a:rPr lang="it-IT" sz="2000" baseline="-25000" dirty="0">
                <a:solidFill>
                  <a:srgbClr val="000080"/>
                </a:solidFill>
                <a:latin typeface="Symbol" pitchFamily="18" charset="2"/>
              </a:rPr>
              <a:t>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</a:rPr>
              <a:t>) 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it-IT" sz="2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it-IT" sz="2000" baseline="30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EC231E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  <a:r>
              <a:rPr lang="it-IT" sz="2000" baseline="-25000" dirty="0">
                <a:solidFill>
                  <a:srgbClr val="EC231E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it-IT" sz="2000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000" dirty="0">
                <a:solidFill>
                  <a:srgbClr val="00008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</a:t>
            </a:r>
            <a:r>
              <a:rPr lang="it-IT" sz="2000" baseline="-25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it-IT" sz="2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it-IT" sz="2000" baseline="3000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000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</a:t>
            </a:r>
            <a:r>
              <a:rPr lang="it-IT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it-IT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it-IT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L/4E)</a:t>
            </a:r>
          </a:p>
        </p:txBody>
      </p:sp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251520" y="1340768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  <a:defRPr/>
            </a:pPr>
            <a:r>
              <a:rPr lang="fr-FR" sz="1800" dirty="0" smtClean="0">
                <a:solidFill>
                  <a:schemeClr val="tx1"/>
                </a:solidFill>
              </a:rPr>
              <a:t>La probabilité d’oscillation issue du formalisme d’oscillation à 3 saveurs nous dit :  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67" name="Text Box 4"/>
          <p:cNvSpPr txBox="1">
            <a:spLocks noChangeArrowheads="1"/>
          </p:cNvSpPr>
          <p:nvPr/>
        </p:nvSpPr>
        <p:spPr bwMode="auto">
          <a:xfrm>
            <a:off x="47298" y="2204864"/>
            <a:ext cx="8964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None/>
            </a:pPr>
            <a:r>
              <a:rPr lang="fr-FR" sz="1800" dirty="0" err="1" smtClean="0">
                <a:solidFill>
                  <a:schemeClr val="tx1"/>
                </a:solidFill>
              </a:rPr>
              <a:t>Prérequis</a:t>
            </a:r>
            <a:r>
              <a:rPr lang="fr-FR" sz="1800" dirty="0" smtClean="0">
                <a:solidFill>
                  <a:schemeClr val="tx1"/>
                </a:solidFill>
              </a:rPr>
              <a:t> de l’expérience : </a:t>
            </a:r>
          </a:p>
          <a:p>
            <a:pPr>
              <a:spcBef>
                <a:spcPct val="50000"/>
              </a:spcBef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1)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fr-FR" sz="2400" dirty="0" smtClean="0">
                <a:solidFill>
                  <a:schemeClr val="tx1"/>
                </a:solidFill>
                <a:latin typeface="+mn-lt"/>
                <a:cs typeface="Times New Roman"/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de haute énergie </a:t>
            </a:r>
            <a:r>
              <a:rPr lang="fr-FR" sz="18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fr-FR" sz="1800" dirty="0" smtClean="0">
                <a:solidFill>
                  <a:schemeClr val="tx1"/>
                </a:solidFill>
              </a:rPr>
              <a:t>) long </a:t>
            </a:r>
            <a:r>
              <a:rPr lang="fr-FR" sz="1800" dirty="0" err="1" smtClean="0">
                <a:solidFill>
                  <a:schemeClr val="tx1"/>
                </a:solidFill>
              </a:rPr>
              <a:t>baseline</a:t>
            </a:r>
            <a:r>
              <a:rPr lang="fr-FR" sz="1800" dirty="0" smtClean="0">
                <a:solidFill>
                  <a:schemeClr val="tx1"/>
                </a:solidFill>
              </a:rPr>
              <a:t>, 3) faisceau de haute intensité 4) détection du </a:t>
            </a:r>
            <a:r>
              <a:rPr lang="fr-F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τ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>
          <a:xfrm>
            <a:off x="8382000" y="6421438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7</a:t>
            </a:fld>
            <a:endParaRPr lang="fr-FR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23728" y="3811012"/>
            <a:ext cx="7020272" cy="304698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Angle</a:t>
            </a:r>
            <a:r>
              <a:rPr lang="fr-FR" sz="1600" dirty="0">
                <a:solidFill>
                  <a:schemeClr val="tx1"/>
                </a:solidFill>
              </a:rPr>
              <a:t> entre la direction du neutrino incident et l’électron issu de l’interaction courant chargé</a:t>
            </a:r>
            <a:endParaRPr lang="fr-FR" sz="1600" dirty="0">
              <a:solidFill>
                <a:schemeClr val="tx1"/>
              </a:solidFill>
              <a:sym typeface="Wingdings" pitchFamily="2" charset="2"/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Multiplicité</a:t>
            </a:r>
            <a:r>
              <a:rPr lang="fr-FR" sz="1600" dirty="0">
                <a:solidFill>
                  <a:schemeClr val="tx1"/>
                </a:solidFill>
              </a:rPr>
              <a:t> : nombre de particules créées au vertex primaire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L’impulsion transverse manquante ou « </a:t>
            </a:r>
            <a:r>
              <a:rPr lang="fr-FR" sz="1600" b="1" dirty="0" err="1">
                <a:solidFill>
                  <a:schemeClr val="tx1"/>
                </a:solidFill>
              </a:rPr>
              <a:t>missing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p</a:t>
            </a:r>
            <a:r>
              <a:rPr lang="fr-FR" sz="1600" b="1" baseline="-25000" dirty="0" err="1">
                <a:solidFill>
                  <a:schemeClr val="tx1"/>
                </a:solidFill>
              </a:rPr>
              <a:t>T</a:t>
            </a:r>
            <a:r>
              <a:rPr lang="fr-FR" sz="1600" dirty="0">
                <a:solidFill>
                  <a:schemeClr val="tx1"/>
                </a:solidFill>
              </a:rPr>
              <a:t> » :</a:t>
            </a:r>
          </a:p>
          <a:p>
            <a:pPr lvl="1" algn="l">
              <a:spcBef>
                <a:spcPct val="50000"/>
              </a:spcBef>
              <a:buNone/>
            </a:pPr>
            <a:endParaRPr lang="fr-FR" sz="1600" dirty="0" smtClean="0">
              <a:solidFill>
                <a:schemeClr val="tx1"/>
              </a:solidFill>
            </a:endParaRPr>
          </a:p>
          <a:p>
            <a:pPr lvl="1" algn="l">
              <a:spcBef>
                <a:spcPct val="50000"/>
              </a:spcBef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L’impulsion transverse et l’énergie des électrons primaires : </a:t>
            </a:r>
            <a:r>
              <a:rPr lang="fr-FR" sz="1600" b="1" dirty="0" err="1">
                <a:solidFill>
                  <a:schemeClr val="tx1"/>
                </a:solidFill>
              </a:rPr>
              <a:t>p</a:t>
            </a:r>
            <a:r>
              <a:rPr lang="fr-FR" sz="1600" b="1" baseline="-25000" dirty="0" err="1">
                <a:solidFill>
                  <a:schemeClr val="tx1"/>
                </a:solidFill>
              </a:rPr>
              <a:t>T</a:t>
            </a:r>
            <a:r>
              <a:rPr lang="fr-FR" sz="1600" b="1" baseline="30000" dirty="0" err="1">
                <a:solidFill>
                  <a:schemeClr val="tx1"/>
                </a:solidFill>
              </a:rPr>
              <a:t>e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et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E</a:t>
            </a:r>
            <a:r>
              <a:rPr lang="fr-FR" sz="1600" b="1" baseline="-25000" dirty="0" err="1">
                <a:solidFill>
                  <a:schemeClr val="tx1"/>
                </a:solidFill>
              </a:rPr>
              <a:t>e</a:t>
            </a:r>
            <a:endParaRPr lang="fr-FR" sz="1600" b="1" baseline="30000" dirty="0">
              <a:solidFill>
                <a:schemeClr val="tx1"/>
              </a:solidFill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</a:rPr>
              <a:t>L’énergie totale d’un événement : la somme des énergies mesurables de chaque particule issue du vertex primaire </a:t>
            </a:r>
            <a:r>
              <a:rPr lang="fr-FR" sz="1600" b="1" dirty="0" err="1">
                <a:solidFill>
                  <a:schemeClr val="tx1"/>
                </a:solidFill>
              </a:rPr>
              <a:t>E</a:t>
            </a:r>
            <a:r>
              <a:rPr lang="fr-FR" sz="1600" b="1" baseline="-25000" dirty="0" err="1">
                <a:solidFill>
                  <a:schemeClr val="tx1"/>
                </a:solidFill>
              </a:rPr>
              <a:t>tot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556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Signaux de physique liés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la détection d’électron</a:t>
            </a:r>
            <a:endParaRPr kumimoji="0" lang="fr-FR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285293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u="sng" dirty="0">
                <a:solidFill>
                  <a:schemeClr val="tx1"/>
                </a:solidFill>
              </a:rPr>
              <a:t>Signal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↔</a:t>
            </a:r>
            <a:r>
              <a:rPr lang="el-GR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 </a:t>
            </a:r>
            <a:r>
              <a:rPr lang="fr-FR" sz="2000" dirty="0" smtClean="0">
                <a:solidFill>
                  <a:schemeClr val="tx1"/>
                </a:solidFill>
              </a:rPr>
              <a:t>: interaction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en-US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CC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  <a:sym typeface="Wingdings" pitchFamily="2" charset="2"/>
              </a:rPr>
              <a:t>gerbe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cs typeface="Times New Roman" pitchFamily="18" charset="0"/>
                <a:sym typeface="Wingdings" pitchFamily="2" charset="2"/>
              </a:rPr>
              <a:t>hadronique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  <a:sym typeface="Wingdings" pitchFamily="2" charset="2"/>
              </a:rPr>
              <a:t> et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νν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0" y="3284984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u="sng" dirty="0">
                <a:solidFill>
                  <a:schemeClr val="tx1"/>
                </a:solidFill>
              </a:rPr>
              <a:t>Signal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 </a:t>
            </a:r>
            <a:r>
              <a:rPr lang="fr-FR" sz="2000" dirty="0">
                <a:solidFill>
                  <a:schemeClr val="tx1"/>
                </a:solidFill>
                <a:sym typeface="Wingdings" pitchFamily="2" charset="2"/>
              </a:rPr>
              <a:t>↔</a:t>
            </a:r>
            <a:r>
              <a:rPr lang="el-GR" sz="20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l-GR" sz="2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: interaction 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2000" baseline="30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CC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gerbe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hadronique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 </a:t>
            </a:r>
            <a:endParaRPr lang="fr-FR" sz="2000" baseline="30000" dirty="0">
              <a:solidFill>
                <a:schemeClr val="tx1"/>
              </a:solidFill>
            </a:endParaRPr>
          </a:p>
        </p:txBody>
      </p:sp>
      <p:pic>
        <p:nvPicPr>
          <p:cNvPr id="12" name="Picture 6" descr="Z:\rapport\Feynman_nueCC_noya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196752"/>
            <a:ext cx="18288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 descr="Imag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56792"/>
            <a:ext cx="6577041" cy="1224136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84993" name="Object 4"/>
          <p:cNvGraphicFramePr>
            <a:graphicFrameLocks noChangeAspect="1"/>
          </p:cNvGraphicFramePr>
          <p:nvPr/>
        </p:nvGraphicFramePr>
        <p:xfrm>
          <a:off x="4355976" y="5157192"/>
          <a:ext cx="2971800" cy="631825"/>
        </p:xfrm>
        <a:graphic>
          <a:graphicData uri="http://schemas.openxmlformats.org/presentationml/2006/ole">
            <p:oleObj spid="_x0000_s84993" name="Equation" r:id="rId6" imgW="1790640" imgH="380880" progId="Equation.3">
              <p:embed/>
            </p:oleObj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40944" y="3861048"/>
            <a:ext cx="1979712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Variables d’analyse :</a:t>
            </a:r>
            <a:endParaRPr lang="fr-FR" sz="2800" dirty="0">
              <a:solidFill>
                <a:schemeClr val="tx1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3563888" y="3789040"/>
            <a:ext cx="4091947" cy="3068960"/>
            <a:chOff x="3563888" y="3789040"/>
            <a:chExt cx="4091947" cy="3068960"/>
          </a:xfrm>
        </p:grpSpPr>
        <p:pic>
          <p:nvPicPr>
            <p:cNvPr id="27" name="Picture 13" descr="Z:\soutenancel_stage_2009-07-09\Etot_cu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63888" y="3789040"/>
              <a:ext cx="4091947" cy="306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6876256" y="3789040"/>
              <a:ext cx="65683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l-GR" sz="1100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ν</a:t>
              </a:r>
              <a:r>
                <a:rPr lang="en-US" sz="1100" b="1" baseline="-25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e</a:t>
              </a:r>
              <a:r>
                <a:rPr lang="fr-FR" sz="1100" b="1" dirty="0" smtClean="0">
                  <a:solidFill>
                    <a:srgbClr val="FF0000"/>
                  </a:solidFill>
                </a:rPr>
                <a:t> oscillés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Bruits de fond 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étection d’électron (I)</a:t>
            </a:r>
            <a:endParaRPr kumimoji="0" lang="fr-FR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0682" y="1075324"/>
            <a:ext cx="88698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u="sng" dirty="0" smtClean="0">
                <a:solidFill>
                  <a:schemeClr val="tx1"/>
                </a:solidFill>
              </a:rPr>
              <a:t>Bruits de fond liés au signal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</a:t>
            </a:r>
            <a:r>
              <a:rPr lang="fr-FR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↔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fr-FR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: processus mimant la désintégration du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 </a:t>
            </a: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et donnant un électron</a:t>
            </a:r>
            <a:endParaRPr lang="fr-FR" sz="2000" dirty="0">
              <a:solidFill>
                <a:schemeClr val="tx1"/>
              </a:solidFill>
            </a:endParaRPr>
          </a:p>
          <a:p>
            <a:pPr marL="640080" lvl="1" indent="-274320" algn="l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Blip>
                <a:blip r:embed="rId3"/>
              </a:buBlip>
              <a:defRPr/>
            </a:pP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interaction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</a:t>
            </a:r>
            <a:r>
              <a:rPr lang="fr-FR" sz="2000" baseline="-25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  particules charmées peuvent se désintégrer et donner un électron</a:t>
            </a:r>
          </a:p>
          <a:p>
            <a:pPr marL="640080" lvl="1" indent="-274320" algn="l" fontAlgn="auto"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70000"/>
              <a:buBlip>
                <a:blip r:embed="rId3"/>
              </a:buBlip>
              <a:defRPr/>
            </a:pP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μ,e</a:t>
            </a:r>
            <a:r>
              <a:rPr lang="fr-FR" sz="2000" baseline="-250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du faisceau </a:t>
            </a:r>
            <a:r>
              <a:rPr lang="fr-FR" sz="2000" dirty="0" smtClean="0">
                <a:solidFill>
                  <a:schemeClr val="tx1"/>
                </a:solidFill>
              </a:rPr>
              <a:t>: interaction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e,μ</a:t>
            </a:r>
            <a:r>
              <a:rPr lang="fr-FR" sz="2000" baseline="30000" dirty="0" err="1" smtClean="0">
                <a:solidFill>
                  <a:schemeClr val="tx1"/>
                </a:solidFill>
                <a:cs typeface="Times New Roman"/>
                <a:sym typeface="Wingdings" pitchFamily="2" charset="2"/>
              </a:rPr>
              <a:t>NC</a:t>
            </a:r>
            <a:r>
              <a:rPr lang="fr-FR" sz="20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 désintégration du pion par échange de charge 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π</a:t>
            </a:r>
            <a:r>
              <a:rPr lang="fr-FR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fr-FR" sz="2800" u="sng" dirty="0" smtClean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382000" y="6421438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8</a:t>
            </a:fld>
            <a:endParaRPr lang="fr-FR" dirty="0"/>
          </a:p>
        </p:txBody>
      </p:sp>
      <p:graphicFrame>
        <p:nvGraphicFramePr>
          <p:cNvPr id="5" name="Group 90"/>
          <p:cNvGraphicFramePr>
            <a:graphicFrameLocks noGrp="1"/>
          </p:cNvGraphicFramePr>
          <p:nvPr/>
        </p:nvGraphicFramePr>
        <p:xfrm>
          <a:off x="125392" y="3501008"/>
          <a:ext cx="8892480" cy="2997518"/>
        </p:xfrm>
        <a:graphic>
          <a:graphicData uri="http://schemas.openxmlformats.org/drawingml/2006/table">
            <a:tbl>
              <a:tblPr/>
              <a:tblGrid>
                <a:gridCol w="2808312"/>
                <a:gridCol w="1296144"/>
                <a:gridCol w="864096"/>
                <a:gridCol w="1800200"/>
                <a:gridCol w="936104"/>
                <a:gridCol w="1187624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Signal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kumimoji="0" lang="fr-F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=9°)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τ→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l-G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CC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l-G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fr-FR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l-G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fr-FR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faisceau</a:t>
                      </a:r>
                      <a:endParaRPr kumimoji="0" lang="fr-FR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C2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0.34.10</a:t>
                      </a:r>
                      <a:r>
                        <a:rPr kumimoji="0" lang="fr-F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7.10</a:t>
                      </a:r>
                      <a:r>
                        <a:rPr kumimoji="0" lang="fr-F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Nombre d’événements attendus avec 9.04*10</a:t>
                      </a:r>
                      <a:r>
                        <a:rPr kumimoji="0" lang="fr-F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pot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Nombre d’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dans les données(315 « 0mu »)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Bruits de fond 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étection d’électron (II)</a:t>
            </a:r>
            <a:endParaRPr kumimoji="0" lang="fr-FR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5392" y="1012260"/>
            <a:ext cx="8892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u="sng" dirty="0" smtClean="0">
                <a:solidFill>
                  <a:schemeClr val="tx1"/>
                </a:solidFill>
              </a:rPr>
              <a:t>Bruits de fond liés au signal </a:t>
            </a: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el-GR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 </a:t>
            </a:r>
            <a:r>
              <a:rPr lang="fr-FR" sz="1800" dirty="0" smtClean="0">
                <a:solidFill>
                  <a:schemeClr val="tx1"/>
                </a:solidFill>
                <a:sym typeface="Wingdings" pitchFamily="2" charset="2"/>
              </a:rPr>
              <a:t>↔</a:t>
            </a:r>
            <a:r>
              <a:rPr lang="el-GR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el-GR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: processus peuvent </a:t>
            </a:r>
            <a:r>
              <a:rPr lang="fr-FR" sz="1800" dirty="0">
                <a:solidFill>
                  <a:schemeClr val="tx1"/>
                </a:solidFill>
              </a:rPr>
              <a:t>aussi produire des électrons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800" dirty="0">
                <a:solidFill>
                  <a:schemeClr val="tx1"/>
                </a:solidFill>
              </a:rPr>
              <a:t>du faisceau </a:t>
            </a:r>
            <a:r>
              <a:rPr lang="fr-FR" sz="1800" dirty="0" smtClean="0">
                <a:solidFill>
                  <a:schemeClr val="tx1"/>
                </a:solidFill>
                <a:sym typeface="Wingdings" pitchFamily="2" charset="2"/>
              </a:rPr>
              <a:t>: </a:t>
            </a:r>
            <a:r>
              <a:rPr lang="fr-FR" sz="1800" dirty="0" smtClean="0">
                <a:solidFill>
                  <a:schemeClr val="tx1"/>
                </a:solidFill>
              </a:rPr>
              <a:t>interaction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1800" baseline="30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CC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fr-F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fr-FR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gerbe hadronique </a:t>
            </a:r>
            <a:endParaRPr lang="fr-FR" sz="1800" dirty="0">
              <a:solidFill>
                <a:schemeClr val="tx1"/>
              </a:solidFill>
              <a:sym typeface="Wingdings" pitchFamily="2" charset="2"/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fr-FR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800" dirty="0">
                <a:solidFill>
                  <a:schemeClr val="tx1"/>
                </a:solidFill>
              </a:rPr>
              <a:t>oscillés depuis les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: </a:t>
            </a:r>
            <a:r>
              <a:rPr lang="fr-FR" sz="1800" dirty="0" smtClean="0">
                <a:solidFill>
                  <a:schemeClr val="tx1"/>
                </a:solidFill>
              </a:rPr>
              <a:t>interaction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fr-FR" sz="1800" baseline="30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CC</a:t>
            </a:r>
            <a:r>
              <a:rPr lang="fr-FR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τ + </a:t>
            </a:r>
            <a:r>
              <a:rPr lang="fr-FR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gerbe hadronique et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τ</a:t>
            </a:r>
            <a:r>
              <a:rPr lang="fr-FR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νν</a:t>
            </a:r>
            <a:endParaRPr lang="fr-FR" sz="1800" dirty="0">
              <a:solidFill>
                <a:schemeClr val="tx1"/>
              </a:solidFill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μ,e</a:t>
            </a:r>
            <a:r>
              <a:rPr lang="fr-FR" sz="1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1800" dirty="0">
                <a:solidFill>
                  <a:schemeClr val="tx1"/>
                </a:solidFill>
              </a:rPr>
              <a:t>du </a:t>
            </a:r>
            <a:r>
              <a:rPr lang="fr-FR" sz="1800" dirty="0" smtClean="0">
                <a:solidFill>
                  <a:schemeClr val="tx1"/>
                </a:solidFill>
              </a:rPr>
              <a:t>faisceau : interaction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e,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μ</a:t>
            </a:r>
            <a:r>
              <a:rPr lang="fr-FR" sz="1800" baseline="300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NC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ν + </a:t>
            </a:r>
            <a:r>
              <a:rPr lang="fr-FR" sz="18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gerbe hadronique dont 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fr-FR" sz="1800" baseline="300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+mn-lt"/>
                <a:cs typeface="Times New Roman"/>
                <a:sym typeface="Wingdings" pitchFamily="2" charset="2"/>
              </a:rPr>
              <a:t>et 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fr-FR" sz="1800" baseline="300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 </a:t>
            </a:r>
            <a:r>
              <a:rPr lang="fr-FR" sz="18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γγ</a:t>
            </a:r>
            <a:endParaRPr lang="fr-FR" sz="1800" baseline="30000" dirty="0" smtClean="0">
              <a:solidFill>
                <a:schemeClr val="tx1"/>
              </a:solidFill>
              <a:latin typeface="+mn-lt"/>
            </a:endParaRPr>
          </a:p>
          <a:p>
            <a:pPr lvl="1"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μ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sym typeface="Wingdings" pitchFamily="2" charset="2"/>
              </a:rPr>
              <a:t>du faisceau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1800" dirty="0" smtClean="0">
                <a:solidFill>
                  <a:schemeClr val="tx1"/>
                </a:solidFill>
              </a:rPr>
              <a:t>interaction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μ</a:t>
            </a:r>
            <a:r>
              <a:rPr lang="fr-FR" sz="1800" baseline="300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CC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  μ </a:t>
            </a:r>
            <a:r>
              <a:rPr lang="fr-FR" sz="1800" dirty="0" smtClean="0">
                <a:solidFill>
                  <a:schemeClr val="tx1"/>
                </a:solidFill>
                <a:sym typeface="Wingdings" pitchFamily="2" charset="2"/>
              </a:rPr>
              <a:t>non détecté </a:t>
            </a:r>
            <a:r>
              <a:rPr lang="fr-FR" sz="1800" dirty="0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 </a:t>
            </a:r>
            <a:r>
              <a:rPr lang="fr-FR" sz="1800" dirty="0" smtClean="0">
                <a:solidFill>
                  <a:schemeClr val="tx1"/>
                </a:solidFill>
              </a:rPr>
              <a:t>interaction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</a:t>
            </a:r>
            <a:r>
              <a:rPr lang="fr-FR" sz="1800" baseline="-250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μ</a:t>
            </a:r>
            <a:r>
              <a:rPr lang="fr-FR" sz="1800" baseline="30000" dirty="0" err="1" smtClean="0">
                <a:solidFill>
                  <a:schemeClr val="tx1"/>
                </a:solidFill>
                <a:latin typeface="Times New Roman"/>
                <a:cs typeface="Times New Roman"/>
                <a:sym typeface="Wingdings" pitchFamily="2" charset="2"/>
              </a:rPr>
              <a:t>NC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382000" y="6421438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fld id="{6541B0B2-00D1-4B85-9E0B-53B8497A6D00}" type="slidenum">
              <a:rPr lang="fr-FR" sz="1800" smtClean="0"/>
              <a:pPr>
                <a:buNone/>
                <a:defRPr/>
              </a:pPr>
              <a:t>9</a:t>
            </a:fld>
            <a:endParaRPr lang="fr-FR" dirty="0"/>
          </a:p>
        </p:txBody>
      </p:sp>
      <p:graphicFrame>
        <p:nvGraphicFramePr>
          <p:cNvPr id="6" name="Group 90"/>
          <p:cNvGraphicFramePr>
            <a:graphicFrameLocks noGrp="1"/>
          </p:cNvGraphicFramePr>
          <p:nvPr/>
        </p:nvGraphicFramePr>
        <p:xfrm>
          <a:off x="125392" y="3501008"/>
          <a:ext cx="8892480" cy="2997518"/>
        </p:xfrm>
        <a:graphic>
          <a:graphicData uri="http://schemas.openxmlformats.org/drawingml/2006/table">
            <a:tbl>
              <a:tblPr/>
              <a:tblGrid>
                <a:gridCol w="2808312"/>
                <a:gridCol w="1296144"/>
                <a:gridCol w="864096"/>
                <a:gridCol w="1800200"/>
                <a:gridCol w="936104"/>
                <a:gridCol w="1187624"/>
              </a:tblGrid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Signal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kumimoji="0" lang="fr-F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=9°)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τ→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l-G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CC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l-G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fr-FR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l-G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fr-FR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fr-F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r>
                        <a:rPr kumimoji="0" lang="fr-F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faisceau</a:t>
                      </a:r>
                      <a:endParaRPr kumimoji="0" lang="fr-FR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ξ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C2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0.34.10</a:t>
                      </a:r>
                      <a:r>
                        <a:rPr kumimoji="0" lang="fr-F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7.10</a:t>
                      </a:r>
                      <a:r>
                        <a:rPr kumimoji="0" lang="fr-F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-4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Nombre d’événements attendus avec 9.04*10</a:t>
                      </a:r>
                      <a:r>
                        <a:rPr kumimoji="0" lang="fr-F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pot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Nombre d’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dans les données(315 « 0mu »)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1979712" y="6492875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Bilan 1</a:t>
            </a:r>
            <a:r>
              <a:rPr lang="fr-FR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année de thèse - 06/01/11 - F. Brunet - OPERA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ersonnalisé 6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69676D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7831</TotalTime>
  <Words>2054</Words>
  <Application>Microsoft Office PowerPoint</Application>
  <PresentationFormat>Affichage à l'écran (4:3)</PresentationFormat>
  <Paragraphs>460</Paragraphs>
  <Slides>31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Oriel</vt:lpstr>
      <vt:lpstr>Equation</vt:lpstr>
      <vt:lpstr>Équation</vt:lpstr>
      <vt:lpstr>Microsoft Éditeur d'équations 3.0</vt:lpstr>
      <vt:lpstr>Diapositive 1</vt:lpstr>
      <vt:lpstr> Sommaire</vt:lpstr>
      <vt:lpstr> Etat des lieux expérimental</vt:lpstr>
      <vt:lpstr>L’oscillation des neutrinos</vt:lpstr>
      <vt:lpstr>L’oscillation des neutrinos</vt:lpstr>
      <vt:lpstr>OPERA : motivations</vt:lpstr>
      <vt:lpstr>Diapositive 7</vt:lpstr>
      <vt:lpstr>Diapositive 8</vt:lpstr>
      <vt:lpstr>Diapositive 9</vt:lpstr>
      <vt:lpstr>Diapositive 10</vt:lpstr>
      <vt:lpstr>Diapositive 11</vt:lpstr>
      <vt:lpstr>Diapositive 12</vt:lpstr>
      <vt:lpstr>OPERA : principe de l’expérience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Backup slides</vt:lpstr>
      <vt:lpstr>Diapositive 28</vt:lpstr>
      <vt:lpstr>Diapositive 29</vt:lpstr>
      <vt:lpstr>Diapositive 30</vt:lpstr>
      <vt:lpstr>Diapositive 31</vt:lpstr>
    </vt:vector>
  </TitlesOfParts>
  <Company>ounough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mourad</dc:creator>
  <cp:lastModifiedBy>brunet</cp:lastModifiedBy>
  <cp:revision>583</cp:revision>
  <dcterms:created xsi:type="dcterms:W3CDTF">2008-06-12T13:18:50Z</dcterms:created>
  <dcterms:modified xsi:type="dcterms:W3CDTF">2011-01-04T12:54:48Z</dcterms:modified>
</cp:coreProperties>
</file>