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62" r:id="rId4"/>
    <p:sldId id="261" r:id="rId5"/>
    <p:sldId id="264" r:id="rId6"/>
    <p:sldId id="382" r:id="rId7"/>
    <p:sldId id="372" r:id="rId8"/>
    <p:sldId id="381" r:id="rId9"/>
    <p:sldId id="373" r:id="rId10"/>
    <p:sldId id="325" r:id="rId11"/>
    <p:sldId id="265" r:id="rId12"/>
    <p:sldId id="364" r:id="rId13"/>
    <p:sldId id="383" r:id="rId14"/>
    <p:sldId id="375" r:id="rId15"/>
    <p:sldId id="376" r:id="rId16"/>
    <p:sldId id="367" r:id="rId17"/>
    <p:sldId id="365" r:id="rId18"/>
    <p:sldId id="347" r:id="rId19"/>
    <p:sldId id="348" r:id="rId20"/>
    <p:sldId id="349" r:id="rId21"/>
    <p:sldId id="356" r:id="rId22"/>
    <p:sldId id="358" r:id="rId23"/>
    <p:sldId id="266" r:id="rId24"/>
    <p:sldId id="387" r:id="rId25"/>
    <p:sldId id="388" r:id="rId26"/>
    <p:sldId id="384" r:id="rId27"/>
    <p:sldId id="333" r:id="rId28"/>
    <p:sldId id="345" r:id="rId29"/>
    <p:sldId id="346" r:id="rId30"/>
    <p:sldId id="389" r:id="rId31"/>
    <p:sldId id="366" r:id="rId3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3366FF"/>
    <a:srgbClr val="0033CC"/>
    <a:srgbClr val="CCFFFF"/>
    <a:srgbClr val="66FF99"/>
    <a:srgbClr val="FFCCCC"/>
    <a:srgbClr val="CC6600"/>
    <a:srgbClr val="9933FF"/>
    <a:srgbClr val="FFFF00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2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ja-JP" noProof="0"/>
              <a:t>Cliquez pour modifier les styles du texte du masque</a:t>
            </a:r>
          </a:p>
          <a:p>
            <a:pPr lvl="1"/>
            <a:r>
              <a:rPr lang="fr-FR" altLang="ja-JP" noProof="0"/>
              <a:t>Deuxième niveau</a:t>
            </a:r>
          </a:p>
          <a:p>
            <a:pPr lvl="2"/>
            <a:r>
              <a:rPr lang="fr-FR" altLang="ja-JP" noProof="0"/>
              <a:t>Troisième niveau</a:t>
            </a:r>
          </a:p>
          <a:p>
            <a:pPr lvl="3"/>
            <a:r>
              <a:rPr lang="fr-FR" altLang="ja-JP" noProof="0"/>
              <a:t>Quatrième niveau</a:t>
            </a:r>
          </a:p>
          <a:p>
            <a:pPr lvl="4"/>
            <a:r>
              <a:rPr lang="fr-FR" altLang="ja-JP" noProof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91CCFAE-742F-AA44-BC42-A536A922136D}" type="slidenum">
              <a:rPr lang="fr-FR" altLang="ja-JP"/>
              <a:pPr>
                <a:defRPr/>
              </a:pPr>
              <a:t>&lt;#&gt;</a:t>
            </a:fld>
            <a:endParaRPr lang="fr-FR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F8ADCB-6D5C-C443-A0F3-5C0BAF15CD86}" type="slidenum">
              <a:rPr lang="fr-FR" altLang="ja-JP">
                <a:cs typeface="ＭＳ Ｐゴシック" charset="-128"/>
              </a:rPr>
              <a:pPr/>
              <a:t>1</a:t>
            </a:fld>
            <a:endParaRPr lang="fr-FR" altLang="ja-JP" dirty="0"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0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39EC9-82E0-034B-BE80-A52074B82504}" type="slidenum">
              <a:rPr lang="fr-FR" altLang="ja-JP">
                <a:cs typeface="ＭＳ Ｐゴシック" charset="-128"/>
              </a:rPr>
              <a:pPr/>
              <a:t>20</a:t>
            </a:fld>
            <a:endParaRPr lang="fr-FR" altLang="ja-JP">
              <a:cs typeface="ＭＳ Ｐゴシック" charset="-128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0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A49C38-A91E-0042-9E39-96F630E87736}" type="slidenum">
              <a:rPr lang="fr-FR" altLang="ja-JP">
                <a:cs typeface="ＭＳ Ｐゴシック" charset="-128"/>
              </a:rPr>
              <a:pPr/>
              <a:t>21</a:t>
            </a:fld>
            <a:endParaRPr lang="fr-FR" altLang="ja-JP">
              <a:cs typeface="ＭＳ Ｐゴシック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0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AD45DC-15F0-CE4C-9308-B4DC2BAD414E}" type="slidenum">
              <a:rPr lang="fr-FR" altLang="ja-JP">
                <a:cs typeface="ＭＳ Ｐゴシック" charset="-128"/>
              </a:rPr>
              <a:pPr/>
              <a:t>22</a:t>
            </a:fld>
            <a:endParaRPr lang="fr-FR" altLang="ja-JP">
              <a:cs typeface="ＭＳ Ｐゴシック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0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130AC-EA35-B743-A44A-0A76A4D28D24}" type="slidenum">
              <a:rPr lang="fr-FR" altLang="ja-JP">
                <a:cs typeface="ＭＳ Ｐゴシック" charset="-128"/>
              </a:rPr>
              <a:pPr/>
              <a:t>23</a:t>
            </a:fld>
            <a:endParaRPr lang="fr-FR" altLang="ja-JP">
              <a:cs typeface="ＭＳ Ｐゴシック" charset="-128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0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17CE78-D4D6-D543-887C-D49394BB49D8}" type="slidenum">
              <a:rPr lang="fr-FR" altLang="ja-JP">
                <a:cs typeface="ＭＳ Ｐゴシック" charset="-128"/>
              </a:rPr>
              <a:pPr/>
              <a:t>27</a:t>
            </a:fld>
            <a:endParaRPr lang="fr-FR" altLang="ja-JP">
              <a:cs typeface="ＭＳ Ｐゴシック" charset="-128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0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56622E-0834-0C40-939E-6E20AB2C4BB9}" type="slidenum">
              <a:rPr lang="fr-FR" altLang="ja-JP">
                <a:cs typeface="ＭＳ Ｐゴシック" charset="-128"/>
              </a:rPr>
              <a:pPr/>
              <a:t>2</a:t>
            </a:fld>
            <a:endParaRPr lang="fr-FR" altLang="ja-JP" dirty="0">
              <a:cs typeface="ＭＳ Ｐゴシック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0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A76110-7753-154A-959D-96843A75BFE1}" type="slidenum">
              <a:rPr lang="fr-FR" altLang="ja-JP">
                <a:cs typeface="ＭＳ Ｐゴシック" charset="-128"/>
              </a:rPr>
              <a:pPr/>
              <a:t>3</a:t>
            </a:fld>
            <a:endParaRPr lang="fr-FR" altLang="ja-JP">
              <a:cs typeface="ＭＳ Ｐゴシック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0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2BD4AC-0DC2-4644-8C34-7889091942F7}" type="slidenum">
              <a:rPr lang="fr-FR" altLang="ja-JP">
                <a:cs typeface="ＭＳ Ｐゴシック" charset="-128"/>
              </a:rPr>
              <a:pPr/>
              <a:t>4</a:t>
            </a:fld>
            <a:endParaRPr lang="fr-FR" altLang="ja-JP">
              <a:cs typeface="ＭＳ Ｐゴシック" charset="-128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0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436A6A-9F2B-DC41-BED8-9F022E11D9F6}" type="slidenum">
              <a:rPr lang="fr-FR" altLang="ja-JP">
                <a:cs typeface="ＭＳ Ｐゴシック" charset="-128"/>
              </a:rPr>
              <a:pPr/>
              <a:t>5</a:t>
            </a:fld>
            <a:endParaRPr lang="fr-FR" altLang="ja-JP">
              <a:cs typeface="ＭＳ Ｐゴシック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0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F61BF9-8E72-7E40-AD8E-3C3681782341}" type="slidenum">
              <a:rPr lang="fr-FR" altLang="ja-JP">
                <a:cs typeface="ＭＳ Ｐゴシック" charset="-128"/>
              </a:rPr>
              <a:pPr/>
              <a:t>11</a:t>
            </a:fld>
            <a:endParaRPr lang="fr-FR" altLang="ja-JP">
              <a:cs typeface="ＭＳ Ｐゴシック" charset="-128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0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629E63-672C-AE4F-99E8-00A6E4514E34}" type="slidenum">
              <a:rPr lang="fr-FR" altLang="ja-JP">
                <a:cs typeface="ＭＳ Ｐゴシック" charset="-128"/>
              </a:rPr>
              <a:pPr/>
              <a:t>12</a:t>
            </a:fld>
            <a:endParaRPr lang="fr-FR" altLang="ja-JP">
              <a:cs typeface="ＭＳ Ｐゴシック" charset="-128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0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368BC5-5979-9D4F-A1DB-F6C4D23F29CF}" type="slidenum">
              <a:rPr lang="fr-FR" altLang="ja-JP">
                <a:cs typeface="ＭＳ Ｐゴシック" charset="-128"/>
              </a:rPr>
              <a:pPr/>
              <a:t>18</a:t>
            </a:fld>
            <a:endParaRPr lang="fr-FR" altLang="ja-JP">
              <a:cs typeface="ＭＳ Ｐゴシック" charset="-128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0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235397-EC5F-AE49-AA3C-96EEA1B7C0F6}" type="slidenum">
              <a:rPr lang="fr-FR" altLang="ja-JP">
                <a:cs typeface="ＭＳ Ｐゴシック" charset="-128"/>
              </a:rPr>
              <a:pPr/>
              <a:t>19</a:t>
            </a:fld>
            <a:endParaRPr lang="fr-FR" altLang="ja-JP">
              <a:cs typeface="ＭＳ Ｐゴシック" charset="-128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0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マスタ タイトルの書式設定</a:t>
            </a:r>
            <a:endParaRPr 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マスタ サブタイトルの書式設定</a:t>
            </a:r>
            <a:endParaRPr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90BC-3AE6-314E-B8CC-1A566EE764E1}" type="datetimeFigureOut">
              <a:rPr lang="ja-JP" altLang="en-US" smtClean="0"/>
              <a:pPr/>
              <a:t>2008/5/15</a:t>
            </a:fld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A4C9-1832-A945-A3E7-1A3B6F3C8D55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マスタ テキストの書式設定</a:t>
            </a:r>
          </a:p>
          <a:p>
            <a:pPr lvl="1"/>
            <a:r>
              <a:rPr lang="en-US" smtClean="0"/>
              <a:t>第 2 レベル</a:t>
            </a:r>
          </a:p>
          <a:p>
            <a:pPr lvl="2"/>
            <a:r>
              <a:rPr lang="en-US" smtClean="0"/>
              <a:t>第 3 レベル</a:t>
            </a:r>
          </a:p>
          <a:p>
            <a:pPr lvl="3"/>
            <a:r>
              <a:rPr lang="en-US" smtClean="0"/>
              <a:t>第 4 レベル</a:t>
            </a:r>
          </a:p>
          <a:p>
            <a:pPr lvl="4"/>
            <a:r>
              <a:rPr lang="en-US" smtClean="0"/>
              <a:t>第 5 レベル</a:t>
            </a:r>
            <a:endParaRPr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90BC-3AE6-314E-B8CC-1A566EE764E1}" type="datetimeFigureOut">
              <a:rPr lang="ja-JP" altLang="en-US" smtClean="0"/>
              <a:pPr/>
              <a:t>2008/5/15</a:t>
            </a:fld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A4C9-1832-A945-A3E7-1A3B6F3C8D55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マスタ テキストの書式設定</a:t>
            </a:r>
          </a:p>
          <a:p>
            <a:pPr lvl="1"/>
            <a:r>
              <a:rPr lang="en-US" smtClean="0"/>
              <a:t>第 2 レベル</a:t>
            </a:r>
          </a:p>
          <a:p>
            <a:pPr lvl="2"/>
            <a:r>
              <a:rPr lang="en-US" smtClean="0"/>
              <a:t>第 3 レベル</a:t>
            </a:r>
          </a:p>
          <a:p>
            <a:pPr lvl="3"/>
            <a:r>
              <a:rPr lang="en-US" smtClean="0"/>
              <a:t>第 4 レベル</a:t>
            </a:r>
          </a:p>
          <a:p>
            <a:pPr lvl="4"/>
            <a:r>
              <a:rPr lang="en-US" smtClean="0"/>
              <a:t>第 5 レベル</a:t>
            </a:r>
            <a:endParaRPr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90BC-3AE6-314E-B8CC-1A566EE764E1}" type="datetimeFigureOut">
              <a:rPr lang="ja-JP" altLang="en-US" smtClean="0"/>
              <a:pPr/>
              <a:t>2008/5/15</a:t>
            </a:fld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A4C9-1832-A945-A3E7-1A3B6F3C8D55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マスタ テキストの書式設定</a:t>
            </a:r>
          </a:p>
          <a:p>
            <a:pPr lvl="1"/>
            <a:r>
              <a:rPr lang="en-US" smtClean="0"/>
              <a:t>第 2 レベル</a:t>
            </a:r>
          </a:p>
          <a:p>
            <a:pPr lvl="2"/>
            <a:r>
              <a:rPr lang="en-US" smtClean="0"/>
              <a:t>第 3 レベル</a:t>
            </a:r>
          </a:p>
          <a:p>
            <a:pPr lvl="3"/>
            <a:r>
              <a:rPr lang="en-US" smtClean="0"/>
              <a:t>第 4 レベル</a:t>
            </a:r>
          </a:p>
          <a:p>
            <a:pPr lvl="4"/>
            <a:r>
              <a:rPr lang="en-US" smtClean="0"/>
              <a:t>第 5 レベル</a:t>
            </a:r>
            <a:endParaRPr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マスタ テキストの書式設定</a:t>
            </a:r>
          </a:p>
          <a:p>
            <a:pPr lvl="1"/>
            <a:r>
              <a:rPr lang="en-US" smtClean="0"/>
              <a:t>第 2 レベル</a:t>
            </a:r>
          </a:p>
          <a:p>
            <a:pPr lvl="2"/>
            <a:r>
              <a:rPr lang="en-US" smtClean="0"/>
              <a:t>第 3 レベル</a:t>
            </a:r>
          </a:p>
          <a:p>
            <a:pPr lvl="3"/>
            <a:r>
              <a:rPr lang="en-US" smtClean="0"/>
              <a:t>第 4 レベル</a:t>
            </a:r>
          </a:p>
          <a:p>
            <a:pPr lvl="4"/>
            <a:r>
              <a:rPr lang="en-US" smtClean="0"/>
              <a:t>第 5 レベル</a:t>
            </a:r>
            <a:endParaRPr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9CAEB7-A5B9-304B-8BCE-C647B8DBC4F0}" type="slidenum">
              <a:rPr lang="fr-FR" altLang="ja-JP" smtClean="0"/>
              <a:pPr>
                <a:defRPr/>
              </a:pPr>
              <a:t>&lt;#&gt;</a:t>
            </a:fld>
            <a:endParaRPr lang="fr-FR" altLang="ja-JP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マスタ タイトルの書式設定</a:t>
            </a:r>
            <a:endParaRPr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マスタ テキストの書式設定</a:t>
            </a:r>
          </a:p>
          <a:p>
            <a:pPr lvl="1"/>
            <a:r>
              <a:rPr lang="en-US" smtClean="0"/>
              <a:t>第 2 レベル</a:t>
            </a:r>
          </a:p>
          <a:p>
            <a:pPr lvl="2"/>
            <a:r>
              <a:rPr lang="en-US" smtClean="0"/>
              <a:t>第 3 レベル</a:t>
            </a:r>
          </a:p>
          <a:p>
            <a:pPr lvl="3"/>
            <a:r>
              <a:rPr lang="en-US" smtClean="0"/>
              <a:t>第 4 レベル</a:t>
            </a:r>
          </a:p>
          <a:p>
            <a:pPr lvl="4"/>
            <a:r>
              <a:rPr lang="en-US" smtClean="0"/>
              <a:t>第 5 レベル</a:t>
            </a:r>
            <a:endParaRPr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マスタ テキストの書式設定</a:t>
            </a:r>
          </a:p>
          <a:p>
            <a:pPr lvl="1"/>
            <a:r>
              <a:rPr lang="en-US" smtClean="0"/>
              <a:t>第 2 レベル</a:t>
            </a:r>
          </a:p>
          <a:p>
            <a:pPr lvl="2"/>
            <a:r>
              <a:rPr lang="en-US" smtClean="0"/>
              <a:t>第 3 レベル</a:t>
            </a:r>
          </a:p>
          <a:p>
            <a:pPr lvl="3"/>
            <a:r>
              <a:rPr lang="en-US" smtClean="0"/>
              <a:t>第 4 レベル</a:t>
            </a:r>
          </a:p>
          <a:p>
            <a:pPr lvl="4"/>
            <a:r>
              <a:rPr lang="en-US" smtClean="0"/>
              <a:t>第 5 レベル</a:t>
            </a:r>
            <a:endParaRPr 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マスタ テキストの書式設定</a:t>
            </a:r>
          </a:p>
          <a:p>
            <a:pPr lvl="1"/>
            <a:r>
              <a:rPr lang="en-US" smtClean="0"/>
              <a:t>第 2 レベル</a:t>
            </a:r>
          </a:p>
          <a:p>
            <a:pPr lvl="2"/>
            <a:r>
              <a:rPr lang="en-US" smtClean="0"/>
              <a:t>第 3 レベル</a:t>
            </a:r>
          </a:p>
          <a:p>
            <a:pPr lvl="3"/>
            <a:r>
              <a:rPr lang="en-US" smtClean="0"/>
              <a:t>第 4 レベル</a:t>
            </a:r>
          </a:p>
          <a:p>
            <a:pPr lvl="4"/>
            <a:r>
              <a:rPr lang="en-US" smtClean="0"/>
              <a:t>第 5 レベル</a:t>
            </a:r>
            <a:endParaRPr lang="en-US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34B951-679C-0449-8046-48430A7F5AA4}" type="slidenum">
              <a:rPr lang="fr-FR" altLang="ja-JP" smtClean="0"/>
              <a:pPr>
                <a:defRPr/>
              </a:pPr>
              <a:t>&lt;#&gt;</a:t>
            </a:fld>
            <a:endParaRPr lang="fr-FR" altLang="ja-JP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マスタ タイトルの書式設定</a:t>
            </a:r>
            <a:endParaRPr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マスタ テキストの書式設定</a:t>
            </a:r>
          </a:p>
          <a:p>
            <a:pPr lvl="1"/>
            <a:r>
              <a:rPr lang="en-US" smtClean="0"/>
              <a:t>第 2 レベル</a:t>
            </a:r>
          </a:p>
          <a:p>
            <a:pPr lvl="2"/>
            <a:r>
              <a:rPr lang="en-US" smtClean="0"/>
              <a:t>第 3 レベル</a:t>
            </a:r>
          </a:p>
          <a:p>
            <a:pPr lvl="3"/>
            <a:r>
              <a:rPr lang="en-US" smtClean="0"/>
              <a:t>第 4 レベル</a:t>
            </a:r>
          </a:p>
          <a:p>
            <a:pPr lvl="4"/>
            <a:r>
              <a:rPr lang="en-US" smtClean="0"/>
              <a:t>第 5 レベル</a:t>
            </a:r>
            <a:endParaRPr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90BC-3AE6-314E-B8CC-1A566EE764E1}" type="datetimeFigureOut">
              <a:rPr lang="ja-JP" altLang="en-US" smtClean="0"/>
              <a:pPr/>
              <a:t>2008/5/15</a:t>
            </a:fld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A4C9-1832-A945-A3E7-1A3B6F3C8D55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90BC-3AE6-314E-B8CC-1A566EE764E1}" type="datetimeFigureOut">
              <a:rPr lang="ja-JP" altLang="en-US" smtClean="0"/>
              <a:pPr/>
              <a:t>2008/5/15</a:t>
            </a:fld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A4C9-1832-A945-A3E7-1A3B6F3C8D55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マスタ タイトルの書式設定</a:t>
            </a:r>
            <a:endParaRPr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マスタ テキストの書式設定</a:t>
            </a:r>
          </a:p>
          <a:p>
            <a:pPr lvl="1"/>
            <a:r>
              <a:rPr lang="en-US" smtClean="0"/>
              <a:t>第 2 レベル</a:t>
            </a:r>
          </a:p>
          <a:p>
            <a:pPr lvl="2"/>
            <a:r>
              <a:rPr lang="en-US" smtClean="0"/>
              <a:t>第 3 レベル</a:t>
            </a:r>
          </a:p>
          <a:p>
            <a:pPr lvl="3"/>
            <a:r>
              <a:rPr lang="en-US" smtClean="0"/>
              <a:t>第 4 レベル</a:t>
            </a:r>
          </a:p>
          <a:p>
            <a:pPr lvl="4"/>
            <a:r>
              <a:rPr lang="en-US" smtClean="0"/>
              <a:t>第 5 レベル</a:t>
            </a:r>
            <a:endParaRPr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マスタ テキストの書式設定</a:t>
            </a:r>
          </a:p>
          <a:p>
            <a:pPr lvl="1"/>
            <a:r>
              <a:rPr lang="en-US" smtClean="0"/>
              <a:t>第 2 レベル</a:t>
            </a:r>
          </a:p>
          <a:p>
            <a:pPr lvl="2"/>
            <a:r>
              <a:rPr lang="en-US" smtClean="0"/>
              <a:t>第 3 レベル</a:t>
            </a:r>
          </a:p>
          <a:p>
            <a:pPr lvl="3"/>
            <a:r>
              <a:rPr lang="en-US" smtClean="0"/>
              <a:t>第 4 レベル</a:t>
            </a:r>
          </a:p>
          <a:p>
            <a:pPr lvl="4"/>
            <a:r>
              <a:rPr lang="en-US" smtClean="0"/>
              <a:t>第 5 レベル</a:t>
            </a:r>
            <a:endParaRPr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90BC-3AE6-314E-B8CC-1A566EE764E1}" type="datetimeFigureOut">
              <a:rPr lang="ja-JP" altLang="en-US" smtClean="0"/>
              <a:pPr/>
              <a:t>2008/5/15</a:t>
            </a:fld>
            <a:endParaRPr 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A4C9-1832-A945-A3E7-1A3B6F3C8D55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マスタ テキストの書式設定</a:t>
            </a:r>
          </a:p>
          <a:p>
            <a:pPr lvl="1"/>
            <a:r>
              <a:rPr lang="en-US" smtClean="0"/>
              <a:t>第 2 レベル</a:t>
            </a:r>
          </a:p>
          <a:p>
            <a:pPr lvl="2"/>
            <a:r>
              <a:rPr lang="en-US" smtClean="0"/>
              <a:t>第 3 レベル</a:t>
            </a:r>
          </a:p>
          <a:p>
            <a:pPr lvl="3"/>
            <a:r>
              <a:rPr lang="en-US" smtClean="0"/>
              <a:t>第 4 レベル</a:t>
            </a:r>
          </a:p>
          <a:p>
            <a:pPr lvl="4"/>
            <a:r>
              <a:rPr lang="en-US" smtClean="0"/>
              <a:t>第 5 レベル</a:t>
            </a:r>
            <a:endParaRPr 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マスタ テキストの書式設定</a:t>
            </a:r>
          </a:p>
          <a:p>
            <a:pPr lvl="1"/>
            <a:r>
              <a:rPr lang="en-US" smtClean="0"/>
              <a:t>第 2 レベル</a:t>
            </a:r>
          </a:p>
          <a:p>
            <a:pPr lvl="2"/>
            <a:r>
              <a:rPr lang="en-US" smtClean="0"/>
              <a:t>第 3 レベル</a:t>
            </a:r>
          </a:p>
          <a:p>
            <a:pPr lvl="3"/>
            <a:r>
              <a:rPr lang="en-US" smtClean="0"/>
              <a:t>第 4 レベル</a:t>
            </a:r>
          </a:p>
          <a:p>
            <a:pPr lvl="4"/>
            <a:r>
              <a:rPr lang="en-US" smtClean="0"/>
              <a:t>第 5 レベル</a:t>
            </a:r>
            <a:endParaRPr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90BC-3AE6-314E-B8CC-1A566EE764E1}" type="datetimeFigureOut">
              <a:rPr lang="ja-JP" altLang="en-US" smtClean="0"/>
              <a:pPr/>
              <a:t>2008/5/15</a:t>
            </a:fld>
            <a:endParaRPr 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A4C9-1832-A945-A3E7-1A3B6F3C8D55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マスタ タイトルの書式設定</a:t>
            </a:r>
            <a:endParaRPr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90BC-3AE6-314E-B8CC-1A566EE764E1}" type="datetimeFigureOut">
              <a:rPr lang="ja-JP" altLang="en-US" smtClean="0"/>
              <a:pPr/>
              <a:t>2008/5/15</a:t>
            </a:fld>
            <a:endParaRPr 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A4C9-1832-A945-A3E7-1A3B6F3C8D55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90BC-3AE6-314E-B8CC-1A566EE764E1}" type="datetimeFigureOut">
              <a:rPr lang="ja-JP" altLang="en-US" smtClean="0"/>
              <a:pPr/>
              <a:t>2008/5/15</a:t>
            </a:fld>
            <a:endParaRPr 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A4C9-1832-A945-A3E7-1A3B6F3C8D55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マスタ タイトルの書式設定</a:t>
            </a:r>
            <a:endParaRPr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マスタ テキストの書式設定</a:t>
            </a:r>
          </a:p>
          <a:p>
            <a:pPr lvl="1"/>
            <a:r>
              <a:rPr lang="en-US" smtClean="0"/>
              <a:t>第 2 レベル</a:t>
            </a:r>
          </a:p>
          <a:p>
            <a:pPr lvl="2"/>
            <a:r>
              <a:rPr lang="en-US" smtClean="0"/>
              <a:t>第 3 レベル</a:t>
            </a:r>
          </a:p>
          <a:p>
            <a:pPr lvl="3"/>
            <a:r>
              <a:rPr lang="en-US" smtClean="0"/>
              <a:t>第 4 レベル</a:t>
            </a:r>
          </a:p>
          <a:p>
            <a:pPr lvl="4"/>
            <a:r>
              <a:rPr lang="en-US" smtClean="0"/>
              <a:t>第 5 レベル</a:t>
            </a:r>
            <a:endParaRPr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90BC-3AE6-314E-B8CC-1A566EE764E1}" type="datetimeFigureOut">
              <a:rPr lang="ja-JP" altLang="en-US" smtClean="0"/>
              <a:pPr/>
              <a:t>2008/5/15</a:t>
            </a:fld>
            <a:endParaRPr 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A4C9-1832-A945-A3E7-1A3B6F3C8D55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マスタ タイトルの書式設定</a:t>
            </a:r>
            <a:endParaRPr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90BC-3AE6-314E-B8CC-1A566EE764E1}" type="datetimeFigureOut">
              <a:rPr lang="ja-JP" altLang="en-US" smtClean="0"/>
              <a:pPr/>
              <a:t>2008/5/15</a:t>
            </a:fld>
            <a:endParaRPr 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A4C9-1832-A945-A3E7-1A3B6F3C8D55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マスタ テキストの書式設定</a:t>
            </a:r>
          </a:p>
          <a:p>
            <a:pPr lvl="1"/>
            <a:r>
              <a:rPr lang="en-US" smtClean="0"/>
              <a:t>第 2 レベル</a:t>
            </a:r>
          </a:p>
          <a:p>
            <a:pPr lvl="2"/>
            <a:r>
              <a:rPr lang="en-US" smtClean="0"/>
              <a:t>第 3 レベル</a:t>
            </a:r>
          </a:p>
          <a:p>
            <a:pPr lvl="3"/>
            <a:r>
              <a:rPr lang="en-US" smtClean="0"/>
              <a:t>第 4 レベル</a:t>
            </a:r>
          </a:p>
          <a:p>
            <a:pPr lvl="4"/>
            <a:r>
              <a:rPr lang="en-US" smtClean="0"/>
              <a:t>第 5 レベル</a:t>
            </a:r>
            <a:endParaRPr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290BC-3AE6-314E-B8CC-1A566EE764E1}" type="datetimeFigureOut">
              <a:rPr lang="ja-JP" altLang="en-US" smtClean="0"/>
              <a:pPr/>
              <a:t>2008/5/15</a:t>
            </a:fld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7A4C9-1832-A945-A3E7-1A3B6F3C8D55}" type="slidenum">
              <a:rPr lang="en-US" smtClean="0"/>
              <a:pPr/>
              <a:t>&lt;#&gt;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9" r:id="rId12"/>
    <p:sldLayoutId id="2147483690" r:id="rId13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image" Target="../media/image36.emf"/><Relationship Id="rId21" Type="http://schemas.openxmlformats.org/officeDocument/2006/relationships/image" Target="../media/image54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image" Target="../media/image35.png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13" Type="http://schemas.openxmlformats.org/officeDocument/2006/relationships/image" Target="../media/image71.pn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12" Type="http://schemas.openxmlformats.org/officeDocument/2006/relationships/image" Target="../media/image70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11" Type="http://schemas.openxmlformats.org/officeDocument/2006/relationships/image" Target="../media/image69.jpeg"/><Relationship Id="rId5" Type="http://schemas.openxmlformats.org/officeDocument/2006/relationships/image" Target="../media/image63.jpeg"/><Relationship Id="rId10" Type="http://schemas.openxmlformats.org/officeDocument/2006/relationships/image" Target="../media/image68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kds.kek.jp/conferenceDisplay.py?confId=891" TargetMode="External"/><Relationship Id="rId2" Type="http://schemas.openxmlformats.org/officeDocument/2006/relationships/hyperlink" Target="http://indico.in2p3.fr/conferenceDisplay.py?confId=44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hyperlink" Target="http://geant4.web.cern.ch/geant4/applications/hepapp.shtml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3"/>
          <a:srcRect l="14899" t="22682" r="25992" b="62196"/>
          <a:stretch>
            <a:fillRect/>
          </a:stretch>
        </p:blipFill>
        <p:spPr bwMode="auto">
          <a:xfrm>
            <a:off x="107950" y="5661025"/>
            <a:ext cx="5186363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1785927"/>
            <a:ext cx="7243786" cy="1814524"/>
          </a:xfrm>
        </p:spPr>
        <p:txBody>
          <a:bodyPr>
            <a:normAutofit fontScale="90000"/>
          </a:bodyPr>
          <a:lstStyle/>
          <a:p>
            <a:r>
              <a:rPr kumimoji="0" lang="en-US" altLang="ja-JP" sz="4000" b="1" dirty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Bio1 : New developments of the Geant4 Monte Carlo </a:t>
            </a:r>
            <a:r>
              <a:rPr kumimoji="0" lang="en-US" altLang="ja-JP" sz="4000" b="1" dirty="0" smtClean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simulation </a:t>
            </a:r>
            <a:r>
              <a:rPr kumimoji="0" lang="en-US" altLang="ja-JP" sz="4000" b="1" dirty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toolkit</a:t>
            </a:r>
            <a:endParaRPr kumimoji="0" lang="fr-FR" altLang="ja-JP" sz="4000" b="1" dirty="0">
              <a:solidFill>
                <a:srgbClr val="0066C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800850" cy="1752600"/>
          </a:xfrm>
        </p:spPr>
        <p:txBody>
          <a:bodyPr/>
          <a:lstStyle/>
          <a:p>
            <a:pPr algn="l"/>
            <a:r>
              <a:rPr kumimoji="0" lang="en-US" altLang="ja-JP" sz="20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Koichi</a:t>
            </a:r>
            <a:r>
              <a:rPr kumimoji="0" lang="fr-FR" altLang="ja-JP" sz="20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MURAKAMI (KEK)</a:t>
            </a:r>
          </a:p>
          <a:p>
            <a:pPr algn="l"/>
            <a:endParaRPr kumimoji="0" lang="fr-FR" altLang="ja-JP" sz="1800" b="1" dirty="0" smtClean="0">
              <a:latin typeface="Tahoma" pitchFamily="34" charset="0"/>
              <a:cs typeface="Tahoma" pitchFamily="34" charset="0"/>
            </a:endParaRPr>
          </a:p>
          <a:p>
            <a:pPr algn="l"/>
            <a:r>
              <a:rPr kumimoji="0" lang="fr-FR" altLang="ja-JP" sz="18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		- on </a:t>
            </a:r>
            <a:r>
              <a:rPr kumimoji="0" lang="en-US" altLang="ja-JP" sz="18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behalf</a:t>
            </a:r>
            <a:r>
              <a:rPr kumimoji="0" lang="fr-FR" altLang="ja-JP" sz="18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of KEK, IN2P3 &amp;</a:t>
            </a:r>
            <a:r>
              <a:rPr kumimoji="0" lang="en-US" altLang="ja-JP" sz="18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colleagues</a:t>
            </a:r>
            <a:r>
              <a:rPr kumimoji="0" lang="fr-FR" altLang="ja-JP" sz="18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-</a:t>
            </a:r>
          </a:p>
          <a:p>
            <a:pPr algn="l"/>
            <a:endParaRPr kumimoji="0" lang="ja-JP" altLang="fr-FR" sz="1600" b="1" dirty="0" smtClean="0"/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7092950" y="6022975"/>
            <a:ext cx="205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altLang="ja-JP" b="1" dirty="0">
                <a:solidFill>
                  <a:srgbClr val="333399"/>
                </a:solidFill>
              </a:rPr>
              <a:t>15-17 May 2008</a:t>
            </a:r>
          </a:p>
          <a:p>
            <a:r>
              <a:rPr lang="fr-FR" altLang="ja-JP" b="1" dirty="0">
                <a:solidFill>
                  <a:srgbClr val="333399"/>
                </a:solidFill>
              </a:rPr>
              <a:t>Paris, France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49" y="214313"/>
            <a:ext cx="7648575" cy="1462087"/>
          </a:xfrm>
        </p:spPr>
        <p:txBody>
          <a:bodyPr/>
          <a:lstStyle/>
          <a:p>
            <a:r>
              <a:rPr kumimoji="0" lang="en-US" altLang="ja-JP" sz="4000" dirty="0" smtClean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Common developments </a:t>
            </a:r>
            <a:br>
              <a:rPr kumimoji="0" lang="en-US" altLang="ja-JP" sz="4000" dirty="0" smtClean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</a:br>
            <a:r>
              <a:rPr kumimoji="0" lang="en-US" altLang="ja-JP" sz="4000" dirty="0" smtClean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for Geant4 tutorials</a:t>
            </a:r>
            <a:endParaRPr kumimoji="0" lang="en-US" altLang="ja-JP" sz="4000" dirty="0">
              <a:solidFill>
                <a:srgbClr val="33339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017712"/>
            <a:ext cx="7910513" cy="44592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n"/>
            </a:pPr>
            <a:r>
              <a:rPr kumimoji="0" lang="en-US" altLang="ja-JP" sz="2000" dirty="0" smtClean="0">
                <a:latin typeface="Tahoma" pitchFamily="34" charset="0"/>
                <a:cs typeface="Tahoma" pitchFamily="34" charset="0"/>
              </a:rPr>
              <a:t>Both KEK &amp; IN2P3 have organized Geant4 tutorials : </a:t>
            </a:r>
            <a:br>
              <a:rPr kumimoji="0" lang="en-US" altLang="ja-JP" sz="2000" dirty="0" smtClean="0">
                <a:latin typeface="Tahoma" pitchFamily="34" charset="0"/>
                <a:cs typeface="Tahoma" pitchFamily="34" charset="0"/>
              </a:rPr>
            </a:br>
            <a:r>
              <a:rPr kumimoji="0" lang="en-US" altLang="ja-JP" sz="2000" dirty="0" smtClean="0">
                <a:latin typeface="Tahoma" pitchFamily="34" charset="0"/>
                <a:cs typeface="Tahoma" pitchFamily="34" charset="0"/>
              </a:rPr>
              <a:t>Tsukuba (2006), Sendai (2007), Tokyo (2008), Tsukuba (scheduled 2008), Strasbourg (2007), Paris (2007), Annecy (2008)</a:t>
            </a:r>
          </a:p>
          <a:p>
            <a:pPr>
              <a:buFont typeface="Wingdings" pitchFamily="2" charset="2"/>
              <a:buChar char="n"/>
            </a:pPr>
            <a:endParaRPr kumimoji="0" lang="en-US" altLang="ja-JP" sz="2000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n"/>
            </a:pPr>
            <a:r>
              <a:rPr kumimoji="0" lang="en-US" altLang="ja-JP" sz="2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Strong demand</a:t>
            </a:r>
            <a:r>
              <a:rPr kumimoji="0" lang="en-US" altLang="ja-JP" sz="2000" dirty="0" smtClean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kumimoji="0" lang="en-US" altLang="ja-JP" sz="2000" dirty="0" smtClean="0">
                <a:latin typeface="Tahoma" pitchFamily="34" charset="0"/>
                <a:cs typeface="Tahoma" pitchFamily="34" charset="0"/>
              </a:rPr>
              <a:t>among young physicists</a:t>
            </a:r>
          </a:p>
          <a:p>
            <a:pPr>
              <a:buFont typeface="Wingdings" pitchFamily="2" charset="2"/>
              <a:buChar char="n"/>
            </a:pPr>
            <a:endParaRPr kumimoji="0" lang="en-US" altLang="ja-JP" sz="2000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n"/>
            </a:pPr>
            <a:r>
              <a:rPr kumimoji="0" lang="en-US" altLang="ja-JP" sz="2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Common</a:t>
            </a:r>
            <a:r>
              <a:rPr kumimoji="0" lang="en-US" altLang="ja-JP" sz="2000" dirty="0" smtClean="0">
                <a:latin typeface="Tahoma" pitchFamily="34" charset="0"/>
                <a:cs typeface="Tahoma" pitchFamily="34" charset="0"/>
              </a:rPr>
              <a:t> educational environment :</a:t>
            </a:r>
          </a:p>
          <a:p>
            <a:pPr lvl="1">
              <a:buFont typeface="Wingdings" pitchFamily="2" charset="2"/>
              <a:buChar char="ü"/>
            </a:pPr>
            <a:r>
              <a:rPr kumimoji="0" lang="en-US" altLang="ja-JP" sz="1800" dirty="0" smtClean="0">
                <a:latin typeface="Tahoma" pitchFamily="34" charset="0"/>
                <a:cs typeface="Tahoma" pitchFamily="34" charset="0"/>
              </a:rPr>
              <a:t>Making the deployment of Geant4 easier for users </a:t>
            </a:r>
          </a:p>
          <a:p>
            <a:pPr lvl="1">
              <a:buFont typeface="Wingdings" pitchFamily="2" charset="2"/>
              <a:buChar char="ü"/>
            </a:pPr>
            <a:r>
              <a:rPr kumimoji="0" lang="en-US" altLang="ja-JP" sz="1800" dirty="0" err="1" smtClean="0">
                <a:latin typeface="Tahoma" pitchFamily="34" charset="0"/>
                <a:cs typeface="Tahoma" pitchFamily="34" charset="0"/>
              </a:rPr>
              <a:t>VMWare</a:t>
            </a:r>
            <a:r>
              <a:rPr kumimoji="0" lang="en-US" altLang="ja-JP" sz="1800" dirty="0" smtClean="0">
                <a:latin typeface="Tahoma" pitchFamily="34" charset="0"/>
                <a:cs typeface="Tahoma" pitchFamily="34" charset="0"/>
              </a:rPr>
              <a:t> virtualization environment</a:t>
            </a:r>
          </a:p>
          <a:p>
            <a:pPr lvl="2">
              <a:buFont typeface="Wingdings" pitchFamily="2" charset="2"/>
              <a:buChar char="p"/>
            </a:pPr>
            <a:r>
              <a:rPr kumimoji="0" lang="en-US" altLang="ja-JP" sz="1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Geant4 is pre-installed on a virtual machine</a:t>
            </a:r>
          </a:p>
          <a:p>
            <a:pPr lvl="1">
              <a:buFont typeface="Wingdings" pitchFamily="2" charset="2"/>
              <a:buChar char="ü"/>
            </a:pPr>
            <a:r>
              <a:rPr kumimoji="0" lang="en-US" altLang="ja-JP" sz="1800" dirty="0" smtClean="0">
                <a:latin typeface="Tahoma" pitchFamily="34" charset="0"/>
                <a:cs typeface="Tahoma" pitchFamily="34" charset="0"/>
              </a:rPr>
              <a:t>Sharing tutorial materials </a:t>
            </a:r>
          </a:p>
          <a:p>
            <a:pPr lvl="1">
              <a:buFont typeface="Wingdings" pitchFamily="2" charset="2"/>
              <a:buChar char="ü"/>
            </a:pPr>
            <a:r>
              <a:rPr kumimoji="0" lang="en-US" altLang="ja-JP" sz="1800" dirty="0" smtClean="0">
                <a:latin typeface="Tahoma" pitchFamily="34" charset="0"/>
                <a:cs typeface="Tahoma" pitchFamily="34" charset="0"/>
              </a:rPr>
              <a:t>Documentation management on Web technology</a:t>
            </a:r>
          </a:p>
          <a:p>
            <a:endParaRPr kumimoji="0" lang="en-US" altLang="ja-JP" sz="2000" dirty="0"/>
          </a:p>
        </p:txBody>
      </p:sp>
      <p:sp>
        <p:nvSpPr>
          <p:cNvPr id="28674" name="スライド番号プレースホル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A6662A-2579-AA4B-A6F1-DC19F52AD671}" type="slidenum">
              <a:rPr lang="fr-FR" altLang="ja-JP" smtClean="0"/>
              <a:pPr/>
              <a:t>10</a:t>
            </a:fld>
            <a:endParaRPr lang="fr-FR" altLang="ja-JP" smtClean="0"/>
          </a:p>
        </p:txBody>
      </p:sp>
      <p:pic>
        <p:nvPicPr>
          <p:cNvPr id="5" name="図 4" descr="affiche_en_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87153" cy="1714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図 5" descr="aaa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330" y="71414"/>
            <a:ext cx="1982630" cy="16763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図 6" descr="image00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5105400"/>
            <a:ext cx="1080069" cy="939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kumimoji="0" lang="en-US" altLang="ja-JP" dirty="0" smtClean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Activity #2</a:t>
            </a:r>
            <a:endParaRPr kumimoji="0" lang="en-US" altLang="ja-JP" dirty="0">
              <a:solidFill>
                <a:srgbClr val="33339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596" y="3643314"/>
            <a:ext cx="8382000" cy="2362200"/>
          </a:xfrm>
        </p:spPr>
        <p:txBody>
          <a:bodyPr>
            <a:normAutofit fontScale="85000" lnSpcReduction="20000"/>
          </a:bodyPr>
          <a:lstStyle/>
          <a:p>
            <a:pPr marL="457200" lvl="1" indent="0" algn="l">
              <a:buFont typeface="Wingdings" charset="2"/>
              <a:buNone/>
            </a:pPr>
            <a:r>
              <a:rPr kumimoji="0" lang="en-US" altLang="ja-JP" sz="3600" b="1" dirty="0" smtClean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Extension of Geant4 for applications in medicine and biology</a:t>
            </a:r>
          </a:p>
          <a:p>
            <a:pPr marL="857250" lvl="2" indent="0" algn="l">
              <a:buSzPct val="80000"/>
              <a:buFont typeface="Wingdings" pitchFamily="2" charset="2"/>
              <a:buChar char="n"/>
            </a:pPr>
            <a:r>
              <a:rPr kumimoji="0" lang="en-US" altLang="ja-JP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Simulation framework for radiotherapy (Japan) </a:t>
            </a:r>
          </a:p>
          <a:p>
            <a:pPr marL="857250" lvl="2" indent="0" algn="l">
              <a:buSzPct val="80000"/>
              <a:buFont typeface="Wingdings" pitchFamily="2" charset="2"/>
              <a:buChar char="n"/>
            </a:pPr>
            <a:r>
              <a:rPr kumimoji="0" lang="en-US" altLang="ja-JP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Modeling of biological effects of radiation (France)  </a:t>
            </a:r>
            <a:endParaRPr kumimoji="0" lang="en-US" altLang="ja-JP" sz="3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0" lang="en-US" altLang="ja-JP" dirty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Motivation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n"/>
            </a:pPr>
            <a:r>
              <a:rPr kumimoji="0" lang="en-US" altLang="ja-JP" sz="2400" dirty="0">
                <a:latin typeface="Tahoma" pitchFamily="34" charset="0"/>
                <a:cs typeface="Tahoma" pitchFamily="34" charset="0"/>
              </a:rPr>
              <a:t>Geant4 is a well designed software for the simulation of interactions between particles and matter</a:t>
            </a:r>
          </a:p>
          <a:p>
            <a:pPr>
              <a:lnSpc>
                <a:spcPct val="80000"/>
              </a:lnSpc>
              <a:buFont typeface="Wingdings" pitchFamily="2" charset="2"/>
              <a:buChar char="n"/>
            </a:pPr>
            <a:endParaRPr kumimoji="0" lang="en-US" altLang="ja-JP" sz="2400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n"/>
            </a:pPr>
            <a:r>
              <a:rPr kumimoji="0" lang="en-US" altLang="ja-JP" sz="2400" dirty="0">
                <a:latin typeface="Tahoma" pitchFamily="34" charset="0"/>
                <a:cs typeface="Tahoma" pitchFamily="34" charset="0"/>
              </a:rPr>
              <a:t>Its flexibility and potentialities make Geant4 a good candidate for extensions towards emerging </a:t>
            </a:r>
            <a:r>
              <a:rPr kumimoji="0" lang="en-US" altLang="ja-JP" sz="2400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interdiciplinary</a:t>
            </a:r>
            <a:r>
              <a:rPr kumimoji="0" lang="en-US" altLang="ja-JP" sz="24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fields</a:t>
            </a:r>
          </a:p>
          <a:p>
            <a:pPr>
              <a:lnSpc>
                <a:spcPct val="80000"/>
              </a:lnSpc>
            </a:pPr>
            <a:endParaRPr kumimoji="0" lang="en-US" altLang="ja-JP" sz="2400" dirty="0" smtClean="0">
              <a:latin typeface="Tahoma" pitchFamily="34" charset="0"/>
              <a:cs typeface="Tahoma" pitchFamily="34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p"/>
            </a:pPr>
            <a:r>
              <a:rPr kumimoji="0" lang="en-US" altLang="ja-JP" sz="2000" dirty="0" smtClean="0">
                <a:latin typeface="Tahoma" pitchFamily="34" charset="0"/>
                <a:cs typeface="Tahoma" pitchFamily="34" charset="0"/>
              </a:rPr>
              <a:t>Particle therapy in </a:t>
            </a:r>
            <a:r>
              <a:rPr kumimoji="0" lang="en-US" altLang="ja-JP" sz="2000" b="1" dirty="0" smtClean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medicine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p"/>
            </a:pPr>
            <a:endParaRPr kumimoji="0" lang="en-US" altLang="ja-JP" sz="2000" dirty="0" smtClean="0">
              <a:latin typeface="Tahoma" pitchFamily="34" charset="0"/>
              <a:cs typeface="Tahoma" pitchFamily="34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p"/>
            </a:pPr>
            <a:r>
              <a:rPr kumimoji="0" lang="en-US" altLang="ja-JP" sz="2000" dirty="0" smtClean="0">
                <a:latin typeface="Tahoma" pitchFamily="34" charset="0"/>
                <a:cs typeface="Tahoma" pitchFamily="34" charset="0"/>
              </a:rPr>
              <a:t>Particle </a:t>
            </a:r>
            <a:r>
              <a:rPr kumimoji="0" lang="en-US" altLang="ja-JP" sz="2000" dirty="0">
                <a:latin typeface="Tahoma" pitchFamily="34" charset="0"/>
                <a:cs typeface="Tahoma" pitchFamily="34" charset="0"/>
              </a:rPr>
              <a:t>interactions in </a:t>
            </a:r>
            <a:r>
              <a:rPr kumimoji="0" lang="en-US" altLang="ja-JP" sz="2000" b="1" dirty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biological </a:t>
            </a:r>
            <a:r>
              <a:rPr kumimoji="0" lang="en-US" altLang="ja-JP" sz="2000" b="1" dirty="0" smtClean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medium</a:t>
            </a:r>
            <a:endParaRPr kumimoji="0" lang="en-US" altLang="ja-JP" sz="2000" dirty="0" smtClean="0">
              <a:solidFill>
                <a:srgbClr val="333399"/>
              </a:solidFill>
              <a:latin typeface="Tahoma" pitchFamily="34" charset="0"/>
              <a:cs typeface="Tahoma" pitchFamily="34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p"/>
            </a:pPr>
            <a:endParaRPr kumimoji="0" lang="en-US" altLang="ja-JP" sz="2000" b="1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p"/>
            </a:pPr>
            <a:r>
              <a:rPr kumimoji="0" lang="en-US" altLang="ja-JP" sz="2000" b="1" dirty="0" smtClean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Space </a:t>
            </a:r>
            <a:r>
              <a:rPr kumimoji="0" lang="en-US" altLang="ja-JP" sz="2000" b="1" dirty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science</a:t>
            </a:r>
          </a:p>
        </p:txBody>
      </p:sp>
      <p:sp>
        <p:nvSpPr>
          <p:cNvPr id="31746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AC00CC-E9FC-8A49-8A58-60A8B819ED36}" type="slidenum">
              <a:rPr lang="fr-FR" altLang="ja-JP" smtClean="0"/>
              <a:pPr/>
              <a:t>12</a:t>
            </a:fld>
            <a:endParaRPr lang="fr-FR" altLang="ja-JP" dirty="0" smtClean="0"/>
          </a:p>
        </p:txBody>
      </p:sp>
      <p:sp>
        <p:nvSpPr>
          <p:cNvPr id="31749" name="Line 4"/>
          <p:cNvSpPr>
            <a:spLocks noChangeShapeType="1"/>
          </p:cNvSpPr>
          <p:nvPr/>
        </p:nvSpPr>
        <p:spPr bwMode="auto">
          <a:xfrm>
            <a:off x="7350152" y="3554429"/>
            <a:ext cx="45719" cy="273209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1750" name="Line 5"/>
          <p:cNvSpPr>
            <a:spLocks noChangeShapeType="1"/>
          </p:cNvSpPr>
          <p:nvPr/>
        </p:nvSpPr>
        <p:spPr bwMode="auto">
          <a:xfrm>
            <a:off x="7134253" y="4057666"/>
            <a:ext cx="431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1751" name="Line 6"/>
          <p:cNvSpPr>
            <a:spLocks noChangeShapeType="1"/>
          </p:cNvSpPr>
          <p:nvPr/>
        </p:nvSpPr>
        <p:spPr bwMode="auto">
          <a:xfrm>
            <a:off x="7134253" y="4714884"/>
            <a:ext cx="431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1752" name="Line 7"/>
          <p:cNvSpPr>
            <a:spLocks noChangeShapeType="1"/>
          </p:cNvSpPr>
          <p:nvPr/>
        </p:nvSpPr>
        <p:spPr bwMode="auto">
          <a:xfrm>
            <a:off x="7143768" y="5357826"/>
            <a:ext cx="431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1753" name="Text Box 8"/>
          <p:cNvSpPr txBox="1">
            <a:spLocks noChangeArrowheads="1"/>
          </p:cNvSpPr>
          <p:nvPr/>
        </p:nvSpPr>
        <p:spPr bwMode="auto">
          <a:xfrm>
            <a:off x="7566053" y="3841766"/>
            <a:ext cx="1077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altLang="ja-JP">
                <a:solidFill>
                  <a:srgbClr val="FF0000"/>
                </a:solidFill>
              </a:rPr>
              <a:t>molecule</a:t>
            </a:r>
          </a:p>
        </p:txBody>
      </p:sp>
      <p:sp>
        <p:nvSpPr>
          <p:cNvPr id="31754" name="Text Box 9"/>
          <p:cNvSpPr txBox="1">
            <a:spLocks noChangeArrowheads="1"/>
          </p:cNvSpPr>
          <p:nvPr/>
        </p:nvSpPr>
        <p:spPr bwMode="auto">
          <a:xfrm>
            <a:off x="7566053" y="4491048"/>
            <a:ext cx="866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altLang="ja-JP" dirty="0">
                <a:solidFill>
                  <a:srgbClr val="FF0000"/>
                </a:solidFill>
              </a:rPr>
              <a:t>organs</a:t>
            </a:r>
          </a:p>
        </p:txBody>
      </p:sp>
      <p:sp>
        <p:nvSpPr>
          <p:cNvPr id="31755" name="Text Box 10"/>
          <p:cNvSpPr txBox="1">
            <a:spLocks noChangeArrowheads="1"/>
          </p:cNvSpPr>
          <p:nvPr/>
        </p:nvSpPr>
        <p:spPr bwMode="auto">
          <a:xfrm>
            <a:off x="7566053" y="5133989"/>
            <a:ext cx="909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altLang="ja-JP" dirty="0">
                <a:solidFill>
                  <a:srgbClr val="FF0000"/>
                </a:solidFill>
              </a:rPr>
              <a:t>planets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>
          <a:xfrm>
            <a:off x="207987" y="71414"/>
            <a:ext cx="8078789" cy="1214446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Software framework for</a:t>
            </a:r>
            <a:br>
              <a:rPr lang="en-US" dirty="0" smtClean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</a:br>
            <a:r>
              <a:rPr lang="en-US" dirty="0" smtClean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particle therapy simulation</a:t>
            </a:r>
            <a:endParaRPr lang="en-US" dirty="0">
              <a:solidFill>
                <a:srgbClr val="33339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テキスト ボックス 30"/>
          <p:cNvSpPr txBox="1"/>
          <p:nvPr/>
        </p:nvSpPr>
        <p:spPr>
          <a:xfrm>
            <a:off x="7143059" y="3857628"/>
            <a:ext cx="1929535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Tahoma"/>
                <a:ea typeface="ヒラギノ丸ゴ Pro W4" pitchFamily="34" charset="-128"/>
                <a:cs typeface="Tahoma"/>
              </a:rPr>
              <a:t>Irradiation Modules</a:t>
            </a:r>
            <a:endParaRPr kumimoji="1" lang="ja-JP" altLang="en-US" sz="1600" dirty="0">
              <a:latin typeface="Tahoma"/>
              <a:ea typeface="ヒラギノ丸ゴ Pro W4" pitchFamily="34" charset="-128"/>
              <a:cs typeface="Tahoma"/>
            </a:endParaRPr>
          </a:p>
        </p:txBody>
      </p:sp>
      <p:pic>
        <p:nvPicPr>
          <p:cNvPr id="9" name="Picture 14" descr="C:\Documents and Settings\kmura\デスクトップ\図3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4207785"/>
            <a:ext cx="2824904" cy="229304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28596" y="5786454"/>
            <a:ext cx="187827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Typical Beamline</a:t>
            </a:r>
            <a:endParaRPr lang="en-US" dirty="0"/>
          </a:p>
        </p:txBody>
      </p:sp>
      <p:sp>
        <p:nvSpPr>
          <p:cNvPr id="13" name="テキスト ボックス 30"/>
          <p:cNvSpPr txBox="1"/>
          <p:nvPr/>
        </p:nvSpPr>
        <p:spPr>
          <a:xfrm>
            <a:off x="5286380" y="6429396"/>
            <a:ext cx="3660177" cy="3385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Tahoma"/>
                <a:ea typeface="ヒラギノ丸ゴ Pro W4" pitchFamily="34" charset="-128"/>
                <a:cs typeface="Tahoma"/>
              </a:rPr>
              <a:t>Geant4 Simulation for various facilities</a:t>
            </a:r>
            <a:endParaRPr kumimoji="1" lang="ja-JP" altLang="en-US" sz="1600" dirty="0">
              <a:latin typeface="Tahoma"/>
              <a:ea typeface="ヒラギノ丸ゴ Pro W4" pitchFamily="34" charset="-128"/>
              <a:cs typeface="Tahoma"/>
            </a:endParaRPr>
          </a:p>
        </p:txBody>
      </p:sp>
      <p:pic>
        <p:nvPicPr>
          <p:cNvPr id="1026" name="Picture 2" descr="C:\Documents and Settings\kmura\デスクトップ\xx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3116"/>
            <a:ext cx="4088272" cy="3286148"/>
          </a:xfrm>
          <a:prstGeom prst="rect">
            <a:avLst/>
          </a:prstGeom>
          <a:noFill/>
        </p:spPr>
      </p:pic>
      <p:pic>
        <p:nvPicPr>
          <p:cNvPr id="1027" name="Picture 3" descr="C:\Documents and Settings\kmura\デスクトップ\xx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314619"/>
            <a:ext cx="3095639" cy="2614447"/>
          </a:xfrm>
          <a:prstGeom prst="rect">
            <a:avLst/>
          </a:prstGeom>
          <a:noFill/>
        </p:spPr>
      </p:pic>
      <p:sp>
        <p:nvSpPr>
          <p:cNvPr id="14" name="右矢印 13"/>
          <p:cNvSpPr/>
          <p:nvPr/>
        </p:nvSpPr>
        <p:spPr bwMode="auto">
          <a:xfrm>
            <a:off x="4643438" y="3214686"/>
            <a:ext cx="714380" cy="50006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8" name="AutoShape 78"/>
          <p:cNvSpPr>
            <a:spLocks noChangeArrowheads="1"/>
          </p:cNvSpPr>
          <p:nvPr/>
        </p:nvSpPr>
        <p:spPr bwMode="auto">
          <a:xfrm>
            <a:off x="5357818" y="3729343"/>
            <a:ext cx="3606888" cy="259313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28319" tIns="14159" rIns="28319" bIns="14159" anchor="ctr"/>
          <a:lstStyle/>
          <a:p>
            <a:endParaRPr lang="ja-JP" altLang="en-US"/>
          </a:p>
        </p:txBody>
      </p:sp>
      <p:sp>
        <p:nvSpPr>
          <p:cNvPr id="5201" name="AutoShape 81"/>
          <p:cNvSpPr>
            <a:spLocks noChangeArrowheads="1"/>
          </p:cNvSpPr>
          <p:nvPr/>
        </p:nvSpPr>
        <p:spPr bwMode="auto">
          <a:xfrm>
            <a:off x="353315" y="3590880"/>
            <a:ext cx="4588299" cy="274788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28319" tIns="14159" rIns="28319" bIns="14159" anchor="ctr"/>
          <a:lstStyle/>
          <a:p>
            <a:endParaRPr lang="ja-JP" altLang="en-US"/>
          </a:p>
        </p:txBody>
      </p:sp>
      <p:sp>
        <p:nvSpPr>
          <p:cNvPr id="5226" name="AutoShape 106"/>
          <p:cNvSpPr>
            <a:spLocks noChangeArrowheads="1"/>
          </p:cNvSpPr>
          <p:nvPr/>
        </p:nvSpPr>
        <p:spPr bwMode="auto">
          <a:xfrm>
            <a:off x="5050437" y="819580"/>
            <a:ext cx="3849071" cy="265574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28319" tIns="14159" rIns="28319" bIns="14159" anchor="ctr"/>
          <a:lstStyle/>
          <a:p>
            <a:endParaRPr lang="ja-JP" altLang="en-US"/>
          </a:p>
        </p:txBody>
      </p:sp>
      <p:sp>
        <p:nvSpPr>
          <p:cNvPr id="5206" name="AutoShape 86"/>
          <p:cNvSpPr>
            <a:spLocks noChangeArrowheads="1"/>
          </p:cNvSpPr>
          <p:nvPr/>
        </p:nvSpPr>
        <p:spPr bwMode="auto">
          <a:xfrm>
            <a:off x="428596" y="865395"/>
            <a:ext cx="1870124" cy="22632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28319" tIns="14159" rIns="28319" bIns="14159" anchor="ctr"/>
          <a:lstStyle/>
          <a:p>
            <a:endParaRPr lang="ja-JP" altLang="en-US"/>
          </a:p>
        </p:txBody>
      </p:sp>
      <p:pic>
        <p:nvPicPr>
          <p:cNvPr id="5245" name="Picture 125" descr="p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0689" y="635302"/>
            <a:ext cx="1813555" cy="2678143"/>
          </a:xfrm>
          <a:prstGeom prst="rect">
            <a:avLst/>
          </a:prstGeom>
          <a:noFill/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7529394" y="842996"/>
            <a:ext cx="884341" cy="19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8319" tIns="14159" rIns="28319" bIns="14159">
            <a:spAutoFit/>
          </a:bodyPr>
          <a:lstStyle/>
          <a:p>
            <a:pPr defTabSz="914467"/>
            <a:r>
              <a:rPr lang="en-US" altLang="ja-JP" sz="1100" dirty="0"/>
              <a:t>Lead </a:t>
            </a:r>
            <a:r>
              <a:rPr lang="en-US" altLang="ja-JP" sz="1100" dirty="0" err="1"/>
              <a:t>Scatterer</a:t>
            </a:r>
            <a:endParaRPr lang="en-US" altLang="ja-JP" sz="1100" dirty="0"/>
          </a:p>
        </p:txBody>
      </p:sp>
      <p:pic>
        <p:nvPicPr>
          <p:cNvPr id="5182" name="Picture 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5374" y="1027784"/>
            <a:ext cx="1370114" cy="112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6000760" y="3500438"/>
            <a:ext cx="1913597" cy="24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8319" tIns="14159" rIns="28319" bIns="14159">
            <a:spAutoFit/>
          </a:bodyPr>
          <a:lstStyle/>
          <a:p>
            <a:pPr defTabSz="914467"/>
            <a:r>
              <a:rPr lang="en-US" altLang="ja-JP" sz="1400" dirty="0">
                <a:latin typeface="+mj-lt"/>
              </a:rPr>
              <a:t>Nuclear Interaction Effect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5442104" y="4168149"/>
            <a:ext cx="1077203" cy="692316"/>
            <a:chOff x="206" y="1488"/>
            <a:chExt cx="2247" cy="1360"/>
          </a:xfrm>
        </p:grpSpPr>
        <p:sp>
          <p:nvSpPr>
            <p:cNvPr id="5153" name="Rectangle 33"/>
            <p:cNvSpPr>
              <a:spLocks noChangeArrowheads="1"/>
            </p:cNvSpPr>
            <p:nvPr/>
          </p:nvSpPr>
          <p:spPr bwMode="auto">
            <a:xfrm>
              <a:off x="725" y="1488"/>
              <a:ext cx="187" cy="38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154" name="Rectangle 34"/>
            <p:cNvSpPr>
              <a:spLocks noChangeArrowheads="1"/>
            </p:cNvSpPr>
            <p:nvPr/>
          </p:nvSpPr>
          <p:spPr bwMode="auto">
            <a:xfrm>
              <a:off x="720" y="2064"/>
              <a:ext cx="187" cy="38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155" name="Rectangle 35"/>
            <p:cNvSpPr>
              <a:spLocks noChangeArrowheads="1"/>
            </p:cNvSpPr>
            <p:nvPr/>
          </p:nvSpPr>
          <p:spPr bwMode="auto">
            <a:xfrm>
              <a:off x="1152" y="1632"/>
              <a:ext cx="864" cy="6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156" name="Line 36"/>
            <p:cNvSpPr>
              <a:spLocks noChangeShapeType="1"/>
            </p:cNvSpPr>
            <p:nvPr/>
          </p:nvSpPr>
          <p:spPr bwMode="auto">
            <a:xfrm>
              <a:off x="384" y="1872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5157" name="Line 37"/>
            <p:cNvSpPr>
              <a:spLocks noChangeShapeType="1"/>
            </p:cNvSpPr>
            <p:nvPr/>
          </p:nvSpPr>
          <p:spPr bwMode="auto">
            <a:xfrm>
              <a:off x="384" y="2064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5158" name="Text Box 38"/>
            <p:cNvSpPr txBox="1">
              <a:spLocks noChangeArrowheads="1"/>
            </p:cNvSpPr>
            <p:nvPr/>
          </p:nvSpPr>
          <p:spPr bwMode="auto">
            <a:xfrm>
              <a:off x="662" y="2515"/>
              <a:ext cx="636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500" dirty="0">
                  <a:latin typeface="Tahoma" pitchFamily="34" charset="0"/>
                </a:rPr>
                <a:t>MLC</a:t>
              </a:r>
            </a:p>
          </p:txBody>
        </p:sp>
        <p:sp>
          <p:nvSpPr>
            <p:cNvPr id="5159" name="Text Box 39"/>
            <p:cNvSpPr txBox="1">
              <a:spLocks noChangeArrowheads="1"/>
            </p:cNvSpPr>
            <p:nvPr/>
          </p:nvSpPr>
          <p:spPr bwMode="auto">
            <a:xfrm>
              <a:off x="1152" y="2515"/>
              <a:ext cx="1301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500" dirty="0">
                  <a:latin typeface="Tahoma" pitchFamily="34" charset="0"/>
                </a:rPr>
                <a:t>Water phantom</a:t>
              </a:r>
            </a:p>
          </p:txBody>
        </p:sp>
        <p:sp>
          <p:nvSpPr>
            <p:cNvPr id="5160" name="Text Box 40"/>
            <p:cNvSpPr txBox="1">
              <a:spLocks noChangeArrowheads="1"/>
            </p:cNvSpPr>
            <p:nvPr/>
          </p:nvSpPr>
          <p:spPr bwMode="auto">
            <a:xfrm>
              <a:off x="206" y="1872"/>
              <a:ext cx="713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500" dirty="0">
                  <a:latin typeface="Tahoma" pitchFamily="34" charset="0"/>
                </a:rPr>
                <a:t>beam</a:t>
              </a:r>
            </a:p>
          </p:txBody>
        </p:sp>
      </p:grpSp>
      <p:pic>
        <p:nvPicPr>
          <p:cNvPr id="5161" name="Picture 41" descr="h230_zxpro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81842" y="3937547"/>
            <a:ext cx="1026866" cy="1093961"/>
          </a:xfrm>
          <a:prstGeom prst="rect">
            <a:avLst/>
          </a:prstGeom>
          <a:noFill/>
        </p:spPr>
      </p:pic>
      <p:pic>
        <p:nvPicPr>
          <p:cNvPr id="5174" name="Picture 54" descr="h230_ocx2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3415" y="5207132"/>
            <a:ext cx="914208" cy="937681"/>
          </a:xfrm>
          <a:prstGeom prst="rect">
            <a:avLst/>
          </a:prstGeom>
          <a:noFill/>
        </p:spPr>
      </p:pic>
      <p:pic>
        <p:nvPicPr>
          <p:cNvPr id="5175" name="Picture 55" descr="h230_ocx5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24968" y="5207132"/>
            <a:ext cx="912770" cy="934117"/>
          </a:xfrm>
          <a:prstGeom prst="rect">
            <a:avLst/>
          </a:prstGeom>
          <a:noFill/>
        </p:spPr>
      </p:pic>
      <p:pic>
        <p:nvPicPr>
          <p:cNvPr id="5176" name="Picture 56" descr="h230_zxprof_con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59770" y="3983362"/>
            <a:ext cx="820726" cy="871504"/>
          </a:xfrm>
          <a:prstGeom prst="rect">
            <a:avLst/>
          </a:prstGeom>
          <a:noFill/>
        </p:spPr>
      </p:pic>
      <p:sp>
        <p:nvSpPr>
          <p:cNvPr id="5177" name="Line 57"/>
          <p:cNvSpPr>
            <a:spLocks noChangeShapeType="1"/>
          </p:cNvSpPr>
          <p:nvPr/>
        </p:nvSpPr>
        <p:spPr bwMode="auto">
          <a:xfrm>
            <a:off x="6828517" y="4204801"/>
            <a:ext cx="0" cy="639374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lIns="28319" tIns="14159" rIns="28319" bIns="14159"/>
          <a:lstStyle/>
          <a:p>
            <a:endParaRPr lang="ja-JP" altLang="en-US"/>
          </a:p>
        </p:txBody>
      </p:sp>
      <p:sp>
        <p:nvSpPr>
          <p:cNvPr id="5178" name="Line 58"/>
          <p:cNvSpPr>
            <a:spLocks noChangeShapeType="1"/>
          </p:cNvSpPr>
          <p:nvPr/>
        </p:nvSpPr>
        <p:spPr bwMode="auto">
          <a:xfrm>
            <a:off x="7200528" y="4204801"/>
            <a:ext cx="0" cy="639374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lIns="28319" tIns="14159" rIns="28319" bIns="14159"/>
          <a:lstStyle/>
          <a:p>
            <a:endParaRPr lang="ja-JP" altLang="en-US"/>
          </a:p>
        </p:txBody>
      </p:sp>
      <p:sp>
        <p:nvSpPr>
          <p:cNvPr id="5179" name="Text Box 59"/>
          <p:cNvSpPr txBox="1">
            <a:spLocks noChangeArrowheads="1"/>
          </p:cNvSpPr>
          <p:nvPr/>
        </p:nvSpPr>
        <p:spPr bwMode="auto">
          <a:xfrm>
            <a:off x="6790166" y="5114484"/>
            <a:ext cx="417867" cy="10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8319" tIns="14159" rIns="28319" bIns="14159">
            <a:spAutoFit/>
          </a:bodyPr>
          <a:lstStyle/>
          <a:p>
            <a:r>
              <a:rPr lang="en-US" altLang="ja-JP" sz="500" dirty="0">
                <a:latin typeface="Tahoma" pitchFamily="34" charset="0"/>
              </a:rPr>
              <a:t>50mm depth</a:t>
            </a:r>
          </a:p>
        </p:txBody>
      </p:sp>
      <p:sp>
        <p:nvSpPr>
          <p:cNvPr id="5180" name="Text Box 60"/>
          <p:cNvSpPr txBox="1">
            <a:spLocks noChangeArrowheads="1"/>
          </p:cNvSpPr>
          <p:nvPr/>
        </p:nvSpPr>
        <p:spPr bwMode="auto">
          <a:xfrm>
            <a:off x="7724988" y="5137900"/>
            <a:ext cx="453133" cy="10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8319" tIns="14159" rIns="28319" bIns="14159">
            <a:spAutoFit/>
          </a:bodyPr>
          <a:lstStyle/>
          <a:p>
            <a:r>
              <a:rPr lang="en-US" altLang="ja-JP" sz="500" dirty="0">
                <a:latin typeface="Tahoma" pitchFamily="34" charset="0"/>
              </a:rPr>
              <a:t>250mm depth</a:t>
            </a:r>
          </a:p>
        </p:txBody>
      </p:sp>
      <p:sp>
        <p:nvSpPr>
          <p:cNvPr id="5181" name="Text Box 61"/>
          <p:cNvSpPr txBox="1">
            <a:spLocks noChangeArrowheads="1"/>
          </p:cNvSpPr>
          <p:nvPr/>
        </p:nvSpPr>
        <p:spPr bwMode="auto">
          <a:xfrm>
            <a:off x="5857884" y="5214950"/>
            <a:ext cx="759363" cy="21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8319" tIns="14159" rIns="28319" bIns="14159">
            <a:spAutoFit/>
          </a:bodyPr>
          <a:lstStyle/>
          <a:p>
            <a:r>
              <a:rPr lang="en-US" altLang="ja-JP" sz="400" dirty="0">
                <a:latin typeface="Tahoma" pitchFamily="34" charset="0"/>
              </a:rPr>
              <a:t>●</a:t>
            </a:r>
            <a:r>
              <a:rPr lang="ja-JP" altLang="en-US" sz="300" dirty="0">
                <a:latin typeface="Tahoma" pitchFamily="34" charset="0"/>
              </a:rPr>
              <a:t>　　</a:t>
            </a:r>
            <a:r>
              <a:rPr lang="ja-JP" altLang="en-US" sz="400" dirty="0">
                <a:latin typeface="Tahoma" pitchFamily="34" charset="0"/>
              </a:rPr>
              <a:t>：　</a:t>
            </a:r>
            <a:r>
              <a:rPr lang="en-US" altLang="ja-JP" sz="400" dirty="0">
                <a:latin typeface="Tahoma" pitchFamily="34" charset="0"/>
              </a:rPr>
              <a:t>Measurements</a:t>
            </a:r>
          </a:p>
          <a:p>
            <a:r>
              <a:rPr lang="ja-JP" altLang="en-US" sz="400" dirty="0">
                <a:latin typeface="Tahoma" pitchFamily="34" charset="0"/>
              </a:rPr>
              <a:t>－　：　</a:t>
            </a:r>
            <a:r>
              <a:rPr lang="en-US" altLang="ja-JP" sz="400" dirty="0">
                <a:latin typeface="Tahoma" pitchFamily="34" charset="0"/>
              </a:rPr>
              <a:t>TPS calculations</a:t>
            </a:r>
          </a:p>
          <a:p>
            <a:r>
              <a:rPr lang="en-US" altLang="ja-JP" sz="400" dirty="0">
                <a:latin typeface="Tahoma" pitchFamily="34" charset="0"/>
              </a:rPr>
              <a:t>□</a:t>
            </a:r>
            <a:r>
              <a:rPr lang="ja-JP" altLang="en-US" sz="400" dirty="0">
                <a:latin typeface="Tahoma" pitchFamily="34" charset="0"/>
              </a:rPr>
              <a:t>　：　</a:t>
            </a:r>
            <a:r>
              <a:rPr lang="en-US" altLang="ja-JP" sz="400" dirty="0">
                <a:latin typeface="Tahoma" pitchFamily="34" charset="0"/>
              </a:rPr>
              <a:t>G4 (histograms)</a:t>
            </a:r>
            <a:endParaRPr lang="en-US" altLang="ja-JP" sz="300" dirty="0">
              <a:latin typeface="Tahoma" pitchFamily="34" charset="0"/>
            </a:endParaRPr>
          </a:p>
        </p:txBody>
      </p:sp>
      <p:sp>
        <p:nvSpPr>
          <p:cNvPr id="5186" name="Text Box 66"/>
          <p:cNvSpPr txBox="1">
            <a:spLocks noChangeArrowheads="1"/>
          </p:cNvSpPr>
          <p:nvPr/>
        </p:nvSpPr>
        <p:spPr bwMode="auto">
          <a:xfrm>
            <a:off x="7812238" y="3775158"/>
            <a:ext cx="754498" cy="13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8319" tIns="14159" rIns="28319" bIns="14159">
            <a:spAutoFit/>
          </a:bodyPr>
          <a:lstStyle/>
          <a:p>
            <a:pPr defTabSz="914467"/>
            <a:r>
              <a:rPr lang="en-US" altLang="ja-JP" sz="700" dirty="0"/>
              <a:t>by </a:t>
            </a:r>
            <a:r>
              <a:rPr lang="en-US" altLang="ja-JP" sz="700" dirty="0" err="1"/>
              <a:t>T.Akagi</a:t>
            </a:r>
            <a:r>
              <a:rPr lang="en-US" altLang="ja-JP" sz="700" dirty="0"/>
              <a:t> (HIBMC)</a:t>
            </a:r>
          </a:p>
        </p:txBody>
      </p:sp>
      <p:grpSp>
        <p:nvGrpSpPr>
          <p:cNvPr id="3" name="Group 65"/>
          <p:cNvGrpSpPr>
            <a:grpSpLocks/>
          </p:cNvGrpSpPr>
          <p:nvPr/>
        </p:nvGrpSpPr>
        <p:grpSpPr bwMode="auto">
          <a:xfrm>
            <a:off x="396940" y="3683019"/>
            <a:ext cx="4512075" cy="2455176"/>
            <a:chOff x="9265" y="1111"/>
            <a:chExt cx="9412" cy="4823"/>
          </a:xfrm>
        </p:grpSpPr>
        <p:pic>
          <p:nvPicPr>
            <p:cNvPr id="5151" name="Picture 31" descr="h190SOBP120Draw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6205" y="4106"/>
              <a:ext cx="2472" cy="1816"/>
            </a:xfrm>
            <a:prstGeom prst="rect">
              <a:avLst/>
            </a:prstGeom>
            <a:noFill/>
          </p:spPr>
        </p:pic>
        <p:pic>
          <p:nvPicPr>
            <p:cNvPr id="5150" name="Picture 30" descr="h190SOBP90Draw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3928" y="4151"/>
              <a:ext cx="2428" cy="1783"/>
            </a:xfrm>
            <a:prstGeom prst="rect">
              <a:avLst/>
            </a:prstGeom>
            <a:noFill/>
          </p:spPr>
        </p:pic>
        <p:sp>
          <p:nvSpPr>
            <p:cNvPr id="5129" name="Text Box 9"/>
            <p:cNvSpPr txBox="1">
              <a:spLocks noChangeArrowheads="1"/>
            </p:cNvSpPr>
            <p:nvPr/>
          </p:nvSpPr>
          <p:spPr bwMode="auto">
            <a:xfrm>
              <a:off x="12667" y="1111"/>
              <a:ext cx="1703" cy="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67"/>
              <a:r>
                <a:rPr lang="en-US" altLang="ja-JP" sz="1100" dirty="0"/>
                <a:t>Bragg Peak</a:t>
              </a:r>
            </a:p>
          </p:txBody>
        </p:sp>
        <p:sp>
          <p:nvSpPr>
            <p:cNvPr id="5130" name="Text Box 10"/>
            <p:cNvSpPr txBox="1">
              <a:spLocks noChangeArrowheads="1"/>
            </p:cNvSpPr>
            <p:nvPr/>
          </p:nvSpPr>
          <p:spPr bwMode="auto">
            <a:xfrm>
              <a:off x="11624" y="3788"/>
              <a:ext cx="4000" cy="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67"/>
              <a:r>
                <a:rPr lang="en-US" altLang="ja-JP" sz="1100" dirty="0"/>
                <a:t>Spread Out Bragg Peak (SOBP)</a:t>
              </a:r>
            </a:p>
          </p:txBody>
        </p:sp>
        <p:pic>
          <p:nvPicPr>
            <p:cNvPr id="5145" name="Picture 25" descr="p150Draw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9401" y="1475"/>
              <a:ext cx="2545" cy="1870"/>
            </a:xfrm>
            <a:prstGeom prst="rect">
              <a:avLst/>
            </a:prstGeom>
            <a:noFill/>
          </p:spPr>
        </p:pic>
        <p:pic>
          <p:nvPicPr>
            <p:cNvPr id="5146" name="Picture 26" descr="p190Draw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2304" y="1475"/>
              <a:ext cx="2554" cy="1877"/>
            </a:xfrm>
            <a:prstGeom prst="rect">
              <a:avLst/>
            </a:prstGeom>
            <a:noFill/>
          </p:spPr>
        </p:pic>
        <p:pic>
          <p:nvPicPr>
            <p:cNvPr id="5147" name="Picture 27" descr="p230Draw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5252" y="1475"/>
              <a:ext cx="2597" cy="1907"/>
            </a:xfrm>
            <a:prstGeom prst="rect">
              <a:avLst/>
            </a:prstGeom>
            <a:noFill/>
          </p:spPr>
        </p:pic>
        <p:pic>
          <p:nvPicPr>
            <p:cNvPr id="5148" name="Picture 28" descr="h150SOBP120Draw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1578" y="4106"/>
              <a:ext cx="2473" cy="1817"/>
            </a:xfrm>
            <a:prstGeom prst="rect">
              <a:avLst/>
            </a:prstGeom>
            <a:noFill/>
          </p:spPr>
        </p:pic>
        <p:pic>
          <p:nvPicPr>
            <p:cNvPr id="5149" name="Picture 29" descr="h150SOBP90Draw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265" y="4106"/>
              <a:ext cx="2430" cy="1785"/>
            </a:xfrm>
            <a:prstGeom prst="rect">
              <a:avLst/>
            </a:prstGeom>
            <a:noFill/>
          </p:spPr>
        </p:pic>
      </p:grpSp>
      <p:sp>
        <p:nvSpPr>
          <p:cNvPr id="5187" name="Text Box 67"/>
          <p:cNvSpPr txBox="1">
            <a:spLocks noChangeArrowheads="1"/>
          </p:cNvSpPr>
          <p:nvPr/>
        </p:nvSpPr>
        <p:spPr bwMode="auto">
          <a:xfrm>
            <a:off x="2832272" y="3752250"/>
            <a:ext cx="1000500" cy="12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8319" tIns="14159" rIns="28319" bIns="14159">
            <a:spAutoFit/>
          </a:bodyPr>
          <a:lstStyle/>
          <a:p>
            <a:pPr defTabSz="914467"/>
            <a:r>
              <a:rPr lang="en-US" altLang="ja-JP" sz="600" b="1" dirty="0"/>
              <a:t>( with </a:t>
            </a:r>
            <a:r>
              <a:rPr lang="en-US" altLang="ja-JP" sz="600" b="1" dirty="0" err="1"/>
              <a:t>Wobbler</a:t>
            </a:r>
            <a:r>
              <a:rPr lang="en-US" altLang="ja-JP" sz="600" b="1" dirty="0"/>
              <a:t> and Scatter )</a:t>
            </a:r>
          </a:p>
        </p:txBody>
      </p:sp>
      <p:sp>
        <p:nvSpPr>
          <p:cNvPr id="5188" name="Text Box 68"/>
          <p:cNvSpPr txBox="1">
            <a:spLocks noChangeArrowheads="1"/>
          </p:cNvSpPr>
          <p:nvPr/>
        </p:nvSpPr>
        <p:spPr bwMode="auto">
          <a:xfrm>
            <a:off x="3549928" y="5092085"/>
            <a:ext cx="1348062" cy="12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8319" tIns="14159" rIns="28319" bIns="14159">
            <a:spAutoFit/>
          </a:bodyPr>
          <a:lstStyle/>
          <a:p>
            <a:pPr defTabSz="914467"/>
            <a:r>
              <a:rPr lang="en-US" altLang="ja-JP" sz="600" b="1" dirty="0"/>
              <a:t>(with </a:t>
            </a:r>
            <a:r>
              <a:rPr lang="en-US" altLang="ja-JP" sz="600" b="1" dirty="0" err="1"/>
              <a:t>Wobbler</a:t>
            </a:r>
            <a:r>
              <a:rPr lang="en-US" altLang="ja-JP" sz="600" b="1" dirty="0"/>
              <a:t>, Scatter, and Ridge filter)</a:t>
            </a:r>
          </a:p>
        </p:txBody>
      </p:sp>
      <p:sp>
        <p:nvSpPr>
          <p:cNvPr id="5197" name="Text Box 77"/>
          <p:cNvSpPr txBox="1">
            <a:spLocks noChangeArrowheads="1"/>
          </p:cNvSpPr>
          <p:nvPr/>
        </p:nvSpPr>
        <p:spPr bwMode="auto">
          <a:xfrm>
            <a:off x="722929" y="3613787"/>
            <a:ext cx="1435312" cy="12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8319" tIns="14159" rIns="28319" bIns="14159">
            <a:spAutoFit/>
          </a:bodyPr>
          <a:lstStyle/>
          <a:p>
            <a:r>
              <a:rPr lang="en-US" altLang="ja-JP" sz="600" b="1" dirty="0"/>
              <a:t>IEEE TNS V52,Issue4,(2005)pp.896-901</a:t>
            </a:r>
          </a:p>
        </p:txBody>
      </p:sp>
      <p:sp>
        <p:nvSpPr>
          <p:cNvPr id="5202" name="Rectangle 82"/>
          <p:cNvSpPr>
            <a:spLocks noChangeArrowheads="1"/>
          </p:cNvSpPr>
          <p:nvPr/>
        </p:nvSpPr>
        <p:spPr bwMode="auto">
          <a:xfrm>
            <a:off x="940575" y="3336861"/>
            <a:ext cx="3109363" cy="25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8319" tIns="14159" rIns="28319" bIns="14159" anchor="ctr"/>
          <a:lstStyle/>
          <a:p>
            <a:pPr algn="ctr" defTabSz="914467"/>
            <a:r>
              <a:rPr lang="en-US" altLang="ja-JP" sz="1400" dirty="0">
                <a:latin typeface="+mj-lt"/>
                <a:ea typeface="HGS創英角ｺﾞｼｯｸUB" pitchFamily="50" charset="-128"/>
              </a:rPr>
              <a:t>Depth-Dose distribution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027346" y="911719"/>
            <a:ext cx="805794" cy="19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8319" tIns="14159" rIns="28319" bIns="14159">
            <a:spAutoFit/>
          </a:bodyPr>
          <a:lstStyle/>
          <a:p>
            <a:pPr defTabSz="914467"/>
            <a:r>
              <a:rPr lang="en-US" altLang="ja-JP" sz="1100" i="1" dirty="0"/>
              <a:t>Proton range</a:t>
            </a:r>
          </a:p>
        </p:txBody>
      </p:sp>
      <p:pic>
        <p:nvPicPr>
          <p:cNvPr id="5133" name="Picture 13" descr="Range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01356" y="1097015"/>
            <a:ext cx="1330324" cy="1477789"/>
          </a:xfrm>
          <a:prstGeom prst="rect">
            <a:avLst/>
          </a:prstGeom>
          <a:noFill/>
        </p:spPr>
      </p:pic>
      <p:sp>
        <p:nvSpPr>
          <p:cNvPr id="5183" name="Text Box 63"/>
          <p:cNvSpPr txBox="1">
            <a:spLocks noChangeArrowheads="1"/>
          </p:cNvSpPr>
          <p:nvPr/>
        </p:nvSpPr>
        <p:spPr bwMode="auto">
          <a:xfrm>
            <a:off x="1462638" y="1327618"/>
            <a:ext cx="348938" cy="15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8319" tIns="14159" rIns="28319" bIns="14159">
            <a:spAutoFit/>
          </a:bodyPr>
          <a:lstStyle/>
          <a:p>
            <a:pPr defTabSz="914467"/>
            <a:r>
              <a:rPr lang="ja-JP" altLang="en-US" sz="400" dirty="0" err="1"/>
              <a:t>ー</a:t>
            </a:r>
            <a:r>
              <a:rPr lang="en-US" altLang="ja-JP" sz="400" dirty="0"/>
              <a:t>NIST PSTAR</a:t>
            </a:r>
          </a:p>
          <a:p>
            <a:pPr defTabSz="914467"/>
            <a:r>
              <a:rPr lang="en-US" altLang="ja-JP" sz="400" dirty="0">
                <a:solidFill>
                  <a:srgbClr val="FF0000"/>
                </a:solidFill>
              </a:rPr>
              <a:t>●</a:t>
            </a:r>
            <a:r>
              <a:rPr lang="en-US" altLang="ja-JP" sz="400" dirty="0"/>
              <a:t>Simulation</a:t>
            </a:r>
          </a:p>
        </p:txBody>
      </p:sp>
      <p:sp>
        <p:nvSpPr>
          <p:cNvPr id="5224" name="Rectangle 104"/>
          <p:cNvSpPr>
            <a:spLocks noChangeArrowheads="1"/>
          </p:cNvSpPr>
          <p:nvPr/>
        </p:nvSpPr>
        <p:spPr bwMode="auto">
          <a:xfrm>
            <a:off x="527336" y="611885"/>
            <a:ext cx="1782874" cy="25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8319" tIns="14159" rIns="28319" bIns="14159" anchor="ctr"/>
          <a:lstStyle/>
          <a:p>
            <a:pPr algn="ctr" defTabSz="914467"/>
            <a:r>
              <a:rPr lang="en-US" altLang="ja-JP" sz="1400" dirty="0" smtClean="0">
                <a:ea typeface="HGS創英角ｺﾞｼｯｸUB" pitchFamily="50" charset="-128"/>
              </a:rPr>
              <a:t>Material Properties</a:t>
            </a:r>
            <a:endParaRPr lang="en-US" altLang="ja-JP" sz="1400" dirty="0">
              <a:ea typeface="HGS創英角ｺﾞｼｯｸUB" pitchFamily="50" charset="-128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550448" y="912228"/>
            <a:ext cx="1261291" cy="205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8319" tIns="14159" rIns="28319" bIns="14159">
            <a:spAutoFit/>
          </a:bodyPr>
          <a:lstStyle/>
          <a:p>
            <a:pPr defTabSz="914467"/>
            <a:r>
              <a:rPr lang="en-US" altLang="ja-JP" sz="1100" dirty="0" err="1"/>
              <a:t>Wobbler</a:t>
            </a:r>
            <a:r>
              <a:rPr lang="en-US" altLang="ja-JP" sz="1100" dirty="0"/>
              <a:t> Magnet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6398499" y="2205230"/>
            <a:ext cx="1469437" cy="19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8319" tIns="14159" rIns="28319" bIns="14159">
            <a:spAutoFit/>
          </a:bodyPr>
          <a:lstStyle/>
          <a:p>
            <a:pPr defTabSz="914467"/>
            <a:r>
              <a:rPr lang="en-US" altLang="ja-JP" sz="1100" dirty="0"/>
              <a:t>Uniform Irradiation Field</a:t>
            </a: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6463697" y="2390017"/>
            <a:ext cx="1108730" cy="992659"/>
            <a:chOff x="172" y="709"/>
            <a:chExt cx="2779" cy="2152"/>
          </a:xfrm>
        </p:grpSpPr>
        <p:pic>
          <p:nvPicPr>
            <p:cNvPr id="5138" name="Picture 18" descr="Flux2D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172" y="709"/>
              <a:ext cx="2265" cy="2152"/>
            </a:xfrm>
            <a:prstGeom prst="rect">
              <a:avLst/>
            </a:prstGeom>
            <a:noFill/>
          </p:spPr>
        </p:pic>
        <p:sp>
          <p:nvSpPr>
            <p:cNvPr id="5139" name="Text Box 19"/>
            <p:cNvSpPr txBox="1">
              <a:spLocks noChangeArrowheads="1"/>
            </p:cNvSpPr>
            <p:nvPr/>
          </p:nvSpPr>
          <p:spPr bwMode="auto">
            <a:xfrm>
              <a:off x="535" y="1026"/>
              <a:ext cx="2416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400" b="1" dirty="0">
                  <a:solidFill>
                    <a:srgbClr val="000000"/>
                  </a:solidFill>
                  <a:latin typeface="Tahoma" pitchFamily="34" charset="0"/>
                </a:rPr>
                <a:t>Edges of Multi-Leaf Collimator</a:t>
              </a:r>
            </a:p>
          </p:txBody>
        </p:sp>
        <p:sp>
          <p:nvSpPr>
            <p:cNvPr id="5140" name="Line 20"/>
            <p:cNvSpPr>
              <a:spLocks noChangeShapeType="1"/>
            </p:cNvSpPr>
            <p:nvPr/>
          </p:nvSpPr>
          <p:spPr bwMode="auto">
            <a:xfrm>
              <a:off x="671" y="1162"/>
              <a:ext cx="362" cy="3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41" name="Line 21"/>
            <p:cNvSpPr>
              <a:spLocks noChangeShapeType="1"/>
            </p:cNvSpPr>
            <p:nvPr/>
          </p:nvSpPr>
          <p:spPr bwMode="auto">
            <a:xfrm flipH="1">
              <a:off x="1578" y="1207"/>
              <a:ext cx="227" cy="3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5142" name="Line 22"/>
          <p:cNvSpPr>
            <a:spLocks noChangeShapeType="1"/>
          </p:cNvSpPr>
          <p:nvPr/>
        </p:nvSpPr>
        <p:spPr bwMode="auto">
          <a:xfrm>
            <a:off x="6569643" y="2884310"/>
            <a:ext cx="663005" cy="509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lIns="28319" tIns="14159" rIns="28319" bIns="14159"/>
          <a:lstStyle/>
          <a:p>
            <a:endParaRPr lang="ja-JP" altLang="en-US"/>
          </a:p>
        </p:txBody>
      </p:sp>
      <p:sp>
        <p:nvSpPr>
          <p:cNvPr id="5143" name="Line 23"/>
          <p:cNvSpPr>
            <a:spLocks noChangeShapeType="1"/>
          </p:cNvSpPr>
          <p:nvPr/>
        </p:nvSpPr>
        <p:spPr bwMode="auto">
          <a:xfrm flipV="1">
            <a:off x="7164574" y="2874638"/>
            <a:ext cx="299622" cy="203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28319" tIns="14159" rIns="28319" bIns="14159"/>
          <a:lstStyle/>
          <a:p>
            <a:endParaRPr lang="ja-JP" altLang="en-US"/>
          </a:p>
        </p:txBody>
      </p:sp>
      <p:pic>
        <p:nvPicPr>
          <p:cNvPr id="5144" name="Picture 24" descr="horizontal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442144" y="2482156"/>
            <a:ext cx="1218145" cy="784964"/>
          </a:xfrm>
          <a:prstGeom prst="rect">
            <a:avLst/>
          </a:prstGeom>
          <a:noFill/>
        </p:spPr>
      </p:pic>
      <p:sp>
        <p:nvSpPr>
          <p:cNvPr id="5225" name="Rectangle 105"/>
          <p:cNvSpPr>
            <a:spLocks noChangeArrowheads="1"/>
          </p:cNvSpPr>
          <p:nvPr/>
        </p:nvSpPr>
        <p:spPr bwMode="auto">
          <a:xfrm>
            <a:off x="5463197" y="588978"/>
            <a:ext cx="3109363" cy="25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8319" tIns="14159" rIns="28319" bIns="14159" anchor="ctr"/>
          <a:lstStyle/>
          <a:p>
            <a:pPr algn="ctr" defTabSz="914467"/>
            <a:r>
              <a:rPr lang="en-US" altLang="ja-JP" sz="1400" dirty="0">
                <a:latin typeface="+mj-lt"/>
                <a:ea typeface="HGS創英角ｺﾞｼｯｸUB" pitchFamily="50" charset="-128"/>
              </a:rPr>
              <a:t>Beam Delivery system validation</a:t>
            </a:r>
          </a:p>
        </p:txBody>
      </p:sp>
      <p:sp>
        <p:nvSpPr>
          <p:cNvPr id="5237" name="Text Box 117"/>
          <p:cNvSpPr txBox="1">
            <a:spLocks noChangeArrowheads="1"/>
          </p:cNvSpPr>
          <p:nvPr/>
        </p:nvSpPr>
        <p:spPr bwMode="auto">
          <a:xfrm>
            <a:off x="5289656" y="2089674"/>
            <a:ext cx="831442" cy="21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8319" tIns="14159" rIns="28319" bIns="14159">
            <a:spAutoFit/>
          </a:bodyPr>
          <a:lstStyle/>
          <a:p>
            <a:pPr defTabSz="914467"/>
            <a:r>
              <a:rPr lang="en-US" altLang="ja-JP" sz="600" dirty="0" err="1"/>
              <a:t>Wobbler</a:t>
            </a:r>
            <a:r>
              <a:rPr lang="en-US" altLang="ja-JP" sz="600" dirty="0"/>
              <a:t> demonstration:</a:t>
            </a:r>
          </a:p>
          <a:p>
            <a:pPr defTabSz="914467"/>
            <a:r>
              <a:rPr lang="en-US" altLang="ja-JP" sz="600" dirty="0"/>
              <a:t>   Spiral Wobbling</a:t>
            </a:r>
          </a:p>
        </p:txBody>
      </p:sp>
      <p:sp>
        <p:nvSpPr>
          <p:cNvPr id="5239" name="AutoShape 119"/>
          <p:cNvSpPr>
            <a:spLocks noChangeArrowheads="1"/>
          </p:cNvSpPr>
          <p:nvPr/>
        </p:nvSpPr>
        <p:spPr bwMode="auto">
          <a:xfrm flipV="1">
            <a:off x="6485749" y="1420266"/>
            <a:ext cx="848051" cy="739149"/>
          </a:xfrm>
          <a:custGeom>
            <a:avLst/>
            <a:gdLst>
              <a:gd name="G0" fmla="+- 9389 0 0"/>
              <a:gd name="G1" fmla="+- 10261 0 0"/>
              <a:gd name="G2" fmla="+- 5946 0 0"/>
              <a:gd name="G3" fmla="+- 21600 0 9389"/>
              <a:gd name="G4" fmla="+- 21600 0 10261"/>
              <a:gd name="G5" fmla="*/ G0 21600 G3"/>
              <a:gd name="G6" fmla="*/ G1 21600 G3"/>
              <a:gd name="G7" fmla="*/ G2 G3 21600"/>
              <a:gd name="G8" fmla="*/ 10800 21600 G3"/>
              <a:gd name="G9" fmla="*/ G4 21600 G3"/>
              <a:gd name="G10" fmla="+- 21600 0 G7"/>
              <a:gd name="G11" fmla="+- G5 0 G8"/>
              <a:gd name="G12" fmla="+- G6 0 G8"/>
              <a:gd name="G13" fmla="*/ G12 G7 G11"/>
              <a:gd name="G14" fmla="+- 21600 0 G13"/>
              <a:gd name="G15" fmla="+- G0 0 10800"/>
              <a:gd name="G16" fmla="+- G1 0 10800"/>
              <a:gd name="G17" fmla="*/ G2 G16 G15"/>
              <a:gd name="T0" fmla="*/ 10800 w 21600"/>
              <a:gd name="T1" fmla="*/ 0 h 21600"/>
              <a:gd name="T2" fmla="*/ 0 w 21600"/>
              <a:gd name="T3" fmla="*/ 19104 h 21600"/>
              <a:gd name="T4" fmla="*/ 10800 w 21600"/>
              <a:gd name="T5" fmla="*/ 20058 h 21600"/>
              <a:gd name="T6" fmla="*/ 21600 w 21600"/>
              <a:gd name="T7" fmla="*/ 1910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3 w 21600"/>
              <a:gd name="T13" fmla="*/ G6 h 21600"/>
              <a:gd name="T14" fmla="*/ G14 w 21600"/>
              <a:gd name="T15" fmla="*/ G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9389" y="5946"/>
                </a:lnTo>
                <a:lnTo>
                  <a:pt x="10261" y="5946"/>
                </a:lnTo>
                <a:lnTo>
                  <a:pt x="10261" y="18151"/>
                </a:lnTo>
                <a:lnTo>
                  <a:pt x="3361" y="18151"/>
                </a:lnTo>
                <a:lnTo>
                  <a:pt x="3361" y="16608"/>
                </a:lnTo>
                <a:lnTo>
                  <a:pt x="0" y="19104"/>
                </a:lnTo>
                <a:lnTo>
                  <a:pt x="3361" y="21600"/>
                </a:lnTo>
                <a:lnTo>
                  <a:pt x="3361" y="20058"/>
                </a:lnTo>
                <a:lnTo>
                  <a:pt x="18239" y="20058"/>
                </a:lnTo>
                <a:lnTo>
                  <a:pt x="18239" y="21600"/>
                </a:lnTo>
                <a:lnTo>
                  <a:pt x="21600" y="19104"/>
                </a:lnTo>
                <a:lnTo>
                  <a:pt x="18239" y="16608"/>
                </a:lnTo>
                <a:lnTo>
                  <a:pt x="18239" y="18151"/>
                </a:lnTo>
                <a:lnTo>
                  <a:pt x="11339" y="18151"/>
                </a:lnTo>
                <a:lnTo>
                  <a:pt x="11339" y="5946"/>
                </a:lnTo>
                <a:lnTo>
                  <a:pt x="12211" y="5946"/>
                </a:lnTo>
                <a:close/>
              </a:path>
            </a:pathLst>
          </a:cu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28319" tIns="14159" rIns="28319" bIns="14159" anchor="ctr"/>
          <a:lstStyle/>
          <a:p>
            <a:endParaRPr lang="ja-JP" altLang="en-US"/>
          </a:p>
        </p:txBody>
      </p:sp>
      <p:sp>
        <p:nvSpPr>
          <p:cNvPr id="5240" name="Text Box 120"/>
          <p:cNvSpPr txBox="1">
            <a:spLocks noChangeArrowheads="1"/>
          </p:cNvSpPr>
          <p:nvPr/>
        </p:nvSpPr>
        <p:spPr bwMode="auto">
          <a:xfrm>
            <a:off x="714348" y="2714620"/>
            <a:ext cx="1342799" cy="33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8319" tIns="14159" rIns="28319" bIns="14159">
            <a:spAutoFit/>
          </a:bodyPr>
          <a:lstStyle/>
          <a:p>
            <a:pPr defTabSz="914467"/>
            <a:r>
              <a:rPr lang="en-US" altLang="ja-JP" sz="1000" dirty="0" smtClean="0"/>
              <a:t>Stopping Power/Range , </a:t>
            </a:r>
          </a:p>
          <a:p>
            <a:pPr defTabSz="914467"/>
            <a:r>
              <a:rPr lang="en-US" altLang="ja-JP" sz="1000" dirty="0" smtClean="0"/>
              <a:t>checked with NIST data </a:t>
            </a:r>
            <a:endParaRPr lang="ja-JP" altLang="en-US" sz="1000" dirty="0"/>
          </a:p>
        </p:txBody>
      </p:sp>
      <p:sp>
        <p:nvSpPr>
          <p:cNvPr id="5242" name="Text Box 122"/>
          <p:cNvSpPr txBox="1">
            <a:spLocks noChangeArrowheads="1"/>
          </p:cNvSpPr>
          <p:nvPr/>
        </p:nvSpPr>
        <p:spPr bwMode="auto">
          <a:xfrm>
            <a:off x="657731" y="4906789"/>
            <a:ext cx="438706" cy="15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8319" tIns="14159" rIns="28319" bIns="14159">
            <a:spAutoFit/>
          </a:bodyPr>
          <a:lstStyle/>
          <a:p>
            <a:pPr defTabSz="914467"/>
            <a:r>
              <a:rPr lang="en-US" altLang="ja-JP" sz="400" dirty="0"/>
              <a:t>―</a:t>
            </a:r>
            <a:r>
              <a:rPr lang="ja-JP" altLang="en-US" sz="400" dirty="0"/>
              <a:t>　</a:t>
            </a:r>
            <a:r>
              <a:rPr lang="en-US" altLang="ja-JP" sz="400" dirty="0"/>
              <a:t>Simulation</a:t>
            </a:r>
          </a:p>
          <a:p>
            <a:pPr defTabSz="914467"/>
            <a:r>
              <a:rPr lang="en-US" altLang="ja-JP" sz="400" dirty="0"/>
              <a:t>■</a:t>
            </a:r>
            <a:r>
              <a:rPr lang="ja-JP" altLang="en-US" sz="400" dirty="0">
                <a:solidFill>
                  <a:srgbClr val="FF0000"/>
                </a:solidFill>
              </a:rPr>
              <a:t>　</a:t>
            </a:r>
            <a:r>
              <a:rPr lang="en-US" altLang="ja-JP" sz="400" dirty="0"/>
              <a:t>Measurement</a:t>
            </a:r>
          </a:p>
        </p:txBody>
      </p:sp>
      <p:pic>
        <p:nvPicPr>
          <p:cNvPr id="5246" name="Picture 126" descr="spiral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354854" y="2297369"/>
            <a:ext cx="782854" cy="797690"/>
          </a:xfrm>
          <a:prstGeom prst="rect">
            <a:avLst/>
          </a:prstGeom>
          <a:noFill/>
        </p:spPr>
      </p:pic>
      <p:pic>
        <p:nvPicPr>
          <p:cNvPr id="5249" name="Picture 129" descr="circle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506822" y="1119923"/>
            <a:ext cx="878733" cy="895429"/>
          </a:xfrm>
          <a:prstGeom prst="rect">
            <a:avLst/>
          </a:prstGeom>
          <a:noFill/>
        </p:spPr>
      </p:pic>
      <p:pic>
        <p:nvPicPr>
          <p:cNvPr id="5250" name="Picture 130" descr="sobp1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028365" y="2205230"/>
            <a:ext cx="956395" cy="974333"/>
          </a:xfrm>
          <a:prstGeom prst="rect">
            <a:avLst/>
          </a:prstGeom>
          <a:noFill/>
        </p:spPr>
      </p:pic>
      <p:pic>
        <p:nvPicPr>
          <p:cNvPr id="5251" name="Picture 131" descr="sobp2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071990" y="1281802"/>
            <a:ext cx="913250" cy="863868"/>
          </a:xfrm>
          <a:prstGeom prst="rect">
            <a:avLst/>
          </a:prstGeom>
          <a:noFill/>
        </p:spPr>
      </p:pic>
      <p:sp>
        <p:nvSpPr>
          <p:cNvPr id="70" name="テキスト ボックス 69"/>
          <p:cNvSpPr txBox="1"/>
          <p:nvPr/>
        </p:nvSpPr>
        <p:spPr>
          <a:xfrm>
            <a:off x="285720" y="71414"/>
            <a:ext cx="471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 smtClean="0">
                <a:solidFill>
                  <a:srgbClr val="333399"/>
                </a:solidFill>
              </a:rPr>
              <a:t>Validation activities</a:t>
            </a:r>
            <a:endParaRPr kumimoji="1" lang="ja-JP" altLang="en-US" sz="4000" dirty="0">
              <a:solidFill>
                <a:srgbClr val="333399"/>
              </a:solidFill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6572264" y="142852"/>
            <a:ext cx="214314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for Proton Therapy</a:t>
            </a:r>
            <a:endParaRPr kumimoji="1" lang="ja-JP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4000528" cy="287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642918"/>
            <a:ext cx="4232702" cy="300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 descr="aa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571876"/>
            <a:ext cx="2500330" cy="2041262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4714884"/>
            <a:ext cx="1428760" cy="885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テキスト ボックス 26"/>
          <p:cNvSpPr txBox="1"/>
          <p:nvPr/>
        </p:nvSpPr>
        <p:spPr>
          <a:xfrm>
            <a:off x="928662" y="6072206"/>
            <a:ext cx="235745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NIRS /</a:t>
            </a:r>
          </a:p>
          <a:p>
            <a:r>
              <a:rPr lang="en-US" altLang="ja-JP" sz="1400" dirty="0" smtClean="0"/>
              <a:t>IHI experimental beam line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3857628"/>
            <a:ext cx="3429024" cy="2629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テキスト ボックス 8"/>
          <p:cNvSpPr txBox="1"/>
          <p:nvPr/>
        </p:nvSpPr>
        <p:spPr>
          <a:xfrm>
            <a:off x="285720" y="71414"/>
            <a:ext cx="5072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 smtClean="0">
                <a:solidFill>
                  <a:srgbClr val="333399"/>
                </a:solidFill>
              </a:rPr>
              <a:t>Validation activities</a:t>
            </a:r>
            <a:endParaRPr kumimoji="1" lang="ja-JP" altLang="en-US" sz="4000" dirty="0">
              <a:solidFill>
                <a:srgbClr val="333399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572264" y="142852"/>
            <a:ext cx="214314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for Carbon Therapy</a:t>
            </a:r>
            <a:endParaRPr kumimoji="1" lang="ja-JP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3"/>
          <p:cNvSpPr>
            <a:spLocks noChangeArrowheads="1"/>
          </p:cNvSpPr>
          <p:nvPr/>
        </p:nvSpPr>
        <p:spPr bwMode="auto">
          <a:xfrm>
            <a:off x="6929454" y="71414"/>
            <a:ext cx="22860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ct val="15000"/>
              </a:spcAft>
            </a:pPr>
            <a:r>
              <a:rPr lang="en-US" altLang="ja-JP" sz="1200" i="1" dirty="0" smtClean="0">
                <a:latin typeface="+mj-lt"/>
              </a:rPr>
              <a:t>http</a:t>
            </a:r>
            <a:r>
              <a:rPr lang="en-US" altLang="ja-JP" sz="1200" i="1" dirty="0">
                <a:latin typeface="+mj-lt"/>
              </a:rPr>
              <a:t>://geant4.kek.jp/gMocren/ </a:t>
            </a:r>
          </a:p>
        </p:txBody>
      </p:sp>
      <p:grpSp>
        <p:nvGrpSpPr>
          <p:cNvPr id="3" name="Group 194"/>
          <p:cNvGrpSpPr>
            <a:grpSpLocks/>
          </p:cNvGrpSpPr>
          <p:nvPr/>
        </p:nvGrpSpPr>
        <p:grpSpPr bwMode="auto">
          <a:xfrm>
            <a:off x="4429124" y="3286124"/>
            <a:ext cx="2084644" cy="1128727"/>
            <a:chOff x="164" y="5343"/>
            <a:chExt cx="1257" cy="681"/>
          </a:xfrm>
        </p:grpSpPr>
        <p:pic>
          <p:nvPicPr>
            <p:cNvPr id="4" name="Picture 195" descr="GRAPE-AVM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4" y="5388"/>
              <a:ext cx="617" cy="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96" descr="GRAPE-AVM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45" y="5343"/>
              <a:ext cx="576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97" descr="GRAPE-AVM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5" y="5705"/>
              <a:ext cx="576" cy="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201"/>
          <p:cNvGrpSpPr>
            <a:grpSpLocks/>
          </p:cNvGrpSpPr>
          <p:nvPr/>
        </p:nvGrpSpPr>
        <p:grpSpPr bwMode="auto">
          <a:xfrm>
            <a:off x="4572000" y="1214422"/>
            <a:ext cx="1823991" cy="1143008"/>
            <a:chOff x="240" y="3072"/>
            <a:chExt cx="1494" cy="921"/>
          </a:xfrm>
        </p:grpSpPr>
        <p:pic>
          <p:nvPicPr>
            <p:cNvPr id="8" name="Picture 202" descr="head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56" y="3072"/>
              <a:ext cx="678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03" descr="head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0" y="3072"/>
              <a:ext cx="706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oup 204"/>
            <p:cNvGrpSpPr>
              <a:grpSpLocks/>
            </p:cNvGrpSpPr>
            <p:nvPr/>
          </p:nvGrpSpPr>
          <p:grpSpPr bwMode="auto">
            <a:xfrm>
              <a:off x="240" y="3840"/>
              <a:ext cx="715" cy="153"/>
              <a:chOff x="2304" y="3456"/>
              <a:chExt cx="1584" cy="335"/>
            </a:xfrm>
          </p:grpSpPr>
          <p:pic>
            <p:nvPicPr>
              <p:cNvPr id="16" name="Picture 205" descr="hist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304" y="3456"/>
                <a:ext cx="1584" cy="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" name="Line 206"/>
              <p:cNvSpPr>
                <a:spLocks noChangeShapeType="1"/>
              </p:cNvSpPr>
              <p:nvPr/>
            </p:nvSpPr>
            <p:spPr bwMode="auto">
              <a:xfrm flipH="1">
                <a:off x="2316" y="3748"/>
                <a:ext cx="596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Line 207"/>
              <p:cNvSpPr>
                <a:spLocks noChangeShapeType="1"/>
              </p:cNvSpPr>
              <p:nvPr/>
            </p:nvSpPr>
            <p:spPr bwMode="auto">
              <a:xfrm flipH="1">
                <a:off x="2940" y="3468"/>
                <a:ext cx="94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Line 208"/>
              <p:cNvSpPr>
                <a:spLocks noChangeShapeType="1"/>
              </p:cNvSpPr>
              <p:nvPr/>
            </p:nvSpPr>
            <p:spPr bwMode="auto">
              <a:xfrm flipV="1">
                <a:off x="2916" y="3464"/>
                <a:ext cx="20" cy="28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11" name="Group 209"/>
            <p:cNvGrpSpPr>
              <a:grpSpLocks/>
            </p:cNvGrpSpPr>
            <p:nvPr/>
          </p:nvGrpSpPr>
          <p:grpSpPr bwMode="auto">
            <a:xfrm>
              <a:off x="1056" y="3840"/>
              <a:ext cx="672" cy="143"/>
              <a:chOff x="3936" y="3456"/>
              <a:chExt cx="1488" cy="314"/>
            </a:xfrm>
          </p:grpSpPr>
          <p:pic>
            <p:nvPicPr>
              <p:cNvPr id="12" name="Picture 210" descr="hist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936" y="3456"/>
                <a:ext cx="1488" cy="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Line 211"/>
              <p:cNvSpPr>
                <a:spLocks noChangeShapeType="1"/>
              </p:cNvSpPr>
              <p:nvPr/>
            </p:nvSpPr>
            <p:spPr bwMode="auto">
              <a:xfrm flipH="1">
                <a:off x="3956" y="3736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Line 212"/>
              <p:cNvSpPr>
                <a:spLocks noChangeShapeType="1"/>
              </p:cNvSpPr>
              <p:nvPr/>
            </p:nvSpPr>
            <p:spPr bwMode="auto">
              <a:xfrm flipH="1">
                <a:off x="4428" y="3464"/>
                <a:ext cx="984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Line 213"/>
              <p:cNvSpPr>
                <a:spLocks noChangeShapeType="1"/>
              </p:cNvSpPr>
              <p:nvPr/>
            </p:nvSpPr>
            <p:spPr bwMode="auto">
              <a:xfrm flipV="1">
                <a:off x="4244" y="3460"/>
                <a:ext cx="188" cy="27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sp>
        <p:nvSpPr>
          <p:cNvPr id="20" name="Rectangle 215"/>
          <p:cNvSpPr>
            <a:spLocks noChangeArrowheads="1"/>
          </p:cNvSpPr>
          <p:nvPr/>
        </p:nvSpPr>
        <p:spPr bwMode="auto">
          <a:xfrm>
            <a:off x="4429124" y="2857496"/>
            <a:ext cx="21431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200" dirty="0">
                <a:latin typeface="Tahoma" pitchFamily="34" charset="0"/>
                <a:cs typeface="Tahoma" pitchFamily="34" charset="0"/>
              </a:rPr>
              <a:t>Calculated dose distribution</a:t>
            </a:r>
          </a:p>
        </p:txBody>
      </p:sp>
      <p:sp>
        <p:nvSpPr>
          <p:cNvPr id="21" name="Rectangle 216"/>
          <p:cNvSpPr>
            <a:spLocks noChangeArrowheads="1"/>
          </p:cNvSpPr>
          <p:nvPr/>
        </p:nvSpPr>
        <p:spPr bwMode="auto">
          <a:xfrm>
            <a:off x="4429124" y="4429132"/>
            <a:ext cx="10080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000" dirty="0">
                <a:solidFill>
                  <a:schemeClr val="accent2"/>
                </a:solidFill>
                <a:latin typeface="Tahoma"/>
                <a:cs typeface="Tahoma"/>
              </a:rPr>
              <a:t>color mapping</a:t>
            </a:r>
          </a:p>
        </p:txBody>
      </p:sp>
      <p:sp>
        <p:nvSpPr>
          <p:cNvPr id="22" name="Rectangle 217"/>
          <p:cNvSpPr>
            <a:spLocks noChangeArrowheads="1"/>
          </p:cNvSpPr>
          <p:nvPr/>
        </p:nvSpPr>
        <p:spPr bwMode="auto">
          <a:xfrm>
            <a:off x="4071934" y="5968861"/>
            <a:ext cx="100806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000" dirty="0">
                <a:solidFill>
                  <a:schemeClr val="accent2"/>
                </a:solidFill>
                <a:latin typeface="Tahoma"/>
                <a:cs typeface="Tahoma"/>
              </a:rPr>
              <a:t>contour plot</a:t>
            </a:r>
          </a:p>
        </p:txBody>
      </p:sp>
      <p:pic>
        <p:nvPicPr>
          <p:cNvPr id="23" name="Picture 214" descr="track-colo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3768" y="3143248"/>
            <a:ext cx="1781206" cy="1590363"/>
          </a:xfrm>
          <a:prstGeom prst="rect">
            <a:avLst/>
          </a:prstGeom>
          <a:noFill/>
        </p:spPr>
      </p:pic>
      <p:sp>
        <p:nvSpPr>
          <p:cNvPr id="24" name="Rectangle 218"/>
          <p:cNvSpPr>
            <a:spLocks noChangeArrowheads="1"/>
          </p:cNvSpPr>
          <p:nvPr/>
        </p:nvSpPr>
        <p:spPr bwMode="auto">
          <a:xfrm>
            <a:off x="7072311" y="2786058"/>
            <a:ext cx="185740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200" dirty="0">
                <a:latin typeface="Tahoma" pitchFamily="34" charset="0"/>
                <a:cs typeface="Tahoma" pitchFamily="34" charset="0"/>
              </a:rPr>
              <a:t>Particle trajectories</a:t>
            </a:r>
          </a:p>
        </p:txBody>
      </p:sp>
      <p:sp>
        <p:nvSpPr>
          <p:cNvPr id="25" name="Rectangle 219"/>
          <p:cNvSpPr>
            <a:spLocks noChangeArrowheads="1"/>
          </p:cNvSpPr>
          <p:nvPr/>
        </p:nvSpPr>
        <p:spPr bwMode="auto">
          <a:xfrm>
            <a:off x="4286248" y="857232"/>
            <a:ext cx="24288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algn="ctr"/>
            <a:r>
              <a:rPr lang="en-US" altLang="ja-JP" sz="1200" dirty="0">
                <a:latin typeface="Tahoma" pitchFamily="34" charset="0"/>
                <a:cs typeface="Tahoma" pitchFamily="34" charset="0"/>
              </a:rPr>
              <a:t>Opacity curve and color map editor</a:t>
            </a:r>
          </a:p>
        </p:txBody>
      </p:sp>
      <p:sp>
        <p:nvSpPr>
          <p:cNvPr id="26" name="Rectangle 220"/>
          <p:cNvSpPr>
            <a:spLocks noChangeArrowheads="1"/>
          </p:cNvSpPr>
          <p:nvPr/>
        </p:nvSpPr>
        <p:spPr bwMode="auto">
          <a:xfrm>
            <a:off x="4572000" y="2428868"/>
            <a:ext cx="278608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000" i="1" dirty="0">
                <a:solidFill>
                  <a:schemeClr val="accent2"/>
                </a:solidFill>
                <a:latin typeface="Optima" pitchFamily="64" charset="0"/>
              </a:rPr>
              <a:t>free hand or templates with WW&amp;WL editing</a:t>
            </a:r>
          </a:p>
        </p:txBody>
      </p:sp>
      <p:sp>
        <p:nvSpPr>
          <p:cNvPr id="28" name="AutoShape 223"/>
          <p:cNvSpPr>
            <a:spLocks noChangeArrowheads="1"/>
          </p:cNvSpPr>
          <p:nvPr/>
        </p:nvSpPr>
        <p:spPr bwMode="auto">
          <a:xfrm>
            <a:off x="6858016" y="1428736"/>
            <a:ext cx="2214578" cy="714380"/>
          </a:xfrm>
          <a:prstGeom prst="roundRect">
            <a:avLst>
              <a:gd name="adj" fmla="val 22398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>
              <a:spcAft>
                <a:spcPct val="20000"/>
              </a:spcAft>
            </a:pPr>
            <a:r>
              <a:rPr lang="en-US" altLang="ja-JP" sz="900" b="1" i="1" dirty="0">
                <a:latin typeface="Tahoma"/>
                <a:cs typeface="Tahoma"/>
              </a:rPr>
              <a:t>Supported system </a:t>
            </a:r>
            <a:r>
              <a:rPr lang="en-US" altLang="ja-JP" sz="900" b="1" dirty="0">
                <a:latin typeface="Tahoma"/>
                <a:cs typeface="Tahoma"/>
              </a:rPr>
              <a:t>:</a:t>
            </a:r>
          </a:p>
          <a:p>
            <a:r>
              <a:rPr lang="en-US" altLang="ja-JP" sz="900" dirty="0">
                <a:latin typeface="Tahoma"/>
                <a:cs typeface="Tahoma"/>
              </a:rPr>
              <a:t>  - Windows 2k/XP or PC Linux OS</a:t>
            </a:r>
          </a:p>
          <a:p>
            <a:r>
              <a:rPr lang="en-US" altLang="ja-JP" sz="900" dirty="0">
                <a:latin typeface="Tahoma"/>
                <a:cs typeface="Tahoma"/>
              </a:rPr>
              <a:t>  - Pentium 4 or faster</a:t>
            </a:r>
          </a:p>
          <a:p>
            <a:r>
              <a:rPr lang="en-US" altLang="ja-JP" sz="900" dirty="0">
                <a:latin typeface="Tahoma"/>
                <a:cs typeface="Tahoma"/>
              </a:rPr>
              <a:t>  - more than 1 GB (recommend)</a:t>
            </a:r>
          </a:p>
        </p:txBody>
      </p:sp>
      <p:grpSp>
        <p:nvGrpSpPr>
          <p:cNvPr id="27" name="Group 245"/>
          <p:cNvGrpSpPr>
            <a:grpSpLocks/>
          </p:cNvGrpSpPr>
          <p:nvPr/>
        </p:nvGrpSpPr>
        <p:grpSpPr bwMode="auto">
          <a:xfrm>
            <a:off x="500034" y="1071546"/>
            <a:ext cx="3429024" cy="2428892"/>
            <a:chOff x="240" y="3575"/>
            <a:chExt cx="1344" cy="1081"/>
          </a:xfrm>
        </p:grpSpPr>
        <p:pic>
          <p:nvPicPr>
            <p:cNvPr id="30" name="Picture 225" descr="gMocren-chest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75" y="3575"/>
              <a:ext cx="1270" cy="1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1" name="AutoShape 226"/>
            <p:cNvSpPr>
              <a:spLocks noChangeArrowheads="1"/>
            </p:cNvSpPr>
            <p:nvPr/>
          </p:nvSpPr>
          <p:spPr bwMode="auto">
            <a:xfrm>
              <a:off x="240" y="3621"/>
              <a:ext cx="871" cy="725"/>
            </a:xfrm>
            <a:prstGeom prst="roundRect">
              <a:avLst>
                <a:gd name="adj" fmla="val 7310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" name="AutoShape 227"/>
            <p:cNvSpPr>
              <a:spLocks noChangeArrowheads="1"/>
            </p:cNvSpPr>
            <p:nvPr/>
          </p:nvSpPr>
          <p:spPr bwMode="auto">
            <a:xfrm>
              <a:off x="1137" y="3621"/>
              <a:ext cx="447" cy="1035"/>
            </a:xfrm>
            <a:prstGeom prst="roundRect">
              <a:avLst>
                <a:gd name="adj" fmla="val 7310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" name="AutoShape 228"/>
            <p:cNvSpPr>
              <a:spLocks noChangeArrowheads="1"/>
            </p:cNvSpPr>
            <p:nvPr/>
          </p:nvSpPr>
          <p:spPr bwMode="auto">
            <a:xfrm>
              <a:off x="240" y="4370"/>
              <a:ext cx="871" cy="286"/>
            </a:xfrm>
            <a:prstGeom prst="roundRect">
              <a:avLst>
                <a:gd name="adj" fmla="val 12935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4" name="Rectangle 229"/>
          <p:cNvSpPr>
            <a:spLocks noChangeArrowheads="1"/>
          </p:cNvSpPr>
          <p:nvPr/>
        </p:nvSpPr>
        <p:spPr bwMode="auto">
          <a:xfrm>
            <a:off x="500034" y="785794"/>
            <a:ext cx="128588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000" dirty="0">
                <a:solidFill>
                  <a:schemeClr val="accent2"/>
                </a:solidFill>
                <a:latin typeface="Optima" pitchFamily="64" charset="0"/>
              </a:rPr>
              <a:t>3D (ray casting)</a:t>
            </a:r>
          </a:p>
        </p:txBody>
      </p:sp>
      <p:sp>
        <p:nvSpPr>
          <p:cNvPr id="35" name="Rectangle 230"/>
          <p:cNvSpPr>
            <a:spLocks noChangeArrowheads="1"/>
          </p:cNvSpPr>
          <p:nvPr/>
        </p:nvSpPr>
        <p:spPr bwMode="auto">
          <a:xfrm>
            <a:off x="3143240" y="785794"/>
            <a:ext cx="8572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000" dirty="0">
                <a:solidFill>
                  <a:schemeClr val="accent2"/>
                </a:solidFill>
                <a:latin typeface="Optima" pitchFamily="64" charset="0"/>
              </a:rPr>
              <a:t>2D (MPR)</a:t>
            </a:r>
          </a:p>
        </p:txBody>
      </p:sp>
      <p:sp>
        <p:nvSpPr>
          <p:cNvPr id="36" name="Rectangle 231"/>
          <p:cNvSpPr>
            <a:spLocks noChangeArrowheads="1"/>
          </p:cNvSpPr>
          <p:nvPr/>
        </p:nvSpPr>
        <p:spPr bwMode="auto">
          <a:xfrm>
            <a:off x="428596" y="3571876"/>
            <a:ext cx="214314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000" dirty="0">
                <a:solidFill>
                  <a:schemeClr val="accent2"/>
                </a:solidFill>
                <a:latin typeface="Optima" pitchFamily="64" charset="0"/>
              </a:rPr>
              <a:t>Opacity curve and color map editor</a:t>
            </a:r>
          </a:p>
        </p:txBody>
      </p:sp>
      <p:sp>
        <p:nvSpPr>
          <p:cNvPr id="37" name="AutoShape 233"/>
          <p:cNvSpPr>
            <a:spLocks noChangeArrowheads="1"/>
          </p:cNvSpPr>
          <p:nvPr/>
        </p:nvSpPr>
        <p:spPr bwMode="auto">
          <a:xfrm>
            <a:off x="6858016" y="857232"/>
            <a:ext cx="2190752" cy="500066"/>
          </a:xfrm>
          <a:prstGeom prst="roundRect">
            <a:avLst>
              <a:gd name="adj" fmla="val 22398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>
              <a:spcAft>
                <a:spcPct val="20000"/>
              </a:spcAft>
            </a:pPr>
            <a:r>
              <a:rPr lang="en-US" altLang="ja-JP" sz="900" i="1" dirty="0" err="1">
                <a:latin typeface="Tahoma"/>
                <a:cs typeface="Tahoma"/>
              </a:rPr>
              <a:t>gMocren</a:t>
            </a:r>
            <a:r>
              <a:rPr lang="en-US" altLang="ja-JP" sz="900" i="1" dirty="0">
                <a:latin typeface="Tahoma"/>
                <a:cs typeface="Tahoma"/>
              </a:rPr>
              <a:t> and utility </a:t>
            </a:r>
            <a:r>
              <a:rPr lang="en-US" altLang="ja-JP" sz="900" i="1" dirty="0" err="1">
                <a:latin typeface="Tahoma"/>
                <a:cs typeface="Tahoma"/>
              </a:rPr>
              <a:t>softwares</a:t>
            </a:r>
            <a:r>
              <a:rPr lang="en-US" altLang="ja-JP" sz="900" i="1" dirty="0">
                <a:latin typeface="Tahoma"/>
                <a:cs typeface="Tahoma"/>
              </a:rPr>
              <a:t> are </a:t>
            </a:r>
            <a:br>
              <a:rPr lang="en-US" altLang="ja-JP" sz="900" i="1" dirty="0">
                <a:latin typeface="Tahoma"/>
                <a:cs typeface="Tahoma"/>
              </a:rPr>
            </a:br>
            <a:r>
              <a:rPr lang="en-US" altLang="ja-JP" sz="900" i="1" dirty="0">
                <a:latin typeface="Tahoma"/>
                <a:cs typeface="Tahoma"/>
              </a:rPr>
              <a:t>freely </a:t>
            </a:r>
            <a:r>
              <a:rPr lang="en-US" altLang="ja-JP" sz="900" i="1" dirty="0" smtClean="0">
                <a:latin typeface="Tahoma"/>
                <a:cs typeface="Tahoma"/>
              </a:rPr>
              <a:t>available.</a:t>
            </a:r>
            <a:endParaRPr lang="en-US" altLang="ja-JP" sz="900" dirty="0">
              <a:latin typeface="Tahoma"/>
              <a:cs typeface="Tahoma"/>
            </a:endParaRPr>
          </a:p>
        </p:txBody>
      </p:sp>
      <p:sp>
        <p:nvSpPr>
          <p:cNvPr id="39" name="Rectangle 221"/>
          <p:cNvSpPr>
            <a:spLocks noChangeArrowheads="1"/>
          </p:cNvSpPr>
          <p:nvPr/>
        </p:nvSpPr>
        <p:spPr bwMode="auto">
          <a:xfrm>
            <a:off x="428596" y="4286256"/>
            <a:ext cx="3071834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600" dirty="0">
                <a:latin typeface="Tahoma" pitchFamily="34" charset="0"/>
                <a:cs typeface="Tahoma" pitchFamily="34" charset="0"/>
              </a:rPr>
              <a:t>Functionality Requirements :</a:t>
            </a:r>
          </a:p>
        </p:txBody>
      </p:sp>
      <p:sp>
        <p:nvSpPr>
          <p:cNvPr id="40" name="Rectangle 232"/>
          <p:cNvSpPr>
            <a:spLocks noChangeArrowheads="1"/>
          </p:cNvSpPr>
          <p:nvPr/>
        </p:nvSpPr>
        <p:spPr bwMode="auto">
          <a:xfrm>
            <a:off x="428596" y="4714884"/>
            <a:ext cx="3286148" cy="13849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88900">
              <a:buFontTx/>
              <a:buChar char="•"/>
            </a:pPr>
            <a:r>
              <a:rPr lang="en-US" altLang="ja-JP" sz="1200" dirty="0">
                <a:latin typeface="Tahoma"/>
                <a:cs typeface="Tahoma"/>
              </a:rPr>
              <a:t>To visualize</a:t>
            </a:r>
          </a:p>
          <a:p>
            <a:pPr indent="88900"/>
            <a:r>
              <a:rPr lang="en-US" altLang="ja-JP" sz="1200" dirty="0">
                <a:latin typeface="Tahoma"/>
                <a:cs typeface="Tahoma"/>
              </a:rPr>
              <a:t>- the modality image used by the simulation,</a:t>
            </a:r>
          </a:p>
          <a:p>
            <a:pPr indent="88900"/>
            <a:r>
              <a:rPr lang="en-US" altLang="ja-JP" sz="1200" dirty="0">
                <a:latin typeface="Tahoma"/>
                <a:cs typeface="Tahoma"/>
              </a:rPr>
              <a:t>- the calculated dose distribution and</a:t>
            </a:r>
          </a:p>
          <a:p>
            <a:pPr indent="88900"/>
            <a:r>
              <a:rPr lang="en-US" altLang="ja-JP" sz="1200" dirty="0">
                <a:latin typeface="Tahoma"/>
                <a:cs typeface="Tahoma"/>
              </a:rPr>
              <a:t>- the particle trajectories</a:t>
            </a:r>
          </a:p>
          <a:p>
            <a:pPr indent="88900"/>
            <a:r>
              <a:rPr lang="en-US" altLang="ja-JP" sz="1200" dirty="0">
                <a:latin typeface="Tahoma"/>
                <a:cs typeface="Tahoma"/>
              </a:rPr>
              <a:t>- in an agreeable speed</a:t>
            </a:r>
          </a:p>
          <a:p>
            <a:pPr indent="88900">
              <a:buFontTx/>
              <a:buChar char="•"/>
            </a:pPr>
            <a:r>
              <a:rPr lang="en-US" altLang="ja-JP" sz="1200" dirty="0">
                <a:latin typeface="Tahoma"/>
                <a:cs typeface="Tahoma"/>
              </a:rPr>
              <a:t>Transfer function editor</a:t>
            </a:r>
          </a:p>
          <a:p>
            <a:pPr indent="88900">
              <a:buFontTx/>
              <a:buChar char="•"/>
            </a:pPr>
            <a:r>
              <a:rPr lang="en-US" altLang="ja-JP" sz="1200" dirty="0">
                <a:latin typeface="Tahoma"/>
                <a:cs typeface="Tahoma"/>
              </a:rPr>
              <a:t>Multi-platform</a:t>
            </a:r>
          </a:p>
        </p:txBody>
      </p:sp>
      <p:sp>
        <p:nvSpPr>
          <p:cNvPr id="41" name="Rectangle 243"/>
          <p:cNvSpPr>
            <a:spLocks noChangeArrowheads="1"/>
          </p:cNvSpPr>
          <p:nvPr/>
        </p:nvSpPr>
        <p:spPr bwMode="auto">
          <a:xfrm>
            <a:off x="7215206" y="4786322"/>
            <a:ext cx="18383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000" dirty="0">
                <a:solidFill>
                  <a:schemeClr val="accent2"/>
                </a:solidFill>
                <a:latin typeface="Tahoma"/>
                <a:cs typeface="Tahoma"/>
              </a:rPr>
              <a:t>Trajectory information in the simulation is available.</a:t>
            </a:r>
          </a:p>
        </p:txBody>
      </p:sp>
      <p:grpSp>
        <p:nvGrpSpPr>
          <p:cNvPr id="29" name="Group 252"/>
          <p:cNvGrpSpPr>
            <a:grpSpLocks/>
          </p:cNvGrpSpPr>
          <p:nvPr/>
        </p:nvGrpSpPr>
        <p:grpSpPr bwMode="auto">
          <a:xfrm>
            <a:off x="4000496" y="5000636"/>
            <a:ext cx="3214710" cy="928694"/>
            <a:chOff x="1728" y="4944"/>
            <a:chExt cx="1344" cy="359"/>
          </a:xfrm>
        </p:grpSpPr>
        <p:pic>
          <p:nvPicPr>
            <p:cNvPr id="43" name="Picture 248" descr="contour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728" y="4944"/>
              <a:ext cx="480" cy="348"/>
            </a:xfrm>
            <a:prstGeom prst="rect">
              <a:avLst/>
            </a:prstGeom>
            <a:noFill/>
          </p:spPr>
        </p:pic>
        <p:pic>
          <p:nvPicPr>
            <p:cNvPr id="44" name="Picture 250" descr="contour3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688" y="4944"/>
              <a:ext cx="384" cy="359"/>
            </a:xfrm>
            <a:prstGeom prst="rect">
              <a:avLst/>
            </a:prstGeom>
            <a:noFill/>
          </p:spPr>
        </p:pic>
        <p:pic>
          <p:nvPicPr>
            <p:cNvPr id="45" name="Picture 251" descr="contour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256" y="4944"/>
              <a:ext cx="384" cy="231"/>
            </a:xfrm>
            <a:prstGeom prst="rect">
              <a:avLst/>
            </a:prstGeom>
            <a:noFill/>
          </p:spPr>
        </p:pic>
      </p:grpSp>
      <p:sp>
        <p:nvSpPr>
          <p:cNvPr id="46" name="テキスト ボックス 45"/>
          <p:cNvSpPr txBox="1"/>
          <p:nvPr/>
        </p:nvSpPr>
        <p:spPr>
          <a:xfrm>
            <a:off x="-32" y="149346"/>
            <a:ext cx="6929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 smtClean="0">
                <a:solidFill>
                  <a:srgbClr val="333399"/>
                </a:solidFill>
              </a:rPr>
              <a:t>gMocren : A visualization tool</a:t>
            </a:r>
            <a:endParaRPr kumimoji="1" lang="ja-JP" altLang="en-US" sz="4000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0" lang="fr-FR" altLang="ja-JP" dirty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Geant4 &amp; Biology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idx="1"/>
          </p:nvPr>
        </p:nvSpPr>
        <p:spPr>
          <a:xfrm>
            <a:off x="642910" y="2214554"/>
            <a:ext cx="8280400" cy="4114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n"/>
            </a:pPr>
            <a:r>
              <a:rPr kumimoji="0" lang="en-US" altLang="ja-JP" sz="2400" dirty="0" smtClean="0">
                <a:latin typeface="Tahoma" pitchFamily="34" charset="0"/>
                <a:cs typeface="Tahoma" pitchFamily="34" charset="0"/>
              </a:rPr>
              <a:t>Objective : detailed simulation of </a:t>
            </a:r>
            <a:r>
              <a:rPr kumimoji="0" lang="en-US" altLang="ja-JP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particle interactions with biological medium (DNA molecule) down to the </a:t>
            </a:r>
            <a:r>
              <a:rPr kumimoji="0" lang="en-US" altLang="ja-JP" sz="2400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eV</a:t>
            </a:r>
            <a:r>
              <a:rPr kumimoji="0" lang="en-US" altLang="ja-JP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scale in realistic cellular models</a:t>
            </a:r>
          </a:p>
          <a:p>
            <a:pPr>
              <a:lnSpc>
                <a:spcPct val="80000"/>
              </a:lnSpc>
              <a:buFont typeface="Wingdings" pitchFamily="2" charset="2"/>
              <a:buChar char="n"/>
            </a:pPr>
            <a:endParaRPr kumimoji="0" lang="en-US" altLang="ja-JP" sz="2400" dirty="0" smtClean="0">
              <a:solidFill>
                <a:schemeClr val="hlink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n"/>
            </a:pPr>
            <a:endParaRPr kumimoji="0" lang="en-US" altLang="ja-JP" sz="2400" b="1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n"/>
            </a:pPr>
            <a:r>
              <a:rPr kumimoji="0" lang="en-US" altLang="ja-JP" sz="2400" dirty="0" smtClean="0">
                <a:latin typeface="Tahoma" pitchFamily="34" charset="0"/>
                <a:cs typeface="Tahoma" pitchFamily="34" charset="0"/>
              </a:rPr>
              <a:t>Using data from state-of-the art experimental techniques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ü"/>
            </a:pPr>
            <a:r>
              <a:rPr kumimoji="0" lang="en-US" altLang="ja-JP" sz="2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confocal imaging </a:t>
            </a:r>
            <a:r>
              <a:rPr kumimoji="0" lang="en-US" altLang="ja-JP" sz="2000" dirty="0" smtClean="0">
                <a:latin typeface="Tahoma" pitchFamily="34" charset="0"/>
                <a:cs typeface="Tahoma" pitchFamily="34" charset="0"/>
              </a:rPr>
              <a:t>at the cellular scale (</a:t>
            </a:r>
            <a:r>
              <a:rPr kumimoji="0" lang="en-US" altLang="ja-JP" sz="2000" dirty="0" smtClean="0">
                <a:latin typeface="Tahoma" pitchFamily="34" charset="0"/>
                <a:ea typeface="Arial" charset="0"/>
                <a:cs typeface="Tahoma" pitchFamily="34" charset="0"/>
              </a:rPr>
              <a:t>→ </a:t>
            </a:r>
            <a:r>
              <a:rPr kumimoji="0" lang="en-US" altLang="ja-JP" sz="2000" dirty="0" smtClean="0">
                <a:latin typeface="Tahoma" pitchFamily="34" charset="0"/>
                <a:cs typeface="Tahoma" pitchFamily="34" charset="0"/>
              </a:rPr>
              <a:t>3D cellular phantoms)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ü"/>
            </a:pPr>
            <a:r>
              <a:rPr kumimoji="0" lang="en-US" altLang="ja-JP" sz="2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ion beam analysis </a:t>
            </a:r>
            <a:r>
              <a:rPr kumimoji="0" lang="en-US" altLang="ja-JP" sz="2000" dirty="0" smtClean="0">
                <a:latin typeface="Tahoma" pitchFamily="34" charset="0"/>
                <a:cs typeface="Tahoma" pitchFamily="34" charset="0"/>
              </a:rPr>
              <a:t>of cells (</a:t>
            </a:r>
            <a:r>
              <a:rPr kumimoji="0" lang="en-US" altLang="ja-JP" sz="2000" dirty="0" smtClean="0">
                <a:latin typeface="Tahoma" pitchFamily="34" charset="0"/>
                <a:ea typeface="Arial" charset="0"/>
                <a:cs typeface="Tahoma" pitchFamily="34" charset="0"/>
              </a:rPr>
              <a:t>→ </a:t>
            </a:r>
            <a:r>
              <a:rPr kumimoji="0" lang="en-US" altLang="ja-JP" sz="2000" dirty="0" smtClean="0">
                <a:latin typeface="Tahoma" pitchFamily="34" charset="0"/>
                <a:cs typeface="Tahoma" pitchFamily="34" charset="0"/>
              </a:rPr>
              <a:t>chemical composition of organities)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ü"/>
            </a:pPr>
            <a:r>
              <a:rPr kumimoji="0" lang="en-US" altLang="ja-JP" sz="2000" dirty="0" smtClean="0">
                <a:latin typeface="Tahoma" pitchFamily="34" charset="0"/>
                <a:cs typeface="Tahoma" pitchFamily="34" charset="0"/>
              </a:rPr>
              <a:t>cellular damages after </a:t>
            </a:r>
            <a:r>
              <a:rPr kumimoji="0" lang="en-US" altLang="ja-JP" sz="2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microbeam irradiation</a:t>
            </a:r>
          </a:p>
          <a:p>
            <a:pPr lvl="1">
              <a:lnSpc>
                <a:spcPct val="80000"/>
              </a:lnSpc>
              <a:buNone/>
            </a:pPr>
            <a:endParaRPr kumimoji="0" lang="en-US" altLang="ja-JP" sz="2000" dirty="0"/>
          </a:p>
        </p:txBody>
      </p:sp>
      <p:sp>
        <p:nvSpPr>
          <p:cNvPr id="33794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95DFAE-F779-8A47-BA0E-F83BB78043BC}" type="slidenum">
              <a:rPr lang="fr-FR" altLang="ja-JP" smtClean="0"/>
              <a:pPr/>
              <a:t>17</a:t>
            </a:fld>
            <a:endParaRPr lang="fr-FR" altLang="ja-JP" smtClean="0"/>
          </a:p>
        </p:txBody>
      </p:sp>
      <p:pic>
        <p:nvPicPr>
          <p:cNvPr id="33797" name="Picture 4" descr="(JPG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77150" y="115888"/>
            <a:ext cx="136366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8"/>
            <a:ext cx="8229600" cy="1143000"/>
          </a:xfrm>
        </p:spPr>
        <p:txBody>
          <a:bodyPr/>
          <a:lstStyle/>
          <a:p>
            <a:pPr algn="l"/>
            <a:r>
              <a:rPr kumimoji="0" lang="fr-FR" altLang="ja-JP" dirty="0" smtClean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Work Plan</a:t>
            </a:r>
            <a:endParaRPr kumimoji="0" lang="fr-FR" altLang="ja-JP" dirty="0">
              <a:solidFill>
                <a:srgbClr val="33339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4820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571612"/>
            <a:ext cx="8572560" cy="457203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p"/>
            </a:pPr>
            <a:r>
              <a:rPr kumimoji="0" lang="en-US" altLang="ja-JP" sz="1600" dirty="0" smtClean="0">
                <a:latin typeface="Tahoma" pitchFamily="34" charset="0"/>
                <a:cs typeface="Tahoma" pitchFamily="34" charset="0"/>
              </a:rPr>
              <a:t>We have extended Geant4 EM Physics processes for electrons and light ions down to the </a:t>
            </a:r>
            <a:r>
              <a:rPr kumimoji="0" lang="en-US" altLang="ja-JP" sz="1600" dirty="0" err="1" smtClean="0">
                <a:latin typeface="Tahoma" pitchFamily="34" charset="0"/>
                <a:cs typeface="Tahoma" pitchFamily="34" charset="0"/>
              </a:rPr>
              <a:t>eV</a:t>
            </a:r>
            <a:r>
              <a:rPr kumimoji="0" lang="en-US" altLang="ja-JP" sz="1600" dirty="0" smtClean="0">
                <a:latin typeface="Tahoma" pitchFamily="34" charset="0"/>
                <a:cs typeface="Tahoma" pitchFamily="34" charset="0"/>
              </a:rPr>
              <a:t> scale in the framework of the </a:t>
            </a:r>
            <a:r>
              <a:rPr kumimoji="0" lang="en-US" altLang="ja-JP" sz="1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Geant4 DNA </a:t>
            </a:r>
            <a:r>
              <a:rPr kumimoji="0" lang="en-US" altLang="ja-JP" sz="1600" dirty="0" smtClean="0">
                <a:latin typeface="Tahoma" pitchFamily="34" charset="0"/>
                <a:cs typeface="Tahoma" pitchFamily="34" charset="0"/>
              </a:rPr>
              <a:t>project.</a:t>
            </a:r>
          </a:p>
          <a:p>
            <a:pPr>
              <a:lnSpc>
                <a:spcPct val="80000"/>
              </a:lnSpc>
              <a:buFont typeface="Wingdings" pitchFamily="2" charset="2"/>
              <a:buChar char="p"/>
            </a:pPr>
            <a:endParaRPr kumimoji="0" lang="en-US" altLang="ja-JP" sz="1600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p"/>
            </a:pPr>
            <a:r>
              <a:rPr kumimoji="0" lang="en-US" altLang="ja-JP" sz="1600" dirty="0" smtClean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Work</a:t>
            </a:r>
            <a:r>
              <a:rPr kumimoji="0" lang="ja-JP" altLang="en-US" sz="1600" dirty="0" smtClean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kumimoji="0" lang="en-US" altLang="ja-JP" sz="1600" dirty="0" smtClean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plan in 4 stages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ü"/>
            </a:pPr>
            <a:r>
              <a:rPr kumimoji="0" lang="en-US" altLang="ja-JP" sz="1400" b="1" dirty="0" smtClean="0">
                <a:latin typeface="Tahoma" pitchFamily="34" charset="0"/>
                <a:cs typeface="Tahoma" pitchFamily="34" charset="0"/>
              </a:rPr>
              <a:t>Physics</a:t>
            </a:r>
            <a:r>
              <a:rPr kumimoji="0" lang="en-US" altLang="ja-JP" sz="1400" dirty="0" smtClean="0">
                <a:latin typeface="Tahoma" pitchFamily="34" charset="0"/>
                <a:cs typeface="Tahoma" pitchFamily="34" charset="0"/>
              </a:rPr>
              <a:t> stage (2007-2008) :</a:t>
            </a:r>
          </a:p>
          <a:p>
            <a:pPr lvl="2">
              <a:lnSpc>
                <a:spcPct val="80000"/>
              </a:lnSpc>
            </a:pPr>
            <a:r>
              <a:rPr kumimoji="0" lang="en-US" altLang="ja-JP" sz="1200" dirty="0" smtClean="0">
                <a:latin typeface="Tahoma" pitchFamily="34" charset="0"/>
                <a:cs typeface="Tahoma" pitchFamily="34" charset="0"/>
              </a:rPr>
              <a:t>propose additional/ complementary Physics models for elastic scattering, ionization… </a:t>
            </a:r>
            <a:r>
              <a:rPr kumimoji="0" lang="en-US" altLang="ja-JP" sz="1200" b="1" dirty="0" smtClean="0">
                <a:solidFill>
                  <a:schemeClr val="hlink"/>
                </a:solidFill>
                <a:latin typeface="Tahoma" pitchFamily="34" charset="0"/>
                <a:cs typeface="Tahoma" pitchFamily="34" charset="0"/>
              </a:rPr>
              <a:t>(in progress)</a:t>
            </a:r>
          </a:p>
          <a:p>
            <a:pPr lvl="2">
              <a:lnSpc>
                <a:spcPct val="80000"/>
              </a:lnSpc>
            </a:pPr>
            <a:r>
              <a:rPr kumimoji="0" lang="en-US" altLang="ja-JP" sz="1200" dirty="0" smtClean="0">
                <a:latin typeface="Tahoma" pitchFamily="34" charset="0"/>
                <a:cs typeface="Tahoma" pitchFamily="34" charset="0"/>
              </a:rPr>
              <a:t>propose new target materials (not only liquid water : DNA bases)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ü"/>
            </a:pPr>
            <a:r>
              <a:rPr kumimoji="0" lang="en-US" altLang="ja-JP" sz="1400" b="1" dirty="0" smtClean="0">
                <a:latin typeface="Tahoma" pitchFamily="34" charset="0"/>
                <a:cs typeface="Tahoma" pitchFamily="34" charset="0"/>
              </a:rPr>
              <a:t>Geometry </a:t>
            </a:r>
            <a:r>
              <a:rPr kumimoji="0" lang="en-US" altLang="ja-JP" sz="1400" dirty="0" smtClean="0">
                <a:latin typeface="Tahoma" pitchFamily="34" charset="0"/>
                <a:cs typeface="Tahoma" pitchFamily="34" charset="0"/>
              </a:rPr>
              <a:t>stage (2007-2008) :</a:t>
            </a:r>
          </a:p>
          <a:p>
            <a:pPr lvl="2">
              <a:lnSpc>
                <a:spcPct val="80000"/>
              </a:lnSpc>
            </a:pPr>
            <a:r>
              <a:rPr kumimoji="0" lang="en-US" altLang="ja-JP" sz="1200" dirty="0" smtClean="0">
                <a:latin typeface="Tahoma" pitchFamily="34" charset="0"/>
                <a:cs typeface="Tahoma" pitchFamily="34" charset="0"/>
              </a:rPr>
              <a:t>implement realistic cellular phantoms </a:t>
            </a:r>
            <a:r>
              <a:rPr kumimoji="0" lang="en-US" altLang="ja-JP" sz="1200" b="1" dirty="0" smtClean="0">
                <a:solidFill>
                  <a:schemeClr val="hlink"/>
                </a:solidFill>
                <a:latin typeface="Tahoma" pitchFamily="34" charset="0"/>
                <a:cs typeface="Tahoma" pitchFamily="34" charset="0"/>
              </a:rPr>
              <a:t>(in progress)</a:t>
            </a:r>
          </a:p>
          <a:p>
            <a:pPr lvl="2">
              <a:lnSpc>
                <a:spcPct val="80000"/>
              </a:lnSpc>
            </a:pPr>
            <a:r>
              <a:rPr kumimoji="0" lang="en-US" altLang="ja-JP" sz="1200" dirty="0" smtClean="0">
                <a:latin typeface="Tahoma" pitchFamily="34" charset="0"/>
                <a:cs typeface="Tahoma" pitchFamily="34" charset="0"/>
              </a:rPr>
              <a:t>implement DNA molecular geometries</a:t>
            </a:r>
          </a:p>
          <a:p>
            <a:pPr lvl="2">
              <a:lnSpc>
                <a:spcPct val="80000"/>
              </a:lnSpc>
            </a:pPr>
            <a:r>
              <a:rPr kumimoji="0" lang="en-US" altLang="ja-JP" sz="1200" dirty="0" smtClean="0">
                <a:latin typeface="Tahoma" pitchFamily="34" charset="0"/>
                <a:cs typeface="Tahoma" pitchFamily="34" charset="0"/>
              </a:rPr>
              <a:t>use </a:t>
            </a:r>
            <a:r>
              <a:rPr kumimoji="0" lang="en-US" altLang="ja-JP" sz="1200" dirty="0" err="1" smtClean="0">
                <a:latin typeface="Tahoma" pitchFamily="34" charset="0"/>
                <a:cs typeface="Tahoma" pitchFamily="34" charset="0"/>
              </a:rPr>
              <a:t>gMocren</a:t>
            </a:r>
            <a:r>
              <a:rPr kumimoji="0" lang="en-US" altLang="ja-JP" sz="1200" dirty="0" smtClean="0">
                <a:latin typeface="Tahoma" pitchFamily="34" charset="0"/>
                <a:cs typeface="Tahoma" pitchFamily="34" charset="0"/>
              </a:rPr>
              <a:t> for visualization </a:t>
            </a:r>
            <a:r>
              <a:rPr kumimoji="0" lang="en-US" altLang="ja-JP" sz="1200" b="1" dirty="0" smtClean="0">
                <a:solidFill>
                  <a:schemeClr val="hlink"/>
                </a:solidFill>
                <a:latin typeface="Tahoma" pitchFamily="34" charset="0"/>
                <a:cs typeface="Tahoma" pitchFamily="34" charset="0"/>
              </a:rPr>
              <a:t>(in progress)</a:t>
            </a:r>
            <a:endParaRPr kumimoji="0" lang="en-US" altLang="ja-JP" sz="1200" dirty="0" smtClean="0">
              <a:latin typeface="Tahoma" pitchFamily="34" charset="0"/>
              <a:cs typeface="Tahoma" pitchFamily="34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ü"/>
            </a:pPr>
            <a:r>
              <a:rPr kumimoji="0" lang="en-US" altLang="ja-JP" sz="1400" b="1" dirty="0" smtClean="0">
                <a:latin typeface="Tahoma" pitchFamily="34" charset="0"/>
                <a:cs typeface="Tahoma" pitchFamily="34" charset="0"/>
              </a:rPr>
              <a:t>Chemistry</a:t>
            </a:r>
            <a:r>
              <a:rPr kumimoji="0" lang="en-US" altLang="ja-JP" sz="1400" dirty="0" smtClean="0">
                <a:latin typeface="Tahoma" pitchFamily="34" charset="0"/>
                <a:cs typeface="Tahoma" pitchFamily="34" charset="0"/>
              </a:rPr>
              <a:t> stage :</a:t>
            </a:r>
          </a:p>
          <a:p>
            <a:pPr lvl="2">
              <a:lnSpc>
                <a:spcPct val="80000"/>
              </a:lnSpc>
            </a:pPr>
            <a:r>
              <a:rPr kumimoji="0" lang="en-US" altLang="ja-JP" sz="1200" dirty="0" smtClean="0">
                <a:latin typeface="Tahoma" pitchFamily="34" charset="0"/>
                <a:cs typeface="Tahoma" pitchFamily="34" charset="0"/>
              </a:rPr>
              <a:t>implement chemistry reactions in Geant4 (production of radical oxidative species)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ü"/>
            </a:pPr>
            <a:r>
              <a:rPr kumimoji="0" lang="en-US" altLang="ja-JP" sz="1400" b="1" dirty="0" smtClean="0">
                <a:latin typeface="Tahoma" pitchFamily="34" charset="0"/>
                <a:cs typeface="Tahoma" pitchFamily="34" charset="0"/>
              </a:rPr>
              <a:t>Biology</a:t>
            </a:r>
            <a:r>
              <a:rPr kumimoji="0" lang="en-US" altLang="ja-JP" sz="1400" dirty="0" smtClean="0">
                <a:latin typeface="Tahoma" pitchFamily="34" charset="0"/>
                <a:cs typeface="Tahoma" pitchFamily="34" charset="0"/>
              </a:rPr>
              <a:t> stage :</a:t>
            </a:r>
          </a:p>
          <a:p>
            <a:pPr lvl="2">
              <a:lnSpc>
                <a:spcPct val="80000"/>
              </a:lnSpc>
            </a:pPr>
            <a:r>
              <a:rPr kumimoji="0" lang="en-US" altLang="ja-JP" sz="1200" dirty="0" smtClean="0">
                <a:latin typeface="Tahoma" pitchFamily="34" charset="0"/>
                <a:cs typeface="Tahoma" pitchFamily="34" charset="0"/>
              </a:rPr>
              <a:t>modeling of DNA damages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endParaRPr kumimoji="0" lang="en-US" altLang="ja-JP" sz="1600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p"/>
            </a:pPr>
            <a:r>
              <a:rPr kumimoji="0" lang="en-US" altLang="ja-JP" sz="1600" dirty="0" smtClean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Collaboration</a:t>
            </a:r>
          </a:p>
          <a:p>
            <a:pPr lvl="1">
              <a:lnSpc>
                <a:spcPct val="80000"/>
              </a:lnSpc>
            </a:pPr>
            <a:r>
              <a:rPr kumimoji="0" lang="en-US" altLang="ja-JP" sz="1400" dirty="0" smtClean="0">
                <a:latin typeface="Tahoma" pitchFamily="34" charset="0"/>
                <a:cs typeface="Tahoma" pitchFamily="34" charset="0"/>
              </a:rPr>
              <a:t>FJPPL</a:t>
            </a:r>
          </a:p>
          <a:p>
            <a:pPr lvl="1">
              <a:lnSpc>
                <a:spcPct val="80000"/>
              </a:lnSpc>
            </a:pPr>
            <a:r>
              <a:rPr kumimoji="0" lang="en-US" altLang="ja-JP" sz="1400" dirty="0" smtClean="0">
                <a:latin typeface="Tahoma" pitchFamily="34" charset="0"/>
                <a:cs typeface="Tahoma" pitchFamily="34" charset="0"/>
              </a:rPr>
              <a:t>in close contact with Geant4 collaboration (standard EM) </a:t>
            </a:r>
          </a:p>
          <a:p>
            <a:pPr lvl="1">
              <a:lnSpc>
                <a:spcPct val="80000"/>
              </a:lnSpc>
            </a:pPr>
            <a:r>
              <a:rPr kumimoji="0" lang="en-US" altLang="ja-JP" sz="1400" dirty="0" smtClean="0">
                <a:latin typeface="Tahoma" pitchFamily="34" charset="0"/>
                <a:cs typeface="Tahoma" pitchFamily="34" charset="0"/>
              </a:rPr>
              <a:t>C. Champion (Metz Univ.) : theoretician</a:t>
            </a:r>
          </a:p>
        </p:txBody>
      </p:sp>
      <p:sp>
        <p:nvSpPr>
          <p:cNvPr id="34818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5D3D2D3-404E-F948-84DE-7E5B4463484A}" type="slidenum">
              <a:rPr lang="fr-FR" altLang="ja-JP" smtClean="0"/>
              <a:pPr/>
              <a:t>18</a:t>
            </a:fld>
            <a:endParaRPr lang="fr-FR" altLang="ja-JP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kumimoji="0" lang="fr-FR" altLang="ja-JP" sz="4000" dirty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Current eV scale physics models </a:t>
            </a:r>
            <a:br>
              <a:rPr kumimoji="0" lang="fr-FR" altLang="ja-JP" sz="4000" dirty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</a:br>
            <a:r>
              <a:rPr kumimoji="0" lang="fr-FR" altLang="ja-JP" sz="4000" dirty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in Geant4</a:t>
            </a:r>
          </a:p>
        </p:txBody>
      </p:sp>
      <p:sp>
        <p:nvSpPr>
          <p:cNvPr id="36866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7CD5EF-020F-444C-8C6E-2C996447CD1D}" type="slidenum">
              <a:rPr lang="fr-FR" altLang="ja-JP" smtClean="0"/>
              <a:pPr/>
              <a:t>19</a:t>
            </a:fld>
            <a:endParaRPr lang="fr-FR" altLang="ja-JP" smtClean="0"/>
          </a:p>
        </p:txBody>
      </p:sp>
      <p:graphicFrame>
        <p:nvGraphicFramePr>
          <p:cNvPr id="310322" name="Group 50"/>
          <p:cNvGraphicFramePr>
            <a:graphicFrameLocks noGrp="1"/>
          </p:cNvGraphicFramePr>
          <p:nvPr/>
        </p:nvGraphicFramePr>
        <p:xfrm>
          <a:off x="142844" y="1857364"/>
          <a:ext cx="8850312" cy="4142423"/>
        </p:xfrm>
        <a:graphic>
          <a:graphicData uri="http://schemas.openxmlformats.org/drawingml/2006/table">
            <a:tbl>
              <a:tblPr/>
              <a:tblGrid>
                <a:gridCol w="1296987"/>
                <a:gridCol w="1619250"/>
                <a:gridCol w="2236788"/>
                <a:gridCol w="1997075"/>
                <a:gridCol w="1700212"/>
              </a:tblGrid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e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p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H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ymbol" charset="2"/>
                          <a:cs typeface="Symbol" charset="2"/>
                        </a:rPr>
                        <a:t>a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,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He</a:t>
                      </a: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+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,He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charset="0"/>
                        </a:rPr>
                        <a:t>Elastic scattering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ahoma" charset="0"/>
                        </a:rPr>
                        <a:t>&gt; 7.5 eV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Screened Rutherford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5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charset="0"/>
                        </a:rPr>
                        <a:t>Excitation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/>
                      </a:r>
                      <a:b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</a:b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r>
                        <a:rPr kumimoji="0" lang="en-GB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r>
                        <a:rPr kumimoji="0" lang="en-GB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, B</a:t>
                      </a:r>
                      <a:r>
                        <a:rPr kumimoji="0" lang="en-GB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r>
                        <a:rPr kumimoji="0" lang="en-GB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, </a:t>
                      </a:r>
                      <a:r>
                        <a:rPr kumimoji="0" lang="en-GB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Ryd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 A+B, </a:t>
                      </a:r>
                      <a:r>
                        <a:rPr kumimoji="0" lang="en-GB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Ryd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 C+D, diffuse bands</a:t>
                      </a:r>
                      <a:endParaRPr kumimoji="0" 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ahoma" charset="0"/>
                        </a:rPr>
                        <a:t>7 eV – 10 keV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rgbClr val="CC6600"/>
                        </a:solidFill>
                        <a:effectLst/>
                        <a:latin typeface="Tahoma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Emfietzoglou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ahoma" charset="0"/>
                        </a:rPr>
                        <a:t>10 eV – 500 keV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Miller Green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ahoma" charset="0"/>
                        </a:rPr>
                        <a:t>500 keV – 10 MeV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Born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ahoma" charset="0"/>
                        </a:rPr>
                        <a:t>-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Effective charge scaling from same models as for proton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charset="0"/>
                        </a:rPr>
                        <a:t>Charge Change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ahoma" charset="0"/>
                        </a:rPr>
                        <a:t>1 keV – 10 MeV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Dingfelder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ahoma" charset="0"/>
                        </a:rPr>
                        <a:t>1 keV – 10 MeV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Dingfelder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charset="0"/>
                        </a:rPr>
                        <a:t>Ionization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</a:rPr>
                        <a:t/>
                      </a:r>
                      <a:b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</a:rPr>
                      </a:b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</a:rPr>
                        <a:t/>
                      </a:r>
                      <a:b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</a:rPr>
                      </a:b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1b</a:t>
                      </a:r>
                      <a:r>
                        <a:rPr kumimoji="0" lang="en-GB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, 3a</a:t>
                      </a:r>
                      <a:r>
                        <a:rPr kumimoji="0" lang="en-GB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, 1b</a:t>
                      </a:r>
                      <a:r>
                        <a:rPr kumimoji="0" lang="en-GB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, 2a</a:t>
                      </a:r>
                      <a:r>
                        <a:rPr kumimoji="0" lang="en-GB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 + 1a</a:t>
                      </a:r>
                      <a:r>
                        <a:rPr kumimoji="0" lang="en-GB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ahoma" charset="0"/>
                        </a:rPr>
                        <a:t>20 eV – 10 keV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Born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ahoma" charset="0"/>
                        </a:rPr>
                        <a:t>100 eV – 500 keV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Rudd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ahoma" charset="0"/>
                        </a:rPr>
                        <a:t>500 keV – 10 MeV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Born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ahoma" charset="0"/>
                        </a:rPr>
                        <a:t>100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ahoma" charset="0"/>
                        </a:rPr>
                        <a:t>eV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ahoma" charset="0"/>
                        </a:rPr>
                        <a:t> – 100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ahoma" charset="0"/>
                        </a:rPr>
                        <a:t>MeV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C6600"/>
                        </a:solidFill>
                        <a:effectLst/>
                        <a:latin typeface="Tahoma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Rudd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904" name="Text Box 39"/>
          <p:cNvSpPr txBox="1">
            <a:spLocks noChangeArrowheads="1"/>
          </p:cNvSpPr>
          <p:nvPr/>
        </p:nvSpPr>
        <p:spPr bwMode="auto">
          <a:xfrm>
            <a:off x="7019925" y="1196975"/>
            <a:ext cx="1914525" cy="3667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altLang="ja-JP">
                <a:solidFill>
                  <a:schemeClr val="bg1"/>
                </a:solidFill>
              </a:rPr>
              <a:t>Liquid water only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0" lang="fr-FR" altLang="ja-JP" dirty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Contents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>
          <a:xfrm>
            <a:off x="714348" y="1571612"/>
            <a:ext cx="7858180" cy="457203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kumimoji="0" lang="fr-FR" altLang="ja-JP" sz="2800" dirty="0">
                <a:latin typeface="Tahoma" pitchFamily="34" charset="0"/>
                <a:cs typeface="Tahoma" pitchFamily="34" charset="0"/>
              </a:rPr>
              <a:t>The Geant4 simulation</a:t>
            </a:r>
            <a:r>
              <a:rPr kumimoji="0" lang="en-US" altLang="ja-JP" sz="2800" noProof="1" smtClean="0">
                <a:latin typeface="Tahoma" pitchFamily="34" charset="0"/>
                <a:cs typeface="Tahoma" pitchFamily="34" charset="0"/>
              </a:rPr>
              <a:t>toolkit</a:t>
            </a:r>
          </a:p>
          <a:p>
            <a:pPr>
              <a:lnSpc>
                <a:spcPct val="80000"/>
              </a:lnSpc>
            </a:pPr>
            <a:endParaRPr kumimoji="0" lang="en-US" altLang="ja-JP" sz="2800" noProof="1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kumimoji="0" lang="fr-FR" altLang="ja-JP" sz="2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FJPPL </a:t>
            </a:r>
            <a:r>
              <a:rPr kumimoji="0" lang="fr-FR" altLang="ja-JP" sz="2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collaboration </a:t>
            </a:r>
            <a:r>
              <a:rPr kumimoji="0" lang="en-US" altLang="ja-JP" sz="2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activities</a:t>
            </a:r>
            <a:endParaRPr kumimoji="0" lang="en-US" altLang="ja-JP" sz="28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lvl="1">
              <a:lnSpc>
                <a:spcPct val="80000"/>
              </a:lnSpc>
            </a:pPr>
            <a:r>
              <a:rPr kumimoji="0" lang="en-US" altLang="ja-JP" sz="2400" dirty="0" smtClean="0">
                <a:latin typeface="Tahoma" pitchFamily="34" charset="0"/>
                <a:cs typeface="Tahoma" pitchFamily="34" charset="0"/>
              </a:rPr>
              <a:t>Educational tools and materials</a:t>
            </a:r>
          </a:p>
          <a:p>
            <a:pPr lvl="1">
              <a:lnSpc>
                <a:spcPct val="80000"/>
              </a:lnSpc>
            </a:pPr>
            <a:r>
              <a:rPr kumimoji="0" lang="en-US" altLang="ja-JP" sz="2400" dirty="0" smtClean="0">
                <a:latin typeface="Tahoma" pitchFamily="34" charset="0"/>
                <a:cs typeface="Tahoma" pitchFamily="34" charset="0"/>
              </a:rPr>
              <a:t>Extension of Geant4 for applications in medicine and biology</a:t>
            </a:r>
          </a:p>
          <a:p>
            <a:pPr lvl="1">
              <a:lnSpc>
                <a:spcPct val="80000"/>
              </a:lnSpc>
            </a:pPr>
            <a:r>
              <a:rPr kumimoji="0" lang="en-US" altLang="ja-JP" sz="2400" dirty="0" smtClean="0">
                <a:latin typeface="Tahoma" pitchFamily="34" charset="0"/>
                <a:cs typeface="Tahoma" pitchFamily="34" charset="0"/>
              </a:rPr>
              <a:t>Deployment on computing GRID for medical applications </a:t>
            </a:r>
          </a:p>
          <a:p>
            <a:pPr>
              <a:lnSpc>
                <a:spcPct val="80000"/>
              </a:lnSpc>
            </a:pPr>
            <a:endParaRPr kumimoji="0" lang="en-US" altLang="ja-JP" sz="2800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kumimoji="0" lang="en-US" altLang="ja-JP" sz="2800" dirty="0" smtClean="0">
                <a:latin typeface="Tahoma" pitchFamily="34" charset="0"/>
                <a:cs typeface="Tahoma" pitchFamily="34" charset="0"/>
              </a:rPr>
              <a:t>KEK &amp; IN2P3 &amp; collaborating teams</a:t>
            </a:r>
          </a:p>
          <a:p>
            <a:pPr>
              <a:lnSpc>
                <a:spcPct val="80000"/>
              </a:lnSpc>
            </a:pPr>
            <a:r>
              <a:rPr kumimoji="0" lang="en-US" altLang="ja-JP" sz="2800" dirty="0" smtClean="0">
                <a:latin typeface="Tahoma" pitchFamily="34" charset="0"/>
                <a:cs typeface="Tahoma" pitchFamily="34" charset="0"/>
              </a:rPr>
              <a:t>2007-2008 Budget spending summary</a:t>
            </a:r>
          </a:p>
          <a:p>
            <a:pPr>
              <a:lnSpc>
                <a:spcPct val="80000"/>
              </a:lnSpc>
            </a:pPr>
            <a:r>
              <a:rPr kumimoji="0" lang="en-US" altLang="ja-JP" sz="2800" dirty="0" smtClean="0">
                <a:latin typeface="Tahoma" pitchFamily="34" charset="0"/>
                <a:cs typeface="Tahoma" pitchFamily="34" charset="0"/>
              </a:rPr>
              <a:t>2008-2009 Budget request</a:t>
            </a:r>
            <a:endParaRPr kumimoji="0" lang="en-US" altLang="ja-JP" sz="2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434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04E0B2-18F5-5A47-84D5-6E541FB4DAA7}" type="slidenum">
              <a:rPr lang="fr-FR" altLang="ja-JP" smtClean="0"/>
              <a:pPr/>
              <a:t>2</a:t>
            </a:fld>
            <a:endParaRPr lang="fr-FR" altLang="ja-JP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9EFDA7-DB93-6140-93A4-C9BD7B56B9D8}" type="slidenum">
              <a:rPr lang="fr-FR" altLang="ja-JP" smtClean="0"/>
              <a:pPr/>
              <a:t>20</a:t>
            </a:fld>
            <a:endParaRPr lang="fr-FR" altLang="ja-JP" smtClean="0"/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0" y="981075"/>
            <a:ext cx="9144000" cy="1152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>
              <a:ea typeface="ＭＳ Ｐゴシック" charset="-128"/>
            </a:endParaRPr>
          </a:p>
        </p:txBody>
      </p:sp>
      <p:pic>
        <p:nvPicPr>
          <p:cNvPr id="38916" name="Picture 3" descr="alph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1138" y="-26988"/>
            <a:ext cx="4176712" cy="397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4" descr="protonHydroge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563938" cy="3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5" descr="electrons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775" y="3314700"/>
            <a:ext cx="3744913" cy="357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Line 7"/>
          <p:cNvSpPr>
            <a:spLocks noChangeShapeType="1"/>
          </p:cNvSpPr>
          <p:nvPr/>
        </p:nvSpPr>
        <p:spPr bwMode="auto">
          <a:xfrm flipH="1" flipV="1">
            <a:off x="2195513" y="6021388"/>
            <a:ext cx="1008062" cy="431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1042988" y="5661025"/>
            <a:ext cx="1203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altLang="ja-JP" b="1" dirty="0">
                <a:solidFill>
                  <a:srgbClr val="FF0000"/>
                </a:solidFill>
              </a:rPr>
              <a:t>eV range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3492500" y="1773238"/>
            <a:ext cx="1647825" cy="3667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altLang="ja-JP">
                <a:solidFill>
                  <a:schemeClr val="bg1"/>
                </a:solidFill>
              </a:rPr>
              <a:t>In liquid water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0" lang="en-US" altLang="ja-JP" dirty="0" smtClean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Realistic cellular geometries</a:t>
            </a:r>
            <a:endParaRPr kumimoji="0" lang="en-US" altLang="ja-JP" dirty="0">
              <a:solidFill>
                <a:srgbClr val="33339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0964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785926"/>
            <a:ext cx="8201025" cy="435771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kumimoji="0" lang="en-US" altLang="ja-JP" sz="2800" dirty="0" smtClean="0">
                <a:latin typeface="Tahoma" pitchFamily="34" charset="0"/>
                <a:cs typeface="Tahoma" pitchFamily="34" charset="0"/>
              </a:rPr>
              <a:t>directly implemented within Geant4</a:t>
            </a:r>
          </a:p>
          <a:p>
            <a:pPr>
              <a:lnSpc>
                <a:spcPct val="90000"/>
              </a:lnSpc>
            </a:pPr>
            <a:endParaRPr kumimoji="0" lang="en-US" altLang="ja-JP" sz="2800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kumimoji="0" lang="en-US" altLang="ja-JP" sz="2800" dirty="0" smtClean="0">
                <a:latin typeface="Tahoma" pitchFamily="34" charset="0"/>
                <a:cs typeface="Tahoma" pitchFamily="34" charset="0"/>
              </a:rPr>
              <a:t>obtained from </a:t>
            </a:r>
            <a:r>
              <a:rPr kumimoji="0" lang="en-US" altLang="ja-JP" sz="2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confocal microscopy </a:t>
            </a:r>
            <a:r>
              <a:rPr kumimoji="0" lang="en-US" altLang="ja-JP" sz="2800" dirty="0" smtClean="0">
                <a:latin typeface="Tahoma" pitchFamily="34" charset="0"/>
                <a:cs typeface="Tahoma" pitchFamily="34" charset="0"/>
              </a:rPr>
              <a:t>of human cells (</a:t>
            </a:r>
            <a:r>
              <a:rPr kumimoji="0" lang="en-US" altLang="ja-JP" sz="2800" dirty="0" err="1" smtClean="0">
                <a:latin typeface="Tahoma" pitchFamily="34" charset="0"/>
                <a:cs typeface="Tahoma" pitchFamily="34" charset="0"/>
              </a:rPr>
              <a:t>HaCat</a:t>
            </a:r>
            <a:r>
              <a:rPr kumimoji="0" lang="en-US" altLang="ja-JP" sz="2800" dirty="0" smtClean="0">
                <a:latin typeface="Tahoma" pitchFamily="34" charset="0"/>
                <a:cs typeface="Tahoma" pitchFamily="34" charset="0"/>
              </a:rPr>
              <a:t>) and from </a:t>
            </a:r>
            <a:r>
              <a:rPr kumimoji="0" lang="en-US" altLang="ja-JP" sz="2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ion beam analysis </a:t>
            </a:r>
            <a:r>
              <a:rPr kumimoji="0" lang="en-US" altLang="ja-JP" sz="2800" dirty="0" smtClean="0">
                <a:latin typeface="Tahoma" pitchFamily="34" charset="0"/>
                <a:cs typeface="Tahoma" pitchFamily="34" charset="0"/>
              </a:rPr>
              <a:t>techniques (CENBG)</a:t>
            </a:r>
          </a:p>
          <a:p>
            <a:pPr>
              <a:lnSpc>
                <a:spcPct val="90000"/>
              </a:lnSpc>
            </a:pPr>
            <a:endParaRPr kumimoji="0" lang="en-US" altLang="ja-JP" sz="2800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kumimoji="0" lang="en-US" altLang="ja-JP" sz="2800" dirty="0" smtClean="0">
                <a:latin typeface="Tahoma" pitchFamily="34" charset="0"/>
                <a:cs typeface="Tahoma" pitchFamily="34" charset="0"/>
              </a:rPr>
              <a:t>these geometries can be used with the </a:t>
            </a:r>
            <a:r>
              <a:rPr kumimoji="0" lang="en-US" altLang="ja-JP" sz="2800" dirty="0" err="1" smtClean="0">
                <a:latin typeface="Tahoma" pitchFamily="34" charset="0"/>
                <a:cs typeface="Tahoma" pitchFamily="34" charset="0"/>
              </a:rPr>
              <a:t>eV</a:t>
            </a:r>
            <a:r>
              <a:rPr kumimoji="0" lang="en-US" altLang="ja-JP" sz="2800" dirty="0" smtClean="0">
                <a:latin typeface="Tahoma" pitchFamily="34" charset="0"/>
                <a:cs typeface="Tahoma" pitchFamily="34" charset="0"/>
              </a:rPr>
              <a:t> scale extensions of Geant4 for </a:t>
            </a:r>
            <a:r>
              <a:rPr kumimoji="0" lang="en-US" altLang="ja-JP" sz="2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track structure simulations in cells and microdosimetry</a:t>
            </a:r>
            <a:endParaRPr kumimoji="0" lang="en-US" altLang="ja-JP" sz="28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0962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6857E2-2016-AA46-9F1F-6EEDFE3C3364}" type="slidenum">
              <a:rPr lang="fr-FR" altLang="ja-JP" smtClean="0"/>
              <a:pPr/>
              <a:t>21</a:t>
            </a:fld>
            <a:endParaRPr lang="fr-FR" altLang="ja-JP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493739" y="38087"/>
            <a:ext cx="7793037" cy="1462087"/>
          </a:xfrm>
        </p:spPr>
        <p:txBody>
          <a:bodyPr/>
          <a:lstStyle/>
          <a:p>
            <a:pPr algn="l"/>
            <a:r>
              <a:rPr kumimoji="0" lang="fr-FR" altLang="ja-JP" dirty="0" err="1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gMocren</a:t>
            </a:r>
            <a:r>
              <a:rPr kumimoji="0" lang="fr-FR" altLang="ja-JP" dirty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 images</a:t>
            </a:r>
          </a:p>
        </p:txBody>
      </p:sp>
      <p:pic>
        <p:nvPicPr>
          <p:cNvPr id="45060" name="Picture 3" descr="cell-423x479x57-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27088" y="2133600"/>
            <a:ext cx="3810000" cy="3373438"/>
          </a:xfrm>
          <a:noFill/>
        </p:spPr>
      </p:pic>
      <p:pic>
        <p:nvPicPr>
          <p:cNvPr id="45061" name="Picture 4" descr="cell-423x479x57-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716463" y="2166938"/>
            <a:ext cx="3673475" cy="3236912"/>
          </a:xfrm>
          <a:noFill/>
        </p:spPr>
      </p:pic>
      <p:pic>
        <p:nvPicPr>
          <p:cNvPr id="45062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7812088" y="115888"/>
            <a:ext cx="1047750" cy="1362075"/>
          </a:xfrm>
          <a:solidFill>
            <a:srgbClr val="FFFFFF"/>
          </a:solidFill>
        </p:spPr>
      </p:pic>
      <p:sp>
        <p:nvSpPr>
          <p:cNvPr id="45058" name="スライド番号プレースホルダ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D72DCD-4D39-9447-AE99-3F60FC84EBD9}" type="slidenum">
              <a:rPr lang="fr-FR" altLang="ja-JP" smtClean="0"/>
              <a:pPr/>
              <a:t>22</a:t>
            </a:fld>
            <a:endParaRPr lang="fr-FR" altLang="ja-JP" smtClean="0"/>
          </a:p>
        </p:txBody>
      </p:sp>
      <p:sp>
        <p:nvSpPr>
          <p:cNvPr id="45063" name="Text Box 6"/>
          <p:cNvSpPr txBox="1">
            <a:spLocks noChangeArrowheads="1"/>
          </p:cNvSpPr>
          <p:nvPr/>
        </p:nvSpPr>
        <p:spPr bwMode="auto">
          <a:xfrm>
            <a:off x="1628775" y="5589588"/>
            <a:ext cx="62563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fr-FR" altLang="ja-JP"/>
              <a:t> single HaCat (keratinocyte) cell</a:t>
            </a:r>
          </a:p>
          <a:p>
            <a:pPr>
              <a:buFontTx/>
              <a:buChar char="•"/>
            </a:pPr>
            <a:r>
              <a:rPr lang="fr-FR" altLang="ja-JP"/>
              <a:t> 3 MeV He</a:t>
            </a:r>
            <a:r>
              <a:rPr lang="fr-FR" altLang="ja-JP" baseline="30000"/>
              <a:t>+</a:t>
            </a:r>
            <a:r>
              <a:rPr lang="fr-FR" altLang="ja-JP"/>
              <a:t> particles</a:t>
            </a:r>
          </a:p>
          <a:p>
            <a:pPr>
              <a:buFontTx/>
              <a:buChar char="•"/>
            </a:pPr>
            <a:r>
              <a:rPr lang="fr-FR" altLang="ja-JP"/>
              <a:t> 512x512x60 phantom resolution 90x90x160 nm</a:t>
            </a:r>
            <a:r>
              <a:rPr lang="fr-FR" altLang="ja-JP" baseline="30000"/>
              <a:t>3</a:t>
            </a:r>
            <a:r>
              <a:rPr lang="fr-FR" altLang="ja-JP"/>
              <a:t> per voxel</a:t>
            </a:r>
          </a:p>
        </p:txBody>
      </p:sp>
      <p:sp>
        <p:nvSpPr>
          <p:cNvPr id="45064" name="Line 7"/>
          <p:cNvSpPr>
            <a:spLocks noChangeShapeType="1"/>
          </p:cNvSpPr>
          <p:nvPr/>
        </p:nvSpPr>
        <p:spPr bwMode="auto">
          <a:xfrm flipH="1">
            <a:off x="6948488" y="1341438"/>
            <a:ext cx="1008062" cy="1295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5" name="Text Box 8"/>
          <p:cNvSpPr txBox="1">
            <a:spLocks noChangeArrowheads="1"/>
          </p:cNvSpPr>
          <p:nvPr/>
        </p:nvSpPr>
        <p:spPr bwMode="auto">
          <a:xfrm>
            <a:off x="6516688" y="115888"/>
            <a:ext cx="1311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fr-FR" altLang="ja-JP" dirty="0">
                <a:solidFill>
                  <a:srgbClr val="FF0000"/>
                </a:solidFill>
              </a:rPr>
              <a:t>Confocal </a:t>
            </a:r>
          </a:p>
          <a:p>
            <a:pPr algn="r"/>
            <a:r>
              <a:rPr lang="fr-FR" altLang="ja-JP" dirty="0">
                <a:solidFill>
                  <a:srgbClr val="FF0000"/>
                </a:solidFill>
              </a:rPr>
              <a:t>microscopy</a:t>
            </a:r>
          </a:p>
        </p:txBody>
      </p:sp>
      <p:sp>
        <p:nvSpPr>
          <p:cNvPr id="45066" name="Text Box 9"/>
          <p:cNvSpPr txBox="1">
            <a:spLocks noChangeArrowheads="1"/>
          </p:cNvSpPr>
          <p:nvPr/>
        </p:nvSpPr>
        <p:spPr bwMode="auto">
          <a:xfrm>
            <a:off x="5292725" y="1844675"/>
            <a:ext cx="2078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fr-FR" altLang="ja-JP" dirty="0">
                <a:solidFill>
                  <a:srgbClr val="FF0000"/>
                </a:solidFill>
              </a:rPr>
              <a:t>Geant4 + gMocren</a:t>
            </a:r>
          </a:p>
        </p:txBody>
      </p:sp>
      <p:sp>
        <p:nvSpPr>
          <p:cNvPr id="45067" name="Line 10"/>
          <p:cNvSpPr>
            <a:spLocks noChangeShapeType="1"/>
          </p:cNvSpPr>
          <p:nvPr/>
        </p:nvSpPr>
        <p:spPr bwMode="auto">
          <a:xfrm flipH="1">
            <a:off x="1476375" y="3716338"/>
            <a:ext cx="431800" cy="433387"/>
          </a:xfrm>
          <a:prstGeom prst="line">
            <a:avLst/>
          </a:prstGeom>
          <a:noFill/>
          <a:ln w="9525">
            <a:solidFill>
              <a:srgbClr val="99FF33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8" name="Text Box 11"/>
          <p:cNvSpPr txBox="1">
            <a:spLocks noChangeArrowheads="1"/>
          </p:cNvSpPr>
          <p:nvPr/>
        </p:nvSpPr>
        <p:spPr bwMode="auto">
          <a:xfrm>
            <a:off x="1258888" y="4076700"/>
            <a:ext cx="944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altLang="ja-JP">
                <a:solidFill>
                  <a:srgbClr val="99FF33"/>
                </a:solidFill>
              </a:rPr>
              <a:t>nucleus</a:t>
            </a:r>
          </a:p>
        </p:txBody>
      </p:sp>
      <p:sp>
        <p:nvSpPr>
          <p:cNvPr id="45069" name="Text Box 12"/>
          <p:cNvSpPr txBox="1">
            <a:spLocks noChangeArrowheads="1"/>
          </p:cNvSpPr>
          <p:nvPr/>
        </p:nvSpPr>
        <p:spPr bwMode="auto">
          <a:xfrm>
            <a:off x="1258888" y="2492375"/>
            <a:ext cx="1196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altLang="ja-JP">
                <a:solidFill>
                  <a:srgbClr val="CC6600"/>
                </a:solidFill>
              </a:rPr>
              <a:t>cytoplasm</a:t>
            </a:r>
          </a:p>
        </p:txBody>
      </p:sp>
      <p:sp>
        <p:nvSpPr>
          <p:cNvPr id="45070" name="Line 13"/>
          <p:cNvSpPr>
            <a:spLocks noChangeShapeType="1"/>
          </p:cNvSpPr>
          <p:nvPr/>
        </p:nvSpPr>
        <p:spPr bwMode="auto">
          <a:xfrm flipV="1">
            <a:off x="1403350" y="2924175"/>
            <a:ext cx="215900" cy="360363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1" name="Text Box 14"/>
          <p:cNvSpPr txBox="1">
            <a:spLocks noChangeArrowheads="1"/>
          </p:cNvSpPr>
          <p:nvPr/>
        </p:nvSpPr>
        <p:spPr bwMode="auto">
          <a:xfrm>
            <a:off x="2700338" y="2420938"/>
            <a:ext cx="657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altLang="ja-JP">
                <a:solidFill>
                  <a:srgbClr val="99CCFF"/>
                </a:solidFill>
              </a:rPr>
              <a:t>dose</a:t>
            </a:r>
          </a:p>
        </p:txBody>
      </p:sp>
      <p:sp>
        <p:nvSpPr>
          <p:cNvPr id="45072" name="Line 15"/>
          <p:cNvSpPr>
            <a:spLocks noChangeShapeType="1"/>
          </p:cNvSpPr>
          <p:nvPr/>
        </p:nvSpPr>
        <p:spPr bwMode="auto">
          <a:xfrm flipV="1">
            <a:off x="2195513" y="2781300"/>
            <a:ext cx="792162" cy="576263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kumimoji="0" lang="fr-FR" altLang="ja-JP" dirty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Activity #3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kumimoji="0" lang="fr-FR" altLang="ja-JP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Deployment on computing grids for medical applications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ja-JP" dirty="0" smtClean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Motivation</a:t>
            </a:r>
            <a:endParaRPr kumimoji="1" lang="ja-JP" altLang="en-US" dirty="0">
              <a:solidFill>
                <a:srgbClr val="33339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158" y="1857364"/>
            <a:ext cx="8286808" cy="4214842"/>
          </a:xfrm>
        </p:spPr>
        <p:txBody>
          <a:bodyPr>
            <a:normAutofit fontScale="85000" lnSpcReduction="10000"/>
          </a:bodyPr>
          <a:lstStyle/>
          <a:p>
            <a:r>
              <a:rPr kumimoji="1" lang="en-US" altLang="ja-JP" dirty="0" smtClean="0"/>
              <a:t>Medical applications of Geant4 </a:t>
            </a:r>
          </a:p>
          <a:p>
            <a:pPr lvl="1"/>
            <a:r>
              <a:rPr kumimoji="1" lang="en-US" altLang="ja-JP" i="1" dirty="0" smtClean="0">
                <a:solidFill>
                  <a:srgbClr val="FF0000"/>
                </a:solidFill>
              </a:rPr>
              <a:t>large amount </a:t>
            </a:r>
            <a:r>
              <a:rPr kumimoji="1" lang="en-US" altLang="ja-JP" dirty="0" smtClean="0"/>
              <a:t>of computing power needed especially for</a:t>
            </a:r>
          </a:p>
          <a:p>
            <a:pPr lvl="2"/>
            <a:r>
              <a:rPr kumimoji="1" lang="en-US" altLang="ja-JP" dirty="0" smtClean="0"/>
              <a:t>Monte Carlo-based </a:t>
            </a:r>
            <a:r>
              <a:rPr kumimoji="1" lang="en-US" altLang="ja-JP" dirty="0" smtClean="0">
                <a:solidFill>
                  <a:srgbClr val="FF0000"/>
                </a:solidFill>
              </a:rPr>
              <a:t>dose calculation </a:t>
            </a:r>
            <a:r>
              <a:rPr kumimoji="1" lang="en-US" altLang="ja-JP" dirty="0" smtClean="0"/>
              <a:t>in radiotherapy</a:t>
            </a:r>
          </a:p>
          <a:p>
            <a:pPr lvl="2"/>
            <a:r>
              <a:rPr kumimoji="1" lang="en-US" altLang="ja-JP" dirty="0" smtClean="0"/>
              <a:t>Systematic </a:t>
            </a:r>
            <a:r>
              <a:rPr kumimoji="1" lang="en-US" altLang="ja-JP" dirty="0" smtClean="0">
                <a:solidFill>
                  <a:srgbClr val="FF0000"/>
                </a:solidFill>
              </a:rPr>
              <a:t>validation of physics</a:t>
            </a:r>
            <a:r>
              <a:rPr kumimoji="1" lang="en-US" altLang="ja-JP" dirty="0" smtClean="0">
                <a:solidFill>
                  <a:srgbClr val="3366FF"/>
                </a:solidFill>
              </a:rPr>
              <a:t> </a:t>
            </a:r>
            <a:r>
              <a:rPr kumimoji="1" lang="en-US" altLang="ja-JP" dirty="0" smtClean="0"/>
              <a:t>(EM, </a:t>
            </a:r>
            <a:r>
              <a:rPr kumimoji="1" lang="en-US" altLang="ja-JP" dirty="0" err="1" smtClean="0"/>
              <a:t>hadronic</a:t>
            </a:r>
            <a:r>
              <a:rPr kumimoji="1" lang="en-US" altLang="ja-JP" dirty="0" smtClean="0"/>
              <a:t>)</a:t>
            </a:r>
          </a:p>
          <a:p>
            <a:endParaRPr kumimoji="1" lang="en-US" altLang="ja-JP" dirty="0" smtClean="0"/>
          </a:p>
          <a:p>
            <a:r>
              <a:rPr kumimoji="1" lang="en-US" altLang="ja-JP" dirty="0" err="1" smtClean="0">
                <a:solidFill>
                  <a:srgbClr val="FF0000"/>
                </a:solidFill>
              </a:rPr>
              <a:t>Gridification</a:t>
            </a:r>
            <a:r>
              <a:rPr kumimoji="1" lang="en-US" altLang="ja-JP" dirty="0" smtClean="0"/>
              <a:t> is a solution to boost simulation speed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Both KEK &amp; IN2P3 involved through LCG/</a:t>
            </a:r>
            <a:r>
              <a:rPr kumimoji="1" lang="en-US" altLang="ja-JP" dirty="0" err="1" smtClean="0"/>
              <a:t>gLite</a:t>
            </a:r>
            <a:r>
              <a:rPr kumimoji="1" lang="en-US" altLang="ja-JP" dirty="0" smtClean="0"/>
              <a:t>, EGEE</a:t>
            </a:r>
          </a:p>
          <a:p>
            <a:endParaRPr kumimoji="1" lang="ja-JP" alt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42852"/>
            <a:ext cx="2592387" cy="14462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/>
          <a:lstStyle/>
          <a:p>
            <a:pPr algn="l"/>
            <a:r>
              <a:rPr lang="fr-FR" altLang="ja-JP" dirty="0" smtClean="0">
                <a:solidFill>
                  <a:srgbClr val="333399"/>
                </a:solidFill>
                <a:latin typeface="Tahoma" pitchFamily="34" charset="0"/>
                <a:ea typeface="ＭＳ Ｐゴシック" charset="-128"/>
                <a:cs typeface="Tahoma" pitchFamily="34" charset="0"/>
              </a:rPr>
              <a:t>Easier GRID access needed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14366" y="1000108"/>
            <a:ext cx="8229600" cy="3686187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p"/>
            </a:pPr>
            <a:r>
              <a:rPr lang="en-US" altLang="ja-JP" dirty="0" smtClean="0">
                <a:latin typeface="Tahoma" pitchFamily="34" charset="0"/>
                <a:cs typeface="Tahoma" pitchFamily="34" charset="0"/>
              </a:rPr>
              <a:t>Development of </a:t>
            </a:r>
            <a:r>
              <a:rPr lang="en-US" altLang="ja-JP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web portals </a:t>
            </a:r>
            <a:r>
              <a:rPr lang="en-US" altLang="ja-JP" dirty="0" smtClean="0">
                <a:latin typeface="Tahoma" pitchFamily="34" charset="0"/>
                <a:cs typeface="Tahoma" pitchFamily="34" charset="0"/>
              </a:rPr>
              <a:t>as </a:t>
            </a:r>
            <a:r>
              <a:rPr lang="en-US" altLang="ja-JP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an easy way </a:t>
            </a:r>
            <a:r>
              <a:rPr lang="en-US" altLang="ja-JP" dirty="0" smtClean="0">
                <a:latin typeface="Tahoma" pitchFamily="34" charset="0"/>
                <a:cs typeface="Tahoma" pitchFamily="34" charset="0"/>
              </a:rPr>
              <a:t>to access GRID resources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ja-JP" dirty="0" smtClean="0">
                <a:latin typeface="Tahoma" pitchFamily="34" charset="0"/>
                <a:cs typeface="Tahoma" pitchFamily="34" charset="0"/>
              </a:rPr>
              <a:t>managing GRID jobs across firewalls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ja-JP" dirty="0" smtClean="0">
                <a:latin typeface="Tahoma" pitchFamily="34" charset="0"/>
                <a:cs typeface="Tahoma" pitchFamily="34" charset="0"/>
              </a:rPr>
              <a:t>	intra-networks of universities/hospitals are closed under firewalls in most cases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ja-JP" dirty="0" smtClean="0">
                <a:latin typeface="Tahoma" pitchFamily="34" charset="0"/>
                <a:cs typeface="Tahoma" pitchFamily="34" charset="0"/>
              </a:rPr>
              <a:t>users applications are served as web applications</a:t>
            </a:r>
          </a:p>
          <a:p>
            <a:pPr lvl="1">
              <a:buNone/>
            </a:pPr>
            <a:r>
              <a:rPr lang="en-US" altLang="ja-JP" dirty="0" smtClean="0">
                <a:latin typeface="Tahoma" pitchFamily="34" charset="0"/>
                <a:cs typeface="Tahoma" pitchFamily="34" charset="0"/>
              </a:rPr>
              <a:t>	ex. : fixed application in hadron therapy simulation changing different parameter sets</a:t>
            </a:r>
          </a:p>
          <a:p>
            <a:pPr>
              <a:buFont typeface="Wingdings" pitchFamily="2" charset="2"/>
              <a:buChar char="p"/>
            </a:pPr>
            <a:r>
              <a:rPr lang="en-US" altLang="ja-JP" dirty="0" smtClean="0">
                <a:latin typeface="Tahoma" pitchFamily="34" charset="0"/>
                <a:cs typeface="Tahoma" pitchFamily="34" charset="0"/>
              </a:rPr>
              <a:t>Provides a </a:t>
            </a:r>
            <a:r>
              <a:rPr lang="en-US" altLang="ja-JP" dirty="0" smtClean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secure</a:t>
            </a:r>
            <a:r>
              <a:rPr lang="en-US" altLang="ja-JP" dirty="0" smtClean="0">
                <a:latin typeface="Tahoma" pitchFamily="34" charset="0"/>
                <a:cs typeface="Tahoma" pitchFamily="34" charset="0"/>
              </a:rPr>
              <a:t> and </a:t>
            </a:r>
            <a:r>
              <a:rPr lang="en-US" altLang="ja-JP" dirty="0" smtClean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efficient</a:t>
            </a:r>
            <a:r>
              <a:rPr lang="en-US" altLang="ja-JP" dirty="0" smtClean="0">
                <a:latin typeface="Tahoma" pitchFamily="34" charset="0"/>
                <a:cs typeface="Tahoma" pitchFamily="34" charset="0"/>
              </a:rPr>
              <a:t> way of distributed analysis (job management) </a:t>
            </a:r>
          </a:p>
          <a:p>
            <a:pPr>
              <a:buFont typeface="Wingdings" pitchFamily="2" charset="2"/>
              <a:buChar char="p"/>
            </a:pPr>
            <a:r>
              <a:rPr lang="en-US" altLang="ja-JP" dirty="0" smtClean="0">
                <a:latin typeface="Tahoma" pitchFamily="34" charset="0"/>
                <a:cs typeface="Tahoma" pitchFamily="34" charset="0"/>
              </a:rPr>
              <a:t>Potentially, a toolkit for constructing </a:t>
            </a:r>
            <a:r>
              <a:rPr lang="en-US" altLang="ja-JP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GRID web applications</a:t>
            </a:r>
          </a:p>
          <a:p>
            <a:pPr>
              <a:buFont typeface="Wingdings" pitchFamily="2" charset="2"/>
              <a:buChar char="p"/>
            </a:pPr>
            <a:r>
              <a:rPr lang="en-US" altLang="ja-JP" dirty="0" smtClean="0">
                <a:latin typeface="Tahoma" pitchFamily="34" charset="0"/>
                <a:cs typeface="Tahoma" pitchFamily="34" charset="0"/>
              </a:rPr>
              <a:t>Activities on both Japanese and French sides</a:t>
            </a:r>
          </a:p>
          <a:p>
            <a:pPr lvl="1"/>
            <a:r>
              <a:rPr lang="en-US" altLang="ja-JP" dirty="0" smtClean="0">
                <a:latin typeface="Tahoma" pitchFamily="34" charset="0"/>
                <a:cs typeface="Tahoma" pitchFamily="34" charset="0"/>
              </a:rPr>
              <a:t>Hadron Therapy Simulation (Japan) / GATE  (France)</a:t>
            </a: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E218CD2-8A57-4184-A2F0-254A81590935}" type="slidenum">
              <a:rPr lang="fr-FR" altLang="ja-JP"/>
              <a:pPr/>
              <a:t>25</a:t>
            </a:fld>
            <a:endParaRPr lang="fr-FR" altLang="ja-JP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682828"/>
            <a:ext cx="3000396" cy="203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C:\Documents and Settings\kmura\デスクトップ\図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4515818"/>
            <a:ext cx="3071834" cy="2270768"/>
          </a:xfrm>
          <a:prstGeom prst="rect">
            <a:avLst/>
          </a:prstGeom>
          <a:noFill/>
        </p:spPr>
      </p:pic>
      <p:sp>
        <p:nvSpPr>
          <p:cNvPr id="7" name="テキスト ボックス 6"/>
          <p:cNvSpPr txBox="1"/>
          <p:nvPr/>
        </p:nvSpPr>
        <p:spPr>
          <a:xfrm>
            <a:off x="3143240" y="4500570"/>
            <a:ext cx="647934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Japan</a:t>
            </a:r>
            <a:endParaRPr kumimoji="1" lang="ja-JP" altLang="en-US" sz="1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218743" y="6357958"/>
            <a:ext cx="710579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France</a:t>
            </a:r>
            <a:endParaRPr kumimoji="1" lang="ja-JP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 b="9906"/>
          <a:stretch>
            <a:fillRect/>
          </a:stretch>
        </p:blipFill>
        <p:spPr bwMode="auto">
          <a:xfrm>
            <a:off x="428596" y="1357298"/>
            <a:ext cx="514353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8" name="タイトル 7"/>
          <p:cNvSpPr>
            <a:spLocks noGrp="1"/>
          </p:cNvSpPr>
          <p:nvPr>
            <p:ph type="title" idx="4294967295"/>
          </p:nvPr>
        </p:nvSpPr>
        <p:spPr>
          <a:xfrm>
            <a:off x="142844" y="71414"/>
            <a:ext cx="8286808" cy="1214446"/>
          </a:xfrm>
        </p:spPr>
        <p:txBody>
          <a:bodyPr>
            <a:noAutofit/>
          </a:bodyPr>
          <a:lstStyle/>
          <a:p>
            <a:pPr algn="l"/>
            <a:r>
              <a:rPr kumimoji="1" lang="en-US" altLang="ja-JP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Grid Web Portal for </a:t>
            </a:r>
            <a:br>
              <a:rPr kumimoji="1" lang="en-US" altLang="ja-JP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</a:br>
            <a:r>
              <a:rPr kumimoji="1" lang="en-US" altLang="ja-JP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Medical Applications</a:t>
            </a:r>
            <a:endParaRPr kumimoji="1" lang="ja-JP" altLang="en-US" dirty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123457"/>
            <a:ext cx="4071966" cy="2377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5286380" y="3571876"/>
            <a:ext cx="3714808" cy="307183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altLang="ja-JP" dirty="0" smtClean="0">
                <a:latin typeface="Tahoma" pitchFamily="34" charset="0"/>
                <a:cs typeface="Tahoma" pitchFamily="34" charset="0"/>
              </a:rPr>
              <a:t>Collaboration Matters</a:t>
            </a:r>
          </a:p>
          <a:p>
            <a:endParaRPr lang="en-US" altLang="ja-JP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n"/>
            </a:pPr>
            <a:r>
              <a:rPr lang="en-US" altLang="ja-JP" dirty="0" smtClean="0">
                <a:latin typeface="Tahoma" pitchFamily="34" charset="0"/>
                <a:cs typeface="Tahoma" pitchFamily="34" charset="0"/>
              </a:rPr>
              <a:t> Grid computing</a:t>
            </a:r>
          </a:p>
          <a:p>
            <a:pPr lvl="1" indent="-187325">
              <a:buFont typeface="Wingdings" pitchFamily="2" charset="2"/>
              <a:buChar char="ü"/>
            </a:pPr>
            <a:r>
              <a:rPr lang="en-US" altLang="ja-JP" sz="1600" dirty="0" smtClean="0">
                <a:latin typeface="Tahoma" pitchFamily="34" charset="0"/>
                <a:cs typeface="Tahoma" pitchFamily="34" charset="0"/>
              </a:rPr>
              <a:t>Modality of submission</a:t>
            </a:r>
          </a:p>
          <a:p>
            <a:pPr lvl="1" indent="-187325">
              <a:buFont typeface="Wingdings" pitchFamily="2" charset="2"/>
              <a:buChar char="ü"/>
            </a:pPr>
            <a:r>
              <a:rPr lang="en-US" altLang="ja-JP" sz="1600" dirty="0" smtClean="0">
                <a:latin typeface="Tahoma" pitchFamily="34" charset="0"/>
                <a:cs typeface="Tahoma" pitchFamily="34" charset="0"/>
              </a:rPr>
              <a:t>Web portal interface for medical staff</a:t>
            </a:r>
          </a:p>
          <a:p>
            <a:pPr lvl="1" indent="-187325">
              <a:buFont typeface="Wingdings" pitchFamily="2" charset="2"/>
              <a:buChar char="ü"/>
            </a:pPr>
            <a:r>
              <a:rPr lang="en-US" altLang="ja-JP" sz="1600" dirty="0" smtClean="0">
                <a:latin typeface="Tahoma" pitchFamily="34" charset="0"/>
                <a:cs typeface="Tahoma" pitchFamily="34" charset="0"/>
              </a:rPr>
              <a:t>Medical imaging management</a:t>
            </a:r>
          </a:p>
          <a:p>
            <a:pPr lvl="1" indent="-187325"/>
            <a:endParaRPr lang="en-US" altLang="ja-JP" sz="1600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n"/>
            </a:pPr>
            <a:r>
              <a:rPr lang="en-US" altLang="ja-JP" dirty="0" smtClean="0">
                <a:latin typeface="Tahoma" pitchFamily="34" charset="0"/>
                <a:cs typeface="Tahoma" pitchFamily="34" charset="0"/>
              </a:rPr>
              <a:t> Visualization tool</a:t>
            </a:r>
          </a:p>
          <a:p>
            <a:pPr lvl="1" indent="-187325">
              <a:buFont typeface="Wingdings" pitchFamily="2" charset="2"/>
              <a:buChar char="ü"/>
            </a:pPr>
            <a:r>
              <a:rPr lang="en-US" altLang="ja-JP" sz="1600" dirty="0" smtClean="0">
                <a:latin typeface="Tahoma" pitchFamily="34" charset="0"/>
                <a:cs typeface="Tahoma" pitchFamily="34" charset="0"/>
              </a:rPr>
              <a:t>DICOM and DICOM RT images</a:t>
            </a:r>
          </a:p>
          <a:p>
            <a:pPr lvl="1" indent="-187325">
              <a:buFont typeface="Wingdings" pitchFamily="2" charset="2"/>
              <a:buChar char="ü"/>
            </a:pPr>
            <a:r>
              <a:rPr lang="en-US" altLang="ja-JP" sz="1600" dirty="0" smtClean="0">
                <a:latin typeface="Tahoma" pitchFamily="34" charset="0"/>
                <a:cs typeface="Tahoma" pitchFamily="34" charset="0"/>
              </a:rPr>
              <a:t>Output: </a:t>
            </a:r>
            <a:r>
              <a:rPr lang="en-US" altLang="ja-JP" sz="1600" dirty="0" err="1" smtClean="0">
                <a:latin typeface="Tahoma" pitchFamily="34" charset="0"/>
                <a:cs typeface="Tahoma" pitchFamily="34" charset="0"/>
              </a:rPr>
              <a:t>Dosimetry</a:t>
            </a:r>
            <a:r>
              <a:rPr lang="en-US" altLang="ja-JP" sz="1600" dirty="0" smtClean="0">
                <a:latin typeface="Tahoma" pitchFamily="34" charset="0"/>
                <a:cs typeface="Tahoma" pitchFamily="34" charset="0"/>
              </a:rPr>
              <a:t>, imaging using </a:t>
            </a:r>
            <a:r>
              <a:rPr lang="en-US" altLang="ja-JP" sz="1600" dirty="0" err="1" smtClean="0">
                <a:latin typeface="Tahoma" pitchFamily="34" charset="0"/>
                <a:cs typeface="Tahoma" pitchFamily="34" charset="0"/>
              </a:rPr>
              <a:t>gMocren</a:t>
            </a:r>
            <a:endParaRPr lang="en-US" altLang="ja-JP" sz="1600" dirty="0" smtClean="0">
              <a:latin typeface="Tahoma" pitchFamily="34" charset="0"/>
              <a:cs typeface="Tahoma" pitchFamily="34" charset="0"/>
            </a:endParaRPr>
          </a:p>
          <a:p>
            <a:endParaRPr lang="en-US" altLang="ja-JP" sz="1600" dirty="0" smtClean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500562" y="1345156"/>
            <a:ext cx="2418739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Functional Components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42844" y="6357958"/>
            <a:ext cx="1053943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Snapshot</a:t>
            </a:r>
            <a:endParaRPr kumimoji="1" lang="ja-JP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1619FB-5C8A-E941-8DF8-203430BD96E5}" type="slidenum">
              <a:rPr lang="fr-FR" altLang="ja-JP" smtClean="0"/>
              <a:pPr/>
              <a:t>27</a:t>
            </a:fld>
            <a:endParaRPr lang="fr-FR" altLang="ja-JP" smtClean="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0863" y="71414"/>
            <a:ext cx="7793037" cy="1462087"/>
          </a:xfrm>
        </p:spPr>
        <p:txBody>
          <a:bodyPr/>
          <a:lstStyle/>
          <a:p>
            <a:pPr algn="l"/>
            <a:r>
              <a:rPr kumimoji="0" lang="fr-FR" altLang="ja-JP" dirty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Collaborating </a:t>
            </a:r>
            <a:r>
              <a:rPr kumimoji="0" lang="fr-FR" altLang="ja-JP" dirty="0" smtClean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teams</a:t>
            </a:r>
            <a:endParaRPr kumimoji="0" lang="fr-FR" altLang="ja-JP" dirty="0">
              <a:solidFill>
                <a:srgbClr val="333399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57143" name="Group 119"/>
          <p:cNvGraphicFramePr>
            <a:graphicFrameLocks noGrp="1"/>
          </p:cNvGraphicFramePr>
          <p:nvPr>
            <p:ph type="tbl" idx="4294967295"/>
          </p:nvPr>
        </p:nvGraphicFramePr>
        <p:xfrm>
          <a:off x="1285852" y="2857496"/>
          <a:ext cx="6480175" cy="3025776"/>
        </p:xfrm>
        <a:graphic>
          <a:graphicData uri="http://schemas.openxmlformats.org/drawingml/2006/table">
            <a:tbl>
              <a:tblPr/>
              <a:tblGrid>
                <a:gridCol w="1511300"/>
                <a:gridCol w="1476375"/>
                <a:gridCol w="1528762"/>
                <a:gridCol w="1963738"/>
              </a:tblGrid>
              <a:tr h="3095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charset="0"/>
                          <a:ea typeface="Tahoma" charset="0"/>
                          <a:cs typeface="Tahoma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charset="0"/>
                          <a:ea typeface="Tahoma" charset="0"/>
                          <a:cs typeface="Tahoma" charset="0"/>
                        </a:rPr>
                        <a:t>Affiliation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charset="0"/>
                          <a:ea typeface="Tahoma" charset="0"/>
                          <a:cs typeface="Tahoma" charset="0"/>
                        </a:rPr>
                        <a:t>Name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charset="0"/>
                          <a:ea typeface="Tahoma" charset="0"/>
                          <a:cs typeface="Tahoma" charset="0"/>
                        </a:rPr>
                        <a:t>Affiliation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charset="0"/>
                          <a:ea typeface="Tahoma" charset="0"/>
                          <a:cs typeface="Tahoma" charset="0"/>
                        </a:rPr>
                        <a:t>Takashi Sasaki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charset="0"/>
                          <a:ea typeface="Tahoma" charset="0"/>
                          <a:cs typeface="Tahoma" charset="0"/>
                        </a:rPr>
                        <a:t>KEK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charset="0"/>
                          <a:ea typeface="Tahoma" charset="0"/>
                          <a:cs typeface="Tahoma" charset="0"/>
                        </a:rPr>
                        <a:t>Sébastien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charset="0"/>
                          <a:ea typeface="Tahoma" charset="0"/>
                          <a:cs typeface="Tahoma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charset="0"/>
                          <a:ea typeface="Tahoma" charset="0"/>
                          <a:cs typeface="Tahoma" charset="0"/>
                        </a:rPr>
                        <a:t>Incerti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charset="0"/>
                          <a:ea typeface="Tahoma" charset="0"/>
                          <a:cs typeface="Tahoma" charset="0"/>
                        </a:rPr>
                        <a:t>IN2P3 - CENBG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ahoma" charset="0"/>
                          <a:cs typeface="Tahoma" charset="0"/>
                        </a:rPr>
                        <a:t>Katsuya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ahoma" charset="0"/>
                          <a:cs typeface="Tahoma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ahoma" charset="0"/>
                          <a:cs typeface="Tahoma" charset="0"/>
                        </a:rPr>
                        <a:t>Amako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ahoma" charset="0"/>
                          <a:cs typeface="Tahoma" charset="0"/>
                        </a:rPr>
                        <a:t>KEK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ahoma" charset="0"/>
                          <a:cs typeface="Tahoma" charset="0"/>
                        </a:rPr>
                        <a:t>Vincent Breton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ahoma" charset="0"/>
                          <a:cs typeface="Tahoma" charset="0"/>
                        </a:rPr>
                        <a:t>IN2P3 – LPC Clermont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ahoma" charset="0"/>
                          <a:cs typeface="Tahoma" charset="0"/>
                        </a:rPr>
                        <a:t>Koichi Murakami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ahoma" charset="0"/>
                          <a:cs typeface="Tahoma" charset="0"/>
                        </a:rPr>
                        <a:t>KEK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ahoma" charset="0"/>
                          <a:cs typeface="Tahoma" charset="0"/>
                        </a:rPr>
                        <a:t>Lydia Maigne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ahoma" charset="0"/>
                          <a:cs typeface="Tahoma" charset="0"/>
                        </a:rPr>
                        <a:t>IN2P3 – LPC Clermont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ahoma" charset="0"/>
                          <a:cs typeface="Tahoma" charset="0"/>
                        </a:rPr>
                        <a:t>Go Iwai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ahoma" charset="0"/>
                          <a:cs typeface="Tahoma" charset="0"/>
                        </a:rPr>
                        <a:t>KEK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ahoma" charset="0"/>
                          <a:cs typeface="Tahoma" charset="0"/>
                        </a:rPr>
                        <a:t>Michel Maire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ahoma" charset="0"/>
                          <a:cs typeface="Tahoma" charset="0"/>
                        </a:rPr>
                        <a:t>IN2P3 – LAPP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ahoma" charset="0"/>
                          <a:cs typeface="Tahoma" charset="0"/>
                        </a:rPr>
                        <a:t>Hajime Yoshida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ahoma" charset="0"/>
                          <a:cs typeface="Tahoma" charset="0"/>
                        </a:rPr>
                        <a:t>Shikoku Univ.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ahoma" charset="0"/>
                          <a:cs typeface="Tahoma" charset="0"/>
                        </a:rPr>
                        <a:t>Jean Jacquemier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ahoma" charset="0"/>
                          <a:cs typeface="Tahoma" charset="0"/>
                        </a:rPr>
                        <a:t>IN2P3 – LAPP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ahoma" charset="0"/>
                          <a:cs typeface="Tahoma" charset="0"/>
                        </a:rPr>
                        <a:t>Tsukasa Aso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ahoma" charset="0"/>
                          <a:cs typeface="Tahoma" charset="0"/>
                        </a:rPr>
                        <a:t>TNCMT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ahoma" charset="0"/>
                          <a:cs typeface="Tahoma" charset="0"/>
                        </a:rPr>
                        <a:t>Sabine Elles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ahoma" charset="0"/>
                          <a:cs typeface="Tahoma" charset="0"/>
                        </a:rPr>
                        <a:t>IN2P3 - LAPP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ahoma" charset="0"/>
                          <a:cs typeface="Tahoma" charset="0"/>
                        </a:rPr>
                        <a:t>Akinori Kimura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buNone/>
                        <a:tabLst/>
                      </a:pPr>
                      <a:r>
                        <a:rPr kumimoji="0" lang="fr-FR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AIT 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ahoma" charset="0"/>
                          <a:cs typeface="Tahoma" charset="0"/>
                        </a:rPr>
                        <a:t>Marc Verderi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ahoma" charset="0"/>
                          <a:cs typeface="Tahoma" charset="0"/>
                        </a:rPr>
                        <a:t>IN2P3 - LLR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Satoshi Tanaka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Ritsumeikan Univ.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Toshiyuki Toshito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JST/KEK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1261" name="Picture 45" descr="FRAN0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0038" y="3856038"/>
            <a:ext cx="10795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2" name="Picture 46" descr="JAPA0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856038"/>
            <a:ext cx="10080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3" name="Rectangle 47"/>
          <p:cNvSpPr>
            <a:spLocks noChangeArrowheads="1"/>
          </p:cNvSpPr>
          <p:nvPr/>
        </p:nvSpPr>
        <p:spPr bwMode="auto">
          <a:xfrm>
            <a:off x="1357290" y="1571612"/>
            <a:ext cx="54292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dirty="0">
                <a:solidFill>
                  <a:srgbClr val="333399"/>
                </a:solidFill>
              </a:rPr>
              <a:t> 16 collaborators (researchers + engineers)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333399"/>
                </a:solidFill>
              </a:rPr>
              <a:t> Members of the </a:t>
            </a:r>
            <a:r>
              <a:rPr lang="en-US" dirty="0">
                <a:solidFill>
                  <a:srgbClr val="FF0000"/>
                </a:solidFill>
              </a:rPr>
              <a:t>Geant4</a:t>
            </a:r>
            <a:r>
              <a:rPr lang="en-US" dirty="0">
                <a:solidFill>
                  <a:srgbClr val="333399"/>
                </a:solidFill>
              </a:rPr>
              <a:t> or </a:t>
            </a:r>
            <a:r>
              <a:rPr lang="en-US" dirty="0">
                <a:solidFill>
                  <a:srgbClr val="FF0000"/>
                </a:solidFill>
              </a:rPr>
              <a:t>GATE</a:t>
            </a:r>
            <a:r>
              <a:rPr lang="en-US" dirty="0">
                <a:solidFill>
                  <a:srgbClr val="333399"/>
                </a:solidFill>
              </a:rPr>
              <a:t> collaborations</a:t>
            </a:r>
            <a:endParaRPr lang="fr-FR" altLang="ja-JP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03C103-F873-984F-A9E3-557FFD7F1282}" type="slidenum">
              <a:rPr lang="fr-FR" altLang="ja-JP" smtClean="0"/>
              <a:pPr/>
              <a:t>28</a:t>
            </a:fld>
            <a:endParaRPr lang="fr-FR" altLang="ja-JP" smtClean="0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0863" y="214290"/>
            <a:ext cx="7793037" cy="1071570"/>
          </a:xfrm>
        </p:spPr>
        <p:txBody>
          <a:bodyPr/>
          <a:lstStyle/>
          <a:p>
            <a:pPr algn="l"/>
            <a:r>
              <a:rPr kumimoji="0" lang="fr-FR" altLang="ja-JP" dirty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Budget </a:t>
            </a:r>
            <a:r>
              <a:rPr kumimoji="0" lang="fr-FR" altLang="ja-JP" dirty="0" smtClean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spending summary</a:t>
            </a:r>
            <a:endParaRPr kumimoji="0" lang="fr-FR" altLang="ja-JP" dirty="0">
              <a:solidFill>
                <a:srgbClr val="33339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24" y="2832120"/>
            <a:ext cx="7772400" cy="3382962"/>
          </a:xfrm>
        </p:spPr>
        <p:txBody>
          <a:bodyPr>
            <a:normAutofit lnSpcReduction="10000"/>
          </a:bodyPr>
          <a:lstStyle/>
          <a:p>
            <a:r>
              <a:rPr kumimoji="0" lang="en-US" altLang="ja-JP" sz="2800" dirty="0" smtClean="0">
                <a:latin typeface="Tahoma" pitchFamily="34" charset="0"/>
                <a:cs typeface="Tahoma" pitchFamily="34" charset="0"/>
              </a:rPr>
              <a:t>Two meetings</a:t>
            </a:r>
          </a:p>
          <a:p>
            <a:pPr lvl="1"/>
            <a:r>
              <a:rPr kumimoji="0" lang="en-US" altLang="ja-JP" sz="2400" dirty="0" smtClean="0">
                <a:latin typeface="Tahoma" pitchFamily="34" charset="0"/>
                <a:cs typeface="Tahoma" pitchFamily="34" charset="0"/>
              </a:rPr>
              <a:t>Bordeaux (December 12-14, 2007)</a:t>
            </a:r>
          </a:p>
          <a:p>
            <a:pPr lvl="2"/>
            <a:r>
              <a:rPr kumimoji="0" lang="en-US" altLang="ja-JP" sz="2000" dirty="0" smtClean="0">
                <a:latin typeface="Tahoma" pitchFamily="34" charset="0"/>
                <a:cs typeface="Tahoma" pitchFamily="34" charset="0"/>
                <a:hlinkClick r:id="rId2"/>
              </a:rPr>
              <a:t>http://indico.in2p3.fr/conferenceDisplay.py?confId=442</a:t>
            </a:r>
          </a:p>
          <a:p>
            <a:pPr lvl="1"/>
            <a:r>
              <a:rPr kumimoji="0" lang="en-US" altLang="ja-JP" sz="2400" dirty="0" smtClean="0">
                <a:latin typeface="Tahoma" pitchFamily="34" charset="0"/>
                <a:cs typeface="Tahoma" pitchFamily="34" charset="0"/>
              </a:rPr>
              <a:t>Tokushima (April 17-19, 2008)</a:t>
            </a:r>
          </a:p>
          <a:p>
            <a:pPr lvl="2"/>
            <a:r>
              <a:rPr kumimoji="0" lang="en-US" altLang="ja-JP" sz="2000" dirty="0" smtClean="0">
                <a:latin typeface="Tahoma" pitchFamily="34" charset="0"/>
                <a:cs typeface="Tahoma" pitchFamily="34" charset="0"/>
                <a:hlinkClick r:id="rId3"/>
              </a:rPr>
              <a:t>http://kds.kek.jp/conferenceDisplay.py?confId=891</a:t>
            </a:r>
          </a:p>
          <a:p>
            <a:pPr lvl="2"/>
            <a:endParaRPr kumimoji="0" lang="en-US" altLang="ja-JP" sz="2000" dirty="0" smtClean="0">
              <a:latin typeface="Tahoma" pitchFamily="34" charset="0"/>
              <a:cs typeface="Tahoma" pitchFamily="34" charset="0"/>
            </a:endParaRPr>
          </a:p>
          <a:p>
            <a:r>
              <a:rPr kumimoji="0" lang="en-US" altLang="ja-JP" sz="2800" dirty="0" smtClean="0">
                <a:latin typeface="Tahoma" pitchFamily="34" charset="0"/>
                <a:cs typeface="Tahoma" pitchFamily="34" charset="0"/>
              </a:rPr>
              <a:t>One visit : K. </a:t>
            </a:r>
            <a:r>
              <a:rPr kumimoji="0" lang="en-US" altLang="ja-JP" sz="2800" dirty="0" err="1" smtClean="0">
                <a:latin typeface="Tahoma" pitchFamily="34" charset="0"/>
                <a:cs typeface="Tahoma" pitchFamily="34" charset="0"/>
              </a:rPr>
              <a:t>Murakamiat</a:t>
            </a:r>
            <a:r>
              <a:rPr kumimoji="0" lang="en-US" altLang="ja-JP" sz="2800" dirty="0" smtClean="0">
                <a:latin typeface="Tahoma" pitchFamily="34" charset="0"/>
                <a:cs typeface="Tahoma" pitchFamily="34" charset="0"/>
              </a:rPr>
              <a:t> to LAPP </a:t>
            </a:r>
            <a:br>
              <a:rPr kumimoji="0" lang="en-US" altLang="ja-JP" sz="2800" dirty="0" smtClean="0">
                <a:latin typeface="Tahoma" pitchFamily="34" charset="0"/>
                <a:cs typeface="Tahoma" pitchFamily="34" charset="0"/>
              </a:rPr>
            </a:br>
            <a:r>
              <a:rPr kumimoji="0" lang="en-US" altLang="ja-JP" sz="2800" dirty="0" smtClean="0">
                <a:latin typeface="Tahoma" pitchFamily="34" charset="0"/>
                <a:cs typeface="Tahoma" pitchFamily="34" charset="0"/>
              </a:rPr>
              <a:t>(March 2008)</a:t>
            </a:r>
          </a:p>
          <a:p>
            <a:pPr>
              <a:buFont typeface="Wingdings" charset="2"/>
              <a:buNone/>
            </a:pPr>
            <a:endParaRPr kumimoji="0" lang="en-US" altLang="ja-JP" sz="2800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80645" name="Group 69"/>
          <p:cNvGraphicFramePr>
            <a:graphicFrameLocks noGrp="1"/>
          </p:cNvGraphicFramePr>
          <p:nvPr/>
        </p:nvGraphicFramePr>
        <p:xfrm>
          <a:off x="869976" y="1500174"/>
          <a:ext cx="7345362" cy="1005840"/>
        </p:xfrm>
        <a:graphic>
          <a:graphicData uri="http://schemas.openxmlformats.org/drawingml/2006/table">
            <a:tbl>
              <a:tblPr/>
              <a:tblGrid>
                <a:gridCol w="1835150"/>
                <a:gridCol w="1839912"/>
                <a:gridCol w="1835150"/>
                <a:gridCol w="1835150"/>
              </a:tblGrid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ja-JP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fr-FR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</a:rPr>
                        <a:t>Japan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fr-FR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</a:rPr>
                        <a:t>France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fr-FR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</a:rPr>
                        <a:t>2007-2008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fr-FR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Requested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fr-FR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1950 kYen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fr-FR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21500 €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fr-FR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Allocated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fr-FR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800 kYen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fr-FR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5000 € + 10000 €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3274" name="Picture 7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4176725"/>
            <a:ext cx="1368425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3D6859-602C-1343-A9AE-A4306719C91C}" type="slidenum">
              <a:rPr lang="fr-FR" altLang="ja-JP" smtClean="0"/>
              <a:pPr/>
              <a:t>29</a:t>
            </a:fld>
            <a:endParaRPr lang="fr-FR" altLang="ja-JP" smtClean="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7158" y="38087"/>
            <a:ext cx="7793037" cy="1462087"/>
          </a:xfrm>
        </p:spPr>
        <p:txBody>
          <a:bodyPr/>
          <a:lstStyle/>
          <a:p>
            <a:pPr algn="l"/>
            <a:r>
              <a:rPr kumimoji="0" lang="fr-FR" altLang="ja-JP" dirty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Budget </a:t>
            </a:r>
            <a:r>
              <a:rPr kumimoji="0" lang="fr-FR" altLang="ja-JP" dirty="0" smtClean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request </a:t>
            </a:r>
            <a:r>
              <a:rPr kumimoji="0" lang="fr-FR" altLang="ja-JP" dirty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(2008-2009)</a:t>
            </a:r>
          </a:p>
        </p:txBody>
      </p:sp>
      <p:sp>
        <p:nvSpPr>
          <p:cNvPr id="54276" name="Rectangle 36"/>
          <p:cNvSpPr>
            <a:spLocks noChangeArrowheads="1"/>
          </p:cNvSpPr>
          <p:nvPr/>
        </p:nvSpPr>
        <p:spPr bwMode="auto">
          <a:xfrm>
            <a:off x="827088" y="4133862"/>
            <a:ext cx="77724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SzPct val="60000"/>
              <a:buFont typeface="Wingdings" charset="2"/>
              <a:buChar char="n"/>
            </a:pPr>
            <a:r>
              <a:rPr lang="fr-FR" altLang="ja-JP" sz="2800" dirty="0"/>
              <a:t>Two meetings (Japan, France)</a:t>
            </a:r>
          </a:p>
          <a:p>
            <a:pPr marL="342900" indent="-342900">
              <a:spcBef>
                <a:spcPct val="20000"/>
              </a:spcBef>
              <a:buSzPct val="60000"/>
              <a:buFont typeface="Wingdings" charset="2"/>
              <a:buChar char="n"/>
            </a:pPr>
            <a:r>
              <a:rPr lang="fr-FR" altLang="ja-JP" sz="2800" dirty="0"/>
              <a:t>Visits to labs</a:t>
            </a:r>
          </a:p>
        </p:txBody>
      </p:sp>
      <p:graphicFrame>
        <p:nvGraphicFramePr>
          <p:cNvPr id="281956" name="Group 356"/>
          <p:cNvGraphicFramePr>
            <a:graphicFrameLocks noGrp="1"/>
          </p:cNvGraphicFramePr>
          <p:nvPr/>
        </p:nvGraphicFramePr>
        <p:xfrm>
          <a:off x="142845" y="1700212"/>
          <a:ext cx="8643997" cy="1871664"/>
        </p:xfrm>
        <a:graphic>
          <a:graphicData uri="http://schemas.openxmlformats.org/drawingml/2006/table">
            <a:tbl>
              <a:tblPr/>
              <a:tblGrid>
                <a:gridCol w="917919"/>
                <a:gridCol w="1291121"/>
                <a:gridCol w="595535"/>
                <a:gridCol w="806751"/>
                <a:gridCol w="1324471"/>
                <a:gridCol w="1337175"/>
                <a:gridCol w="635238"/>
                <a:gridCol w="781342"/>
                <a:gridCol w="954445"/>
              </a:tblGrid>
              <a:tr h="311944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Budget Request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明朝" charset="-128"/>
                          <a:cs typeface="Times New Roman" charset="0"/>
                        </a:rPr>
                        <a:t>French Teams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明朝" charset="-128"/>
                          <a:cs typeface="Times New Roman" charset="0"/>
                        </a:rPr>
                        <a:t>Japanese Teams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1194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明朝" charset="-128"/>
                          <a:cs typeface="Times New Roman" charset="0"/>
                        </a:rPr>
                        <a:t>Item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ja-JP" alt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明朝" charset="-128"/>
                          <a:cs typeface="Times New Roman" charset="0"/>
                        </a:rPr>
                        <a:t>Euro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Supported by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明朝" charset="-128"/>
                          <a:cs typeface="Times New Roman" charset="0"/>
                        </a:rPr>
                        <a:t>Item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ja-JP" alt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明朝" charset="-128"/>
                          <a:cs typeface="Times New Roman" charset="0"/>
                        </a:rPr>
                        <a:t>k Yen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Supported by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94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明朝" charset="-128"/>
                          <a:cs typeface="Times New Roman" charset="0"/>
                        </a:rPr>
                        <a:t>Nb of travels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明朝" charset="-128"/>
                          <a:cs typeface="Times New Roman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明朝" charset="-128"/>
                          <a:cs typeface="Times New Roman" charset="0"/>
                        </a:rPr>
                        <a:t>5×2500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明朝" charset="-128"/>
                          <a:cs typeface="Times New Roman" charset="0"/>
                        </a:rPr>
                        <a:t>CNRS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明朝" charset="-128"/>
                          <a:cs typeface="Times New Roman" charset="0"/>
                        </a:rPr>
                        <a:t>Nb of travels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明朝" charset="-128"/>
                          <a:cs typeface="Times New Roman" charset="0"/>
                        </a:rPr>
                        <a:t>8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明朝" charset="-128"/>
                          <a:cs typeface="Times New Roman" charset="0"/>
                        </a:rPr>
                        <a:t>8×200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明朝" charset="-128"/>
                          <a:cs typeface="Times New Roman" charset="0"/>
                        </a:rPr>
                        <a:t>KEK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94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明朝" charset="-128"/>
                          <a:cs typeface="Times New Roman" charset="0"/>
                        </a:rPr>
                        <a:t>Workshop 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明朝" charset="-128"/>
                          <a:cs typeface="Times New Roman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明朝" charset="-128"/>
                          <a:cs typeface="Times New Roman" charset="0"/>
                        </a:rPr>
                        <a:t>5000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明朝" charset="-128"/>
                          <a:cs typeface="Times New Roman" charset="0"/>
                        </a:rPr>
                        <a:t>CNRS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明朝" charset="-128"/>
                          <a:cs typeface="Times New Roman" charset="0"/>
                        </a:rPr>
                        <a:t>Workshop 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明朝" charset="-128"/>
                          <a:cs typeface="Times New Roman" charset="0"/>
                        </a:rPr>
                        <a:t>1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明朝" charset="-128"/>
                          <a:cs typeface="Times New Roman" charset="0"/>
                        </a:rPr>
                        <a:t>350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明朝" charset="-128"/>
                          <a:cs typeface="Times New Roman" charset="0"/>
                        </a:rPr>
                        <a:t>KEK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94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明朝" charset="-128"/>
                          <a:cs typeface="Times New Roman" charset="0"/>
                        </a:rPr>
                        <a:t>Other:computer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明朝" charset="-128"/>
                          <a:cs typeface="Times New Roman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明朝" charset="-128"/>
                          <a:cs typeface="Times New Roman" charset="0"/>
                        </a:rPr>
                        <a:t>2×2000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明朝" charset="-128"/>
                          <a:cs typeface="Times New Roman" charset="0"/>
                        </a:rPr>
                        <a:t>CNRS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ja-JP" alt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ja-JP" alt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ja-JP" alt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ja-JP" alt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94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明朝" charset="-128"/>
                          <a:cs typeface="Times New Roman" charset="0"/>
                        </a:rPr>
                        <a:t>Total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ja-JP" alt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charset="0"/>
                          <a:ea typeface="ＭＳ 明朝" charset="-128"/>
                          <a:cs typeface="Times New Roman" charset="0"/>
                        </a:rPr>
                        <a:t>21500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明朝" charset="-128"/>
                          <a:cs typeface="Times New Roman" charset="0"/>
                        </a:rPr>
                        <a:t>CNRS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明朝" charset="-128"/>
                          <a:cs typeface="Times New Roman" charset="0"/>
                        </a:rPr>
                        <a:t>Total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ja-JP" alt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charset="0"/>
                          <a:ea typeface="ＭＳ 明朝" charset="-128"/>
                          <a:cs typeface="Times New Roman" charset="0"/>
                        </a:rPr>
                        <a:t>1950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明朝" charset="-128"/>
                          <a:cs typeface="Times New Roman" charset="0"/>
                        </a:rPr>
                        <a:t>KEK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DBC7FE-EAAD-D84F-A37B-D318C28B70AF}" type="slidenum">
              <a:rPr lang="fr-FR" altLang="ja-JP" smtClean="0"/>
              <a:pPr/>
              <a:t>3</a:t>
            </a:fld>
            <a:endParaRPr lang="fr-FR" altLang="ja-JP" dirty="0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57224" y="214290"/>
            <a:ext cx="7793037" cy="1462087"/>
          </a:xfrm>
        </p:spPr>
        <p:txBody>
          <a:bodyPr/>
          <a:lstStyle/>
          <a:p>
            <a:pPr algn="l"/>
            <a:r>
              <a:rPr kumimoji="0" lang="fr-FR" altLang="ja-JP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Ge</a:t>
            </a:r>
            <a:r>
              <a:rPr kumimoji="0" lang="fr-FR" altLang="ja-JP" dirty="0" smtClean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ometry</a:t>
            </a:r>
            <a:r>
              <a:rPr kumimoji="0" lang="fr-FR" altLang="ja-JP" dirty="0" smtClean="0">
                <a:latin typeface="Tahoma" pitchFamily="34" charset="0"/>
                <a:cs typeface="Tahoma" pitchFamily="34" charset="0"/>
              </a:rPr>
              <a:t> </a:t>
            </a:r>
            <a:r>
              <a:rPr kumimoji="0" lang="fr-FR" altLang="ja-JP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an</a:t>
            </a:r>
            <a:r>
              <a:rPr kumimoji="0" lang="fr-FR" altLang="ja-JP" dirty="0" smtClean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d</a:t>
            </a:r>
            <a:r>
              <a:rPr kumimoji="0" lang="fr-FR" altLang="ja-JP" dirty="0" smtClean="0">
                <a:latin typeface="Tahoma" pitchFamily="34" charset="0"/>
                <a:cs typeface="Tahoma" pitchFamily="34" charset="0"/>
              </a:rPr>
              <a:t> </a:t>
            </a:r>
            <a:r>
              <a:rPr kumimoji="0" lang="fr-FR" altLang="ja-JP" dirty="0" smtClean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tracking:</a:t>
            </a:r>
            <a:r>
              <a:rPr kumimoji="0" lang="fr-FR" altLang="ja-JP" dirty="0" smtClean="0">
                <a:latin typeface="Tahoma" pitchFamily="34" charset="0"/>
                <a:cs typeface="Tahoma" pitchFamily="34" charset="0"/>
              </a:rPr>
              <a:t/>
            </a:r>
            <a:br>
              <a:rPr kumimoji="0" lang="fr-FR" altLang="ja-JP" dirty="0" smtClean="0">
                <a:latin typeface="Tahoma" pitchFamily="34" charset="0"/>
                <a:cs typeface="Tahoma" pitchFamily="34" charset="0"/>
              </a:rPr>
            </a:br>
            <a:r>
              <a:rPr kumimoji="0" lang="fr-FR" altLang="ja-JP" dirty="0" smtClean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Geant4</a:t>
            </a:r>
            <a:endParaRPr kumimoji="0" lang="fr-FR" altLang="ja-JP" dirty="0">
              <a:solidFill>
                <a:srgbClr val="33339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85786" y="1846284"/>
            <a:ext cx="7567612" cy="46545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kumimoji="0" lang="en-US" altLang="ja-JP" sz="1600" b="1" dirty="0" smtClean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Geant4 : a toolkit for the simulation of the passage of particles through matter</a:t>
            </a:r>
          </a:p>
          <a:p>
            <a:pPr lvl="1">
              <a:lnSpc>
                <a:spcPct val="80000"/>
              </a:lnSpc>
            </a:pPr>
            <a:r>
              <a:rPr kumimoji="0" lang="en-US" altLang="ja-JP" sz="1400" dirty="0" smtClean="0">
                <a:latin typeface="Tahoma" pitchFamily="34" charset="0"/>
                <a:cs typeface="Tahoma" pitchFamily="34" charset="0"/>
              </a:rPr>
              <a:t>Developed by an international collaboration for HEP, successor of Geant3 (20 years)</a:t>
            </a:r>
          </a:p>
          <a:p>
            <a:pPr lvl="1">
              <a:lnSpc>
                <a:spcPct val="80000"/>
              </a:lnSpc>
            </a:pPr>
            <a:r>
              <a:rPr kumimoji="0" lang="en-US" altLang="ja-JP" sz="1400" dirty="0" smtClean="0">
                <a:latin typeface="Tahoma" pitchFamily="34" charset="0"/>
                <a:cs typeface="Tahoma" pitchFamily="34" charset="0"/>
              </a:rPr>
              <a:t>Gather more than </a:t>
            </a:r>
            <a:r>
              <a:rPr kumimoji="0" lang="en-US" altLang="ja-JP" sz="1400" b="1" dirty="0" smtClean="0">
                <a:latin typeface="Tahoma" pitchFamily="34" charset="0"/>
                <a:cs typeface="Tahoma" pitchFamily="34" charset="0"/>
              </a:rPr>
              <a:t>160 collaborators today</a:t>
            </a:r>
          </a:p>
          <a:p>
            <a:pPr lvl="1">
              <a:lnSpc>
                <a:spcPct val="80000"/>
              </a:lnSpc>
            </a:pPr>
            <a:r>
              <a:rPr kumimoji="0" lang="en-US" altLang="ja-JP" sz="1400" dirty="0" smtClean="0">
                <a:latin typeface="Tahoma" pitchFamily="34" charset="0"/>
                <a:cs typeface="Tahoma" pitchFamily="34" charset="0"/>
              </a:rPr>
              <a:t>Most recent Monte Carlo code in HEP (1998) </a:t>
            </a:r>
          </a:p>
          <a:p>
            <a:pPr lvl="1">
              <a:lnSpc>
                <a:spcPct val="80000"/>
              </a:lnSpc>
            </a:pPr>
            <a:r>
              <a:rPr kumimoji="0" lang="en-US" altLang="ja-JP" sz="1400" dirty="0" smtClean="0">
                <a:latin typeface="Tahoma" pitchFamily="34" charset="0"/>
                <a:cs typeface="Tahoma" pitchFamily="34" charset="0"/>
              </a:rPr>
              <a:t>Consist of C++ libraries </a:t>
            </a:r>
          </a:p>
          <a:p>
            <a:pPr lvl="1">
              <a:lnSpc>
                <a:spcPct val="80000"/>
              </a:lnSpc>
            </a:pPr>
            <a:r>
              <a:rPr kumimoji="0" lang="en-US" altLang="ja-JP" sz="1400" dirty="0" smtClean="0">
                <a:latin typeface="Tahoma" pitchFamily="34" charset="0"/>
                <a:cs typeface="Tahoma" pitchFamily="34" charset="0"/>
              </a:rPr>
              <a:t>Regularly updated, entirely open and free</a:t>
            </a:r>
          </a:p>
          <a:p>
            <a:pPr lvl="2">
              <a:lnSpc>
                <a:spcPct val="80000"/>
              </a:lnSpc>
            </a:pPr>
            <a:endParaRPr kumimoji="0" lang="en-US" altLang="ja-JP" sz="1200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kumimoji="0" lang="en-US" altLang="ja-JP" sz="1600" b="1" dirty="0" smtClean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Geant4 is designed not only for HEP experiments, but also for other domains like bio-medical and space radiation modeling</a:t>
            </a:r>
          </a:p>
          <a:p>
            <a:pPr lvl="1">
              <a:lnSpc>
                <a:spcPct val="80000"/>
              </a:lnSpc>
            </a:pPr>
            <a:r>
              <a:rPr kumimoji="0" lang="en-US" altLang="ja-JP" sz="1400" dirty="0" smtClean="0">
                <a:latin typeface="Tahoma" pitchFamily="34" charset="0"/>
                <a:cs typeface="Tahoma" pitchFamily="34" charset="0"/>
              </a:rPr>
              <a:t>Flexible geometry and materials</a:t>
            </a:r>
          </a:p>
          <a:p>
            <a:pPr lvl="1">
              <a:lnSpc>
                <a:spcPct val="80000"/>
              </a:lnSpc>
            </a:pPr>
            <a:r>
              <a:rPr kumimoji="0" lang="en-US" altLang="ja-JP" sz="1400" dirty="0" smtClean="0">
                <a:latin typeface="Tahoma" pitchFamily="34" charset="0"/>
                <a:cs typeface="Tahoma" pitchFamily="34" charset="0"/>
              </a:rPr>
              <a:t>Physics processes modeling (electromagnetic, hadronic)</a:t>
            </a:r>
          </a:p>
          <a:p>
            <a:pPr lvl="1">
              <a:lnSpc>
                <a:spcPct val="80000"/>
              </a:lnSpc>
            </a:pPr>
            <a:r>
              <a:rPr kumimoji="0" lang="en-US" altLang="ja-JP" sz="1400" dirty="0" smtClean="0">
                <a:latin typeface="Tahoma" pitchFamily="34" charset="0"/>
                <a:cs typeface="Tahoma" pitchFamily="34" charset="0"/>
              </a:rPr>
              <a:t>Generate particles and track them inside the geometry</a:t>
            </a:r>
          </a:p>
          <a:p>
            <a:pPr lvl="1">
              <a:lnSpc>
                <a:spcPct val="80000"/>
              </a:lnSpc>
            </a:pPr>
            <a:r>
              <a:rPr kumimoji="0" lang="en-US" altLang="ja-JP" sz="1400" dirty="0" smtClean="0">
                <a:latin typeface="Tahoma" pitchFamily="34" charset="0"/>
                <a:cs typeface="Tahoma" pitchFamily="34" charset="0"/>
              </a:rPr>
              <a:t>Record physical quantities and analysis</a:t>
            </a:r>
          </a:p>
          <a:p>
            <a:pPr lvl="2">
              <a:lnSpc>
                <a:spcPct val="80000"/>
              </a:lnSpc>
            </a:pPr>
            <a:endParaRPr kumimoji="0" lang="en-US" altLang="ja-JP" sz="1200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kumimoji="0" lang="en-US" altLang="ja-JP" sz="1600" b="1" dirty="0" smtClean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Potentialities</a:t>
            </a:r>
          </a:p>
          <a:p>
            <a:pPr lvl="1">
              <a:lnSpc>
                <a:spcPct val="80000"/>
              </a:lnSpc>
            </a:pPr>
            <a:r>
              <a:rPr kumimoji="0" lang="en-US" altLang="ja-JP" sz="1400" dirty="0" smtClean="0">
                <a:latin typeface="Tahoma" pitchFamily="34" charset="0"/>
                <a:cs typeface="Tahoma" pitchFamily="34" charset="0"/>
              </a:rPr>
              <a:t>Visualization</a:t>
            </a:r>
          </a:p>
          <a:p>
            <a:pPr lvl="1">
              <a:lnSpc>
                <a:spcPct val="80000"/>
              </a:lnSpc>
            </a:pPr>
            <a:r>
              <a:rPr kumimoji="0" lang="en-US" altLang="ja-JP" sz="1400" dirty="0" smtClean="0">
                <a:latin typeface="Tahoma" pitchFamily="34" charset="0"/>
                <a:cs typeface="Tahoma" pitchFamily="34" charset="0"/>
              </a:rPr>
              <a:t>Interactivity</a:t>
            </a:r>
          </a:p>
          <a:p>
            <a:pPr>
              <a:lnSpc>
                <a:spcPct val="80000"/>
              </a:lnSpc>
            </a:pPr>
            <a:endParaRPr kumimoji="0" lang="en-US" altLang="ja-JP" sz="1600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kumimoji="0" lang="en-US" altLang="ja-JP" sz="1600" b="1" dirty="0" smtClean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Necessity </a:t>
            </a:r>
            <a:r>
              <a:rPr kumimoji="0" lang="en-US" altLang="ja-JP" sz="1600" dirty="0" smtClean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kumimoji="0" lang="en-US" altLang="ja-JP" sz="1600" dirty="0" smtClean="0">
                <a:latin typeface="Tahoma" pitchFamily="34" charset="0"/>
                <a:cs typeface="Tahoma" pitchFamily="34" charset="0"/>
              </a:rPr>
              <a:t>education, new developments and validation</a:t>
            </a:r>
            <a:endParaRPr kumimoji="0" lang="en-US" altLang="ja-JP" sz="16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図 5" descr="group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5181600"/>
            <a:ext cx="2018301" cy="1347216"/>
          </a:xfrm>
          <a:prstGeom prst="rect">
            <a:avLst/>
          </a:prstGeom>
        </p:spPr>
      </p:pic>
      <p:pic>
        <p:nvPicPr>
          <p:cNvPr id="1026" name="Picture 2" descr="C:\Documents and Settings\kmura\デスクトップ\geanttiny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285728"/>
            <a:ext cx="1562100" cy="381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ja-JP" dirty="0" smtClean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Summary</a:t>
            </a:r>
            <a:endParaRPr kumimoji="1" lang="ja-JP" altLang="en-US" dirty="0">
              <a:solidFill>
                <a:srgbClr val="33339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929222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p"/>
            </a:pPr>
            <a:r>
              <a:rPr lang="en-US" altLang="ja-JP" dirty="0" smtClean="0">
                <a:latin typeface="Tahoma" pitchFamily="34" charset="0"/>
                <a:cs typeface="Tahoma" pitchFamily="34" charset="0"/>
              </a:rPr>
              <a:t>Geant4 is designed not only for HEP experiments, but also for other domains like bio-medical and space radiation </a:t>
            </a:r>
            <a:r>
              <a:rPr lang="en-US" altLang="ja-JP" dirty="0" smtClean="0">
                <a:latin typeface="Tahoma" pitchFamily="34" charset="0"/>
                <a:cs typeface="Tahoma" pitchFamily="34" charset="0"/>
              </a:rPr>
              <a:t>modeling.</a:t>
            </a:r>
          </a:p>
          <a:p>
            <a:pPr>
              <a:buFont typeface="Wingdings" pitchFamily="2" charset="2"/>
              <a:buChar char="p"/>
            </a:pPr>
            <a:endParaRPr lang="en-US" altLang="ja-JP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p"/>
            </a:pPr>
            <a:r>
              <a:rPr lang="en-US" altLang="ja-JP" dirty="0" smtClean="0">
                <a:latin typeface="Tahoma" pitchFamily="34" charset="0"/>
                <a:cs typeface="Tahoma" pitchFamily="34" charset="0"/>
              </a:rPr>
              <a:t>FJPPL </a:t>
            </a:r>
            <a:r>
              <a:rPr lang="en-US" altLang="ja-JP" dirty="0" smtClean="0">
                <a:latin typeface="Tahoma" pitchFamily="34" charset="0"/>
                <a:cs typeface="Tahoma" pitchFamily="34" charset="0"/>
              </a:rPr>
              <a:t>collaboration activities on new developments of Geant4:</a:t>
            </a:r>
            <a:endParaRPr lang="en-US" altLang="ja-JP" dirty="0" smtClean="0">
              <a:latin typeface="Tahoma" pitchFamily="34" charset="0"/>
              <a:cs typeface="Tahoma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altLang="ja-JP" dirty="0" smtClean="0">
                <a:latin typeface="Tahoma" pitchFamily="34" charset="0"/>
                <a:cs typeface="Tahoma" pitchFamily="34" charset="0"/>
              </a:rPr>
              <a:t>Educational tools and materials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ja-JP" dirty="0" smtClean="0">
                <a:latin typeface="Tahoma" pitchFamily="34" charset="0"/>
                <a:cs typeface="Tahoma" pitchFamily="34" charset="0"/>
              </a:rPr>
              <a:t>Extension of Geant4 for applications in medicine and biology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ja-JP" dirty="0" smtClean="0">
                <a:latin typeface="Tahoma" pitchFamily="34" charset="0"/>
                <a:cs typeface="Tahoma" pitchFamily="34" charset="0"/>
              </a:rPr>
              <a:t>Deployment on computing GRID for medical applications </a:t>
            </a:r>
            <a:endParaRPr lang="en-US" altLang="ja-JP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p"/>
            </a:pPr>
            <a:endParaRPr lang="en-US" altLang="ja-JP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p"/>
            </a:pPr>
            <a:r>
              <a:rPr lang="en-US" altLang="ja-JP" dirty="0" smtClean="0">
                <a:latin typeface="Tahoma" pitchFamily="34" charset="0"/>
                <a:cs typeface="Tahoma" pitchFamily="34" charset="0"/>
              </a:rPr>
              <a:t>Budget request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ja-JP" dirty="0" smtClean="0">
                <a:latin typeface="Tahoma" pitchFamily="34" charset="0"/>
                <a:cs typeface="Tahoma" pitchFamily="34" charset="0"/>
              </a:rPr>
              <a:t>Workshops both in Japan and France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ja-JP" dirty="0" smtClean="0">
                <a:latin typeface="Tahoma" pitchFamily="34" charset="0"/>
                <a:cs typeface="Tahoma" pitchFamily="34" charset="0"/>
              </a:rPr>
              <a:t>Visits to each laboratory</a:t>
            </a:r>
            <a:endParaRPr lang="en-US" altLang="ja-JP" dirty="0" smtClean="0">
              <a:latin typeface="Tahoma" pitchFamily="34" charset="0"/>
              <a:cs typeface="Tahoma" pitchFamily="34" charset="0"/>
            </a:endParaRPr>
          </a:p>
          <a:p>
            <a:endParaRPr lang="en-US" altLang="ja-JP" dirty="0" smtClean="0">
              <a:latin typeface="Tahoma" pitchFamily="34" charset="0"/>
              <a:cs typeface="Tahoma" pitchFamily="34" charset="0"/>
            </a:endParaRPr>
          </a:p>
          <a:p>
            <a:endParaRPr kumimoji="1" lang="ja-JP" altLang="en-US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kumimoji="0" lang="fr-FR" altLang="ja-JP" dirty="0">
                <a:latin typeface="Tahoma" pitchFamily="34" charset="0"/>
                <a:cs typeface="Tahoma" pitchFamily="34" charset="0"/>
              </a:rPr>
              <a:t>Thank you for your attention</a:t>
            </a:r>
          </a:p>
        </p:txBody>
      </p:sp>
      <p:sp>
        <p:nvSpPr>
          <p:cNvPr id="5529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kumimoji="0"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B0F531-C713-264A-9CA6-B71478FF0724}" type="slidenum">
              <a:rPr lang="fr-FR" altLang="ja-JP" smtClean="0"/>
              <a:pPr/>
              <a:t>4</a:t>
            </a:fld>
            <a:endParaRPr lang="fr-FR" altLang="ja-JP" smtClean="0"/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0" y="836613"/>
            <a:ext cx="9144000" cy="12239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>
              <a:ea typeface="ＭＳ Ｐゴシック" charset="-128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27000" y="1984375"/>
            <a:ext cx="3614738" cy="4776788"/>
            <a:chOff x="80" y="1250"/>
            <a:chExt cx="2277" cy="3009"/>
          </a:xfrm>
        </p:grpSpPr>
        <p:pic>
          <p:nvPicPr>
            <p:cNvPr id="22558" name="Picture 6" descr="magnetocosmics_blac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3" y="1253"/>
              <a:ext cx="1200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59" name="Picture 7" descr="imageJL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3" y="2478"/>
              <a:ext cx="1200" cy="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60" name="Picture 8" descr="Geant4 model of ISS in the 14A configuration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3" y="3339"/>
              <a:ext cx="1377" cy="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61" name="Text Box 9"/>
            <p:cNvSpPr txBox="1">
              <a:spLocks noChangeArrowheads="1"/>
            </p:cNvSpPr>
            <p:nvPr/>
          </p:nvSpPr>
          <p:spPr bwMode="auto">
            <a:xfrm>
              <a:off x="113" y="1250"/>
              <a:ext cx="7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altLang="ja-JP" sz="1400" b="1">
                  <a:solidFill>
                    <a:schemeClr val="bg1"/>
                  </a:solidFill>
                </a:rPr>
                <a:t>Planetology</a:t>
              </a:r>
            </a:p>
          </p:txBody>
        </p:sp>
        <p:sp>
          <p:nvSpPr>
            <p:cNvPr id="22562" name="Text Box 10"/>
            <p:cNvSpPr txBox="1">
              <a:spLocks noChangeArrowheads="1"/>
            </p:cNvSpPr>
            <p:nvPr/>
          </p:nvSpPr>
          <p:spPr bwMode="auto">
            <a:xfrm>
              <a:off x="113" y="3336"/>
              <a:ext cx="31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altLang="ja-JP" sz="1400" b="1">
                  <a:solidFill>
                    <a:schemeClr val="bg1"/>
                  </a:solidFill>
                </a:rPr>
                <a:t>ISS</a:t>
              </a:r>
            </a:p>
          </p:txBody>
        </p:sp>
        <p:pic>
          <p:nvPicPr>
            <p:cNvPr id="22563" name="Picture 11" descr="glast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066" y="1842"/>
              <a:ext cx="1291" cy="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64" name="Text Box 12"/>
            <p:cNvSpPr txBox="1">
              <a:spLocks noChangeArrowheads="1"/>
            </p:cNvSpPr>
            <p:nvPr/>
          </p:nvSpPr>
          <p:spPr bwMode="auto">
            <a:xfrm>
              <a:off x="80" y="2475"/>
              <a:ext cx="75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altLang="ja-JP" sz="1400" b="1">
                  <a:solidFill>
                    <a:schemeClr val="bg1"/>
                  </a:solidFill>
                </a:rPr>
                <a:t>GAIA (ESA)</a:t>
              </a:r>
            </a:p>
          </p:txBody>
        </p:sp>
        <p:sp>
          <p:nvSpPr>
            <p:cNvPr id="22565" name="Text Box 13"/>
            <p:cNvSpPr txBox="1">
              <a:spLocks noChangeArrowheads="1"/>
            </p:cNvSpPr>
            <p:nvPr/>
          </p:nvSpPr>
          <p:spPr bwMode="auto">
            <a:xfrm>
              <a:off x="1066" y="1749"/>
              <a:ext cx="92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altLang="ja-JP" sz="1400" b="1">
                  <a:solidFill>
                    <a:schemeClr val="bg1"/>
                  </a:solidFill>
                </a:rPr>
                <a:t>GLAST (NASA)</a:t>
              </a:r>
              <a:endParaRPr lang="fr-FR" altLang="ja-JP" sz="1400" b="1">
                <a:solidFill>
                  <a:srgbClr val="FFFF00"/>
                </a:solidFill>
              </a:endParaRP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2916238" y="115888"/>
            <a:ext cx="6227762" cy="6586537"/>
            <a:chOff x="1837" y="73"/>
            <a:chExt cx="3923" cy="4149"/>
          </a:xfrm>
        </p:grpSpPr>
        <p:pic>
          <p:nvPicPr>
            <p:cNvPr id="22548" name="Picture 22" descr="animgate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837" y="73"/>
              <a:ext cx="1200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9" name="Picture 23" descr="ApplicatorHalf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D608"/>
                </a:clrFrom>
                <a:clrTo>
                  <a:srgbClr val="FFD608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34" y="73"/>
              <a:ext cx="1042" cy="1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50" name="Picture 24" descr="Linea+Protoni5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79" y="3067"/>
              <a:ext cx="1481" cy="1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51" name="Picture 25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286" y="1389"/>
              <a:ext cx="1348" cy="1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52" name="Picture 26" descr="geometry6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1C395B"/>
                </a:clrFrom>
                <a:clrTo>
                  <a:srgbClr val="1C395B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22" y="119"/>
              <a:ext cx="1247" cy="1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53" name="Text Box 27"/>
            <p:cNvSpPr txBox="1">
              <a:spLocks noChangeArrowheads="1"/>
            </p:cNvSpPr>
            <p:nvPr/>
          </p:nvSpPr>
          <p:spPr bwMode="auto">
            <a:xfrm>
              <a:off x="3152" y="1068"/>
              <a:ext cx="9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altLang="ja-JP" sz="1400" b="1">
                  <a:solidFill>
                    <a:schemeClr val="bg1"/>
                  </a:solidFill>
                </a:rPr>
                <a:t>Brachytherapy</a:t>
              </a:r>
            </a:p>
          </p:txBody>
        </p:sp>
        <p:sp>
          <p:nvSpPr>
            <p:cNvPr id="22554" name="Text Box 28"/>
            <p:cNvSpPr txBox="1">
              <a:spLocks noChangeArrowheads="1"/>
            </p:cNvSpPr>
            <p:nvPr/>
          </p:nvSpPr>
          <p:spPr bwMode="auto">
            <a:xfrm>
              <a:off x="2511" y="161"/>
              <a:ext cx="63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fr-FR" altLang="ja-JP" sz="1400" b="1">
                  <a:solidFill>
                    <a:schemeClr val="bg1"/>
                  </a:solidFill>
                </a:rPr>
                <a:t>PET Scan</a:t>
              </a:r>
              <a:br>
                <a:rPr lang="fr-FR" altLang="ja-JP" sz="1400" b="1">
                  <a:solidFill>
                    <a:schemeClr val="bg1"/>
                  </a:solidFill>
                </a:rPr>
              </a:br>
              <a:r>
                <a:rPr lang="fr-FR" altLang="ja-JP" sz="1400" b="1">
                  <a:solidFill>
                    <a:schemeClr val="bg1"/>
                  </a:solidFill>
                </a:rPr>
                <a:t>(GATE)</a:t>
              </a:r>
            </a:p>
          </p:txBody>
        </p:sp>
        <p:sp>
          <p:nvSpPr>
            <p:cNvPr id="22555" name="Text Box 29"/>
            <p:cNvSpPr txBox="1">
              <a:spLocks noChangeArrowheads="1"/>
            </p:cNvSpPr>
            <p:nvPr/>
          </p:nvSpPr>
          <p:spPr bwMode="auto">
            <a:xfrm>
              <a:off x="4513" y="3699"/>
              <a:ext cx="96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altLang="ja-JP" sz="1400" b="1">
                  <a:solidFill>
                    <a:schemeClr val="bg1"/>
                  </a:solidFill>
                </a:rPr>
                <a:t>Hadrontherapy</a:t>
              </a:r>
            </a:p>
          </p:txBody>
        </p:sp>
        <p:sp>
          <p:nvSpPr>
            <p:cNvPr id="22556" name="Text Box 30"/>
            <p:cNvSpPr txBox="1">
              <a:spLocks noChangeArrowheads="1"/>
            </p:cNvSpPr>
            <p:nvPr/>
          </p:nvSpPr>
          <p:spPr bwMode="auto">
            <a:xfrm>
              <a:off x="4377" y="2611"/>
              <a:ext cx="112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altLang="ja-JP" sz="1400" b="1">
                  <a:solidFill>
                    <a:schemeClr val="bg1"/>
                  </a:solidFill>
                </a:rPr>
                <a:t>Dosimetry DICOM</a:t>
              </a:r>
            </a:p>
          </p:txBody>
        </p:sp>
        <p:sp>
          <p:nvSpPr>
            <p:cNvPr id="22557" name="Text Box 31"/>
            <p:cNvSpPr txBox="1">
              <a:spLocks noChangeArrowheads="1"/>
            </p:cNvSpPr>
            <p:nvPr/>
          </p:nvSpPr>
          <p:spPr bwMode="auto">
            <a:xfrm>
              <a:off x="4649" y="1068"/>
              <a:ext cx="84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altLang="ja-JP" sz="1400" b="1">
                  <a:solidFill>
                    <a:schemeClr val="bg1"/>
                  </a:solidFill>
                </a:rPr>
                <a:t>Medical linac</a:t>
              </a:r>
            </a:p>
          </p:txBody>
        </p:sp>
      </p:grpSp>
      <p:sp>
        <p:nvSpPr>
          <p:cNvPr id="100384" name="Rectangle 32"/>
          <p:cNvSpPr>
            <a:spLocks noChangeArrowheads="1"/>
          </p:cNvSpPr>
          <p:nvPr/>
        </p:nvSpPr>
        <p:spPr bwMode="auto">
          <a:xfrm>
            <a:off x="3995738" y="3609975"/>
            <a:ext cx="2862262" cy="53975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3600" tIns="46800" rIns="93600" bIns="46800" anchor="b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kumimoji="1" lang="fr-FR" altLang="ja-JP" sz="1400" b="1" dirty="0">
                <a:solidFill>
                  <a:schemeClr val="tx1"/>
                </a:solidFill>
                <a:latin typeface="Tahoma" pitchFamily="34" charset="0"/>
                <a:ea typeface="Arial" charset="0"/>
                <a:cs typeface="Tahoma" pitchFamily="34" charset="0"/>
              </a:rPr>
              <a:t>Technology transfer from</a:t>
            </a:r>
          </a:p>
          <a:p>
            <a:pPr algn="ctr" eaLnBrk="0" hangingPunct="0"/>
            <a:r>
              <a:rPr kumimoji="1" lang="fr-FR" altLang="ja-JP" sz="1400" b="1" dirty="0">
                <a:solidFill>
                  <a:schemeClr val="tx1"/>
                </a:solidFill>
                <a:latin typeface="Tahoma" pitchFamily="34" charset="0"/>
                <a:ea typeface="Arial" charset="0"/>
                <a:cs typeface="Tahoma" pitchFamily="34" charset="0"/>
              </a:rPr>
              <a:t>HEP to space, medical, bio …</a:t>
            </a:r>
          </a:p>
        </p:txBody>
      </p:sp>
      <p:pic>
        <p:nvPicPr>
          <p:cNvPr id="22535" name="Picture 33" descr="Geant4"/>
          <p:cNvPicPr>
            <a:picLocks noChangeAspect="1" noChangeArrowheads="1"/>
          </p:cNvPicPr>
          <p:nvPr/>
        </p:nvPicPr>
        <p:blipFill>
          <a:blip r:embed="rId12">
            <a:lum bright="12000"/>
          </a:blip>
          <a:srcRect/>
          <a:stretch>
            <a:fillRect/>
          </a:stretch>
        </p:blipFill>
        <p:spPr bwMode="auto">
          <a:xfrm>
            <a:off x="2916238" y="2181225"/>
            <a:ext cx="2989262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177800" y="111125"/>
            <a:ext cx="2527300" cy="1776413"/>
            <a:chOff x="112" y="70"/>
            <a:chExt cx="1592" cy="1119"/>
          </a:xfrm>
        </p:grpSpPr>
        <p:grpSp>
          <p:nvGrpSpPr>
            <p:cNvPr id="22544" name="Group 35"/>
            <p:cNvGrpSpPr>
              <a:grpSpLocks/>
            </p:cNvGrpSpPr>
            <p:nvPr/>
          </p:nvGrpSpPr>
          <p:grpSpPr bwMode="auto">
            <a:xfrm>
              <a:off x="112" y="70"/>
              <a:ext cx="1592" cy="1119"/>
              <a:chOff x="112" y="70"/>
              <a:chExt cx="1592" cy="1119"/>
            </a:xfrm>
          </p:grpSpPr>
          <p:pic>
            <p:nvPicPr>
              <p:cNvPr id="22546" name="Picture 36" descr="High Energy Physics">
                <a:hlinkClick r:id="rId13"/>
              </p:cNvPr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113" y="73"/>
                <a:ext cx="1542" cy="1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547" name="Text Box 37"/>
              <p:cNvSpPr txBox="1">
                <a:spLocks noChangeArrowheads="1"/>
              </p:cNvSpPr>
              <p:nvPr/>
            </p:nvSpPr>
            <p:spPr bwMode="auto">
              <a:xfrm>
                <a:off x="112" y="70"/>
                <a:ext cx="159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fr-FR" altLang="ja-JP" sz="1400" b="1">
                    <a:solidFill>
                      <a:schemeClr val="bg1"/>
                    </a:solidFill>
                  </a:rPr>
                  <a:t>ATLAS, CMS, LHCb, ALICE </a:t>
                </a:r>
                <a:br>
                  <a:rPr lang="fr-FR" altLang="ja-JP" sz="1400" b="1">
                    <a:solidFill>
                      <a:schemeClr val="bg1"/>
                    </a:solidFill>
                  </a:rPr>
                </a:br>
                <a:r>
                  <a:rPr lang="fr-FR" altLang="ja-JP" sz="1400" b="1">
                    <a:solidFill>
                      <a:schemeClr val="bg1"/>
                    </a:solidFill>
                  </a:rPr>
                  <a:t>@ CERN</a:t>
                </a:r>
              </a:p>
            </p:txBody>
          </p:sp>
        </p:grpSp>
        <p:sp>
          <p:nvSpPr>
            <p:cNvPr id="22545" name="Rectangle 38"/>
            <p:cNvSpPr>
              <a:spLocks noChangeArrowheads="1"/>
            </p:cNvSpPr>
            <p:nvPr/>
          </p:nvSpPr>
          <p:spPr bwMode="auto">
            <a:xfrm>
              <a:off x="646" y="940"/>
              <a:ext cx="10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altLang="ja-JP" b="1">
                  <a:solidFill>
                    <a:schemeClr val="accent2"/>
                  </a:solidFill>
                </a:rPr>
                <a:t>BaBar, ILC…</a:t>
              </a:r>
            </a:p>
          </p:txBody>
        </p:sp>
      </p:grpSp>
      <p:sp>
        <p:nvSpPr>
          <p:cNvPr id="22537" name="Text Box 48"/>
          <p:cNvSpPr txBox="1">
            <a:spLocks noChangeArrowheads="1"/>
          </p:cNvSpPr>
          <p:nvPr/>
        </p:nvSpPr>
        <p:spPr bwMode="auto">
          <a:xfrm>
            <a:off x="4086225" y="2836863"/>
            <a:ext cx="2214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altLang="ja-JP" sz="1400" b="1">
                <a:solidFill>
                  <a:schemeClr val="accent2"/>
                </a:solidFill>
              </a:rPr>
              <a:t>http://cern.ch/geant4</a:t>
            </a:r>
          </a:p>
        </p:txBody>
      </p: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2489200" y="4576763"/>
            <a:ext cx="4068763" cy="2030412"/>
            <a:chOff x="1568" y="2883"/>
            <a:chExt cx="2563" cy="1279"/>
          </a:xfrm>
        </p:grpSpPr>
        <p:sp>
          <p:nvSpPr>
            <p:cNvPr id="22539" name="AutoShape 44"/>
            <p:cNvSpPr>
              <a:spLocks noChangeArrowheads="1"/>
            </p:cNvSpPr>
            <p:nvPr/>
          </p:nvSpPr>
          <p:spPr bwMode="auto">
            <a:xfrm>
              <a:off x="2971" y="3158"/>
              <a:ext cx="952" cy="952"/>
            </a:xfrm>
            <a:prstGeom prst="roundRect">
              <a:avLst>
                <a:gd name="adj" fmla="val 9875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</a:endParaRPr>
            </a:p>
          </p:txBody>
        </p:sp>
        <p:sp>
          <p:nvSpPr>
            <p:cNvPr id="22540" name="Text Box 19"/>
            <p:cNvSpPr txBox="1">
              <a:spLocks noChangeArrowheads="1"/>
            </p:cNvSpPr>
            <p:nvPr/>
          </p:nvSpPr>
          <p:spPr bwMode="auto">
            <a:xfrm>
              <a:off x="1568" y="2883"/>
              <a:ext cx="117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altLang="ja-JP" sz="1400" b="1">
                  <a:solidFill>
                    <a:schemeClr val="bg1"/>
                  </a:solidFill>
                </a:rPr>
                <a:t>Cellular irradiation</a:t>
              </a:r>
              <a:endParaRPr lang="fr-FR" altLang="ja-JP" sz="1400" b="1">
                <a:solidFill>
                  <a:srgbClr val="FFFF00"/>
                </a:solidFill>
              </a:endParaRPr>
            </a:p>
          </p:txBody>
        </p:sp>
        <p:sp>
          <p:nvSpPr>
            <p:cNvPr id="22541" name="Text Box 20"/>
            <p:cNvSpPr txBox="1">
              <a:spLocks noChangeArrowheads="1"/>
            </p:cNvSpPr>
            <p:nvPr/>
          </p:nvSpPr>
          <p:spPr bwMode="auto">
            <a:xfrm>
              <a:off x="2798" y="2883"/>
              <a:ext cx="133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altLang="ja-JP" sz="1400" b="1">
                  <a:solidFill>
                    <a:schemeClr val="bg1"/>
                  </a:solidFill>
                </a:rPr>
                <a:t>Nanobeam raytracing</a:t>
              </a:r>
            </a:p>
          </p:txBody>
        </p:sp>
        <p:pic>
          <p:nvPicPr>
            <p:cNvPr id="22542" name="Picture 42" descr="(GIF)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2971" y="3203"/>
              <a:ext cx="964" cy="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3" name="Picture 50" descr="cell-423x479x57-6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1610" y="3158"/>
              <a:ext cx="1134" cy="1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0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0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0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8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kumimoji="0" lang="fr-FR" altLang="ja-JP" dirty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Activity #1</a:t>
            </a: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581400"/>
            <a:ext cx="7848600" cy="2514600"/>
          </a:xfrm>
        </p:spPr>
        <p:txBody>
          <a:bodyPr/>
          <a:lstStyle/>
          <a:p>
            <a:pPr algn="l"/>
            <a:r>
              <a:rPr kumimoji="0" lang="en-US" altLang="ja-JP" b="1" dirty="0" smtClean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Educational tools and materials</a:t>
            </a:r>
          </a:p>
          <a:p>
            <a:pPr marL="803275" lvl="1" indent="-346075" algn="l">
              <a:buFont typeface="Wingdings" pitchFamily="2" charset="2"/>
              <a:buChar char="n"/>
            </a:pPr>
            <a:r>
              <a:rPr kumimoji="0" lang="en-US" altLang="ja-JP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Geant4 for education</a:t>
            </a:r>
          </a:p>
          <a:p>
            <a:pPr marL="803275" lvl="1" indent="-346075" algn="l">
              <a:buFont typeface="Wingdings" pitchFamily="2" charset="2"/>
              <a:buChar char="n"/>
            </a:pPr>
            <a:r>
              <a:rPr kumimoji="0" lang="en-US" altLang="ja-JP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Common development for Geant4 tutorials</a:t>
            </a:r>
            <a:endParaRPr kumimoji="0" lang="en-US" altLang="ja-JP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Geant4 for education</a:t>
            </a:r>
            <a:endParaRPr lang="en-US" dirty="0">
              <a:solidFill>
                <a:srgbClr val="33339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28596" y="1571612"/>
            <a:ext cx="8478840" cy="4786346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n"/>
            </a:pPr>
            <a:r>
              <a:rPr lang="en-US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Not to teach Gaant4, but use Geant4 to teach Physics</a:t>
            </a:r>
          </a:p>
          <a:p>
            <a:pPr lvl="1">
              <a:buFont typeface="Wingdings" pitchFamily="2" charset="2"/>
              <a:buChar char="n"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Geant4 contains a large phenomenological and empirical knowledge of </a:t>
            </a:r>
            <a:r>
              <a:rPr lang="en-US" dirty="0" smtClean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interactions of particles with matter</a:t>
            </a:r>
          </a:p>
          <a:p>
            <a:pPr lvl="1">
              <a:buFont typeface="Wingdings" pitchFamily="2" charset="2"/>
              <a:buChar char="n"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, also contains many </a:t>
            </a:r>
            <a:r>
              <a:rPr lang="en-US" dirty="0" smtClean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realistic examples and test suites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to start with</a:t>
            </a:r>
          </a:p>
          <a:p>
            <a:pPr>
              <a:buFont typeface="Wingdings" pitchFamily="2" charset="2"/>
              <a:buChar char="n"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n"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A framework for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Educational courseware for leaning particle physics with Geant4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Hybrid </a:t>
            </a:r>
            <a:r>
              <a:rPr lang="en-US" i="1" dirty="0" err="1" smtClean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e</a:t>
            </a:r>
            <a:r>
              <a:rPr lang="en-US" i="1" dirty="0" smtClean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-learning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system of</a:t>
            </a:r>
          </a:p>
          <a:p>
            <a:pPr lvl="2">
              <a:buFont typeface="Wingdings" pitchFamily="2" charset="2"/>
              <a:buChar char="p"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Course materials (online textbooks)</a:t>
            </a:r>
          </a:p>
          <a:p>
            <a:pPr lvl="2">
              <a:buFont typeface="Wingdings" pitchFamily="2" charset="2"/>
              <a:buChar char="p"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Geant4 applications (</a:t>
            </a:r>
            <a:r>
              <a:rPr lang="en-US" b="1" i="1" dirty="0" smtClean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virtual laboratory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)</a:t>
            </a:r>
          </a:p>
          <a:p>
            <a:pPr lvl="1">
              <a:buFont typeface="Wingdings" pitchFamily="2" charset="2"/>
              <a:buChar char="n"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Finally 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as web service</a:t>
            </a:r>
          </a:p>
          <a:p>
            <a:pPr>
              <a:buFont typeface="Wingdings" pitchFamily="2" charset="2"/>
              <a:buChar char="n"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n"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Collaboration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Japan – framework development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France – providing course materials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6F71E3-BA58-3844-9E43-0CE7F7BD00EC}" type="slidenum">
              <a:rPr lang="fr-FR" altLang="ja-JP" smtClean="0"/>
              <a:pPr>
                <a:defRPr/>
              </a:pPr>
              <a:t>6</a:t>
            </a:fld>
            <a:endParaRPr lang="fr-FR" altLang="ja-JP"/>
          </a:p>
        </p:txBody>
      </p:sp>
      <p:pic>
        <p:nvPicPr>
          <p:cNvPr id="5" name="図 4" descr="名称未設定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4500570"/>
            <a:ext cx="3594419" cy="220418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42A0-14F6-4F99-9FEF-F25B8FEAA2C1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923945"/>
            <a:ext cx="8385175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2508" y="1838325"/>
            <a:ext cx="5029200" cy="16668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テキスト ボックス 8"/>
          <p:cNvSpPr txBox="1"/>
          <p:nvPr/>
        </p:nvSpPr>
        <p:spPr>
          <a:xfrm>
            <a:off x="5303520" y="1449977"/>
            <a:ext cx="332405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/>
              <a:t>Math expressions can be handled</a:t>
            </a:r>
          </a:p>
          <a:p>
            <a:r>
              <a:rPr kumimoji="1" lang="en-US" altLang="ja-JP" dirty="0" smtClean="0"/>
              <a:t>with Latex format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943600" y="4648200"/>
            <a:ext cx="84959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/>
              <a:t>Images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228600" y="152400"/>
            <a:ext cx="8686800" cy="609600"/>
          </a:xfrm>
        </p:spPr>
        <p:txBody>
          <a:bodyPr>
            <a:noAutofit/>
          </a:bodyPr>
          <a:lstStyle/>
          <a:p>
            <a:pPr algn="l"/>
            <a:r>
              <a:rPr lang="en-US" altLang="ja-JP" dirty="0" smtClean="0">
                <a:solidFill>
                  <a:srgbClr val="333399"/>
                </a:solidFill>
                <a:latin typeface="Tahoma"/>
                <a:cs typeface="Tahoma"/>
              </a:rPr>
              <a:t>Course materials on web CMS</a:t>
            </a:r>
            <a:endParaRPr kumimoji="1" lang="en-US" altLang="ja-JP" dirty="0">
              <a:solidFill>
                <a:srgbClr val="333399"/>
              </a:solidFill>
              <a:latin typeface="Tahoma"/>
              <a:cs typeface="Tahoma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5214950"/>
            <a:ext cx="1102776" cy="10668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1" name="テキスト ボックス 7"/>
          <p:cNvSpPr txBox="1"/>
          <p:nvPr/>
        </p:nvSpPr>
        <p:spPr>
          <a:xfrm>
            <a:off x="5530642" y="6367046"/>
            <a:ext cx="30960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i="1" dirty="0" smtClean="0">
                <a:solidFill>
                  <a:srgbClr val="3366FF"/>
                </a:solidFill>
              </a:rPr>
              <a:t>(Contents Management System)</a:t>
            </a:r>
            <a:endParaRPr kumimoji="1" lang="ja-JP" altLang="en-US" sz="1600" i="1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角丸四角形 29"/>
          <p:cNvSpPr/>
          <p:nvPr/>
        </p:nvSpPr>
        <p:spPr>
          <a:xfrm>
            <a:off x="2500298" y="1357298"/>
            <a:ext cx="6429420" cy="5357850"/>
          </a:xfrm>
          <a:prstGeom prst="roundRect">
            <a:avLst>
              <a:gd name="adj" fmla="val 9247"/>
            </a:avLst>
          </a:prstGeo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3025265" y="2208318"/>
            <a:ext cx="3332548" cy="4767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Ajax-powered GUI</a:t>
            </a:r>
          </a:p>
          <a:p>
            <a:pPr algn="ctr"/>
            <a:r>
              <a:rPr lang="en-US" altLang="ja-JP" sz="1200" dirty="0" smtClean="0"/>
              <a:t>as Control Panel of G4 applications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7408817" y="3274174"/>
            <a:ext cx="1646688" cy="5747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200" dirty="0" smtClean="0"/>
              <a:t>Job Dispatcher / </a:t>
            </a:r>
          </a:p>
          <a:p>
            <a:pPr algn="ctr"/>
            <a:r>
              <a:rPr lang="en-US" altLang="ja-JP" sz="1200" dirty="0" smtClean="0"/>
              <a:t>Load Balancer</a:t>
            </a:r>
            <a:endParaRPr kumimoji="1" lang="ja-JP" altLang="en-US" sz="1200" dirty="0"/>
          </a:p>
        </p:txBody>
      </p:sp>
      <p:sp>
        <p:nvSpPr>
          <p:cNvPr id="10" name="角丸四角形 9"/>
          <p:cNvSpPr/>
          <p:nvPr/>
        </p:nvSpPr>
        <p:spPr>
          <a:xfrm>
            <a:off x="4832918" y="3534983"/>
            <a:ext cx="1915893" cy="3614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G4 Application Modules</a:t>
            </a:r>
            <a:endParaRPr kumimoji="1" lang="ja-JP" altLang="en-US" sz="1200" dirty="0"/>
          </a:p>
        </p:txBody>
      </p:sp>
      <p:sp>
        <p:nvSpPr>
          <p:cNvPr id="11" name="角丸四角形 10"/>
          <p:cNvSpPr/>
          <p:nvPr/>
        </p:nvSpPr>
        <p:spPr>
          <a:xfrm>
            <a:off x="3038329" y="4719859"/>
            <a:ext cx="5182241" cy="3992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Web Framework</a:t>
            </a:r>
          </a:p>
          <a:p>
            <a:pPr algn="ctr"/>
            <a:r>
              <a:rPr lang="en-US" altLang="ja-JP" sz="1200" dirty="0" smtClean="0"/>
              <a:t>URL </a:t>
            </a:r>
            <a:r>
              <a:rPr lang="en-US" altLang="ja-JP" sz="1200" dirty="0" err="1" smtClean="0"/>
              <a:t>maper</a:t>
            </a:r>
            <a:endParaRPr kumimoji="1" lang="ja-JP" altLang="en-US" sz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5701" y="3426431"/>
            <a:ext cx="1130017" cy="27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角丸四角形 12"/>
          <p:cNvSpPr/>
          <p:nvPr/>
        </p:nvSpPr>
        <p:spPr>
          <a:xfrm>
            <a:off x="3103644" y="4020584"/>
            <a:ext cx="4023363" cy="4380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Python Software Bus</a:t>
            </a:r>
            <a:endParaRPr kumimoji="1" lang="ja-JP" altLang="en-US" sz="1200" dirty="0"/>
          </a:p>
        </p:txBody>
      </p:sp>
      <p:pic>
        <p:nvPicPr>
          <p:cNvPr id="14" name="Picture 2" descr="C:\Documents and Settings\kmura\デスクトップ\pict\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762000"/>
            <a:ext cx="2546919" cy="1835572"/>
          </a:xfrm>
          <a:prstGeom prst="roundRect">
            <a:avLst>
              <a:gd name="adj" fmla="val 687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8" name="直線コネクタ 17"/>
          <p:cNvCxnSpPr/>
          <p:nvPr/>
        </p:nvCxnSpPr>
        <p:spPr>
          <a:xfrm flipV="1">
            <a:off x="2895600" y="3015834"/>
            <a:ext cx="6113417" cy="321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2868516" y="1522519"/>
            <a:ext cx="1773217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1200" dirty="0" smtClean="0"/>
              <a:t>Client side (web browser)</a:t>
            </a:r>
            <a:endParaRPr kumimoji="1" lang="ja-JP" altLang="en-US" sz="12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724280" y="4070950"/>
            <a:ext cx="992579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1400" dirty="0" smtClean="0"/>
              <a:t>Server side</a:t>
            </a:r>
            <a:endParaRPr kumimoji="1" lang="ja-JP" altLang="en-US" sz="1400" dirty="0"/>
          </a:p>
        </p:txBody>
      </p:sp>
      <p:sp>
        <p:nvSpPr>
          <p:cNvPr id="22" name="角丸四角形 21"/>
          <p:cNvSpPr/>
          <p:nvPr/>
        </p:nvSpPr>
        <p:spPr>
          <a:xfrm>
            <a:off x="2868516" y="3278875"/>
            <a:ext cx="4467497" cy="1310358"/>
          </a:xfrm>
          <a:prstGeom prst="round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8516" y="4650685"/>
            <a:ext cx="1224710" cy="31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/>
          <a:srcRect r="73439" b="4619"/>
          <a:stretch>
            <a:fillRect/>
          </a:stretch>
        </p:blipFill>
        <p:spPr bwMode="auto">
          <a:xfrm>
            <a:off x="7520182" y="4650685"/>
            <a:ext cx="971019" cy="3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6" descr="Geant4P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50581" y="3732362"/>
            <a:ext cx="1393070" cy="288222"/>
          </a:xfrm>
          <a:prstGeom prst="rect">
            <a:avLst/>
          </a:prstGeom>
          <a:noFill/>
        </p:spPr>
      </p:pic>
      <p:pic>
        <p:nvPicPr>
          <p:cNvPr id="28" name="図 27" descr="extjs2.png"/>
          <p:cNvPicPr>
            <a:picLocks noChangeAspect="1"/>
          </p:cNvPicPr>
          <p:nvPr/>
        </p:nvPicPr>
        <p:blipFill>
          <a:blip r:embed="rId7"/>
          <a:srcRect r="58903"/>
          <a:stretch>
            <a:fillRect/>
          </a:stretch>
        </p:blipFill>
        <p:spPr>
          <a:xfrm>
            <a:off x="3037897" y="1960645"/>
            <a:ext cx="888710" cy="171474"/>
          </a:xfrm>
          <a:prstGeom prst="rect">
            <a:avLst/>
          </a:prstGeom>
        </p:spPr>
      </p:pic>
      <p:sp>
        <p:nvSpPr>
          <p:cNvPr id="33" name="テキスト ボックス 65"/>
          <p:cNvSpPr txBox="1"/>
          <p:nvPr/>
        </p:nvSpPr>
        <p:spPr>
          <a:xfrm>
            <a:off x="3252714" y="2861846"/>
            <a:ext cx="1328759" cy="2769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XMLHTTP Request</a:t>
            </a:r>
            <a:endParaRPr kumimoji="1" lang="ja-JP" altLang="en-US" sz="1200" dirty="0"/>
          </a:p>
        </p:txBody>
      </p:sp>
      <p:sp>
        <p:nvSpPr>
          <p:cNvPr id="34" name="テキスト ボックス 66"/>
          <p:cNvSpPr txBox="1"/>
          <p:nvPr/>
        </p:nvSpPr>
        <p:spPr>
          <a:xfrm>
            <a:off x="5297954" y="2889647"/>
            <a:ext cx="838466" cy="2769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1200" dirty="0" smtClean="0"/>
              <a:t>XML/JSON</a:t>
            </a:r>
            <a:endParaRPr kumimoji="1" lang="ja-JP" altLang="en-US" sz="1200" dirty="0"/>
          </a:p>
        </p:txBody>
      </p:sp>
      <p:sp>
        <p:nvSpPr>
          <p:cNvPr id="35" name="上下矢印 34"/>
          <p:cNvSpPr/>
          <p:nvPr/>
        </p:nvSpPr>
        <p:spPr>
          <a:xfrm>
            <a:off x="4714835" y="2709446"/>
            <a:ext cx="354785" cy="494371"/>
          </a:xfrm>
          <a:prstGeom prst="upDown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pic>
        <p:nvPicPr>
          <p:cNvPr id="41" name="Picture 4" descr="ExN6-pairCreation-eIoni-msc-all"/>
          <p:cNvPicPr>
            <a:picLocks noChangeAspect="1" noChangeArrowheads="1"/>
          </p:cNvPicPr>
          <p:nvPr/>
        </p:nvPicPr>
        <p:blipFill>
          <a:blip r:embed="rId8"/>
          <a:srcRect l="51912" t="4213" r="1546" b="16623"/>
          <a:stretch>
            <a:fillRect/>
          </a:stretch>
        </p:blipFill>
        <p:spPr bwMode="auto">
          <a:xfrm>
            <a:off x="285720" y="3643314"/>
            <a:ext cx="1697432" cy="1875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Picture 4" descr="ExN6-pairCreation-eIoni-msc-all"/>
          <p:cNvPicPr>
            <a:picLocks noChangeAspect="1" noChangeArrowheads="1"/>
          </p:cNvPicPr>
          <p:nvPr/>
        </p:nvPicPr>
        <p:blipFill>
          <a:blip r:embed="rId8"/>
          <a:srcRect l="694" t="1270" r="55156" b="2568"/>
          <a:stretch>
            <a:fillRect/>
          </a:stretch>
        </p:blipFill>
        <p:spPr bwMode="auto">
          <a:xfrm>
            <a:off x="214282" y="714356"/>
            <a:ext cx="1962171" cy="2761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3" name="TextBox 42"/>
          <p:cNvSpPr txBox="1"/>
          <p:nvPr/>
        </p:nvSpPr>
        <p:spPr>
          <a:xfrm>
            <a:off x="2071670" y="71414"/>
            <a:ext cx="6909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333399"/>
                </a:solidFill>
              </a:rPr>
              <a:t>Geant4 virtual laboratory on web</a:t>
            </a:r>
            <a:endParaRPr kumimoji="1" lang="ja-JP" altLang="en-US" sz="3600" dirty="0">
              <a:solidFill>
                <a:srgbClr val="333399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4894" y="5701745"/>
            <a:ext cx="2986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Tahoma" pitchFamily="34" charset="0"/>
                <a:cs typeface="Tahoma" pitchFamily="34" charset="0"/>
              </a:rPr>
              <a:t>Geant4 Educational Application</a:t>
            </a:r>
          </a:p>
          <a:p>
            <a:r>
              <a:rPr kumimoji="1" lang="en-US" altLang="ja-JP" sz="1600" dirty="0" err="1" smtClean="0">
                <a:latin typeface="Tahoma" pitchFamily="34" charset="0"/>
                <a:cs typeface="Tahoma" pitchFamily="34" charset="0"/>
              </a:rPr>
              <a:t>w</a:t>
            </a:r>
            <a:r>
              <a:rPr kumimoji="1" lang="en-US" altLang="ja-JP" sz="1600" dirty="0" smtClean="0">
                <a:latin typeface="Tahoma" pitchFamily="34" charset="0"/>
                <a:cs typeface="Tahoma" pitchFamily="34" charset="0"/>
              </a:rPr>
              <a:t>/ GUI control panel</a:t>
            </a:r>
            <a:endParaRPr kumimoji="1" lang="ja-JP" altLang="en-US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678039" y="6138446"/>
            <a:ext cx="3448981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1600" dirty="0">
                <a:latin typeface="Times New Roman"/>
                <a:cs typeface="Times New Roman"/>
              </a:rPr>
              <a:t>E</a:t>
            </a:r>
            <a:r>
              <a:rPr kumimoji="1" lang="en-US" altLang="ja-JP" sz="1600" dirty="0" smtClean="0">
                <a:latin typeface="Times New Roman"/>
                <a:cs typeface="Times New Roman"/>
              </a:rPr>
              <a:t>ducational courseware as web service</a:t>
            </a:r>
            <a:endParaRPr kumimoji="1" lang="ja-JP" altLang="en-US" sz="1600" dirty="0">
              <a:latin typeface="Times New Roman"/>
              <a:cs typeface="Times New Roman"/>
            </a:endParaRPr>
          </a:p>
        </p:txBody>
      </p:sp>
      <p:sp>
        <p:nvSpPr>
          <p:cNvPr id="46" name="下矢印 45"/>
          <p:cNvSpPr/>
          <p:nvPr/>
        </p:nvSpPr>
        <p:spPr>
          <a:xfrm>
            <a:off x="5076697" y="5528846"/>
            <a:ext cx="385552" cy="381000"/>
          </a:xfrm>
          <a:prstGeom prst="down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27" name="右矢印 26"/>
          <p:cNvSpPr/>
          <p:nvPr/>
        </p:nvSpPr>
        <p:spPr>
          <a:xfrm>
            <a:off x="2328850" y="2909885"/>
            <a:ext cx="457200" cy="304801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テキスト ボックス 31"/>
          <p:cNvSpPr txBox="1"/>
          <p:nvPr/>
        </p:nvSpPr>
        <p:spPr>
          <a:xfrm>
            <a:off x="2857488" y="928670"/>
            <a:ext cx="99841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 pitchFamily="34" charset="0"/>
                <a:cs typeface="Tahoma" pitchFamily="34" charset="0"/>
              </a:rPr>
              <a:t>On Web</a:t>
            </a:r>
            <a:endParaRPr kumimoji="1" lang="ja-JP" alt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42844" y="142852"/>
            <a:ext cx="1888915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 pitchFamily="34" charset="0"/>
                <a:cs typeface="Tahoma" pitchFamily="34" charset="0"/>
              </a:rPr>
              <a:t>Local Application</a:t>
            </a:r>
            <a:endParaRPr kumimoji="1" lang="ja-JP" altLang="en-US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kumimoji="1" lang="en-US" altLang="ja-JP" sz="4000" dirty="0" smtClean="0">
                <a:solidFill>
                  <a:srgbClr val="333399"/>
                </a:solidFill>
                <a:latin typeface="Tahoma"/>
                <a:cs typeface="Tahoma"/>
              </a:rPr>
              <a:t>Educational courseware</a:t>
            </a:r>
            <a:br>
              <a:rPr kumimoji="1" lang="en-US" altLang="ja-JP" sz="4000" dirty="0" smtClean="0">
                <a:solidFill>
                  <a:srgbClr val="333399"/>
                </a:solidFill>
                <a:latin typeface="Tahoma"/>
                <a:cs typeface="Tahoma"/>
              </a:rPr>
            </a:br>
            <a:r>
              <a:rPr kumimoji="1" lang="en-US" altLang="ja-JP" sz="4000" dirty="0" smtClean="0">
                <a:solidFill>
                  <a:srgbClr val="333399"/>
                </a:solidFill>
                <a:latin typeface="Tahoma"/>
                <a:cs typeface="Tahoma"/>
              </a:rPr>
              <a:t>as web service</a:t>
            </a:r>
            <a:endParaRPr kumimoji="1" lang="ja-JP" altLang="en-US" sz="4000" dirty="0">
              <a:solidFill>
                <a:srgbClr val="333399"/>
              </a:solidFill>
              <a:latin typeface="Tahoma"/>
              <a:cs typeface="Tahoma"/>
            </a:endParaRPr>
          </a:p>
        </p:txBody>
      </p:sp>
      <p:pic>
        <p:nvPicPr>
          <p:cNvPr id="8" name="Picture 2" descr="C:\Documents and Settings\kmura\デスクトップ\pict\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00100" y="1546637"/>
            <a:ext cx="7072362" cy="5097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42A0-14F6-4F99-9FEF-F25B8FEAA2C1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1857</TotalTime>
  <Words>1510</Words>
  <Application>Microsoft PowerPoint</Application>
  <PresentationFormat>画面に合わせる (4:3)</PresentationFormat>
  <Paragraphs>446</Paragraphs>
  <Slides>31</Slides>
  <Notes>14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32" baseType="lpstr">
      <vt:lpstr>Office テーマ</vt:lpstr>
      <vt:lpstr>Bio1 : New developments of the Geant4 Monte Carlo simulation toolkit</vt:lpstr>
      <vt:lpstr>Contents</vt:lpstr>
      <vt:lpstr>Geometry and tracking: Geant4</vt:lpstr>
      <vt:lpstr>スライド 4</vt:lpstr>
      <vt:lpstr>Activity #1</vt:lpstr>
      <vt:lpstr>Geant4 for education</vt:lpstr>
      <vt:lpstr>Course materials on web CMS</vt:lpstr>
      <vt:lpstr>スライド 8</vt:lpstr>
      <vt:lpstr>Educational courseware as web service</vt:lpstr>
      <vt:lpstr>Common developments  for Geant4 tutorials</vt:lpstr>
      <vt:lpstr>Activity #2</vt:lpstr>
      <vt:lpstr>Motivation</vt:lpstr>
      <vt:lpstr>Software framework for particle therapy simulation</vt:lpstr>
      <vt:lpstr>スライド 14</vt:lpstr>
      <vt:lpstr>スライド 15</vt:lpstr>
      <vt:lpstr>スライド 16</vt:lpstr>
      <vt:lpstr>Geant4 &amp; Biology</vt:lpstr>
      <vt:lpstr>Work Plan</vt:lpstr>
      <vt:lpstr>Current eV scale physics models  in Geant4</vt:lpstr>
      <vt:lpstr>スライド 20</vt:lpstr>
      <vt:lpstr>Realistic cellular geometries</vt:lpstr>
      <vt:lpstr>gMocren images</vt:lpstr>
      <vt:lpstr>Activity #3</vt:lpstr>
      <vt:lpstr>Motivation</vt:lpstr>
      <vt:lpstr>Easier GRID access needed</vt:lpstr>
      <vt:lpstr>Grid Web Portal for  Medical Applications</vt:lpstr>
      <vt:lpstr>Collaborating teams</vt:lpstr>
      <vt:lpstr>Budget spending summary</vt:lpstr>
      <vt:lpstr>Budget request (2008-2009)</vt:lpstr>
      <vt:lpstr>Summary</vt:lpstr>
      <vt:lpstr>Thank you for your attention</vt:lpstr>
    </vt:vector>
  </TitlesOfParts>
  <Company>CENBG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KEK-IN2P3</dc:title>
  <dc:creator>Sébastien Incerti</dc:creator>
  <cp:lastModifiedBy>Koichi Murakami </cp:lastModifiedBy>
  <cp:revision>456</cp:revision>
  <dcterms:created xsi:type="dcterms:W3CDTF">2008-05-13T10:21:18Z</dcterms:created>
  <dcterms:modified xsi:type="dcterms:W3CDTF">2008-05-15T12:55:55Z</dcterms:modified>
</cp:coreProperties>
</file>