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0" r:id="rId3"/>
    <p:sldId id="257" r:id="rId4"/>
    <p:sldId id="268" r:id="rId5"/>
    <p:sldId id="259" r:id="rId6"/>
    <p:sldId id="269" r:id="rId7"/>
    <p:sldId id="278" r:id="rId8"/>
    <p:sldId id="296" r:id="rId9"/>
    <p:sldId id="258" r:id="rId10"/>
    <p:sldId id="271" r:id="rId11"/>
    <p:sldId id="299" r:id="rId12"/>
    <p:sldId id="300" r:id="rId13"/>
    <p:sldId id="301" r:id="rId14"/>
    <p:sldId id="302" r:id="rId15"/>
    <p:sldId id="303" r:id="rId16"/>
    <p:sldId id="304" r:id="rId17"/>
    <p:sldId id="260" r:id="rId18"/>
    <p:sldId id="280" r:id="rId19"/>
    <p:sldId id="261" r:id="rId20"/>
    <p:sldId id="281" r:id="rId21"/>
    <p:sldId id="307" r:id="rId22"/>
    <p:sldId id="308" r:id="rId23"/>
    <p:sldId id="262" r:id="rId24"/>
    <p:sldId id="284" r:id="rId25"/>
    <p:sldId id="285" r:id="rId26"/>
    <p:sldId id="309" r:id="rId27"/>
    <p:sldId id="286" r:id="rId28"/>
    <p:sldId id="291" r:id="rId29"/>
    <p:sldId id="287" r:id="rId30"/>
    <p:sldId id="288" r:id="rId31"/>
    <p:sldId id="289" r:id="rId32"/>
    <p:sldId id="290" r:id="rId33"/>
    <p:sldId id="292" r:id="rId34"/>
    <p:sldId id="293" r:id="rId35"/>
    <p:sldId id="295" r:id="rId36"/>
    <p:sldId id="298" r:id="rId37"/>
    <p:sldId id="263" r:id="rId38"/>
    <p:sldId id="264" r:id="rId39"/>
    <p:sldId id="297" r:id="rId40"/>
    <p:sldId id="265" r:id="rId41"/>
    <p:sldId id="266" r:id="rId42"/>
    <p:sldId id="310"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0000CC"/>
    <a:srgbClr val="006600"/>
    <a:srgbClr val="FF6600"/>
    <a:srgbClr val="00CCFF"/>
    <a:srgbClr val="00FF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45" autoAdjust="0"/>
  </p:normalViewPr>
  <p:slideViewPr>
    <p:cSldViewPr>
      <p:cViewPr varScale="1">
        <p:scale>
          <a:sx n="62" d="100"/>
          <a:sy n="62" d="100"/>
        </p:scale>
        <p:origin x="-163"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F8E39-C576-4C0A-8A62-D6AE7E454737}" type="datetimeFigureOut">
              <a:rPr lang="fr-FR" smtClean="0"/>
              <a:pPr/>
              <a:t>16/06/2011</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E21DD-439B-4C45-B363-281F802971B7}"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FFE21DD-439B-4C45-B363-281F802971B7}" type="slidenum">
              <a:rPr lang="fr-FR" smtClean="0"/>
              <a:pPr/>
              <a:t>5</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FFE21DD-439B-4C45-B363-281F802971B7}" type="slidenum">
              <a:rPr lang="fr-FR" smtClean="0"/>
              <a:pPr/>
              <a:t>6</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FFE21DD-439B-4C45-B363-281F802971B7}" type="slidenum">
              <a:rPr lang="fr-FR" smtClean="0"/>
              <a:pPr/>
              <a:t>25</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FFE21DD-439B-4C45-B363-281F802971B7}" type="slidenum">
              <a:rPr lang="fr-FR" smtClean="0"/>
              <a:pPr/>
              <a:t>26</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FFE21DD-439B-4C45-B363-281F802971B7}" type="slidenum">
              <a:rPr lang="fr-FR" smtClean="0"/>
              <a:pPr/>
              <a:t>33</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16/06/2011</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16/06/2011</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476672"/>
            <a:ext cx="8821646" cy="707886"/>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4000" dirty="0" smtClean="0">
                <a:latin typeface="Comic Sans MS" pitchFamily="66" charset="0"/>
              </a:rPr>
              <a:t>Le point sur l’activité ATLAS au LPC</a:t>
            </a:r>
            <a:endParaRPr lang="fr-FR" sz="4000" dirty="0">
              <a:latin typeface="Comic Sans MS" pitchFamily="66" charset="0"/>
            </a:endParaRPr>
          </a:p>
        </p:txBody>
      </p:sp>
      <p:sp>
        <p:nvSpPr>
          <p:cNvPr id="6" name="ZoneTexte 5"/>
          <p:cNvSpPr txBox="1"/>
          <p:nvPr/>
        </p:nvSpPr>
        <p:spPr>
          <a:xfrm>
            <a:off x="2892650" y="1340768"/>
            <a:ext cx="3023585" cy="646331"/>
          </a:xfrm>
          <a:prstGeom prst="rect">
            <a:avLst/>
          </a:prstGeom>
          <a:noFill/>
        </p:spPr>
        <p:txBody>
          <a:bodyPr wrap="none" rtlCol="0">
            <a:spAutoFit/>
          </a:bodyPr>
          <a:lstStyle/>
          <a:p>
            <a:pPr algn="ctr"/>
            <a:r>
              <a:rPr lang="fr-FR" dirty="0" smtClean="0">
                <a:latin typeface="Comic Sans MS" pitchFamily="66" charset="0"/>
              </a:rPr>
              <a:t>Mini-AG LPC (16 juin 2011)</a:t>
            </a:r>
          </a:p>
          <a:p>
            <a:pPr algn="ctr"/>
            <a:r>
              <a:rPr lang="fr-FR" dirty="0" smtClean="0">
                <a:latin typeface="Comic Sans MS" pitchFamily="66" charset="0"/>
              </a:rPr>
              <a:t>François </a:t>
            </a:r>
            <a:r>
              <a:rPr lang="fr-FR" dirty="0" smtClean="0">
                <a:latin typeface="Comic Sans MS" pitchFamily="66" charset="0"/>
              </a:rPr>
              <a:t>Vazeille</a:t>
            </a:r>
            <a:endParaRPr lang="fr-FR" dirty="0">
              <a:latin typeface="Comic Sans MS" pitchFamily="66" charset="0"/>
            </a:endParaRPr>
          </a:p>
        </p:txBody>
      </p:sp>
      <p:pic>
        <p:nvPicPr>
          <p:cNvPr id="8" name="Picture 8"/>
          <p:cNvPicPr>
            <a:picLocks noChangeAspect="1" noChangeArrowheads="1"/>
          </p:cNvPicPr>
          <p:nvPr/>
        </p:nvPicPr>
        <p:blipFill>
          <a:blip r:embed="rId3" cstate="print"/>
          <a:srcRect/>
          <a:stretch>
            <a:fillRect/>
          </a:stretch>
        </p:blipFill>
        <p:spPr bwMode="auto">
          <a:xfrm>
            <a:off x="179388" y="5013325"/>
            <a:ext cx="1944687" cy="1162050"/>
          </a:xfrm>
          <a:prstGeom prst="rect">
            <a:avLst/>
          </a:prstGeom>
          <a:noFill/>
          <a:ln w="9525">
            <a:noFill/>
            <a:miter lim="800000"/>
            <a:headEnd/>
            <a:tailEnd/>
          </a:ln>
          <a:effectLst/>
        </p:spPr>
      </p:pic>
      <p:pic>
        <p:nvPicPr>
          <p:cNvPr id="9" name="Picture 9"/>
          <p:cNvPicPr>
            <a:picLocks noChangeAspect="1" noChangeArrowheads="1"/>
          </p:cNvPicPr>
          <p:nvPr/>
        </p:nvPicPr>
        <p:blipFill>
          <a:blip r:embed="rId4" cstate="print"/>
          <a:srcRect/>
          <a:stretch>
            <a:fillRect/>
          </a:stretch>
        </p:blipFill>
        <p:spPr bwMode="auto">
          <a:xfrm>
            <a:off x="2555875" y="5734050"/>
            <a:ext cx="1871663" cy="1039813"/>
          </a:xfrm>
          <a:prstGeom prst="rect">
            <a:avLst/>
          </a:prstGeom>
          <a:noFill/>
          <a:ln w="9525">
            <a:noFill/>
            <a:miter lim="800000"/>
            <a:headEnd/>
            <a:tailEnd/>
          </a:ln>
          <a:effectLst/>
        </p:spPr>
      </p:pic>
      <p:graphicFrame>
        <p:nvGraphicFramePr>
          <p:cNvPr id="1026" name="Object 2"/>
          <p:cNvGraphicFramePr>
            <a:graphicFrameLocks noChangeAspect="1"/>
          </p:cNvGraphicFramePr>
          <p:nvPr/>
        </p:nvGraphicFramePr>
        <p:xfrm>
          <a:off x="4788024" y="5013325"/>
          <a:ext cx="1441450" cy="1101725"/>
        </p:xfrm>
        <a:graphic>
          <a:graphicData uri="http://schemas.openxmlformats.org/presentationml/2006/ole">
            <p:oleObj spid="_x0000_s1026" name="Acrobat Document" r:id="rId5" imgW="2590746" imgH="1981200" progId="AcroExch.Document.7">
              <p:embed/>
            </p:oleObj>
          </a:graphicData>
        </a:graphic>
      </p:graphicFrame>
      <p:pic>
        <p:nvPicPr>
          <p:cNvPr id="1027" name="Picture 3" descr="C:\Users\François\Desktop\Communication\Logos\ATLAS-chrome-logo-blue-bl_lo.png"/>
          <p:cNvPicPr>
            <a:picLocks noChangeAspect="1" noChangeArrowheads="1"/>
          </p:cNvPicPr>
          <p:nvPr/>
        </p:nvPicPr>
        <p:blipFill>
          <a:blip r:embed="rId6" cstate="print"/>
          <a:srcRect/>
          <a:stretch>
            <a:fillRect/>
          </a:stretch>
        </p:blipFill>
        <p:spPr bwMode="auto">
          <a:xfrm>
            <a:off x="6732240" y="5969380"/>
            <a:ext cx="2088232" cy="699980"/>
          </a:xfrm>
          <a:prstGeom prst="rect">
            <a:avLst/>
          </a:prstGeom>
          <a:noFill/>
        </p:spPr>
      </p:pic>
      <p:sp>
        <p:nvSpPr>
          <p:cNvPr id="11" name="Rectangle 10"/>
          <p:cNvSpPr/>
          <p:nvPr/>
        </p:nvSpPr>
        <p:spPr>
          <a:xfrm>
            <a:off x="473061" y="2354104"/>
            <a:ext cx="8491427" cy="1938992"/>
          </a:xfrm>
          <a:prstGeom prst="rect">
            <a:avLst/>
          </a:prstGeom>
          <a:effectLst>
            <a:outerShdw blurRad="50800" dist="38100" dir="2700000" algn="tl" rotWithShape="0">
              <a:prstClr val="black">
                <a:alpha val="40000"/>
              </a:prstClr>
            </a:outerShdw>
          </a:effectLst>
        </p:spPr>
        <p:txBody>
          <a:bodyPr wrap="none">
            <a:spAutoFit/>
          </a:bodyPr>
          <a:lstStyle/>
          <a:p>
            <a:r>
              <a:rPr lang="fr-FR" sz="2400" dirty="0" smtClean="0">
                <a:solidFill>
                  <a:srgbClr val="0000CC"/>
                </a:solidFill>
                <a:latin typeface="Comic Sans MS" pitchFamily="66" charset="0"/>
                <a:sym typeface="Symbol"/>
              </a:rPr>
              <a:t> Préambule</a:t>
            </a:r>
            <a:endParaRPr lang="fr-FR" sz="2400" dirty="0" smtClean="0">
              <a:solidFill>
                <a:srgbClr val="0000CC"/>
              </a:solidFill>
              <a:latin typeface="Comic Sans MS" pitchFamily="66" charset="0"/>
            </a:endParaRPr>
          </a:p>
          <a:p>
            <a:pPr>
              <a:buFont typeface="Symbol"/>
              <a:buChar char="·"/>
            </a:pPr>
            <a:r>
              <a:rPr lang="fr-FR" sz="2400" dirty="0" smtClean="0">
                <a:solidFill>
                  <a:srgbClr val="0000CC"/>
                </a:solidFill>
                <a:latin typeface="Comic Sans MS" pitchFamily="66" charset="0"/>
                <a:sym typeface="Symbol"/>
              </a:rPr>
              <a:t> Petits rappels: objectifs physiques, ATLAS, ATLAS/LPC</a:t>
            </a:r>
          </a:p>
          <a:p>
            <a:pPr>
              <a:buFont typeface="Symbol"/>
              <a:buChar char="·"/>
            </a:pPr>
            <a:r>
              <a:rPr lang="fr-FR" sz="2400" dirty="0" smtClean="0">
                <a:solidFill>
                  <a:srgbClr val="0000CC"/>
                </a:solidFill>
                <a:latin typeface="Comic Sans MS" pitchFamily="66" charset="0"/>
                <a:sym typeface="Symbol"/>
              </a:rPr>
              <a:t> La réalité face aux prévisions et/ou polémiques</a:t>
            </a:r>
          </a:p>
          <a:p>
            <a:pPr>
              <a:buFont typeface="Symbol"/>
              <a:buChar char="·"/>
            </a:pPr>
            <a:r>
              <a:rPr lang="fr-FR" sz="2400" dirty="0" smtClean="0">
                <a:solidFill>
                  <a:srgbClr val="0000CC"/>
                </a:solidFill>
                <a:latin typeface="Comic Sans MS" pitchFamily="66" charset="0"/>
                <a:sym typeface="Symbol"/>
              </a:rPr>
              <a:t> Activités en cours au LPC</a:t>
            </a:r>
          </a:p>
          <a:p>
            <a:pPr>
              <a:buFont typeface="Symbol"/>
              <a:buChar char="·"/>
            </a:pPr>
            <a:r>
              <a:rPr lang="fr-FR" sz="2400" dirty="0" smtClean="0">
                <a:solidFill>
                  <a:srgbClr val="0000CC"/>
                </a:solidFill>
                <a:latin typeface="Comic Sans MS" pitchFamily="66" charset="0"/>
                <a:sym typeface="Symbol"/>
              </a:rPr>
              <a:t> Conclusion</a:t>
            </a:r>
            <a:endParaRPr lang="fr-FR" sz="2400" dirty="0" smtClean="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188640"/>
            <a:ext cx="2105063" cy="461665"/>
          </a:xfrm>
          <a:prstGeom prst="rect">
            <a:avLst/>
          </a:prstGeom>
          <a:noFill/>
        </p:spPr>
        <p:txBody>
          <a:bodyPr wrap="none" rtlCol="0">
            <a:spAutoFit/>
          </a:bodyPr>
          <a:lstStyle/>
          <a:p>
            <a:r>
              <a:rPr lang="fr-FR" sz="2400" dirty="0" smtClean="0">
                <a:solidFill>
                  <a:srgbClr val="0000CC"/>
                </a:solidFill>
                <a:latin typeface="Comic Sans MS" pitchFamily="66" charset="0"/>
              </a:rPr>
              <a:t>Un détecteur</a:t>
            </a:r>
            <a:endParaRPr lang="fr-FR" sz="2400" dirty="0">
              <a:solidFill>
                <a:srgbClr val="0000CC"/>
              </a:solidFill>
              <a:latin typeface="Comic Sans MS" pitchFamily="66" charset="0"/>
            </a:endParaRPr>
          </a:p>
        </p:txBody>
      </p:sp>
      <p:pic>
        <p:nvPicPr>
          <p:cNvPr id="4" name="Picture 5" descr="des_und_0106_003"/>
          <p:cNvPicPr>
            <a:picLocks noChangeAspect="1" noChangeArrowheads="1"/>
          </p:cNvPicPr>
          <p:nvPr/>
        </p:nvPicPr>
        <p:blipFill>
          <a:blip r:embed="rId2" cstate="print"/>
          <a:srcRect/>
          <a:stretch>
            <a:fillRect/>
          </a:stretch>
        </p:blipFill>
        <p:spPr bwMode="auto">
          <a:xfrm>
            <a:off x="969963" y="765175"/>
            <a:ext cx="7273925" cy="5454650"/>
          </a:xfrm>
          <a:prstGeom prst="rect">
            <a:avLst/>
          </a:prstGeom>
          <a:noFill/>
          <a:ln w="9525">
            <a:noFill/>
            <a:miter lim="800000"/>
            <a:headEnd/>
            <a:tailEnd/>
          </a:ln>
        </p:spPr>
      </p:pic>
      <p:pic>
        <p:nvPicPr>
          <p:cNvPr id="5" name="Picture 3" descr="atlas_detector_silver_white"/>
          <p:cNvPicPr>
            <a:picLocks noChangeAspect="1" noChangeArrowheads="1"/>
          </p:cNvPicPr>
          <p:nvPr/>
        </p:nvPicPr>
        <p:blipFill>
          <a:blip r:embed="rId3" cstate="print"/>
          <a:srcRect/>
          <a:stretch>
            <a:fillRect/>
          </a:stretch>
        </p:blipFill>
        <p:spPr bwMode="auto">
          <a:xfrm>
            <a:off x="969963" y="1419225"/>
            <a:ext cx="7273925" cy="3930650"/>
          </a:xfrm>
          <a:prstGeom prst="rect">
            <a:avLst/>
          </a:prstGeom>
          <a:noFill/>
          <a:ln w="9525">
            <a:noFill/>
            <a:miter lim="800000"/>
            <a:headEnd/>
            <a:tailEnd/>
          </a:ln>
        </p:spPr>
      </p:pic>
      <p:sp>
        <p:nvSpPr>
          <p:cNvPr id="6" name="Oval 8"/>
          <p:cNvSpPr>
            <a:spLocks noChangeArrowheads="1"/>
          </p:cNvSpPr>
          <p:nvPr/>
        </p:nvSpPr>
        <p:spPr bwMode="auto">
          <a:xfrm>
            <a:off x="2411413" y="2930525"/>
            <a:ext cx="409575" cy="360363"/>
          </a:xfrm>
          <a:prstGeom prst="ellipse">
            <a:avLst/>
          </a:prstGeom>
          <a:noFill/>
          <a:ln w="25400">
            <a:solidFill>
              <a:srgbClr val="FF0000"/>
            </a:solidFill>
            <a:round/>
            <a:headEnd/>
            <a:tailEnd/>
          </a:ln>
        </p:spPr>
        <p:txBody>
          <a:bodyPr wrap="none" anchor="ctr"/>
          <a:lstStyle/>
          <a:p>
            <a:endParaRPr lang="fr-FR" dirty="0"/>
          </a:p>
        </p:txBody>
      </p:sp>
      <p:sp>
        <p:nvSpPr>
          <p:cNvPr id="7" name="Oval 10"/>
          <p:cNvSpPr>
            <a:spLocks noChangeArrowheads="1"/>
          </p:cNvSpPr>
          <p:nvPr/>
        </p:nvSpPr>
        <p:spPr bwMode="auto">
          <a:xfrm>
            <a:off x="4737100" y="4659313"/>
            <a:ext cx="409575" cy="360362"/>
          </a:xfrm>
          <a:prstGeom prst="ellipse">
            <a:avLst/>
          </a:prstGeom>
          <a:noFill/>
          <a:ln w="25400">
            <a:solidFill>
              <a:srgbClr val="FF0000"/>
            </a:solidFill>
            <a:round/>
            <a:headEnd/>
            <a:tailEnd/>
          </a:ln>
        </p:spPr>
        <p:txBody>
          <a:bodyPr wrap="none" anchor="ctr"/>
          <a:lstStyle/>
          <a:p>
            <a:endParaRPr lang="fr-FR" dirty="0"/>
          </a:p>
        </p:txBody>
      </p:sp>
      <p:sp>
        <p:nvSpPr>
          <p:cNvPr id="9" name="Oval 9"/>
          <p:cNvSpPr>
            <a:spLocks noChangeArrowheads="1"/>
          </p:cNvSpPr>
          <p:nvPr/>
        </p:nvSpPr>
        <p:spPr bwMode="auto">
          <a:xfrm>
            <a:off x="5794375" y="4443413"/>
            <a:ext cx="409575" cy="360362"/>
          </a:xfrm>
          <a:prstGeom prst="ellipse">
            <a:avLst/>
          </a:prstGeom>
          <a:noFill/>
          <a:ln w="25400">
            <a:solidFill>
              <a:srgbClr val="FF0000"/>
            </a:solidFill>
            <a:round/>
            <a:headEnd/>
            <a:tailEnd/>
          </a:ln>
        </p:spPr>
        <p:txBody>
          <a:bodyPr wrap="none" anchor="ctr"/>
          <a:lstStyle/>
          <a:p>
            <a:endParaRPr lang="fr-FR" dirty="0"/>
          </a:p>
        </p:txBody>
      </p:sp>
      <p:sp>
        <p:nvSpPr>
          <p:cNvPr id="10" name="Text Box 11"/>
          <p:cNvSpPr txBox="1">
            <a:spLocks noChangeArrowheads="1"/>
          </p:cNvSpPr>
          <p:nvPr/>
        </p:nvSpPr>
        <p:spPr bwMode="auto">
          <a:xfrm>
            <a:off x="6083300" y="4665663"/>
            <a:ext cx="2047875" cy="641350"/>
          </a:xfrm>
          <a:prstGeom prst="rect">
            <a:avLst/>
          </a:prstGeom>
          <a:noFill/>
          <a:ln w="9525">
            <a:noFill/>
            <a:miter lim="800000"/>
            <a:headEnd/>
            <a:tailEnd/>
          </a:ln>
        </p:spPr>
        <p:txBody>
          <a:bodyPr wrap="none">
            <a:spAutoFit/>
          </a:bodyPr>
          <a:lstStyle/>
          <a:p>
            <a:pPr algn="ctr"/>
            <a:r>
              <a:rPr lang="fr-FR" dirty="0">
                <a:solidFill>
                  <a:srgbClr val="FF0000"/>
                </a:solidFill>
                <a:latin typeface="Comic Sans MS" pitchFamily="66" charset="0"/>
                <a:ea typeface="ＭＳ Ｐゴシック" charset="-128"/>
              </a:rPr>
              <a:t>La taille</a:t>
            </a:r>
          </a:p>
          <a:p>
            <a:pPr algn="ctr"/>
            <a:r>
              <a:rPr lang="fr-FR" dirty="0">
                <a:solidFill>
                  <a:srgbClr val="FF0000"/>
                </a:solidFill>
                <a:latin typeface="Comic Sans MS" pitchFamily="66" charset="0"/>
                <a:ea typeface="ＭＳ Ｐゴシック" charset="-128"/>
              </a:rPr>
              <a:t>des personnages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2" descr="muo_gen_1006_004[1]"/>
          <p:cNvPicPr>
            <a:picLocks noChangeAspect="1" noChangeArrowheads="1"/>
          </p:cNvPicPr>
          <p:nvPr/>
        </p:nvPicPr>
        <p:blipFill>
          <a:blip r:embed="rId2" cstate="print"/>
          <a:srcRect/>
          <a:stretch>
            <a:fillRect/>
          </a:stretch>
        </p:blipFill>
        <p:spPr bwMode="auto">
          <a:xfrm>
            <a:off x="0" y="332656"/>
            <a:ext cx="9144000" cy="6121400"/>
          </a:xfrm>
          <a:prstGeom prst="rect">
            <a:avLst/>
          </a:prstGeom>
          <a:noFill/>
          <a:ln w="9525">
            <a:noFill/>
            <a:miter lim="800000"/>
            <a:headEnd/>
            <a:tailEnd/>
          </a:ln>
        </p:spPr>
      </p:pic>
      <p:sp>
        <p:nvSpPr>
          <p:cNvPr id="4" name="Oval 3"/>
          <p:cNvSpPr>
            <a:spLocks noChangeArrowheads="1"/>
          </p:cNvSpPr>
          <p:nvPr/>
        </p:nvSpPr>
        <p:spPr bwMode="auto">
          <a:xfrm>
            <a:off x="3995738" y="4576043"/>
            <a:ext cx="338137" cy="365125"/>
          </a:xfrm>
          <a:prstGeom prst="ellipse">
            <a:avLst/>
          </a:prstGeom>
          <a:noFill/>
          <a:ln w="25400">
            <a:solidFill>
              <a:srgbClr val="FFFFFF"/>
            </a:solidFill>
            <a:round/>
            <a:headEnd/>
            <a:tailEnd/>
          </a:ln>
        </p:spPr>
        <p:txBody>
          <a:bodyPr wrap="none" anchor="ct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29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2" descr="C:\Users\François\Desktop\Mes images\ATLAS_Tilecal.tif"/>
          <p:cNvPicPr>
            <a:picLocks noChangeAspect="1" noChangeArrowheads="1"/>
          </p:cNvPicPr>
          <p:nvPr/>
        </p:nvPicPr>
        <p:blipFill>
          <a:blip r:embed="rId2" cstate="print"/>
          <a:srcRect/>
          <a:stretch>
            <a:fillRect/>
          </a:stretch>
        </p:blipFill>
        <p:spPr bwMode="auto">
          <a:xfrm>
            <a:off x="0" y="379413"/>
            <a:ext cx="9144000" cy="612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32452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51520" y="188640"/>
            <a:ext cx="5607625" cy="461665"/>
          </a:xfrm>
          <a:prstGeom prst="rect">
            <a:avLst/>
          </a:prstGeom>
          <a:noFill/>
        </p:spPr>
        <p:txBody>
          <a:bodyPr wrap="none" rtlCol="0">
            <a:spAutoFit/>
          </a:bodyPr>
          <a:lstStyle/>
          <a:p>
            <a:r>
              <a:rPr lang="fr-FR" sz="2400" dirty="0" smtClean="0">
                <a:solidFill>
                  <a:srgbClr val="00CCFF"/>
                </a:solidFill>
                <a:latin typeface="Comic Sans MS" pitchFamily="66" charset="0"/>
              </a:rPr>
              <a:t>Des prises de donnée et des résultats</a:t>
            </a:r>
            <a:endParaRPr lang="fr-FR" sz="2400" dirty="0">
              <a:solidFill>
                <a:srgbClr val="00CCFF"/>
              </a:solidFill>
              <a:latin typeface="Comic Sans MS" pitchFamily="66" charset="0"/>
            </a:endParaRPr>
          </a:p>
        </p:txBody>
      </p:sp>
      <p:pic>
        <p:nvPicPr>
          <p:cNvPr id="4" name="Picture 2" descr="C:\Users\François\Desktop\IMG_0537.JPG"/>
          <p:cNvPicPr>
            <a:picLocks noChangeAspect="1" noChangeArrowheads="1"/>
          </p:cNvPicPr>
          <p:nvPr/>
        </p:nvPicPr>
        <p:blipFill>
          <a:blip r:embed="rId2" cstate="print"/>
          <a:srcRect/>
          <a:stretch>
            <a:fillRect/>
          </a:stretch>
        </p:blipFill>
        <p:spPr bwMode="auto">
          <a:xfrm>
            <a:off x="539552" y="764704"/>
            <a:ext cx="8124395" cy="6093296"/>
          </a:xfrm>
          <a:prstGeom prst="rect">
            <a:avLst/>
          </a:prstGeom>
          <a:noFill/>
        </p:spPr>
      </p:pic>
      <p:sp>
        <p:nvSpPr>
          <p:cNvPr id="5" name="ZoneTexte 4"/>
          <p:cNvSpPr txBox="1"/>
          <p:nvPr/>
        </p:nvSpPr>
        <p:spPr>
          <a:xfrm>
            <a:off x="660579" y="6167045"/>
            <a:ext cx="4839786" cy="646331"/>
          </a:xfrm>
          <a:prstGeom prst="rect">
            <a:avLst/>
          </a:prstGeom>
          <a:noFill/>
        </p:spPr>
        <p:txBody>
          <a:bodyPr wrap="none" rtlCol="0">
            <a:spAutoFit/>
          </a:bodyPr>
          <a:lstStyle/>
          <a:p>
            <a:pPr algn="ctr"/>
            <a:r>
              <a:rPr lang="fr-FR" dirty="0" smtClean="0">
                <a:solidFill>
                  <a:schemeClr val="bg1"/>
                </a:solidFill>
                <a:latin typeface="Comic Sans MS" pitchFamily="66" charset="0"/>
              </a:rPr>
              <a:t>Salle de contrôle d’ATLAS…</a:t>
            </a:r>
          </a:p>
          <a:p>
            <a:pPr algn="ctr"/>
            <a:r>
              <a:rPr lang="fr-FR" dirty="0" smtClean="0">
                <a:solidFill>
                  <a:schemeClr val="bg1"/>
                </a:solidFill>
                <a:latin typeface="Comic Sans MS" pitchFamily="66" charset="0"/>
              </a:rPr>
              <a:t>à travers la vitre de la galerie des visiteurs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396536"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3" descr="joy.jpg"/>
          <p:cNvPicPr>
            <a:picLocks noChangeAspect="1"/>
          </p:cNvPicPr>
          <p:nvPr/>
        </p:nvPicPr>
        <p:blipFill>
          <a:blip r:embed="rId2" cstate="print"/>
          <a:srcRect/>
          <a:stretch>
            <a:fillRect/>
          </a:stretch>
        </p:blipFill>
        <p:spPr bwMode="auto">
          <a:xfrm>
            <a:off x="0" y="786209"/>
            <a:ext cx="9144000" cy="6099175"/>
          </a:xfrm>
          <a:prstGeom prst="rect">
            <a:avLst/>
          </a:prstGeom>
          <a:noFill/>
          <a:ln w="9525">
            <a:noFill/>
            <a:miter lim="800000"/>
            <a:headEnd/>
            <a:tailEnd/>
          </a:ln>
        </p:spPr>
      </p:pic>
      <p:pic>
        <p:nvPicPr>
          <p:cNvPr id="4" name="Picture 2" descr="C:\Users\François\Desktop\Brouillon.jpg"/>
          <p:cNvPicPr>
            <a:picLocks noChangeAspect="1" noChangeArrowheads="1"/>
          </p:cNvPicPr>
          <p:nvPr/>
        </p:nvPicPr>
        <p:blipFill>
          <a:blip r:embed="rId3" cstate="print"/>
          <a:srcRect/>
          <a:stretch>
            <a:fillRect/>
          </a:stretch>
        </p:blipFill>
        <p:spPr bwMode="auto">
          <a:xfrm>
            <a:off x="1895475" y="0"/>
            <a:ext cx="7248525" cy="2076450"/>
          </a:xfrm>
          <a:prstGeom prst="rect">
            <a:avLst/>
          </a:prstGeom>
          <a:noFill/>
        </p:spPr>
      </p:pic>
      <p:sp>
        <p:nvSpPr>
          <p:cNvPr id="5" name="ZoneTexte 4"/>
          <p:cNvSpPr txBox="1"/>
          <p:nvPr/>
        </p:nvSpPr>
        <p:spPr>
          <a:xfrm>
            <a:off x="4283968" y="44624"/>
            <a:ext cx="3938899" cy="584775"/>
          </a:xfrm>
          <a:prstGeom prst="rect">
            <a:avLst/>
          </a:prstGeom>
          <a:noFill/>
        </p:spPr>
        <p:txBody>
          <a:bodyPr wrap="none" rtlCol="0">
            <a:spAutoFit/>
          </a:bodyPr>
          <a:lstStyle/>
          <a:p>
            <a:r>
              <a:rPr lang="fr-FR" sz="3200" dirty="0" smtClean="0">
                <a:solidFill>
                  <a:srgbClr val="00CCFF"/>
                </a:solidFill>
                <a:latin typeface="Comic Sans MS" pitchFamily="66" charset="0"/>
              </a:rPr>
              <a:t>Premières collisions</a:t>
            </a:r>
            <a:endParaRPr lang="fr-FR" sz="3200" dirty="0">
              <a:solidFill>
                <a:srgbClr val="00CCFF"/>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1014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Picture 6"/>
          <p:cNvPicPr>
            <a:picLocks noChangeAspect="1"/>
          </p:cNvPicPr>
          <p:nvPr/>
        </p:nvPicPr>
        <p:blipFill>
          <a:blip r:embed="rId2" cstate="print"/>
          <a:srcRect/>
          <a:stretch>
            <a:fillRect/>
          </a:stretch>
        </p:blipFill>
        <p:spPr bwMode="auto">
          <a:xfrm>
            <a:off x="0" y="515763"/>
            <a:ext cx="9144000" cy="6297613"/>
          </a:xfrm>
          <a:prstGeom prst="rect">
            <a:avLst/>
          </a:prstGeom>
          <a:noFill/>
          <a:ln w="9525">
            <a:noFill/>
            <a:miter lim="800000"/>
            <a:headEnd/>
            <a:tailEnd/>
          </a:ln>
        </p:spPr>
      </p:pic>
      <p:sp>
        <p:nvSpPr>
          <p:cNvPr id="6" name="ZoneTexte 5"/>
          <p:cNvSpPr txBox="1"/>
          <p:nvPr/>
        </p:nvSpPr>
        <p:spPr>
          <a:xfrm>
            <a:off x="1513000" y="116632"/>
            <a:ext cx="5867312" cy="461665"/>
          </a:xfrm>
          <a:prstGeom prst="rect">
            <a:avLst/>
          </a:prstGeom>
          <a:noFill/>
        </p:spPr>
        <p:txBody>
          <a:bodyPr wrap="none" rtlCol="0">
            <a:spAutoFit/>
          </a:bodyPr>
          <a:lstStyle/>
          <a:p>
            <a:r>
              <a:rPr lang="fr-FR" sz="2400" dirty="0" smtClean="0">
                <a:solidFill>
                  <a:schemeClr val="bg1"/>
                </a:solidFill>
                <a:latin typeface="Comic Sans MS" pitchFamily="66" charset="0"/>
              </a:rPr>
              <a:t>U</a:t>
            </a:r>
            <a:r>
              <a:rPr lang="fr-FR" sz="2400" dirty="0" smtClean="0">
                <a:solidFill>
                  <a:schemeClr val="bg1"/>
                </a:solidFill>
                <a:latin typeface="Comic Sans MS" pitchFamily="66" charset="0"/>
              </a:rPr>
              <a:t>n des premiers événements à 900 </a:t>
            </a: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1018761" y="2852936"/>
            <a:ext cx="7056740" cy="83099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solidFill>
                  <a:schemeClr val="bg1"/>
                </a:solidFill>
                <a:latin typeface="Comic Sans MS" pitchFamily="66" charset="0"/>
              </a:rPr>
              <a:t>… et quelques résultats dès le 8 décembre </a:t>
            </a:r>
            <a:r>
              <a:rPr lang="fr-FR" sz="2400" dirty="0" smtClean="0">
                <a:solidFill>
                  <a:schemeClr val="bg1"/>
                </a:solidFill>
                <a:latin typeface="Comic Sans MS" pitchFamily="66" charset="0"/>
              </a:rPr>
              <a:t>2009</a:t>
            </a:r>
            <a:endParaRPr lang="fr-FR" sz="2400" dirty="0" smtClean="0">
              <a:solidFill>
                <a:schemeClr val="bg1"/>
              </a:solidFill>
              <a:latin typeface="Comic Sans MS" pitchFamily="66" charset="0"/>
            </a:endParaRPr>
          </a:p>
          <a:p>
            <a:pPr algn="ctr"/>
            <a:r>
              <a:rPr lang="fr-FR" sz="2400" dirty="0" smtClean="0">
                <a:solidFill>
                  <a:schemeClr val="bg1"/>
                </a:solidFill>
                <a:latin typeface="Comic Sans MS" pitchFamily="66" charset="0"/>
              </a:rPr>
              <a:t> (Exposé au CERN de Fabiola </a:t>
            </a:r>
            <a:r>
              <a:rPr lang="fr-FR" sz="2400" dirty="0" smtClean="0">
                <a:solidFill>
                  <a:schemeClr val="bg1"/>
                </a:solidFill>
                <a:latin typeface="Comic Sans MS" pitchFamily="66" charset="0"/>
              </a:rPr>
              <a:t>Gianotti</a:t>
            </a:r>
            <a:r>
              <a:rPr lang="fr-FR" sz="2400" dirty="0" smtClean="0">
                <a:solidFill>
                  <a:schemeClr val="bg1"/>
                </a:solidFill>
                <a:latin typeface="Comic Sans MS" pitchFamily="66" charset="0"/>
              </a:rPr>
              <a:t>)</a:t>
            </a:r>
            <a:endParaRPr lang="fr-FR" sz="2400" dirty="0">
              <a:solidFill>
                <a:schemeClr val="bg1"/>
              </a:solidFill>
              <a:latin typeface="Comic Sans MS" pitchFamily="66" charset="0"/>
            </a:endParaRPr>
          </a:p>
        </p:txBody>
      </p:sp>
      <p:pic>
        <p:nvPicPr>
          <p:cNvPr id="15362" name="Picture 2" descr="C:\Users\François\Desktop\Slide_Fabiola.jpg"/>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80">
                                          <p:stCondLst>
                                            <p:cond delay="0"/>
                                          </p:stCondLst>
                                        </p:cTn>
                                        <p:tgtEl>
                                          <p:spTgt spid="15362"/>
                                        </p:tgtEl>
                                      </p:cBhvr>
                                    </p:animEffect>
                                    <p:anim calcmode="lin" valueType="num">
                                      <p:cBhvr>
                                        <p:cTn id="8" dur="1822" tmFilter="0,0; 0.14,0.36; 0.43,0.73; 0.71,0.91; 1.0,1.0">
                                          <p:stCondLst>
                                            <p:cond delay="0"/>
                                          </p:stCondLst>
                                        </p:cTn>
                                        <p:tgtEl>
                                          <p:spTgt spid="153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3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3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3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362"/>
                                        </p:tgtEl>
                                        <p:attrNameLst>
                                          <p:attrName>ppt_y</p:attrName>
                                        </p:attrNameLst>
                                      </p:cBhvr>
                                      <p:tavLst>
                                        <p:tav tm="0" fmla="#ppt_y-sin(pi*$)/81">
                                          <p:val>
                                            <p:fltVal val="0"/>
                                          </p:val>
                                        </p:tav>
                                        <p:tav tm="100000">
                                          <p:val>
                                            <p:fltVal val="1"/>
                                          </p:val>
                                        </p:tav>
                                      </p:tavLst>
                                    </p:anim>
                                    <p:animScale>
                                      <p:cBhvr>
                                        <p:cTn id="13" dur="26">
                                          <p:stCondLst>
                                            <p:cond delay="650"/>
                                          </p:stCondLst>
                                        </p:cTn>
                                        <p:tgtEl>
                                          <p:spTgt spid="15362"/>
                                        </p:tgtEl>
                                      </p:cBhvr>
                                      <p:to x="100000" y="60000"/>
                                    </p:animScale>
                                    <p:animScale>
                                      <p:cBhvr>
                                        <p:cTn id="14" dur="166" decel="50000">
                                          <p:stCondLst>
                                            <p:cond delay="676"/>
                                          </p:stCondLst>
                                        </p:cTn>
                                        <p:tgtEl>
                                          <p:spTgt spid="15362"/>
                                        </p:tgtEl>
                                      </p:cBhvr>
                                      <p:to x="100000" y="100000"/>
                                    </p:animScale>
                                    <p:animScale>
                                      <p:cBhvr>
                                        <p:cTn id="15" dur="26">
                                          <p:stCondLst>
                                            <p:cond delay="1312"/>
                                          </p:stCondLst>
                                        </p:cTn>
                                        <p:tgtEl>
                                          <p:spTgt spid="15362"/>
                                        </p:tgtEl>
                                      </p:cBhvr>
                                      <p:to x="100000" y="80000"/>
                                    </p:animScale>
                                    <p:animScale>
                                      <p:cBhvr>
                                        <p:cTn id="16" dur="166" decel="50000">
                                          <p:stCondLst>
                                            <p:cond delay="1338"/>
                                          </p:stCondLst>
                                        </p:cTn>
                                        <p:tgtEl>
                                          <p:spTgt spid="15362"/>
                                        </p:tgtEl>
                                      </p:cBhvr>
                                      <p:to x="100000" y="100000"/>
                                    </p:animScale>
                                    <p:animScale>
                                      <p:cBhvr>
                                        <p:cTn id="17" dur="26">
                                          <p:stCondLst>
                                            <p:cond delay="1642"/>
                                          </p:stCondLst>
                                        </p:cTn>
                                        <p:tgtEl>
                                          <p:spTgt spid="15362"/>
                                        </p:tgtEl>
                                      </p:cBhvr>
                                      <p:to x="100000" y="90000"/>
                                    </p:animScale>
                                    <p:animScale>
                                      <p:cBhvr>
                                        <p:cTn id="18" dur="166" decel="50000">
                                          <p:stCondLst>
                                            <p:cond delay="1668"/>
                                          </p:stCondLst>
                                        </p:cTn>
                                        <p:tgtEl>
                                          <p:spTgt spid="15362"/>
                                        </p:tgtEl>
                                      </p:cBhvr>
                                      <p:to x="100000" y="100000"/>
                                    </p:animScale>
                                    <p:animScale>
                                      <p:cBhvr>
                                        <p:cTn id="19" dur="26">
                                          <p:stCondLst>
                                            <p:cond delay="1808"/>
                                          </p:stCondLst>
                                        </p:cTn>
                                        <p:tgtEl>
                                          <p:spTgt spid="15362"/>
                                        </p:tgtEl>
                                      </p:cBhvr>
                                      <p:to x="100000" y="95000"/>
                                    </p:animScale>
                                    <p:animScale>
                                      <p:cBhvr>
                                        <p:cTn id="20" dur="166" decel="50000">
                                          <p:stCondLst>
                                            <p:cond delay="1834"/>
                                          </p:stCondLst>
                                        </p:cTn>
                                        <p:tgtEl>
                                          <p:spTgt spid="1536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188640"/>
            <a:ext cx="7738917"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3200" dirty="0" smtClean="0">
                <a:latin typeface="Comic Sans MS" pitchFamily="66" charset="0"/>
              </a:rPr>
              <a:t>Responsabilités instrumentales du LPC</a:t>
            </a:r>
            <a:endParaRPr lang="fr-FR" sz="3200" dirty="0"/>
          </a:p>
        </p:txBody>
      </p:sp>
      <p:pic>
        <p:nvPicPr>
          <p:cNvPr id="3" name="Picture 2" descr="cal-tilecal"/>
          <p:cNvPicPr>
            <a:picLocks noChangeAspect="1" noChangeArrowheads="1"/>
          </p:cNvPicPr>
          <p:nvPr/>
        </p:nvPicPr>
        <p:blipFill>
          <a:blip r:embed="rId2" cstate="print"/>
          <a:srcRect/>
          <a:stretch>
            <a:fillRect/>
          </a:stretch>
        </p:blipFill>
        <p:spPr bwMode="auto">
          <a:xfrm>
            <a:off x="144016" y="1446651"/>
            <a:ext cx="4283968" cy="3782549"/>
          </a:xfrm>
          <a:prstGeom prst="rect">
            <a:avLst/>
          </a:prstGeom>
          <a:solidFill>
            <a:srgbClr val="99CCFF">
              <a:alpha val="80000"/>
            </a:srgbClr>
          </a:solid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rot="993231">
            <a:off x="4590895" y="3339908"/>
            <a:ext cx="3960440" cy="2970837"/>
          </a:xfrm>
          <a:prstGeom prst="rect">
            <a:avLst/>
          </a:prstGeom>
          <a:noFill/>
          <a:ln w="9525">
            <a:noFill/>
            <a:miter lim="800000"/>
            <a:headEnd/>
            <a:tailEnd/>
          </a:ln>
        </p:spPr>
      </p:pic>
      <p:sp>
        <p:nvSpPr>
          <p:cNvPr id="6" name="ZoneTexte 5"/>
          <p:cNvSpPr txBox="1"/>
          <p:nvPr/>
        </p:nvSpPr>
        <p:spPr>
          <a:xfrm>
            <a:off x="3607042" y="908720"/>
            <a:ext cx="5598007" cy="1200329"/>
          </a:xfrm>
          <a:prstGeom prst="rect">
            <a:avLst/>
          </a:prstGeom>
          <a:noFill/>
        </p:spPr>
        <p:txBody>
          <a:bodyPr wrap="none" rtlCol="0">
            <a:spAutoFit/>
          </a:bodyPr>
          <a:lstStyle/>
          <a:p>
            <a:pPr algn="ctr"/>
            <a:r>
              <a:rPr lang="fr-FR" dirty="0" smtClean="0">
                <a:latin typeface="Comic Sans MS" pitchFamily="66" charset="0"/>
              </a:rPr>
              <a:t>De la </a:t>
            </a:r>
            <a:r>
              <a:rPr lang="fr-FR" dirty="0" smtClean="0">
                <a:solidFill>
                  <a:srgbClr val="0000CC"/>
                </a:solidFill>
                <a:latin typeface="Comic Sans MS" pitchFamily="66" charset="0"/>
              </a:rPr>
              <a:t>conception</a:t>
            </a:r>
            <a:r>
              <a:rPr lang="fr-FR" dirty="0" smtClean="0">
                <a:latin typeface="Comic Sans MS" pitchFamily="66" charset="0"/>
              </a:rPr>
              <a:t> à </a:t>
            </a:r>
            <a:r>
              <a:rPr lang="fr-FR" dirty="0" smtClean="0">
                <a:solidFill>
                  <a:srgbClr val="0000CC"/>
                </a:solidFill>
                <a:latin typeface="Comic Sans MS" pitchFamily="66" charset="0"/>
              </a:rPr>
              <a:t>la promotion</a:t>
            </a:r>
            <a:r>
              <a:rPr lang="fr-FR" dirty="0" smtClean="0">
                <a:latin typeface="Comic Sans MS" pitchFamily="66" charset="0"/>
              </a:rPr>
              <a:t>, </a:t>
            </a:r>
          </a:p>
          <a:p>
            <a:pPr algn="ctr"/>
            <a:r>
              <a:rPr lang="fr-FR" dirty="0" smtClean="0">
                <a:latin typeface="Comic Sans MS" pitchFamily="66" charset="0"/>
              </a:rPr>
              <a:t>puis à la </a:t>
            </a:r>
            <a:r>
              <a:rPr lang="fr-FR" dirty="0" smtClean="0">
                <a:solidFill>
                  <a:srgbClr val="0000CC"/>
                </a:solidFill>
                <a:latin typeface="Comic Sans MS" pitchFamily="66" charset="0"/>
              </a:rPr>
              <a:t>construction</a:t>
            </a:r>
            <a:r>
              <a:rPr lang="fr-FR" dirty="0" smtClean="0">
                <a:latin typeface="Comic Sans MS" pitchFamily="66" charset="0"/>
              </a:rPr>
              <a:t> du </a:t>
            </a:r>
            <a:r>
              <a:rPr lang="fr-FR" dirty="0" smtClean="0">
                <a:latin typeface="Comic Sans MS" pitchFamily="66" charset="0"/>
              </a:rPr>
              <a:t>Tilecal</a:t>
            </a:r>
            <a:r>
              <a:rPr lang="fr-FR" dirty="0" smtClean="0">
                <a:latin typeface="Comic Sans MS" pitchFamily="66" charset="0"/>
              </a:rPr>
              <a:t>:</a:t>
            </a:r>
          </a:p>
          <a:p>
            <a:pPr algn="ctr"/>
            <a:r>
              <a:rPr lang="fr-FR" dirty="0" smtClean="0">
                <a:latin typeface="Comic Sans MS" pitchFamily="66" charset="0"/>
              </a:rPr>
              <a:t>Calorimètre Hadronique à Tuiles scintillantes</a:t>
            </a:r>
          </a:p>
          <a:p>
            <a:pPr algn="ctr"/>
            <a:r>
              <a:rPr lang="fr-FR" dirty="0" smtClean="0">
                <a:solidFill>
                  <a:srgbClr val="0000CC"/>
                </a:solidFill>
                <a:latin typeface="Comic Sans MS" pitchFamily="66" charset="0"/>
                <a:sym typeface="Symbol"/>
              </a:rPr>
              <a:t> Mesures des hadrons (jets, particules) + muons.</a:t>
            </a:r>
            <a:endParaRPr lang="fr-FR" dirty="0">
              <a:solidFill>
                <a:srgbClr val="0000CC"/>
              </a:solidFill>
              <a:latin typeface="Comic Sans MS" pitchFamily="66" charset="0"/>
            </a:endParaRPr>
          </a:p>
        </p:txBody>
      </p:sp>
      <p:sp>
        <p:nvSpPr>
          <p:cNvPr id="7" name="ZoneTexte 6"/>
          <p:cNvSpPr txBox="1"/>
          <p:nvPr/>
        </p:nvSpPr>
        <p:spPr>
          <a:xfrm rot="963643">
            <a:off x="323528" y="1859660"/>
            <a:ext cx="643125" cy="369332"/>
          </a:xfrm>
          <a:prstGeom prst="rect">
            <a:avLst/>
          </a:prstGeom>
          <a:noFill/>
        </p:spPr>
        <p:txBody>
          <a:bodyPr wrap="none" rtlCol="0">
            <a:spAutoFit/>
          </a:bodyPr>
          <a:lstStyle/>
          <a:p>
            <a:r>
              <a:rPr lang="fr-FR" dirty="0" smtClean="0">
                <a:solidFill>
                  <a:schemeClr val="bg1"/>
                </a:solidFill>
                <a:latin typeface="Comic Sans MS" pitchFamily="66" charset="0"/>
              </a:rPr>
              <a:t>EBA</a:t>
            </a:r>
            <a:endParaRPr lang="fr-FR" dirty="0">
              <a:solidFill>
                <a:schemeClr val="bg1"/>
              </a:solidFill>
              <a:latin typeface="Comic Sans MS" pitchFamily="66" charset="0"/>
            </a:endParaRPr>
          </a:p>
        </p:txBody>
      </p:sp>
      <p:sp>
        <p:nvSpPr>
          <p:cNvPr id="8" name="ZoneTexte 7"/>
          <p:cNvSpPr txBox="1"/>
          <p:nvPr/>
        </p:nvSpPr>
        <p:spPr>
          <a:xfrm rot="963643">
            <a:off x="1234857" y="2147692"/>
            <a:ext cx="625492" cy="369332"/>
          </a:xfrm>
          <a:prstGeom prst="rect">
            <a:avLst/>
          </a:prstGeom>
          <a:noFill/>
        </p:spPr>
        <p:txBody>
          <a:bodyPr wrap="none" rtlCol="0">
            <a:spAutoFit/>
          </a:bodyPr>
          <a:lstStyle/>
          <a:p>
            <a:r>
              <a:rPr lang="fr-FR" dirty="0" smtClean="0">
                <a:solidFill>
                  <a:schemeClr val="bg1"/>
                </a:solidFill>
                <a:latin typeface="Comic Sans MS" pitchFamily="66" charset="0"/>
              </a:rPr>
              <a:t>LBA</a:t>
            </a:r>
            <a:endParaRPr lang="fr-FR" dirty="0">
              <a:solidFill>
                <a:schemeClr val="bg1"/>
              </a:solidFill>
              <a:latin typeface="Comic Sans MS" pitchFamily="66" charset="0"/>
            </a:endParaRPr>
          </a:p>
        </p:txBody>
      </p:sp>
      <p:sp>
        <p:nvSpPr>
          <p:cNvPr id="9" name="ZoneTexte 8"/>
          <p:cNvSpPr txBox="1"/>
          <p:nvPr/>
        </p:nvSpPr>
        <p:spPr>
          <a:xfrm rot="963643">
            <a:off x="2162830" y="2439715"/>
            <a:ext cx="614271" cy="369332"/>
          </a:xfrm>
          <a:prstGeom prst="rect">
            <a:avLst/>
          </a:prstGeom>
          <a:noFill/>
        </p:spPr>
        <p:txBody>
          <a:bodyPr wrap="none" rtlCol="0">
            <a:spAutoFit/>
          </a:bodyPr>
          <a:lstStyle/>
          <a:p>
            <a:r>
              <a:rPr lang="fr-FR" dirty="0" smtClean="0">
                <a:solidFill>
                  <a:schemeClr val="bg1"/>
                </a:solidFill>
                <a:latin typeface="Comic Sans MS" pitchFamily="66" charset="0"/>
              </a:rPr>
              <a:t>EBC</a:t>
            </a:r>
            <a:endParaRPr lang="fr-FR" dirty="0">
              <a:solidFill>
                <a:schemeClr val="bg1"/>
              </a:solidFill>
              <a:latin typeface="Comic Sans MS" pitchFamily="66" charset="0"/>
            </a:endParaRPr>
          </a:p>
        </p:txBody>
      </p:sp>
      <p:sp>
        <p:nvSpPr>
          <p:cNvPr id="10" name="ZoneTexte 9"/>
          <p:cNvSpPr txBox="1"/>
          <p:nvPr/>
        </p:nvSpPr>
        <p:spPr>
          <a:xfrm>
            <a:off x="7812360" y="3275692"/>
            <a:ext cx="1061509" cy="369332"/>
          </a:xfrm>
          <a:prstGeom prst="rect">
            <a:avLst/>
          </a:prstGeom>
          <a:noFill/>
        </p:spPr>
        <p:txBody>
          <a:bodyPr wrap="none" rtlCol="0">
            <a:spAutoFit/>
          </a:bodyPr>
          <a:lstStyle/>
          <a:p>
            <a:r>
              <a:rPr lang="fr-FR" dirty="0" smtClean="0">
                <a:latin typeface="Comic Sans MS" pitchFamily="66" charset="0"/>
              </a:rPr>
              <a:t>Ici: EBC</a:t>
            </a:r>
            <a:endParaRPr lang="fr-FR" dirty="0">
              <a:latin typeface="Comic Sans MS" pitchFamily="66" charset="0"/>
            </a:endParaRPr>
          </a:p>
        </p:txBody>
      </p:sp>
      <p:sp>
        <p:nvSpPr>
          <p:cNvPr id="11" name="ZoneTexte 10"/>
          <p:cNvSpPr txBox="1"/>
          <p:nvPr/>
        </p:nvSpPr>
        <p:spPr>
          <a:xfrm>
            <a:off x="179512" y="5517232"/>
            <a:ext cx="3850734" cy="646331"/>
          </a:xfrm>
          <a:prstGeom prst="rect">
            <a:avLst/>
          </a:prstGeom>
          <a:noFill/>
        </p:spPr>
        <p:txBody>
          <a:bodyPr wrap="none" rtlCol="0">
            <a:spAutoFit/>
          </a:bodyPr>
          <a:lstStyle/>
          <a:p>
            <a:r>
              <a:rPr lang="fr-FR" i="1" dirty="0" smtClean="0">
                <a:latin typeface="Comic Sans MS" pitchFamily="66" charset="0"/>
              </a:rPr>
              <a:t>3 tonneaux</a:t>
            </a:r>
          </a:p>
          <a:p>
            <a:r>
              <a:rPr lang="fr-FR" i="1" dirty="0" smtClean="0">
                <a:latin typeface="Comic Sans MS" pitchFamily="66" charset="0"/>
              </a:rPr>
              <a:t> (2900 t, 13 m long, 9m diamètre) </a:t>
            </a:r>
            <a:endParaRPr lang="fr-FR" i="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nier"/>
          <p:cNvPicPr>
            <a:picLocks noChangeAspect="1" noChangeArrowheads="1"/>
          </p:cNvPicPr>
          <p:nvPr/>
        </p:nvPicPr>
        <p:blipFill>
          <a:blip r:embed="rId2" cstate="print"/>
          <a:srcRect/>
          <a:stretch>
            <a:fillRect/>
          </a:stretch>
        </p:blipFill>
        <p:spPr bwMode="auto">
          <a:xfrm>
            <a:off x="3998913" y="0"/>
            <a:ext cx="5145087" cy="6858000"/>
          </a:xfrm>
          <a:prstGeom prst="rect">
            <a:avLst/>
          </a:prstGeom>
          <a:noFill/>
        </p:spPr>
      </p:pic>
      <p:sp>
        <p:nvSpPr>
          <p:cNvPr id="3" name="ZoneTexte 2"/>
          <p:cNvSpPr txBox="1"/>
          <p:nvPr/>
        </p:nvSpPr>
        <p:spPr>
          <a:xfrm>
            <a:off x="107504" y="8617"/>
            <a:ext cx="3494867" cy="206210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800" dirty="0" smtClean="0">
                <a:latin typeface="Comic Sans MS" pitchFamily="66" charset="0"/>
              </a:rPr>
              <a:t>       </a:t>
            </a:r>
            <a:r>
              <a:rPr lang="fr-FR" sz="2800" dirty="0" smtClean="0">
                <a:solidFill>
                  <a:srgbClr val="FF0000"/>
                </a:solidFill>
                <a:latin typeface="Comic Sans MS" pitchFamily="66" charset="0"/>
              </a:rPr>
              <a:t>1990-2008</a:t>
            </a:r>
            <a:endParaRPr lang="fr-FR" sz="2800" dirty="0" smtClean="0">
              <a:solidFill>
                <a:srgbClr val="FF0000"/>
              </a:solidFill>
              <a:latin typeface="Comic Sans MS" pitchFamily="66" charset="0"/>
            </a:endParaRPr>
          </a:p>
          <a:p>
            <a:endParaRPr lang="fr-FR" sz="800" dirty="0" smtClean="0">
              <a:latin typeface="Comic Sans MS" pitchFamily="66" charset="0"/>
            </a:endParaRPr>
          </a:p>
          <a:p>
            <a:pPr algn="ctr"/>
            <a:r>
              <a:rPr lang="fr-FR" dirty="0" smtClean="0">
                <a:latin typeface="Comic Sans MS" pitchFamily="66" charset="0"/>
              </a:rPr>
              <a:t>R&amp;D, conception, </a:t>
            </a:r>
            <a:r>
              <a:rPr lang="fr-FR" dirty="0" smtClean="0">
                <a:latin typeface="Comic Sans MS" pitchFamily="66" charset="0"/>
              </a:rPr>
              <a:t>défense,</a:t>
            </a:r>
          </a:p>
          <a:p>
            <a:pPr algn="ctr"/>
            <a:r>
              <a:rPr lang="fr-FR" dirty="0" smtClean="0">
                <a:latin typeface="Comic Sans MS" pitchFamily="66" charset="0"/>
              </a:rPr>
              <a:t>c</a:t>
            </a:r>
            <a:r>
              <a:rPr lang="fr-FR" dirty="0" smtClean="0">
                <a:latin typeface="Comic Sans MS" pitchFamily="66" charset="0"/>
              </a:rPr>
              <a:t>onstruction</a:t>
            </a:r>
            <a:r>
              <a:rPr lang="fr-FR" dirty="0" smtClean="0">
                <a:latin typeface="Comic Sans MS" pitchFamily="66" charset="0"/>
              </a:rPr>
              <a:t>, </a:t>
            </a:r>
            <a:r>
              <a:rPr lang="fr-FR" dirty="0" smtClean="0">
                <a:latin typeface="Comic Sans MS" pitchFamily="66" charset="0"/>
              </a:rPr>
              <a:t>assemblage de</a:t>
            </a:r>
          </a:p>
          <a:p>
            <a:pPr algn="ctr"/>
            <a:r>
              <a:rPr lang="fr-FR" dirty="0" smtClean="0">
                <a:latin typeface="Comic Sans MS" pitchFamily="66" charset="0"/>
              </a:rPr>
              <a:t>l’électronique, puis calibrations</a:t>
            </a:r>
          </a:p>
          <a:p>
            <a:pPr algn="ctr"/>
            <a:r>
              <a:rPr lang="fr-FR" dirty="0" smtClean="0">
                <a:latin typeface="Comic Sans MS" pitchFamily="66" charset="0"/>
              </a:rPr>
              <a:t>(Faisceaux tests et </a:t>
            </a:r>
            <a:r>
              <a:rPr lang="fr-FR" dirty="0" smtClean="0">
                <a:latin typeface="Comic Sans MS" pitchFamily="66" charset="0"/>
              </a:rPr>
              <a:t>Laser</a:t>
            </a:r>
            <a:r>
              <a:rPr lang="fr-FR" dirty="0" smtClean="0">
                <a:latin typeface="Comic Sans MS" pitchFamily="66" charset="0"/>
              </a:rPr>
              <a:t>)</a:t>
            </a:r>
          </a:p>
          <a:p>
            <a:pPr algn="ctr"/>
            <a:r>
              <a:rPr lang="fr-FR" dirty="0" smtClean="0">
                <a:latin typeface="Comic Sans MS" pitchFamily="66" charset="0"/>
              </a:rPr>
              <a:t> </a:t>
            </a:r>
            <a:r>
              <a:rPr lang="fr-FR" dirty="0" smtClean="0">
                <a:latin typeface="Comic Sans MS" pitchFamily="66" charset="0"/>
              </a:rPr>
              <a:t>et </a:t>
            </a:r>
            <a:r>
              <a:rPr lang="fr-FR" dirty="0" smtClean="0">
                <a:latin typeface="Comic Sans MS" pitchFamily="66" charset="0"/>
              </a:rPr>
              <a:t>enfin ″</a:t>
            </a:r>
            <a:r>
              <a:rPr lang="fr-FR" dirty="0" err="1" smtClean="0">
                <a:latin typeface="Comic Sans MS" pitchFamily="66" charset="0"/>
              </a:rPr>
              <a:t>commissioning</a:t>
            </a:r>
            <a:r>
              <a:rPr lang="fr-FR" dirty="0" smtClean="0">
                <a:latin typeface="Comic Sans MS" pitchFamily="66" charset="0"/>
              </a:rPr>
              <a:t>″</a:t>
            </a:r>
            <a:endParaRPr lang="fr-FR" dirty="0">
              <a:latin typeface="Comic Sans MS" pitchFamily="66" charset="0"/>
            </a:endParaRPr>
          </a:p>
        </p:txBody>
      </p:sp>
      <p:sp>
        <p:nvSpPr>
          <p:cNvPr id="4" name="ZoneTexte 3"/>
          <p:cNvSpPr txBox="1"/>
          <p:nvPr/>
        </p:nvSpPr>
        <p:spPr>
          <a:xfrm>
            <a:off x="179512" y="2034714"/>
            <a:ext cx="3573414" cy="1754326"/>
          </a:xfrm>
          <a:prstGeom prst="rect">
            <a:avLst/>
          </a:prstGeom>
          <a:noFill/>
        </p:spPr>
        <p:txBody>
          <a:bodyPr wrap="none" rtlCol="0">
            <a:spAutoFit/>
          </a:bodyPr>
          <a:lstStyle/>
          <a:p>
            <a:pPr>
              <a:buFont typeface="Symbol" pitchFamily="18" charset="2"/>
              <a:buChar char="Þ"/>
            </a:pPr>
            <a:r>
              <a:rPr lang="fr-FR" dirty="0" smtClean="0">
                <a:solidFill>
                  <a:srgbClr val="0000CC"/>
                </a:solidFill>
                <a:latin typeface="Comic Sans MS" pitchFamily="66" charset="0"/>
                <a:sym typeface="Symbol"/>
              </a:rPr>
              <a:t>Travaux très divers</a:t>
            </a:r>
          </a:p>
          <a:p>
            <a:r>
              <a:rPr lang="fr-FR" dirty="0" smtClean="0">
                <a:solidFill>
                  <a:srgbClr val="0000CC"/>
                </a:solidFill>
                <a:latin typeface="Comic Sans MS" pitchFamily="66" charset="0"/>
                <a:sym typeface="Symbol"/>
              </a:rPr>
              <a:t>    et grandes séries:</a:t>
            </a:r>
          </a:p>
          <a:p>
            <a:pPr>
              <a:buFontTx/>
              <a:buChar char="-"/>
            </a:pPr>
            <a:r>
              <a:rPr lang="fr-FR" dirty="0" smtClean="0">
                <a:latin typeface="Comic Sans MS" pitchFamily="66" charset="0"/>
                <a:sym typeface="Symbol"/>
              </a:rPr>
              <a:t> Mécanique.</a:t>
            </a:r>
          </a:p>
          <a:p>
            <a:pPr>
              <a:buFontTx/>
              <a:buChar char="-"/>
            </a:pPr>
            <a:r>
              <a:rPr lang="fr-FR" dirty="0" smtClean="0">
                <a:latin typeface="Comic Sans MS" pitchFamily="66" charset="0"/>
                <a:sym typeface="Symbol"/>
              </a:rPr>
              <a:t> Electronique.</a:t>
            </a:r>
          </a:p>
          <a:p>
            <a:pPr>
              <a:buFontTx/>
              <a:buChar char="-"/>
            </a:pPr>
            <a:r>
              <a:rPr lang="fr-FR" dirty="0" smtClean="0">
                <a:latin typeface="Comic Sans MS" pitchFamily="66" charset="0"/>
                <a:sym typeface="Symbol"/>
              </a:rPr>
              <a:t> Optique.</a:t>
            </a:r>
          </a:p>
          <a:p>
            <a:pPr>
              <a:buFontTx/>
              <a:buChar char="-"/>
            </a:pPr>
            <a:r>
              <a:rPr lang="fr-FR" dirty="0" smtClean="0">
                <a:latin typeface="Comic Sans MS" pitchFamily="66" charset="0"/>
                <a:sym typeface="Symbol"/>
              </a:rPr>
              <a:t> Informatique </a:t>
            </a:r>
            <a:r>
              <a:rPr lang="fr-FR" dirty="0" smtClean="0">
                <a:latin typeface="Comic Sans MS" pitchFamily="66" charset="0"/>
                <a:sym typeface="Symbol"/>
              </a:rPr>
              <a:t>on-line/</a:t>
            </a:r>
            <a:r>
              <a:rPr lang="fr-FR" dirty="0" err="1" smtClean="0">
                <a:latin typeface="Comic Sans MS" pitchFamily="66" charset="0"/>
                <a:sym typeface="Symbol"/>
              </a:rPr>
              <a:t>off-line</a:t>
            </a:r>
            <a:r>
              <a:rPr lang="fr-FR" dirty="0" smtClean="0">
                <a:latin typeface="Comic Sans MS" pitchFamily="66" charset="0"/>
                <a:sym typeface="Symbol"/>
              </a:rPr>
              <a:t>.</a:t>
            </a:r>
            <a:endParaRPr lang="fr-FR" dirty="0" smtClean="0">
              <a:latin typeface="Comic Sans MS" pitchFamily="66" charset="0"/>
              <a:sym typeface="Symbol"/>
            </a:endParaRPr>
          </a:p>
        </p:txBody>
      </p:sp>
      <p:pic>
        <p:nvPicPr>
          <p:cNvPr id="5" name="Picture 3"/>
          <p:cNvPicPr>
            <a:picLocks noChangeAspect="1" noChangeArrowheads="1"/>
          </p:cNvPicPr>
          <p:nvPr/>
        </p:nvPicPr>
        <p:blipFill>
          <a:blip r:embed="rId3" cstate="print"/>
          <a:srcRect/>
          <a:stretch>
            <a:fillRect/>
          </a:stretch>
        </p:blipFill>
        <p:spPr bwMode="auto">
          <a:xfrm>
            <a:off x="0" y="3855498"/>
            <a:ext cx="3995936" cy="30025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2026583"/>
            <a:ext cx="4924745" cy="2554545"/>
          </a:xfrm>
          <a:prstGeom prst="rect">
            <a:avLst/>
          </a:prstGeom>
          <a:effectLst>
            <a:outerShdw blurRad="50800" dist="38100" dir="2700000" algn="tl" rotWithShape="0">
              <a:prstClr val="black">
                <a:alpha val="40000"/>
              </a:prstClr>
            </a:outerShdw>
          </a:effectLst>
        </p:spPr>
        <p:txBody>
          <a:bodyPr wrap="none">
            <a:spAutoFit/>
          </a:bodyPr>
          <a:lstStyle/>
          <a:p>
            <a:pPr algn="ctr"/>
            <a:r>
              <a:rPr lang="fr-FR" sz="4000" dirty="0" smtClean="0">
                <a:solidFill>
                  <a:srgbClr val="0000CC"/>
                </a:solidFill>
                <a:latin typeface="Comic Sans MS" pitchFamily="66" charset="0"/>
              </a:rPr>
              <a:t>La réalité des faits</a:t>
            </a:r>
          </a:p>
          <a:p>
            <a:pPr algn="ctr"/>
            <a:endParaRPr lang="fr-FR" sz="4000" dirty="0" smtClean="0">
              <a:solidFill>
                <a:srgbClr val="0000CC"/>
              </a:solidFill>
              <a:latin typeface="Comic Sans MS" pitchFamily="66" charset="0"/>
            </a:endParaRPr>
          </a:p>
          <a:p>
            <a:pPr algn="ctr"/>
            <a:r>
              <a:rPr lang="fr-FR" sz="4000" dirty="0" smtClean="0">
                <a:solidFill>
                  <a:srgbClr val="0000CC"/>
                </a:solidFill>
                <a:latin typeface="Comic Sans MS" pitchFamily="66" charset="0"/>
              </a:rPr>
              <a:t> face aux prévisions</a:t>
            </a:r>
          </a:p>
          <a:p>
            <a:pPr algn="ctr"/>
            <a:r>
              <a:rPr lang="fr-FR" sz="4000" dirty="0" smtClean="0">
                <a:solidFill>
                  <a:srgbClr val="0000CC"/>
                </a:solidFill>
                <a:latin typeface="Comic Sans MS" pitchFamily="66" charset="0"/>
              </a:rPr>
              <a:t>et/ou polémiques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074" y="2852936"/>
            <a:ext cx="2634054" cy="707886"/>
          </a:xfrm>
          <a:prstGeom prst="rect">
            <a:avLst/>
          </a:prstGeom>
          <a:effectLst>
            <a:outerShdw blurRad="50800" dist="38100" dir="2700000" algn="tl" rotWithShape="0">
              <a:prstClr val="black">
                <a:alpha val="40000"/>
              </a:prstClr>
            </a:outerShdw>
          </a:effectLst>
        </p:spPr>
        <p:txBody>
          <a:bodyPr wrap="none">
            <a:spAutoFit/>
          </a:bodyPr>
          <a:lstStyle/>
          <a:p>
            <a:r>
              <a:rPr lang="fr-FR" sz="4000" dirty="0" smtClean="0">
                <a:solidFill>
                  <a:srgbClr val="0000CC"/>
                </a:solidFill>
                <a:latin typeface="Comic Sans MS" pitchFamily="66" charset="0"/>
              </a:rPr>
              <a:t>Préambule</a:t>
            </a:r>
            <a:endParaRPr lang="fr-FR" sz="4000" dirty="0">
              <a:solidFill>
                <a:srgbClr val="0000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7664" y="188640"/>
            <a:ext cx="5544616"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3200" dirty="0" smtClean="0">
                <a:latin typeface="Comic Sans MS" pitchFamily="66" charset="0"/>
              </a:rPr>
              <a:t>Le fonctionnement d’ATLAS</a:t>
            </a:r>
            <a:endParaRPr lang="fr-FR" sz="3200" dirty="0"/>
          </a:p>
        </p:txBody>
      </p:sp>
      <p:sp>
        <p:nvSpPr>
          <p:cNvPr id="3" name="ZoneTexte 2"/>
          <p:cNvSpPr txBox="1"/>
          <p:nvPr/>
        </p:nvSpPr>
        <p:spPr>
          <a:xfrm>
            <a:off x="-36512" y="908720"/>
            <a:ext cx="8674169" cy="1200329"/>
          </a:xfrm>
          <a:prstGeom prst="rect">
            <a:avLst/>
          </a:prstGeom>
          <a:noFill/>
        </p:spPr>
        <p:txBody>
          <a:bodyPr wrap="none" rtlCol="0">
            <a:spAutoFit/>
          </a:bodyPr>
          <a:lstStyle/>
          <a:p>
            <a:pPr>
              <a:buFont typeface="Symbol" pitchFamily="18" charset="2"/>
              <a:buChar char="à"/>
            </a:pPr>
            <a:r>
              <a:rPr lang="fr-FR" sz="2400" dirty="0" smtClean="0">
                <a:solidFill>
                  <a:srgbClr val="0000CC"/>
                </a:solidFill>
                <a:latin typeface="Comic Sans MS" pitchFamily="66" charset="0"/>
                <a:sym typeface="Symbol"/>
              </a:rPr>
              <a:t> Tire parti au maximum des faisceaux délivrés par le LHC</a:t>
            </a:r>
          </a:p>
          <a:p>
            <a:r>
              <a:rPr lang="fr-FR" sz="2400" dirty="0" smtClean="0">
                <a:solidFill>
                  <a:srgbClr val="0000CC"/>
                </a:solidFill>
                <a:latin typeface="Comic Sans MS" pitchFamily="66" charset="0"/>
                <a:sym typeface="Symbol"/>
              </a:rPr>
              <a:t>  (énergies et luminosités) avec une grande efficacité</a:t>
            </a:r>
          </a:p>
          <a:p>
            <a:r>
              <a:rPr lang="fr-FR" sz="2400" dirty="0" smtClean="0">
                <a:solidFill>
                  <a:srgbClr val="0000CC"/>
                </a:solidFill>
                <a:latin typeface="Comic Sans MS" pitchFamily="66" charset="0"/>
                <a:sym typeface="Symbol"/>
              </a:rPr>
              <a:t>  de tous les sous-détecteurs.</a:t>
            </a:r>
            <a:endParaRPr lang="fr-FR" sz="2400" dirty="0">
              <a:solidFill>
                <a:srgbClr val="0000CC"/>
              </a:solidFill>
              <a:latin typeface="Comic Sans MS" pitchFamily="66" charset="0"/>
            </a:endParaRPr>
          </a:p>
        </p:txBody>
      </p:sp>
      <p:sp>
        <p:nvSpPr>
          <p:cNvPr id="4" name="ZoneTexte 3"/>
          <p:cNvSpPr txBox="1"/>
          <p:nvPr/>
        </p:nvSpPr>
        <p:spPr>
          <a:xfrm>
            <a:off x="2627784" y="2060848"/>
            <a:ext cx="6553397" cy="1200329"/>
          </a:xfrm>
          <a:prstGeom prst="rect">
            <a:avLst/>
          </a:prstGeom>
          <a:noFill/>
        </p:spPr>
        <p:txBody>
          <a:bodyPr wrap="none" rtlCol="0">
            <a:spAutoFit/>
          </a:bodyPr>
          <a:lstStyle/>
          <a:p>
            <a:r>
              <a:rPr lang="fr-FR" i="1" dirty="0" smtClean="0">
                <a:solidFill>
                  <a:srgbClr val="CC0066"/>
                </a:solidFill>
                <a:latin typeface="Comic Sans MS" pitchFamily="66" charset="0"/>
              </a:rPr>
              <a:t>Rappels:</a:t>
            </a:r>
          </a:p>
          <a:p>
            <a:r>
              <a:rPr lang="fr-FR" i="1" dirty="0" smtClean="0">
                <a:solidFill>
                  <a:srgbClr val="CC0066"/>
                </a:solidFill>
                <a:latin typeface="Comic Sans MS" pitchFamily="66" charset="0"/>
              </a:rPr>
              <a:t> Luminosité instantanée </a:t>
            </a:r>
            <a:r>
              <a:rPr lang="fr-FR" i="1" dirty="0" smtClean="0">
                <a:solidFill>
                  <a:srgbClr val="CC0066"/>
                </a:solidFill>
                <a:latin typeface="Comic Sans MS" pitchFamily="66" charset="0"/>
                <a:sym typeface="Symbol"/>
              </a:rPr>
              <a:t> nombre de collisions/seconde.</a:t>
            </a:r>
          </a:p>
          <a:p>
            <a:r>
              <a:rPr lang="fr-FR" i="1" dirty="0" smtClean="0">
                <a:solidFill>
                  <a:srgbClr val="CC0066"/>
                </a:solidFill>
                <a:latin typeface="Comic Sans MS" pitchFamily="66" charset="0"/>
                <a:sym typeface="Symbol"/>
              </a:rPr>
              <a:t> Luminosité intégrée  nombre total de collisions délivrées</a:t>
            </a:r>
          </a:p>
          <a:p>
            <a:r>
              <a:rPr lang="fr-FR" i="1" dirty="0" smtClean="0">
                <a:solidFill>
                  <a:srgbClr val="CC0066"/>
                </a:solidFill>
                <a:latin typeface="Comic Sans MS" pitchFamily="66" charset="0"/>
                <a:sym typeface="Symbol"/>
              </a:rPr>
              <a:t>                                    sur la période considérée.</a:t>
            </a:r>
            <a:endParaRPr lang="fr-FR" i="1" dirty="0">
              <a:solidFill>
                <a:srgbClr val="CC0066"/>
              </a:solidFill>
              <a:latin typeface="Comic Sans MS" pitchFamily="66" charset="0"/>
            </a:endParaRPr>
          </a:p>
        </p:txBody>
      </p:sp>
      <p:sp>
        <p:nvSpPr>
          <p:cNvPr id="5" name="ZoneTexte 4"/>
          <p:cNvSpPr txBox="1"/>
          <p:nvPr/>
        </p:nvSpPr>
        <p:spPr>
          <a:xfrm>
            <a:off x="552796" y="3573016"/>
            <a:ext cx="2291012" cy="369332"/>
          </a:xfrm>
          <a:prstGeom prst="rect">
            <a:avLst/>
          </a:prstGeom>
          <a:noFill/>
        </p:spPr>
        <p:txBody>
          <a:bodyPr wrap="none" rtlCol="0">
            <a:spAutoFit/>
          </a:bodyPr>
          <a:lstStyle/>
          <a:p>
            <a:r>
              <a:rPr lang="fr-FR" dirty="0" smtClean="0">
                <a:latin typeface="Comic Sans MS" pitchFamily="66" charset="0"/>
              </a:rPr>
              <a:t>proton-proton 2010</a:t>
            </a:r>
            <a:endParaRPr lang="fr-FR" dirty="0">
              <a:latin typeface="Comic Sans MS" pitchFamily="66" charset="0"/>
            </a:endParaRPr>
          </a:p>
        </p:txBody>
      </p:sp>
      <p:sp>
        <p:nvSpPr>
          <p:cNvPr id="7" name="ZoneTexte 6"/>
          <p:cNvSpPr txBox="1"/>
          <p:nvPr/>
        </p:nvSpPr>
        <p:spPr>
          <a:xfrm>
            <a:off x="3614001" y="3573016"/>
            <a:ext cx="2254143" cy="646331"/>
          </a:xfrm>
          <a:prstGeom prst="rect">
            <a:avLst/>
          </a:prstGeom>
          <a:noFill/>
        </p:spPr>
        <p:txBody>
          <a:bodyPr wrap="none" rtlCol="0">
            <a:spAutoFit/>
          </a:bodyPr>
          <a:lstStyle/>
          <a:p>
            <a:pPr algn="ctr"/>
            <a:r>
              <a:rPr lang="fr-FR" dirty="0" smtClean="0">
                <a:latin typeface="Comic Sans MS" pitchFamily="66" charset="0"/>
              </a:rPr>
              <a:t>proton-proton 2011</a:t>
            </a:r>
          </a:p>
          <a:p>
            <a:pPr algn="ctr"/>
            <a:r>
              <a:rPr lang="fr-FR" dirty="0" smtClean="0">
                <a:latin typeface="Comic Sans MS" pitchFamily="66" charset="0"/>
              </a:rPr>
              <a:t>(au 15 juin 2011)</a:t>
            </a:r>
            <a:endParaRPr lang="fr-FR" dirty="0">
              <a:latin typeface="Comic Sans MS" pitchFamily="66" charset="0"/>
            </a:endParaRPr>
          </a:p>
        </p:txBody>
      </p:sp>
      <p:sp>
        <p:nvSpPr>
          <p:cNvPr id="8" name="ZoneTexte 7"/>
          <p:cNvSpPr txBox="1"/>
          <p:nvPr/>
        </p:nvSpPr>
        <p:spPr>
          <a:xfrm>
            <a:off x="6558569" y="3573016"/>
            <a:ext cx="2117887" cy="369332"/>
          </a:xfrm>
          <a:prstGeom prst="rect">
            <a:avLst/>
          </a:prstGeom>
          <a:noFill/>
        </p:spPr>
        <p:txBody>
          <a:bodyPr wrap="none" rtlCol="0">
            <a:spAutoFit/>
          </a:bodyPr>
          <a:lstStyle/>
          <a:p>
            <a:r>
              <a:rPr lang="fr-FR" dirty="0" smtClean="0">
                <a:latin typeface="Comic Sans MS" pitchFamily="66" charset="0"/>
              </a:rPr>
              <a:t>Plomb-Plomb 2010</a:t>
            </a:r>
            <a:endParaRPr lang="fr-FR" dirty="0">
              <a:latin typeface="Comic Sans MS" pitchFamily="66" charset="0"/>
            </a:endParaRPr>
          </a:p>
        </p:txBody>
      </p:sp>
      <p:pic>
        <p:nvPicPr>
          <p:cNvPr id="16386" name="Picture 2" descr="C:\Users\François\Desktop\Communication\Gazette\Gazette-janvier-février-mars_2011\Images_janvier-févrierr\Ion_figure1.jpg"/>
          <p:cNvPicPr>
            <a:picLocks noChangeAspect="1" noChangeArrowheads="1"/>
          </p:cNvPicPr>
          <p:nvPr/>
        </p:nvPicPr>
        <p:blipFill>
          <a:blip r:embed="rId2" cstate="print"/>
          <a:srcRect/>
          <a:stretch>
            <a:fillRect/>
          </a:stretch>
        </p:blipFill>
        <p:spPr bwMode="auto">
          <a:xfrm>
            <a:off x="6300192" y="3933056"/>
            <a:ext cx="2846965" cy="2852415"/>
          </a:xfrm>
          <a:prstGeom prst="rect">
            <a:avLst/>
          </a:prstGeom>
          <a:noFill/>
        </p:spPr>
      </p:pic>
      <p:pic>
        <p:nvPicPr>
          <p:cNvPr id="15362" name="Picture 2" descr="C:\Users\François\Desktop\Luminosity_2010.png"/>
          <p:cNvPicPr>
            <a:picLocks noChangeAspect="1" noChangeArrowheads="1"/>
          </p:cNvPicPr>
          <p:nvPr/>
        </p:nvPicPr>
        <p:blipFill>
          <a:blip r:embed="rId3" cstate="print"/>
          <a:srcRect/>
          <a:stretch>
            <a:fillRect/>
          </a:stretch>
        </p:blipFill>
        <p:spPr bwMode="auto">
          <a:xfrm>
            <a:off x="144016" y="4221088"/>
            <a:ext cx="3275856" cy="2354008"/>
          </a:xfrm>
          <a:prstGeom prst="rect">
            <a:avLst/>
          </a:prstGeom>
          <a:noFill/>
        </p:spPr>
      </p:pic>
      <p:sp>
        <p:nvSpPr>
          <p:cNvPr id="11" name="ZoneTexte 10"/>
          <p:cNvSpPr txBox="1"/>
          <p:nvPr/>
        </p:nvSpPr>
        <p:spPr>
          <a:xfrm>
            <a:off x="1115616" y="6444044"/>
            <a:ext cx="1124026" cy="369332"/>
          </a:xfrm>
          <a:prstGeom prst="rect">
            <a:avLst/>
          </a:prstGeom>
          <a:noFill/>
        </p:spPr>
        <p:txBody>
          <a:bodyPr wrap="none" rtlCol="0">
            <a:spAutoFit/>
          </a:bodyPr>
          <a:lstStyle/>
          <a:p>
            <a:r>
              <a:rPr lang="en-US" dirty="0" smtClean="0">
                <a:latin typeface="Comic Sans MS" pitchFamily="66" charset="0"/>
                <a:sym typeface="Symbol"/>
              </a:rPr>
              <a:t> 48 pb</a:t>
            </a:r>
            <a:r>
              <a:rPr lang="en-US" baseline="30000" dirty="0" smtClean="0">
                <a:latin typeface="Comic Sans MS" pitchFamily="66" charset="0"/>
                <a:sym typeface="Symbol"/>
              </a:rPr>
              <a:t>-1</a:t>
            </a:r>
            <a:endParaRPr lang="en-US" dirty="0">
              <a:latin typeface="Comic Sans MS" pitchFamily="66" charset="0"/>
            </a:endParaRPr>
          </a:p>
        </p:txBody>
      </p:sp>
      <p:pic>
        <p:nvPicPr>
          <p:cNvPr id="6" name="Picture 2" descr="C:\Users\François\Desktop\sumLumiByDay.png"/>
          <p:cNvPicPr>
            <a:picLocks noChangeAspect="1" noChangeArrowheads="1"/>
          </p:cNvPicPr>
          <p:nvPr/>
        </p:nvPicPr>
        <p:blipFill>
          <a:blip r:embed="rId4" cstate="print"/>
          <a:srcRect/>
          <a:stretch>
            <a:fillRect/>
          </a:stretch>
        </p:blipFill>
        <p:spPr bwMode="auto">
          <a:xfrm>
            <a:off x="3131840" y="4221088"/>
            <a:ext cx="3365745" cy="2418600"/>
          </a:xfrm>
          <a:prstGeom prst="rect">
            <a:avLst/>
          </a:prstGeom>
          <a:noFill/>
        </p:spPr>
      </p:pic>
      <p:sp>
        <p:nvSpPr>
          <p:cNvPr id="14" name="ZoneTexte 13"/>
          <p:cNvSpPr txBox="1"/>
          <p:nvPr/>
        </p:nvSpPr>
        <p:spPr>
          <a:xfrm>
            <a:off x="3414466" y="6453336"/>
            <a:ext cx="2885726" cy="369332"/>
          </a:xfrm>
          <a:prstGeom prst="rect">
            <a:avLst/>
          </a:prstGeom>
          <a:noFill/>
        </p:spPr>
        <p:txBody>
          <a:bodyPr wrap="none" rtlCol="0">
            <a:spAutoFit/>
          </a:bodyPr>
          <a:lstStyle/>
          <a:p>
            <a:r>
              <a:rPr lang="en-US" dirty="0" smtClean="0">
                <a:latin typeface="Comic Sans MS" pitchFamily="66" charset="0"/>
                <a:sym typeface="Symbol"/>
              </a:rPr>
              <a:t>Déjà </a:t>
            </a:r>
            <a:r>
              <a:rPr lang="en-US" dirty="0" smtClean="0">
                <a:latin typeface="Comic Sans MS" pitchFamily="66" charset="0"/>
                <a:sym typeface="Symbol"/>
              </a:rPr>
              <a:t>près</a:t>
            </a:r>
            <a:r>
              <a:rPr lang="en-US" dirty="0" smtClean="0">
                <a:latin typeface="Comic Sans MS" pitchFamily="66" charset="0"/>
                <a:sym typeface="Symbol"/>
              </a:rPr>
              <a:t> de 20 </a:t>
            </a:r>
            <a:r>
              <a:rPr lang="en-US" dirty="0" smtClean="0">
                <a:latin typeface="Comic Sans MS" pitchFamily="66" charset="0"/>
                <a:sym typeface="Symbol"/>
              </a:rPr>
              <a:t>fois</a:t>
            </a:r>
            <a:r>
              <a:rPr lang="en-US" dirty="0" smtClean="0">
                <a:latin typeface="Comic Sans MS" pitchFamily="66" charset="0"/>
                <a:sym typeface="Symbol"/>
              </a:rPr>
              <a:t> plus</a:t>
            </a:r>
            <a:endParaRPr lang="en-US" dirty="0">
              <a:latin typeface="Comic Sans MS" pitchFamily="66" charset="0"/>
            </a:endParaRPr>
          </a:p>
        </p:txBody>
      </p:sp>
      <p:sp>
        <p:nvSpPr>
          <p:cNvPr id="17" name="Rectangle 16"/>
          <p:cNvSpPr/>
          <p:nvPr/>
        </p:nvSpPr>
        <p:spPr>
          <a:xfrm>
            <a:off x="-36512" y="3384376"/>
            <a:ext cx="6228184" cy="3501008"/>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latin typeface="Comic Sans MS" pitchFamily="66" charset="0"/>
            </a:endParaRPr>
          </a:p>
          <a:p>
            <a:pPr algn="ctr"/>
            <a:endParaRPr lang="fr-FR" sz="2800" dirty="0" smtClean="0">
              <a:latin typeface="Comic Sans MS" pitchFamily="66" charset="0"/>
            </a:endParaRPr>
          </a:p>
          <a:p>
            <a:pPr algn="ctr"/>
            <a:endParaRPr lang="fr-FR" sz="2800" dirty="0" smtClean="0">
              <a:latin typeface="Comic Sans MS" pitchFamily="66" charset="0"/>
            </a:endParaRPr>
          </a:p>
          <a:p>
            <a:pPr algn="ctr"/>
            <a:r>
              <a:rPr lang="fr-FR" sz="2800" dirty="0" smtClean="0">
                <a:latin typeface="Comic Sans MS" pitchFamily="66" charset="0"/>
              </a:rPr>
              <a:t>… et surtout </a:t>
            </a:r>
          </a:p>
          <a:p>
            <a:pPr algn="ctr"/>
            <a:endParaRPr lang="fr-FR" sz="2800" dirty="0" smtClean="0">
              <a:latin typeface="Comic Sans MS" pitchFamily="66" charset="0"/>
            </a:endParaRPr>
          </a:p>
          <a:p>
            <a:pPr algn="ctr"/>
            <a:endParaRPr lang="fr-FR" sz="2800" dirty="0" smtClean="0">
              <a:latin typeface="Comic Sans MS" pitchFamily="66" charset="0"/>
            </a:endParaRPr>
          </a:p>
          <a:p>
            <a:pPr algn="ctr"/>
            <a:r>
              <a:rPr lang="fr-FR" sz="2800" dirty="0" smtClean="0">
                <a:latin typeface="Comic Sans MS" pitchFamily="66" charset="0"/>
              </a:rPr>
              <a:t>Luminosité 2010 + Luminosité 2011</a:t>
            </a:r>
          </a:p>
          <a:p>
            <a:pPr algn="ctr"/>
            <a:r>
              <a:rPr lang="fr-FR" sz="2800" dirty="0" smtClean="0">
                <a:latin typeface="Comic Sans MS" pitchFamily="66" charset="0"/>
              </a:rPr>
              <a:t>=</a:t>
            </a:r>
          </a:p>
          <a:p>
            <a:pPr algn="ctr"/>
            <a:r>
              <a:rPr lang="fr-FR" sz="2800" dirty="0" smtClean="0">
                <a:latin typeface="Comic Sans MS" pitchFamily="66" charset="0"/>
              </a:rPr>
              <a:t>1 fb</a:t>
            </a:r>
            <a:r>
              <a:rPr lang="fr-FR" sz="2800" baseline="30000" dirty="0" smtClean="0">
                <a:latin typeface="Comic Sans MS" pitchFamily="66" charset="0"/>
              </a:rPr>
              <a:t>-1</a:t>
            </a:r>
            <a:r>
              <a:rPr lang="fr-FR" sz="2800" dirty="0" smtClean="0">
                <a:latin typeface="Comic Sans MS" pitchFamily="66" charset="0"/>
              </a:rPr>
              <a:t> en proton-proton</a:t>
            </a:r>
          </a:p>
          <a:p>
            <a:pPr algn="ctr"/>
            <a:r>
              <a:rPr lang="fr-FR" sz="2800" dirty="0" smtClean="0">
                <a:latin typeface="Comic Sans MS" pitchFamily="66" charset="0"/>
              </a:rPr>
              <a:t>l</a:t>
            </a:r>
            <a:r>
              <a:rPr lang="fr-FR" sz="2800" dirty="0" smtClean="0">
                <a:latin typeface="Comic Sans MS" pitchFamily="66" charset="0"/>
              </a:rPr>
              <a:t>e 15 juin 2011</a:t>
            </a:r>
            <a:endParaRPr lang="fr-FR" sz="2800" dirty="0" smtClean="0">
              <a:latin typeface="Comic Sans MS" pitchFamily="66" charset="0"/>
            </a:endParaRPr>
          </a:p>
          <a:p>
            <a:pPr algn="ctr"/>
            <a:endParaRPr lang="fr-FR" sz="2800" baseline="30000" dirty="0" smtClean="0">
              <a:latin typeface="Comic Sans MS" pitchFamily="66" charset="0"/>
            </a:endParaRPr>
          </a:p>
          <a:p>
            <a:pPr algn="ctr"/>
            <a:endParaRPr lang="fr-FR" sz="2800" dirty="0" smtClean="0">
              <a:latin typeface="Comic Sans MS" pitchFamily="66" charset="0"/>
            </a:endParaRPr>
          </a:p>
          <a:p>
            <a:pPr algn="ctr"/>
            <a:endParaRPr lang="fr-FR" dirty="0"/>
          </a:p>
        </p:txBody>
      </p:sp>
      <p:sp>
        <p:nvSpPr>
          <p:cNvPr id="18" name="Sourire 17"/>
          <p:cNvSpPr/>
          <p:nvPr/>
        </p:nvSpPr>
        <p:spPr>
          <a:xfrm>
            <a:off x="179512" y="3573016"/>
            <a:ext cx="914400" cy="914400"/>
          </a:xfrm>
          <a:prstGeom prst="smileyFace">
            <a:avLst/>
          </a:prstGeom>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par>
                                <p:cTn id="18" presetID="5" presetClass="entr" presetSubtype="10" fill="hold" nodeType="with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checkerboard(across)">
                                      <p:cBhvr>
                                        <p:cTn id="20" dur="500"/>
                                        <p:tgtEl>
                                          <p:spTgt spid="15362"/>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5"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5" presetClass="entr" presetSubtype="10" fill="hold" nodeType="withEffect">
                                  <p:stCondLst>
                                    <p:cond delay="0"/>
                                  </p:stCondLst>
                                  <p:childTnLst>
                                    <p:set>
                                      <p:cBhvr>
                                        <p:cTn id="53" dur="1" fill="hold">
                                          <p:stCondLst>
                                            <p:cond delay="0"/>
                                          </p:stCondLst>
                                        </p:cTn>
                                        <p:tgtEl>
                                          <p:spTgt spid="16386"/>
                                        </p:tgtEl>
                                        <p:attrNameLst>
                                          <p:attrName>style.visibility</p:attrName>
                                        </p:attrNameLst>
                                      </p:cBhvr>
                                      <p:to>
                                        <p:strVal val="visible"/>
                                      </p:to>
                                    </p:set>
                                    <p:animEffect transition="in" filter="checkerboard(across)">
                                      <p:cBhvr>
                                        <p:cTn id="54"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1" grpId="0"/>
      <p:bldP spid="14" grpId="0"/>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36512" y="873890"/>
            <a:ext cx="9144000" cy="5837068"/>
          </a:xfrm>
          <a:prstGeom prst="rect">
            <a:avLst/>
          </a:prstGeom>
          <a:noFill/>
          <a:ln w="9525">
            <a:noFill/>
            <a:miter lim="800000"/>
            <a:headEnd/>
            <a:tailEnd/>
          </a:ln>
        </p:spPr>
      </p:pic>
      <p:sp>
        <p:nvSpPr>
          <p:cNvPr id="5" name="ZoneTexte 4"/>
          <p:cNvSpPr txBox="1"/>
          <p:nvPr/>
        </p:nvSpPr>
        <p:spPr>
          <a:xfrm>
            <a:off x="-36512" y="260648"/>
            <a:ext cx="8855309" cy="461665"/>
          </a:xfrm>
          <a:prstGeom prst="rect">
            <a:avLst/>
          </a:prstGeom>
          <a:noFill/>
        </p:spPr>
        <p:txBody>
          <a:bodyPr wrap="none" rtlCol="0">
            <a:spAutoFit/>
          </a:bodyPr>
          <a:lstStyle/>
          <a:p>
            <a:r>
              <a:rPr lang="fr-FR" sz="2400" dirty="0" smtClean="0">
                <a:solidFill>
                  <a:srgbClr val="00CCFF"/>
                </a:solidFill>
                <a:latin typeface="Comic Sans MS" pitchFamily="66" charset="0"/>
                <a:sym typeface="Symbol"/>
              </a:rPr>
              <a:t> </a:t>
            </a:r>
            <a:r>
              <a:rPr lang="fr-FR" sz="2400" dirty="0" smtClean="0">
                <a:solidFill>
                  <a:srgbClr val="00CCFF"/>
                </a:solidFill>
                <a:latin typeface="Comic Sans MS" pitchFamily="66" charset="0"/>
              </a:rPr>
              <a:t>Exemple proton-proton sur les capacités de reconstruction</a:t>
            </a:r>
            <a:endParaRPr lang="fr-FR" sz="2400" dirty="0">
              <a:solidFill>
                <a:srgbClr val="00CCFF"/>
              </a:solidFill>
              <a:latin typeface="Comic Sans MS" pitchFamily="66" charset="0"/>
            </a:endParaRPr>
          </a:p>
        </p:txBody>
      </p:sp>
      <p:sp>
        <p:nvSpPr>
          <p:cNvPr id="6" name="ZoneTexte 5"/>
          <p:cNvSpPr txBox="1"/>
          <p:nvPr/>
        </p:nvSpPr>
        <p:spPr>
          <a:xfrm>
            <a:off x="251520" y="1052736"/>
            <a:ext cx="7528023" cy="400110"/>
          </a:xfrm>
          <a:prstGeom prst="rect">
            <a:avLst/>
          </a:prstGeom>
          <a:solidFill>
            <a:srgbClr val="FFFF00"/>
          </a:solidFill>
        </p:spPr>
        <p:txBody>
          <a:bodyPr wrap="none" rtlCol="0">
            <a:spAutoFit/>
          </a:bodyPr>
          <a:lstStyle/>
          <a:p>
            <a:r>
              <a:rPr lang="fr-FR" sz="2000" dirty="0" smtClean="0">
                <a:latin typeface="Comic Sans MS" pitchFamily="66" charset="0"/>
              </a:rPr>
              <a:t>Evénement avec 4 interactions p-p lors d’un même croisement</a:t>
            </a:r>
            <a:endParaRPr lang="fr-FR" sz="2000" dirty="0">
              <a:latin typeface="Comic Sans MS" pitchFamily="66" charset="0"/>
            </a:endParaRPr>
          </a:p>
        </p:txBody>
      </p:sp>
      <p:sp>
        <p:nvSpPr>
          <p:cNvPr id="7" name="ZoneTexte 6"/>
          <p:cNvSpPr txBox="1"/>
          <p:nvPr/>
        </p:nvSpPr>
        <p:spPr>
          <a:xfrm>
            <a:off x="179512" y="6021288"/>
            <a:ext cx="8603637" cy="677108"/>
          </a:xfrm>
          <a:prstGeom prst="rect">
            <a:avLst/>
          </a:prstGeom>
          <a:solidFill>
            <a:srgbClr val="FFFF00"/>
          </a:solidFill>
        </p:spPr>
        <p:txBody>
          <a:bodyPr wrap="none" rtlCol="0">
            <a:spAutoFit/>
          </a:bodyPr>
          <a:lstStyle/>
          <a:p>
            <a:pPr>
              <a:buFont typeface="Symbol" pitchFamily="18" charset="2"/>
              <a:buChar char="»"/>
            </a:pPr>
            <a:r>
              <a:rPr lang="fr-FR" sz="2000" dirty="0" smtClean="0">
                <a:latin typeface="Comic Sans MS" pitchFamily="66" charset="0"/>
                <a:sym typeface="Symbol"/>
              </a:rPr>
              <a:t> 10 à 45 traces par vertex avec </a:t>
            </a:r>
            <a:r>
              <a:rPr lang="fr-FR" sz="2000" dirty="0" smtClean="0">
                <a:latin typeface="Comic Sans MS" pitchFamily="66" charset="0"/>
                <a:sym typeface="Symbol"/>
              </a:rPr>
              <a:t>p</a:t>
            </a:r>
            <a:r>
              <a:rPr lang="fr-FR" sz="2000" baseline="-25000" dirty="0" smtClean="0">
                <a:latin typeface="Comic Sans MS" pitchFamily="66" charset="0"/>
                <a:sym typeface="Symbol"/>
              </a:rPr>
              <a:t>T</a:t>
            </a:r>
            <a:r>
              <a:rPr lang="fr-FR" sz="2000" dirty="0" smtClean="0">
                <a:latin typeface="Comic Sans MS" pitchFamily="66" charset="0"/>
                <a:sym typeface="Symbol"/>
              </a:rPr>
              <a:t> &gt; 150 MeV</a:t>
            </a:r>
          </a:p>
          <a:p>
            <a:pPr>
              <a:buFont typeface="Symbol" pitchFamily="18" charset="2"/>
              <a:buChar char="»"/>
            </a:pPr>
            <a:r>
              <a:rPr lang="fr-FR" dirty="0" smtClean="0">
                <a:latin typeface="Comic Sans MS" pitchFamily="66" charset="0"/>
                <a:sym typeface="Symbol"/>
              </a:rPr>
              <a:t> Positions en z des vertex: -3,2 / -2,3 / 0,5 </a:t>
            </a:r>
            <a:r>
              <a:rPr lang="fr-FR" dirty="0" smtClean="0">
                <a:latin typeface="Comic Sans MS" pitchFamily="66" charset="0"/>
                <a:sym typeface="Symbol"/>
              </a:rPr>
              <a:t>/ </a:t>
            </a:r>
            <a:r>
              <a:rPr lang="fr-FR" dirty="0" smtClean="0">
                <a:latin typeface="Comic Sans MS" pitchFamily="66" charset="0"/>
                <a:sym typeface="Symbol"/>
              </a:rPr>
              <a:t>1,9 </a:t>
            </a:r>
            <a:r>
              <a:rPr lang="fr-FR" dirty="0" smtClean="0">
                <a:latin typeface="Comic Sans MS" pitchFamily="66" charset="0"/>
                <a:sym typeface="Symbol"/>
              </a:rPr>
              <a:t>cm avec résolution &lt; 200 µm </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32452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6512" y="260648"/>
            <a:ext cx="8627683" cy="461665"/>
          </a:xfrm>
          <a:prstGeom prst="rect">
            <a:avLst/>
          </a:prstGeom>
          <a:noFill/>
        </p:spPr>
        <p:txBody>
          <a:bodyPr wrap="none" rtlCol="0">
            <a:spAutoFit/>
          </a:bodyPr>
          <a:lstStyle/>
          <a:p>
            <a:r>
              <a:rPr lang="fr-FR" sz="2400" dirty="0" smtClean="0">
                <a:solidFill>
                  <a:srgbClr val="00CCFF"/>
                </a:solidFill>
                <a:latin typeface="Comic Sans MS" pitchFamily="66" charset="0"/>
                <a:sym typeface="Symbol"/>
              </a:rPr>
              <a:t> </a:t>
            </a:r>
            <a:r>
              <a:rPr lang="fr-FR" sz="2400" dirty="0" smtClean="0">
                <a:solidFill>
                  <a:srgbClr val="00CCFF"/>
                </a:solidFill>
                <a:latin typeface="Comic Sans MS" pitchFamily="66" charset="0"/>
              </a:rPr>
              <a:t>Exemple Plomb-Plomb sur les capacités de reconstruction</a:t>
            </a:r>
            <a:endParaRPr lang="fr-FR" sz="2400" dirty="0">
              <a:solidFill>
                <a:srgbClr val="00CCFF"/>
              </a:solidFill>
              <a:latin typeface="Comic Sans MS" pitchFamily="66" charset="0"/>
            </a:endParaRPr>
          </a:p>
        </p:txBody>
      </p:sp>
      <p:pic>
        <p:nvPicPr>
          <p:cNvPr id="4" name="Picture 2" descr="C:\Users\François\Desktop\Intermittence\HI1.jpg"/>
          <p:cNvPicPr>
            <a:picLocks noChangeAspect="1" noChangeArrowheads="1"/>
          </p:cNvPicPr>
          <p:nvPr/>
        </p:nvPicPr>
        <p:blipFill>
          <a:blip r:embed="rId2" cstate="print"/>
          <a:srcRect/>
          <a:stretch>
            <a:fillRect/>
          </a:stretch>
        </p:blipFill>
        <p:spPr bwMode="auto">
          <a:xfrm>
            <a:off x="1" y="1014699"/>
            <a:ext cx="9144000" cy="5582653"/>
          </a:xfrm>
          <a:prstGeom prst="rect">
            <a:avLst/>
          </a:prstGeom>
          <a:noFill/>
        </p:spPr>
      </p:pic>
      <p:sp>
        <p:nvSpPr>
          <p:cNvPr id="5" name="ZoneTexte 4"/>
          <p:cNvSpPr txBox="1"/>
          <p:nvPr/>
        </p:nvSpPr>
        <p:spPr>
          <a:xfrm>
            <a:off x="1763688" y="1052736"/>
            <a:ext cx="5410455" cy="400110"/>
          </a:xfrm>
          <a:prstGeom prst="rect">
            <a:avLst/>
          </a:prstGeom>
          <a:solidFill>
            <a:srgbClr val="FFFF00"/>
          </a:solidFill>
        </p:spPr>
        <p:txBody>
          <a:bodyPr wrap="none" rtlCol="0">
            <a:spAutoFit/>
          </a:bodyPr>
          <a:lstStyle/>
          <a:p>
            <a:r>
              <a:rPr lang="fr-FR" sz="2000" dirty="0" smtClean="0">
                <a:latin typeface="Comic Sans MS" pitchFamily="66" charset="0"/>
              </a:rPr>
              <a:t>Plus de 1000 particules issues de la collision</a:t>
            </a:r>
            <a:endParaRPr lang="fr-F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116632"/>
            <a:ext cx="5824030" cy="830997"/>
          </a:xfrm>
          <a:prstGeom prst="rect">
            <a:avLst/>
          </a:prstGeom>
          <a:effectLst>
            <a:outerShdw blurRad="50800" dist="38100" dir="2700000" algn="tl" rotWithShape="0">
              <a:prstClr val="black">
                <a:alpha val="40000"/>
              </a:prstClr>
            </a:outerShdw>
          </a:effectLst>
        </p:spPr>
        <p:txBody>
          <a:bodyPr wrap="none">
            <a:spAutoFit/>
          </a:bodyPr>
          <a:lstStyle/>
          <a:p>
            <a:pPr>
              <a:buFont typeface="Symbol" pitchFamily="18" charset="2"/>
              <a:buChar char="à"/>
            </a:pPr>
            <a:r>
              <a:rPr lang="fr-FR" sz="2400" dirty="0" smtClean="0">
                <a:solidFill>
                  <a:srgbClr val="0000CC"/>
                </a:solidFill>
                <a:latin typeface="Comic Sans MS" pitchFamily="66" charset="0"/>
                <a:sym typeface="Symbol"/>
              </a:rPr>
              <a:t> Premier b</a:t>
            </a:r>
            <a:r>
              <a:rPr lang="fr-FR" sz="2400" dirty="0" smtClean="0">
                <a:solidFill>
                  <a:srgbClr val="0000CC"/>
                </a:solidFill>
                <a:latin typeface="Comic Sans MS" pitchFamily="66" charset="0"/>
              </a:rPr>
              <a:t>ilan des publications ATLAS</a:t>
            </a:r>
          </a:p>
          <a:p>
            <a:r>
              <a:rPr lang="fr-FR" sz="2400" dirty="0" smtClean="0">
                <a:solidFill>
                  <a:srgbClr val="0000CC"/>
                </a:solidFill>
                <a:latin typeface="Comic Sans MS" pitchFamily="66" charset="0"/>
              </a:rPr>
              <a:t>   sur les résultats de physique</a:t>
            </a:r>
          </a:p>
        </p:txBody>
      </p:sp>
      <p:sp>
        <p:nvSpPr>
          <p:cNvPr id="3" name="ZoneTexte 2"/>
          <p:cNvSpPr txBox="1"/>
          <p:nvPr/>
        </p:nvSpPr>
        <p:spPr>
          <a:xfrm>
            <a:off x="179512" y="1486525"/>
            <a:ext cx="8826455" cy="646331"/>
          </a:xfrm>
          <a:prstGeom prst="rect">
            <a:avLst/>
          </a:prstGeom>
          <a:noFill/>
        </p:spPr>
        <p:txBody>
          <a:bodyPr wrap="none" rtlCol="0">
            <a:spAutoFit/>
          </a:bodyPr>
          <a:lstStyle/>
          <a:p>
            <a:pPr>
              <a:buFont typeface="Symbol" pitchFamily="18" charset="2"/>
              <a:buChar char="Þ"/>
            </a:pPr>
            <a:r>
              <a:rPr lang="fr-FR" dirty="0" smtClean="0">
                <a:latin typeface="Comic Sans MS" pitchFamily="66" charset="0"/>
                <a:sym typeface="Symbol"/>
              </a:rPr>
              <a:t>Tous les domaines sont abordés.</a:t>
            </a:r>
          </a:p>
          <a:p>
            <a:pPr>
              <a:buFont typeface="Symbol" pitchFamily="18" charset="2"/>
              <a:buChar char="Þ"/>
            </a:pPr>
            <a:r>
              <a:rPr lang="fr-FR" dirty="0" smtClean="0">
                <a:latin typeface="Comic Sans MS" pitchFamily="66" charset="0"/>
                <a:sym typeface="Symbol"/>
              </a:rPr>
              <a:t> Productions majeures dans les conférences d’hiver et printemps p-p et ion-ion.</a:t>
            </a:r>
            <a:endParaRPr lang="fr-FR" dirty="0">
              <a:latin typeface="Comic Sans MS" pitchFamily="66" charset="0"/>
            </a:endParaRPr>
          </a:p>
        </p:txBody>
      </p:sp>
      <p:graphicFrame>
        <p:nvGraphicFramePr>
          <p:cNvPr id="4" name="Tableau 3"/>
          <p:cNvGraphicFramePr>
            <a:graphicFrameLocks noGrp="1"/>
          </p:cNvGraphicFramePr>
          <p:nvPr/>
        </p:nvGraphicFramePr>
        <p:xfrm>
          <a:off x="323528" y="2850128"/>
          <a:ext cx="8568954" cy="1298952"/>
        </p:xfrm>
        <a:graphic>
          <a:graphicData uri="http://schemas.openxmlformats.org/drawingml/2006/table">
            <a:tbl>
              <a:tblPr firstRow="1" bandRow="1">
                <a:tableStyleId>{5C22544A-7EE6-4342-B048-85BDC9FD1C3A}</a:tableStyleId>
              </a:tblPr>
              <a:tblGrid>
                <a:gridCol w="1428159"/>
                <a:gridCol w="1428159"/>
                <a:gridCol w="1428159"/>
                <a:gridCol w="1428159"/>
                <a:gridCol w="1428159"/>
                <a:gridCol w="1428159"/>
              </a:tblGrid>
              <a:tr h="586864">
                <a:tc>
                  <a:txBody>
                    <a:bodyPr/>
                    <a:lstStyle/>
                    <a:p>
                      <a:pPr algn="ctr"/>
                      <a:r>
                        <a:rPr lang="fr-FR" dirty="0" smtClean="0">
                          <a:latin typeface="Comic Sans MS" pitchFamily="66" charset="0"/>
                        </a:rPr>
                        <a:t>Modèle </a:t>
                      </a:r>
                    </a:p>
                    <a:p>
                      <a:pPr algn="ctr"/>
                      <a:r>
                        <a:rPr lang="fr-FR" dirty="0" smtClean="0">
                          <a:latin typeface="Comic Sans MS" pitchFamily="66" charset="0"/>
                        </a:rPr>
                        <a:t>Standard</a:t>
                      </a:r>
                      <a:endParaRPr lang="fr-FR" dirty="0">
                        <a:latin typeface="Comic Sans MS" pitchFamily="66" charset="0"/>
                      </a:endParaRPr>
                    </a:p>
                  </a:txBody>
                  <a:tcPr/>
                </a:tc>
                <a:tc>
                  <a:txBody>
                    <a:bodyPr/>
                    <a:lstStyle/>
                    <a:p>
                      <a:pPr algn="ctr"/>
                      <a:r>
                        <a:rPr lang="fr-FR" dirty="0" smtClean="0">
                          <a:latin typeface="Comic Sans MS" pitchFamily="66" charset="0"/>
                        </a:rPr>
                        <a:t>Physique</a:t>
                      </a:r>
                    </a:p>
                    <a:p>
                      <a:pPr algn="ctr"/>
                      <a:r>
                        <a:rPr lang="fr-FR" dirty="0" smtClean="0">
                          <a:latin typeface="Comic Sans MS" pitchFamily="66" charset="0"/>
                        </a:rPr>
                        <a:t>du quark</a:t>
                      </a:r>
                      <a:r>
                        <a:rPr lang="fr-FR" baseline="0" dirty="0" smtClean="0">
                          <a:latin typeface="Comic Sans MS" pitchFamily="66" charset="0"/>
                        </a:rPr>
                        <a:t> b</a:t>
                      </a:r>
                      <a:endParaRPr lang="fr-FR" dirty="0">
                        <a:latin typeface="Comic Sans MS" pitchFamily="66" charset="0"/>
                      </a:endParaRPr>
                    </a:p>
                  </a:txBody>
                  <a:tcPr/>
                </a:tc>
                <a:tc>
                  <a:txBody>
                    <a:bodyPr/>
                    <a:lstStyle/>
                    <a:p>
                      <a:pPr algn="ctr"/>
                      <a:r>
                        <a:rPr lang="fr-FR" dirty="0" smtClean="0">
                          <a:latin typeface="Comic Sans MS" pitchFamily="66" charset="0"/>
                        </a:rPr>
                        <a:t>Physique du quark Top</a:t>
                      </a:r>
                      <a:endParaRPr lang="fr-FR" dirty="0">
                        <a:latin typeface="Comic Sans MS" pitchFamily="66" charset="0"/>
                      </a:endParaRPr>
                    </a:p>
                  </a:txBody>
                  <a:tcPr/>
                </a:tc>
                <a:tc>
                  <a:txBody>
                    <a:bodyPr/>
                    <a:lstStyle/>
                    <a:p>
                      <a:pPr algn="ctr"/>
                      <a:r>
                        <a:rPr lang="fr-FR" dirty="0" smtClean="0">
                          <a:latin typeface="Comic Sans MS" pitchFamily="66" charset="0"/>
                        </a:rPr>
                        <a:t>SUSY</a:t>
                      </a:r>
                      <a:endParaRPr lang="fr-FR" dirty="0">
                        <a:latin typeface="Comic Sans MS" pitchFamily="66" charset="0"/>
                      </a:endParaRPr>
                    </a:p>
                  </a:txBody>
                  <a:tcPr/>
                </a:tc>
                <a:tc>
                  <a:txBody>
                    <a:bodyPr/>
                    <a:lstStyle/>
                    <a:p>
                      <a:pPr algn="ctr"/>
                      <a:r>
                        <a:rPr lang="fr-FR" dirty="0" smtClean="0">
                          <a:latin typeface="Comic Sans MS" pitchFamily="66" charset="0"/>
                        </a:rPr>
                        <a:t>Exotique</a:t>
                      </a:r>
                      <a:endParaRPr lang="fr-FR" dirty="0">
                        <a:latin typeface="Comic Sans MS" pitchFamily="66" charset="0"/>
                      </a:endParaRPr>
                    </a:p>
                  </a:txBody>
                  <a:tcPr/>
                </a:tc>
                <a:tc>
                  <a:txBody>
                    <a:bodyPr/>
                    <a:lstStyle/>
                    <a:p>
                      <a:pPr algn="ctr"/>
                      <a:r>
                        <a:rPr lang="fr-FR" dirty="0" smtClean="0">
                          <a:latin typeface="Comic Sans MS" pitchFamily="66" charset="0"/>
                        </a:rPr>
                        <a:t>Ions</a:t>
                      </a:r>
                      <a:r>
                        <a:rPr lang="fr-FR" baseline="0" dirty="0" smtClean="0">
                          <a:latin typeface="Comic Sans MS" pitchFamily="66" charset="0"/>
                        </a:rPr>
                        <a:t> </a:t>
                      </a:r>
                    </a:p>
                    <a:p>
                      <a:pPr algn="ctr"/>
                      <a:r>
                        <a:rPr lang="fr-FR" baseline="0" dirty="0" smtClean="0">
                          <a:latin typeface="Comic Sans MS" pitchFamily="66" charset="0"/>
                        </a:rPr>
                        <a:t>lourds</a:t>
                      </a:r>
                      <a:endParaRPr lang="fr-FR" dirty="0">
                        <a:latin typeface="Comic Sans MS" pitchFamily="66" charset="0"/>
                      </a:endParaRPr>
                    </a:p>
                  </a:txBody>
                  <a:tcPr/>
                </a:tc>
              </a:tr>
              <a:tr h="384552">
                <a:tc>
                  <a:txBody>
                    <a:bodyPr/>
                    <a:lstStyle/>
                    <a:p>
                      <a:pPr algn="ctr"/>
                      <a:r>
                        <a:rPr lang="fr-FR" dirty="0" smtClean="0">
                          <a:latin typeface="Comic Sans MS" pitchFamily="66" charset="0"/>
                        </a:rPr>
                        <a:t>13</a:t>
                      </a:r>
                      <a:endParaRPr lang="fr-FR" dirty="0">
                        <a:latin typeface="Comic Sans MS" pitchFamily="66" charset="0"/>
                      </a:endParaRPr>
                    </a:p>
                  </a:txBody>
                  <a:tcPr/>
                </a:tc>
                <a:tc>
                  <a:txBody>
                    <a:bodyPr/>
                    <a:lstStyle/>
                    <a:p>
                      <a:pPr algn="ctr"/>
                      <a:r>
                        <a:rPr lang="fr-FR" dirty="0" smtClean="0">
                          <a:latin typeface="Comic Sans MS" pitchFamily="66" charset="0"/>
                        </a:rPr>
                        <a:t>1</a:t>
                      </a:r>
                      <a:endParaRPr lang="fr-FR" dirty="0">
                        <a:latin typeface="Comic Sans MS" pitchFamily="66" charset="0"/>
                      </a:endParaRPr>
                    </a:p>
                  </a:txBody>
                  <a:tcPr/>
                </a:tc>
                <a:tc>
                  <a:txBody>
                    <a:bodyPr/>
                    <a:lstStyle/>
                    <a:p>
                      <a:pPr algn="ctr"/>
                      <a:r>
                        <a:rPr lang="fr-FR" dirty="0" smtClean="0">
                          <a:latin typeface="Comic Sans MS" pitchFamily="66" charset="0"/>
                        </a:rPr>
                        <a:t>1</a:t>
                      </a:r>
                      <a:endParaRPr lang="fr-FR" dirty="0">
                        <a:latin typeface="Comic Sans MS" pitchFamily="66" charset="0"/>
                      </a:endParaRPr>
                    </a:p>
                  </a:txBody>
                  <a:tcPr/>
                </a:tc>
                <a:tc>
                  <a:txBody>
                    <a:bodyPr/>
                    <a:lstStyle/>
                    <a:p>
                      <a:pPr algn="ctr"/>
                      <a:r>
                        <a:rPr lang="fr-FR" dirty="0" smtClean="0">
                          <a:latin typeface="Comic Sans MS" pitchFamily="66" charset="0"/>
                        </a:rPr>
                        <a:t>7</a:t>
                      </a:r>
                      <a:endParaRPr lang="fr-FR" dirty="0">
                        <a:latin typeface="Comic Sans MS" pitchFamily="66" charset="0"/>
                      </a:endParaRPr>
                    </a:p>
                  </a:txBody>
                  <a:tcPr/>
                </a:tc>
                <a:tc>
                  <a:txBody>
                    <a:bodyPr/>
                    <a:lstStyle/>
                    <a:p>
                      <a:pPr algn="ctr"/>
                      <a:r>
                        <a:rPr lang="fr-FR" dirty="0" smtClean="0">
                          <a:latin typeface="Comic Sans MS" pitchFamily="66" charset="0"/>
                        </a:rPr>
                        <a:t>9</a:t>
                      </a:r>
                      <a:endParaRPr lang="fr-FR" dirty="0">
                        <a:latin typeface="Comic Sans MS" pitchFamily="66" charset="0"/>
                      </a:endParaRPr>
                    </a:p>
                  </a:txBody>
                  <a:tcPr/>
                </a:tc>
                <a:tc>
                  <a:txBody>
                    <a:bodyPr/>
                    <a:lstStyle/>
                    <a:p>
                      <a:pPr algn="ctr"/>
                      <a:r>
                        <a:rPr lang="fr-FR" dirty="0" smtClean="0">
                          <a:latin typeface="Comic Sans MS" pitchFamily="66" charset="0"/>
                        </a:rPr>
                        <a:t>2</a:t>
                      </a:r>
                      <a:endParaRPr lang="fr-FR" dirty="0">
                        <a:latin typeface="Comic Sans MS" pitchFamily="66" charset="0"/>
                      </a:endParaRPr>
                    </a:p>
                  </a:txBody>
                  <a:tcPr/>
                </a:tc>
              </a:tr>
            </a:tbl>
          </a:graphicData>
        </a:graphic>
      </p:graphicFrame>
      <p:sp>
        <p:nvSpPr>
          <p:cNvPr id="5" name="ZoneTexte 4"/>
          <p:cNvSpPr txBox="1"/>
          <p:nvPr/>
        </p:nvSpPr>
        <p:spPr>
          <a:xfrm>
            <a:off x="357108" y="2339588"/>
            <a:ext cx="7095212" cy="369332"/>
          </a:xfrm>
          <a:prstGeom prst="rect">
            <a:avLst/>
          </a:prstGeom>
          <a:noFill/>
        </p:spPr>
        <p:txBody>
          <a:bodyPr wrap="none" rtlCol="0">
            <a:spAutoFit/>
          </a:bodyPr>
          <a:lstStyle/>
          <a:p>
            <a:r>
              <a:rPr lang="fr-FR" dirty="0" smtClean="0">
                <a:solidFill>
                  <a:srgbClr val="0000CC"/>
                </a:solidFill>
                <a:latin typeface="Comic Sans MS" pitchFamily="66" charset="0"/>
              </a:rPr>
              <a:t>             23 articles parus ou acceptés signés par la collaboration</a:t>
            </a:r>
            <a:endParaRPr lang="fr-FR" dirty="0">
              <a:solidFill>
                <a:srgbClr val="0000CC"/>
              </a:solidFill>
              <a:latin typeface="Comic Sans MS" pitchFamily="66" charset="0"/>
            </a:endParaRPr>
          </a:p>
        </p:txBody>
      </p:sp>
      <p:sp>
        <p:nvSpPr>
          <p:cNvPr id="7" name="Rectangle 6"/>
          <p:cNvSpPr/>
          <p:nvPr/>
        </p:nvSpPr>
        <p:spPr>
          <a:xfrm>
            <a:off x="-36512" y="4959960"/>
            <a:ext cx="8587607" cy="461665"/>
          </a:xfrm>
          <a:prstGeom prst="rect">
            <a:avLst/>
          </a:prstGeom>
          <a:effectLst>
            <a:outerShdw blurRad="50800" dist="38100" dir="2700000" algn="tl" rotWithShape="0">
              <a:prstClr val="black">
                <a:alpha val="40000"/>
              </a:prstClr>
            </a:outerShdw>
          </a:effectLst>
        </p:spPr>
        <p:txBody>
          <a:bodyPr wrap="none">
            <a:spAutoFit/>
          </a:bodyPr>
          <a:lstStyle/>
          <a:p>
            <a:pPr>
              <a:buFont typeface="Symbol" pitchFamily="18" charset="2"/>
              <a:buChar char="à"/>
            </a:pPr>
            <a:r>
              <a:rPr lang="fr-FR" sz="2400" dirty="0" smtClean="0">
                <a:solidFill>
                  <a:srgbClr val="0000CC"/>
                </a:solidFill>
                <a:latin typeface="Comic Sans MS" pitchFamily="66" charset="0"/>
                <a:sym typeface="Symbol"/>
              </a:rPr>
              <a:t> P</a:t>
            </a:r>
            <a:r>
              <a:rPr lang="fr-FR" sz="2400" dirty="0" smtClean="0">
                <a:solidFill>
                  <a:srgbClr val="0000CC"/>
                </a:solidFill>
                <a:latin typeface="Comic Sans MS" pitchFamily="66" charset="0"/>
              </a:rPr>
              <a:t>ublications  sur les performances d’ATLAS ou du </a:t>
            </a:r>
            <a:r>
              <a:rPr lang="fr-FR" sz="2400" dirty="0" smtClean="0">
                <a:solidFill>
                  <a:srgbClr val="0000CC"/>
                </a:solidFill>
                <a:latin typeface="Comic Sans MS" pitchFamily="66" charset="0"/>
              </a:rPr>
              <a:t>Tilecal</a:t>
            </a:r>
            <a:endParaRPr lang="fr-FR" sz="2400" dirty="0" smtClean="0">
              <a:solidFill>
                <a:srgbClr val="0000CC"/>
              </a:solidFill>
              <a:latin typeface="Comic Sans MS" pitchFamily="66" charset="0"/>
            </a:endParaRPr>
          </a:p>
        </p:txBody>
      </p:sp>
      <p:graphicFrame>
        <p:nvGraphicFramePr>
          <p:cNvPr id="9" name="Tableau 8"/>
          <p:cNvGraphicFramePr>
            <a:graphicFrameLocks noGrp="1"/>
          </p:cNvGraphicFramePr>
          <p:nvPr/>
        </p:nvGraphicFramePr>
        <p:xfrm>
          <a:off x="2339752" y="5730448"/>
          <a:ext cx="4920208" cy="1010920"/>
        </p:xfrm>
        <a:graphic>
          <a:graphicData uri="http://schemas.openxmlformats.org/drawingml/2006/table">
            <a:tbl>
              <a:tblPr firstRow="1" bandRow="1">
                <a:tableStyleId>{5C22544A-7EE6-4342-B048-85BDC9FD1C3A}</a:tableStyleId>
              </a:tblPr>
              <a:tblGrid>
                <a:gridCol w="2460104"/>
                <a:gridCol w="2460104"/>
              </a:tblGrid>
              <a:tr h="370840">
                <a:tc>
                  <a:txBody>
                    <a:bodyPr/>
                    <a:lstStyle/>
                    <a:p>
                      <a:pPr algn="ctr"/>
                      <a:r>
                        <a:rPr lang="fr-FR" dirty="0" smtClean="0">
                          <a:latin typeface="Comic Sans MS" pitchFamily="66" charset="0"/>
                        </a:rPr>
                        <a:t>Performances ATLAS</a:t>
                      </a:r>
                      <a:endParaRPr lang="fr-FR" dirty="0">
                        <a:latin typeface="Comic Sans MS" pitchFamily="66" charset="0"/>
                      </a:endParaRPr>
                    </a:p>
                  </a:txBody>
                  <a:tcPr/>
                </a:tc>
                <a:tc>
                  <a:txBody>
                    <a:bodyPr/>
                    <a:lstStyle/>
                    <a:p>
                      <a:pPr algn="ctr"/>
                      <a:r>
                        <a:rPr lang="fr-FR" dirty="0" smtClean="0">
                          <a:latin typeface="Comic Sans MS" pitchFamily="66" charset="0"/>
                        </a:rPr>
                        <a:t>Tilecal</a:t>
                      </a:r>
                      <a:endParaRPr lang="fr-FR" dirty="0">
                        <a:latin typeface="Comic Sans MS" pitchFamily="66" charset="0"/>
                      </a:endParaRPr>
                    </a:p>
                  </a:txBody>
                  <a:tcPr/>
                </a:tc>
              </a:tr>
              <a:tr h="370840">
                <a:tc>
                  <a:txBody>
                    <a:bodyPr/>
                    <a:lstStyle/>
                    <a:p>
                      <a:pPr algn="ctr"/>
                      <a:r>
                        <a:rPr lang="fr-FR" dirty="0" smtClean="0">
                          <a:latin typeface="Comic Sans MS" pitchFamily="66" charset="0"/>
                        </a:rPr>
                        <a:t>10</a:t>
                      </a:r>
                      <a:endParaRPr lang="fr-FR" dirty="0">
                        <a:latin typeface="Comic Sans MS" pitchFamily="66" charset="0"/>
                      </a:endParaRPr>
                    </a:p>
                  </a:txBody>
                  <a:tcPr/>
                </a:tc>
                <a:tc>
                  <a:txBody>
                    <a:bodyPr/>
                    <a:lstStyle/>
                    <a:p>
                      <a:pPr algn="ctr"/>
                      <a:r>
                        <a:rPr lang="fr-FR" dirty="0" smtClean="0">
                          <a:latin typeface="Comic Sans MS" pitchFamily="66" charset="0"/>
                        </a:rPr>
                        <a:t>19</a:t>
                      </a:r>
                      <a:endParaRPr lang="fr-FR" dirty="0">
                        <a:latin typeface="Comic Sans MS" pitchFamily="66" charset="0"/>
                      </a:endParaRPr>
                    </a:p>
                  </a:txBody>
                  <a:tcPr/>
                </a:tc>
              </a:tr>
            </a:tbl>
          </a:graphicData>
        </a:graphic>
      </p:graphicFrame>
      <p:sp>
        <p:nvSpPr>
          <p:cNvPr id="10" name="Organigramme : Bande perforée 9"/>
          <p:cNvSpPr/>
          <p:nvPr/>
        </p:nvSpPr>
        <p:spPr>
          <a:xfrm>
            <a:off x="6588224" y="260648"/>
            <a:ext cx="2304256" cy="1080120"/>
          </a:xfrm>
          <a:prstGeom prst="flowChartPunchedTap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 </a:t>
            </a:r>
            <a:r>
              <a:rPr lang="fr-FR" dirty="0" smtClean="0">
                <a:solidFill>
                  <a:srgbClr val="FF0000"/>
                </a:solidFill>
                <a:latin typeface="Comic Sans MS" pitchFamily="66" charset="0"/>
              </a:rPr>
              <a:t>&gt; 30 Notes </a:t>
            </a:r>
            <a:r>
              <a:rPr lang="fr-FR" dirty="0" smtClean="0">
                <a:solidFill>
                  <a:srgbClr val="FF0000"/>
                </a:solidFill>
                <a:latin typeface="Comic Sans MS" pitchFamily="66" charset="0"/>
              </a:rPr>
              <a:t>internes par l’équipe</a:t>
            </a:r>
            <a:endParaRPr lang="fr-FR" dirty="0">
              <a:solidFill>
                <a:srgbClr val="FF0000"/>
              </a:solidFill>
              <a:latin typeface="Comic Sans MS" pitchFamily="66" charset="0"/>
            </a:endParaRPr>
          </a:p>
        </p:txBody>
      </p:sp>
      <p:sp>
        <p:nvSpPr>
          <p:cNvPr id="11" name="ZoneTexte 10"/>
          <p:cNvSpPr txBox="1"/>
          <p:nvPr/>
        </p:nvSpPr>
        <p:spPr>
          <a:xfrm>
            <a:off x="2199644" y="4437112"/>
            <a:ext cx="3956532" cy="369332"/>
          </a:xfrm>
          <a:prstGeom prst="rect">
            <a:avLst/>
          </a:prstGeom>
          <a:noFill/>
        </p:spPr>
        <p:txBody>
          <a:bodyPr wrap="none" rtlCol="0">
            <a:spAutoFit/>
          </a:bodyPr>
          <a:lstStyle/>
          <a:p>
            <a:r>
              <a:rPr lang="fr-FR" dirty="0" smtClean="0">
                <a:solidFill>
                  <a:srgbClr val="006600"/>
                </a:solidFill>
                <a:latin typeface="Comic Sans MS" pitchFamily="66" charset="0"/>
              </a:rPr>
              <a:t>… et de nombreux articles en cours</a:t>
            </a:r>
            <a:endParaRPr lang="fr-FR" dirty="0">
              <a:solidFill>
                <a:srgbClr val="0066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9001000"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3200" dirty="0" smtClean="0">
                <a:latin typeface="Comic Sans MS" pitchFamily="66" charset="0"/>
                <a:sym typeface="Symbol"/>
              </a:rPr>
              <a:t>Les faits valident-ils les choix </a:t>
            </a:r>
            <a:r>
              <a:rPr lang="fr-FR" sz="3200" dirty="0" smtClean="0">
                <a:latin typeface="Comic Sans MS" pitchFamily="66" charset="0"/>
              </a:rPr>
              <a:t>d’ATLAS/LPC ?</a:t>
            </a:r>
            <a:endParaRPr lang="fr-FR" sz="3200" dirty="0"/>
          </a:p>
        </p:txBody>
      </p:sp>
      <p:sp>
        <p:nvSpPr>
          <p:cNvPr id="3" name="ZoneTexte 2"/>
          <p:cNvSpPr txBox="1"/>
          <p:nvPr/>
        </p:nvSpPr>
        <p:spPr>
          <a:xfrm>
            <a:off x="179512" y="2958043"/>
            <a:ext cx="8820472" cy="830997"/>
          </a:xfrm>
          <a:prstGeom prst="rect">
            <a:avLst/>
          </a:prstGeom>
          <a:solidFill>
            <a:srgbClr val="FFFF00"/>
          </a:solidFill>
        </p:spPr>
        <p:txBody>
          <a:bodyPr wrap="square" rtlCol="0">
            <a:spAutoFit/>
          </a:bodyPr>
          <a:lstStyle/>
          <a:p>
            <a:pPr algn="ctr"/>
            <a:r>
              <a:rPr lang="fr-FR" sz="2400" dirty="0" smtClean="0">
                <a:solidFill>
                  <a:srgbClr val="FF0000"/>
                </a:solidFill>
                <a:latin typeface="Comic Sans MS" pitchFamily="66" charset="0"/>
              </a:rPr>
              <a:t>Quelques exemples significatifs … mais liste non exhaustive,</a:t>
            </a:r>
          </a:p>
          <a:p>
            <a:pPr algn="ctr"/>
            <a:r>
              <a:rPr lang="fr-FR" sz="2400" dirty="0" smtClean="0">
                <a:solidFill>
                  <a:srgbClr val="FF0000"/>
                </a:solidFill>
                <a:latin typeface="Comic Sans MS" pitchFamily="66" charset="0"/>
              </a:rPr>
              <a:t>sur les deux plans: l’instrumentation et la physique.</a:t>
            </a:r>
            <a:endParaRPr lang="fr-FR" sz="2400" dirty="0">
              <a:solidFill>
                <a:srgbClr val="FF0000"/>
              </a:solidFill>
              <a:latin typeface="Comic Sans MS" pitchFamily="66" charset="0"/>
            </a:endParaRPr>
          </a:p>
        </p:txBody>
      </p:sp>
      <p:sp>
        <p:nvSpPr>
          <p:cNvPr id="4" name="ZoneTexte 3"/>
          <p:cNvSpPr txBox="1"/>
          <p:nvPr/>
        </p:nvSpPr>
        <p:spPr>
          <a:xfrm>
            <a:off x="200550" y="4365104"/>
            <a:ext cx="8763938" cy="1631216"/>
          </a:xfrm>
          <a:prstGeom prst="rect">
            <a:avLst/>
          </a:prstGeom>
          <a:noFill/>
          <a:ln>
            <a:solidFill>
              <a:srgbClr val="0000CC"/>
            </a:solidFill>
          </a:ln>
          <a:effectLst>
            <a:outerShdw blurRad="50800" dist="38100" dir="2700000" algn="tl" rotWithShape="0">
              <a:prstClr val="black">
                <a:alpha val="40000"/>
              </a:prstClr>
            </a:outerShdw>
          </a:effectLst>
        </p:spPr>
        <p:txBody>
          <a:bodyPr wrap="none" rtlCol="0">
            <a:spAutoFit/>
          </a:bodyPr>
          <a:lstStyle/>
          <a:p>
            <a:pPr>
              <a:buFont typeface="Symbol" pitchFamily="18" charset="2"/>
              <a:buChar char="à"/>
            </a:pPr>
            <a:r>
              <a:rPr lang="fr-FR" sz="2000" dirty="0" smtClean="0">
                <a:solidFill>
                  <a:srgbClr val="0000CC"/>
                </a:solidFill>
                <a:latin typeface="Comic Sans MS" pitchFamily="66" charset="0"/>
                <a:sym typeface="Symbol"/>
              </a:rPr>
              <a:t> L’intérêt et les performances de la  calorimétrie hadronique d’ATLAS,</a:t>
            </a:r>
          </a:p>
          <a:p>
            <a:r>
              <a:rPr lang="fr-FR" sz="2000" dirty="0" smtClean="0">
                <a:solidFill>
                  <a:srgbClr val="0000CC"/>
                </a:solidFill>
                <a:latin typeface="Comic Sans MS" pitchFamily="66" charset="0"/>
                <a:sym typeface="Symbol"/>
              </a:rPr>
              <a:t>   avec comme corollaire la physique des jets et du quark Top.</a:t>
            </a:r>
          </a:p>
          <a:p>
            <a:endParaRPr lang="fr-FR" sz="2000" dirty="0" smtClean="0">
              <a:solidFill>
                <a:srgbClr val="0000CC"/>
              </a:solidFill>
              <a:latin typeface="Comic Sans MS" pitchFamily="66" charset="0"/>
              <a:sym typeface="Symbol"/>
            </a:endParaRPr>
          </a:p>
          <a:p>
            <a:pPr>
              <a:buFont typeface="Symbol" pitchFamily="18" charset="2"/>
              <a:buChar char="à"/>
            </a:pPr>
            <a:r>
              <a:rPr lang="fr-FR" sz="2000" dirty="0" smtClean="0">
                <a:solidFill>
                  <a:srgbClr val="0000CC"/>
                </a:solidFill>
                <a:latin typeface="Comic Sans MS" pitchFamily="66" charset="0"/>
                <a:sym typeface="Symbol"/>
              </a:rPr>
              <a:t> Les ions lourds dans ATLAS et le ″jet </a:t>
            </a:r>
            <a:r>
              <a:rPr lang="fr-FR" sz="2000" dirty="0" smtClean="0">
                <a:solidFill>
                  <a:srgbClr val="0000CC"/>
                </a:solidFill>
                <a:latin typeface="Comic Sans MS" pitchFamily="66" charset="0"/>
                <a:sym typeface="Symbol"/>
              </a:rPr>
              <a:t>quenching</a:t>
            </a:r>
            <a:r>
              <a:rPr lang="fr-FR" sz="2000" dirty="0" smtClean="0">
                <a:solidFill>
                  <a:srgbClr val="0000CC"/>
                </a:solidFill>
                <a:latin typeface="Comic Sans MS" pitchFamily="66" charset="0"/>
                <a:sym typeface="Symbol"/>
              </a:rPr>
              <a:t>″,</a:t>
            </a:r>
          </a:p>
          <a:p>
            <a:r>
              <a:rPr lang="fr-FR" sz="2000" dirty="0" smtClean="0">
                <a:solidFill>
                  <a:srgbClr val="0000CC"/>
                </a:solidFill>
                <a:latin typeface="Comic Sans MS" pitchFamily="66" charset="0"/>
                <a:sym typeface="Symbol"/>
              </a:rPr>
              <a:t>   et également la physique à très faible paramètre d’impact au LHC</a:t>
            </a:r>
            <a:r>
              <a:rPr lang="fr-FR" sz="2000" dirty="0" smtClean="0">
                <a:latin typeface="Comic Sans MS" pitchFamily="66" charset="0"/>
                <a:sym typeface="Symbol"/>
              </a:rPr>
              <a:t>.</a:t>
            </a:r>
          </a:p>
        </p:txBody>
      </p:sp>
      <p:sp>
        <p:nvSpPr>
          <p:cNvPr id="5" name="ZoneTexte 4"/>
          <p:cNvSpPr txBox="1"/>
          <p:nvPr/>
        </p:nvSpPr>
        <p:spPr>
          <a:xfrm>
            <a:off x="35496" y="1124744"/>
            <a:ext cx="9126216" cy="1477328"/>
          </a:xfrm>
          <a:prstGeom prst="rect">
            <a:avLst/>
          </a:prstGeom>
          <a:noFill/>
        </p:spPr>
        <p:txBody>
          <a:bodyPr wrap="none" rtlCol="0">
            <a:spAutoFit/>
          </a:bodyPr>
          <a:lstStyle/>
          <a:p>
            <a:r>
              <a:rPr lang="fr-FR" dirty="0" smtClean="0">
                <a:solidFill>
                  <a:srgbClr val="0000CC"/>
                </a:solidFill>
                <a:latin typeface="Comic Sans MS" pitchFamily="66" charset="0"/>
              </a:rPr>
              <a:t>- Les difficultés ″techniques″ </a:t>
            </a:r>
            <a:r>
              <a:rPr lang="fr-FR" dirty="0" smtClean="0">
                <a:latin typeface="Comic Sans MS" pitchFamily="66" charset="0"/>
              </a:rPr>
              <a:t>(en instrumentation ou dans les analyses de physique)</a:t>
            </a:r>
          </a:p>
          <a:p>
            <a:r>
              <a:rPr lang="fr-FR" dirty="0" smtClean="0">
                <a:latin typeface="Comic Sans MS" pitchFamily="66" charset="0"/>
              </a:rPr>
              <a:t>  font partie du quotidien … et trouvent toujours des solutions (même si n’est</a:t>
            </a:r>
          </a:p>
          <a:p>
            <a:r>
              <a:rPr lang="fr-FR" dirty="0" smtClean="0">
                <a:latin typeface="Comic Sans MS" pitchFamily="66" charset="0"/>
              </a:rPr>
              <a:t>  pas toujours facile).</a:t>
            </a:r>
          </a:p>
          <a:p>
            <a:pPr>
              <a:buFontTx/>
              <a:buChar char="-"/>
            </a:pPr>
            <a:r>
              <a:rPr lang="fr-FR" dirty="0" smtClean="0">
                <a:solidFill>
                  <a:srgbClr val="0000CC"/>
                </a:solidFill>
                <a:latin typeface="Comic Sans MS" pitchFamily="66" charset="0"/>
              </a:rPr>
              <a:t> Il existe d’autres difficultés </a:t>
            </a:r>
            <a:r>
              <a:rPr lang="fr-FR" dirty="0" smtClean="0">
                <a:solidFill>
                  <a:srgbClr val="FF0000"/>
                </a:solidFill>
                <a:latin typeface="Comic Sans MS" pitchFamily="66" charset="0"/>
              </a:rPr>
              <a:t>… plus politiques</a:t>
            </a:r>
            <a:r>
              <a:rPr lang="fr-FR" dirty="0" smtClean="0">
                <a:latin typeface="Comic Sans MS" pitchFamily="66" charset="0"/>
              </a:rPr>
              <a:t>:</a:t>
            </a:r>
          </a:p>
          <a:p>
            <a:r>
              <a:rPr lang="fr-FR" dirty="0" smtClean="0">
                <a:latin typeface="Comic Sans MS" pitchFamily="66" charset="0"/>
              </a:rPr>
              <a:t>                                                    </a:t>
            </a:r>
            <a:r>
              <a:rPr lang="fr-FR" dirty="0" smtClean="0">
                <a:solidFill>
                  <a:srgbClr val="006600"/>
                </a:solidFill>
                <a:latin typeface="Comic Sans MS" pitchFamily="66" charset="0"/>
              </a:rPr>
              <a:t>les résultats 2009-2011 apportent les réponses. </a:t>
            </a:r>
            <a:endParaRPr lang="fr-FR" dirty="0">
              <a:solidFill>
                <a:srgbClr val="0066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8964488" cy="461665"/>
          </a:xfrm>
          <a:prstGeom prst="rect">
            <a:avLst/>
          </a:prstGeom>
          <a:effectLst>
            <a:outerShdw blurRad="50800" dist="38100" dir="2700000" algn="tl" rotWithShape="0">
              <a:prstClr val="black">
                <a:alpha val="40000"/>
              </a:prstClr>
            </a:outerShdw>
          </a:effectLst>
        </p:spPr>
        <p:txBody>
          <a:bodyPr wrap="square">
            <a:spAutoFit/>
          </a:bodyPr>
          <a:lstStyle/>
          <a:p>
            <a:r>
              <a:rPr lang="fr-FR" sz="2400" dirty="0" smtClean="0">
                <a:solidFill>
                  <a:srgbClr val="FF0000"/>
                </a:solidFill>
                <a:latin typeface="Comic Sans MS" pitchFamily="66" charset="0"/>
                <a:sym typeface="Symbol"/>
              </a:rPr>
              <a:t>L’intérêt et les performances de la  calorimétrie hadronique</a:t>
            </a:r>
            <a:endParaRPr lang="fr-FR" sz="2400" dirty="0">
              <a:solidFill>
                <a:srgbClr val="FF0000"/>
              </a:solidFill>
            </a:endParaRPr>
          </a:p>
        </p:txBody>
      </p:sp>
      <p:sp>
        <p:nvSpPr>
          <p:cNvPr id="4" name="ZoneTexte 3"/>
          <p:cNvSpPr txBox="1"/>
          <p:nvPr/>
        </p:nvSpPr>
        <p:spPr>
          <a:xfrm>
            <a:off x="179512" y="908720"/>
            <a:ext cx="1726755"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 passé</a:t>
            </a:r>
            <a:endParaRPr lang="fr-FR" sz="2400" dirty="0">
              <a:solidFill>
                <a:srgbClr val="FF0000"/>
              </a:solidFill>
              <a:latin typeface="Comic Sans MS" pitchFamily="66" charset="0"/>
            </a:endParaRPr>
          </a:p>
        </p:txBody>
      </p:sp>
      <p:sp>
        <p:nvSpPr>
          <p:cNvPr id="7" name="Text Box 9"/>
          <p:cNvSpPr txBox="1">
            <a:spLocks noChangeArrowheads="1"/>
          </p:cNvSpPr>
          <p:nvPr/>
        </p:nvSpPr>
        <p:spPr bwMode="auto">
          <a:xfrm>
            <a:off x="611560" y="4005064"/>
            <a:ext cx="9116598" cy="646331"/>
          </a:xfrm>
          <a:prstGeom prst="rect">
            <a:avLst/>
          </a:prstGeom>
          <a:noFill/>
          <a:ln w="9525">
            <a:noFill/>
            <a:miter lim="800000"/>
            <a:headEnd/>
            <a:tailEnd/>
          </a:ln>
          <a:effectLst/>
        </p:spPr>
        <p:txBody>
          <a:bodyPr wrap="none">
            <a:spAutoFit/>
          </a:bodyPr>
          <a:lstStyle/>
          <a:p>
            <a:r>
              <a:rPr lang="fr-FR" dirty="0" smtClean="0">
                <a:latin typeface="Comic Sans MS" pitchFamily="66" charset="0"/>
                <a:sym typeface="Symbol" pitchFamily="18" charset="2"/>
              </a:rPr>
              <a:t> </a:t>
            </a:r>
            <a:r>
              <a:rPr lang="fr-FR" dirty="0">
                <a:solidFill>
                  <a:srgbClr val="FF0000"/>
                </a:solidFill>
                <a:latin typeface="Comic Sans MS" pitchFamily="66" charset="0"/>
              </a:rPr>
              <a:t>Pressions très fortes </a:t>
            </a:r>
            <a:r>
              <a:rPr lang="fr-FR" dirty="0">
                <a:latin typeface="Comic Sans MS" pitchFamily="66" charset="0"/>
              </a:rPr>
              <a:t>et à tous les niveaux pour renoncer,</a:t>
            </a:r>
          </a:p>
          <a:p>
            <a:r>
              <a:rPr lang="fr-FR" dirty="0">
                <a:latin typeface="Comic Sans MS" pitchFamily="66" charset="0"/>
              </a:rPr>
              <a:t>    </a:t>
            </a:r>
            <a:r>
              <a:rPr lang="fr-FR" dirty="0" smtClean="0">
                <a:latin typeface="Comic Sans MS" pitchFamily="66" charset="0"/>
              </a:rPr>
              <a:t>y </a:t>
            </a:r>
            <a:r>
              <a:rPr lang="fr-FR" dirty="0">
                <a:latin typeface="Comic Sans MS" pitchFamily="66" charset="0"/>
              </a:rPr>
              <a:t>compris lors de sa </a:t>
            </a:r>
            <a:r>
              <a:rPr lang="fr-FR" dirty="0">
                <a:latin typeface="Comic Sans MS" pitchFamily="66" charset="0"/>
                <a:sym typeface="Symbol" pitchFamily="18" charset="2"/>
              </a:rPr>
              <a:t></a:t>
            </a:r>
            <a:r>
              <a:rPr lang="fr-FR" dirty="0">
                <a:latin typeface="Comic Sans MS" pitchFamily="66" charset="0"/>
              </a:rPr>
              <a:t>défense</a:t>
            </a:r>
            <a:r>
              <a:rPr lang="fr-FR" dirty="0">
                <a:latin typeface="Comic Sans MS" pitchFamily="66" charset="0"/>
                <a:sym typeface="Symbol" pitchFamily="18" charset="2"/>
              </a:rPr>
              <a:t> et même après son acceptation par ATLAS.</a:t>
            </a:r>
            <a:r>
              <a:rPr lang="fr-FR" dirty="0">
                <a:latin typeface="Comic Sans MS" pitchFamily="66" charset="0"/>
              </a:rPr>
              <a:t>   </a:t>
            </a:r>
            <a:r>
              <a:rPr lang="fr-FR" dirty="0" smtClean="0">
                <a:latin typeface="Comic Sans MS" pitchFamily="66" charset="0"/>
              </a:rPr>
              <a:t>     </a:t>
            </a:r>
            <a:endParaRPr lang="fr-FR" dirty="0">
              <a:latin typeface="Comic Sans MS" pitchFamily="66" charset="0"/>
            </a:endParaRPr>
          </a:p>
        </p:txBody>
      </p:sp>
      <p:sp>
        <p:nvSpPr>
          <p:cNvPr id="8" name="Text Box 10"/>
          <p:cNvSpPr txBox="1">
            <a:spLocks noChangeArrowheads="1"/>
          </p:cNvSpPr>
          <p:nvPr/>
        </p:nvSpPr>
        <p:spPr bwMode="auto">
          <a:xfrm>
            <a:off x="611560" y="4725144"/>
            <a:ext cx="8685391" cy="369332"/>
          </a:xfrm>
          <a:prstGeom prst="rect">
            <a:avLst/>
          </a:prstGeom>
          <a:noFill/>
          <a:ln w="9525">
            <a:noFill/>
            <a:miter lim="800000"/>
            <a:headEnd/>
            <a:tailEnd/>
          </a:ln>
          <a:effectLst/>
        </p:spPr>
        <p:txBody>
          <a:bodyPr wrap="none">
            <a:spAutoFit/>
          </a:bodyPr>
          <a:lstStyle/>
          <a:p>
            <a:pPr>
              <a:buFont typeface="Symbol" pitchFamily="18" charset="2"/>
              <a:buChar char="®"/>
            </a:pPr>
            <a:r>
              <a:rPr lang="fr-FR" dirty="0">
                <a:latin typeface="Comic Sans MS" pitchFamily="66" charset="0"/>
                <a:sym typeface="Symbol" pitchFamily="18" charset="2"/>
              </a:rPr>
              <a:t> </a:t>
            </a:r>
            <a:r>
              <a:rPr lang="fr-FR" dirty="0">
                <a:solidFill>
                  <a:srgbClr val="FF0000"/>
                </a:solidFill>
                <a:latin typeface="Comic Sans MS" pitchFamily="66" charset="0"/>
                <a:sym typeface="Symbol" pitchFamily="18" charset="2"/>
              </a:rPr>
              <a:t>Interdiction </a:t>
            </a:r>
            <a:r>
              <a:rPr lang="fr-FR" dirty="0">
                <a:latin typeface="Comic Sans MS" pitchFamily="66" charset="0"/>
                <a:sym typeface="Symbol" pitchFamily="18" charset="2"/>
              </a:rPr>
              <a:t>d’être Project leader au CERN</a:t>
            </a:r>
            <a:r>
              <a:rPr lang="fr-FR" dirty="0" smtClean="0">
                <a:latin typeface="Comic Sans MS" pitchFamily="66" charset="0"/>
                <a:sym typeface="Symbol" pitchFamily="18" charset="2"/>
              </a:rPr>
              <a:t>, </a:t>
            </a:r>
            <a:r>
              <a:rPr lang="fr-FR" dirty="0">
                <a:latin typeface="Comic Sans MS" pitchFamily="66" charset="0"/>
                <a:sym typeface="Symbol" pitchFamily="18" charset="2"/>
              </a:rPr>
              <a:t>et Chef de projet à l’IN2P3.</a:t>
            </a:r>
          </a:p>
        </p:txBody>
      </p:sp>
      <p:sp>
        <p:nvSpPr>
          <p:cNvPr id="9" name="Text Box 11"/>
          <p:cNvSpPr txBox="1">
            <a:spLocks noChangeArrowheads="1"/>
          </p:cNvSpPr>
          <p:nvPr/>
        </p:nvSpPr>
        <p:spPr bwMode="auto">
          <a:xfrm>
            <a:off x="611560" y="5363924"/>
            <a:ext cx="5384807" cy="369332"/>
          </a:xfrm>
          <a:prstGeom prst="rect">
            <a:avLst/>
          </a:prstGeom>
          <a:noFill/>
          <a:ln w="9525">
            <a:noFill/>
            <a:miter lim="800000"/>
            <a:headEnd/>
            <a:tailEnd/>
          </a:ln>
          <a:effectLst/>
        </p:spPr>
        <p:txBody>
          <a:bodyPr wrap="none">
            <a:spAutoFit/>
          </a:bodyPr>
          <a:lstStyle/>
          <a:p>
            <a:pPr>
              <a:buFont typeface="Symbol" pitchFamily="18" charset="2"/>
              <a:buChar char="®"/>
            </a:pPr>
            <a:r>
              <a:rPr lang="fr-FR" dirty="0">
                <a:latin typeface="Comic Sans MS" pitchFamily="66" charset="0"/>
                <a:sym typeface="Symbol" pitchFamily="18" charset="2"/>
              </a:rPr>
              <a:t> </a:t>
            </a:r>
            <a:r>
              <a:rPr lang="fr-FR" dirty="0">
                <a:solidFill>
                  <a:srgbClr val="FF0000"/>
                </a:solidFill>
                <a:latin typeface="Comic Sans MS" pitchFamily="66" charset="0"/>
                <a:sym typeface="Symbol" pitchFamily="18" charset="2"/>
              </a:rPr>
              <a:t>Peu de postes </a:t>
            </a:r>
            <a:r>
              <a:rPr lang="fr-FR" dirty="0">
                <a:latin typeface="Comic Sans MS" pitchFamily="66" charset="0"/>
                <a:sym typeface="Symbol" pitchFamily="18" charset="2"/>
              </a:rPr>
              <a:t>durant les premières années.    </a:t>
            </a:r>
          </a:p>
        </p:txBody>
      </p:sp>
      <p:sp>
        <p:nvSpPr>
          <p:cNvPr id="10" name="ZoneTexte 9"/>
          <p:cNvSpPr txBox="1"/>
          <p:nvPr/>
        </p:nvSpPr>
        <p:spPr>
          <a:xfrm>
            <a:off x="1331640" y="5723964"/>
            <a:ext cx="6511719" cy="369332"/>
          </a:xfrm>
          <a:prstGeom prst="rect">
            <a:avLst/>
          </a:prstGeom>
          <a:noFill/>
        </p:spPr>
        <p:txBody>
          <a:bodyPr wrap="none" rtlCol="0">
            <a:spAutoFit/>
          </a:bodyPr>
          <a:lstStyle/>
          <a:p>
            <a:r>
              <a:rPr lang="fr-FR" dirty="0" smtClean="0">
                <a:latin typeface="Comic Sans MS" pitchFamily="66" charset="0"/>
              </a:rPr>
              <a:t>… </a:t>
            </a:r>
            <a:r>
              <a:rPr lang="fr-FR" dirty="0" smtClean="0">
                <a:solidFill>
                  <a:srgbClr val="006600"/>
                </a:solidFill>
                <a:latin typeface="Comic Sans MS" pitchFamily="66" charset="0"/>
              </a:rPr>
              <a:t>heureusement le financement fut conséquent </a:t>
            </a:r>
            <a:r>
              <a:rPr lang="fr-FR" dirty="0" smtClean="0">
                <a:latin typeface="Comic Sans MS" pitchFamily="66" charset="0"/>
              </a:rPr>
              <a:t>( </a:t>
            </a:r>
            <a:r>
              <a:rPr lang="fr-FR" dirty="0" smtClean="0">
                <a:latin typeface="Comic Sans MS" pitchFamily="66" charset="0"/>
                <a:sym typeface="Symbol"/>
              </a:rPr>
              <a:t> 2,3 M€)</a:t>
            </a:r>
            <a:endParaRPr lang="fr-FR" dirty="0">
              <a:latin typeface="Comic Sans MS" pitchFamily="66" charset="0"/>
            </a:endParaRPr>
          </a:p>
        </p:txBody>
      </p:sp>
      <p:sp>
        <p:nvSpPr>
          <p:cNvPr id="12" name="Rectangle 11"/>
          <p:cNvSpPr/>
          <p:nvPr/>
        </p:nvSpPr>
        <p:spPr>
          <a:xfrm>
            <a:off x="323528" y="1628800"/>
            <a:ext cx="7920880" cy="400110"/>
          </a:xfrm>
          <a:prstGeom prst="rect">
            <a:avLst/>
          </a:prstGeom>
        </p:spPr>
        <p:txBody>
          <a:bodyPr wrap="square">
            <a:spAutoFit/>
          </a:bodyPr>
          <a:lstStyle/>
          <a:p>
            <a:r>
              <a:rPr lang="fr-FR" sz="2000" dirty="0" smtClean="0">
                <a:solidFill>
                  <a:srgbClr val="0000CC"/>
                </a:solidFill>
                <a:latin typeface="Comic Sans MS" pitchFamily="66" charset="0"/>
                <a:sym typeface="Symbol"/>
              </a:rPr>
              <a:t>□ Attitude de l’IN2P3 vis-à-vis du </a:t>
            </a:r>
            <a:r>
              <a:rPr lang="fr-FR" sz="2000" dirty="0" smtClean="0">
                <a:solidFill>
                  <a:srgbClr val="0000CC"/>
                </a:solidFill>
                <a:latin typeface="Comic Sans MS" pitchFamily="66" charset="0"/>
                <a:sym typeface="Symbol"/>
              </a:rPr>
              <a:t>Tilecal</a:t>
            </a:r>
            <a:r>
              <a:rPr lang="fr-FR" sz="2000" dirty="0" smtClean="0">
                <a:solidFill>
                  <a:srgbClr val="0000CC"/>
                </a:solidFill>
                <a:latin typeface="Comic Sans MS" pitchFamily="66" charset="0"/>
                <a:sym typeface="Symbol"/>
              </a:rPr>
              <a:t> et des jets (≥ 1994</a:t>
            </a:r>
            <a:r>
              <a:rPr lang="fr-FR" sz="2000" dirty="0" smtClean="0">
                <a:solidFill>
                  <a:srgbClr val="0000CC"/>
                </a:solidFill>
                <a:latin typeface="Comic Sans MS" pitchFamily="66" charset="0"/>
                <a:sym typeface="Symbol"/>
              </a:rPr>
              <a:t>)</a:t>
            </a:r>
            <a:endParaRPr lang="fr-FR" sz="2000" dirty="0">
              <a:solidFill>
                <a:srgbClr val="0000CC"/>
              </a:solidFill>
              <a:latin typeface="Comic Sans MS" pitchFamily="66" charset="0"/>
            </a:endParaRPr>
          </a:p>
        </p:txBody>
      </p:sp>
      <p:sp>
        <p:nvSpPr>
          <p:cNvPr id="16" name="Rectangle 15"/>
          <p:cNvSpPr/>
          <p:nvPr/>
        </p:nvSpPr>
        <p:spPr>
          <a:xfrm>
            <a:off x="683568" y="2204864"/>
            <a:ext cx="2629246" cy="369332"/>
          </a:xfrm>
          <a:prstGeom prst="rect">
            <a:avLst/>
          </a:prstGeom>
        </p:spPr>
        <p:txBody>
          <a:bodyPr wrap="none">
            <a:spAutoFit/>
          </a:bodyPr>
          <a:lstStyle/>
          <a:p>
            <a:r>
              <a:rPr lang="fr-FR" dirty="0" smtClean="0">
                <a:latin typeface="Comic Sans MS" pitchFamily="66" charset="0"/>
                <a:sym typeface="Symbol"/>
              </a:rPr>
              <a:t>S</a:t>
            </a:r>
            <a:r>
              <a:rPr lang="fr-FR" dirty="0" smtClean="0">
                <a:latin typeface="Comic Sans MS" pitchFamily="66" charset="0"/>
                <a:sym typeface="Symbol"/>
              </a:rPr>
              <a:t>on </a:t>
            </a:r>
            <a:r>
              <a:rPr lang="fr-FR" dirty="0" smtClean="0">
                <a:latin typeface="Comic Sans MS" pitchFamily="66" charset="0"/>
                <a:sym typeface="Symbol"/>
              </a:rPr>
              <a:t>directeur </a:t>
            </a:r>
            <a:r>
              <a:rPr lang="fr-FR" dirty="0" smtClean="0">
                <a:latin typeface="Comic Sans MS" pitchFamily="66" charset="0"/>
                <a:sym typeface="Symbol"/>
              </a:rPr>
              <a:t>Adjoint:</a:t>
            </a:r>
            <a:endParaRPr lang="fr-FR" dirty="0"/>
          </a:p>
        </p:txBody>
      </p:sp>
      <p:sp>
        <p:nvSpPr>
          <p:cNvPr id="20" name="Rectangle 19"/>
          <p:cNvSpPr/>
          <p:nvPr/>
        </p:nvSpPr>
        <p:spPr>
          <a:xfrm>
            <a:off x="971600" y="2636912"/>
            <a:ext cx="7848872" cy="923330"/>
          </a:xfrm>
          <a:prstGeom prst="rect">
            <a:avLst/>
          </a:prstGeom>
        </p:spPr>
        <p:txBody>
          <a:bodyPr wrap="square">
            <a:spAutoFit/>
          </a:bodyPr>
          <a:lstStyle/>
          <a:p>
            <a:r>
              <a:rPr lang="fr-FR" i="1" dirty="0" smtClean="0">
                <a:latin typeface="Comic Sans MS" pitchFamily="66" charset="0"/>
                <a:sym typeface="Symbol"/>
              </a:rPr>
              <a:t>″Défendre le </a:t>
            </a:r>
            <a:r>
              <a:rPr lang="fr-FR" i="1" dirty="0" smtClean="0">
                <a:latin typeface="Comic Sans MS" pitchFamily="66" charset="0"/>
                <a:sym typeface="Symbol"/>
              </a:rPr>
              <a:t>Tilecal</a:t>
            </a:r>
            <a:r>
              <a:rPr lang="fr-FR" i="1" dirty="0" smtClean="0">
                <a:latin typeface="Comic Sans MS" pitchFamily="66" charset="0"/>
                <a:sym typeface="Symbol"/>
              </a:rPr>
              <a:t> est un très mauvais choix</a:t>
            </a:r>
          </a:p>
          <a:p>
            <a:r>
              <a:rPr lang="fr-FR" i="1" dirty="0" smtClean="0">
                <a:latin typeface="Comic Sans MS" pitchFamily="66" charset="0"/>
                <a:sym typeface="Symbol"/>
              </a:rPr>
              <a:t>    (face à l’autre choix Argon liquide associant les autres labos IN2P3</a:t>
            </a:r>
            <a:r>
              <a:rPr lang="fr-FR" i="1" dirty="0" smtClean="0">
                <a:latin typeface="Comic Sans MS" pitchFamily="66" charset="0"/>
                <a:sym typeface="Symbol"/>
              </a:rPr>
              <a:t>).″</a:t>
            </a:r>
            <a:endParaRPr lang="fr-FR" i="1" dirty="0" smtClean="0">
              <a:latin typeface="Comic Sans MS" pitchFamily="66" charset="0"/>
              <a:sym typeface="Symbol"/>
            </a:endParaRPr>
          </a:p>
          <a:p>
            <a:r>
              <a:rPr lang="fr-FR" i="1" dirty="0" smtClean="0">
                <a:latin typeface="Comic Sans MS" pitchFamily="66" charset="0"/>
                <a:sym typeface="Symbol"/>
              </a:rPr>
              <a:t>″La physique avec les jets n’a aucun </a:t>
            </a:r>
            <a:r>
              <a:rPr lang="fr-FR" i="1" dirty="0" smtClean="0">
                <a:latin typeface="Comic Sans MS" pitchFamily="66" charset="0"/>
                <a:sym typeface="Symbol"/>
              </a:rPr>
              <a:t>intérêt.″</a:t>
            </a:r>
            <a:endParaRPr lang="fr-FR" i="1" dirty="0" smtClean="0">
              <a:latin typeface="Comic Sans MS" pitchFamily="66" charset="0"/>
              <a:sym typeface="Symbo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P spid="1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251520" y="260648"/>
            <a:ext cx="3619902" cy="400110"/>
          </a:xfrm>
          <a:prstGeom prst="rect">
            <a:avLst/>
          </a:prstGeom>
          <a:noFill/>
        </p:spPr>
        <p:txBody>
          <a:bodyPr wrap="none" rtlCol="0">
            <a:spAutoFit/>
          </a:bodyPr>
          <a:lstStyle/>
          <a:p>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rPr>
              <a:t>Comité scientifique </a:t>
            </a:r>
            <a:r>
              <a:rPr lang="fr-FR" sz="2000" dirty="0" smtClean="0">
                <a:solidFill>
                  <a:srgbClr val="0000CC"/>
                </a:solidFill>
                <a:latin typeface="Comic Sans MS" pitchFamily="66" charset="0"/>
              </a:rPr>
              <a:t>du LPC</a:t>
            </a:r>
            <a:endParaRPr lang="fr-FR" sz="2000" dirty="0">
              <a:solidFill>
                <a:srgbClr val="0000CC"/>
              </a:solidFill>
              <a:latin typeface="Comic Sans MS" pitchFamily="66" charset="0"/>
            </a:endParaRPr>
          </a:p>
        </p:txBody>
      </p:sp>
      <p:sp>
        <p:nvSpPr>
          <p:cNvPr id="14" name="ZoneTexte 13"/>
          <p:cNvSpPr txBox="1"/>
          <p:nvPr/>
        </p:nvSpPr>
        <p:spPr>
          <a:xfrm>
            <a:off x="611560" y="764704"/>
            <a:ext cx="6660798" cy="923330"/>
          </a:xfrm>
          <a:prstGeom prst="rect">
            <a:avLst/>
          </a:prstGeom>
          <a:noFill/>
        </p:spPr>
        <p:txBody>
          <a:bodyPr wrap="none" rtlCol="0">
            <a:spAutoFit/>
          </a:bodyPr>
          <a:lstStyle/>
          <a:p>
            <a:r>
              <a:rPr lang="fr-FR" dirty="0" smtClean="0">
                <a:latin typeface="Comic Sans MS" pitchFamily="66" charset="0"/>
              </a:rPr>
              <a:t>Question de Bernard </a:t>
            </a:r>
            <a:r>
              <a:rPr lang="fr-FR" dirty="0" smtClean="0">
                <a:latin typeface="Comic Sans MS" pitchFamily="66" charset="0"/>
              </a:rPr>
              <a:t>Frois</a:t>
            </a:r>
            <a:r>
              <a:rPr lang="fr-FR" dirty="0" smtClean="0">
                <a:latin typeface="Comic Sans MS" pitchFamily="66" charset="0"/>
              </a:rPr>
              <a:t> se voulant </a:t>
            </a:r>
            <a:r>
              <a:rPr lang="fr-FR" dirty="0" smtClean="0">
                <a:latin typeface="Comic Sans MS" pitchFamily="66" charset="0"/>
              </a:rPr>
              <a:t>embarrassante </a:t>
            </a:r>
            <a:r>
              <a:rPr lang="fr-FR" dirty="0" smtClean="0">
                <a:latin typeface="Comic Sans MS" pitchFamily="66" charset="0"/>
              </a:rPr>
              <a:t>(2002</a:t>
            </a:r>
            <a:r>
              <a:rPr lang="fr-FR" dirty="0" smtClean="0">
                <a:latin typeface="Comic Sans MS" pitchFamily="66" charset="0"/>
              </a:rPr>
              <a:t>)</a:t>
            </a:r>
          </a:p>
          <a:p>
            <a:endParaRPr lang="fr-FR" dirty="0" smtClean="0">
              <a:latin typeface="Comic Sans MS" pitchFamily="66" charset="0"/>
            </a:endParaRPr>
          </a:p>
          <a:p>
            <a:r>
              <a:rPr lang="fr-FR" dirty="0" smtClean="0">
                <a:latin typeface="Comic Sans MS" pitchFamily="66" charset="0"/>
              </a:rPr>
              <a:t>   </a:t>
            </a:r>
            <a:r>
              <a:rPr lang="fr-FR" i="1" dirty="0" smtClean="0">
                <a:latin typeface="Comic Sans MS" pitchFamily="66" charset="0"/>
              </a:rPr>
              <a:t>″Sur quoi porteront vos premières analyses ?″</a:t>
            </a:r>
            <a:endParaRPr lang="fr-FR" i="1" dirty="0">
              <a:latin typeface="Comic Sans MS" pitchFamily="66" charset="0"/>
            </a:endParaRPr>
          </a:p>
        </p:txBody>
      </p:sp>
      <p:sp>
        <p:nvSpPr>
          <p:cNvPr id="15" name="ZoneTexte 14"/>
          <p:cNvSpPr txBox="1"/>
          <p:nvPr/>
        </p:nvSpPr>
        <p:spPr>
          <a:xfrm>
            <a:off x="628552" y="1918573"/>
            <a:ext cx="7529625" cy="923330"/>
          </a:xfrm>
          <a:prstGeom prst="rect">
            <a:avLst/>
          </a:prstGeom>
          <a:noFill/>
        </p:spPr>
        <p:txBody>
          <a:bodyPr wrap="none" rtlCol="0">
            <a:spAutoFit/>
          </a:bodyPr>
          <a:lstStyle/>
          <a:p>
            <a:r>
              <a:rPr lang="fr-FR" dirty="0" smtClean="0">
                <a:latin typeface="Comic Sans MS" pitchFamily="66" charset="0"/>
              </a:rPr>
              <a:t>Notre r</a:t>
            </a:r>
            <a:r>
              <a:rPr lang="fr-FR" dirty="0" smtClean="0">
                <a:latin typeface="Comic Sans MS" pitchFamily="66" charset="0"/>
              </a:rPr>
              <a:t>éponse:</a:t>
            </a:r>
          </a:p>
          <a:p>
            <a:r>
              <a:rPr lang="fr-FR" i="1" dirty="0" smtClean="0">
                <a:latin typeface="Comic Sans MS" pitchFamily="66" charset="0"/>
              </a:rPr>
              <a:t>   ″</a:t>
            </a:r>
            <a:r>
              <a:rPr lang="fr-FR" i="1" dirty="0" smtClean="0">
                <a:latin typeface="Comic Sans MS" pitchFamily="66" charset="0"/>
              </a:rPr>
              <a:t>La physique du </a:t>
            </a:r>
            <a:r>
              <a:rPr lang="fr-FR" i="1" dirty="0" smtClean="0">
                <a:solidFill>
                  <a:srgbClr val="006600"/>
                </a:solidFill>
                <a:latin typeface="Comic Sans MS" pitchFamily="66" charset="0"/>
              </a:rPr>
              <a:t>quark Top  </a:t>
            </a:r>
            <a:r>
              <a:rPr lang="fr-FR" i="1" dirty="0" smtClean="0">
                <a:latin typeface="Comic Sans MS" pitchFamily="66" charset="0"/>
              </a:rPr>
              <a:t>immédiatement accessible et valorisant</a:t>
            </a:r>
          </a:p>
          <a:p>
            <a:r>
              <a:rPr lang="fr-FR" i="1" dirty="0" smtClean="0">
                <a:latin typeface="Comic Sans MS" pitchFamily="66" charset="0"/>
              </a:rPr>
              <a:t>                   </a:t>
            </a:r>
            <a:r>
              <a:rPr lang="fr-FR" i="1" dirty="0" smtClean="0">
                <a:latin typeface="Comic Sans MS" pitchFamily="66" charset="0"/>
              </a:rPr>
              <a:t>        la </a:t>
            </a:r>
            <a:r>
              <a:rPr lang="fr-FR" i="1" dirty="0" smtClean="0">
                <a:solidFill>
                  <a:srgbClr val="006600"/>
                </a:solidFill>
                <a:latin typeface="Comic Sans MS" pitchFamily="66" charset="0"/>
              </a:rPr>
              <a:t>calorimétrie hadronique</a:t>
            </a:r>
            <a:r>
              <a:rPr lang="fr-FR" i="1" dirty="0" smtClean="0">
                <a:latin typeface="Comic Sans MS" pitchFamily="66" charset="0"/>
              </a:rPr>
              <a:t>″.</a:t>
            </a:r>
            <a:endParaRPr lang="fr-FR" i="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16632"/>
            <a:ext cx="3126177"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Les faits présents</a:t>
            </a:r>
            <a:endParaRPr lang="fr-FR" sz="2400" dirty="0">
              <a:solidFill>
                <a:srgbClr val="FF0000"/>
              </a:solidFill>
              <a:latin typeface="Comic Sans MS" pitchFamily="66" charset="0"/>
            </a:endParaRPr>
          </a:p>
        </p:txBody>
      </p:sp>
      <p:sp>
        <p:nvSpPr>
          <p:cNvPr id="3" name="ZoneTexte 2"/>
          <p:cNvSpPr txBox="1"/>
          <p:nvPr/>
        </p:nvSpPr>
        <p:spPr>
          <a:xfrm>
            <a:off x="251520" y="694437"/>
            <a:ext cx="9171100" cy="677108"/>
          </a:xfrm>
          <a:prstGeom prst="rect">
            <a:avLst/>
          </a:prstGeom>
          <a:noFill/>
        </p:spPr>
        <p:txBody>
          <a:bodyPr wrap="none" rtlCol="0">
            <a:spAutoFit/>
          </a:bodyPr>
          <a:lstStyle/>
          <a:p>
            <a:r>
              <a:rPr lang="fr-FR" sz="2000" dirty="0" smtClean="0">
                <a:solidFill>
                  <a:srgbClr val="0000CC"/>
                </a:solidFill>
                <a:latin typeface="Comic Sans MS" pitchFamily="66" charset="0"/>
              </a:rPr>
              <a:t>□ Conclusions </a:t>
            </a:r>
            <a:r>
              <a:rPr lang="fr-FR" dirty="0" smtClean="0">
                <a:solidFill>
                  <a:srgbClr val="0000CC"/>
                </a:solidFill>
                <a:latin typeface="Comic Sans MS" pitchFamily="66" charset="0"/>
              </a:rPr>
              <a:t>de </a:t>
            </a:r>
            <a:r>
              <a:rPr lang="fr-FR" dirty="0" smtClean="0">
                <a:solidFill>
                  <a:srgbClr val="0000CC"/>
                </a:solidFill>
                <a:latin typeface="Comic Sans MS" pitchFamily="66" charset="0"/>
              </a:rPr>
              <a:t>la conférence mondiale ICHEP </a:t>
            </a:r>
            <a:r>
              <a:rPr lang="fr-FR" dirty="0" smtClean="0">
                <a:solidFill>
                  <a:srgbClr val="0000CC"/>
                </a:solidFill>
                <a:latin typeface="Comic Sans MS" pitchFamily="66" charset="0"/>
              </a:rPr>
              <a:t>en juillet </a:t>
            </a:r>
            <a:r>
              <a:rPr lang="fr-FR" dirty="0" smtClean="0">
                <a:solidFill>
                  <a:srgbClr val="0000CC"/>
                </a:solidFill>
                <a:latin typeface="Comic Sans MS" pitchFamily="66" charset="0"/>
              </a:rPr>
              <a:t>2010</a:t>
            </a:r>
          </a:p>
          <a:p>
            <a:r>
              <a:rPr lang="fr-FR" dirty="0" smtClean="0">
                <a:solidFill>
                  <a:srgbClr val="0000CC"/>
                </a:solidFill>
                <a:latin typeface="Comic Sans MS" pitchFamily="66" charset="0"/>
              </a:rPr>
              <a:t>par Michel </a:t>
            </a:r>
            <a:r>
              <a:rPr lang="fr-FR" dirty="0" smtClean="0">
                <a:solidFill>
                  <a:srgbClr val="0000CC"/>
                </a:solidFill>
                <a:latin typeface="Comic Sans MS" pitchFamily="66" charset="0"/>
              </a:rPr>
              <a:t>Spiro</a:t>
            </a:r>
            <a:r>
              <a:rPr lang="fr-FR" dirty="0" smtClean="0">
                <a:solidFill>
                  <a:srgbClr val="0000CC"/>
                </a:solidFill>
                <a:latin typeface="Comic Sans MS" pitchFamily="66" charset="0"/>
              </a:rPr>
              <a:t> (Directeur de la recherche au CERN et </a:t>
            </a:r>
            <a:r>
              <a:rPr lang="fr-FR" dirty="0" smtClean="0">
                <a:solidFill>
                  <a:srgbClr val="0000CC"/>
                </a:solidFill>
                <a:latin typeface="Comic Sans MS" pitchFamily="66" charset="0"/>
              </a:rPr>
              <a:t>ancien </a:t>
            </a:r>
            <a:r>
              <a:rPr lang="fr-FR" dirty="0" smtClean="0">
                <a:solidFill>
                  <a:srgbClr val="0000CC"/>
                </a:solidFill>
                <a:latin typeface="Comic Sans MS" pitchFamily="66" charset="0"/>
              </a:rPr>
              <a:t>Directeur </a:t>
            </a:r>
            <a:r>
              <a:rPr lang="fr-FR" dirty="0" smtClean="0">
                <a:solidFill>
                  <a:srgbClr val="0000CC"/>
                </a:solidFill>
                <a:latin typeface="Comic Sans MS" pitchFamily="66" charset="0"/>
              </a:rPr>
              <a:t>IN2P3)</a:t>
            </a:r>
            <a:endParaRPr lang="fr-FR" dirty="0">
              <a:solidFill>
                <a:srgbClr val="0000CC"/>
              </a:solidFill>
              <a:latin typeface="Comic Sans MS" pitchFamily="66" charset="0"/>
            </a:endParaRPr>
          </a:p>
        </p:txBody>
      </p:sp>
      <p:pic>
        <p:nvPicPr>
          <p:cNvPr id="18435" name="Picture 3"/>
          <p:cNvPicPr>
            <a:picLocks noChangeAspect="1" noChangeArrowheads="1"/>
          </p:cNvPicPr>
          <p:nvPr/>
        </p:nvPicPr>
        <p:blipFill>
          <a:blip r:embed="rId2" cstate="print"/>
          <a:srcRect/>
          <a:stretch>
            <a:fillRect/>
          </a:stretch>
        </p:blipFill>
        <p:spPr bwMode="auto">
          <a:xfrm>
            <a:off x="-36512" y="1484784"/>
            <a:ext cx="2736304" cy="2049716"/>
          </a:xfrm>
          <a:prstGeom prst="rect">
            <a:avLst/>
          </a:prstGeom>
          <a:noFill/>
          <a:ln w="9525">
            <a:noFill/>
            <a:miter lim="800000"/>
            <a:headEnd/>
            <a:tailEnd/>
          </a:ln>
        </p:spPr>
      </p:pic>
      <p:pic>
        <p:nvPicPr>
          <p:cNvPr id="18436" name="Picture 4"/>
          <p:cNvPicPr>
            <a:picLocks noChangeAspect="1" noChangeArrowheads="1"/>
          </p:cNvPicPr>
          <p:nvPr/>
        </p:nvPicPr>
        <p:blipFill>
          <a:blip r:embed="rId3" cstate="print"/>
          <a:srcRect/>
          <a:stretch>
            <a:fillRect/>
          </a:stretch>
        </p:blipFill>
        <p:spPr bwMode="auto">
          <a:xfrm>
            <a:off x="2123728" y="2510083"/>
            <a:ext cx="2664296" cy="1999037"/>
          </a:xfrm>
          <a:prstGeom prst="rect">
            <a:avLst/>
          </a:prstGeom>
          <a:noFill/>
          <a:ln w="9525">
            <a:noFill/>
            <a:miter lim="800000"/>
            <a:headEnd/>
            <a:tailEnd/>
          </a:ln>
        </p:spPr>
      </p:pic>
      <p:pic>
        <p:nvPicPr>
          <p:cNvPr id="18437" name="Picture 5"/>
          <p:cNvPicPr>
            <a:picLocks noChangeAspect="1" noChangeArrowheads="1"/>
          </p:cNvPicPr>
          <p:nvPr/>
        </p:nvPicPr>
        <p:blipFill>
          <a:blip r:embed="rId4" cstate="print"/>
          <a:srcRect/>
          <a:stretch>
            <a:fillRect/>
          </a:stretch>
        </p:blipFill>
        <p:spPr bwMode="auto">
          <a:xfrm>
            <a:off x="3995936" y="3493953"/>
            <a:ext cx="2664296" cy="1951271"/>
          </a:xfrm>
          <a:prstGeom prst="rect">
            <a:avLst/>
          </a:prstGeom>
          <a:noFill/>
          <a:ln w="9525">
            <a:noFill/>
            <a:miter lim="800000"/>
            <a:headEnd/>
            <a:tailEnd/>
          </a:ln>
        </p:spPr>
      </p:pic>
      <p:pic>
        <p:nvPicPr>
          <p:cNvPr id="18438" name="Picture 6"/>
          <p:cNvPicPr>
            <a:picLocks noChangeAspect="1" noChangeArrowheads="1"/>
          </p:cNvPicPr>
          <p:nvPr/>
        </p:nvPicPr>
        <p:blipFill>
          <a:blip r:embed="rId5" cstate="print"/>
          <a:srcRect/>
          <a:stretch>
            <a:fillRect/>
          </a:stretch>
        </p:blipFill>
        <p:spPr bwMode="auto">
          <a:xfrm>
            <a:off x="6277638" y="4777032"/>
            <a:ext cx="2614842" cy="1964336"/>
          </a:xfrm>
          <a:prstGeom prst="rect">
            <a:avLst/>
          </a:prstGeom>
          <a:noFill/>
          <a:ln w="9525">
            <a:noFill/>
            <a:miter lim="800000"/>
            <a:headEnd/>
            <a:tailEnd/>
          </a:ln>
        </p:spPr>
      </p:pic>
      <p:sp>
        <p:nvSpPr>
          <p:cNvPr id="9" name="ZoneTexte 8"/>
          <p:cNvSpPr txBox="1"/>
          <p:nvPr/>
        </p:nvSpPr>
        <p:spPr>
          <a:xfrm>
            <a:off x="2555776" y="5890046"/>
            <a:ext cx="2651688" cy="923330"/>
          </a:xfrm>
          <a:prstGeom prst="rect">
            <a:avLst/>
          </a:prstGeom>
          <a:noFill/>
        </p:spPr>
        <p:txBody>
          <a:bodyPr wrap="none" rtlCol="0">
            <a:spAutoFit/>
          </a:bodyPr>
          <a:lstStyle/>
          <a:p>
            <a:r>
              <a:rPr lang="fr-FR" dirty="0" smtClean="0">
                <a:latin typeface="Comic Sans MS" pitchFamily="66" charset="0"/>
              </a:rPr>
              <a:t>Di-jet</a:t>
            </a:r>
          </a:p>
          <a:p>
            <a:r>
              <a:rPr lang="fr-FR" dirty="0" smtClean="0">
                <a:latin typeface="Comic Sans MS" pitchFamily="66" charset="0"/>
              </a:rPr>
              <a:t>à  la plus haute énergie</a:t>
            </a:r>
          </a:p>
          <a:p>
            <a:r>
              <a:rPr lang="fr-FR" dirty="0" smtClean="0">
                <a:latin typeface="Comic Sans MS" pitchFamily="66" charset="0"/>
              </a:rPr>
              <a:t>jamais observée … </a:t>
            </a:r>
            <a:endParaRPr lang="fr-FR" dirty="0">
              <a:latin typeface="Comic Sans MS" pitchFamily="66" charset="0"/>
            </a:endParaRPr>
          </a:p>
        </p:txBody>
      </p:sp>
      <p:sp>
        <p:nvSpPr>
          <p:cNvPr id="11" name="ZoneTexte 10"/>
          <p:cNvSpPr txBox="1"/>
          <p:nvPr/>
        </p:nvSpPr>
        <p:spPr>
          <a:xfrm>
            <a:off x="0" y="3131676"/>
            <a:ext cx="288862" cy="369332"/>
          </a:xfrm>
          <a:prstGeom prst="rect">
            <a:avLst/>
          </a:prstGeom>
          <a:noFill/>
        </p:spPr>
        <p:txBody>
          <a:bodyPr wrap="none" rtlCol="0">
            <a:spAutoFit/>
          </a:bodyPr>
          <a:lstStyle/>
          <a:p>
            <a:r>
              <a:rPr lang="fr-FR" dirty="0" smtClean="0">
                <a:latin typeface="Comic Sans MS" pitchFamily="66" charset="0"/>
              </a:rPr>
              <a:t>1</a:t>
            </a:r>
            <a:endParaRPr lang="fr-FR" dirty="0">
              <a:latin typeface="Comic Sans MS" pitchFamily="66" charset="0"/>
            </a:endParaRPr>
          </a:p>
        </p:txBody>
      </p:sp>
      <p:sp>
        <p:nvSpPr>
          <p:cNvPr id="12" name="Rectangle 11"/>
          <p:cNvSpPr/>
          <p:nvPr/>
        </p:nvSpPr>
        <p:spPr>
          <a:xfrm>
            <a:off x="2086030" y="4139788"/>
            <a:ext cx="325730" cy="369332"/>
          </a:xfrm>
          <a:prstGeom prst="rect">
            <a:avLst/>
          </a:prstGeom>
        </p:spPr>
        <p:txBody>
          <a:bodyPr wrap="none">
            <a:spAutoFit/>
          </a:bodyPr>
          <a:lstStyle/>
          <a:p>
            <a:r>
              <a:rPr lang="fr-FR" dirty="0" smtClean="0">
                <a:solidFill>
                  <a:schemeClr val="bg1"/>
                </a:solidFill>
                <a:latin typeface="Comic Sans MS" pitchFamily="66" charset="0"/>
              </a:rPr>
              <a:t>2</a:t>
            </a:r>
            <a:endParaRPr lang="fr-FR" dirty="0">
              <a:solidFill>
                <a:schemeClr val="bg1"/>
              </a:solidFill>
              <a:latin typeface="Comic Sans MS" pitchFamily="66" charset="0"/>
            </a:endParaRPr>
          </a:p>
        </p:txBody>
      </p:sp>
      <p:sp>
        <p:nvSpPr>
          <p:cNvPr id="13" name="Rectangle 12"/>
          <p:cNvSpPr/>
          <p:nvPr/>
        </p:nvSpPr>
        <p:spPr>
          <a:xfrm>
            <a:off x="3995936" y="5075892"/>
            <a:ext cx="325730" cy="369332"/>
          </a:xfrm>
          <a:prstGeom prst="rect">
            <a:avLst/>
          </a:prstGeom>
        </p:spPr>
        <p:txBody>
          <a:bodyPr wrap="none">
            <a:spAutoFit/>
          </a:bodyPr>
          <a:lstStyle/>
          <a:p>
            <a:r>
              <a:rPr lang="fr-FR" dirty="0" smtClean="0">
                <a:solidFill>
                  <a:schemeClr val="bg1"/>
                </a:solidFill>
                <a:latin typeface="Comic Sans MS" pitchFamily="66" charset="0"/>
              </a:rPr>
              <a:t>3</a:t>
            </a:r>
            <a:endParaRPr lang="fr-FR" dirty="0">
              <a:solidFill>
                <a:schemeClr val="bg1"/>
              </a:solidFill>
              <a:latin typeface="Comic Sans MS" pitchFamily="66" charset="0"/>
            </a:endParaRPr>
          </a:p>
        </p:txBody>
      </p:sp>
      <p:sp>
        <p:nvSpPr>
          <p:cNvPr id="14" name="Rectangle 13"/>
          <p:cNvSpPr/>
          <p:nvPr/>
        </p:nvSpPr>
        <p:spPr>
          <a:xfrm>
            <a:off x="6262494" y="6372036"/>
            <a:ext cx="325730" cy="369332"/>
          </a:xfrm>
          <a:prstGeom prst="rect">
            <a:avLst/>
          </a:prstGeom>
        </p:spPr>
        <p:txBody>
          <a:bodyPr wrap="none">
            <a:spAutoFit/>
          </a:bodyPr>
          <a:lstStyle/>
          <a:p>
            <a:r>
              <a:rPr lang="fr-FR" dirty="0" smtClean="0">
                <a:solidFill>
                  <a:schemeClr val="bg1"/>
                </a:solidFill>
                <a:latin typeface="Comic Sans MS" pitchFamily="66" charset="0"/>
              </a:rPr>
              <a:t>4</a:t>
            </a:r>
            <a:endParaRPr lang="fr-FR" dirty="0">
              <a:solidFill>
                <a:schemeClr val="bg1"/>
              </a:solidFill>
              <a:latin typeface="Comic Sans MS" pitchFamily="66" charset="0"/>
            </a:endParaRPr>
          </a:p>
        </p:txBody>
      </p:sp>
      <p:sp>
        <p:nvSpPr>
          <p:cNvPr id="15" name="Flèche droite 14"/>
          <p:cNvSpPr/>
          <p:nvPr/>
        </p:nvSpPr>
        <p:spPr>
          <a:xfrm>
            <a:off x="3491880" y="6021288"/>
            <a:ext cx="2592288" cy="7200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heckerboard(across)">
                                      <p:cBhvr>
                                        <p:cTn id="12" dur="500"/>
                                        <p:tgtEl>
                                          <p:spTgt spid="1843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checkerboard(across)">
                                      <p:cBhvr>
                                        <p:cTn id="20" dur="500"/>
                                        <p:tgtEl>
                                          <p:spTgt spid="1843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8437"/>
                                        </p:tgtEl>
                                        <p:attrNameLst>
                                          <p:attrName>style.visibility</p:attrName>
                                        </p:attrNameLst>
                                      </p:cBhvr>
                                      <p:to>
                                        <p:strVal val="visible"/>
                                      </p:to>
                                    </p:set>
                                    <p:animEffect transition="in" filter="checkerboard(across)">
                                      <p:cBhvr>
                                        <p:cTn id="28" dur="500"/>
                                        <p:tgtEl>
                                          <p:spTgt spid="18437"/>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8438"/>
                                        </p:tgtEl>
                                        <p:attrNameLst>
                                          <p:attrName>style.visibility</p:attrName>
                                        </p:attrNameLst>
                                      </p:cBhvr>
                                      <p:to>
                                        <p:strVal val="visible"/>
                                      </p:to>
                                    </p:set>
                                    <p:animEffect transition="in" filter="checkerboard(across)">
                                      <p:cBhvr>
                                        <p:cTn id="36" dur="500"/>
                                        <p:tgtEl>
                                          <p:spTgt spid="1843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0-#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DATA_quality_2011.png"/>
          <p:cNvPicPr>
            <a:picLocks noChangeAspect="1" noChangeArrowheads="1"/>
          </p:cNvPicPr>
          <p:nvPr/>
        </p:nvPicPr>
        <p:blipFill>
          <a:blip r:embed="rId2" cstate="print"/>
          <a:srcRect/>
          <a:stretch>
            <a:fillRect/>
          </a:stretch>
        </p:blipFill>
        <p:spPr bwMode="auto">
          <a:xfrm>
            <a:off x="826529" y="2492896"/>
            <a:ext cx="7489887" cy="2232248"/>
          </a:xfrm>
          <a:prstGeom prst="rect">
            <a:avLst/>
          </a:prstGeom>
          <a:noFill/>
        </p:spPr>
      </p:pic>
      <p:sp>
        <p:nvSpPr>
          <p:cNvPr id="3" name="ZoneTexte 2"/>
          <p:cNvSpPr txBox="1"/>
          <p:nvPr/>
        </p:nvSpPr>
        <p:spPr>
          <a:xfrm>
            <a:off x="179512" y="1700808"/>
            <a:ext cx="8504251" cy="400110"/>
          </a:xfrm>
          <a:prstGeom prst="rect">
            <a:avLst/>
          </a:prstGeom>
          <a:noFill/>
        </p:spPr>
        <p:txBody>
          <a:bodyPr wrap="none" rtlCol="0">
            <a:spAutoFit/>
          </a:bodyPr>
          <a:lstStyle/>
          <a:p>
            <a:r>
              <a:rPr lang="fr-FR" sz="2000" dirty="0" smtClean="0">
                <a:solidFill>
                  <a:srgbClr val="0000CC"/>
                </a:solidFill>
                <a:latin typeface="Comic Sans MS" pitchFamily="66" charset="0"/>
              </a:rPr>
              <a:t>□ Qualité des données en 2011 </a:t>
            </a:r>
            <a:r>
              <a:rPr lang="fr-FR" dirty="0" smtClean="0">
                <a:latin typeface="Comic Sans MS" pitchFamily="66" charset="0"/>
              </a:rPr>
              <a:t>(extraite de la page publique Web ATLAS)</a:t>
            </a:r>
            <a:endParaRPr lang="fr-FR" dirty="0">
              <a:latin typeface="Comic Sans MS" pitchFamily="66" charset="0"/>
            </a:endParaRPr>
          </a:p>
        </p:txBody>
      </p:sp>
      <p:sp>
        <p:nvSpPr>
          <p:cNvPr id="4" name="Ellipse 3"/>
          <p:cNvSpPr/>
          <p:nvPr/>
        </p:nvSpPr>
        <p:spPr>
          <a:xfrm>
            <a:off x="4139952" y="3068960"/>
            <a:ext cx="50405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mic Sans MS" pitchFamily="66" charset="0"/>
            </a:endParaRPr>
          </a:p>
        </p:txBody>
      </p:sp>
      <p:sp>
        <p:nvSpPr>
          <p:cNvPr id="5" name="ZoneTexte 4"/>
          <p:cNvSpPr txBox="1"/>
          <p:nvPr/>
        </p:nvSpPr>
        <p:spPr>
          <a:xfrm>
            <a:off x="179512" y="332656"/>
            <a:ext cx="7730001" cy="954107"/>
          </a:xfrm>
          <a:prstGeom prst="rect">
            <a:avLst/>
          </a:prstGeom>
          <a:noFill/>
        </p:spPr>
        <p:txBody>
          <a:bodyPr wrap="none" rtlCol="0">
            <a:spAutoFit/>
          </a:bodyPr>
          <a:lstStyle/>
          <a:p>
            <a:r>
              <a:rPr lang="fr-FR" sz="2000" dirty="0" smtClean="0">
                <a:solidFill>
                  <a:srgbClr val="0000CC"/>
                </a:solidFill>
                <a:latin typeface="Comic Sans MS" pitchFamily="66" charset="0"/>
              </a:rPr>
              <a:t>□ Séminaire CMS au LPC en janvier </a:t>
            </a:r>
            <a:r>
              <a:rPr lang="fr-FR" sz="2000" dirty="0" smtClean="0">
                <a:solidFill>
                  <a:srgbClr val="0000CC"/>
                </a:solidFill>
                <a:latin typeface="Comic Sans MS" pitchFamily="66" charset="0"/>
              </a:rPr>
              <a:t>2011 </a:t>
            </a:r>
            <a:endParaRPr lang="fr-FR" sz="2000" dirty="0" smtClean="0">
              <a:solidFill>
                <a:srgbClr val="0000CC"/>
              </a:solidFill>
              <a:latin typeface="Comic Sans MS" pitchFamily="66" charset="0"/>
            </a:endParaRPr>
          </a:p>
          <a:p>
            <a:r>
              <a:rPr lang="fr-FR" i="1" dirty="0" smtClean="0">
                <a:latin typeface="Comic Sans MS" pitchFamily="66" charset="0"/>
              </a:rPr>
              <a:t>         ″ATLAS a sans aucun doute la meilleure calorimétrie hadronique″</a:t>
            </a:r>
          </a:p>
          <a:p>
            <a:r>
              <a:rPr lang="fr-FR" i="1" dirty="0" smtClean="0">
                <a:latin typeface="Comic Sans MS" pitchFamily="66" charset="0"/>
              </a:rPr>
              <a:t>         (pas besoin de corrections dites d’énergie flow).</a:t>
            </a:r>
            <a:endParaRPr lang="fr-FR" i="1" dirty="0">
              <a:latin typeface="Comic Sans MS" pitchFamily="66" charset="0"/>
            </a:endParaRPr>
          </a:p>
        </p:txBody>
      </p:sp>
      <p:sp>
        <p:nvSpPr>
          <p:cNvPr id="6" name="ZoneTexte 5"/>
          <p:cNvSpPr txBox="1"/>
          <p:nvPr/>
        </p:nvSpPr>
        <p:spPr>
          <a:xfrm>
            <a:off x="251520" y="5157192"/>
            <a:ext cx="8081058" cy="954107"/>
          </a:xfrm>
          <a:prstGeom prst="rect">
            <a:avLst/>
          </a:prstGeom>
          <a:noFill/>
        </p:spPr>
        <p:txBody>
          <a:bodyPr wrap="none" rtlCol="0">
            <a:spAutoFit/>
          </a:bodyPr>
          <a:lstStyle/>
          <a:p>
            <a:r>
              <a:rPr lang="fr-FR" sz="2000" dirty="0" smtClean="0">
                <a:solidFill>
                  <a:srgbClr val="0000CC"/>
                </a:solidFill>
                <a:latin typeface="Comic Sans MS" pitchFamily="66" charset="0"/>
              </a:rPr>
              <a:t>□ Fonctionnement non problématique des contributions LPC:</a:t>
            </a:r>
          </a:p>
          <a:p>
            <a:r>
              <a:rPr lang="fr-FR" dirty="0" smtClean="0">
                <a:latin typeface="Comic Sans MS" pitchFamily="66" charset="0"/>
              </a:rPr>
              <a:t>    </a:t>
            </a:r>
            <a:r>
              <a:rPr lang="fr-FR" dirty="0" smtClean="0">
                <a:latin typeface="Comic Sans MS" pitchFamily="66" charset="0"/>
              </a:rPr>
              <a:t>PMTs</a:t>
            </a:r>
            <a:r>
              <a:rPr lang="fr-FR" dirty="0" smtClean="0">
                <a:latin typeface="Comic Sans MS" pitchFamily="66" charset="0"/>
              </a:rPr>
              <a:t> et Ponts diviseurs, Hautes Tensions embarquées, Système Laser,</a:t>
            </a:r>
          </a:p>
          <a:p>
            <a:r>
              <a:rPr lang="fr-FR" dirty="0" smtClean="0">
                <a:latin typeface="Comic Sans MS" pitchFamily="66" charset="0"/>
              </a:rPr>
              <a:t>    Bancs tests portables des Tiroirs et Tiroirs, Contrôle lent (DCS)…</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checkerboard(across)">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260648"/>
            <a:ext cx="4107215" cy="400110"/>
          </a:xfrm>
          <a:prstGeom prst="rect">
            <a:avLst/>
          </a:prstGeom>
          <a:noFill/>
        </p:spPr>
        <p:txBody>
          <a:bodyPr wrap="none" rtlCol="0">
            <a:spAutoFit/>
          </a:bodyPr>
          <a:lstStyle/>
          <a:p>
            <a:r>
              <a:rPr lang="fr-FR" sz="2000" dirty="0" smtClean="0">
                <a:solidFill>
                  <a:srgbClr val="0000CC"/>
                </a:solidFill>
                <a:latin typeface="Comic Sans MS" pitchFamily="66" charset="0"/>
              </a:rPr>
              <a:t>□ La physique des jets et du Top</a:t>
            </a:r>
            <a:endParaRPr lang="fr-FR" sz="2000" dirty="0">
              <a:solidFill>
                <a:srgbClr val="0000CC"/>
              </a:solidFill>
              <a:latin typeface="Comic Sans MS" pitchFamily="66" charset="0"/>
            </a:endParaRPr>
          </a:p>
        </p:txBody>
      </p:sp>
      <p:sp>
        <p:nvSpPr>
          <p:cNvPr id="3" name="ZoneTexte 2"/>
          <p:cNvSpPr txBox="1"/>
          <p:nvPr/>
        </p:nvSpPr>
        <p:spPr>
          <a:xfrm>
            <a:off x="467544" y="908720"/>
            <a:ext cx="6595075" cy="646331"/>
          </a:xfrm>
          <a:prstGeom prst="rect">
            <a:avLst/>
          </a:prstGeom>
          <a:noFill/>
        </p:spPr>
        <p:txBody>
          <a:bodyPr wrap="none" rtlCol="0">
            <a:spAutoFit/>
          </a:bodyPr>
          <a:lstStyle/>
          <a:p>
            <a:r>
              <a:rPr lang="fr-FR" dirty="0" smtClean="0">
                <a:latin typeface="Comic Sans MS" pitchFamily="66" charset="0"/>
                <a:sym typeface="Symbol"/>
              </a:rPr>
              <a:t> </a:t>
            </a:r>
            <a:r>
              <a:rPr lang="fr-FR" dirty="0" smtClean="0">
                <a:solidFill>
                  <a:srgbClr val="0000CC"/>
                </a:solidFill>
                <a:latin typeface="Comic Sans MS" pitchFamily="66" charset="0"/>
                <a:sym typeface="Symbol"/>
              </a:rPr>
              <a:t>  Plus de 50% des publications ATLAS impliquent des jets</a:t>
            </a:r>
            <a:r>
              <a:rPr lang="fr-FR" dirty="0" smtClean="0">
                <a:latin typeface="Comic Sans MS" pitchFamily="66" charset="0"/>
                <a:sym typeface="Symbol"/>
              </a:rPr>
              <a:t>,</a:t>
            </a:r>
          </a:p>
          <a:p>
            <a:r>
              <a:rPr lang="fr-FR" dirty="0" smtClean="0">
                <a:latin typeface="Comic Sans MS" pitchFamily="66" charset="0"/>
                <a:sym typeface="Symbol"/>
              </a:rPr>
              <a:t>    et </a:t>
            </a:r>
            <a:r>
              <a:rPr lang="fr-FR" dirty="0" smtClean="0">
                <a:latin typeface="Comic Sans MS" pitchFamily="66" charset="0"/>
                <a:sym typeface="Symbol"/>
              </a:rPr>
              <a:t>les publications </a:t>
            </a:r>
            <a:r>
              <a:rPr lang="fr-FR" dirty="0" smtClean="0">
                <a:latin typeface="Comic Sans MS" pitchFamily="66" charset="0"/>
                <a:sym typeface="Symbol"/>
              </a:rPr>
              <a:t>sur le Top arrivent (1 parue).  </a:t>
            </a:r>
            <a:endParaRPr lang="fr-FR" dirty="0">
              <a:latin typeface="Comic Sans MS" pitchFamily="66" charset="0"/>
            </a:endParaRPr>
          </a:p>
        </p:txBody>
      </p:sp>
      <p:sp>
        <p:nvSpPr>
          <p:cNvPr id="4" name="ZoneTexte 3"/>
          <p:cNvSpPr txBox="1"/>
          <p:nvPr/>
        </p:nvSpPr>
        <p:spPr>
          <a:xfrm>
            <a:off x="551198" y="1907540"/>
            <a:ext cx="6829114" cy="369332"/>
          </a:xfrm>
          <a:prstGeom prst="rect">
            <a:avLst/>
          </a:prstGeom>
          <a:noFill/>
        </p:spPr>
        <p:txBody>
          <a:bodyPr wrap="none" rtlCol="0">
            <a:spAutoFit/>
          </a:bodyPr>
          <a:lstStyle/>
          <a:p>
            <a:r>
              <a:rPr lang="fr-FR" dirty="0" smtClean="0">
                <a:solidFill>
                  <a:srgbClr val="0000CC"/>
                </a:solidFill>
                <a:latin typeface="Comic Sans MS" pitchFamily="66" charset="0"/>
                <a:sym typeface="Symbol"/>
              </a:rPr>
              <a:t> L’équipe ATLAS/LPC apporte des contributions importantes.</a:t>
            </a:r>
            <a:endParaRPr lang="fr-FR" dirty="0">
              <a:solidFill>
                <a:srgbClr val="0000CC"/>
              </a:solidFill>
              <a:latin typeface="Comic Sans MS" pitchFamily="66" charset="0"/>
            </a:endParaRPr>
          </a:p>
        </p:txBody>
      </p:sp>
      <p:sp>
        <p:nvSpPr>
          <p:cNvPr id="5" name="Rectangle 4"/>
          <p:cNvSpPr/>
          <p:nvPr/>
        </p:nvSpPr>
        <p:spPr>
          <a:xfrm>
            <a:off x="251520" y="2416820"/>
            <a:ext cx="9001000" cy="2308324"/>
          </a:xfrm>
          <a:prstGeom prst="rect">
            <a:avLst/>
          </a:prstGeom>
        </p:spPr>
        <p:txBody>
          <a:bodyPr wrap="square">
            <a:spAutoFit/>
          </a:bodyPr>
          <a:lstStyle/>
          <a:p>
            <a:pPr lvl="1">
              <a:defRPr/>
            </a:pPr>
            <a:r>
              <a:rPr lang="fr-FR" dirty="0" smtClean="0">
                <a:latin typeface="Comic Sans MS" pitchFamily="66" charset="0"/>
                <a:sym typeface="Symbol" pitchFamily="18" charset="2"/>
              </a:rPr>
              <a:t>● Contributions aux documents ATLAS: TDR, CSC book,</a:t>
            </a:r>
            <a:r>
              <a:rPr lang="fr-FR" dirty="0" smtClean="0">
                <a:solidFill>
                  <a:srgbClr val="0033CC"/>
                </a:solidFill>
                <a:latin typeface="Comic Sans MS" pitchFamily="66" charset="0"/>
                <a:sym typeface="Symbol" pitchFamily="18" charset="2"/>
              </a:rPr>
              <a:t> </a:t>
            </a:r>
            <a:r>
              <a:rPr lang="fr-FR" dirty="0" smtClean="0">
                <a:solidFill>
                  <a:srgbClr val="009900"/>
                </a:solidFill>
                <a:latin typeface="Comic Sans MS" pitchFamily="66" charset="0"/>
                <a:sym typeface="Symbol" pitchFamily="18" charset="2"/>
              </a:rPr>
              <a:t>&gt; 20 Notes ATLAS</a:t>
            </a:r>
            <a:r>
              <a:rPr lang="fr-FR" dirty="0" smtClean="0">
                <a:solidFill>
                  <a:srgbClr val="009900"/>
                </a:solidFill>
                <a:latin typeface="Comic Sans MS" pitchFamily="66" charset="0"/>
                <a:sym typeface="Symbol" pitchFamily="18" charset="2"/>
              </a:rPr>
              <a:t>,</a:t>
            </a:r>
          </a:p>
          <a:p>
            <a:pPr lvl="1">
              <a:defRPr/>
            </a:pPr>
            <a:r>
              <a:rPr lang="fr-FR" dirty="0" smtClean="0">
                <a:latin typeface="Comic Sans MS" pitchFamily="66" charset="0"/>
                <a:sym typeface="Symbol" pitchFamily="18" charset="2"/>
              </a:rPr>
              <a:t>   en </a:t>
            </a:r>
            <a:r>
              <a:rPr lang="fr-FR" dirty="0" smtClean="0">
                <a:latin typeface="Comic Sans MS" pitchFamily="66" charset="0"/>
                <a:sym typeface="Symbol" pitchFamily="18" charset="2"/>
              </a:rPr>
              <a:t>particulier </a:t>
            </a:r>
            <a:r>
              <a:rPr lang="fr-FR" dirty="0" smtClean="0">
                <a:solidFill>
                  <a:srgbClr val="FF0000"/>
                </a:solidFill>
                <a:latin typeface="Comic Sans MS" pitchFamily="66" charset="0"/>
                <a:sym typeface="Symbol" pitchFamily="18" charset="2"/>
              </a:rPr>
              <a:t>un gros effort pour les conférences d’hiver </a:t>
            </a:r>
            <a:r>
              <a:rPr lang="fr-FR" dirty="0" smtClean="0">
                <a:latin typeface="Comic Sans MS" pitchFamily="66" charset="0"/>
                <a:sym typeface="Symbol" pitchFamily="18" charset="2"/>
              </a:rPr>
              <a:t>(</a:t>
            </a:r>
            <a:r>
              <a:rPr lang="fr-FR" dirty="0" smtClean="0">
                <a:latin typeface="Comic Sans MS" pitchFamily="66" charset="0"/>
                <a:sym typeface="Symbol" pitchFamily="18" charset="2"/>
              </a:rPr>
              <a:t>Moriond</a:t>
            </a:r>
            <a:r>
              <a:rPr lang="fr-FR" dirty="0" smtClean="0">
                <a:latin typeface="Comic Sans MS" pitchFamily="66" charset="0"/>
                <a:sym typeface="Symbol" pitchFamily="18" charset="2"/>
              </a:rPr>
              <a:t> 2011).</a:t>
            </a:r>
          </a:p>
          <a:p>
            <a:pPr lvl="1">
              <a:defRPr/>
            </a:pPr>
            <a:endParaRPr lang="fr-FR" dirty="0" smtClean="0">
              <a:latin typeface="Comic Sans MS" pitchFamily="66" charset="0"/>
              <a:sym typeface="Symbol" pitchFamily="18" charset="2"/>
            </a:endParaRPr>
          </a:p>
          <a:p>
            <a:pPr lvl="1">
              <a:defRPr/>
            </a:pPr>
            <a:r>
              <a:rPr lang="fr-FR" dirty="0" smtClean="0">
                <a:latin typeface="Comic Sans MS" pitchFamily="66" charset="0"/>
                <a:sym typeface="Symbol" pitchFamily="18" charset="2"/>
              </a:rPr>
              <a:t>● </a:t>
            </a:r>
            <a:r>
              <a:rPr lang="fr-FR" dirty="0" smtClean="0">
                <a:latin typeface="Comic Sans MS" pitchFamily="66" charset="0"/>
              </a:rPr>
              <a:t>Co-coordinateur groupe ATLAS “top </a:t>
            </a:r>
            <a:r>
              <a:rPr lang="fr-FR" dirty="0" smtClean="0">
                <a:latin typeface="Comic Sans MS" pitchFamily="66" charset="0"/>
              </a:rPr>
              <a:t>physics</a:t>
            </a:r>
            <a:r>
              <a:rPr lang="fr-FR" dirty="0" smtClean="0">
                <a:latin typeface="Comic Sans MS" pitchFamily="66" charset="0"/>
              </a:rPr>
              <a:t>”: </a:t>
            </a:r>
            <a:r>
              <a:rPr lang="fr-FR" dirty="0" smtClean="0">
                <a:solidFill>
                  <a:srgbClr val="009900"/>
                </a:solidFill>
                <a:latin typeface="Comic Sans MS" pitchFamily="66" charset="0"/>
              </a:rPr>
              <a:t>D. </a:t>
            </a:r>
            <a:r>
              <a:rPr lang="fr-FR" dirty="0" smtClean="0">
                <a:solidFill>
                  <a:srgbClr val="009900"/>
                </a:solidFill>
                <a:latin typeface="Comic Sans MS" pitchFamily="66" charset="0"/>
              </a:rPr>
              <a:t>Pallin</a:t>
            </a:r>
            <a:r>
              <a:rPr lang="fr-FR" dirty="0" smtClean="0">
                <a:solidFill>
                  <a:srgbClr val="009900"/>
                </a:solidFill>
                <a:latin typeface="Comic Sans MS" pitchFamily="66" charset="0"/>
              </a:rPr>
              <a:t> </a:t>
            </a:r>
            <a:r>
              <a:rPr lang="fr-FR" dirty="0" smtClean="0">
                <a:latin typeface="Comic Sans MS" pitchFamily="66" charset="0"/>
              </a:rPr>
              <a:t>(</a:t>
            </a:r>
            <a:r>
              <a:rPr lang="fr-FR" dirty="0" smtClean="0">
                <a:latin typeface="Comic Sans MS" pitchFamily="66" charset="0"/>
                <a:sym typeface="Symbol" pitchFamily="18" charset="2"/>
              </a:rPr>
              <a:t> </a:t>
            </a:r>
            <a:r>
              <a:rPr lang="fr-FR" dirty="0" smtClean="0">
                <a:latin typeface="Comic Sans MS" pitchFamily="66" charset="0"/>
              </a:rPr>
              <a:t>2006) </a:t>
            </a:r>
            <a:endParaRPr lang="fr-FR" dirty="0" smtClean="0">
              <a:solidFill>
                <a:schemeClr val="accent1"/>
              </a:solidFill>
              <a:latin typeface="Comic Sans MS" pitchFamily="66" charset="0"/>
            </a:endParaRPr>
          </a:p>
          <a:p>
            <a:pPr lvl="1">
              <a:defRPr/>
            </a:pPr>
            <a:r>
              <a:rPr lang="fr-FR" dirty="0" smtClean="0">
                <a:latin typeface="Comic Sans MS" pitchFamily="66" charset="0"/>
                <a:sym typeface="Symbol" pitchFamily="18" charset="2"/>
              </a:rPr>
              <a:t>● </a:t>
            </a:r>
            <a:r>
              <a:rPr lang="fr-FR" dirty="0" smtClean="0">
                <a:latin typeface="Comic Sans MS" pitchFamily="66" charset="0"/>
              </a:rPr>
              <a:t>Co-coordinateur groupe ATLAS “top mass”: </a:t>
            </a:r>
            <a:r>
              <a:rPr lang="fr-FR" dirty="0" smtClean="0">
                <a:solidFill>
                  <a:srgbClr val="009900"/>
                </a:solidFill>
                <a:latin typeface="Comic Sans MS" pitchFamily="66" charset="0"/>
              </a:rPr>
              <a:t>D. </a:t>
            </a:r>
            <a:r>
              <a:rPr lang="fr-FR" dirty="0" smtClean="0">
                <a:solidFill>
                  <a:srgbClr val="009900"/>
                </a:solidFill>
                <a:latin typeface="Comic Sans MS" pitchFamily="66" charset="0"/>
              </a:rPr>
              <a:t>Pallin</a:t>
            </a:r>
            <a:r>
              <a:rPr lang="fr-FR" dirty="0" smtClean="0">
                <a:solidFill>
                  <a:srgbClr val="009900"/>
                </a:solidFill>
                <a:latin typeface="Comic Sans MS" pitchFamily="66" charset="0"/>
              </a:rPr>
              <a:t> </a:t>
            </a:r>
            <a:r>
              <a:rPr lang="fr-FR" dirty="0" smtClean="0">
                <a:latin typeface="Comic Sans MS" pitchFamily="66" charset="0"/>
              </a:rPr>
              <a:t>(2008-2009)</a:t>
            </a:r>
          </a:p>
          <a:p>
            <a:pPr lvl="1">
              <a:defRPr/>
            </a:pPr>
            <a:r>
              <a:rPr lang="fr-FR" dirty="0" smtClean="0">
                <a:latin typeface="Comic Sans MS" pitchFamily="66" charset="0"/>
                <a:sym typeface="Symbol" pitchFamily="18" charset="2"/>
              </a:rPr>
              <a:t>● </a:t>
            </a:r>
            <a:r>
              <a:rPr lang="fr-FR" dirty="0" smtClean="0">
                <a:latin typeface="Comic Sans MS" pitchFamily="66" charset="0"/>
              </a:rPr>
              <a:t>Co-coordinateur ″liaison groupes jet-</a:t>
            </a:r>
            <a:r>
              <a:rPr lang="fr-FR" dirty="0" smtClean="0">
                <a:latin typeface="Comic Sans MS" pitchFamily="66" charset="0"/>
              </a:rPr>
              <a:t>Etmiss</a:t>
            </a:r>
            <a:r>
              <a:rPr lang="fr-FR" dirty="0" smtClean="0">
                <a:latin typeface="Comic Sans MS" pitchFamily="66" charset="0"/>
              </a:rPr>
              <a:t> et Top</a:t>
            </a:r>
            <a:r>
              <a:rPr lang="fr-FR" dirty="0" smtClean="0">
                <a:solidFill>
                  <a:srgbClr val="009900"/>
                </a:solidFill>
                <a:latin typeface="Comic Sans MS" pitchFamily="66" charset="0"/>
              </a:rPr>
              <a:t>″: N. </a:t>
            </a:r>
            <a:r>
              <a:rPr lang="fr-FR" dirty="0" smtClean="0">
                <a:solidFill>
                  <a:srgbClr val="009900"/>
                </a:solidFill>
                <a:latin typeface="Comic Sans MS" pitchFamily="66" charset="0"/>
              </a:rPr>
              <a:t>Ghodbane</a:t>
            </a:r>
            <a:r>
              <a:rPr lang="fr-FR" dirty="0" smtClean="0">
                <a:solidFill>
                  <a:srgbClr val="009900"/>
                </a:solidFill>
                <a:latin typeface="Comic Sans MS" pitchFamily="66" charset="0"/>
              </a:rPr>
              <a:t> </a:t>
            </a:r>
            <a:r>
              <a:rPr lang="fr-FR" dirty="0" smtClean="0">
                <a:latin typeface="Comic Sans MS" pitchFamily="66" charset="0"/>
              </a:rPr>
              <a:t>(2010-)</a:t>
            </a:r>
            <a:endParaRPr lang="fr-FR" dirty="0" smtClean="0">
              <a:solidFill>
                <a:schemeClr val="accent2"/>
              </a:solidFill>
              <a:latin typeface="Comic Sans MS" pitchFamily="66" charset="0"/>
              <a:ea typeface="ＭＳ Ｐゴシック" charset="-128"/>
            </a:endParaRPr>
          </a:p>
          <a:p>
            <a:pPr lvl="1">
              <a:defRPr/>
            </a:pPr>
            <a:r>
              <a:rPr lang="fr-FR" dirty="0" smtClean="0">
                <a:latin typeface="Comic Sans MS" pitchFamily="66" charset="0"/>
                <a:sym typeface="Symbol" pitchFamily="18" charset="2"/>
              </a:rPr>
              <a:t>● </a:t>
            </a:r>
            <a:r>
              <a:rPr lang="fr-FR" dirty="0" smtClean="0">
                <a:latin typeface="Comic Sans MS" pitchFamily="66" charset="0"/>
                <a:ea typeface="ＭＳ Ｐゴシック" charset="-128"/>
              </a:rPr>
              <a:t>Plusieurs personnes membres ou ″chairman″ pour des ″Editorial   </a:t>
            </a:r>
            <a:r>
              <a:rPr lang="fr-FR" dirty="0" smtClean="0">
                <a:latin typeface="Comic Sans MS" pitchFamily="66" charset="0"/>
                <a:ea typeface="ＭＳ Ｐゴシック" charset="-128"/>
              </a:rPr>
              <a:t>boards</a:t>
            </a:r>
            <a:r>
              <a:rPr lang="fr-FR" dirty="0" smtClean="0">
                <a:latin typeface="Comic Sans MS" pitchFamily="66" charset="0"/>
                <a:ea typeface="ＭＳ Ｐゴシック" charset="-128"/>
              </a:rPr>
              <a:t>″</a:t>
            </a:r>
          </a:p>
          <a:p>
            <a:pPr lvl="1">
              <a:defRPr/>
            </a:pPr>
            <a:r>
              <a:rPr lang="fr-FR" dirty="0" smtClean="0">
                <a:latin typeface="Comic Sans MS" pitchFamily="66" charset="0"/>
                <a:ea typeface="ＭＳ Ｐゴシック" charset="-128"/>
              </a:rPr>
              <a:t>   sur les jets et autres activités reliées.</a:t>
            </a:r>
            <a:endParaRPr lang="fr-FR" dirty="0">
              <a:latin typeface="Comic Sans MS" pitchFamily="66" charset="0"/>
              <a:ea typeface="ＭＳ Ｐゴシック" charset="-128"/>
            </a:endParaRPr>
          </a:p>
        </p:txBody>
      </p:sp>
      <p:sp>
        <p:nvSpPr>
          <p:cNvPr id="6" name="ZoneTexte 5"/>
          <p:cNvSpPr txBox="1"/>
          <p:nvPr/>
        </p:nvSpPr>
        <p:spPr>
          <a:xfrm>
            <a:off x="683568" y="4931876"/>
            <a:ext cx="7117654" cy="369332"/>
          </a:xfrm>
          <a:prstGeom prst="rect">
            <a:avLst/>
          </a:prstGeom>
          <a:noFill/>
        </p:spPr>
        <p:txBody>
          <a:bodyPr wrap="none" rtlCol="0">
            <a:spAutoFit/>
          </a:bodyPr>
          <a:lstStyle/>
          <a:p>
            <a:r>
              <a:rPr lang="fr-FR" dirty="0" smtClean="0">
                <a:latin typeface="Comic Sans MS" pitchFamily="66" charset="0"/>
              </a:rPr>
              <a:t>+ </a:t>
            </a:r>
            <a:r>
              <a:rPr lang="fr-FR" dirty="0" smtClean="0">
                <a:latin typeface="Comic Sans MS" pitchFamily="66" charset="0"/>
              </a:rPr>
              <a:t>thèses </a:t>
            </a:r>
            <a:r>
              <a:rPr lang="fr-FR" dirty="0" smtClean="0">
                <a:latin typeface="Comic Sans MS" pitchFamily="66" charset="0"/>
              </a:rPr>
              <a:t>avec le Top: </a:t>
            </a:r>
            <a:r>
              <a:rPr lang="fr-FR" dirty="0" smtClean="0">
                <a:latin typeface="Comic Sans MS" pitchFamily="66" charset="0"/>
              </a:rPr>
              <a:t>passées (</a:t>
            </a:r>
            <a:r>
              <a:rPr lang="fr-FR" dirty="0" smtClean="0">
                <a:latin typeface="Comic Sans MS" pitchFamily="66" charset="0"/>
              </a:rPr>
              <a:t>4) ou en cours (et prochaines) (5).</a:t>
            </a:r>
            <a:endParaRPr lang="fr-FR" dirty="0">
              <a:latin typeface="Comic Sans MS" pitchFamily="66" charset="0"/>
            </a:endParaRPr>
          </a:p>
        </p:txBody>
      </p:sp>
      <p:sp>
        <p:nvSpPr>
          <p:cNvPr id="7" name="ZoneTexte 6"/>
          <p:cNvSpPr txBox="1"/>
          <p:nvPr/>
        </p:nvSpPr>
        <p:spPr>
          <a:xfrm>
            <a:off x="539552" y="5589240"/>
            <a:ext cx="5758308" cy="369332"/>
          </a:xfrm>
          <a:prstGeom prst="rect">
            <a:avLst/>
          </a:prstGeom>
          <a:noFill/>
        </p:spPr>
        <p:txBody>
          <a:bodyPr wrap="none" rtlCol="0">
            <a:spAutoFit/>
          </a:bodyPr>
          <a:lstStyle/>
          <a:p>
            <a:r>
              <a:rPr lang="fr-FR" dirty="0" smtClean="0">
                <a:solidFill>
                  <a:srgbClr val="0000CC"/>
                </a:solidFill>
                <a:latin typeface="Comic Sans MS" pitchFamily="66" charset="0"/>
                <a:sym typeface="Symbol"/>
              </a:rPr>
              <a:t> Autre  rôle majeur des jets  en ions lourds (suite).</a:t>
            </a:r>
            <a:endParaRPr lang="fr-FR"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504" y="4581128"/>
            <a:ext cx="6840760" cy="461665"/>
          </a:xfrm>
          <a:prstGeom prst="rect">
            <a:avLst/>
          </a:prstGeom>
          <a:noFill/>
        </p:spPr>
        <p:txBody>
          <a:bodyPr wrap="square" rtlCol="0">
            <a:spAutoFit/>
          </a:bodyPr>
          <a:lstStyle/>
          <a:p>
            <a:r>
              <a:rPr lang="fr-FR" sz="2400" dirty="0" smtClean="0">
                <a:solidFill>
                  <a:srgbClr val="0000CC"/>
                </a:solidFill>
                <a:latin typeface="Comic Sans MS" pitchFamily="66" charset="0"/>
                <a:sym typeface="Symbol"/>
              </a:rPr>
              <a:t>□ Question: </a:t>
            </a:r>
            <a:r>
              <a:rPr lang="fr-FR" sz="2400" dirty="0" smtClean="0">
                <a:solidFill>
                  <a:srgbClr val="FF0000"/>
                </a:solidFill>
                <a:latin typeface="Comic Sans MS" pitchFamily="66" charset="0"/>
                <a:sym typeface="Symbol"/>
              </a:rPr>
              <a:t>comment présenter ce séminaire ?</a:t>
            </a:r>
          </a:p>
        </p:txBody>
      </p:sp>
      <p:sp>
        <p:nvSpPr>
          <p:cNvPr id="6" name="Rectangle 5"/>
          <p:cNvSpPr/>
          <p:nvPr/>
        </p:nvSpPr>
        <p:spPr>
          <a:xfrm>
            <a:off x="107504" y="332656"/>
            <a:ext cx="7279557" cy="461665"/>
          </a:xfrm>
          <a:prstGeom prst="rect">
            <a:avLst/>
          </a:prstGeom>
        </p:spPr>
        <p:txBody>
          <a:bodyPr wrap="none">
            <a:spAutoFit/>
          </a:bodyPr>
          <a:lstStyle/>
          <a:p>
            <a:r>
              <a:rPr lang="fr-FR" sz="2400" dirty="0" smtClean="0">
                <a:solidFill>
                  <a:srgbClr val="0000CC"/>
                </a:solidFill>
                <a:latin typeface="Comic Sans MS" pitchFamily="66" charset="0"/>
              </a:rPr>
              <a:t>□ La suite des 2 précédentes mini-AG sur ATLAS</a:t>
            </a:r>
          </a:p>
        </p:txBody>
      </p:sp>
      <p:sp>
        <p:nvSpPr>
          <p:cNvPr id="7" name="Rectangle 6"/>
          <p:cNvSpPr/>
          <p:nvPr/>
        </p:nvSpPr>
        <p:spPr>
          <a:xfrm>
            <a:off x="251520" y="980728"/>
            <a:ext cx="9145016" cy="1477328"/>
          </a:xfrm>
          <a:prstGeom prst="rect">
            <a:avLst/>
          </a:prstGeom>
        </p:spPr>
        <p:txBody>
          <a:bodyPr wrap="square">
            <a:spAutoFit/>
          </a:bodyPr>
          <a:lstStyle/>
          <a:p>
            <a:r>
              <a:rPr lang="fr-FR" dirty="0" smtClean="0">
                <a:solidFill>
                  <a:srgbClr val="0000CC"/>
                </a:solidFill>
                <a:latin typeface="Comic Sans MS" pitchFamily="66" charset="0"/>
              </a:rPr>
              <a:t>23 mai 2008</a:t>
            </a:r>
            <a:r>
              <a:rPr lang="fr-FR" dirty="0" smtClean="0">
                <a:latin typeface="Comic Sans MS" pitchFamily="66" charset="0"/>
              </a:rPr>
              <a:t>: </a:t>
            </a:r>
            <a:r>
              <a:rPr lang="fr-FR" i="1" dirty="0" smtClean="0">
                <a:solidFill>
                  <a:srgbClr val="0000CC"/>
                </a:solidFill>
                <a:latin typeface="Comic Sans MS" pitchFamily="66" charset="0"/>
              </a:rPr>
              <a:t>″L’expérience ATLAS au LPC  sur la période 1989-2008″ </a:t>
            </a:r>
            <a:r>
              <a:rPr lang="fr-FR" dirty="0" smtClean="0">
                <a:latin typeface="Comic Sans MS" pitchFamily="66" charset="0"/>
              </a:rPr>
              <a:t>(F. </a:t>
            </a:r>
            <a:r>
              <a:rPr lang="fr-FR" dirty="0" smtClean="0">
                <a:latin typeface="Comic Sans MS" pitchFamily="66" charset="0"/>
              </a:rPr>
              <a:t>Vazeille</a:t>
            </a:r>
            <a:r>
              <a:rPr lang="fr-FR" dirty="0" smtClean="0">
                <a:latin typeface="Comic Sans MS" pitchFamily="66" charset="0"/>
              </a:rPr>
              <a:t>)</a:t>
            </a:r>
          </a:p>
          <a:p>
            <a:r>
              <a:rPr lang="fr-FR" dirty="0" smtClean="0">
                <a:latin typeface="Comic Sans MS" pitchFamily="66" charset="0"/>
              </a:rPr>
              <a:t>                                - Le point et les échéances.</a:t>
            </a:r>
          </a:p>
          <a:p>
            <a:r>
              <a:rPr lang="fr-FR" dirty="0" smtClean="0">
                <a:latin typeface="Comic Sans MS" pitchFamily="66" charset="0"/>
              </a:rPr>
              <a:t>                                - Retour sur expérience et certaines prises de risques.</a:t>
            </a:r>
          </a:p>
          <a:p>
            <a:endParaRPr lang="fr-FR" dirty="0" smtClean="0">
              <a:latin typeface="Comic Sans MS" pitchFamily="66" charset="0"/>
            </a:endParaRPr>
          </a:p>
          <a:p>
            <a:r>
              <a:rPr lang="fr-FR" dirty="0" smtClean="0">
                <a:latin typeface="Comic Sans MS" pitchFamily="66" charset="0"/>
              </a:rPr>
              <a:t>    </a:t>
            </a:r>
            <a:r>
              <a:rPr lang="fr-FR" dirty="0" smtClean="0">
                <a:solidFill>
                  <a:srgbClr val="006600"/>
                </a:solidFill>
                <a:latin typeface="Comic Sans MS" pitchFamily="66" charset="0"/>
                <a:sym typeface="Symbol"/>
              </a:rPr>
              <a:t> Début d’une nouvelle période passionnante: celle des données physiques.</a:t>
            </a:r>
          </a:p>
        </p:txBody>
      </p:sp>
      <p:sp>
        <p:nvSpPr>
          <p:cNvPr id="9" name="Rectangle 8"/>
          <p:cNvSpPr/>
          <p:nvPr/>
        </p:nvSpPr>
        <p:spPr>
          <a:xfrm>
            <a:off x="323528" y="2636912"/>
            <a:ext cx="8568952" cy="1477328"/>
          </a:xfrm>
          <a:prstGeom prst="rect">
            <a:avLst/>
          </a:prstGeom>
        </p:spPr>
        <p:txBody>
          <a:bodyPr wrap="square">
            <a:spAutoFit/>
          </a:bodyPr>
          <a:lstStyle/>
          <a:p>
            <a:r>
              <a:rPr lang="fr-FR" dirty="0" smtClean="0">
                <a:solidFill>
                  <a:srgbClr val="0000CC"/>
                </a:solidFill>
                <a:latin typeface="Comic Sans MS" pitchFamily="66" charset="0"/>
              </a:rPr>
              <a:t>2 octobre 2009</a:t>
            </a:r>
            <a:r>
              <a:rPr lang="fr-FR" dirty="0" smtClean="0">
                <a:latin typeface="Comic Sans MS" pitchFamily="66" charset="0"/>
              </a:rPr>
              <a:t>: </a:t>
            </a:r>
            <a:r>
              <a:rPr lang="fr-FR" i="1" dirty="0" smtClean="0">
                <a:solidFill>
                  <a:srgbClr val="0000CC"/>
                </a:solidFill>
                <a:latin typeface="Comic Sans MS" pitchFamily="66" charset="0"/>
              </a:rPr>
              <a:t>″ATLAS, pourquoi, comment, quand ?″ </a:t>
            </a:r>
            <a:r>
              <a:rPr lang="fr-FR" dirty="0" smtClean="0">
                <a:latin typeface="Comic Sans MS" pitchFamily="66" charset="0"/>
              </a:rPr>
              <a:t>(D. Calvet)</a:t>
            </a:r>
          </a:p>
          <a:p>
            <a:r>
              <a:rPr lang="fr-FR" dirty="0" smtClean="0">
                <a:latin typeface="Comic Sans MS" pitchFamily="66" charset="0"/>
              </a:rPr>
              <a:t>                                 + programme de redémarrage et ATLAS au LPC</a:t>
            </a:r>
          </a:p>
          <a:p>
            <a:endParaRPr lang="fr-FR" dirty="0" smtClean="0">
              <a:latin typeface="Comic Sans MS" pitchFamily="66" charset="0"/>
            </a:endParaRPr>
          </a:p>
          <a:p>
            <a:r>
              <a:rPr lang="fr-FR" dirty="0" smtClean="0">
                <a:latin typeface="Comic Sans MS" pitchFamily="66" charset="0"/>
              </a:rPr>
              <a:t>    </a:t>
            </a:r>
            <a:r>
              <a:rPr lang="fr-FR" dirty="0" smtClean="0">
                <a:solidFill>
                  <a:srgbClr val="006600"/>
                </a:solidFill>
                <a:latin typeface="Comic Sans MS" pitchFamily="66" charset="0"/>
                <a:sym typeface="Symbol"/>
              </a:rPr>
              <a:t>  Plus de résultats physiques lors de la mini-AG de 2010-2011.</a:t>
            </a:r>
          </a:p>
          <a:p>
            <a:r>
              <a:rPr lang="fr-FR" dirty="0" smtClean="0">
                <a:latin typeface="Comic Sans MS" pitchFamily="66" charset="0"/>
                <a:sym typeface="Symbol"/>
              </a:rPr>
              <a:t>                                         (celle d’aujourd’hui !)</a:t>
            </a:r>
            <a:endParaRPr lang="fr-FR" dirty="0">
              <a:latin typeface="Comic Sans MS" pitchFamily="66" charset="0"/>
            </a:endParaRPr>
          </a:p>
        </p:txBody>
      </p:sp>
      <p:sp>
        <p:nvSpPr>
          <p:cNvPr id="8" name="ZoneTexte 7"/>
          <p:cNvSpPr txBox="1"/>
          <p:nvPr/>
        </p:nvSpPr>
        <p:spPr>
          <a:xfrm>
            <a:off x="1403648" y="5301208"/>
            <a:ext cx="6315896" cy="830997"/>
          </a:xfrm>
          <a:prstGeom prst="rect">
            <a:avLst/>
          </a:prstGeom>
          <a:noFill/>
          <a:ln>
            <a:solidFill>
              <a:schemeClr val="tx1"/>
            </a:solidFill>
          </a:ln>
          <a:effectLst>
            <a:outerShdw blurRad="50800" dist="38100" dir="2700000" algn="tl" rotWithShape="0">
              <a:prstClr val="black">
                <a:alpha val="40000"/>
              </a:prstClr>
            </a:outerShdw>
          </a:effectLst>
        </p:spPr>
        <p:txBody>
          <a:bodyPr wrap="none" rtlCol="0">
            <a:spAutoFit/>
          </a:bodyPr>
          <a:lstStyle/>
          <a:p>
            <a:r>
              <a:rPr lang="fr-FR" sz="2400" i="1" dirty="0" smtClean="0"/>
              <a:t>Répéter pour la (N  + 1)</a:t>
            </a:r>
            <a:r>
              <a:rPr lang="fr-FR" sz="2400" i="1" baseline="30000" dirty="0" smtClean="0"/>
              <a:t>ième</a:t>
            </a:r>
            <a:r>
              <a:rPr lang="fr-FR" sz="2400" i="1" dirty="0" smtClean="0"/>
              <a:t>  fois ce qui a été dit en</a:t>
            </a:r>
          </a:p>
          <a:p>
            <a:r>
              <a:rPr lang="fr-FR" sz="2400" i="1" dirty="0" smtClean="0"/>
              <a:t>Conseil ou Comité Scientifiques, AERES, AG, etc. ?</a:t>
            </a:r>
            <a:endParaRPr lang="fr-FR" sz="2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424936" cy="461665"/>
          </a:xfrm>
          <a:prstGeom prst="rect">
            <a:avLst/>
          </a:prstGeom>
          <a:effectLst>
            <a:outerShdw blurRad="50800" dist="38100" dir="2700000" algn="tl" rotWithShape="0">
              <a:prstClr val="black">
                <a:alpha val="40000"/>
              </a:prstClr>
            </a:outerShdw>
          </a:effectLst>
        </p:spPr>
        <p:txBody>
          <a:bodyPr wrap="square">
            <a:spAutoFit/>
          </a:bodyPr>
          <a:lstStyle/>
          <a:p>
            <a:r>
              <a:rPr lang="fr-FR" sz="2400" dirty="0" smtClean="0">
                <a:solidFill>
                  <a:srgbClr val="FF0000"/>
                </a:solidFill>
                <a:latin typeface="Comic Sans MS" pitchFamily="66" charset="0"/>
                <a:sym typeface="Symbol"/>
              </a:rPr>
              <a:t>Les ions lourds dans </a:t>
            </a:r>
            <a:r>
              <a:rPr lang="fr-FR" sz="2400" dirty="0" smtClean="0">
                <a:solidFill>
                  <a:srgbClr val="FF0000"/>
                </a:solidFill>
                <a:latin typeface="Comic Sans MS" pitchFamily="66" charset="0"/>
                <a:sym typeface="Symbol"/>
              </a:rPr>
              <a:t>ATLAS</a:t>
            </a:r>
            <a:endParaRPr lang="fr-FR" sz="2400" dirty="0" smtClean="0">
              <a:solidFill>
                <a:srgbClr val="FF0000"/>
              </a:solidFill>
              <a:latin typeface="Comic Sans MS" pitchFamily="66" charset="0"/>
              <a:sym typeface="Symbol"/>
            </a:endParaRPr>
          </a:p>
        </p:txBody>
      </p:sp>
      <p:sp>
        <p:nvSpPr>
          <p:cNvPr id="3" name="ZoneTexte 2"/>
          <p:cNvSpPr txBox="1"/>
          <p:nvPr/>
        </p:nvSpPr>
        <p:spPr>
          <a:xfrm>
            <a:off x="251520" y="908720"/>
            <a:ext cx="1726755"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 passé</a:t>
            </a:r>
            <a:endParaRPr lang="fr-FR" sz="2400" dirty="0">
              <a:solidFill>
                <a:srgbClr val="FF0000"/>
              </a:solidFill>
              <a:latin typeface="Comic Sans MS" pitchFamily="66" charset="0"/>
            </a:endParaRPr>
          </a:p>
        </p:txBody>
      </p:sp>
      <p:sp>
        <p:nvSpPr>
          <p:cNvPr id="5" name="ZoneTexte 4"/>
          <p:cNvSpPr txBox="1"/>
          <p:nvPr/>
        </p:nvSpPr>
        <p:spPr>
          <a:xfrm>
            <a:off x="395536" y="1628800"/>
            <a:ext cx="7723589" cy="1508105"/>
          </a:xfrm>
          <a:prstGeom prst="rect">
            <a:avLst/>
          </a:prstGeom>
          <a:noFill/>
        </p:spPr>
        <p:txBody>
          <a:bodyPr wrap="none" rtlCol="0">
            <a:spAutoFit/>
          </a:bodyPr>
          <a:lstStyle/>
          <a:p>
            <a:r>
              <a:rPr lang="fr-FR" sz="2000" dirty="0" smtClean="0">
                <a:solidFill>
                  <a:srgbClr val="0000CC"/>
                </a:solidFill>
                <a:latin typeface="Comic Sans MS" pitchFamily="66" charset="0"/>
              </a:rPr>
              <a:t>□ Séminaire au LPC (novembre 90)</a:t>
            </a:r>
          </a:p>
          <a:p>
            <a:r>
              <a:rPr lang="fr-FR" dirty="0" smtClean="0">
                <a:latin typeface="Comic Sans MS" pitchFamily="66" charset="0"/>
              </a:rPr>
              <a:t>   relatant la conférence CERN-ECFA d’Aix-la-Chapelle (octobre 1990)</a:t>
            </a:r>
          </a:p>
          <a:p>
            <a:r>
              <a:rPr lang="fr-FR" dirty="0" smtClean="0">
                <a:latin typeface="Comic Sans MS" pitchFamily="66" charset="0"/>
              </a:rPr>
              <a:t>   dédiée au projet LHC  </a:t>
            </a:r>
            <a:r>
              <a:rPr lang="fr-FR" dirty="0" smtClean="0">
                <a:latin typeface="Comic Sans MS" pitchFamily="66" charset="0"/>
                <a:sym typeface="Symbol"/>
              </a:rPr>
              <a:t> panorama </a:t>
            </a:r>
            <a:r>
              <a:rPr lang="fr-FR" dirty="0" smtClean="0">
                <a:latin typeface="Comic Sans MS" pitchFamily="66" charset="0"/>
                <a:sym typeface="Symbol"/>
              </a:rPr>
              <a:t>complet</a:t>
            </a:r>
          </a:p>
          <a:p>
            <a:endParaRPr lang="fr-FR" dirty="0" smtClean="0">
              <a:latin typeface="Comic Sans MS" pitchFamily="66" charset="0"/>
              <a:sym typeface="Symbol"/>
            </a:endParaRPr>
          </a:p>
          <a:p>
            <a:r>
              <a:rPr lang="fr-FR" dirty="0" smtClean="0">
                <a:latin typeface="Comic Sans MS" pitchFamily="66" charset="0"/>
                <a:sym typeface="Symbol"/>
              </a:rPr>
              <a:t>           avec la </a:t>
            </a:r>
            <a:r>
              <a:rPr lang="fr-FR" dirty="0" smtClean="0">
                <a:latin typeface="Comic Sans MS" pitchFamily="66" charset="0"/>
              </a:rPr>
              <a:t> remarque suivante:</a:t>
            </a:r>
          </a:p>
        </p:txBody>
      </p:sp>
      <p:sp>
        <p:nvSpPr>
          <p:cNvPr id="7" name="Rectangle 6"/>
          <p:cNvSpPr/>
          <p:nvPr/>
        </p:nvSpPr>
        <p:spPr>
          <a:xfrm>
            <a:off x="539552" y="3356992"/>
            <a:ext cx="8388424" cy="2585323"/>
          </a:xfrm>
          <a:prstGeom prst="rect">
            <a:avLst/>
          </a:prstGeom>
        </p:spPr>
        <p:txBody>
          <a:bodyPr wrap="square">
            <a:spAutoFit/>
          </a:bodyPr>
          <a:lstStyle/>
          <a:p>
            <a:r>
              <a:rPr lang="fr-FR" i="1" dirty="0" smtClean="0">
                <a:latin typeface="Comic Sans MS" pitchFamily="66" charset="0"/>
              </a:rPr>
              <a:t>″</a:t>
            </a:r>
            <a:r>
              <a:rPr lang="fr-FR" i="1" dirty="0" smtClean="0">
                <a:solidFill>
                  <a:srgbClr val="0000CC"/>
                </a:solidFill>
                <a:latin typeface="Comic Sans MS" pitchFamily="66" charset="0"/>
              </a:rPr>
              <a:t>Les </a:t>
            </a:r>
            <a:r>
              <a:rPr lang="fr-FR" i="1" dirty="0" smtClean="0">
                <a:solidFill>
                  <a:srgbClr val="0000CC"/>
                </a:solidFill>
                <a:latin typeface="Comic Sans MS" pitchFamily="66" charset="0"/>
              </a:rPr>
              <a:t>expériences généralistes projetées proton-proton </a:t>
            </a:r>
            <a:r>
              <a:rPr lang="fr-FR" i="1" dirty="0" smtClean="0">
                <a:latin typeface="Comic Sans MS" pitchFamily="66" charset="0"/>
              </a:rPr>
              <a:t>sont particulièrement armées pour aborder </a:t>
            </a:r>
            <a:r>
              <a:rPr lang="fr-FR" i="1" dirty="0" smtClean="0">
                <a:solidFill>
                  <a:srgbClr val="0000CC"/>
                </a:solidFill>
                <a:latin typeface="Comic Sans MS" pitchFamily="66" charset="0"/>
              </a:rPr>
              <a:t>les collisions d’ions </a:t>
            </a:r>
            <a:r>
              <a:rPr lang="fr-FR" i="1" dirty="0" smtClean="0">
                <a:latin typeface="Comic Sans MS" pitchFamily="66" charset="0"/>
              </a:rPr>
              <a:t>et le </a:t>
            </a:r>
            <a:r>
              <a:rPr lang="fr-FR" i="1" dirty="0" smtClean="0">
                <a:solidFill>
                  <a:srgbClr val="0000CC"/>
                </a:solidFill>
                <a:latin typeface="Comic Sans MS" pitchFamily="66" charset="0"/>
              </a:rPr>
              <a:t>QGP </a:t>
            </a:r>
            <a:r>
              <a:rPr lang="fr-FR" i="1" dirty="0" smtClean="0">
                <a:latin typeface="Comic Sans MS" pitchFamily="66" charset="0"/>
              </a:rPr>
              <a:t>(Plasma de Quarks et de Gluons)</a:t>
            </a:r>
          </a:p>
          <a:p>
            <a:r>
              <a:rPr lang="fr-FR" i="1" dirty="0" smtClean="0">
                <a:latin typeface="Comic Sans MS" pitchFamily="66" charset="0"/>
              </a:rPr>
              <a:t>                       </a:t>
            </a:r>
            <a:r>
              <a:rPr lang="fr-FR" i="1" dirty="0" smtClean="0">
                <a:latin typeface="Comic Sans MS" pitchFamily="66" charset="0"/>
              </a:rPr>
              <a:t>- </a:t>
            </a:r>
            <a:r>
              <a:rPr lang="fr-FR" i="1" dirty="0" smtClean="0">
                <a:latin typeface="Comic Sans MS" pitchFamily="66" charset="0"/>
              </a:rPr>
              <a:t>Très grande </a:t>
            </a:r>
            <a:r>
              <a:rPr lang="fr-FR" i="1" dirty="0" smtClean="0">
                <a:latin typeface="Comic Sans MS" pitchFamily="66" charset="0"/>
              </a:rPr>
              <a:t>acceptance</a:t>
            </a:r>
            <a:r>
              <a:rPr lang="fr-FR" i="1" dirty="0" smtClean="0">
                <a:latin typeface="Comic Sans MS" pitchFamily="66" charset="0"/>
              </a:rPr>
              <a:t>  géométrique (proche de 4 </a:t>
            </a:r>
            <a:r>
              <a:rPr lang="fr-FR" i="1" dirty="0" smtClean="0">
                <a:latin typeface="Comic Sans MS" pitchFamily="66" charset="0"/>
                <a:sym typeface="Symbol"/>
              </a:rPr>
              <a:t>).</a:t>
            </a:r>
          </a:p>
          <a:p>
            <a:r>
              <a:rPr lang="fr-FR" i="1" dirty="0" smtClean="0">
                <a:latin typeface="Comic Sans MS" pitchFamily="66" charset="0"/>
                <a:sym typeface="Symbol"/>
              </a:rPr>
              <a:t>                       </a:t>
            </a:r>
            <a:r>
              <a:rPr lang="fr-FR" i="1" dirty="0" smtClean="0">
                <a:latin typeface="Comic Sans MS" pitchFamily="66" charset="0"/>
                <a:sym typeface="Symbol"/>
              </a:rPr>
              <a:t>- </a:t>
            </a:r>
            <a:r>
              <a:rPr lang="fr-FR" i="1" dirty="0" smtClean="0">
                <a:latin typeface="Comic Sans MS" pitchFamily="66" charset="0"/>
                <a:sym typeface="Symbol"/>
              </a:rPr>
              <a:t>Très grande couverture en impulsion.</a:t>
            </a:r>
          </a:p>
          <a:p>
            <a:r>
              <a:rPr lang="fr-FR" i="1" dirty="0" smtClean="0">
                <a:latin typeface="Comic Sans MS" pitchFamily="66" charset="0"/>
                <a:sym typeface="Symbol"/>
              </a:rPr>
              <a:t>                       </a:t>
            </a:r>
            <a:r>
              <a:rPr lang="fr-FR" i="1" dirty="0" smtClean="0">
                <a:latin typeface="Comic Sans MS" pitchFamily="66" charset="0"/>
                <a:sym typeface="Symbol"/>
              </a:rPr>
              <a:t>- </a:t>
            </a:r>
            <a:r>
              <a:rPr lang="fr-FR" i="1" dirty="0" smtClean="0">
                <a:latin typeface="Comic Sans MS" pitchFamily="66" charset="0"/>
                <a:sym typeface="Symbol"/>
              </a:rPr>
              <a:t>Détecteurs de muons  physique des di-muons (J/</a:t>
            </a:r>
            <a:r>
              <a:rPr lang="fr-FR" b="1" i="1" dirty="0" smtClean="0">
                <a:latin typeface="Comic Sans MS" pitchFamily="66" charset="0"/>
                <a:sym typeface="Symbol"/>
              </a:rPr>
              <a:t></a:t>
            </a:r>
            <a:r>
              <a:rPr lang="fr-FR" i="1" dirty="0" smtClean="0">
                <a:latin typeface="Comic Sans MS" pitchFamily="66" charset="0"/>
                <a:sym typeface="Symbol"/>
              </a:rPr>
              <a:t>, </a:t>
            </a:r>
            <a:r>
              <a:rPr lang="fr-FR" b="1" i="1" dirty="0" smtClean="0">
                <a:latin typeface="Comic Sans MS" pitchFamily="66" charset="0"/>
                <a:sym typeface="Symbol"/>
              </a:rPr>
              <a:t></a:t>
            </a:r>
            <a:r>
              <a:rPr lang="fr-FR" i="1" dirty="0" smtClean="0">
                <a:latin typeface="Comic Sans MS" pitchFamily="66" charset="0"/>
                <a:sym typeface="Symbol"/>
              </a:rPr>
              <a:t>…).</a:t>
            </a:r>
          </a:p>
          <a:p>
            <a:r>
              <a:rPr lang="fr-FR" i="1" dirty="0" smtClean="0">
                <a:latin typeface="Comic Sans MS" pitchFamily="66" charset="0"/>
                <a:sym typeface="Symbol"/>
              </a:rPr>
              <a:t>                      </a:t>
            </a:r>
            <a:r>
              <a:rPr lang="fr-FR" i="1" dirty="0" smtClean="0">
                <a:latin typeface="Comic Sans MS" pitchFamily="66" charset="0"/>
                <a:sym typeface="Symbol"/>
              </a:rPr>
              <a:t> </a:t>
            </a:r>
            <a:r>
              <a:rPr lang="fr-FR" i="1" dirty="0" smtClean="0">
                <a:latin typeface="Comic Sans MS" pitchFamily="66" charset="0"/>
                <a:sym typeface="Symbol"/>
              </a:rPr>
              <a:t>- Détecteurs globaux   Multiplicités, énergies transverses</a:t>
            </a:r>
            <a:r>
              <a:rPr lang="fr-FR" i="1" dirty="0" smtClean="0">
                <a:latin typeface="Comic Sans MS" pitchFamily="66" charset="0"/>
                <a:sym typeface="Symbol"/>
              </a:rPr>
              <a:t>…″</a:t>
            </a:r>
            <a:endParaRPr lang="fr-FR" i="1" dirty="0" smtClean="0">
              <a:latin typeface="Comic Sans MS" pitchFamily="66" charset="0"/>
              <a:sym typeface="Symbol"/>
            </a:endParaRPr>
          </a:p>
          <a:p>
            <a:endParaRPr lang="fr-FR" dirty="0" smtClean="0">
              <a:latin typeface="Comic Sans MS" pitchFamily="66" charset="0"/>
              <a:sym typeface="Symbol"/>
            </a:endParaRPr>
          </a:p>
          <a:p>
            <a:r>
              <a:rPr lang="fr-FR" dirty="0" smtClean="0">
                <a:latin typeface="Comic Sans MS" pitchFamily="66" charset="0"/>
                <a:sym typeface="Symbol"/>
              </a:rPr>
              <a:t>       </a:t>
            </a:r>
            <a:r>
              <a:rPr lang="fr-FR" dirty="0" smtClean="0">
                <a:solidFill>
                  <a:srgbClr val="0000CC"/>
                </a:solidFill>
                <a:latin typeface="Comic Sans MS" pitchFamily="66" charset="0"/>
                <a:sym typeface="Symbol"/>
              </a:rPr>
              <a:t> Message aux proto-collaborations p-p de s’intéresser aux ions lourds.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5496" y="188640"/>
            <a:ext cx="9217024" cy="707886"/>
          </a:xfrm>
          <a:prstGeom prst="rect">
            <a:avLst/>
          </a:prstGeom>
          <a:noFill/>
        </p:spPr>
        <p:txBody>
          <a:bodyPr wrap="square" rtlCol="0">
            <a:spAutoFit/>
          </a:bodyPr>
          <a:lstStyle/>
          <a:p>
            <a:r>
              <a:rPr lang="fr-FR" sz="2000" dirty="0" smtClean="0">
                <a:solidFill>
                  <a:srgbClr val="0000CC"/>
                </a:solidFill>
                <a:latin typeface="Comic Sans MS" pitchFamily="66" charset="0"/>
              </a:rPr>
              <a:t>□ Début de l’activité ions lourds au LHC </a:t>
            </a:r>
            <a:r>
              <a:rPr lang="fr-FR" sz="2000" dirty="0" smtClean="0">
                <a:solidFill>
                  <a:srgbClr val="0000CC"/>
                </a:solidFill>
                <a:latin typeface="Comic Sans MS" pitchFamily="66" charset="0"/>
                <a:sym typeface="Symbol"/>
              </a:rPr>
              <a:t>dans </a:t>
            </a:r>
            <a:r>
              <a:rPr lang="fr-FR" sz="2000" dirty="0" smtClean="0">
                <a:solidFill>
                  <a:srgbClr val="0000CC"/>
                </a:solidFill>
                <a:latin typeface="Comic Sans MS" pitchFamily="66" charset="0"/>
                <a:sym typeface="Symbol"/>
              </a:rPr>
              <a:t>Eagle</a:t>
            </a:r>
            <a:r>
              <a:rPr lang="fr-FR" sz="2000" dirty="0" smtClean="0">
                <a:solidFill>
                  <a:srgbClr val="0000CC"/>
                </a:solidFill>
                <a:latin typeface="Comic Sans MS" pitchFamily="66" charset="0"/>
                <a:sym typeface="Symbol"/>
              </a:rPr>
              <a:t>-ASCOT en </a:t>
            </a:r>
            <a:r>
              <a:rPr lang="fr-FR" sz="2000" dirty="0" smtClean="0">
                <a:solidFill>
                  <a:srgbClr val="0000CC"/>
                </a:solidFill>
                <a:latin typeface="Comic Sans MS" pitchFamily="66" charset="0"/>
                <a:sym typeface="Symbol"/>
              </a:rPr>
              <a:t>1992</a:t>
            </a:r>
          </a:p>
          <a:p>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sym typeface="Symbol"/>
              </a:rPr>
              <a:t>LoI</a:t>
            </a:r>
            <a:r>
              <a:rPr lang="fr-FR" sz="2000" dirty="0" smtClean="0">
                <a:solidFill>
                  <a:srgbClr val="0000CC"/>
                </a:solidFill>
                <a:latin typeface="Comic Sans MS" pitchFamily="66" charset="0"/>
                <a:sym typeface="Symbol"/>
              </a:rPr>
              <a:t> ATLAS)</a:t>
            </a:r>
            <a:endParaRPr lang="fr-FR" sz="2000" dirty="0">
              <a:solidFill>
                <a:srgbClr val="0000CC"/>
              </a:solidFill>
              <a:latin typeface="Comic Sans MS" pitchFamily="66" charset="0"/>
            </a:endParaRPr>
          </a:p>
        </p:txBody>
      </p:sp>
      <p:sp>
        <p:nvSpPr>
          <p:cNvPr id="4" name="Rectangle 3"/>
          <p:cNvSpPr/>
          <p:nvPr/>
        </p:nvSpPr>
        <p:spPr>
          <a:xfrm>
            <a:off x="395536" y="1124744"/>
            <a:ext cx="8280920" cy="646331"/>
          </a:xfrm>
          <a:prstGeom prst="rect">
            <a:avLst/>
          </a:prstGeom>
        </p:spPr>
        <p:txBody>
          <a:bodyPr wrap="square">
            <a:spAutoFit/>
          </a:bodyPr>
          <a:lstStyle/>
          <a:p>
            <a:pPr>
              <a:buFontTx/>
              <a:buChar char="-"/>
            </a:pPr>
            <a:r>
              <a:rPr lang="fr-FR" dirty="0" smtClean="0">
                <a:latin typeface="Comic Sans MS" pitchFamily="66" charset="0"/>
              </a:rPr>
              <a:t> Priorité apportée aux signaux </a:t>
            </a:r>
            <a:r>
              <a:rPr lang="fr-FR" dirty="0" smtClean="0">
                <a:solidFill>
                  <a:srgbClr val="0000CC"/>
                </a:solidFill>
                <a:latin typeface="Comic Sans MS" pitchFamily="66" charset="0"/>
              </a:rPr>
              <a:t>dimuons</a:t>
            </a:r>
            <a:r>
              <a:rPr lang="fr-FR" dirty="0" smtClean="0">
                <a:latin typeface="Comic Sans MS" pitchFamily="66" charset="0"/>
              </a:rPr>
              <a:t> et </a:t>
            </a:r>
            <a:r>
              <a:rPr lang="fr-FR" dirty="0" smtClean="0">
                <a:solidFill>
                  <a:srgbClr val="0000CC"/>
                </a:solidFill>
                <a:latin typeface="Comic Sans MS" pitchFamily="66" charset="0"/>
              </a:rPr>
              <a:t>intermittence</a:t>
            </a:r>
            <a:r>
              <a:rPr lang="fr-FR" dirty="0" smtClean="0">
                <a:latin typeface="Comic Sans MS" pitchFamily="66" charset="0"/>
              </a:rPr>
              <a:t> (avec pixels),</a:t>
            </a:r>
          </a:p>
          <a:p>
            <a:r>
              <a:rPr lang="fr-FR" dirty="0" smtClean="0">
                <a:latin typeface="Comic Sans MS" pitchFamily="66" charset="0"/>
              </a:rPr>
              <a:t>  et aux variables globales (Energie transverse).</a:t>
            </a:r>
          </a:p>
        </p:txBody>
      </p:sp>
      <p:sp>
        <p:nvSpPr>
          <p:cNvPr id="5" name="Rectangle 4"/>
          <p:cNvSpPr/>
          <p:nvPr/>
        </p:nvSpPr>
        <p:spPr>
          <a:xfrm>
            <a:off x="395536" y="1916832"/>
            <a:ext cx="8208912" cy="646331"/>
          </a:xfrm>
          <a:prstGeom prst="rect">
            <a:avLst/>
          </a:prstGeom>
        </p:spPr>
        <p:txBody>
          <a:bodyPr wrap="square">
            <a:spAutoFit/>
          </a:bodyPr>
          <a:lstStyle/>
          <a:p>
            <a:pPr>
              <a:buFontTx/>
              <a:buChar char="-"/>
            </a:pPr>
            <a:r>
              <a:rPr lang="fr-FR" dirty="0" smtClean="0">
                <a:latin typeface="Comic Sans MS" pitchFamily="66" charset="0"/>
              </a:rPr>
              <a:t> </a:t>
            </a:r>
            <a:r>
              <a:rPr lang="fr-FR" dirty="0" smtClean="0">
                <a:solidFill>
                  <a:srgbClr val="FF0000"/>
                </a:solidFill>
                <a:latin typeface="Comic Sans MS" pitchFamily="66" charset="0"/>
              </a:rPr>
              <a:t>Découverte </a:t>
            </a:r>
            <a:r>
              <a:rPr lang="fr-FR" dirty="0" smtClean="0">
                <a:solidFill>
                  <a:srgbClr val="FF0000"/>
                </a:solidFill>
                <a:latin typeface="Comic Sans MS" pitchFamily="66" charset="0"/>
              </a:rPr>
              <a:t>en </a:t>
            </a:r>
            <a:r>
              <a:rPr lang="fr-FR" dirty="0" smtClean="0">
                <a:solidFill>
                  <a:srgbClr val="FF0000"/>
                </a:solidFill>
                <a:latin typeface="Comic Sans MS" pitchFamily="66" charset="0"/>
              </a:rPr>
              <a:t>1994 d’une </a:t>
            </a:r>
            <a:r>
              <a:rPr lang="fr-FR" dirty="0" smtClean="0">
                <a:solidFill>
                  <a:srgbClr val="FF0000"/>
                </a:solidFill>
                <a:latin typeface="Comic Sans MS" pitchFamily="66" charset="0"/>
              </a:rPr>
              <a:t>nouvelle signature potentielle de QGP</a:t>
            </a:r>
            <a:r>
              <a:rPr lang="fr-FR" dirty="0" smtClean="0">
                <a:latin typeface="Comic Sans MS" pitchFamily="66" charset="0"/>
              </a:rPr>
              <a:t>:</a:t>
            </a:r>
          </a:p>
          <a:p>
            <a:r>
              <a:rPr lang="fr-FR" dirty="0" smtClean="0">
                <a:latin typeface="Comic Sans MS" pitchFamily="66" charset="0"/>
              </a:rPr>
              <a:t>   le </a:t>
            </a:r>
            <a:r>
              <a:rPr lang="fr-FR" dirty="0" smtClean="0">
                <a:latin typeface="Comic Sans MS" pitchFamily="66" charset="0"/>
              </a:rPr>
              <a:t>″jet </a:t>
            </a:r>
            <a:r>
              <a:rPr lang="fr-FR" dirty="0" smtClean="0">
                <a:latin typeface="Comic Sans MS" pitchFamily="66" charset="0"/>
              </a:rPr>
              <a:t>quenching</a:t>
            </a:r>
            <a:r>
              <a:rPr lang="fr-FR" dirty="0" smtClean="0">
                <a:latin typeface="Comic Sans MS" pitchFamily="66" charset="0"/>
              </a:rPr>
              <a:t>″ ou ″étouffement des jets″.</a:t>
            </a:r>
            <a:endParaRPr lang="fr-FR" dirty="0" smtClean="0">
              <a:latin typeface="Comic Sans MS" pitchFamily="66" charset="0"/>
            </a:endParaRPr>
          </a:p>
        </p:txBody>
      </p:sp>
      <p:sp>
        <p:nvSpPr>
          <p:cNvPr id="6" name="Nuage 5"/>
          <p:cNvSpPr/>
          <p:nvPr/>
        </p:nvSpPr>
        <p:spPr>
          <a:xfrm>
            <a:off x="5076056" y="3234680"/>
            <a:ext cx="1728192" cy="1130424"/>
          </a:xfrm>
          <a:prstGeom prst="clou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avec flèche 7"/>
          <p:cNvCxnSpPr/>
          <p:nvPr/>
        </p:nvCxnSpPr>
        <p:spPr>
          <a:xfrm rot="10800000">
            <a:off x="4860032" y="3306688"/>
            <a:ext cx="1728192" cy="504056"/>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6588224" y="3810744"/>
            <a:ext cx="1656184" cy="504056"/>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788024" y="2874640"/>
            <a:ext cx="1447832" cy="369332"/>
          </a:xfrm>
          <a:prstGeom prst="rect">
            <a:avLst/>
          </a:prstGeom>
          <a:noFill/>
        </p:spPr>
        <p:txBody>
          <a:bodyPr wrap="none" rtlCol="0">
            <a:spAutoFit/>
          </a:bodyPr>
          <a:lstStyle/>
          <a:p>
            <a:r>
              <a:rPr lang="fr-FR" dirty="0" smtClean="0">
                <a:solidFill>
                  <a:srgbClr val="0070C0"/>
                </a:solidFill>
                <a:latin typeface="Comic Sans MS" pitchFamily="66" charset="0"/>
              </a:rPr>
              <a:t>Jet quark 2</a:t>
            </a:r>
            <a:endParaRPr lang="fr-FR" dirty="0">
              <a:solidFill>
                <a:srgbClr val="0070C0"/>
              </a:solidFill>
              <a:latin typeface="Comic Sans MS" pitchFamily="66" charset="0"/>
            </a:endParaRPr>
          </a:p>
        </p:txBody>
      </p:sp>
      <p:sp>
        <p:nvSpPr>
          <p:cNvPr id="12" name="ZoneTexte 11"/>
          <p:cNvSpPr txBox="1"/>
          <p:nvPr/>
        </p:nvSpPr>
        <p:spPr>
          <a:xfrm>
            <a:off x="7524328" y="3594720"/>
            <a:ext cx="1410964" cy="369332"/>
          </a:xfrm>
          <a:prstGeom prst="rect">
            <a:avLst/>
          </a:prstGeom>
          <a:noFill/>
        </p:spPr>
        <p:txBody>
          <a:bodyPr wrap="none" rtlCol="0">
            <a:spAutoFit/>
          </a:bodyPr>
          <a:lstStyle/>
          <a:p>
            <a:r>
              <a:rPr lang="fr-FR" dirty="0" smtClean="0">
                <a:solidFill>
                  <a:srgbClr val="0000CC"/>
                </a:solidFill>
                <a:latin typeface="Comic Sans MS" pitchFamily="66" charset="0"/>
              </a:rPr>
              <a:t>Jet quark 1</a:t>
            </a:r>
            <a:endParaRPr lang="fr-FR" dirty="0">
              <a:solidFill>
                <a:srgbClr val="0000CC"/>
              </a:solidFill>
              <a:latin typeface="Comic Sans MS" pitchFamily="66" charset="0"/>
            </a:endParaRPr>
          </a:p>
        </p:txBody>
      </p:sp>
      <p:sp>
        <p:nvSpPr>
          <p:cNvPr id="13" name="ZoneTexte 12"/>
          <p:cNvSpPr txBox="1"/>
          <p:nvPr/>
        </p:nvSpPr>
        <p:spPr>
          <a:xfrm>
            <a:off x="5132172" y="3801452"/>
            <a:ext cx="663964" cy="369332"/>
          </a:xfrm>
          <a:prstGeom prst="rect">
            <a:avLst/>
          </a:prstGeom>
          <a:noFill/>
        </p:spPr>
        <p:txBody>
          <a:bodyPr wrap="none" rtlCol="0">
            <a:spAutoFit/>
          </a:bodyPr>
          <a:lstStyle/>
          <a:p>
            <a:r>
              <a:rPr lang="fr-FR" dirty="0" smtClean="0">
                <a:solidFill>
                  <a:schemeClr val="bg1"/>
                </a:solidFill>
                <a:latin typeface="Comic Sans MS" pitchFamily="66" charset="0"/>
              </a:rPr>
              <a:t>QGP</a:t>
            </a:r>
            <a:endParaRPr lang="fr-FR" dirty="0">
              <a:solidFill>
                <a:schemeClr val="bg1"/>
              </a:solidFill>
              <a:latin typeface="Comic Sans MS" pitchFamily="66" charset="0"/>
            </a:endParaRPr>
          </a:p>
        </p:txBody>
      </p:sp>
      <p:sp>
        <p:nvSpPr>
          <p:cNvPr id="14" name="Rectangle 13"/>
          <p:cNvSpPr/>
          <p:nvPr/>
        </p:nvSpPr>
        <p:spPr>
          <a:xfrm>
            <a:off x="395536" y="4976008"/>
            <a:ext cx="8928992" cy="1477328"/>
          </a:xfrm>
          <a:prstGeom prst="rect">
            <a:avLst/>
          </a:prstGeom>
        </p:spPr>
        <p:txBody>
          <a:bodyPr wrap="square">
            <a:spAutoFit/>
          </a:bodyPr>
          <a:lstStyle/>
          <a:p>
            <a:pPr>
              <a:buFontTx/>
              <a:buChar char="-"/>
            </a:pPr>
            <a:r>
              <a:rPr lang="fr-FR" dirty="0" smtClean="0">
                <a:solidFill>
                  <a:srgbClr val="0000CC"/>
                </a:solidFill>
                <a:latin typeface="Comic Sans MS" pitchFamily="66" charset="0"/>
              </a:rPr>
              <a:t> Comparaison des potentiels des expériences ALICE, CMS et ATLAS.</a:t>
            </a:r>
          </a:p>
          <a:p>
            <a:r>
              <a:rPr lang="fr-FR" dirty="0" smtClean="0">
                <a:latin typeface="Comic Sans MS" pitchFamily="66" charset="0"/>
              </a:rPr>
              <a:t>   </a:t>
            </a:r>
            <a:r>
              <a:rPr lang="fr-FR" dirty="0" smtClean="0">
                <a:latin typeface="Comic Sans MS" pitchFamily="66" charset="0"/>
                <a:sym typeface="Symbol"/>
              </a:rPr>
              <a:t> </a:t>
            </a:r>
            <a:r>
              <a:rPr lang="fr-FR" dirty="0" smtClean="0">
                <a:solidFill>
                  <a:srgbClr val="006600"/>
                </a:solidFill>
                <a:latin typeface="Comic Sans MS" pitchFamily="66" charset="0"/>
                <a:sym typeface="Symbol"/>
              </a:rPr>
              <a:t>ATLAS le plus performant pour les jets</a:t>
            </a:r>
            <a:r>
              <a:rPr lang="fr-FR" dirty="0" smtClean="0">
                <a:latin typeface="Comic Sans MS" pitchFamily="66" charset="0"/>
                <a:sym typeface="Symbol"/>
              </a:rPr>
              <a:t>,</a:t>
            </a:r>
          </a:p>
          <a:p>
            <a:r>
              <a:rPr lang="fr-FR" dirty="0" smtClean="0">
                <a:latin typeface="Comic Sans MS" pitchFamily="66" charset="0"/>
                <a:sym typeface="Symbol"/>
              </a:rPr>
              <a:t>                    </a:t>
            </a:r>
            <a:r>
              <a:rPr lang="fr-FR" dirty="0" smtClean="0">
                <a:solidFill>
                  <a:srgbClr val="FF6600"/>
                </a:solidFill>
                <a:latin typeface="Comic Sans MS" pitchFamily="66" charset="0"/>
                <a:sym typeface="Symbol"/>
              </a:rPr>
              <a:t>mais moins bon pour les di-muons </a:t>
            </a:r>
            <a:r>
              <a:rPr lang="fr-FR" dirty="0" smtClean="0">
                <a:solidFill>
                  <a:srgbClr val="FF6600"/>
                </a:solidFill>
                <a:latin typeface="Comic Sans MS" pitchFamily="66" charset="0"/>
                <a:sym typeface="Symbol"/>
              </a:rPr>
              <a:t>à </a:t>
            </a:r>
            <a:r>
              <a:rPr lang="fr-FR" dirty="0" smtClean="0">
                <a:solidFill>
                  <a:srgbClr val="FF6600"/>
                </a:solidFill>
                <a:latin typeface="Comic Sans MS" pitchFamily="66" charset="0"/>
                <a:sym typeface="Symbol"/>
              </a:rPr>
              <a:t>bas </a:t>
            </a:r>
            <a:r>
              <a:rPr lang="fr-FR" dirty="0" smtClean="0">
                <a:solidFill>
                  <a:srgbClr val="FF6600"/>
                </a:solidFill>
                <a:latin typeface="Comic Sans MS" pitchFamily="66" charset="0"/>
                <a:sym typeface="Symbol"/>
              </a:rPr>
              <a:t>p</a:t>
            </a:r>
            <a:r>
              <a:rPr lang="fr-FR" baseline="-25000" dirty="0" smtClean="0">
                <a:solidFill>
                  <a:srgbClr val="FF6600"/>
                </a:solidFill>
                <a:latin typeface="Comic Sans MS" pitchFamily="66" charset="0"/>
                <a:sym typeface="Symbol"/>
              </a:rPr>
              <a:t>T</a:t>
            </a:r>
            <a:r>
              <a:rPr lang="fr-FR" dirty="0" smtClean="0">
                <a:solidFill>
                  <a:srgbClr val="FF6600"/>
                </a:solidFill>
                <a:latin typeface="Comic Sans MS" pitchFamily="66" charset="0"/>
                <a:sym typeface="Symbol"/>
              </a:rPr>
              <a:t>.</a:t>
            </a:r>
            <a:endParaRPr lang="fr-FR" dirty="0" smtClean="0">
              <a:solidFill>
                <a:srgbClr val="FF6600"/>
              </a:solidFill>
              <a:latin typeface="Comic Sans MS" pitchFamily="66" charset="0"/>
              <a:sym typeface="Symbol"/>
            </a:endParaRPr>
          </a:p>
          <a:p>
            <a:r>
              <a:rPr lang="fr-FR" dirty="0" smtClean="0">
                <a:latin typeface="Comic Sans MS" pitchFamily="66" charset="0"/>
                <a:sym typeface="Symbol"/>
              </a:rPr>
              <a:t>    1 thèse dans l’équipe (1996) et de nombreux exposés de </a:t>
            </a:r>
            <a:r>
              <a:rPr lang="fr-FR" dirty="0" smtClean="0">
                <a:solidFill>
                  <a:srgbClr val="FF0000"/>
                </a:solidFill>
                <a:latin typeface="Comic Sans MS" pitchFamily="66" charset="0"/>
                <a:sym typeface="Symbol"/>
              </a:rPr>
              <a:t>1992 à 2002</a:t>
            </a:r>
          </a:p>
          <a:p>
            <a:r>
              <a:rPr lang="fr-FR" dirty="0" smtClean="0">
                <a:latin typeface="Comic Sans MS" pitchFamily="66" charset="0"/>
                <a:sym typeface="Symbol"/>
              </a:rPr>
              <a:t>    </a:t>
            </a:r>
            <a:r>
              <a:rPr lang="fr-FR" dirty="0" smtClean="0">
                <a:latin typeface="Comic Sans MS" pitchFamily="66" charset="0"/>
                <a:sym typeface="Symbol"/>
              </a:rPr>
              <a:t>(</a:t>
            </a:r>
            <a:r>
              <a:rPr lang="fr-FR" dirty="0" smtClean="0">
                <a:latin typeface="Comic Sans MS" pitchFamily="66" charset="0"/>
                <a:sym typeface="Symbol"/>
              </a:rPr>
              <a:t>Conseil Scientifique IN2P3, ATLAS/IN2P3, LPC, ATLAS/CERN, SFP Lyon…).</a:t>
            </a:r>
          </a:p>
        </p:txBody>
      </p:sp>
      <p:sp>
        <p:nvSpPr>
          <p:cNvPr id="15" name="ZoneTexte 14"/>
          <p:cNvSpPr txBox="1"/>
          <p:nvPr/>
        </p:nvSpPr>
        <p:spPr>
          <a:xfrm>
            <a:off x="395536" y="3563724"/>
            <a:ext cx="4392549" cy="369332"/>
          </a:xfrm>
          <a:prstGeom prst="rect">
            <a:avLst/>
          </a:prstGeom>
          <a:noFill/>
        </p:spPr>
        <p:txBody>
          <a:bodyPr wrap="none" rtlCol="0">
            <a:spAutoFit/>
          </a:bodyPr>
          <a:lstStyle/>
          <a:p>
            <a:r>
              <a:rPr lang="fr-FR" dirty="0" smtClean="0">
                <a:latin typeface="Comic Sans MS" pitchFamily="66" charset="0"/>
              </a:rPr>
              <a:t>Déséquilibre de la balance Jet 1/ Jet 2</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500"/>
                            </p:stCondLst>
                            <p:childTnLst>
                              <p:par>
                                <p:cTn id="34" presetID="5" presetClass="entr" presetSubtype="1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51520" y="220578"/>
            <a:ext cx="7976864" cy="400110"/>
          </a:xfrm>
          <a:prstGeom prst="rect">
            <a:avLst/>
          </a:prstGeom>
          <a:noFill/>
        </p:spPr>
        <p:txBody>
          <a:bodyPr wrap="none" rtlCol="0">
            <a:spAutoFit/>
          </a:bodyPr>
          <a:lstStyle/>
          <a:p>
            <a:r>
              <a:rPr lang="fr-FR" sz="2000" dirty="0" smtClean="0">
                <a:solidFill>
                  <a:srgbClr val="0000CC"/>
                </a:solidFill>
                <a:latin typeface="Comic Sans MS" pitchFamily="66" charset="0"/>
              </a:rPr>
              <a:t>□ Accueil de plus en plus difficile en France (IN2P3) </a:t>
            </a:r>
            <a:r>
              <a:rPr lang="fr-FR" sz="2000" dirty="0" smtClean="0">
                <a:solidFill>
                  <a:srgbClr val="0000CC"/>
                </a:solidFill>
                <a:latin typeface="Comic Sans MS" pitchFamily="66" charset="0"/>
              </a:rPr>
              <a:t>… et </a:t>
            </a:r>
            <a:r>
              <a:rPr lang="fr-FR" sz="2000" dirty="0" smtClean="0">
                <a:solidFill>
                  <a:srgbClr val="0000CC"/>
                </a:solidFill>
                <a:latin typeface="Comic Sans MS" pitchFamily="66" charset="0"/>
              </a:rPr>
              <a:t>au LPC.</a:t>
            </a:r>
            <a:endParaRPr lang="fr-FR" sz="2000" dirty="0">
              <a:solidFill>
                <a:srgbClr val="0000CC"/>
              </a:solidFill>
              <a:latin typeface="Comic Sans MS" pitchFamily="66" charset="0"/>
            </a:endParaRPr>
          </a:p>
        </p:txBody>
      </p:sp>
      <p:sp>
        <p:nvSpPr>
          <p:cNvPr id="4" name="Rectangle 3"/>
          <p:cNvSpPr/>
          <p:nvPr/>
        </p:nvSpPr>
        <p:spPr>
          <a:xfrm>
            <a:off x="323528" y="908720"/>
            <a:ext cx="8136904" cy="1200329"/>
          </a:xfrm>
          <a:prstGeom prst="rect">
            <a:avLst/>
          </a:prstGeom>
        </p:spPr>
        <p:txBody>
          <a:bodyPr wrap="square">
            <a:spAutoFit/>
          </a:bodyPr>
          <a:lstStyle/>
          <a:p>
            <a:pPr>
              <a:buFontTx/>
              <a:buChar char="-"/>
            </a:pPr>
            <a:r>
              <a:rPr lang="fr-FR" dirty="0" smtClean="0">
                <a:solidFill>
                  <a:srgbClr val="0000CC"/>
                </a:solidFill>
                <a:latin typeface="Comic Sans MS" pitchFamily="66" charset="0"/>
              </a:rPr>
              <a:t> Conseil scientifique IN2P3 (1995): </a:t>
            </a:r>
            <a:r>
              <a:rPr lang="fr-FR" dirty="0" smtClean="0">
                <a:latin typeface="Comic Sans MS" pitchFamily="66" charset="0"/>
              </a:rPr>
              <a:t>doutes du Directeur de l’IN2P3 </a:t>
            </a:r>
            <a:r>
              <a:rPr lang="fr-FR" dirty="0" smtClean="0">
                <a:latin typeface="Comic Sans MS" pitchFamily="66" charset="0"/>
              </a:rPr>
              <a:t>sur</a:t>
            </a:r>
          </a:p>
          <a:p>
            <a:pPr>
              <a:buFontTx/>
              <a:buChar char="-"/>
            </a:pPr>
            <a:endParaRPr lang="fr-FR" dirty="0" smtClean="0">
              <a:latin typeface="Comic Sans MS" pitchFamily="66" charset="0"/>
            </a:endParaRPr>
          </a:p>
          <a:p>
            <a:r>
              <a:rPr lang="fr-FR" i="1" dirty="0" smtClean="0">
                <a:latin typeface="Comic Sans MS" pitchFamily="66" charset="0"/>
              </a:rPr>
              <a:t>  ″l’intérêt</a:t>
            </a:r>
            <a:r>
              <a:rPr lang="fr-FR" i="1" dirty="0" smtClean="0">
                <a:latin typeface="Comic Sans MS" pitchFamily="66" charset="0"/>
              </a:rPr>
              <a:t> </a:t>
            </a:r>
            <a:r>
              <a:rPr lang="fr-FR" i="1" dirty="0" smtClean="0">
                <a:latin typeface="Comic Sans MS" pitchFamily="66" charset="0"/>
              </a:rPr>
              <a:t>de </a:t>
            </a:r>
            <a:r>
              <a:rPr lang="fr-FR" i="1" dirty="0" smtClean="0">
                <a:latin typeface="Comic Sans MS" pitchFamily="66" charset="0"/>
              </a:rPr>
              <a:t>mesurer le ″jet </a:t>
            </a:r>
            <a:r>
              <a:rPr lang="fr-FR" i="1" dirty="0" smtClean="0">
                <a:latin typeface="Comic Sans MS" pitchFamily="66" charset="0"/>
              </a:rPr>
              <a:t>quenching</a:t>
            </a:r>
            <a:r>
              <a:rPr lang="fr-FR" i="1" dirty="0" smtClean="0">
                <a:latin typeface="Comic Sans MS" pitchFamily="66" charset="0"/>
              </a:rPr>
              <a:t>″ avec la </a:t>
            </a:r>
            <a:r>
              <a:rPr lang="fr-FR" i="1" dirty="0" smtClean="0">
                <a:latin typeface="Comic Sans MS" pitchFamily="66" charset="0"/>
              </a:rPr>
              <a:t>Calorimétrie, l’</a:t>
            </a:r>
            <a:r>
              <a:rPr lang="fr-FR" i="1" dirty="0" smtClean="0">
                <a:latin typeface="Comic Sans MS" pitchFamily="66" charset="0"/>
              </a:rPr>
              <a:t>energy</a:t>
            </a:r>
            <a:endParaRPr lang="fr-FR" i="1" dirty="0" smtClean="0">
              <a:latin typeface="Comic Sans MS" pitchFamily="66" charset="0"/>
            </a:endParaRPr>
          </a:p>
          <a:p>
            <a:r>
              <a:rPr lang="fr-FR" i="1" dirty="0" smtClean="0">
                <a:latin typeface="Comic Sans MS" pitchFamily="66" charset="0"/>
              </a:rPr>
              <a:t>  flow étant bien meilleure !″.</a:t>
            </a:r>
            <a:endParaRPr lang="fr-FR" i="1" dirty="0" smtClean="0">
              <a:latin typeface="Comic Sans MS" pitchFamily="66" charset="0"/>
            </a:endParaRPr>
          </a:p>
        </p:txBody>
      </p:sp>
      <p:sp>
        <p:nvSpPr>
          <p:cNvPr id="5" name="ZoneTexte 4"/>
          <p:cNvSpPr txBox="1"/>
          <p:nvPr/>
        </p:nvSpPr>
        <p:spPr>
          <a:xfrm>
            <a:off x="323528" y="2383720"/>
            <a:ext cx="8021748" cy="2031325"/>
          </a:xfrm>
          <a:prstGeom prst="rect">
            <a:avLst/>
          </a:prstGeom>
          <a:noFill/>
        </p:spPr>
        <p:txBody>
          <a:bodyPr wrap="none" rtlCol="0">
            <a:spAutoFit/>
          </a:bodyPr>
          <a:lstStyle/>
          <a:p>
            <a:pPr>
              <a:buFontTx/>
              <a:buChar char="-"/>
            </a:pPr>
            <a:r>
              <a:rPr lang="fr-FR" dirty="0" smtClean="0">
                <a:solidFill>
                  <a:srgbClr val="0000CC"/>
                </a:solidFill>
                <a:latin typeface="Comic Sans MS" pitchFamily="66" charset="0"/>
              </a:rPr>
              <a:t> Quant au LPC</a:t>
            </a:r>
            <a:r>
              <a:rPr lang="fr-FR" dirty="0" smtClean="0">
                <a:latin typeface="Comic Sans MS" pitchFamily="66" charset="0"/>
              </a:rPr>
              <a:t>, plus le </a:t>
            </a:r>
            <a:r>
              <a:rPr lang="fr-FR" dirty="0" smtClean="0">
                <a:latin typeface="Comic Sans MS" pitchFamily="66" charset="0"/>
              </a:rPr>
              <a:t>temps passe ,</a:t>
            </a:r>
          </a:p>
          <a:p>
            <a:r>
              <a:rPr lang="fr-FR" dirty="0" smtClean="0">
                <a:latin typeface="Comic Sans MS" pitchFamily="66" charset="0"/>
              </a:rPr>
              <a:t> </a:t>
            </a:r>
            <a:r>
              <a:rPr lang="fr-FR" dirty="0" smtClean="0">
                <a:latin typeface="Comic Sans MS" pitchFamily="66" charset="0"/>
              </a:rPr>
              <a:t> </a:t>
            </a:r>
            <a:r>
              <a:rPr lang="fr-FR" dirty="0" smtClean="0">
                <a:latin typeface="Comic Sans MS" pitchFamily="66" charset="0"/>
              </a:rPr>
              <a:t>moins ATLAS est jugé capable de travailler avec les ions.</a:t>
            </a:r>
          </a:p>
          <a:p>
            <a:endParaRPr lang="fr-FR" dirty="0" smtClean="0">
              <a:latin typeface="Comic Sans MS" pitchFamily="66" charset="0"/>
            </a:endParaRPr>
          </a:p>
          <a:p>
            <a:r>
              <a:rPr lang="fr-FR" dirty="0" smtClean="0">
                <a:latin typeface="Comic Sans MS" pitchFamily="66" charset="0"/>
              </a:rPr>
              <a:t>  </a:t>
            </a:r>
            <a:r>
              <a:rPr lang="fr-FR" i="1" dirty="0" smtClean="0">
                <a:solidFill>
                  <a:srgbClr val="CC0066"/>
                </a:solidFill>
                <a:latin typeface="Comic Sans MS" pitchFamily="66" charset="0"/>
              </a:rPr>
              <a:t>Remarque</a:t>
            </a:r>
            <a:endParaRPr lang="fr-FR" i="1" dirty="0" smtClean="0">
              <a:solidFill>
                <a:srgbClr val="CC0066"/>
              </a:solidFill>
              <a:latin typeface="Comic Sans MS" pitchFamily="66" charset="0"/>
            </a:endParaRPr>
          </a:p>
          <a:p>
            <a:r>
              <a:rPr lang="fr-FR" i="1" dirty="0" smtClean="0">
                <a:solidFill>
                  <a:srgbClr val="CC0066"/>
                </a:solidFill>
                <a:latin typeface="Comic Sans MS" pitchFamily="66" charset="0"/>
              </a:rPr>
              <a:t>  </a:t>
            </a:r>
            <a:r>
              <a:rPr lang="fr-FR" i="1" dirty="0" smtClean="0">
                <a:solidFill>
                  <a:srgbClr val="CC0066"/>
                </a:solidFill>
                <a:latin typeface="Comic Sans MS" pitchFamily="66" charset="0"/>
              </a:rPr>
              <a:t>ce </a:t>
            </a:r>
            <a:r>
              <a:rPr lang="fr-FR" i="1" dirty="0" smtClean="0">
                <a:solidFill>
                  <a:srgbClr val="CC0066"/>
                </a:solidFill>
                <a:latin typeface="Comic Sans MS" pitchFamily="66" charset="0"/>
              </a:rPr>
              <a:t>doute atteindra son </a:t>
            </a:r>
            <a:r>
              <a:rPr lang="fr-FR" i="1" dirty="0" smtClean="0">
                <a:solidFill>
                  <a:srgbClr val="CC0066"/>
                </a:solidFill>
                <a:latin typeface="Comic Sans MS" pitchFamily="66" charset="0"/>
              </a:rPr>
              <a:t>paroxysme </a:t>
            </a:r>
            <a:r>
              <a:rPr lang="fr-FR" i="1" dirty="0" smtClean="0">
                <a:solidFill>
                  <a:srgbClr val="CC0066"/>
                </a:solidFill>
                <a:latin typeface="Comic Sans MS" pitchFamily="66" charset="0"/>
              </a:rPr>
              <a:t>à quelques jours des premières </a:t>
            </a:r>
            <a:r>
              <a:rPr lang="fr-FR" i="1" dirty="0" smtClean="0">
                <a:solidFill>
                  <a:srgbClr val="CC0066"/>
                </a:solidFill>
                <a:latin typeface="Comic Sans MS" pitchFamily="66" charset="0"/>
              </a:rPr>
              <a:t>prises</a:t>
            </a:r>
          </a:p>
          <a:p>
            <a:r>
              <a:rPr lang="fr-FR" i="1" dirty="0" smtClean="0">
                <a:solidFill>
                  <a:srgbClr val="CC0066"/>
                </a:solidFill>
                <a:latin typeface="Comic Sans MS" pitchFamily="66" charset="0"/>
              </a:rPr>
              <a:t> </a:t>
            </a:r>
            <a:r>
              <a:rPr lang="fr-FR" i="1" dirty="0" smtClean="0">
                <a:solidFill>
                  <a:srgbClr val="CC0066"/>
                </a:solidFill>
                <a:latin typeface="Comic Sans MS" pitchFamily="66" charset="0"/>
              </a:rPr>
              <a:t> </a:t>
            </a:r>
            <a:r>
              <a:rPr lang="fr-FR" i="1" dirty="0" smtClean="0">
                <a:solidFill>
                  <a:srgbClr val="CC0066"/>
                </a:solidFill>
                <a:latin typeface="Comic Sans MS" pitchFamily="66" charset="0"/>
              </a:rPr>
              <a:t>de données </a:t>
            </a:r>
            <a:r>
              <a:rPr lang="fr-FR" i="1" dirty="0" smtClean="0">
                <a:solidFill>
                  <a:srgbClr val="CC0066"/>
                </a:solidFill>
                <a:latin typeface="Comic Sans MS" pitchFamily="66" charset="0"/>
              </a:rPr>
              <a:t> en ions en </a:t>
            </a:r>
            <a:r>
              <a:rPr lang="fr-FR" i="1" dirty="0" smtClean="0">
                <a:solidFill>
                  <a:srgbClr val="CC0066"/>
                </a:solidFill>
                <a:latin typeface="Comic Sans MS" pitchFamily="66" charset="0"/>
              </a:rPr>
              <a:t>2010: </a:t>
            </a:r>
            <a:endParaRPr lang="fr-FR" i="1" dirty="0" smtClean="0">
              <a:solidFill>
                <a:srgbClr val="CC0066"/>
              </a:solidFill>
              <a:latin typeface="Comic Sans MS" pitchFamily="66" charset="0"/>
            </a:endParaRPr>
          </a:p>
          <a:p>
            <a:r>
              <a:rPr lang="fr-FR" i="1" dirty="0" smtClean="0">
                <a:solidFill>
                  <a:srgbClr val="CC0066"/>
                </a:solidFill>
                <a:latin typeface="Comic Sans MS" pitchFamily="66" charset="0"/>
              </a:rPr>
              <a:t> </a:t>
            </a:r>
            <a:r>
              <a:rPr lang="fr-FR" i="1" dirty="0" smtClean="0">
                <a:solidFill>
                  <a:srgbClr val="CC0066"/>
                </a:solidFill>
                <a:latin typeface="Comic Sans MS" pitchFamily="66" charset="0"/>
              </a:rPr>
              <a:t>                         ″</a:t>
            </a:r>
            <a:r>
              <a:rPr lang="fr-FR" i="1" dirty="0" smtClean="0">
                <a:solidFill>
                  <a:srgbClr val="CC0066"/>
                </a:solidFill>
                <a:latin typeface="Comic Sans MS" pitchFamily="66" charset="0"/>
              </a:rPr>
              <a:t>ATLAS </a:t>
            </a:r>
            <a:r>
              <a:rPr lang="fr-FR" i="1" dirty="0" smtClean="0">
                <a:solidFill>
                  <a:srgbClr val="CC0066"/>
                </a:solidFill>
                <a:latin typeface="Comic Sans MS" pitchFamily="66" charset="0"/>
              </a:rPr>
              <a:t>n’aura pas de collisions ions </a:t>
            </a:r>
            <a:r>
              <a:rPr lang="fr-FR" i="1" dirty="0" smtClean="0">
                <a:solidFill>
                  <a:srgbClr val="CC0066"/>
                </a:solidFill>
                <a:latin typeface="Comic Sans MS" pitchFamily="66" charset="0"/>
              </a:rPr>
              <a:t>!″</a:t>
            </a:r>
            <a:endParaRPr lang="fr-FR" i="1" dirty="0">
              <a:solidFill>
                <a:srgbClr val="CC0066"/>
              </a:solidFill>
              <a:latin typeface="Comic Sans MS" pitchFamily="66" charset="0"/>
            </a:endParaRPr>
          </a:p>
        </p:txBody>
      </p:sp>
      <p:sp>
        <p:nvSpPr>
          <p:cNvPr id="7" name="Flèche à angle droit 6"/>
          <p:cNvSpPr/>
          <p:nvPr/>
        </p:nvSpPr>
        <p:spPr>
          <a:xfrm rot="5400000">
            <a:off x="900158" y="4941734"/>
            <a:ext cx="430916" cy="432048"/>
          </a:xfrm>
          <a:prstGeom prst="bentUpArrow">
            <a:avLst>
              <a:gd name="adj1" fmla="val 25000"/>
              <a:gd name="adj2" fmla="val 25955"/>
              <a:gd name="adj3" fmla="val 317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8" name="ZoneTexte 7"/>
          <p:cNvSpPr txBox="1"/>
          <p:nvPr/>
        </p:nvSpPr>
        <p:spPr>
          <a:xfrm>
            <a:off x="251520" y="5086925"/>
            <a:ext cx="8719054" cy="923330"/>
          </a:xfrm>
          <a:prstGeom prst="rect">
            <a:avLst/>
          </a:prstGeom>
          <a:noFill/>
        </p:spPr>
        <p:txBody>
          <a:bodyPr wrap="none" rtlCol="0">
            <a:spAutoFit/>
          </a:bodyPr>
          <a:lstStyle/>
          <a:p>
            <a:pPr algn="ctr"/>
            <a:r>
              <a:rPr lang="fr-FR" dirty="0" smtClean="0">
                <a:solidFill>
                  <a:srgbClr val="FF0000"/>
                </a:solidFill>
                <a:latin typeface="Comic Sans MS" pitchFamily="66" charset="0"/>
              </a:rPr>
              <a:t>Conséquence: abandon des ions dans ATLAS/LPC en 2002</a:t>
            </a:r>
            <a:r>
              <a:rPr lang="fr-FR" dirty="0" smtClean="0">
                <a:latin typeface="Comic Sans MS" pitchFamily="66" charset="0"/>
              </a:rPr>
              <a:t>,</a:t>
            </a:r>
          </a:p>
          <a:p>
            <a:pPr algn="ctr"/>
            <a:endParaRPr lang="fr-FR" dirty="0" smtClean="0">
              <a:latin typeface="Comic Sans MS" pitchFamily="66" charset="0"/>
            </a:endParaRPr>
          </a:p>
          <a:p>
            <a:pPr algn="ctr"/>
            <a:r>
              <a:rPr lang="fr-FR" dirty="0" smtClean="0">
                <a:solidFill>
                  <a:srgbClr val="006600"/>
                </a:solidFill>
                <a:latin typeface="Comic Sans MS" pitchFamily="66" charset="0"/>
              </a:rPr>
              <a:t>… mais reprise début 2010, en prévision des premières collisions en fin d’année .</a:t>
            </a:r>
            <a:endParaRPr lang="fr-FR" dirty="0">
              <a:solidFill>
                <a:srgbClr val="006600"/>
              </a:solidFill>
              <a:latin typeface="Comic Sans MS" pitchFamily="66" charset="0"/>
            </a:endParaRPr>
          </a:p>
        </p:txBody>
      </p:sp>
      <p:sp>
        <p:nvSpPr>
          <p:cNvPr id="11" name="Rectangle 10"/>
          <p:cNvSpPr/>
          <p:nvPr/>
        </p:nvSpPr>
        <p:spPr>
          <a:xfrm>
            <a:off x="1845288" y="6095037"/>
            <a:ext cx="5211684" cy="646331"/>
          </a:xfrm>
          <a:prstGeom prst="rect">
            <a:avLst/>
          </a:prstGeom>
        </p:spPr>
        <p:txBody>
          <a:bodyPr wrap="none">
            <a:spAutoFit/>
          </a:bodyPr>
          <a:lstStyle/>
          <a:p>
            <a:pPr algn="ctr"/>
            <a:r>
              <a:rPr lang="fr-FR" dirty="0" smtClean="0">
                <a:latin typeface="Comic Sans MS" pitchFamily="66" charset="0"/>
              </a:rPr>
              <a:t>Plus d’infos sur la page Web de l’équipe ATLAS</a:t>
            </a:r>
          </a:p>
          <a:p>
            <a:pPr algn="ctr"/>
            <a:r>
              <a:rPr lang="fr-FR" dirty="0" smtClean="0">
                <a:latin typeface="Comic Sans MS" pitchFamily="66" charset="0"/>
              </a:rPr>
              <a:t>http://clrwww.in2p3.fr/atlas/ions.html</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16632"/>
            <a:ext cx="3126177"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Les faits présents</a:t>
            </a:r>
            <a:endParaRPr lang="fr-FR" sz="2400" dirty="0">
              <a:solidFill>
                <a:srgbClr val="FF0000"/>
              </a:solidFill>
              <a:latin typeface="Comic Sans MS" pitchFamily="66" charset="0"/>
            </a:endParaRPr>
          </a:p>
        </p:txBody>
      </p:sp>
      <p:sp>
        <p:nvSpPr>
          <p:cNvPr id="3" name="ZoneTexte 2"/>
          <p:cNvSpPr txBox="1"/>
          <p:nvPr/>
        </p:nvSpPr>
        <p:spPr>
          <a:xfrm>
            <a:off x="323528" y="755412"/>
            <a:ext cx="6773008" cy="369332"/>
          </a:xfrm>
          <a:prstGeom prst="rect">
            <a:avLst/>
          </a:prstGeom>
          <a:noFill/>
        </p:spPr>
        <p:txBody>
          <a:bodyPr wrap="none" rtlCol="0">
            <a:spAutoFit/>
          </a:bodyPr>
          <a:lstStyle/>
          <a:p>
            <a:r>
              <a:rPr lang="fr-FR" dirty="0" smtClean="0">
                <a:solidFill>
                  <a:srgbClr val="0000CC"/>
                </a:solidFill>
                <a:latin typeface="Comic Sans MS" pitchFamily="66" charset="0"/>
              </a:rPr>
              <a:t>□ ATLAS a eu autant d’ions lourds qu’ALICE et CMS en 2010.</a:t>
            </a:r>
            <a:endParaRPr lang="fr-FR" dirty="0">
              <a:solidFill>
                <a:srgbClr val="0000CC"/>
              </a:solidFill>
              <a:latin typeface="Comic Sans MS" pitchFamily="66" charset="0"/>
            </a:endParaRPr>
          </a:p>
        </p:txBody>
      </p:sp>
      <p:sp>
        <p:nvSpPr>
          <p:cNvPr id="4" name="ZoneTexte 3"/>
          <p:cNvSpPr txBox="1"/>
          <p:nvPr/>
        </p:nvSpPr>
        <p:spPr>
          <a:xfrm>
            <a:off x="323528" y="1267693"/>
            <a:ext cx="4977645" cy="369332"/>
          </a:xfrm>
          <a:prstGeom prst="rect">
            <a:avLst/>
          </a:prstGeom>
          <a:noFill/>
        </p:spPr>
        <p:txBody>
          <a:bodyPr wrap="none" rtlCol="0">
            <a:spAutoFit/>
          </a:bodyPr>
          <a:lstStyle/>
          <a:p>
            <a:r>
              <a:rPr lang="fr-FR" dirty="0" smtClean="0">
                <a:solidFill>
                  <a:srgbClr val="0000CC"/>
                </a:solidFill>
                <a:latin typeface="Comic Sans MS" pitchFamily="66" charset="0"/>
              </a:rPr>
              <a:t>□ ATLAS </a:t>
            </a:r>
            <a:r>
              <a:rPr lang="fr-FR" dirty="0" smtClean="0">
                <a:solidFill>
                  <a:srgbClr val="0000CC"/>
                </a:solidFill>
                <a:latin typeface="Comic Sans MS" pitchFamily="66" charset="0"/>
              </a:rPr>
              <a:t>a produit </a:t>
            </a:r>
            <a:r>
              <a:rPr lang="fr-FR" dirty="0" smtClean="0">
                <a:solidFill>
                  <a:srgbClr val="0000CC"/>
                </a:solidFill>
                <a:latin typeface="Comic Sans MS" pitchFamily="66" charset="0"/>
              </a:rPr>
              <a:t>des résultats importants</a:t>
            </a:r>
            <a:endParaRPr lang="fr-FR" dirty="0">
              <a:solidFill>
                <a:srgbClr val="0000CC"/>
              </a:solidFill>
              <a:latin typeface="Comic Sans MS" pitchFamily="66" charset="0"/>
            </a:endParaRPr>
          </a:p>
        </p:txBody>
      </p:sp>
      <p:pic>
        <p:nvPicPr>
          <p:cNvPr id="5" name="Picture 2" descr="C:\Users\François\Desktop\Gazette-janvier-février_2011\Ions_PRL_jet.jpg"/>
          <p:cNvPicPr>
            <a:picLocks noChangeAspect="1" noChangeArrowheads="1"/>
          </p:cNvPicPr>
          <p:nvPr/>
        </p:nvPicPr>
        <p:blipFill>
          <a:blip r:embed="rId3" cstate="print"/>
          <a:srcRect/>
          <a:stretch>
            <a:fillRect/>
          </a:stretch>
        </p:blipFill>
        <p:spPr bwMode="auto">
          <a:xfrm>
            <a:off x="5198492" y="1609452"/>
            <a:ext cx="2030412" cy="2520950"/>
          </a:xfrm>
          <a:prstGeom prst="rect">
            <a:avLst/>
          </a:prstGeom>
          <a:noFill/>
          <a:ln w="9525">
            <a:noFill/>
            <a:miter lim="800000"/>
            <a:headEnd/>
            <a:tailEnd/>
          </a:ln>
        </p:spPr>
      </p:pic>
      <p:pic>
        <p:nvPicPr>
          <p:cNvPr id="6" name="Picture 3" descr="C:\Users\François\Desktop\Gazette-janvier-février_2011\CERN Courrier010.jpeg"/>
          <p:cNvPicPr>
            <a:picLocks noChangeAspect="1" noChangeArrowheads="1"/>
          </p:cNvPicPr>
          <p:nvPr/>
        </p:nvPicPr>
        <p:blipFill>
          <a:blip r:embed="rId4" cstate="print"/>
          <a:srcRect/>
          <a:stretch>
            <a:fillRect/>
          </a:stretch>
        </p:blipFill>
        <p:spPr bwMode="auto">
          <a:xfrm>
            <a:off x="7070154" y="2185715"/>
            <a:ext cx="1871663" cy="2611437"/>
          </a:xfrm>
          <a:prstGeom prst="rect">
            <a:avLst/>
          </a:prstGeom>
          <a:noFill/>
          <a:ln w="9525">
            <a:noFill/>
            <a:miter lim="800000"/>
            <a:headEnd/>
            <a:tailEnd/>
          </a:ln>
        </p:spPr>
      </p:pic>
      <p:sp>
        <p:nvSpPr>
          <p:cNvPr id="7" name="ZoneTexte 15"/>
          <p:cNvSpPr txBox="1">
            <a:spLocks noChangeArrowheads="1"/>
          </p:cNvSpPr>
          <p:nvPr/>
        </p:nvSpPr>
        <p:spPr bwMode="auto">
          <a:xfrm>
            <a:off x="5371529" y="1123677"/>
            <a:ext cx="1622425" cy="523875"/>
          </a:xfrm>
          <a:prstGeom prst="rect">
            <a:avLst/>
          </a:prstGeom>
          <a:noFill/>
          <a:ln w="9525">
            <a:noFill/>
            <a:miter lim="800000"/>
            <a:headEnd/>
            <a:tailEnd/>
          </a:ln>
        </p:spPr>
        <p:txBody>
          <a:bodyPr wrap="none">
            <a:spAutoFit/>
          </a:bodyPr>
          <a:lstStyle/>
          <a:p>
            <a:pPr algn="ctr"/>
            <a:r>
              <a:rPr lang="fr-FR" sz="1400" dirty="0">
                <a:solidFill>
                  <a:srgbClr val="FF0000"/>
                </a:solidFill>
                <a:latin typeface="Comic Sans MS" pitchFamily="66" charset="0"/>
              </a:rPr>
              <a:t>Décembre 2010</a:t>
            </a:r>
            <a:r>
              <a:rPr lang="fr-FR" sz="1400" dirty="0">
                <a:latin typeface="Comic Sans MS" pitchFamily="66" charset="0"/>
              </a:rPr>
              <a:t>:</a:t>
            </a:r>
          </a:p>
          <a:p>
            <a:pPr algn="ctr"/>
            <a:r>
              <a:rPr lang="fr-FR" sz="1400" dirty="0">
                <a:latin typeface="Comic Sans MS" pitchFamily="66" charset="0"/>
              </a:rPr>
              <a:t>couverture PRL B</a:t>
            </a:r>
          </a:p>
        </p:txBody>
      </p:sp>
      <p:sp>
        <p:nvSpPr>
          <p:cNvPr id="8" name="ZoneTexte 16"/>
          <p:cNvSpPr txBox="1">
            <a:spLocks noChangeArrowheads="1"/>
          </p:cNvSpPr>
          <p:nvPr/>
        </p:nvSpPr>
        <p:spPr bwMode="auto">
          <a:xfrm>
            <a:off x="7141592" y="1699940"/>
            <a:ext cx="1966912" cy="523875"/>
          </a:xfrm>
          <a:prstGeom prst="rect">
            <a:avLst/>
          </a:prstGeom>
          <a:noFill/>
          <a:ln w="9525">
            <a:noFill/>
            <a:miter lim="800000"/>
            <a:headEnd/>
            <a:tailEnd/>
          </a:ln>
        </p:spPr>
        <p:txBody>
          <a:bodyPr wrap="none">
            <a:spAutoFit/>
          </a:bodyPr>
          <a:lstStyle/>
          <a:p>
            <a:pPr algn="ctr"/>
            <a:r>
              <a:rPr lang="fr-FR" sz="1400" dirty="0">
                <a:solidFill>
                  <a:srgbClr val="FF0000"/>
                </a:solidFill>
                <a:latin typeface="Comic Sans MS" pitchFamily="66" charset="0"/>
              </a:rPr>
              <a:t>Janvier-février 2011</a:t>
            </a:r>
            <a:r>
              <a:rPr lang="fr-FR" sz="1400" dirty="0">
                <a:latin typeface="Comic Sans MS" pitchFamily="66" charset="0"/>
              </a:rPr>
              <a:t>:</a:t>
            </a:r>
          </a:p>
          <a:p>
            <a:pPr algn="ctr"/>
            <a:r>
              <a:rPr lang="fr-FR" sz="1400" dirty="0">
                <a:latin typeface="Comic Sans MS" pitchFamily="66" charset="0"/>
              </a:rPr>
              <a:t>CERN Courrier N°51</a:t>
            </a:r>
          </a:p>
        </p:txBody>
      </p:sp>
      <p:sp>
        <p:nvSpPr>
          <p:cNvPr id="10" name="ZoneTexte 9"/>
          <p:cNvSpPr txBox="1"/>
          <p:nvPr/>
        </p:nvSpPr>
        <p:spPr>
          <a:xfrm>
            <a:off x="539552" y="1627733"/>
            <a:ext cx="5210081" cy="646331"/>
          </a:xfrm>
          <a:prstGeom prst="rect">
            <a:avLst/>
          </a:prstGeom>
          <a:noFill/>
        </p:spPr>
        <p:txBody>
          <a:bodyPr wrap="none" rtlCol="0">
            <a:spAutoFit/>
          </a:bodyPr>
          <a:lstStyle/>
          <a:p>
            <a:r>
              <a:rPr lang="fr-FR" dirty="0" smtClean="0">
                <a:solidFill>
                  <a:srgbClr val="006600"/>
                </a:solidFill>
                <a:latin typeface="Comic Sans MS" pitchFamily="66" charset="0"/>
              </a:rPr>
              <a:t>Première observation du ″jet </a:t>
            </a:r>
            <a:r>
              <a:rPr lang="fr-FR" dirty="0" smtClean="0">
                <a:solidFill>
                  <a:srgbClr val="006600"/>
                </a:solidFill>
                <a:latin typeface="Comic Sans MS" pitchFamily="66" charset="0"/>
              </a:rPr>
              <a:t>quenching</a:t>
            </a:r>
            <a:r>
              <a:rPr lang="fr-FR" dirty="0" smtClean="0">
                <a:solidFill>
                  <a:srgbClr val="006600"/>
                </a:solidFill>
                <a:latin typeface="Comic Sans MS" pitchFamily="66" charset="0"/>
              </a:rPr>
              <a:t>″:</a:t>
            </a:r>
          </a:p>
          <a:p>
            <a:r>
              <a:rPr lang="fr-FR" dirty="0" smtClean="0">
                <a:latin typeface="Comic Sans MS" pitchFamily="66" charset="0"/>
              </a:rPr>
              <a:t>Asymétrie </a:t>
            </a:r>
            <a:r>
              <a:rPr lang="fr-FR" dirty="0" smtClean="0">
                <a:latin typeface="Comic Sans MS" pitchFamily="66" charset="0"/>
              </a:rPr>
              <a:t>d</a:t>
            </a:r>
            <a:r>
              <a:rPr lang="fr-FR" dirty="0" smtClean="0">
                <a:latin typeface="Comic Sans MS" pitchFamily="66" charset="0"/>
              </a:rPr>
              <a:t>i-jet </a:t>
            </a:r>
            <a:r>
              <a:rPr lang="fr-FR" dirty="0" smtClean="0">
                <a:latin typeface="Comic Sans MS" pitchFamily="66" charset="0"/>
              </a:rPr>
              <a:t>en plomb-plomb à 2,76 </a:t>
            </a:r>
            <a:r>
              <a:rPr lang="fr-FR" dirty="0" smtClean="0">
                <a:latin typeface="Comic Sans MS" pitchFamily="66" charset="0"/>
              </a:rPr>
              <a:t>TeV</a:t>
            </a:r>
            <a:r>
              <a:rPr lang="fr-FR" dirty="0" smtClean="0">
                <a:latin typeface="Comic Sans MS" pitchFamily="66" charset="0"/>
              </a:rPr>
              <a:t>/n</a:t>
            </a:r>
            <a:endParaRPr lang="fr-FR" dirty="0">
              <a:latin typeface="Comic Sans MS" pitchFamily="66" charset="0"/>
            </a:endParaRPr>
          </a:p>
        </p:txBody>
      </p:sp>
      <p:sp>
        <p:nvSpPr>
          <p:cNvPr id="11" name="ZoneTexte 10"/>
          <p:cNvSpPr txBox="1"/>
          <p:nvPr/>
        </p:nvSpPr>
        <p:spPr>
          <a:xfrm>
            <a:off x="2699792" y="4377878"/>
            <a:ext cx="5808000" cy="923330"/>
          </a:xfrm>
          <a:prstGeom prst="rect">
            <a:avLst/>
          </a:prstGeom>
          <a:noFill/>
        </p:spPr>
        <p:txBody>
          <a:bodyPr wrap="none" rtlCol="0">
            <a:spAutoFit/>
          </a:bodyPr>
          <a:lstStyle/>
          <a:p>
            <a:r>
              <a:rPr lang="fr-FR" dirty="0" smtClean="0">
                <a:solidFill>
                  <a:srgbClr val="0000CC"/>
                </a:solidFill>
                <a:latin typeface="Comic Sans MS" pitchFamily="66" charset="0"/>
              </a:rPr>
              <a:t>… et même première observation</a:t>
            </a:r>
          </a:p>
          <a:p>
            <a:r>
              <a:rPr lang="fr-FR" dirty="0" smtClean="0">
                <a:solidFill>
                  <a:srgbClr val="0000CC"/>
                </a:solidFill>
                <a:latin typeface="Comic Sans MS" pitchFamily="66" charset="0"/>
              </a:rPr>
              <a:t> de la suppression du J/</a:t>
            </a:r>
            <a:r>
              <a:rPr lang="fr-FR" b="1" dirty="0" smtClean="0">
                <a:solidFill>
                  <a:srgbClr val="0000CC"/>
                </a:solidFill>
                <a:latin typeface="Comic Sans MS" pitchFamily="66" charset="0"/>
                <a:sym typeface="Symbol"/>
              </a:rPr>
              <a:t></a:t>
            </a:r>
          </a:p>
          <a:p>
            <a:r>
              <a:rPr lang="fr-FR" dirty="0" smtClean="0">
                <a:latin typeface="Comic Sans MS" pitchFamily="66" charset="0"/>
                <a:sym typeface="Symbol"/>
              </a:rPr>
              <a:t>(en </a:t>
            </a:r>
            <a:r>
              <a:rPr lang="fr-FR" dirty="0" smtClean="0">
                <a:latin typeface="Comic Sans MS" pitchFamily="66" charset="0"/>
                <a:sym typeface="Symbol"/>
              </a:rPr>
              <a:t>dépit du fait  </a:t>
            </a:r>
            <a:r>
              <a:rPr lang="fr-FR" dirty="0" smtClean="0">
                <a:latin typeface="Comic Sans MS" pitchFamily="66" charset="0"/>
                <a:sym typeface="Symbol"/>
              </a:rPr>
              <a:t>qu’ATLAS n’est pas le mieux placé)</a:t>
            </a:r>
            <a:endParaRPr lang="fr-FR" dirty="0">
              <a:latin typeface="Comic Sans MS" pitchFamily="66" charset="0"/>
            </a:endParaRPr>
          </a:p>
        </p:txBody>
      </p:sp>
      <p:pic>
        <p:nvPicPr>
          <p:cNvPr id="12" name="Image 11" descr="C:\Users\François\Desktop\IONS\ATLAS_Ion_JPSI.png"/>
          <p:cNvPicPr/>
          <p:nvPr/>
        </p:nvPicPr>
        <p:blipFill>
          <a:blip r:embed="rId5" cstate="print"/>
          <a:srcRect/>
          <a:stretch>
            <a:fillRect/>
          </a:stretch>
        </p:blipFill>
        <p:spPr bwMode="auto">
          <a:xfrm>
            <a:off x="467544" y="4227739"/>
            <a:ext cx="2318385" cy="2225597"/>
          </a:xfrm>
          <a:prstGeom prst="rect">
            <a:avLst/>
          </a:prstGeom>
          <a:noFill/>
          <a:ln w="9525">
            <a:noFill/>
            <a:miter lim="800000"/>
            <a:headEnd/>
            <a:tailEnd/>
          </a:ln>
        </p:spPr>
      </p:pic>
      <p:sp>
        <p:nvSpPr>
          <p:cNvPr id="13" name="ZoneTexte 12"/>
          <p:cNvSpPr txBox="1"/>
          <p:nvPr/>
        </p:nvSpPr>
        <p:spPr>
          <a:xfrm>
            <a:off x="3244526" y="5818038"/>
            <a:ext cx="5791970" cy="923330"/>
          </a:xfrm>
          <a:prstGeom prst="rect">
            <a:avLst/>
          </a:prstGeom>
          <a:noFill/>
        </p:spPr>
        <p:txBody>
          <a:bodyPr wrap="none" rtlCol="0">
            <a:spAutoFit/>
          </a:bodyPr>
          <a:lstStyle/>
          <a:p>
            <a:r>
              <a:rPr lang="fr-FR" dirty="0" smtClean="0">
                <a:solidFill>
                  <a:srgbClr val="0000CC"/>
                </a:solidFill>
                <a:latin typeface="Comic Sans MS" pitchFamily="66" charset="0"/>
              </a:rPr>
              <a:t>+ d’autres résultats présentés à Quark-</a:t>
            </a:r>
            <a:r>
              <a:rPr lang="fr-FR" dirty="0" smtClean="0">
                <a:solidFill>
                  <a:srgbClr val="0000CC"/>
                </a:solidFill>
                <a:latin typeface="Comic Sans MS" pitchFamily="66" charset="0"/>
              </a:rPr>
              <a:t>Matter</a:t>
            </a:r>
            <a:r>
              <a:rPr lang="fr-FR" dirty="0" smtClean="0">
                <a:solidFill>
                  <a:srgbClr val="0000CC"/>
                </a:solidFill>
                <a:latin typeface="Comic Sans MS" pitchFamily="66" charset="0"/>
              </a:rPr>
              <a:t> </a:t>
            </a:r>
            <a:r>
              <a:rPr lang="fr-FR" dirty="0" smtClean="0">
                <a:solidFill>
                  <a:srgbClr val="0000CC"/>
                </a:solidFill>
                <a:latin typeface="Comic Sans MS" pitchFamily="66" charset="0"/>
              </a:rPr>
              <a:t>2011</a:t>
            </a:r>
            <a:endParaRPr lang="fr-FR" dirty="0" smtClean="0">
              <a:solidFill>
                <a:srgbClr val="0000CC"/>
              </a:solidFill>
              <a:latin typeface="Comic Sans MS" pitchFamily="66" charset="0"/>
            </a:endParaRPr>
          </a:p>
          <a:p>
            <a:r>
              <a:rPr lang="fr-FR" dirty="0" smtClean="0">
                <a:latin typeface="Comic Sans MS" pitchFamily="66" charset="0"/>
              </a:rPr>
              <a:t>Dimuons</a:t>
            </a:r>
            <a:r>
              <a:rPr lang="fr-FR" dirty="0" smtClean="0">
                <a:latin typeface="Comic Sans MS" pitchFamily="66" charset="0"/>
              </a:rPr>
              <a:t>, Multiplicités, Corrélations,</a:t>
            </a:r>
          </a:p>
          <a:p>
            <a:r>
              <a:rPr lang="fr-FR" dirty="0" smtClean="0">
                <a:latin typeface="Comic Sans MS" pitchFamily="66" charset="0"/>
              </a:rPr>
              <a:t> Flow elliptique et harmoniques d’ordre supérieur…</a:t>
            </a:r>
          </a:p>
        </p:txBody>
      </p:sp>
      <p:sp>
        <p:nvSpPr>
          <p:cNvPr id="14" name="ZoneTexte 13"/>
          <p:cNvSpPr txBox="1"/>
          <p:nvPr/>
        </p:nvSpPr>
        <p:spPr>
          <a:xfrm>
            <a:off x="683568" y="2491829"/>
            <a:ext cx="4730782" cy="923330"/>
          </a:xfrm>
          <a:prstGeom prst="rect">
            <a:avLst/>
          </a:prstGeom>
          <a:solidFill>
            <a:srgbClr val="FFFF00"/>
          </a:solidFill>
        </p:spPr>
        <p:txBody>
          <a:bodyPr wrap="none" rtlCol="0">
            <a:spAutoFit/>
          </a:bodyPr>
          <a:lstStyle/>
          <a:p>
            <a:r>
              <a:rPr lang="fr-FR" dirty="0" smtClean="0">
                <a:latin typeface="Comic Sans MS" pitchFamily="66" charset="0"/>
              </a:rPr>
              <a:t>Rôle majeur de la calorimétrie hadronique:</a:t>
            </a:r>
          </a:p>
          <a:p>
            <a:r>
              <a:rPr lang="fr-FR" dirty="0" smtClean="0">
                <a:latin typeface="Comic Sans MS" pitchFamily="66" charset="0"/>
              </a:rPr>
              <a:t>- </a:t>
            </a:r>
            <a:r>
              <a:rPr lang="fr-FR" dirty="0" smtClean="0">
                <a:latin typeface="Comic Sans MS" pitchFamily="66" charset="0"/>
              </a:rPr>
              <a:t>les jets dans la partie centrale.</a:t>
            </a:r>
          </a:p>
          <a:p>
            <a:r>
              <a:rPr lang="fr-FR" dirty="0" smtClean="0">
                <a:latin typeface="Comic Sans MS" pitchFamily="66" charset="0"/>
              </a:rPr>
              <a:t>- l’énergie transverse sur l’avant.</a:t>
            </a:r>
            <a:endParaRPr lang="fr-FR" dirty="0">
              <a:latin typeface="Comic Sans MS" pitchFamily="66" charset="0"/>
            </a:endParaRPr>
          </a:p>
        </p:txBody>
      </p:sp>
      <p:pic>
        <p:nvPicPr>
          <p:cNvPr id="15" name="Picture 2" descr="C:\Users\François\Desktop\Communication\Gazette\Gazette-janvier-février-mars_2011\Images_janvier-févrierr\Ion_figure1.jpg"/>
          <p:cNvPicPr>
            <a:picLocks noChangeAspect="1" noChangeArrowheads="1"/>
          </p:cNvPicPr>
          <p:nvPr/>
        </p:nvPicPr>
        <p:blipFill>
          <a:blip r:embed="rId6" cstate="print"/>
          <a:srcRect/>
          <a:stretch>
            <a:fillRect/>
          </a:stretch>
        </p:blipFill>
        <p:spPr bwMode="auto">
          <a:xfrm>
            <a:off x="7518312" y="0"/>
            <a:ext cx="1625688" cy="16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10" grpId="0"/>
      <p:bldP spid="11" grpId="0"/>
      <p:bldP spid="13"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76641"/>
            <a:ext cx="9144000" cy="69346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8424936" cy="461665"/>
          </a:xfrm>
          <a:prstGeom prst="rect">
            <a:avLst/>
          </a:prstGeom>
          <a:effectLst>
            <a:outerShdw blurRad="50800" dist="38100" dir="2700000" algn="tl" rotWithShape="0">
              <a:prstClr val="black">
                <a:alpha val="40000"/>
              </a:prstClr>
            </a:outerShdw>
          </a:effectLst>
        </p:spPr>
        <p:txBody>
          <a:bodyPr wrap="square">
            <a:spAutoFit/>
          </a:bodyPr>
          <a:lstStyle/>
          <a:p>
            <a:r>
              <a:rPr lang="fr-FR" sz="2400" dirty="0" smtClean="0">
                <a:solidFill>
                  <a:srgbClr val="FF0000"/>
                </a:solidFill>
                <a:latin typeface="Comic Sans MS" pitchFamily="66" charset="0"/>
                <a:sym typeface="Symbol"/>
              </a:rPr>
              <a:t>La physique à très faible paramètre d’impact au LHC.</a:t>
            </a:r>
          </a:p>
        </p:txBody>
      </p:sp>
      <p:sp>
        <p:nvSpPr>
          <p:cNvPr id="3" name="ZoneTexte 2"/>
          <p:cNvSpPr txBox="1"/>
          <p:nvPr/>
        </p:nvSpPr>
        <p:spPr>
          <a:xfrm>
            <a:off x="251520" y="764704"/>
            <a:ext cx="1726755"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 passé</a:t>
            </a:r>
            <a:endParaRPr lang="fr-FR" sz="2400" dirty="0">
              <a:solidFill>
                <a:srgbClr val="FF0000"/>
              </a:solidFill>
              <a:latin typeface="Comic Sans MS" pitchFamily="66" charset="0"/>
            </a:endParaRPr>
          </a:p>
        </p:txBody>
      </p:sp>
      <p:sp>
        <p:nvSpPr>
          <p:cNvPr id="5" name="ZoneTexte 4"/>
          <p:cNvSpPr txBox="1"/>
          <p:nvPr/>
        </p:nvSpPr>
        <p:spPr>
          <a:xfrm>
            <a:off x="539552" y="1340768"/>
            <a:ext cx="6481261" cy="1477328"/>
          </a:xfrm>
          <a:prstGeom prst="rect">
            <a:avLst/>
          </a:prstGeom>
          <a:noFill/>
        </p:spPr>
        <p:txBody>
          <a:bodyPr wrap="none" rtlCol="0">
            <a:spAutoFit/>
          </a:bodyPr>
          <a:lstStyle/>
          <a:p>
            <a:r>
              <a:rPr lang="fr-FR" dirty="0" smtClean="0">
                <a:latin typeface="Comic Sans MS" pitchFamily="66" charset="0"/>
              </a:rPr>
              <a:t>Séminaire au LPC (avril 92)</a:t>
            </a:r>
          </a:p>
          <a:p>
            <a:r>
              <a:rPr lang="fr-FR" dirty="0" smtClean="0">
                <a:latin typeface="Comic Sans MS" pitchFamily="66" charset="0"/>
              </a:rPr>
              <a:t>relatant la conférence CERN-ECFA d’Evian (mars 1992)</a:t>
            </a:r>
          </a:p>
          <a:p>
            <a:r>
              <a:rPr lang="fr-FR" dirty="0" smtClean="0">
                <a:latin typeface="Comic Sans MS" pitchFamily="66" charset="0"/>
              </a:rPr>
              <a:t>dédiée aux </a:t>
            </a:r>
            <a:r>
              <a:rPr lang="fr-FR" dirty="0" smtClean="0">
                <a:solidFill>
                  <a:srgbClr val="0000CC"/>
                </a:solidFill>
                <a:latin typeface="Comic Sans MS" pitchFamily="66" charset="0"/>
              </a:rPr>
              <a:t>EoI</a:t>
            </a:r>
            <a:r>
              <a:rPr lang="fr-FR" dirty="0" smtClean="0">
                <a:solidFill>
                  <a:srgbClr val="0000CC"/>
                </a:solidFill>
                <a:latin typeface="Comic Sans MS" pitchFamily="66" charset="0"/>
              </a:rPr>
              <a:t> des expériences LHC  </a:t>
            </a:r>
            <a:r>
              <a:rPr lang="fr-FR" dirty="0" smtClean="0">
                <a:latin typeface="Comic Sans MS" pitchFamily="66" charset="0"/>
                <a:sym typeface="Symbol"/>
              </a:rPr>
              <a:t> panorama </a:t>
            </a:r>
            <a:r>
              <a:rPr lang="fr-FR" dirty="0" smtClean="0">
                <a:latin typeface="Comic Sans MS" pitchFamily="66" charset="0"/>
                <a:sym typeface="Symbol"/>
              </a:rPr>
              <a:t>complet</a:t>
            </a:r>
          </a:p>
          <a:p>
            <a:endParaRPr lang="fr-FR" dirty="0" smtClean="0">
              <a:latin typeface="Comic Sans MS" pitchFamily="66" charset="0"/>
              <a:sym typeface="Symbol"/>
            </a:endParaRPr>
          </a:p>
          <a:p>
            <a:r>
              <a:rPr lang="fr-FR" dirty="0" smtClean="0">
                <a:latin typeface="Comic Sans MS" pitchFamily="66" charset="0"/>
                <a:sym typeface="Symbol"/>
              </a:rPr>
              <a:t>           avec la</a:t>
            </a:r>
            <a:r>
              <a:rPr lang="fr-FR" dirty="0" smtClean="0">
                <a:latin typeface="Comic Sans MS" pitchFamily="66" charset="0"/>
              </a:rPr>
              <a:t> remarque suivante reformulée ici:</a:t>
            </a:r>
          </a:p>
        </p:txBody>
      </p:sp>
      <p:sp>
        <p:nvSpPr>
          <p:cNvPr id="6" name="ZoneTexte 5"/>
          <p:cNvSpPr txBox="1"/>
          <p:nvPr/>
        </p:nvSpPr>
        <p:spPr>
          <a:xfrm>
            <a:off x="395536" y="2924944"/>
            <a:ext cx="8307082" cy="1477328"/>
          </a:xfrm>
          <a:prstGeom prst="rect">
            <a:avLst/>
          </a:prstGeom>
          <a:noFill/>
        </p:spPr>
        <p:txBody>
          <a:bodyPr wrap="none" rtlCol="0">
            <a:spAutoFit/>
          </a:bodyPr>
          <a:lstStyle/>
          <a:p>
            <a:r>
              <a:rPr lang="fr-FR" i="1" dirty="0" smtClean="0">
                <a:latin typeface="Comic Sans MS" pitchFamily="66" charset="0"/>
              </a:rPr>
              <a:t>″</a:t>
            </a:r>
            <a:r>
              <a:rPr lang="fr-FR" i="1" dirty="0" smtClean="0">
                <a:solidFill>
                  <a:srgbClr val="0000CC"/>
                </a:solidFill>
                <a:latin typeface="Comic Sans MS" pitchFamily="66" charset="0"/>
              </a:rPr>
              <a:t>Personne </a:t>
            </a:r>
            <a:r>
              <a:rPr lang="fr-FR" i="1" dirty="0" smtClean="0">
                <a:solidFill>
                  <a:srgbClr val="0000CC"/>
                </a:solidFill>
                <a:latin typeface="Comic Sans MS" pitchFamily="66" charset="0"/>
              </a:rPr>
              <a:t>ne parle de tests de la Mécanique </a:t>
            </a:r>
            <a:r>
              <a:rPr lang="fr-FR" i="1" dirty="0" smtClean="0">
                <a:solidFill>
                  <a:srgbClr val="0000CC"/>
                </a:solidFill>
                <a:latin typeface="Comic Sans MS" pitchFamily="66" charset="0"/>
              </a:rPr>
              <a:t>quantique</a:t>
            </a:r>
          </a:p>
          <a:p>
            <a:r>
              <a:rPr lang="fr-FR" i="1" dirty="0" smtClean="0">
                <a:latin typeface="Comic Sans MS" pitchFamily="66" charset="0"/>
              </a:rPr>
              <a:t> </a:t>
            </a:r>
            <a:r>
              <a:rPr lang="fr-FR" i="1" dirty="0" smtClean="0">
                <a:latin typeface="Comic Sans MS" pitchFamily="66" charset="0"/>
              </a:rPr>
              <a:t>dans des </a:t>
            </a:r>
            <a:r>
              <a:rPr lang="fr-FR" i="1" dirty="0" smtClean="0">
                <a:latin typeface="Comic Sans MS" pitchFamily="66" charset="0"/>
              </a:rPr>
              <a:t>conditions … nouvelles,</a:t>
            </a:r>
            <a:endParaRPr lang="fr-FR" i="1" dirty="0" smtClean="0">
              <a:latin typeface="Comic Sans MS" pitchFamily="66" charset="0"/>
            </a:endParaRPr>
          </a:p>
          <a:p>
            <a:r>
              <a:rPr lang="fr-FR" i="1" dirty="0" smtClean="0">
                <a:latin typeface="Comic Sans MS" pitchFamily="66" charset="0"/>
              </a:rPr>
              <a:t> </a:t>
            </a:r>
            <a:r>
              <a:rPr lang="fr-FR" i="1" dirty="0" smtClean="0">
                <a:latin typeface="Comic Sans MS" pitchFamily="66" charset="0"/>
              </a:rPr>
              <a:t>en </a:t>
            </a:r>
            <a:r>
              <a:rPr lang="fr-FR" i="1" dirty="0" smtClean="0">
                <a:latin typeface="Comic Sans MS" pitchFamily="66" charset="0"/>
              </a:rPr>
              <a:t>raison des énergies disponibles au LHC qui permettent d’approcher des</a:t>
            </a:r>
          </a:p>
          <a:p>
            <a:r>
              <a:rPr lang="fr-FR" i="1" dirty="0" smtClean="0">
                <a:latin typeface="Comic Sans MS" pitchFamily="66" charset="0"/>
              </a:rPr>
              <a:t> </a:t>
            </a:r>
            <a:r>
              <a:rPr lang="fr-FR" i="1" dirty="0" smtClean="0">
                <a:solidFill>
                  <a:srgbClr val="0000CC"/>
                </a:solidFill>
                <a:latin typeface="Comic Sans MS" pitchFamily="66" charset="0"/>
              </a:rPr>
              <a:t>distances </a:t>
            </a:r>
            <a:r>
              <a:rPr lang="fr-FR" i="1" dirty="0" smtClean="0">
                <a:solidFill>
                  <a:srgbClr val="0000CC"/>
                </a:solidFill>
                <a:latin typeface="Comic Sans MS" pitchFamily="66" charset="0"/>
              </a:rPr>
              <a:t>de l’ordre de 10</a:t>
            </a:r>
            <a:r>
              <a:rPr lang="fr-FR" i="1" baseline="30000" dirty="0" smtClean="0">
                <a:solidFill>
                  <a:srgbClr val="0000CC"/>
                </a:solidFill>
                <a:latin typeface="Comic Sans MS" pitchFamily="66" charset="0"/>
              </a:rPr>
              <a:t>-19</a:t>
            </a:r>
            <a:r>
              <a:rPr lang="fr-FR" i="1" dirty="0" smtClean="0">
                <a:solidFill>
                  <a:srgbClr val="0000CC"/>
                </a:solidFill>
                <a:latin typeface="Comic Sans MS" pitchFamily="66" charset="0"/>
              </a:rPr>
              <a:t> </a:t>
            </a:r>
            <a:r>
              <a:rPr lang="fr-FR" i="1" dirty="0" smtClean="0">
                <a:solidFill>
                  <a:srgbClr val="0000CC"/>
                </a:solidFill>
                <a:latin typeface="Comic Sans MS" pitchFamily="66" charset="0"/>
              </a:rPr>
              <a:t>m</a:t>
            </a:r>
          </a:p>
          <a:p>
            <a:r>
              <a:rPr lang="fr-FR" i="1" dirty="0" smtClean="0">
                <a:latin typeface="Comic Sans MS" pitchFamily="66" charset="0"/>
              </a:rPr>
              <a:t>                  (</a:t>
            </a:r>
            <a:r>
              <a:rPr lang="fr-FR" i="1" dirty="0" smtClean="0">
                <a:latin typeface="Comic Sans MS" pitchFamily="66" charset="0"/>
              </a:rPr>
              <a:t>le temps de Planck est également évoqué à 10</a:t>
            </a:r>
            <a:r>
              <a:rPr lang="fr-FR" i="1" baseline="30000" dirty="0" smtClean="0">
                <a:latin typeface="Comic Sans MS" pitchFamily="66" charset="0"/>
              </a:rPr>
              <a:t>-43</a:t>
            </a:r>
            <a:r>
              <a:rPr lang="fr-FR" i="1" dirty="0" smtClean="0">
                <a:latin typeface="Comic Sans MS" pitchFamily="66" charset="0"/>
              </a:rPr>
              <a:t> s</a:t>
            </a:r>
            <a:r>
              <a:rPr lang="fr-FR" i="1" dirty="0" smtClean="0">
                <a:latin typeface="Comic Sans MS" pitchFamily="66" charset="0"/>
              </a:rPr>
              <a:t>)</a:t>
            </a:r>
            <a:r>
              <a:rPr lang="fr-FR" i="1" dirty="0" smtClean="0">
                <a:latin typeface="Comic Sans MS" pitchFamily="66" charset="0"/>
              </a:rPr>
              <a:t>″</a:t>
            </a:r>
            <a:endParaRPr lang="fr-FR" i="1" dirty="0">
              <a:latin typeface="Comic Sans MS" pitchFamily="66" charset="0"/>
            </a:endParaRPr>
          </a:p>
        </p:txBody>
      </p:sp>
      <p:sp>
        <p:nvSpPr>
          <p:cNvPr id="8" name="ZoneTexte 7"/>
          <p:cNvSpPr txBox="1"/>
          <p:nvPr/>
        </p:nvSpPr>
        <p:spPr>
          <a:xfrm>
            <a:off x="323528" y="5068341"/>
            <a:ext cx="2042547" cy="461665"/>
          </a:xfrm>
          <a:prstGeom prst="rect">
            <a:avLst/>
          </a:prstGeom>
          <a:noFill/>
        </p:spPr>
        <p:txBody>
          <a:bodyPr wrap="none" rtlCol="0">
            <a:spAutoFit/>
          </a:bodyPr>
          <a:lstStyle/>
          <a:p>
            <a:r>
              <a:rPr lang="fr-FR" sz="2400" dirty="0" smtClean="0">
                <a:solidFill>
                  <a:srgbClr val="FF0000"/>
                </a:solidFill>
                <a:latin typeface="Comic Sans MS" pitchFamily="66" charset="0"/>
                <a:sym typeface="Symbol"/>
              </a:rPr>
              <a:t> Le présent</a:t>
            </a:r>
            <a:endParaRPr lang="fr-FR" sz="2400" dirty="0">
              <a:solidFill>
                <a:srgbClr val="FF0000"/>
              </a:solidFill>
              <a:latin typeface="Comic Sans MS" pitchFamily="66" charset="0"/>
            </a:endParaRPr>
          </a:p>
        </p:txBody>
      </p:sp>
      <p:sp>
        <p:nvSpPr>
          <p:cNvPr id="9" name="ZoneTexte 8"/>
          <p:cNvSpPr txBox="1"/>
          <p:nvPr/>
        </p:nvSpPr>
        <p:spPr>
          <a:xfrm>
            <a:off x="1043608" y="5602014"/>
            <a:ext cx="6361037" cy="923330"/>
          </a:xfrm>
          <a:prstGeom prst="rect">
            <a:avLst/>
          </a:prstGeom>
          <a:noFill/>
        </p:spPr>
        <p:txBody>
          <a:bodyPr wrap="none" rtlCol="0">
            <a:spAutoFit/>
          </a:bodyPr>
          <a:lstStyle/>
          <a:p>
            <a:r>
              <a:rPr lang="fr-FR" dirty="0" smtClean="0">
                <a:solidFill>
                  <a:srgbClr val="0000CC"/>
                </a:solidFill>
                <a:latin typeface="Comic Sans MS" pitchFamily="66" charset="0"/>
              </a:rPr>
              <a:t>Il en est question </a:t>
            </a:r>
            <a:r>
              <a:rPr lang="fr-FR" dirty="0" smtClean="0">
                <a:latin typeface="Comic Sans MS" pitchFamily="66" charset="0"/>
              </a:rPr>
              <a:t>via des analyses d’intermittence en p-p,</a:t>
            </a:r>
          </a:p>
          <a:p>
            <a:r>
              <a:rPr lang="fr-FR" dirty="0" smtClean="0">
                <a:latin typeface="Comic Sans MS" pitchFamily="66" charset="0"/>
              </a:rPr>
              <a:t>si </a:t>
            </a:r>
            <a:r>
              <a:rPr lang="fr-FR" dirty="0" smtClean="0">
                <a:latin typeface="Comic Sans MS" pitchFamily="66" charset="0"/>
              </a:rPr>
              <a:t>l’on accepte d’abaisser l’échelle de Planck vers le </a:t>
            </a:r>
            <a:r>
              <a:rPr lang="fr-FR" dirty="0" smtClean="0">
                <a:latin typeface="Comic Sans MS" pitchFamily="66" charset="0"/>
              </a:rPr>
              <a:t>TeV</a:t>
            </a:r>
            <a:r>
              <a:rPr lang="fr-FR" dirty="0" smtClean="0">
                <a:latin typeface="Comic Sans MS" pitchFamily="66" charset="0"/>
              </a:rPr>
              <a:t>,</a:t>
            </a:r>
          </a:p>
          <a:p>
            <a:r>
              <a:rPr lang="fr-FR" dirty="0" smtClean="0">
                <a:latin typeface="Comic Sans MS" pitchFamily="66" charset="0"/>
              </a:rPr>
              <a:t>avec des recherches concrètes au LHC …</a:t>
            </a:r>
            <a:endParaRPr lang="fr-FR" dirty="0">
              <a:latin typeface="Comic Sans MS" pitchFamily="66" charset="0"/>
            </a:endParaRPr>
          </a:p>
        </p:txBody>
      </p:sp>
      <p:sp>
        <p:nvSpPr>
          <p:cNvPr id="10" name="ZoneTexte 9"/>
          <p:cNvSpPr txBox="1"/>
          <p:nvPr/>
        </p:nvSpPr>
        <p:spPr>
          <a:xfrm>
            <a:off x="1979712" y="4509120"/>
            <a:ext cx="6986208" cy="369332"/>
          </a:xfrm>
          <a:prstGeom prst="rect">
            <a:avLst/>
          </a:prstGeom>
          <a:noFill/>
        </p:spPr>
        <p:txBody>
          <a:bodyPr wrap="none" rtlCol="0">
            <a:spAutoFit/>
          </a:bodyPr>
          <a:lstStyle/>
          <a:p>
            <a:r>
              <a:rPr lang="fr-FR" dirty="0" smtClean="0">
                <a:solidFill>
                  <a:srgbClr val="CC0066"/>
                </a:solidFill>
                <a:latin typeface="Comic Sans MS" pitchFamily="66" charset="0"/>
              </a:rPr>
              <a:t>Remarque: personne n’évoque encore les mini-tous noirs au LHC.</a:t>
            </a:r>
            <a:endParaRPr lang="fr-FR" dirty="0">
              <a:solidFill>
                <a:srgbClr val="CC0066"/>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9514" y="2708920"/>
            <a:ext cx="6224782" cy="707886"/>
          </a:xfrm>
          <a:prstGeom prst="rect">
            <a:avLst/>
          </a:prstGeom>
          <a:effectLst>
            <a:outerShdw blurRad="50800" dist="38100" dir="2700000" algn="tl" rotWithShape="0">
              <a:prstClr val="black">
                <a:alpha val="40000"/>
              </a:prstClr>
            </a:outerShdw>
          </a:effectLst>
        </p:spPr>
        <p:txBody>
          <a:bodyPr wrap="none">
            <a:spAutoFit/>
          </a:bodyPr>
          <a:lstStyle/>
          <a:p>
            <a:pPr algn="ctr"/>
            <a:r>
              <a:rPr lang="fr-FR" sz="4000" dirty="0" smtClean="0">
                <a:solidFill>
                  <a:srgbClr val="0000CC"/>
                </a:solidFill>
                <a:latin typeface="Comic Sans MS" pitchFamily="66" charset="0"/>
              </a:rPr>
              <a:t>Activités en cours au LPC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5776" y="1196752"/>
            <a:ext cx="21602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Prises de données</a:t>
            </a:r>
          </a:p>
          <a:p>
            <a:pPr algn="ctr"/>
            <a:r>
              <a:rPr lang="fr-FR" dirty="0" smtClean="0">
                <a:latin typeface="Comic Sans MS" pitchFamily="66" charset="0"/>
              </a:rPr>
              <a:t> et Shifts</a:t>
            </a:r>
            <a:endParaRPr lang="fr-FR" dirty="0">
              <a:latin typeface="Comic Sans MS" pitchFamily="66" charset="0"/>
            </a:endParaRPr>
          </a:p>
        </p:txBody>
      </p:sp>
      <p:sp>
        <p:nvSpPr>
          <p:cNvPr id="4" name="Rectangle 3"/>
          <p:cNvSpPr/>
          <p:nvPr/>
        </p:nvSpPr>
        <p:spPr>
          <a:xfrm>
            <a:off x="2555776" y="2802632"/>
            <a:ext cx="21602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Suivi et maintenance</a:t>
            </a:r>
          </a:p>
          <a:p>
            <a:pPr algn="ctr"/>
            <a:r>
              <a:rPr lang="fr-FR" dirty="0" smtClean="0">
                <a:latin typeface="Comic Sans MS" pitchFamily="66" charset="0"/>
              </a:rPr>
              <a:t>du </a:t>
            </a:r>
            <a:r>
              <a:rPr lang="fr-FR" dirty="0" smtClean="0">
                <a:latin typeface="Comic Sans MS" pitchFamily="66" charset="0"/>
              </a:rPr>
              <a:t>Tilecal</a:t>
            </a:r>
            <a:endParaRPr lang="fr-FR" dirty="0">
              <a:latin typeface="Comic Sans MS" pitchFamily="66" charset="0"/>
            </a:endParaRPr>
          </a:p>
        </p:txBody>
      </p:sp>
      <p:sp>
        <p:nvSpPr>
          <p:cNvPr id="5" name="Rectangle 4"/>
          <p:cNvSpPr/>
          <p:nvPr/>
        </p:nvSpPr>
        <p:spPr>
          <a:xfrm>
            <a:off x="5868144" y="1196752"/>
            <a:ext cx="21602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Analyses de</a:t>
            </a:r>
          </a:p>
          <a:p>
            <a:pPr algn="ctr"/>
            <a:r>
              <a:rPr lang="fr-FR" dirty="0" smtClean="0">
                <a:latin typeface="Comic Sans MS" pitchFamily="66" charset="0"/>
              </a:rPr>
              <a:t>physique</a:t>
            </a:r>
          </a:p>
        </p:txBody>
      </p:sp>
      <p:sp>
        <p:nvSpPr>
          <p:cNvPr id="6" name="Rectangle 5"/>
          <p:cNvSpPr/>
          <p:nvPr/>
        </p:nvSpPr>
        <p:spPr>
          <a:xfrm>
            <a:off x="5868144" y="2802632"/>
            <a:ext cx="21602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Analyses </a:t>
            </a:r>
          </a:p>
          <a:p>
            <a:pPr algn="ctr"/>
            <a:r>
              <a:rPr lang="fr-FR" dirty="0" smtClean="0">
                <a:latin typeface="Comic Sans MS" pitchFamily="66" charset="0"/>
              </a:rPr>
              <a:t>instrumentales</a:t>
            </a:r>
          </a:p>
        </p:txBody>
      </p:sp>
      <p:cxnSp>
        <p:nvCxnSpPr>
          <p:cNvPr id="8" name="Connecteur droit avec flèche 7"/>
          <p:cNvCxnSpPr>
            <a:stCxn id="3" idx="3"/>
            <a:endCxn id="5" idx="1"/>
          </p:cNvCxnSpPr>
          <p:nvPr/>
        </p:nvCxnSpPr>
        <p:spPr>
          <a:xfrm>
            <a:off x="4716016" y="1653952"/>
            <a:ext cx="1152128"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4" idx="3"/>
            <a:endCxn id="6" idx="1"/>
          </p:cNvCxnSpPr>
          <p:nvPr/>
        </p:nvCxnSpPr>
        <p:spPr>
          <a:xfrm>
            <a:off x="4716016" y="3259832"/>
            <a:ext cx="1152128"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3" idx="2"/>
            <a:endCxn id="4" idx="0"/>
          </p:cNvCxnSpPr>
          <p:nvPr/>
        </p:nvCxnSpPr>
        <p:spPr>
          <a:xfrm rot="5400000">
            <a:off x="3290156" y="2456892"/>
            <a:ext cx="69148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5" idx="2"/>
            <a:endCxn id="6" idx="0"/>
          </p:cNvCxnSpPr>
          <p:nvPr/>
        </p:nvCxnSpPr>
        <p:spPr>
          <a:xfrm rot="5400000">
            <a:off x="6602524" y="2456892"/>
            <a:ext cx="69148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11960" y="4581128"/>
            <a:ext cx="21602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R&amp;D sur l’upgrade</a:t>
            </a:r>
          </a:p>
          <a:p>
            <a:pPr algn="ctr"/>
            <a:r>
              <a:rPr lang="fr-FR" dirty="0" smtClean="0">
                <a:latin typeface="Comic Sans MS" pitchFamily="66" charset="0"/>
              </a:rPr>
              <a:t>du </a:t>
            </a:r>
            <a:r>
              <a:rPr lang="fr-FR" dirty="0" smtClean="0">
                <a:latin typeface="Comic Sans MS" pitchFamily="66" charset="0"/>
              </a:rPr>
              <a:t>Tilecal</a:t>
            </a:r>
            <a:endParaRPr lang="fr-FR" dirty="0">
              <a:latin typeface="Comic Sans MS" pitchFamily="66" charset="0"/>
            </a:endParaRPr>
          </a:p>
        </p:txBody>
      </p:sp>
      <p:cxnSp>
        <p:nvCxnSpPr>
          <p:cNvPr id="21" name="Connecteur droit 20"/>
          <p:cNvCxnSpPr>
            <a:stCxn id="4" idx="2"/>
          </p:cNvCxnSpPr>
          <p:nvPr/>
        </p:nvCxnSpPr>
        <p:spPr>
          <a:xfrm rot="5400000">
            <a:off x="2987824" y="4365104"/>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rot="5400000">
            <a:off x="6300192" y="4365104"/>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3635896" y="5013176"/>
            <a:ext cx="57606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10800000">
            <a:off x="6372201" y="5011587"/>
            <a:ext cx="57606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7" name="Accolade ouvrante 46"/>
          <p:cNvSpPr/>
          <p:nvPr/>
        </p:nvSpPr>
        <p:spPr>
          <a:xfrm>
            <a:off x="1547664" y="1196752"/>
            <a:ext cx="648072" cy="25922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8" name="Accolade ouvrante 47"/>
          <p:cNvSpPr/>
          <p:nvPr/>
        </p:nvSpPr>
        <p:spPr>
          <a:xfrm>
            <a:off x="1619672" y="4293096"/>
            <a:ext cx="576064" cy="1584176"/>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Comic Sans MS" pitchFamily="66" charset="0"/>
            </a:endParaRPr>
          </a:p>
        </p:txBody>
      </p:sp>
      <p:sp>
        <p:nvSpPr>
          <p:cNvPr id="49" name="ZoneTexte 48"/>
          <p:cNvSpPr txBox="1"/>
          <p:nvPr/>
        </p:nvSpPr>
        <p:spPr>
          <a:xfrm>
            <a:off x="323528" y="2001614"/>
            <a:ext cx="1564852" cy="923330"/>
          </a:xfrm>
          <a:prstGeom prst="rect">
            <a:avLst/>
          </a:prstGeom>
          <a:noFill/>
        </p:spPr>
        <p:txBody>
          <a:bodyPr wrap="none" rtlCol="0">
            <a:spAutoFit/>
          </a:bodyPr>
          <a:lstStyle/>
          <a:p>
            <a:r>
              <a:rPr lang="fr-FR" dirty="0" smtClean="0">
                <a:latin typeface="Comic Sans MS" pitchFamily="66" charset="0"/>
              </a:rPr>
              <a:t>Le présent</a:t>
            </a:r>
          </a:p>
          <a:p>
            <a:r>
              <a:rPr lang="fr-FR" dirty="0" smtClean="0">
                <a:latin typeface="Comic Sans MS" pitchFamily="66" charset="0"/>
              </a:rPr>
              <a:t>et le</a:t>
            </a:r>
          </a:p>
          <a:p>
            <a:r>
              <a:rPr lang="fr-FR" dirty="0" smtClean="0">
                <a:latin typeface="Comic Sans MS" pitchFamily="66" charset="0"/>
              </a:rPr>
              <a:t>futur proche</a:t>
            </a:r>
            <a:endParaRPr lang="fr-FR" dirty="0">
              <a:latin typeface="Comic Sans MS" pitchFamily="66" charset="0"/>
            </a:endParaRPr>
          </a:p>
        </p:txBody>
      </p:sp>
      <p:sp>
        <p:nvSpPr>
          <p:cNvPr id="51" name="ZoneTexte 50"/>
          <p:cNvSpPr txBox="1"/>
          <p:nvPr/>
        </p:nvSpPr>
        <p:spPr>
          <a:xfrm>
            <a:off x="467544" y="4869160"/>
            <a:ext cx="1083951" cy="369332"/>
          </a:xfrm>
          <a:prstGeom prst="rect">
            <a:avLst/>
          </a:prstGeom>
          <a:noFill/>
        </p:spPr>
        <p:txBody>
          <a:bodyPr wrap="none" rtlCol="0">
            <a:spAutoFit/>
          </a:bodyPr>
          <a:lstStyle/>
          <a:p>
            <a:r>
              <a:rPr lang="fr-FR" dirty="0" smtClean="0">
                <a:latin typeface="Comic Sans MS" pitchFamily="66" charset="0"/>
              </a:rPr>
              <a:t>Le futur</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5"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par>
                                <p:cTn id="37" presetID="5" presetClass="entr" presetSubtype="1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par>
                                <p:cTn id="40" presetID="5"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checkerboard(across)">
                                      <p:cBhvr>
                                        <p:cTn id="42" dur="500"/>
                                        <p:tgtEl>
                                          <p:spTgt spid="41"/>
                                        </p:tgtEl>
                                      </p:cBhvr>
                                    </p:animEffect>
                                  </p:childTnLst>
                                </p:cTn>
                              </p:par>
                              <p:par>
                                <p:cTn id="43" presetID="5" presetClass="entr" presetSubtype="1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checkerboard(across)">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03648" y="179929"/>
            <a:ext cx="6248827"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latin typeface="Comic Sans MS" pitchFamily="66" charset="0"/>
              </a:rPr>
              <a:t>Les analyses de physique au LPC</a:t>
            </a:r>
            <a:endParaRPr lang="fr-FR" sz="3200" dirty="0">
              <a:latin typeface="Comic Sans MS" pitchFamily="66" charset="0"/>
            </a:endParaRPr>
          </a:p>
        </p:txBody>
      </p:sp>
      <p:sp>
        <p:nvSpPr>
          <p:cNvPr id="3" name="ZoneTexte 2"/>
          <p:cNvSpPr txBox="1"/>
          <p:nvPr/>
        </p:nvSpPr>
        <p:spPr>
          <a:xfrm>
            <a:off x="107504" y="908720"/>
            <a:ext cx="8501045" cy="5940088"/>
          </a:xfrm>
          <a:prstGeom prst="rect">
            <a:avLst/>
          </a:prstGeom>
          <a:noFill/>
        </p:spPr>
        <p:txBody>
          <a:bodyPr wrap="none">
            <a:spAutoFit/>
          </a:bodyPr>
          <a:lstStyle/>
          <a:p>
            <a:pPr>
              <a:defRPr/>
            </a:pPr>
            <a:r>
              <a:rPr lang="fr-FR" sz="2000" dirty="0" smtClean="0">
                <a:solidFill>
                  <a:srgbClr val="0033CC"/>
                </a:solidFill>
                <a:latin typeface="Comic Sans MS" pitchFamily="66" charset="0"/>
              </a:rPr>
              <a:t>□ Etalonnage </a:t>
            </a:r>
            <a:r>
              <a:rPr lang="fr-FR" sz="2000" dirty="0">
                <a:solidFill>
                  <a:srgbClr val="0033CC"/>
                </a:solidFill>
                <a:latin typeface="Comic Sans MS" pitchFamily="66" charset="0"/>
              </a:rPr>
              <a:t>en énergie des jets mesurés par les calorimètres.</a:t>
            </a:r>
          </a:p>
          <a:p>
            <a:pPr>
              <a:defRPr/>
            </a:pPr>
            <a:endParaRPr lang="fr-FR" sz="2000" dirty="0">
              <a:solidFill>
                <a:srgbClr val="0033CC"/>
              </a:solidFill>
              <a:latin typeface="Comic Sans MS" pitchFamily="66" charset="0"/>
            </a:endParaRPr>
          </a:p>
          <a:p>
            <a:pPr>
              <a:defRPr/>
            </a:pPr>
            <a:r>
              <a:rPr lang="fr-FR" sz="2000" dirty="0" smtClean="0">
                <a:solidFill>
                  <a:srgbClr val="0033CC"/>
                </a:solidFill>
                <a:latin typeface="Comic Sans MS" pitchFamily="66" charset="0"/>
              </a:rPr>
              <a:t>□ Physique </a:t>
            </a:r>
            <a:r>
              <a:rPr lang="fr-FR" sz="2000" dirty="0">
                <a:solidFill>
                  <a:srgbClr val="0033CC"/>
                </a:solidFill>
                <a:latin typeface="Comic Sans MS" pitchFamily="66" charset="0"/>
              </a:rPr>
              <a:t>du Top </a:t>
            </a:r>
            <a:endParaRPr lang="fr-FR" sz="2000" dirty="0" smtClean="0">
              <a:solidFill>
                <a:srgbClr val="0033CC"/>
              </a:solidFill>
              <a:latin typeface="Comic Sans MS" pitchFamily="66" charset="0"/>
            </a:endParaRPr>
          </a:p>
          <a:p>
            <a:pPr>
              <a:defRPr/>
            </a:pPr>
            <a:r>
              <a:rPr lang="fr-FR" sz="2000" dirty="0" smtClean="0">
                <a:latin typeface="Comic Sans MS" pitchFamily="66" charset="0"/>
              </a:rPr>
              <a:t>              - Recherche de candidats Top-</a:t>
            </a:r>
            <a:r>
              <a:rPr lang="fr-FR" sz="2000" dirty="0" smtClean="0">
                <a:latin typeface="Comic Sans MS" pitchFamily="66" charset="0"/>
              </a:rPr>
              <a:t>antiTop</a:t>
            </a:r>
            <a:r>
              <a:rPr lang="fr-FR" sz="2000" dirty="0" smtClean="0">
                <a:latin typeface="Comic Sans MS" pitchFamily="66" charset="0"/>
              </a:rPr>
              <a:t>.</a:t>
            </a:r>
            <a:endParaRPr lang="fr-FR" sz="2000" dirty="0">
              <a:latin typeface="Comic Sans MS" pitchFamily="66" charset="0"/>
            </a:endParaRPr>
          </a:p>
          <a:p>
            <a:pPr lvl="1">
              <a:defRPr/>
            </a:pPr>
            <a:r>
              <a:rPr lang="fr-FR" sz="2000" dirty="0">
                <a:latin typeface="Comic Sans MS" pitchFamily="66" charset="0"/>
              </a:rPr>
              <a:t>  </a:t>
            </a:r>
            <a:r>
              <a:rPr lang="fr-FR" sz="2000" dirty="0" smtClean="0">
                <a:latin typeface="Comic Sans MS" pitchFamily="66" charset="0"/>
              </a:rPr>
              <a:t>      - Mesures de la section efficace de production.</a:t>
            </a:r>
          </a:p>
          <a:p>
            <a:pPr lvl="1">
              <a:defRPr/>
            </a:pPr>
            <a:r>
              <a:rPr lang="fr-FR" sz="2000" dirty="0" smtClean="0">
                <a:latin typeface="Comic Sans MS" pitchFamily="66" charset="0"/>
              </a:rPr>
              <a:t>        - Mesure de la masse.</a:t>
            </a:r>
            <a:endParaRPr lang="fr-FR" sz="2000" dirty="0">
              <a:latin typeface="Comic Sans MS" pitchFamily="66" charset="0"/>
            </a:endParaRPr>
          </a:p>
          <a:p>
            <a:pPr lvl="3">
              <a:defRPr/>
            </a:pPr>
            <a:endParaRPr lang="fr-FR" sz="2000" dirty="0">
              <a:latin typeface="Comic Sans MS" pitchFamily="66" charset="0"/>
            </a:endParaRPr>
          </a:p>
          <a:p>
            <a:pPr>
              <a:defRPr/>
            </a:pPr>
            <a:r>
              <a:rPr lang="fr-FR" sz="2000" dirty="0" smtClean="0">
                <a:solidFill>
                  <a:srgbClr val="0033CC"/>
                </a:solidFill>
                <a:latin typeface="Comic Sans MS" pitchFamily="66" charset="0"/>
              </a:rPr>
              <a:t>□ Exotiques</a:t>
            </a:r>
          </a:p>
          <a:p>
            <a:pPr>
              <a:defRPr/>
            </a:pPr>
            <a:r>
              <a:rPr lang="fr-FR" sz="2000" dirty="0" smtClean="0">
                <a:solidFill>
                  <a:srgbClr val="0033CC"/>
                </a:solidFill>
                <a:latin typeface="Comic Sans MS" pitchFamily="66" charset="0"/>
              </a:rPr>
              <a:t>     </a:t>
            </a:r>
            <a:r>
              <a:rPr lang="fr-FR" sz="2000" dirty="0" smtClean="0">
                <a:latin typeface="Comic Sans MS" pitchFamily="66" charset="0"/>
                <a:sym typeface="Symbol"/>
              </a:rPr>
              <a:t> En liaison avec le Top</a:t>
            </a:r>
            <a:endParaRPr lang="fr-FR" sz="2000" dirty="0">
              <a:latin typeface="Comic Sans MS" pitchFamily="66" charset="0"/>
            </a:endParaRPr>
          </a:p>
          <a:p>
            <a:pPr lvl="1">
              <a:defRPr/>
            </a:pPr>
            <a:r>
              <a:rPr lang="fr-FR" sz="2000" dirty="0">
                <a:latin typeface="Comic Sans MS" pitchFamily="66" charset="0"/>
              </a:rPr>
              <a:t>   </a:t>
            </a:r>
            <a:r>
              <a:rPr lang="fr-FR" sz="2000" dirty="0" smtClean="0">
                <a:latin typeface="Comic Sans MS" pitchFamily="66" charset="0"/>
              </a:rPr>
              <a:t>      - </a:t>
            </a:r>
            <a:r>
              <a:rPr lang="fr-FR" sz="2000" dirty="0">
                <a:latin typeface="Comic Sans MS" pitchFamily="66" charset="0"/>
              </a:rPr>
              <a:t>Recherche de résonances </a:t>
            </a:r>
            <a:r>
              <a:rPr lang="fr-FR" sz="2000" dirty="0" smtClean="0">
                <a:latin typeface="Comic Sans MS" pitchFamily="66" charset="0"/>
              </a:rPr>
              <a:t>Top-</a:t>
            </a:r>
            <a:r>
              <a:rPr lang="fr-FR" sz="2000" dirty="0" smtClean="0">
                <a:latin typeface="Comic Sans MS" pitchFamily="66" charset="0"/>
              </a:rPr>
              <a:t>antiTop</a:t>
            </a:r>
            <a:r>
              <a:rPr lang="fr-FR" sz="2000" dirty="0" smtClean="0">
                <a:latin typeface="Comic Sans MS" pitchFamily="66" charset="0"/>
              </a:rPr>
              <a:t> (</a:t>
            </a:r>
            <a:r>
              <a:rPr lang="fr-FR" sz="2000" dirty="0" smtClean="0">
                <a:latin typeface="Comic Sans MS" pitchFamily="66" charset="0"/>
                <a:sym typeface="Symbol"/>
              </a:rPr>
              <a:t> limite à </a:t>
            </a:r>
            <a:r>
              <a:rPr lang="fr-FR" sz="2000" dirty="0" smtClean="0">
                <a:latin typeface="Comic Sans MS" pitchFamily="66" charset="0"/>
                <a:sym typeface="Symbol"/>
              </a:rPr>
              <a:t>pLHC</a:t>
            </a:r>
            <a:r>
              <a:rPr lang="fr-FR" sz="2000" dirty="0" smtClean="0">
                <a:latin typeface="Comic Sans MS" pitchFamily="66" charset="0"/>
                <a:sym typeface="Symbol"/>
              </a:rPr>
              <a:t>).</a:t>
            </a:r>
            <a:endParaRPr lang="fr-FR" sz="2000" dirty="0">
              <a:latin typeface="Comic Sans MS" pitchFamily="66" charset="0"/>
            </a:endParaRPr>
          </a:p>
          <a:p>
            <a:pPr lvl="1">
              <a:defRPr/>
            </a:pPr>
            <a:r>
              <a:rPr lang="fr-FR" sz="2000" dirty="0">
                <a:latin typeface="Comic Sans MS" pitchFamily="66" charset="0"/>
              </a:rPr>
              <a:t>  </a:t>
            </a:r>
            <a:r>
              <a:rPr lang="fr-FR" sz="2000" dirty="0" smtClean="0">
                <a:latin typeface="Comic Sans MS" pitchFamily="66" charset="0"/>
              </a:rPr>
              <a:t>       </a:t>
            </a:r>
            <a:r>
              <a:rPr lang="fr-FR" sz="2000" dirty="0">
                <a:latin typeface="Comic Sans MS" pitchFamily="66" charset="0"/>
              </a:rPr>
              <a:t>- Recherche de quark de 4</a:t>
            </a:r>
            <a:r>
              <a:rPr lang="fr-FR" sz="2000" baseline="30000" dirty="0">
                <a:latin typeface="Comic Sans MS" pitchFamily="66" charset="0"/>
              </a:rPr>
              <a:t>e</a:t>
            </a:r>
            <a:r>
              <a:rPr lang="fr-FR" sz="2000" dirty="0">
                <a:latin typeface="Comic Sans MS" pitchFamily="66" charset="0"/>
              </a:rPr>
              <a:t> génération (u</a:t>
            </a:r>
            <a:r>
              <a:rPr lang="fr-FR" sz="2000" baseline="-25000" dirty="0">
                <a:latin typeface="Comic Sans MS" pitchFamily="66" charset="0"/>
              </a:rPr>
              <a:t>4</a:t>
            </a:r>
            <a:r>
              <a:rPr lang="fr-FR" sz="2000" dirty="0">
                <a:latin typeface="Comic Sans MS" pitchFamily="66" charset="0"/>
              </a:rPr>
              <a:t>).</a:t>
            </a:r>
          </a:p>
          <a:p>
            <a:pPr lvl="1">
              <a:defRPr/>
            </a:pPr>
            <a:r>
              <a:rPr lang="fr-FR" sz="2000" dirty="0">
                <a:latin typeface="Comic Sans MS" pitchFamily="66" charset="0"/>
              </a:rPr>
              <a:t>   </a:t>
            </a:r>
            <a:r>
              <a:rPr lang="fr-FR" sz="2000" dirty="0" smtClean="0">
                <a:latin typeface="Comic Sans MS" pitchFamily="66" charset="0"/>
              </a:rPr>
              <a:t>      - </a:t>
            </a:r>
            <a:r>
              <a:rPr lang="fr-FR" sz="2000" dirty="0">
                <a:latin typeface="Comic Sans MS" pitchFamily="66" charset="0"/>
              </a:rPr>
              <a:t>Recherche de </a:t>
            </a:r>
            <a:r>
              <a:rPr lang="fr-FR" sz="2000" dirty="0">
                <a:latin typeface="Comic Sans MS" pitchFamily="66" charset="0"/>
              </a:rPr>
              <a:t>sgluons</a:t>
            </a:r>
            <a:r>
              <a:rPr lang="fr-FR" sz="2000" dirty="0" smtClean="0">
                <a:latin typeface="Comic Sans MS" pitchFamily="66" charset="0"/>
              </a:rPr>
              <a:t>.</a:t>
            </a:r>
          </a:p>
          <a:p>
            <a:pPr lvl="1">
              <a:defRPr/>
            </a:pPr>
            <a:r>
              <a:rPr lang="fr-FR" sz="2000" dirty="0" smtClean="0">
                <a:latin typeface="Comic Sans MS" pitchFamily="66" charset="0"/>
              </a:rPr>
              <a:t> </a:t>
            </a:r>
            <a:r>
              <a:rPr lang="fr-FR" sz="2000" dirty="0" smtClean="0">
                <a:latin typeface="Comic Sans MS" pitchFamily="66" charset="0"/>
              </a:rPr>
              <a:t>        - Evénements à 4 Tops</a:t>
            </a:r>
            <a:endParaRPr lang="fr-FR" sz="2000" dirty="0" smtClean="0">
              <a:latin typeface="Comic Sans MS" pitchFamily="66" charset="0"/>
            </a:endParaRPr>
          </a:p>
          <a:p>
            <a:pPr marL="0" lvl="1">
              <a:defRPr/>
            </a:pPr>
            <a:r>
              <a:rPr lang="fr-FR" sz="2000" dirty="0" smtClean="0">
                <a:solidFill>
                  <a:srgbClr val="009900"/>
                </a:solidFill>
                <a:latin typeface="Comic Sans MS" pitchFamily="66" charset="0"/>
                <a:sym typeface="Symbol"/>
              </a:rPr>
              <a:t>     </a:t>
            </a:r>
            <a:r>
              <a:rPr lang="fr-FR" sz="2000" dirty="0" smtClean="0">
                <a:latin typeface="Comic Sans MS" pitchFamily="66" charset="0"/>
                <a:sym typeface="Symbol"/>
              </a:rPr>
              <a:t> Etudes d’intermittence à très faible paramètre d’impact.</a:t>
            </a:r>
            <a:endParaRPr lang="fr-FR" sz="2000" dirty="0">
              <a:latin typeface="Comic Sans MS" pitchFamily="66" charset="0"/>
            </a:endParaRPr>
          </a:p>
          <a:p>
            <a:pPr marL="263525" lvl="1">
              <a:defRPr/>
            </a:pPr>
            <a:endParaRPr lang="fr-FR" sz="2000" dirty="0">
              <a:latin typeface="Comic Sans MS" pitchFamily="66" charset="0"/>
            </a:endParaRPr>
          </a:p>
          <a:p>
            <a:pPr marL="0" lvl="1">
              <a:defRPr/>
            </a:pPr>
            <a:r>
              <a:rPr lang="fr-FR" sz="2000" dirty="0" smtClean="0">
                <a:solidFill>
                  <a:srgbClr val="0033CC"/>
                </a:solidFill>
                <a:latin typeface="Comic Sans MS" pitchFamily="66" charset="0"/>
              </a:rPr>
              <a:t>□ Ions lourds</a:t>
            </a:r>
            <a:r>
              <a:rPr lang="fr-FR" sz="2000" dirty="0" smtClean="0">
                <a:latin typeface="Comic Sans MS" pitchFamily="66" charset="0"/>
              </a:rPr>
              <a:t> </a:t>
            </a:r>
          </a:p>
          <a:p>
            <a:pPr marL="355600" lvl="1" indent="101600">
              <a:defRPr/>
            </a:pPr>
            <a:r>
              <a:rPr lang="fr-FR" sz="2000" dirty="0" smtClean="0">
                <a:latin typeface="Comic Sans MS" pitchFamily="66" charset="0"/>
              </a:rPr>
              <a:t>         - Participation aux discussions sur les analyses,</a:t>
            </a:r>
          </a:p>
          <a:p>
            <a:pPr marL="355600" lvl="1" indent="101600">
              <a:defRPr/>
            </a:pPr>
            <a:r>
              <a:rPr lang="fr-FR" sz="2000" dirty="0" smtClean="0">
                <a:latin typeface="Comic Sans MS" pitchFamily="66" charset="0"/>
              </a:rPr>
              <a:t>           en particulier le ″jet </a:t>
            </a:r>
            <a:r>
              <a:rPr lang="fr-FR" sz="2000" dirty="0" smtClean="0">
                <a:latin typeface="Comic Sans MS" pitchFamily="66" charset="0"/>
              </a:rPr>
              <a:t>quenching</a:t>
            </a:r>
            <a:r>
              <a:rPr lang="fr-FR" sz="2000" dirty="0" smtClean="0">
                <a:latin typeface="Comic Sans MS" pitchFamily="66" charset="0"/>
              </a:rPr>
              <a:t>″.</a:t>
            </a:r>
            <a:endParaRPr lang="fr-FR" sz="2000" dirty="0" smtClean="0">
              <a:latin typeface="Comic Sans MS" pitchFamily="66" charset="0"/>
              <a:sym typeface="Symbol"/>
            </a:endParaRPr>
          </a:p>
          <a:p>
            <a:pPr marL="355600" lvl="1" indent="101600">
              <a:defRPr/>
            </a:pPr>
            <a:r>
              <a:rPr lang="fr-FR" sz="2000" dirty="0" smtClean="0">
                <a:latin typeface="Comic Sans MS" pitchFamily="66" charset="0"/>
                <a:sym typeface="Symbol"/>
              </a:rPr>
              <a:t>         - Etudes d’intermittence comme nouvelle signature de QGP. </a:t>
            </a:r>
            <a:endParaRPr lang="fr-FR" sz="2000" dirty="0">
              <a:latin typeface="Comic Sans MS" pitchFamily="66" charset="0"/>
            </a:endParaRPr>
          </a:p>
        </p:txBody>
      </p:sp>
      <p:pic>
        <p:nvPicPr>
          <p:cNvPr id="4" name="Picture 5" descr="ttbardecaysemilep-fin"/>
          <p:cNvPicPr preferRelativeResize="0">
            <a:picLocks noChangeAspect="1" noChangeArrowheads="1"/>
          </p:cNvPicPr>
          <p:nvPr/>
        </p:nvPicPr>
        <p:blipFill>
          <a:blip r:embed="rId2" cstate="print"/>
          <a:srcRect/>
          <a:stretch>
            <a:fillRect/>
          </a:stretch>
        </p:blipFill>
        <p:spPr bwMode="auto">
          <a:xfrm>
            <a:off x="7641654" y="620688"/>
            <a:ext cx="1466850"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2916233"/>
            <a:ext cx="6857968"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latin typeface="Comic Sans MS" pitchFamily="66" charset="0"/>
              </a:rPr>
              <a:t>Les analyses instrumentales au LPC</a:t>
            </a:r>
            <a:endParaRPr lang="fr-FR" sz="3200" dirty="0">
              <a:latin typeface="Comic Sans MS" pitchFamily="66" charset="0"/>
            </a:endParaRPr>
          </a:p>
        </p:txBody>
      </p:sp>
      <p:sp>
        <p:nvSpPr>
          <p:cNvPr id="3" name="ZoneTexte 2"/>
          <p:cNvSpPr txBox="1"/>
          <p:nvPr/>
        </p:nvSpPr>
        <p:spPr>
          <a:xfrm>
            <a:off x="539552" y="3601473"/>
            <a:ext cx="8384026" cy="369332"/>
          </a:xfrm>
          <a:prstGeom prst="rect">
            <a:avLst/>
          </a:prstGeom>
          <a:noFill/>
        </p:spPr>
        <p:txBody>
          <a:bodyPr wrap="none" rtlCol="0">
            <a:spAutoFit/>
          </a:bodyPr>
          <a:lstStyle/>
          <a:p>
            <a:r>
              <a:rPr lang="fr-FR" dirty="0" smtClean="0">
                <a:latin typeface="Comic Sans MS" pitchFamily="66" charset="0"/>
              </a:rPr>
              <a:t>À  partir des données ATLAS enregistrées: données de physique ou du DCS.</a:t>
            </a:r>
            <a:endParaRPr lang="fr-FR" dirty="0">
              <a:latin typeface="Comic Sans MS" pitchFamily="66" charset="0"/>
            </a:endParaRPr>
          </a:p>
        </p:txBody>
      </p:sp>
      <p:sp>
        <p:nvSpPr>
          <p:cNvPr id="4" name="Rectangle 7"/>
          <p:cNvSpPr>
            <a:spLocks noChangeArrowheads="1"/>
          </p:cNvSpPr>
          <p:nvPr/>
        </p:nvSpPr>
        <p:spPr bwMode="auto">
          <a:xfrm>
            <a:off x="358775" y="4186823"/>
            <a:ext cx="8785225" cy="2554545"/>
          </a:xfrm>
          <a:prstGeom prst="rect">
            <a:avLst/>
          </a:prstGeom>
          <a:noFill/>
          <a:ln w="9525">
            <a:noFill/>
            <a:miter lim="800000"/>
            <a:headEnd/>
            <a:tailEnd/>
          </a:ln>
        </p:spPr>
        <p:txBody>
          <a:bodyPr>
            <a:spAutoFit/>
          </a:bodyPr>
          <a:lstStyle/>
          <a:p>
            <a:pPr marL="342900" indent="-342900"/>
            <a:r>
              <a:rPr lang="fr-FR" sz="2000" dirty="0" smtClean="0">
                <a:solidFill>
                  <a:srgbClr val="0033CC"/>
                </a:solidFill>
                <a:latin typeface="Comic Sans MS" pitchFamily="66" charset="0"/>
                <a:sym typeface="Symbol" pitchFamily="18" charset="2"/>
              </a:rPr>
              <a:t>□ D</a:t>
            </a:r>
            <a:r>
              <a:rPr lang="fr-FR" sz="2000" dirty="0" smtClean="0">
                <a:solidFill>
                  <a:srgbClr val="0033CC"/>
                </a:solidFill>
                <a:latin typeface="Comic Sans MS" pitchFamily="66" charset="0"/>
              </a:rPr>
              <a:t>onnées </a:t>
            </a:r>
            <a:r>
              <a:rPr lang="fr-FR" sz="2000" dirty="0">
                <a:solidFill>
                  <a:srgbClr val="0033CC"/>
                </a:solidFill>
                <a:latin typeface="Comic Sans MS" pitchFamily="66" charset="0"/>
              </a:rPr>
              <a:t>“cosmiques” 2008-2010 et </a:t>
            </a:r>
            <a:r>
              <a:rPr lang="fr-FR" sz="2000" dirty="0" smtClean="0">
                <a:solidFill>
                  <a:srgbClr val="0033CC"/>
                </a:solidFill>
                <a:latin typeface="Comic Sans MS" pitchFamily="66" charset="0"/>
              </a:rPr>
              <a:t>″</a:t>
            </a:r>
            <a:r>
              <a:rPr lang="fr-FR" sz="2000" dirty="0" smtClean="0">
                <a:solidFill>
                  <a:srgbClr val="0033CC"/>
                </a:solidFill>
                <a:latin typeface="Comic Sans MS" pitchFamily="66" charset="0"/>
              </a:rPr>
              <a:t>scraping</a:t>
            </a:r>
            <a:r>
              <a:rPr lang="fr-FR" sz="2000" dirty="0" smtClean="0">
                <a:solidFill>
                  <a:srgbClr val="0033CC"/>
                </a:solidFill>
                <a:latin typeface="Comic Sans MS" pitchFamily="66" charset="0"/>
              </a:rPr>
              <a:t> </a:t>
            </a:r>
            <a:r>
              <a:rPr lang="fr-FR" sz="2000" dirty="0">
                <a:solidFill>
                  <a:srgbClr val="0033CC"/>
                </a:solidFill>
                <a:latin typeface="Comic Sans MS" pitchFamily="66" charset="0"/>
              </a:rPr>
              <a:t>beam</a:t>
            </a:r>
            <a:r>
              <a:rPr lang="fr-FR" sz="2000" dirty="0">
                <a:solidFill>
                  <a:srgbClr val="0033CC"/>
                </a:solidFill>
                <a:latin typeface="Comic Sans MS" pitchFamily="66" charset="0"/>
              </a:rPr>
              <a:t>″ 2010</a:t>
            </a:r>
          </a:p>
          <a:p>
            <a:pPr marL="800100" lvl="1" indent="-342900"/>
            <a:r>
              <a:rPr lang="fr-FR" sz="2000" dirty="0">
                <a:latin typeface="Comic Sans MS" pitchFamily="66" charset="0"/>
              </a:rPr>
              <a:t>  </a:t>
            </a:r>
            <a:r>
              <a:rPr lang="fr-FR" sz="2000" dirty="0" smtClean="0">
                <a:latin typeface="Comic Sans MS" pitchFamily="66" charset="0"/>
                <a:sym typeface="Symbol" pitchFamily="18" charset="2"/>
              </a:rPr>
              <a:t>- T</a:t>
            </a:r>
            <a:r>
              <a:rPr lang="fr-FR" sz="2000" dirty="0" smtClean="0">
                <a:latin typeface="Comic Sans MS" pitchFamily="66" charset="0"/>
              </a:rPr>
              <a:t>ests </a:t>
            </a:r>
            <a:r>
              <a:rPr lang="fr-FR" sz="2000" dirty="0">
                <a:latin typeface="Comic Sans MS" pitchFamily="66" charset="0"/>
              </a:rPr>
              <a:t>d’uniformité de la réponse du </a:t>
            </a:r>
            <a:r>
              <a:rPr lang="fr-FR" sz="2000" dirty="0">
                <a:latin typeface="Comic Sans MS" pitchFamily="66" charset="0"/>
              </a:rPr>
              <a:t>Tilecal</a:t>
            </a:r>
            <a:r>
              <a:rPr lang="fr-FR" sz="2000" dirty="0">
                <a:latin typeface="Comic Sans MS" pitchFamily="66" charset="0"/>
              </a:rPr>
              <a:t>.</a:t>
            </a:r>
          </a:p>
          <a:p>
            <a:pPr marL="800100" lvl="1" indent="-342900"/>
            <a:r>
              <a:rPr lang="fr-FR" sz="2000" dirty="0">
                <a:latin typeface="Comic Sans MS" pitchFamily="66" charset="0"/>
              </a:rPr>
              <a:t>  </a:t>
            </a:r>
            <a:r>
              <a:rPr lang="fr-FR" sz="2000" dirty="0" smtClean="0">
                <a:latin typeface="Comic Sans MS" pitchFamily="66" charset="0"/>
                <a:sym typeface="Symbol" pitchFamily="18" charset="2"/>
              </a:rPr>
              <a:t>- V</a:t>
            </a:r>
            <a:r>
              <a:rPr lang="fr-FR" sz="2000" dirty="0" smtClean="0">
                <a:latin typeface="Comic Sans MS" pitchFamily="66" charset="0"/>
              </a:rPr>
              <a:t>érification/comparaison </a:t>
            </a:r>
            <a:r>
              <a:rPr lang="fr-FR" sz="2000" dirty="0">
                <a:latin typeface="Comic Sans MS" pitchFamily="66" charset="0"/>
              </a:rPr>
              <a:t>de la valeur absolue de l’échelle en énergie.</a:t>
            </a:r>
          </a:p>
          <a:p>
            <a:pPr marL="342900" indent="-342900"/>
            <a:r>
              <a:rPr lang="fr-FR" sz="2000" dirty="0">
                <a:latin typeface="Comic Sans MS" pitchFamily="66" charset="0"/>
              </a:rPr>
              <a:t>	</a:t>
            </a:r>
            <a:endParaRPr lang="fr-FR" sz="2000" dirty="0">
              <a:solidFill>
                <a:srgbClr val="0033CC"/>
              </a:solidFill>
              <a:latin typeface="Comic Sans MS" pitchFamily="66" charset="0"/>
            </a:endParaRPr>
          </a:p>
          <a:p>
            <a:pPr marL="342900" indent="-342900"/>
            <a:r>
              <a:rPr lang="fr-FR" sz="2000" dirty="0" smtClean="0">
                <a:solidFill>
                  <a:srgbClr val="0033CC"/>
                </a:solidFill>
                <a:latin typeface="Comic Sans MS" pitchFamily="66" charset="0"/>
                <a:sym typeface="Symbol" pitchFamily="18" charset="2"/>
              </a:rPr>
              <a:t>□ Monitoring du </a:t>
            </a:r>
            <a:r>
              <a:rPr lang="fr-FR" sz="2000" dirty="0" smtClean="0">
                <a:solidFill>
                  <a:srgbClr val="0033CC"/>
                </a:solidFill>
                <a:latin typeface="Comic Sans MS" pitchFamily="66" charset="0"/>
                <a:sym typeface="Symbol" pitchFamily="18" charset="2"/>
              </a:rPr>
              <a:t>Tilecal</a:t>
            </a:r>
            <a:endParaRPr lang="fr-FR" sz="2000" dirty="0">
              <a:solidFill>
                <a:srgbClr val="0033CC"/>
              </a:solidFill>
              <a:latin typeface="Comic Sans MS" pitchFamily="66" charset="0"/>
            </a:endParaRPr>
          </a:p>
          <a:p>
            <a:pPr marL="342900" indent="-342900"/>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  </a:t>
            </a:r>
            <a:r>
              <a:rPr lang="fr-FR" sz="2000" dirty="0" smtClean="0">
                <a:latin typeface="Comic Sans MS" pitchFamily="66" charset="0"/>
              </a:rPr>
              <a:t>- Données Laser.</a:t>
            </a:r>
          </a:p>
          <a:p>
            <a:pPr marL="342900" indent="-342900"/>
            <a:r>
              <a:rPr lang="fr-FR" sz="2000" dirty="0" smtClean="0">
                <a:latin typeface="Comic Sans MS" pitchFamily="66" charset="0"/>
              </a:rPr>
              <a:t>           - Données Hautes Tensions.</a:t>
            </a:r>
            <a:endParaRPr lang="fr-FR" sz="2000" dirty="0">
              <a:latin typeface="Comic Sans MS" pitchFamily="66" charset="0"/>
            </a:endParaRPr>
          </a:p>
        </p:txBody>
      </p:sp>
      <p:sp>
        <p:nvSpPr>
          <p:cNvPr id="5" name="ZoneTexte 4"/>
          <p:cNvSpPr txBox="1"/>
          <p:nvPr/>
        </p:nvSpPr>
        <p:spPr>
          <a:xfrm>
            <a:off x="1268016" y="260648"/>
            <a:ext cx="6098144"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latin typeface="Comic Sans MS" pitchFamily="66" charset="0"/>
              </a:rPr>
              <a:t>Suivi et maintenance du </a:t>
            </a:r>
            <a:r>
              <a:rPr lang="fr-FR" sz="3200" dirty="0" smtClean="0">
                <a:latin typeface="Comic Sans MS" pitchFamily="66" charset="0"/>
              </a:rPr>
              <a:t>Tilecal</a:t>
            </a:r>
            <a:endParaRPr lang="fr-FR" sz="3200" dirty="0">
              <a:latin typeface="Comic Sans MS" pitchFamily="66" charset="0"/>
            </a:endParaRPr>
          </a:p>
        </p:txBody>
      </p:sp>
      <p:sp>
        <p:nvSpPr>
          <p:cNvPr id="6" name="ZoneTexte 5"/>
          <p:cNvSpPr txBox="1"/>
          <p:nvPr/>
        </p:nvSpPr>
        <p:spPr>
          <a:xfrm>
            <a:off x="323528" y="1052736"/>
            <a:ext cx="8518679" cy="1631216"/>
          </a:xfrm>
          <a:prstGeom prst="rect">
            <a:avLst/>
          </a:prstGeom>
          <a:noFill/>
        </p:spPr>
        <p:txBody>
          <a:bodyPr wrap="none" rtlCol="0">
            <a:spAutoFit/>
          </a:bodyPr>
          <a:lstStyle/>
          <a:p>
            <a:r>
              <a:rPr lang="fr-FR" sz="2000" dirty="0" smtClean="0">
                <a:solidFill>
                  <a:srgbClr val="0000CC"/>
                </a:solidFill>
                <a:latin typeface="Comic Sans MS" pitchFamily="66" charset="0"/>
                <a:sym typeface="Symbol"/>
              </a:rPr>
              <a:t>□ </a:t>
            </a:r>
            <a:r>
              <a:rPr lang="fr-FR" sz="2000" dirty="0" smtClean="0">
                <a:solidFill>
                  <a:srgbClr val="0000CC"/>
                </a:solidFill>
                <a:latin typeface="Comic Sans MS" pitchFamily="66" charset="0"/>
                <a:sym typeface="Symbol"/>
              </a:rPr>
              <a:t>PMTs</a:t>
            </a:r>
            <a:r>
              <a:rPr lang="fr-FR" sz="2000" dirty="0" smtClean="0">
                <a:solidFill>
                  <a:srgbClr val="0000CC"/>
                </a:solidFill>
                <a:latin typeface="Comic Sans MS" pitchFamily="66" charset="0"/>
                <a:sym typeface="Symbol"/>
              </a:rPr>
              <a:t> et cartes électroniques (Ponts diviseurs, Hautes Tensions).</a:t>
            </a:r>
          </a:p>
          <a:p>
            <a:r>
              <a:rPr lang="fr-FR" sz="2000" dirty="0" smtClean="0">
                <a:solidFill>
                  <a:srgbClr val="0000CC"/>
                </a:solidFill>
                <a:latin typeface="Comic Sans MS" pitchFamily="66" charset="0"/>
                <a:sym typeface="Symbol"/>
              </a:rPr>
              <a:t>□ Système Laser.</a:t>
            </a:r>
          </a:p>
          <a:p>
            <a:r>
              <a:rPr lang="fr-FR" sz="2000" dirty="0" smtClean="0">
                <a:solidFill>
                  <a:srgbClr val="0000CC"/>
                </a:solidFill>
                <a:latin typeface="Comic Sans MS" pitchFamily="66" charset="0"/>
                <a:sym typeface="Symbol"/>
              </a:rPr>
              <a:t>□ Bancs tests fixes (4 au LPC) et portables (3 </a:t>
            </a:r>
            <a:r>
              <a:rPr lang="fr-FR" sz="2000" dirty="0" smtClean="0">
                <a:solidFill>
                  <a:srgbClr val="0000CC"/>
                </a:solidFill>
                <a:latin typeface="Comic Sans MS" pitchFamily="66" charset="0"/>
                <a:sym typeface="Symbol"/>
              </a:rPr>
              <a:t>MobiDick</a:t>
            </a:r>
            <a:r>
              <a:rPr lang="fr-FR" sz="2000" dirty="0" smtClean="0">
                <a:solidFill>
                  <a:srgbClr val="0000CC"/>
                </a:solidFill>
                <a:latin typeface="Comic Sans MS" pitchFamily="66" charset="0"/>
                <a:sym typeface="Symbol"/>
              </a:rPr>
              <a:t> + 1 prochain).</a:t>
            </a:r>
          </a:p>
          <a:p>
            <a:r>
              <a:rPr lang="fr-FR" sz="2000" dirty="0" smtClean="0">
                <a:solidFill>
                  <a:srgbClr val="0000CC"/>
                </a:solidFill>
                <a:latin typeface="Comic Sans MS" pitchFamily="66" charset="0"/>
                <a:sym typeface="Symbol"/>
              </a:rPr>
              <a:t>□ Les outillages des Tiroirs.</a:t>
            </a:r>
          </a:p>
          <a:p>
            <a:r>
              <a:rPr lang="fr-FR" sz="2000" dirty="0" smtClean="0">
                <a:solidFill>
                  <a:srgbClr val="0000CC"/>
                </a:solidFill>
                <a:latin typeface="Comic Sans MS" pitchFamily="66" charset="0"/>
                <a:sym typeface="Symbol"/>
              </a:rPr>
              <a:t>□ Le DCS des HT et du Laser.</a:t>
            </a:r>
            <a:endParaRPr lang="fr-FR" sz="20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4676943"/>
            <a:ext cx="7829387" cy="1200329"/>
          </a:xfrm>
          <a:prstGeom prst="rect">
            <a:avLst/>
          </a:prstGeom>
          <a:noFill/>
          <a:effectLst>
            <a:outerShdw blurRad="50800" dist="38100" dir="2700000" algn="tl" rotWithShape="0">
              <a:prstClr val="black">
                <a:alpha val="40000"/>
              </a:prstClr>
            </a:outerShdw>
          </a:effectLst>
        </p:spPr>
        <p:txBody>
          <a:bodyPr wrap="none" rtlCol="0">
            <a:spAutoFit/>
          </a:bodyPr>
          <a:lstStyle/>
          <a:p>
            <a:pPr>
              <a:buFont typeface="Symbol"/>
              <a:buChar char="à"/>
            </a:pPr>
            <a:r>
              <a:rPr lang="fr-FR" sz="2400" dirty="0" smtClean="0">
                <a:solidFill>
                  <a:srgbClr val="0000CC"/>
                </a:solidFill>
                <a:latin typeface="Comic Sans MS" pitchFamily="66" charset="0"/>
                <a:sym typeface="Symbol"/>
              </a:rPr>
              <a:t> Les faits donnent-ils raison aux choix </a:t>
            </a:r>
            <a:r>
              <a:rPr lang="fr-FR" sz="2400" dirty="0" smtClean="0">
                <a:solidFill>
                  <a:srgbClr val="0000CC"/>
                </a:solidFill>
                <a:latin typeface="Comic Sans MS" pitchFamily="66" charset="0"/>
              </a:rPr>
              <a:t>d’ATLAS/LPC</a:t>
            </a:r>
          </a:p>
          <a:p>
            <a:r>
              <a:rPr lang="fr-FR" sz="2400" dirty="0" smtClean="0">
                <a:solidFill>
                  <a:srgbClr val="0000CC"/>
                </a:solidFill>
                <a:latin typeface="Comic Sans MS" pitchFamily="66" charset="0"/>
              </a:rPr>
              <a:t>  durant  les 20 dernières années</a:t>
            </a:r>
          </a:p>
          <a:p>
            <a:r>
              <a:rPr lang="fr-FR" sz="2400" dirty="0" smtClean="0">
                <a:solidFill>
                  <a:srgbClr val="0000CC"/>
                </a:solidFill>
                <a:latin typeface="Comic Sans MS" pitchFamily="66" charset="0"/>
              </a:rPr>
              <a:t>  malgré les difficultés voire des polémiques ? </a:t>
            </a:r>
          </a:p>
        </p:txBody>
      </p:sp>
      <p:sp>
        <p:nvSpPr>
          <p:cNvPr id="3" name="Rectangle 2"/>
          <p:cNvSpPr/>
          <p:nvPr/>
        </p:nvSpPr>
        <p:spPr>
          <a:xfrm>
            <a:off x="1259632" y="476672"/>
            <a:ext cx="6696744" cy="1384995"/>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fr-FR" sz="2800" i="1" dirty="0" smtClean="0"/>
              <a:t>Une autre démarche: </a:t>
            </a:r>
            <a:r>
              <a:rPr lang="fr-FR" sz="2800" i="1" dirty="0" smtClean="0">
                <a:solidFill>
                  <a:srgbClr val="FF0000"/>
                </a:solidFill>
              </a:rPr>
              <a:t>constater les faits</a:t>
            </a:r>
            <a:r>
              <a:rPr lang="fr-FR" sz="2800" i="1" dirty="0" smtClean="0"/>
              <a:t>, puisque</a:t>
            </a:r>
          </a:p>
          <a:p>
            <a:pPr algn="ctr"/>
            <a:r>
              <a:rPr lang="fr-FR" sz="2800" i="1" dirty="0" smtClean="0"/>
              <a:t>le LHC et l’expérience ATLAS fonctionnent.</a:t>
            </a:r>
          </a:p>
        </p:txBody>
      </p:sp>
      <p:sp>
        <p:nvSpPr>
          <p:cNvPr id="4" name="Rectangle 3"/>
          <p:cNvSpPr/>
          <p:nvPr/>
        </p:nvSpPr>
        <p:spPr>
          <a:xfrm>
            <a:off x="611560" y="3476614"/>
            <a:ext cx="8352928" cy="830997"/>
          </a:xfrm>
          <a:prstGeom prst="rect">
            <a:avLst/>
          </a:prstGeom>
          <a:effectLst>
            <a:outerShdw blurRad="50800" dist="38100" dir="2700000" algn="tl" rotWithShape="0">
              <a:prstClr val="black">
                <a:alpha val="40000"/>
              </a:prstClr>
            </a:outerShdw>
          </a:effectLst>
        </p:spPr>
        <p:txBody>
          <a:bodyPr wrap="square">
            <a:spAutoFit/>
          </a:bodyPr>
          <a:lstStyle/>
          <a:p>
            <a:pPr>
              <a:buFont typeface="Symbol"/>
              <a:buChar char="à"/>
            </a:pPr>
            <a:r>
              <a:rPr lang="fr-FR" sz="2400" dirty="0" smtClean="0">
                <a:solidFill>
                  <a:srgbClr val="0000CC"/>
                </a:solidFill>
                <a:latin typeface="Comic Sans MS" pitchFamily="66" charset="0"/>
              </a:rPr>
              <a:t> Le fonctionnement d’ATLAS répond-il aux prévisions</a:t>
            </a:r>
          </a:p>
          <a:p>
            <a:r>
              <a:rPr lang="fr-FR" sz="2400" dirty="0" smtClean="0">
                <a:solidFill>
                  <a:srgbClr val="0000CC"/>
                </a:solidFill>
                <a:latin typeface="Comic Sans MS" pitchFamily="66" charset="0"/>
              </a:rPr>
              <a:t>   instrumentales et physiques ?</a:t>
            </a:r>
          </a:p>
        </p:txBody>
      </p:sp>
      <p:sp>
        <p:nvSpPr>
          <p:cNvPr id="5" name="ZoneTexte 4"/>
          <p:cNvSpPr txBox="1"/>
          <p:nvPr/>
        </p:nvSpPr>
        <p:spPr>
          <a:xfrm>
            <a:off x="2195736" y="2492896"/>
            <a:ext cx="4708340" cy="369332"/>
          </a:xfrm>
          <a:prstGeom prst="rect">
            <a:avLst/>
          </a:prstGeom>
          <a:noFill/>
        </p:spPr>
        <p:txBody>
          <a:bodyPr wrap="none" rtlCol="0">
            <a:spAutoFit/>
          </a:bodyPr>
          <a:lstStyle/>
          <a:p>
            <a:r>
              <a:rPr lang="fr-FR" dirty="0" smtClean="0">
                <a:latin typeface="Comic Sans MS" pitchFamily="66" charset="0"/>
              </a:rPr>
              <a:t>en se limitant à deux questions seulement:</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0919" y="188640"/>
            <a:ext cx="5516254" cy="584775"/>
          </a:xfrm>
          <a:prstGeom prst="rect">
            <a:avLst/>
          </a:prstGeom>
          <a:effectLst>
            <a:outerShdw blurRad="50800" dist="38100" dir="2700000" algn="tl" rotWithShape="0">
              <a:prstClr val="black">
                <a:alpha val="40000"/>
              </a:prstClr>
            </a:outerShdw>
          </a:effectLst>
        </p:spPr>
        <p:txBody>
          <a:bodyPr wrap="none">
            <a:spAutoFit/>
          </a:bodyPr>
          <a:lstStyle/>
          <a:p>
            <a:pPr algn="ctr"/>
            <a:r>
              <a:rPr lang="fr-FR" sz="3200" dirty="0" smtClean="0">
                <a:latin typeface="Comic Sans MS" pitchFamily="66" charset="0"/>
              </a:rPr>
              <a:t>Les activités de R&amp;D au LPC</a:t>
            </a:r>
          </a:p>
        </p:txBody>
      </p:sp>
      <p:sp>
        <p:nvSpPr>
          <p:cNvPr id="3" name="Rectangle 2"/>
          <p:cNvSpPr/>
          <p:nvPr/>
        </p:nvSpPr>
        <p:spPr>
          <a:xfrm>
            <a:off x="323528" y="908720"/>
            <a:ext cx="8640960" cy="5632311"/>
          </a:xfrm>
          <a:prstGeom prst="rect">
            <a:avLst/>
          </a:prstGeom>
        </p:spPr>
        <p:txBody>
          <a:bodyPr wrap="square">
            <a:spAutoFit/>
          </a:bodyPr>
          <a:lstStyle/>
          <a:p>
            <a:pPr>
              <a:defRPr/>
            </a:pPr>
            <a:r>
              <a:rPr lang="fr-FR" sz="2000" dirty="0" smtClean="0">
                <a:solidFill>
                  <a:srgbClr val="0033CC"/>
                </a:solidFill>
                <a:latin typeface="Comic Sans MS" pitchFamily="66" charset="0"/>
                <a:sym typeface="Symbol"/>
              </a:rPr>
              <a:t>□ Upgrades indépendants de HL-LHC mais anticipant ses besoins</a:t>
            </a:r>
            <a:endParaRPr lang="fr-FR" sz="2000" dirty="0">
              <a:solidFill>
                <a:srgbClr val="0033CC"/>
              </a:solidFill>
              <a:latin typeface="Comic Sans MS" pitchFamily="66" charset="0"/>
            </a:endParaRPr>
          </a:p>
          <a:p>
            <a:pPr lvl="1">
              <a:defRPr/>
            </a:pPr>
            <a:r>
              <a:rPr lang="fr-FR" sz="2000" dirty="0" smtClean="0">
                <a:latin typeface="Comic Sans MS" pitchFamily="66" charset="0"/>
              </a:rPr>
              <a:t>- Vieillissement</a:t>
            </a:r>
            <a:r>
              <a:rPr lang="fr-FR" sz="2000" dirty="0">
                <a:latin typeface="Comic Sans MS" pitchFamily="66" charset="0"/>
              </a:rPr>
              <a:t>, obsolescence de l’électronique, effet des radiations.</a:t>
            </a:r>
          </a:p>
          <a:p>
            <a:pPr lvl="1">
              <a:defRPr/>
            </a:pPr>
            <a:r>
              <a:rPr lang="fr-FR" sz="2000" dirty="0" smtClean="0">
                <a:latin typeface="Comic Sans MS" pitchFamily="66" charset="0"/>
              </a:rPr>
              <a:t>- Nouvelles </a:t>
            </a:r>
            <a:r>
              <a:rPr lang="fr-FR" sz="2000" dirty="0">
                <a:latin typeface="Comic Sans MS" pitchFamily="66" charset="0"/>
              </a:rPr>
              <a:t>technologies  (Fibres haut débit, ASICs) et </a:t>
            </a:r>
            <a:r>
              <a:rPr lang="fr-FR" sz="2000" dirty="0" smtClean="0">
                <a:latin typeface="Comic Sans MS" pitchFamily="66" charset="0"/>
              </a:rPr>
              <a:t>amélioration des performances exigées dans certains cas. </a:t>
            </a:r>
            <a:endParaRPr lang="fr-FR" sz="2000" dirty="0">
              <a:latin typeface="Comic Sans MS" pitchFamily="66" charset="0"/>
            </a:endParaRPr>
          </a:p>
          <a:p>
            <a:pPr marL="0" lvl="1">
              <a:defRPr/>
            </a:pPr>
            <a:endParaRPr lang="fr-FR" sz="2000" dirty="0">
              <a:solidFill>
                <a:srgbClr val="0033CC"/>
              </a:solidFill>
              <a:latin typeface="Comic Sans MS" pitchFamily="66" charset="0"/>
            </a:endParaRPr>
          </a:p>
          <a:p>
            <a:pPr>
              <a:defRPr/>
            </a:pPr>
            <a:r>
              <a:rPr lang="fr-FR" sz="2000" dirty="0" smtClean="0">
                <a:solidFill>
                  <a:srgbClr val="0033CC"/>
                </a:solidFill>
                <a:latin typeface="Comic Sans MS" pitchFamily="66" charset="0"/>
              </a:rPr>
              <a:t>□ R&amp;D </a:t>
            </a:r>
            <a:r>
              <a:rPr lang="fr-FR" sz="2000" dirty="0">
                <a:solidFill>
                  <a:srgbClr val="0033CC"/>
                </a:solidFill>
                <a:latin typeface="Comic Sans MS" pitchFamily="66" charset="0"/>
              </a:rPr>
              <a:t>phase 1 (échéance 2014) : </a:t>
            </a:r>
            <a:r>
              <a:rPr lang="fr-FR" sz="2000" dirty="0" smtClean="0">
                <a:solidFill>
                  <a:srgbClr val="0033CC"/>
                </a:solidFill>
                <a:latin typeface="Comic Sans MS" pitchFamily="66" charset="0"/>
              </a:rPr>
              <a:t>LASER2</a:t>
            </a:r>
          </a:p>
          <a:p>
            <a:pPr>
              <a:defRPr/>
            </a:pPr>
            <a:r>
              <a:rPr lang="fr-FR" sz="2000" dirty="0" smtClean="0">
                <a:solidFill>
                  <a:srgbClr val="0033CC"/>
                </a:solidFill>
                <a:latin typeface="Comic Sans MS" pitchFamily="66" charset="0"/>
              </a:rPr>
              <a:t>       </a:t>
            </a:r>
            <a:r>
              <a:rPr lang="fr-FR" sz="2000" dirty="0" smtClean="0">
                <a:latin typeface="Comic Sans MS" pitchFamily="66" charset="0"/>
              </a:rPr>
              <a:t>- Laser de réserve.</a:t>
            </a:r>
          </a:p>
          <a:p>
            <a:pPr>
              <a:defRPr/>
            </a:pPr>
            <a:r>
              <a:rPr lang="fr-FR" sz="2000" dirty="0" smtClean="0">
                <a:latin typeface="Comic Sans MS" pitchFamily="66" charset="0"/>
              </a:rPr>
              <a:t>       - Développement d’un nouveau système.</a:t>
            </a:r>
            <a:endParaRPr lang="fr-FR" sz="2000" dirty="0">
              <a:latin typeface="Comic Sans MS" pitchFamily="66" charset="0"/>
            </a:endParaRPr>
          </a:p>
          <a:p>
            <a:pPr>
              <a:buFont typeface="Symbol" pitchFamily="18" charset="2"/>
              <a:buChar char="·"/>
              <a:defRPr/>
            </a:pPr>
            <a:endParaRPr lang="fr-FR" sz="2000" dirty="0">
              <a:solidFill>
                <a:srgbClr val="0033CC"/>
              </a:solidFill>
              <a:latin typeface="Comic Sans MS" pitchFamily="66" charset="0"/>
            </a:endParaRPr>
          </a:p>
          <a:p>
            <a:pPr>
              <a:defRPr/>
            </a:pPr>
            <a:r>
              <a:rPr lang="fr-FR" sz="2000" dirty="0" smtClean="0">
                <a:solidFill>
                  <a:srgbClr val="0033CC"/>
                </a:solidFill>
                <a:latin typeface="Comic Sans MS" pitchFamily="66" charset="0"/>
                <a:sym typeface="Symbol"/>
              </a:rPr>
              <a:t>□ </a:t>
            </a:r>
            <a:r>
              <a:rPr lang="fr-FR" sz="2000" dirty="0" smtClean="0">
                <a:solidFill>
                  <a:srgbClr val="0033CC"/>
                </a:solidFill>
                <a:latin typeface="Comic Sans MS" pitchFamily="66" charset="0"/>
              </a:rPr>
              <a:t>R&amp;D </a:t>
            </a:r>
            <a:r>
              <a:rPr lang="fr-FR" sz="2000" dirty="0">
                <a:solidFill>
                  <a:srgbClr val="0033CC"/>
                </a:solidFill>
                <a:latin typeface="Comic Sans MS" pitchFamily="66" charset="0"/>
              </a:rPr>
              <a:t>phase 2 (échéances </a:t>
            </a:r>
            <a:r>
              <a:rPr lang="fr-FR" sz="2000" dirty="0" smtClean="0">
                <a:solidFill>
                  <a:srgbClr val="0033CC"/>
                </a:solidFill>
                <a:latin typeface="Comic Sans MS" pitchFamily="66" charset="0"/>
              </a:rPr>
              <a:t>2016-2018 ou avant): </a:t>
            </a:r>
            <a:r>
              <a:rPr lang="fr-FR" sz="2000" dirty="0">
                <a:solidFill>
                  <a:srgbClr val="0033CC"/>
                </a:solidFill>
                <a:latin typeface="Comic Sans MS" pitchFamily="66" charset="0"/>
              </a:rPr>
              <a:t>4 R&amp;D en cours</a:t>
            </a:r>
          </a:p>
          <a:p>
            <a:pPr lvl="1">
              <a:buFontTx/>
              <a:buChar char="•"/>
              <a:defRPr/>
            </a:pPr>
            <a:r>
              <a:rPr lang="fr-FR" sz="2000" dirty="0">
                <a:latin typeface="Comic Sans MS" pitchFamily="66" charset="0"/>
              </a:rPr>
              <a:t> Ponts diviseurs dits ″actifs″ (alimentation HT des PMT).</a:t>
            </a:r>
          </a:p>
          <a:p>
            <a:pPr lvl="1">
              <a:buFontTx/>
              <a:buChar char="•"/>
              <a:defRPr/>
            </a:pPr>
            <a:r>
              <a:rPr lang="fr-FR" sz="2000" dirty="0">
                <a:latin typeface="Comic Sans MS" pitchFamily="66" charset="0"/>
              </a:rPr>
              <a:t> ASIC ″front end″  (Numérisation directement derrière les PMT).</a:t>
            </a:r>
          </a:p>
          <a:p>
            <a:pPr lvl="1">
              <a:buFontTx/>
              <a:buChar char="•"/>
              <a:defRPr/>
            </a:pPr>
            <a:r>
              <a:rPr lang="fr-FR" sz="2000" dirty="0">
                <a:latin typeface="Comic Sans MS" pitchFamily="66" charset="0"/>
              </a:rPr>
              <a:t> Système HT (6 solutions proposées: dans les Tiroirs ou </a:t>
            </a:r>
            <a:r>
              <a:rPr lang="fr-FR" sz="2000" dirty="0" smtClean="0">
                <a:latin typeface="Comic Sans MS" pitchFamily="66" charset="0"/>
              </a:rPr>
              <a:t>non).</a:t>
            </a:r>
            <a:endParaRPr lang="fr-FR" sz="2000" dirty="0">
              <a:latin typeface="Comic Sans MS" pitchFamily="66" charset="0"/>
            </a:endParaRPr>
          </a:p>
          <a:p>
            <a:pPr lvl="1">
              <a:buFontTx/>
              <a:buChar char="•"/>
              <a:defRPr/>
            </a:pPr>
            <a:r>
              <a:rPr lang="fr-FR" sz="2000" dirty="0">
                <a:latin typeface="Comic Sans MS" pitchFamily="66" charset="0"/>
              </a:rPr>
              <a:t> Mécanique des tiroir (possibilités de mini-Tiroirs pour faciliter </a:t>
            </a:r>
            <a:r>
              <a:rPr lang="fr-FR" sz="2000" dirty="0" smtClean="0">
                <a:latin typeface="Comic Sans MS" pitchFamily="66" charset="0"/>
              </a:rPr>
              <a:t>la manipulation et le fonctionnement</a:t>
            </a:r>
            <a:r>
              <a:rPr lang="fr-FR" sz="2000" dirty="0">
                <a:latin typeface="Comic Sans MS" pitchFamily="66" charset="0"/>
              </a:rPr>
              <a:t>).</a:t>
            </a:r>
          </a:p>
          <a:p>
            <a:pPr lvl="1">
              <a:defRPr/>
            </a:pPr>
            <a:endParaRPr lang="fr-FR" sz="2000" dirty="0" smtClean="0">
              <a:latin typeface="Comic Sans MS" pitchFamily="66" charset="0"/>
              <a:sym typeface="Symbol"/>
            </a:endParaRPr>
          </a:p>
          <a:p>
            <a:pPr marL="0" lvl="1">
              <a:defRPr/>
            </a:pPr>
            <a:r>
              <a:rPr lang="fr-FR" sz="2000" dirty="0" smtClean="0">
                <a:solidFill>
                  <a:srgbClr val="FF0000"/>
                </a:solidFill>
                <a:latin typeface="Comic Sans MS" pitchFamily="66" charset="0"/>
                <a:sym typeface="Symbol"/>
              </a:rPr>
              <a:t>  Réunion dédiée à l’IN2P3 le </a:t>
            </a:r>
            <a:r>
              <a:rPr lang="fr-FR" sz="2000" dirty="0" smtClean="0">
                <a:solidFill>
                  <a:srgbClr val="FF0000"/>
                </a:solidFill>
                <a:latin typeface="Comic Sans MS" pitchFamily="66" charset="0"/>
                <a:sym typeface="Symbol"/>
              </a:rPr>
              <a:t>17 </a:t>
            </a:r>
            <a:r>
              <a:rPr lang="fr-FR" sz="2000" dirty="0" smtClean="0">
                <a:solidFill>
                  <a:srgbClr val="FF0000"/>
                </a:solidFill>
                <a:latin typeface="Comic Sans MS" pitchFamily="66" charset="0"/>
                <a:sym typeface="Symbol"/>
              </a:rPr>
              <a:t>juillet. </a:t>
            </a:r>
            <a:endParaRPr lang="fr-FR" sz="2000"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210" y="2780928"/>
            <a:ext cx="2635658" cy="707886"/>
          </a:xfrm>
          <a:prstGeom prst="rect">
            <a:avLst/>
          </a:prstGeom>
          <a:effectLst>
            <a:outerShdw blurRad="50800" dist="38100" dir="2700000" algn="tl" rotWithShape="0">
              <a:prstClr val="black">
                <a:alpha val="40000"/>
              </a:prstClr>
            </a:outerShdw>
          </a:effectLst>
        </p:spPr>
        <p:txBody>
          <a:bodyPr wrap="none">
            <a:spAutoFit/>
          </a:bodyPr>
          <a:lstStyle/>
          <a:p>
            <a:pPr algn="ctr"/>
            <a:r>
              <a:rPr lang="fr-FR" sz="4000" dirty="0" smtClean="0">
                <a:solidFill>
                  <a:srgbClr val="0000CC"/>
                </a:solidFill>
                <a:latin typeface="Comic Sans MS" pitchFamily="66" charset="0"/>
              </a:rPr>
              <a:t>Conclusion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980728"/>
            <a:ext cx="9345828" cy="1015663"/>
          </a:xfrm>
          <a:prstGeom prst="rect">
            <a:avLst/>
          </a:prstGeom>
          <a:noFill/>
        </p:spPr>
        <p:txBody>
          <a:bodyPr wrap="none" rtlCol="0">
            <a:spAutoFit/>
          </a:bodyPr>
          <a:lstStyle/>
          <a:p>
            <a:r>
              <a:rPr lang="fr-FR" sz="2000" dirty="0" smtClean="0">
                <a:solidFill>
                  <a:srgbClr val="0000CC"/>
                </a:solidFill>
                <a:latin typeface="Comic Sans MS" pitchFamily="66" charset="0"/>
              </a:rPr>
              <a:t>□ Le LHC fonctionne très bien </a:t>
            </a:r>
            <a:r>
              <a:rPr lang="fr-FR" sz="2000" dirty="0" smtClean="0">
                <a:latin typeface="Comic Sans MS" pitchFamily="66" charset="0"/>
              </a:rPr>
              <a:t>et les performances s’améliorent chaque jour,</a:t>
            </a:r>
          </a:p>
          <a:p>
            <a:r>
              <a:rPr lang="fr-FR" sz="2000" dirty="0" smtClean="0">
                <a:latin typeface="Comic Sans MS" pitchFamily="66" charset="0"/>
              </a:rPr>
              <a:t> </a:t>
            </a:r>
            <a:r>
              <a:rPr lang="fr-FR" sz="2000" dirty="0" smtClean="0">
                <a:latin typeface="Comic Sans MS" pitchFamily="66" charset="0"/>
              </a:rPr>
              <a:t>   en particulier: </a:t>
            </a:r>
            <a:r>
              <a:rPr lang="fr-FR" sz="2000" dirty="0" smtClean="0">
                <a:solidFill>
                  <a:srgbClr val="FF0000"/>
                </a:solidFill>
                <a:latin typeface="Comic Sans MS" pitchFamily="66" charset="0"/>
              </a:rPr>
              <a:t>les objectifs sont tenus</a:t>
            </a:r>
          </a:p>
          <a:p>
            <a:r>
              <a:rPr lang="fr-FR" sz="2000" dirty="0" smtClean="0">
                <a:latin typeface="Comic Sans MS" pitchFamily="66" charset="0"/>
              </a:rPr>
              <a:t> </a:t>
            </a:r>
            <a:r>
              <a:rPr lang="fr-FR" sz="2000" dirty="0" smtClean="0">
                <a:latin typeface="Comic Sans MS" pitchFamily="66" charset="0"/>
              </a:rPr>
              <a:t>      </a:t>
            </a:r>
            <a:r>
              <a:rPr lang="fr-FR" sz="2000" dirty="0" smtClean="0">
                <a:latin typeface="Comic Sans MS" pitchFamily="66" charset="0"/>
                <a:sym typeface="Symbol"/>
              </a:rPr>
              <a:t> une bonne confiance pour le futur et le passage à 14 </a:t>
            </a:r>
            <a:r>
              <a:rPr lang="fr-FR" sz="2000" dirty="0" smtClean="0">
                <a:latin typeface="Comic Sans MS" pitchFamily="66" charset="0"/>
                <a:sym typeface="Symbol"/>
              </a:rPr>
              <a:t>TeV</a:t>
            </a:r>
            <a:r>
              <a:rPr lang="fr-FR" sz="2000" dirty="0" smtClean="0">
                <a:latin typeface="Comic Sans MS" pitchFamily="66" charset="0"/>
                <a:sym typeface="Symbol"/>
              </a:rPr>
              <a:t> en 2014.</a:t>
            </a:r>
            <a:endParaRPr lang="fr-FR" sz="2000" dirty="0">
              <a:latin typeface="Comic Sans MS" pitchFamily="66" charset="0"/>
            </a:endParaRPr>
          </a:p>
        </p:txBody>
      </p:sp>
      <p:sp>
        <p:nvSpPr>
          <p:cNvPr id="3" name="ZoneTexte 2"/>
          <p:cNvSpPr txBox="1"/>
          <p:nvPr/>
        </p:nvSpPr>
        <p:spPr>
          <a:xfrm>
            <a:off x="-36512" y="2204864"/>
            <a:ext cx="8250977" cy="1015663"/>
          </a:xfrm>
          <a:prstGeom prst="rect">
            <a:avLst/>
          </a:prstGeom>
          <a:noFill/>
        </p:spPr>
        <p:txBody>
          <a:bodyPr wrap="none" rtlCol="0">
            <a:spAutoFit/>
          </a:bodyPr>
          <a:lstStyle/>
          <a:p>
            <a:r>
              <a:rPr lang="fr-FR" sz="2000" dirty="0" smtClean="0">
                <a:solidFill>
                  <a:srgbClr val="0000CC"/>
                </a:solidFill>
                <a:latin typeface="Comic Sans MS" pitchFamily="66" charset="0"/>
              </a:rPr>
              <a:t>□ </a:t>
            </a:r>
            <a:r>
              <a:rPr lang="fr-FR" sz="2000" dirty="0" smtClean="0">
                <a:solidFill>
                  <a:srgbClr val="0000CC"/>
                </a:solidFill>
                <a:latin typeface="Comic Sans MS" pitchFamily="66" charset="0"/>
              </a:rPr>
              <a:t> </a:t>
            </a:r>
            <a:r>
              <a:rPr lang="fr-FR" sz="2000" dirty="0" smtClean="0">
                <a:solidFill>
                  <a:srgbClr val="0000CC"/>
                </a:solidFill>
                <a:latin typeface="Comic Sans MS" pitchFamily="66" charset="0"/>
              </a:rPr>
              <a:t>Le détecteur ATLAS répond à nos attentes</a:t>
            </a:r>
            <a:r>
              <a:rPr lang="fr-FR" sz="2000" dirty="0" smtClean="0">
                <a:latin typeface="Comic Sans MS" pitchFamily="66" charset="0"/>
              </a:rPr>
              <a:t>,</a:t>
            </a:r>
          </a:p>
          <a:p>
            <a:r>
              <a:rPr lang="fr-FR" sz="2000" dirty="0" smtClean="0">
                <a:latin typeface="Comic Sans MS" pitchFamily="66" charset="0"/>
              </a:rPr>
              <a:t> </a:t>
            </a:r>
            <a:r>
              <a:rPr lang="fr-FR" sz="2000" dirty="0" smtClean="0">
                <a:latin typeface="Comic Sans MS" pitchFamily="66" charset="0"/>
              </a:rPr>
              <a:t>    et la Calorimétrie hadronique est particulièrement performante:</a:t>
            </a:r>
          </a:p>
          <a:p>
            <a:r>
              <a:rPr lang="fr-FR" sz="2000" dirty="0" smtClean="0">
                <a:latin typeface="Comic Sans MS" pitchFamily="66" charset="0"/>
              </a:rPr>
              <a:t> </a:t>
            </a:r>
            <a:r>
              <a:rPr lang="fr-FR" sz="2000" dirty="0" smtClean="0">
                <a:latin typeface="Comic Sans MS" pitchFamily="66" charset="0"/>
              </a:rPr>
              <a:t>                         </a:t>
            </a:r>
            <a:r>
              <a:rPr lang="fr-FR" sz="2000" dirty="0" smtClean="0">
                <a:solidFill>
                  <a:srgbClr val="FF0000"/>
                </a:solidFill>
                <a:latin typeface="Comic Sans MS" pitchFamily="66" charset="0"/>
              </a:rPr>
              <a:t>le LPC ne s’est pas trompé dans ses choix.</a:t>
            </a:r>
          </a:p>
        </p:txBody>
      </p:sp>
      <p:sp>
        <p:nvSpPr>
          <p:cNvPr id="4" name="ZoneTexte 3"/>
          <p:cNvSpPr txBox="1"/>
          <p:nvPr/>
        </p:nvSpPr>
        <p:spPr>
          <a:xfrm>
            <a:off x="-36512" y="3429000"/>
            <a:ext cx="8712642" cy="1015663"/>
          </a:xfrm>
          <a:prstGeom prst="rect">
            <a:avLst/>
          </a:prstGeom>
          <a:noFill/>
        </p:spPr>
        <p:txBody>
          <a:bodyPr wrap="none" rtlCol="0">
            <a:spAutoFit/>
          </a:bodyPr>
          <a:lstStyle/>
          <a:p>
            <a:r>
              <a:rPr lang="fr-FR" sz="2000" dirty="0" smtClean="0">
                <a:solidFill>
                  <a:srgbClr val="0000CC"/>
                </a:solidFill>
                <a:latin typeface="Comic Sans MS" pitchFamily="66" charset="0"/>
              </a:rPr>
              <a:t>□ Les analyses de physique couvrent  de larges domaines</a:t>
            </a:r>
          </a:p>
          <a:p>
            <a:r>
              <a:rPr lang="fr-FR" sz="2000" dirty="0" smtClean="0">
                <a:latin typeface="Comic Sans MS" pitchFamily="66" charset="0"/>
              </a:rPr>
              <a:t> </a:t>
            </a:r>
            <a:r>
              <a:rPr lang="fr-FR" sz="2000" dirty="0" smtClean="0">
                <a:latin typeface="Comic Sans MS" pitchFamily="66" charset="0"/>
              </a:rPr>
              <a:t>  </a:t>
            </a:r>
            <a:r>
              <a:rPr lang="fr-FR" sz="2000" dirty="0" smtClean="0">
                <a:solidFill>
                  <a:srgbClr val="FF0000"/>
                </a:solidFill>
                <a:latin typeface="Comic Sans MS" pitchFamily="66" charset="0"/>
              </a:rPr>
              <a:t>avec </a:t>
            </a:r>
            <a:r>
              <a:rPr lang="fr-FR" sz="2000" dirty="0" smtClean="0">
                <a:solidFill>
                  <a:srgbClr val="FF0000"/>
                </a:solidFill>
                <a:latin typeface="Comic Sans MS" pitchFamily="66" charset="0"/>
              </a:rPr>
              <a:t>des contributions notables du LPC</a:t>
            </a:r>
            <a:endParaRPr lang="fr-FR" sz="2000" dirty="0" smtClean="0">
              <a:solidFill>
                <a:srgbClr val="FF0000"/>
              </a:solidFill>
              <a:latin typeface="Comic Sans MS" pitchFamily="66" charset="0"/>
            </a:endParaRPr>
          </a:p>
          <a:p>
            <a:r>
              <a:rPr lang="fr-FR" sz="2000" dirty="0" smtClean="0">
                <a:latin typeface="Comic Sans MS" pitchFamily="66" charset="0"/>
              </a:rPr>
              <a:t> </a:t>
            </a:r>
            <a:r>
              <a:rPr lang="fr-FR" sz="2000" dirty="0" smtClean="0">
                <a:latin typeface="Comic Sans MS" pitchFamily="66" charset="0"/>
              </a:rPr>
              <a:t>  et les résultats se multiplient en collisions de protons et aussi en ion.</a:t>
            </a:r>
          </a:p>
        </p:txBody>
      </p:sp>
      <p:sp>
        <p:nvSpPr>
          <p:cNvPr id="5" name="ZoneTexte 4"/>
          <p:cNvSpPr txBox="1"/>
          <p:nvPr/>
        </p:nvSpPr>
        <p:spPr>
          <a:xfrm>
            <a:off x="467544" y="4653136"/>
            <a:ext cx="7941598" cy="707886"/>
          </a:xfrm>
          <a:prstGeom prst="rect">
            <a:avLst/>
          </a:prstGeom>
          <a:noFill/>
        </p:spPr>
        <p:txBody>
          <a:bodyPr wrap="none" rtlCol="0">
            <a:spAutoFit/>
          </a:bodyPr>
          <a:lstStyle/>
          <a:p>
            <a:r>
              <a:rPr lang="fr-FR" sz="2000" dirty="0" smtClean="0">
                <a:solidFill>
                  <a:srgbClr val="CC0066"/>
                </a:solidFill>
                <a:latin typeface="Comic Sans MS" pitchFamily="66" charset="0"/>
              </a:rPr>
              <a:t>On peut dire que les résultats les plus importants en 2010</a:t>
            </a:r>
          </a:p>
          <a:p>
            <a:r>
              <a:rPr lang="fr-FR" sz="2000" dirty="0" smtClean="0">
                <a:solidFill>
                  <a:srgbClr val="CC0066"/>
                </a:solidFill>
                <a:latin typeface="Comic Sans MS" pitchFamily="66" charset="0"/>
              </a:rPr>
              <a:t> proviennent des collisions d’ions, et là aussi le LPC a joué un rôle.</a:t>
            </a:r>
            <a:endParaRPr lang="fr-FR" sz="2000" dirty="0">
              <a:solidFill>
                <a:srgbClr val="CC0066"/>
              </a:solidFill>
              <a:latin typeface="Comic Sans MS" pitchFamily="66" charset="0"/>
            </a:endParaRPr>
          </a:p>
        </p:txBody>
      </p:sp>
      <p:sp>
        <p:nvSpPr>
          <p:cNvPr id="6" name="ZoneTexte 5"/>
          <p:cNvSpPr txBox="1"/>
          <p:nvPr/>
        </p:nvSpPr>
        <p:spPr>
          <a:xfrm>
            <a:off x="-36512" y="5589240"/>
            <a:ext cx="8366393" cy="1015663"/>
          </a:xfrm>
          <a:prstGeom prst="rect">
            <a:avLst/>
          </a:prstGeom>
          <a:noFill/>
        </p:spPr>
        <p:txBody>
          <a:bodyPr wrap="none" rtlCol="0">
            <a:spAutoFit/>
          </a:bodyPr>
          <a:lstStyle/>
          <a:p>
            <a:r>
              <a:rPr lang="fr-FR" sz="2000" dirty="0" smtClean="0">
                <a:solidFill>
                  <a:srgbClr val="0000CC"/>
                </a:solidFill>
                <a:latin typeface="Comic Sans MS" pitchFamily="66" charset="0"/>
              </a:rPr>
              <a:t>□ La surveillance du détecteur ATLAS (et du </a:t>
            </a:r>
            <a:r>
              <a:rPr lang="fr-FR" sz="2000" dirty="0" smtClean="0">
                <a:solidFill>
                  <a:srgbClr val="0000CC"/>
                </a:solidFill>
                <a:latin typeface="Comic Sans MS" pitchFamily="66" charset="0"/>
              </a:rPr>
              <a:t>Tilecal</a:t>
            </a:r>
            <a:r>
              <a:rPr lang="fr-FR" sz="2000" dirty="0" smtClean="0">
                <a:solidFill>
                  <a:srgbClr val="0000CC"/>
                </a:solidFill>
                <a:latin typeface="Comic Sans MS" pitchFamily="66" charset="0"/>
              </a:rPr>
              <a:t>)</a:t>
            </a:r>
          </a:p>
          <a:p>
            <a:r>
              <a:rPr lang="fr-FR" sz="2000" dirty="0" smtClean="0">
                <a:solidFill>
                  <a:srgbClr val="0000CC"/>
                </a:solidFill>
                <a:latin typeface="Comic Sans MS" pitchFamily="66" charset="0"/>
              </a:rPr>
              <a:t> </a:t>
            </a:r>
            <a:r>
              <a:rPr lang="fr-FR" sz="2000" dirty="0" smtClean="0">
                <a:solidFill>
                  <a:srgbClr val="0000CC"/>
                </a:solidFill>
                <a:latin typeface="Comic Sans MS" pitchFamily="66" charset="0"/>
              </a:rPr>
              <a:t>  et les prises de données </a:t>
            </a:r>
            <a:r>
              <a:rPr lang="fr-FR" sz="2000" dirty="0" smtClean="0">
                <a:latin typeface="Comic Sans MS" pitchFamily="66" charset="0"/>
              </a:rPr>
              <a:t>sont des tâches primordiales,</a:t>
            </a:r>
          </a:p>
          <a:p>
            <a:r>
              <a:rPr lang="fr-FR" sz="2000" dirty="0" smtClean="0">
                <a:latin typeface="Comic Sans MS" pitchFamily="66" charset="0"/>
              </a:rPr>
              <a:t> </a:t>
            </a:r>
            <a:r>
              <a:rPr lang="fr-FR" sz="2000" dirty="0" smtClean="0">
                <a:latin typeface="Comic Sans MS" pitchFamily="66" charset="0"/>
              </a:rPr>
              <a:t>   mais </a:t>
            </a:r>
            <a:r>
              <a:rPr lang="fr-FR" sz="2000" dirty="0" smtClean="0">
                <a:solidFill>
                  <a:srgbClr val="0000CC"/>
                </a:solidFill>
                <a:latin typeface="Comic Sans MS" pitchFamily="66" charset="0"/>
              </a:rPr>
              <a:t>les R&amp;D préparant le futur </a:t>
            </a:r>
            <a:r>
              <a:rPr lang="fr-FR" sz="2000" dirty="0" smtClean="0">
                <a:latin typeface="Comic Sans MS" pitchFamily="66" charset="0"/>
              </a:rPr>
              <a:t>sont capitales au CERN et au LPC.</a:t>
            </a:r>
            <a:endParaRPr lang="fr-FR" sz="2000" dirty="0">
              <a:latin typeface="Comic Sans MS" pitchFamily="66" charset="0"/>
            </a:endParaRPr>
          </a:p>
        </p:txBody>
      </p:sp>
      <p:sp>
        <p:nvSpPr>
          <p:cNvPr id="7" name="ZoneTexte 6"/>
          <p:cNvSpPr txBox="1"/>
          <p:nvPr/>
        </p:nvSpPr>
        <p:spPr>
          <a:xfrm>
            <a:off x="467544" y="260648"/>
            <a:ext cx="824937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solidFill>
                  <a:srgbClr val="FF0000"/>
                </a:solidFill>
                <a:latin typeface="Comic Sans MS" pitchFamily="66" charset="0"/>
              </a:rPr>
              <a:t>Des prévisions (ou polémiques)… à l’observation des faits</a:t>
            </a:r>
            <a:endParaRPr lang="fr-FR" sz="24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78214" y="1840756"/>
            <a:ext cx="4998484" cy="3170099"/>
          </a:xfrm>
          <a:prstGeom prst="rect">
            <a:avLst/>
          </a:prstGeom>
          <a:effectLst>
            <a:outerShdw blurRad="50800" dist="38100" dir="2700000" algn="tl" rotWithShape="0">
              <a:prstClr val="black">
                <a:alpha val="40000"/>
              </a:prstClr>
            </a:outerShdw>
          </a:effectLst>
        </p:spPr>
        <p:txBody>
          <a:bodyPr wrap="none">
            <a:spAutoFit/>
          </a:bodyPr>
          <a:lstStyle/>
          <a:p>
            <a:pPr algn="ctr"/>
            <a:r>
              <a:rPr lang="fr-FR" sz="4000" dirty="0" smtClean="0">
                <a:solidFill>
                  <a:srgbClr val="0000CC"/>
                </a:solidFill>
                <a:latin typeface="Comic Sans MS" pitchFamily="66" charset="0"/>
              </a:rPr>
              <a:t>Petits rappels:</a:t>
            </a:r>
          </a:p>
          <a:p>
            <a:pPr algn="ctr"/>
            <a:endParaRPr lang="fr-FR" sz="4000" dirty="0" smtClean="0">
              <a:solidFill>
                <a:srgbClr val="0000CC"/>
              </a:solidFill>
              <a:latin typeface="Comic Sans MS" pitchFamily="66" charset="0"/>
            </a:endParaRPr>
          </a:p>
          <a:p>
            <a:pPr algn="ctr"/>
            <a:r>
              <a:rPr lang="fr-FR" sz="4000" dirty="0" smtClean="0">
                <a:solidFill>
                  <a:srgbClr val="0000CC"/>
                </a:solidFill>
                <a:latin typeface="Comic Sans MS" pitchFamily="66" charset="0"/>
              </a:rPr>
              <a:t>objectifs physiques,</a:t>
            </a:r>
          </a:p>
          <a:p>
            <a:pPr algn="ctr"/>
            <a:r>
              <a:rPr lang="fr-FR" sz="4000" dirty="0" smtClean="0">
                <a:solidFill>
                  <a:srgbClr val="0000CC"/>
                </a:solidFill>
                <a:latin typeface="Comic Sans MS" pitchFamily="66" charset="0"/>
              </a:rPr>
              <a:t>ATLAS,</a:t>
            </a:r>
          </a:p>
          <a:p>
            <a:pPr algn="ctr"/>
            <a:r>
              <a:rPr lang="fr-FR" sz="4000" dirty="0" smtClean="0">
                <a:solidFill>
                  <a:srgbClr val="0000CC"/>
                </a:solidFill>
                <a:latin typeface="Comic Sans MS" pitchFamily="66" charset="0"/>
              </a:rPr>
              <a:t>ATLAS/LPC</a:t>
            </a:r>
            <a:endParaRPr lang="fr-FR" sz="4000" dirty="0">
              <a:solidFill>
                <a:srgbClr val="0000C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52723" y="1196752"/>
            <a:ext cx="3708066" cy="1200329"/>
          </a:xfrm>
          <a:prstGeom prst="rect">
            <a:avLst/>
          </a:prstGeom>
          <a:solidFill>
            <a:srgbClr val="FFFF00"/>
          </a:solidFill>
        </p:spPr>
        <p:txBody>
          <a:bodyPr wrap="none" rtlCol="0">
            <a:spAutoFit/>
          </a:bodyPr>
          <a:lstStyle/>
          <a:p>
            <a:pPr algn="ctr"/>
            <a:r>
              <a:rPr lang="fr-FR" dirty="0" smtClean="0">
                <a:latin typeface="Comic Sans MS" pitchFamily="66" charset="0"/>
              </a:rPr>
              <a:t>Meilleure compréhension</a:t>
            </a:r>
          </a:p>
          <a:p>
            <a:pPr algn="ctr"/>
            <a:r>
              <a:rPr lang="fr-FR" dirty="0" smtClean="0">
                <a:latin typeface="Comic Sans MS" pitchFamily="66" charset="0"/>
              </a:rPr>
              <a:t> du monde de</a:t>
            </a:r>
          </a:p>
          <a:p>
            <a:pPr algn="ctr"/>
            <a:r>
              <a:rPr lang="fr-FR" dirty="0" smtClean="0">
                <a:latin typeface="Comic Sans MS" pitchFamily="66" charset="0"/>
              </a:rPr>
              <a:t>l’infiniment petit:</a:t>
            </a:r>
          </a:p>
          <a:p>
            <a:pPr algn="ctr"/>
            <a:r>
              <a:rPr lang="fr-FR" dirty="0" smtClean="0">
                <a:solidFill>
                  <a:srgbClr val="FF0000"/>
                </a:solidFill>
                <a:latin typeface="Comic Sans MS" pitchFamily="66" charset="0"/>
              </a:rPr>
              <a:t>celui des particules élémentaires</a:t>
            </a:r>
            <a:endParaRPr lang="fr-FR" dirty="0">
              <a:solidFill>
                <a:srgbClr val="FF0000"/>
              </a:solidFill>
              <a:latin typeface="Comic Sans MS" pitchFamily="66" charset="0"/>
            </a:endParaRPr>
          </a:p>
        </p:txBody>
      </p:sp>
      <p:sp>
        <p:nvSpPr>
          <p:cNvPr id="7" name="ZoneTexte 6"/>
          <p:cNvSpPr txBox="1"/>
          <p:nvPr/>
        </p:nvSpPr>
        <p:spPr>
          <a:xfrm>
            <a:off x="1089807" y="188640"/>
            <a:ext cx="6290505"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latin typeface="Comic Sans MS" pitchFamily="66" charset="0"/>
                <a:sym typeface="Symbol"/>
              </a:rPr>
              <a:t>Objectifs généraux de physique</a:t>
            </a:r>
            <a:endParaRPr lang="fr-FR" sz="3200" dirty="0">
              <a:latin typeface="Comic Sans MS" pitchFamily="66" charset="0"/>
            </a:endParaRPr>
          </a:p>
        </p:txBody>
      </p:sp>
      <p:sp>
        <p:nvSpPr>
          <p:cNvPr id="9" name="ZoneTexte 8"/>
          <p:cNvSpPr txBox="1"/>
          <p:nvPr/>
        </p:nvSpPr>
        <p:spPr>
          <a:xfrm>
            <a:off x="5912431" y="1196752"/>
            <a:ext cx="2836033" cy="1200329"/>
          </a:xfrm>
          <a:prstGeom prst="rect">
            <a:avLst/>
          </a:prstGeom>
          <a:solidFill>
            <a:srgbClr val="FFFF00"/>
          </a:solidFill>
        </p:spPr>
        <p:txBody>
          <a:bodyPr wrap="none" rtlCol="0">
            <a:spAutoFit/>
          </a:bodyPr>
          <a:lstStyle/>
          <a:p>
            <a:pPr algn="ctr"/>
            <a:r>
              <a:rPr lang="fr-FR" dirty="0" smtClean="0">
                <a:latin typeface="Comic Sans MS" pitchFamily="66" charset="0"/>
              </a:rPr>
              <a:t>Meilleure compréhension</a:t>
            </a:r>
          </a:p>
          <a:p>
            <a:pPr algn="ctr"/>
            <a:r>
              <a:rPr lang="fr-FR" dirty="0" smtClean="0">
                <a:latin typeface="Comic Sans MS" pitchFamily="66" charset="0"/>
              </a:rPr>
              <a:t> du monde de</a:t>
            </a:r>
          </a:p>
          <a:p>
            <a:pPr algn="ctr"/>
            <a:r>
              <a:rPr lang="fr-FR" dirty="0" smtClean="0">
                <a:latin typeface="Comic Sans MS" pitchFamily="66" charset="0"/>
              </a:rPr>
              <a:t>l’infiniment grand:</a:t>
            </a:r>
          </a:p>
          <a:p>
            <a:pPr algn="ctr"/>
            <a:r>
              <a:rPr lang="fr-FR" dirty="0" smtClean="0">
                <a:solidFill>
                  <a:srgbClr val="FF0000"/>
                </a:solidFill>
                <a:latin typeface="Comic Sans MS" pitchFamily="66" charset="0"/>
              </a:rPr>
              <a:t>jusqu’à la cosmologie</a:t>
            </a:r>
            <a:endParaRPr lang="fr-FR" dirty="0">
              <a:solidFill>
                <a:srgbClr val="FF0000"/>
              </a:solidFill>
              <a:latin typeface="Comic Sans MS" pitchFamily="66" charset="0"/>
            </a:endParaRPr>
          </a:p>
        </p:txBody>
      </p:sp>
      <p:sp>
        <p:nvSpPr>
          <p:cNvPr id="10" name="Double flèche horizontale 9"/>
          <p:cNvSpPr/>
          <p:nvPr/>
        </p:nvSpPr>
        <p:spPr>
          <a:xfrm>
            <a:off x="4435968" y="1700808"/>
            <a:ext cx="1216152" cy="288032"/>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1" name="ZoneTexte 10"/>
          <p:cNvSpPr txBox="1"/>
          <p:nvPr/>
        </p:nvSpPr>
        <p:spPr>
          <a:xfrm>
            <a:off x="1442795" y="2852936"/>
            <a:ext cx="6170279" cy="1200329"/>
          </a:xfrm>
          <a:prstGeom prst="rect">
            <a:avLst/>
          </a:prstGeom>
          <a:noFill/>
        </p:spPr>
        <p:txBody>
          <a:bodyPr wrap="none" rtlCol="0">
            <a:spAutoFit/>
          </a:bodyPr>
          <a:lstStyle/>
          <a:p>
            <a:pPr algn="ctr"/>
            <a:r>
              <a:rPr lang="fr-FR" dirty="0" smtClean="0">
                <a:latin typeface="Comic Sans MS" pitchFamily="66" charset="0"/>
              </a:rPr>
              <a:t>Performances du LHC (Grand Collisionneur de Hadrons) </a:t>
            </a:r>
          </a:p>
          <a:p>
            <a:pPr algn="ctr"/>
            <a:r>
              <a:rPr lang="fr-FR" dirty="0" smtClean="0">
                <a:latin typeface="Comic Sans MS" pitchFamily="66" charset="0"/>
              </a:rPr>
              <a:t>en collisions proton-proton et ion-ion:</a:t>
            </a:r>
          </a:p>
          <a:p>
            <a:pPr algn="ctr">
              <a:buFontTx/>
              <a:buChar char="-"/>
            </a:pPr>
            <a:r>
              <a:rPr lang="fr-FR" dirty="0" smtClean="0">
                <a:latin typeface="Comic Sans MS" pitchFamily="66" charset="0"/>
              </a:rPr>
              <a:t>Les plus hautes énergie de collision sur accélérateur.</a:t>
            </a:r>
          </a:p>
          <a:p>
            <a:pPr algn="ctr">
              <a:buFontTx/>
              <a:buChar char="-"/>
            </a:pPr>
            <a:r>
              <a:rPr lang="fr-FR" dirty="0" smtClean="0">
                <a:latin typeface="Comic Sans MS" pitchFamily="66" charset="0"/>
              </a:rPr>
              <a:t> Le plus grand nombre de collisions/seconde.</a:t>
            </a:r>
            <a:endParaRPr lang="fr-FR" dirty="0">
              <a:latin typeface="Comic Sans MS" pitchFamily="66" charset="0"/>
            </a:endParaRPr>
          </a:p>
        </p:txBody>
      </p:sp>
      <p:sp>
        <p:nvSpPr>
          <p:cNvPr id="12" name="Flèche à angle droit 11"/>
          <p:cNvSpPr/>
          <p:nvPr/>
        </p:nvSpPr>
        <p:spPr>
          <a:xfrm>
            <a:off x="7668344" y="2564904"/>
            <a:ext cx="648072" cy="576064"/>
          </a:xfrm>
          <a:prstGeom prst="ben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Flèche à angle droit 12"/>
          <p:cNvSpPr/>
          <p:nvPr/>
        </p:nvSpPr>
        <p:spPr>
          <a:xfrm flipH="1">
            <a:off x="755576" y="2564904"/>
            <a:ext cx="611560" cy="576064"/>
          </a:xfrm>
          <a:prstGeom prst="bentUpArrow">
            <a:avLst>
              <a:gd name="adj1" fmla="val 26933"/>
              <a:gd name="adj2" fmla="val 23913"/>
              <a:gd name="adj3" fmla="val 25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Content Placeholder 10" descr="lhc_tunnel_wide.jpg"/>
          <p:cNvPicPr>
            <a:picLocks noChangeAspect="1"/>
          </p:cNvPicPr>
          <p:nvPr/>
        </p:nvPicPr>
        <p:blipFill>
          <a:blip r:embed="rId3" cstate="print"/>
          <a:srcRect t="14395" b="41190"/>
          <a:stretch>
            <a:fillRect/>
          </a:stretch>
        </p:blipFill>
        <p:spPr bwMode="auto">
          <a:xfrm>
            <a:off x="467544" y="4149080"/>
            <a:ext cx="8207194" cy="27363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chemin horizontal 4"/>
          <p:cNvSpPr/>
          <p:nvPr/>
        </p:nvSpPr>
        <p:spPr>
          <a:xfrm>
            <a:off x="1122314" y="476673"/>
            <a:ext cx="3593702" cy="208823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 </a:t>
            </a:r>
            <a:r>
              <a:rPr lang="fr-FR" sz="2000" dirty="0" smtClean="0">
                <a:latin typeface="Comic Sans MS" pitchFamily="66" charset="0"/>
              </a:rPr>
              <a:t>FERMIONS</a:t>
            </a:r>
          </a:p>
          <a:p>
            <a:pPr algn="ctr"/>
            <a:r>
              <a:rPr lang="fr-FR" dirty="0" smtClean="0">
                <a:latin typeface="Comic Sans MS" pitchFamily="66" charset="0"/>
              </a:rPr>
              <a:t>Quarks / Leptons</a:t>
            </a:r>
          </a:p>
          <a:p>
            <a:pPr algn="ctr"/>
            <a:r>
              <a:rPr lang="fr-FR" dirty="0" smtClean="0">
                <a:latin typeface="Comic Sans MS" pitchFamily="66" charset="0"/>
              </a:rPr>
              <a:t>3 familles</a:t>
            </a:r>
          </a:p>
          <a:p>
            <a:pPr algn="ctr"/>
            <a:r>
              <a:rPr lang="fr-FR" dirty="0" smtClean="0">
                <a:latin typeface="Comic Sans MS" pitchFamily="66" charset="0"/>
              </a:rPr>
              <a:t>24 particules/antiparticules</a:t>
            </a:r>
            <a:endParaRPr lang="fr-FR" dirty="0">
              <a:latin typeface="Comic Sans MS" pitchFamily="66" charset="0"/>
            </a:endParaRPr>
          </a:p>
        </p:txBody>
      </p:sp>
      <p:sp>
        <p:nvSpPr>
          <p:cNvPr id="6" name="Parchemin vertical 5"/>
          <p:cNvSpPr/>
          <p:nvPr/>
        </p:nvSpPr>
        <p:spPr>
          <a:xfrm>
            <a:off x="5658818" y="332657"/>
            <a:ext cx="2297558" cy="24482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Comic Sans MS" pitchFamily="66" charset="0"/>
              </a:rPr>
              <a:t>BOSONS</a:t>
            </a:r>
          </a:p>
          <a:p>
            <a:pPr algn="ctr"/>
            <a:r>
              <a:rPr lang="fr-FR" dirty="0" smtClean="0">
                <a:latin typeface="Comic Sans MS" pitchFamily="66" charset="0"/>
              </a:rPr>
              <a:t>3 interactions</a:t>
            </a:r>
          </a:p>
          <a:p>
            <a:pPr algn="ctr"/>
            <a:r>
              <a:rPr lang="fr-FR" dirty="0" smtClean="0">
                <a:latin typeface="Comic Sans MS" pitchFamily="66" charset="0"/>
              </a:rPr>
              <a:t>+ 1 absente (gravitation)</a:t>
            </a:r>
          </a:p>
          <a:p>
            <a:pPr algn="ctr"/>
            <a:r>
              <a:rPr lang="fr-FR" dirty="0" smtClean="0">
                <a:latin typeface="Comic Sans MS" pitchFamily="66" charset="0"/>
              </a:rPr>
              <a:t>12 particules</a:t>
            </a:r>
          </a:p>
          <a:p>
            <a:pPr algn="ctr"/>
            <a:r>
              <a:rPr lang="fr-FR" dirty="0" smtClean="0">
                <a:latin typeface="Comic Sans MS" pitchFamily="66" charset="0"/>
              </a:rPr>
              <a:t>ou</a:t>
            </a:r>
            <a:r>
              <a:rPr lang="fr-FR" dirty="0" smtClean="0">
                <a:latin typeface="Comic Sans MS" pitchFamily="66" charset="0"/>
              </a:rPr>
              <a:t> </a:t>
            </a:r>
            <a:r>
              <a:rPr lang="fr-FR" dirty="0" smtClean="0">
                <a:latin typeface="Comic Sans MS" pitchFamily="66" charset="0"/>
              </a:rPr>
              <a:t>antiparticules</a:t>
            </a:r>
            <a:endParaRPr lang="fr-FR" dirty="0">
              <a:latin typeface="Comic Sans MS" pitchFamily="66" charset="0"/>
            </a:endParaRPr>
          </a:p>
        </p:txBody>
      </p:sp>
      <p:sp>
        <p:nvSpPr>
          <p:cNvPr id="7" name="Parchemin vertical 6"/>
          <p:cNvSpPr/>
          <p:nvPr/>
        </p:nvSpPr>
        <p:spPr>
          <a:xfrm>
            <a:off x="6228184" y="2852936"/>
            <a:ext cx="1224136" cy="1143000"/>
          </a:xfrm>
          <a:prstGeom prst="vertic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Boson de </a:t>
            </a:r>
            <a:r>
              <a:rPr lang="fr-FR" dirty="0" smtClean="0">
                <a:latin typeface="Comic Sans MS" pitchFamily="66" charset="0"/>
              </a:rPr>
              <a:t>Higgs</a:t>
            </a:r>
            <a:endParaRPr lang="fr-FR" dirty="0">
              <a:latin typeface="Comic Sans MS" pitchFamily="66" charset="0"/>
            </a:endParaRPr>
          </a:p>
        </p:txBody>
      </p:sp>
      <p:sp>
        <p:nvSpPr>
          <p:cNvPr id="8" name="Rectangle 7"/>
          <p:cNvSpPr/>
          <p:nvPr/>
        </p:nvSpPr>
        <p:spPr>
          <a:xfrm>
            <a:off x="611560" y="260648"/>
            <a:ext cx="7920880" cy="381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755576" y="3573016"/>
            <a:ext cx="2656496" cy="461665"/>
          </a:xfrm>
          <a:prstGeom prst="rect">
            <a:avLst/>
          </a:prstGeom>
          <a:noFill/>
        </p:spPr>
        <p:txBody>
          <a:bodyPr wrap="none" rtlCol="0">
            <a:spAutoFit/>
          </a:bodyPr>
          <a:lstStyle/>
          <a:p>
            <a:r>
              <a:rPr lang="fr-FR" sz="2400" dirty="0" smtClean="0">
                <a:solidFill>
                  <a:srgbClr val="0070C0"/>
                </a:solidFill>
                <a:latin typeface="Comic Sans MS" pitchFamily="66" charset="0"/>
              </a:rPr>
              <a:t>Modèle Standard</a:t>
            </a:r>
            <a:endParaRPr lang="fr-FR" sz="2400" dirty="0">
              <a:solidFill>
                <a:srgbClr val="0070C0"/>
              </a:solidFill>
              <a:latin typeface="Comic Sans MS" pitchFamily="66" charset="0"/>
            </a:endParaRPr>
          </a:p>
        </p:txBody>
      </p:sp>
      <p:sp>
        <p:nvSpPr>
          <p:cNvPr id="10" name="Rectangle 9"/>
          <p:cNvSpPr/>
          <p:nvPr/>
        </p:nvSpPr>
        <p:spPr>
          <a:xfrm>
            <a:off x="611560" y="4320480"/>
            <a:ext cx="7920880" cy="2276872"/>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755576" y="4407495"/>
            <a:ext cx="3140603" cy="461665"/>
          </a:xfrm>
          <a:prstGeom prst="rect">
            <a:avLst/>
          </a:prstGeom>
          <a:noFill/>
        </p:spPr>
        <p:txBody>
          <a:bodyPr wrap="none" rtlCol="0">
            <a:spAutoFit/>
          </a:bodyPr>
          <a:lstStyle/>
          <a:p>
            <a:r>
              <a:rPr lang="fr-FR" sz="2400" dirty="0" smtClean="0">
                <a:solidFill>
                  <a:srgbClr val="006600"/>
                </a:solidFill>
                <a:latin typeface="Comic Sans MS" pitchFamily="66" charset="0"/>
              </a:rPr>
              <a:t>La Nouvelle Physique</a:t>
            </a:r>
            <a:endParaRPr lang="fr-FR" sz="2400" dirty="0">
              <a:solidFill>
                <a:srgbClr val="006600"/>
              </a:solidFill>
              <a:latin typeface="Comic Sans MS" pitchFamily="66" charset="0"/>
            </a:endParaRPr>
          </a:p>
        </p:txBody>
      </p:sp>
      <p:sp>
        <p:nvSpPr>
          <p:cNvPr id="12" name="Parchemin horizontal 11"/>
          <p:cNvSpPr/>
          <p:nvPr/>
        </p:nvSpPr>
        <p:spPr>
          <a:xfrm>
            <a:off x="4283968" y="4411952"/>
            <a:ext cx="4032448" cy="1033272"/>
          </a:xfrm>
          <a:prstGeom prst="horizontalScroll">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SUSY: FERMIONS </a:t>
            </a:r>
            <a:r>
              <a:rPr lang="fr-FR" dirty="0" smtClean="0">
                <a:latin typeface="Comic Sans MS" pitchFamily="66" charset="0"/>
                <a:sym typeface="Symbol"/>
              </a:rPr>
              <a:t> </a:t>
            </a:r>
            <a:r>
              <a:rPr lang="fr-FR" dirty="0" smtClean="0">
                <a:latin typeface="Comic Sans MS" pitchFamily="66" charset="0"/>
              </a:rPr>
              <a:t>BOSONS</a:t>
            </a:r>
            <a:endParaRPr lang="fr-FR" dirty="0">
              <a:latin typeface="Comic Sans MS" pitchFamily="66" charset="0"/>
            </a:endParaRPr>
          </a:p>
        </p:txBody>
      </p:sp>
      <p:sp>
        <p:nvSpPr>
          <p:cNvPr id="13" name="Parchemin horizontal 12"/>
          <p:cNvSpPr/>
          <p:nvPr/>
        </p:nvSpPr>
        <p:spPr>
          <a:xfrm>
            <a:off x="4283968" y="5492072"/>
            <a:ext cx="4032448" cy="1033272"/>
          </a:xfrm>
          <a:prstGeom prst="horizontalScroll">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atin typeface="Comic Sans MS" pitchFamily="66" charset="0"/>
              </a:rPr>
              <a:t>EXOTIQUE</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C:\Users\François\Desktop\LHC_collisions\Dijet.png"/>
          <p:cNvPicPr>
            <a:picLocks noChangeAspect="1" noChangeArrowheads="1"/>
          </p:cNvPicPr>
          <p:nvPr/>
        </p:nvPicPr>
        <p:blipFill>
          <a:blip r:embed="rId2" cstate="print"/>
          <a:srcRect/>
          <a:stretch>
            <a:fillRect/>
          </a:stretch>
        </p:blipFill>
        <p:spPr bwMode="auto">
          <a:xfrm>
            <a:off x="-36512" y="2413808"/>
            <a:ext cx="7632848" cy="4471576"/>
          </a:xfrm>
          <a:prstGeom prst="rect">
            <a:avLst/>
          </a:prstGeom>
          <a:noFill/>
        </p:spPr>
      </p:pic>
      <p:sp>
        <p:nvSpPr>
          <p:cNvPr id="6" name="ZoneTexte 5"/>
          <p:cNvSpPr txBox="1"/>
          <p:nvPr/>
        </p:nvSpPr>
        <p:spPr>
          <a:xfrm>
            <a:off x="112484" y="188640"/>
            <a:ext cx="6979796" cy="461665"/>
          </a:xfrm>
          <a:prstGeom prst="rect">
            <a:avLst/>
          </a:prstGeom>
          <a:noFill/>
        </p:spPr>
        <p:txBody>
          <a:bodyPr wrap="none" rtlCol="0">
            <a:spAutoFit/>
          </a:bodyPr>
          <a:lstStyle/>
          <a:p>
            <a:r>
              <a:rPr lang="fr-FR" sz="2400" dirty="0" smtClean="0">
                <a:solidFill>
                  <a:srgbClr val="0000CC"/>
                </a:solidFill>
                <a:latin typeface="Comic Sans MS" pitchFamily="66" charset="0"/>
              </a:rPr>
              <a:t>Exemple de collision simple: création d’un di-jet</a:t>
            </a:r>
          </a:p>
        </p:txBody>
      </p:sp>
      <p:sp>
        <p:nvSpPr>
          <p:cNvPr id="7" name="ZoneTexte 6"/>
          <p:cNvSpPr txBox="1"/>
          <p:nvPr/>
        </p:nvSpPr>
        <p:spPr>
          <a:xfrm>
            <a:off x="7250557" y="1196752"/>
            <a:ext cx="1752403" cy="369332"/>
          </a:xfrm>
          <a:prstGeom prst="rect">
            <a:avLst/>
          </a:prstGeom>
          <a:noFill/>
        </p:spPr>
        <p:txBody>
          <a:bodyPr wrap="none" rtlCol="0">
            <a:spAutoFit/>
          </a:bodyPr>
          <a:lstStyle/>
          <a:p>
            <a:r>
              <a:rPr lang="fr-FR" dirty="0" smtClean="0">
                <a:latin typeface="Comic Sans MS" pitchFamily="66" charset="0"/>
              </a:rPr>
              <a:t>quark </a:t>
            </a:r>
            <a:r>
              <a:rPr lang="fr-FR" dirty="0" smtClean="0">
                <a:latin typeface="Comic Sans MS" pitchFamily="66" charset="0"/>
                <a:sym typeface="Symbol"/>
              </a:rPr>
              <a:t> quark</a:t>
            </a:r>
            <a:endParaRPr lang="fr-FR" dirty="0">
              <a:latin typeface="Comic Sans MS" pitchFamily="66" charset="0"/>
            </a:endParaRPr>
          </a:p>
        </p:txBody>
      </p:sp>
      <p:cxnSp>
        <p:nvCxnSpPr>
          <p:cNvPr id="14" name="Connecteur droit avec flèche 13"/>
          <p:cNvCxnSpPr/>
          <p:nvPr/>
        </p:nvCxnSpPr>
        <p:spPr>
          <a:xfrm rot="5400000" flipH="1" flipV="1">
            <a:off x="7934633" y="1160748"/>
            <a:ext cx="36004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a:off x="7971431" y="1628006"/>
            <a:ext cx="28803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7754613" y="1772816"/>
            <a:ext cx="779381" cy="369332"/>
          </a:xfrm>
          <a:prstGeom prst="rect">
            <a:avLst/>
          </a:prstGeom>
          <a:noFill/>
        </p:spPr>
        <p:txBody>
          <a:bodyPr wrap="none" rtlCol="0">
            <a:spAutoFit/>
          </a:bodyPr>
          <a:lstStyle/>
          <a:p>
            <a:r>
              <a:rPr lang="fr-FR" dirty="0" smtClean="0">
                <a:latin typeface="Comic Sans MS" pitchFamily="66" charset="0"/>
              </a:rPr>
              <a:t>quark</a:t>
            </a:r>
            <a:endParaRPr lang="fr-FR" dirty="0">
              <a:latin typeface="Comic Sans MS" pitchFamily="66" charset="0"/>
            </a:endParaRPr>
          </a:p>
        </p:txBody>
      </p:sp>
      <p:sp>
        <p:nvSpPr>
          <p:cNvPr id="19" name="ZoneTexte 18"/>
          <p:cNvSpPr txBox="1"/>
          <p:nvPr/>
        </p:nvSpPr>
        <p:spPr>
          <a:xfrm>
            <a:off x="7754613" y="620688"/>
            <a:ext cx="779381" cy="369332"/>
          </a:xfrm>
          <a:prstGeom prst="rect">
            <a:avLst/>
          </a:prstGeom>
          <a:noFill/>
        </p:spPr>
        <p:txBody>
          <a:bodyPr wrap="none" rtlCol="0">
            <a:spAutoFit/>
          </a:bodyPr>
          <a:lstStyle/>
          <a:p>
            <a:r>
              <a:rPr lang="fr-FR" dirty="0" smtClean="0">
                <a:latin typeface="Comic Sans MS" pitchFamily="66" charset="0"/>
              </a:rPr>
              <a:t>quark</a:t>
            </a:r>
            <a:endParaRPr lang="fr-FR" dirty="0">
              <a:latin typeface="Comic Sans MS" pitchFamily="66" charset="0"/>
            </a:endParaRPr>
          </a:p>
        </p:txBody>
      </p:sp>
      <p:cxnSp>
        <p:nvCxnSpPr>
          <p:cNvPr id="21" name="Connecteur droit avec flèche 20"/>
          <p:cNvCxnSpPr/>
          <p:nvPr/>
        </p:nvCxnSpPr>
        <p:spPr>
          <a:xfrm rot="16200000" flipV="1">
            <a:off x="7790617" y="368660"/>
            <a:ext cx="360040" cy="28803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16200000" flipV="1">
            <a:off x="7826621" y="404664"/>
            <a:ext cx="504056" cy="720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5400000" flipH="1" flipV="1">
            <a:off x="8006641" y="368660"/>
            <a:ext cx="432048"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5400000" flipH="1" flipV="1">
            <a:off x="8114653" y="332656"/>
            <a:ext cx="360040" cy="36004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a:off x="7754613" y="2204864"/>
            <a:ext cx="432048" cy="28803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5400000">
            <a:off x="7862625" y="2312876"/>
            <a:ext cx="432048" cy="720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rot="16200000" flipH="1">
            <a:off x="7934633" y="2312876"/>
            <a:ext cx="504056" cy="14401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16200000" flipH="1">
            <a:off x="8078649" y="2168860"/>
            <a:ext cx="360040" cy="28803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7020272" y="260648"/>
            <a:ext cx="747320" cy="369332"/>
          </a:xfrm>
          <a:prstGeom prst="rect">
            <a:avLst/>
          </a:prstGeom>
          <a:noFill/>
        </p:spPr>
        <p:txBody>
          <a:bodyPr wrap="none" rtlCol="0">
            <a:spAutoFit/>
          </a:bodyPr>
          <a:lstStyle/>
          <a:p>
            <a:r>
              <a:rPr lang="fr-FR" dirty="0" smtClean="0">
                <a:solidFill>
                  <a:srgbClr val="FFFF00"/>
                </a:solidFill>
                <a:latin typeface="Comic Sans MS" pitchFamily="66" charset="0"/>
              </a:rPr>
              <a:t>Jet 1</a:t>
            </a:r>
            <a:endParaRPr lang="fr-FR" dirty="0">
              <a:solidFill>
                <a:srgbClr val="FFFF00"/>
              </a:solidFill>
              <a:latin typeface="Comic Sans MS" pitchFamily="66" charset="0"/>
            </a:endParaRPr>
          </a:p>
        </p:txBody>
      </p:sp>
      <p:sp>
        <p:nvSpPr>
          <p:cNvPr id="39" name="ZoneTexte 38"/>
          <p:cNvSpPr txBox="1"/>
          <p:nvPr/>
        </p:nvSpPr>
        <p:spPr>
          <a:xfrm>
            <a:off x="8100392" y="2636912"/>
            <a:ext cx="784189" cy="369332"/>
          </a:xfrm>
          <a:prstGeom prst="rect">
            <a:avLst/>
          </a:prstGeom>
          <a:noFill/>
        </p:spPr>
        <p:txBody>
          <a:bodyPr wrap="none" rtlCol="0">
            <a:spAutoFit/>
          </a:bodyPr>
          <a:lstStyle/>
          <a:p>
            <a:r>
              <a:rPr lang="fr-FR" dirty="0" smtClean="0">
                <a:solidFill>
                  <a:srgbClr val="FFFF00"/>
                </a:solidFill>
                <a:latin typeface="Comic Sans MS" pitchFamily="66" charset="0"/>
              </a:rPr>
              <a:t>Jet 2</a:t>
            </a:r>
            <a:endParaRPr lang="fr-FR" dirty="0">
              <a:solidFill>
                <a:srgbClr val="FFFF00"/>
              </a:solidFill>
              <a:latin typeface="Comic Sans MS" pitchFamily="66" charset="0"/>
            </a:endParaRPr>
          </a:p>
        </p:txBody>
      </p:sp>
      <p:sp>
        <p:nvSpPr>
          <p:cNvPr id="40" name="ZoneTexte 39"/>
          <p:cNvSpPr txBox="1"/>
          <p:nvPr/>
        </p:nvSpPr>
        <p:spPr>
          <a:xfrm>
            <a:off x="1128711" y="692696"/>
            <a:ext cx="5099473" cy="1200329"/>
          </a:xfrm>
          <a:prstGeom prst="rect">
            <a:avLst/>
          </a:prstGeom>
          <a:noFill/>
        </p:spPr>
        <p:txBody>
          <a:bodyPr wrap="none" rtlCol="0">
            <a:spAutoFit/>
          </a:bodyPr>
          <a:lstStyle/>
          <a:p>
            <a:pPr algn="ctr"/>
            <a:r>
              <a:rPr lang="fr-FR" dirty="0" smtClean="0">
                <a:latin typeface="Comic Sans MS" pitchFamily="66" charset="0"/>
              </a:rPr>
              <a:t>Collision proton-proton </a:t>
            </a:r>
            <a:r>
              <a:rPr lang="fr-FR" dirty="0" smtClean="0">
                <a:latin typeface="Comic Sans MS" pitchFamily="66" charset="0"/>
                <a:sym typeface="Symbol"/>
              </a:rPr>
              <a:t> collision quark-quark</a:t>
            </a:r>
          </a:p>
          <a:p>
            <a:pPr algn="ctr"/>
            <a:r>
              <a:rPr lang="fr-FR" dirty="0" smtClean="0">
                <a:latin typeface="Comic Sans MS" pitchFamily="66" charset="0"/>
                <a:sym typeface="Symbol"/>
              </a:rPr>
              <a:t>avec observation d’un di-jet</a:t>
            </a:r>
          </a:p>
          <a:p>
            <a:pPr algn="ctr"/>
            <a:r>
              <a:rPr lang="fr-FR" dirty="0" smtClean="0">
                <a:latin typeface="Comic Sans MS" pitchFamily="66" charset="0"/>
                <a:sym typeface="Symbol"/>
              </a:rPr>
              <a:t>dans le Calorimètre à tuiles scintillantes</a:t>
            </a:r>
          </a:p>
          <a:p>
            <a:pPr algn="ctr"/>
            <a:r>
              <a:rPr lang="fr-FR" dirty="0" smtClean="0">
                <a:latin typeface="Comic Sans MS" pitchFamily="66" charset="0"/>
                <a:sym typeface="Symbol"/>
              </a:rPr>
              <a:t>et dans les détecteurs situés à l’intérieur.</a:t>
            </a:r>
            <a:endParaRPr lang="fr-FR" dirty="0">
              <a:latin typeface="Comic Sans MS" pitchFamily="66" charset="0"/>
            </a:endParaRPr>
          </a:p>
        </p:txBody>
      </p:sp>
      <p:sp>
        <p:nvSpPr>
          <p:cNvPr id="20" name="ZoneTexte 19"/>
          <p:cNvSpPr txBox="1"/>
          <p:nvPr/>
        </p:nvSpPr>
        <p:spPr>
          <a:xfrm>
            <a:off x="7668344" y="4028871"/>
            <a:ext cx="1438214" cy="1200329"/>
          </a:xfrm>
          <a:prstGeom prst="rect">
            <a:avLst/>
          </a:prstGeom>
          <a:noFill/>
        </p:spPr>
        <p:txBody>
          <a:bodyPr wrap="none" rtlCol="0">
            <a:spAutoFit/>
          </a:bodyPr>
          <a:lstStyle/>
          <a:p>
            <a:pPr algn="ctr"/>
            <a:r>
              <a:rPr lang="fr-FR" dirty="0" smtClean="0">
                <a:solidFill>
                  <a:srgbClr val="0000CC"/>
                </a:solidFill>
                <a:latin typeface="Comic Sans MS" pitchFamily="66" charset="0"/>
              </a:rPr>
              <a:t>6 </a:t>
            </a:r>
            <a:r>
              <a:rPr lang="fr-FR" dirty="0" smtClean="0">
                <a:solidFill>
                  <a:srgbClr val="0000CC"/>
                </a:solidFill>
                <a:latin typeface="Comic Sans MS" pitchFamily="66" charset="0"/>
              </a:rPr>
              <a:t>publi</a:t>
            </a:r>
            <a:r>
              <a:rPr lang="fr-FR" dirty="0" smtClean="0">
                <a:solidFill>
                  <a:srgbClr val="0000CC"/>
                </a:solidFill>
                <a:latin typeface="Comic Sans MS" pitchFamily="66" charset="0"/>
              </a:rPr>
              <a:t>.</a:t>
            </a:r>
          </a:p>
          <a:p>
            <a:pPr algn="ctr"/>
            <a:r>
              <a:rPr lang="fr-FR" dirty="0" smtClean="0">
                <a:solidFill>
                  <a:srgbClr val="0000CC"/>
                </a:solidFill>
                <a:latin typeface="Comic Sans MS" pitchFamily="66" charset="0"/>
              </a:rPr>
              <a:t>ATLAS</a:t>
            </a:r>
          </a:p>
          <a:p>
            <a:pPr algn="ctr"/>
            <a:r>
              <a:rPr lang="fr-FR" dirty="0" smtClean="0">
                <a:solidFill>
                  <a:srgbClr val="0000CC"/>
                </a:solidFill>
                <a:latin typeface="Comic Sans MS" pitchFamily="66" charset="0"/>
              </a:rPr>
              <a:t> avec di-jet</a:t>
            </a:r>
          </a:p>
          <a:p>
            <a:pPr algn="ctr"/>
            <a:r>
              <a:rPr lang="fr-FR" dirty="0" smtClean="0">
                <a:solidFill>
                  <a:srgbClr val="0000CC"/>
                </a:solidFill>
                <a:latin typeface="Comic Sans MS" pitchFamily="66" charset="0"/>
              </a:rPr>
              <a:t>(p: 5, ion: 1)</a:t>
            </a:r>
            <a:endParaRPr lang="fr-FR"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par>
                                <p:cTn id="18" presetID="5"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heckerboard(across)">
                                      <p:cBhvr>
                                        <p:cTn id="37" dur="500"/>
                                        <p:tgtEl>
                                          <p:spTgt spid="25"/>
                                        </p:tgtEl>
                                      </p:cBhvr>
                                    </p:animEffect>
                                  </p:childTnLst>
                                </p:cTn>
                              </p:par>
                              <p:par>
                                <p:cTn id="38" presetID="5"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heckerboard(across)">
                                      <p:cBhvr>
                                        <p:cTn id="40" dur="500"/>
                                        <p:tgtEl>
                                          <p:spTgt spid="27"/>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checkerboard(across)">
                                      <p:cBhvr>
                                        <p:cTn id="43" dur="500"/>
                                        <p:tgtEl>
                                          <p:spTgt spid="38"/>
                                        </p:tgtEl>
                                      </p:cBhvr>
                                    </p:animEffect>
                                  </p:childTnLst>
                                </p:cTn>
                              </p:par>
                              <p:par>
                                <p:cTn id="44" presetID="5" presetClass="entr" presetSubtype="1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checkerboard(across)">
                                      <p:cBhvr>
                                        <p:cTn id="46" dur="500"/>
                                        <p:tgtEl>
                                          <p:spTgt spid="31"/>
                                        </p:tgtEl>
                                      </p:cBhvr>
                                    </p:animEffect>
                                  </p:childTnLst>
                                </p:cTn>
                              </p:par>
                              <p:par>
                                <p:cTn id="47" presetID="5"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checkerboard(across)">
                                      <p:cBhvr>
                                        <p:cTn id="49" dur="500"/>
                                        <p:tgtEl>
                                          <p:spTgt spid="33"/>
                                        </p:tgtEl>
                                      </p:cBhvr>
                                    </p:animEffect>
                                  </p:childTnLst>
                                </p:cTn>
                              </p:par>
                              <p:par>
                                <p:cTn id="50" presetID="5" presetClass="entr" presetSubtype="1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heckerboard(across)">
                                      <p:cBhvr>
                                        <p:cTn id="52" dur="500"/>
                                        <p:tgtEl>
                                          <p:spTgt spid="35"/>
                                        </p:tgtEl>
                                      </p:cBhvr>
                                    </p:animEffect>
                                  </p:childTnLst>
                                </p:cTn>
                              </p:par>
                              <p:par>
                                <p:cTn id="53" presetID="5" presetClass="entr" presetSubtype="1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checkerboard(across)">
                                      <p:cBhvr>
                                        <p:cTn id="55" dur="500"/>
                                        <p:tgtEl>
                                          <p:spTgt spid="37"/>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heckerboard(across)">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15365"/>
                                        </p:tgtEl>
                                        <p:attrNameLst>
                                          <p:attrName>style.visibility</p:attrName>
                                        </p:attrNameLst>
                                      </p:cBhvr>
                                      <p:to>
                                        <p:strVal val="visible"/>
                                      </p:to>
                                    </p:set>
                                    <p:animEffect transition="in" filter="checkerboard(across)">
                                      <p:cBhvr>
                                        <p:cTn id="63" dur="500"/>
                                        <p:tgtEl>
                                          <p:spTgt spid="15365"/>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checkerboard(across)">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38" grpId="0"/>
      <p:bldP spid="39" grpId="0"/>
      <p:bldP spid="40"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92231" y="188640"/>
            <a:ext cx="4095993"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latin typeface="Comic Sans MS" pitchFamily="66" charset="0"/>
                <a:sym typeface="Symbol"/>
              </a:rPr>
              <a:t>L’expérience ATLAS</a:t>
            </a:r>
            <a:endParaRPr lang="fr-FR" sz="3200" dirty="0">
              <a:latin typeface="Comic Sans MS" pitchFamily="66" charset="0"/>
            </a:endParaRPr>
          </a:p>
        </p:txBody>
      </p:sp>
      <p:sp>
        <p:nvSpPr>
          <p:cNvPr id="4" name="ZoneTexte 3"/>
          <p:cNvSpPr txBox="1"/>
          <p:nvPr/>
        </p:nvSpPr>
        <p:spPr>
          <a:xfrm>
            <a:off x="16044" y="980728"/>
            <a:ext cx="2683748" cy="461665"/>
          </a:xfrm>
          <a:prstGeom prst="rect">
            <a:avLst/>
          </a:prstGeom>
          <a:noFill/>
        </p:spPr>
        <p:txBody>
          <a:bodyPr wrap="none" rtlCol="0">
            <a:spAutoFit/>
          </a:bodyPr>
          <a:lstStyle/>
          <a:p>
            <a:r>
              <a:rPr lang="fr-FR" sz="2400" dirty="0" smtClean="0">
                <a:solidFill>
                  <a:srgbClr val="0000CC"/>
                </a:solidFill>
                <a:latin typeface="Comic Sans MS" pitchFamily="66" charset="0"/>
              </a:rPr>
              <a:t>Une collaboration</a:t>
            </a:r>
            <a:endParaRPr lang="fr-FR" sz="2400" dirty="0">
              <a:solidFill>
                <a:srgbClr val="0000CC"/>
              </a:solidFill>
              <a:latin typeface="Comic Sans MS" pitchFamily="66" charset="0"/>
            </a:endParaRPr>
          </a:p>
        </p:txBody>
      </p:sp>
      <p:pic>
        <p:nvPicPr>
          <p:cNvPr id="6" name="Picture 7" descr="CarteMuette"/>
          <p:cNvPicPr preferRelativeResize="0">
            <a:picLocks noChangeAspect="1" noChangeArrowheads="1"/>
          </p:cNvPicPr>
          <p:nvPr/>
        </p:nvPicPr>
        <p:blipFill>
          <a:blip r:embed="rId2" cstate="print"/>
          <a:srcRect/>
          <a:stretch>
            <a:fillRect/>
          </a:stretch>
        </p:blipFill>
        <p:spPr bwMode="auto">
          <a:xfrm>
            <a:off x="982340" y="1823085"/>
            <a:ext cx="7262068" cy="5062299"/>
          </a:xfrm>
          <a:prstGeom prst="rect">
            <a:avLst/>
          </a:prstGeom>
          <a:noFill/>
          <a:ln w="9525">
            <a:noFill/>
            <a:miter lim="800000"/>
            <a:headEnd/>
            <a:tailEnd/>
          </a:ln>
        </p:spPr>
      </p:pic>
      <p:sp>
        <p:nvSpPr>
          <p:cNvPr id="7" name="ZoneTexte 6"/>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8" name="Rectangle 5"/>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a:t>
            </a:r>
            <a:r>
              <a:rPr lang="en-GB" sz="1200" dirty="0">
                <a:solidFill>
                  <a:srgbClr val="002060"/>
                </a:solidFill>
                <a:latin typeface="Arial" charset="0"/>
                <a:cs typeface="Arial" charset="0"/>
              </a:rPr>
              <a:t>Brasil</a:t>
            </a:r>
            <a:r>
              <a:rPr lang="en-GB" sz="1200" dirty="0">
                <a:solidFill>
                  <a:srgbClr val="002060"/>
                </a:solidFill>
                <a:latin typeface="Arial" charset="0"/>
                <a:cs typeface="Arial" charset="0"/>
              </a:rPr>
              <a:t>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a:t>
            </a:r>
            <a:r>
              <a:rPr lang="en-GB" sz="1200" dirty="0">
                <a:solidFill>
                  <a:srgbClr val="002060"/>
                </a:solidFill>
                <a:latin typeface="Arial" charset="0"/>
                <a:cs typeface="Arial" charset="0"/>
              </a:rPr>
              <a:t>Dubna</a:t>
            </a:r>
            <a:r>
              <a:rPr lang="en-GB" sz="1200" dirty="0">
                <a:solidFill>
                  <a:srgbClr val="002060"/>
                </a:solidFill>
                <a:latin typeface="Arial" charset="0"/>
                <a:cs typeface="Arial" charset="0"/>
              </a:rPr>
              <a:t>, Duke, Edinburgh, </a:t>
            </a:r>
            <a:r>
              <a:rPr lang="en-GB" sz="1200" dirty="0">
                <a:solidFill>
                  <a:srgbClr val="002060"/>
                </a:solidFill>
                <a:latin typeface="Arial" charset="0"/>
                <a:cs typeface="Arial" charset="0"/>
              </a:rPr>
              <a:t>Frascati</a:t>
            </a:r>
            <a:r>
              <a:rPr lang="en-GB" sz="1200" dirty="0">
                <a:solidFill>
                  <a:srgbClr val="002060"/>
                </a:solidFill>
                <a:latin typeface="Arial" charset="0"/>
                <a:cs typeface="Arial" charset="0"/>
              </a:rPr>
              <a:t>, Freiburg, Geneva, Genoa, Giessen, Glasgow, </a:t>
            </a:r>
            <a:r>
              <a:rPr lang="en-US" sz="1200" dirty="0">
                <a:solidFill>
                  <a:srgbClr val="002060"/>
                </a:solidFill>
                <a:latin typeface="Arial" charset="0"/>
                <a:cs typeface="Arial" charset="0"/>
              </a:rPr>
              <a:t>Göttingen</a:t>
            </a:r>
            <a:r>
              <a:rPr lang="en-US" sz="1200" dirty="0">
                <a:solidFill>
                  <a:srgbClr val="002060"/>
                </a:solidFill>
                <a:latin typeface="Arial" charset="0"/>
                <a:cs typeface="Arial" charset="0"/>
              </a:rPr>
              <a:t>,</a:t>
            </a:r>
            <a:r>
              <a:rPr lang="en-GB" sz="1200" dirty="0">
                <a:solidFill>
                  <a:srgbClr val="002060"/>
                </a:solidFill>
                <a:latin typeface="Arial" charset="0"/>
                <a:cs typeface="Arial" charset="0"/>
              </a:rPr>
              <a:t> LPSC Grenoble, </a:t>
            </a:r>
            <a:r>
              <a:rPr lang="en-GB" sz="1200" dirty="0">
                <a:solidFill>
                  <a:srgbClr val="002060"/>
                </a:solidFill>
                <a:latin typeface="Arial" charset="0"/>
                <a:cs typeface="Arial" charset="0"/>
              </a:rPr>
              <a:t>Technion</a:t>
            </a:r>
            <a:r>
              <a:rPr lang="en-GB" sz="1200" dirty="0">
                <a:solidFill>
                  <a:srgbClr val="002060"/>
                </a:solidFill>
                <a:latin typeface="Arial" charset="0"/>
                <a:cs typeface="Arial" charset="0"/>
              </a:rPr>
              <a:t> Haifa, Hampton, Harvard, Heidelberg, Hiroshima IT, Indiana, Innsbruck, Iowa SU, Iowa, UC Irvine, Istanbul </a:t>
            </a:r>
            <a:r>
              <a:rPr lang="en-GB" sz="1200" dirty="0">
                <a:solidFill>
                  <a:srgbClr val="002060"/>
                </a:solidFill>
                <a:latin typeface="Arial" charset="0"/>
                <a:cs typeface="Arial" charset="0"/>
              </a:rPr>
              <a:t>Bogazici</a:t>
            </a:r>
            <a:r>
              <a:rPr lang="en-GB" sz="1200" dirty="0">
                <a:solidFill>
                  <a:srgbClr val="002060"/>
                </a:solidFill>
                <a:latin typeface="Arial" charset="0"/>
                <a:cs typeface="Arial" charset="0"/>
              </a:rPr>
              <a:t>,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a:t>
            </a:r>
            <a:r>
              <a:rPr lang="en-GB" sz="1200" dirty="0">
                <a:solidFill>
                  <a:srgbClr val="002060"/>
                </a:solidFill>
                <a:latin typeface="Arial" charset="0"/>
                <a:cs typeface="Arial" charset="0"/>
              </a:rPr>
              <a:t>MEPhI</a:t>
            </a:r>
            <a:r>
              <a:rPr lang="en-GB" sz="1200" dirty="0">
                <a:solidFill>
                  <a:srgbClr val="002060"/>
                </a:solidFill>
                <a:latin typeface="Arial" charset="0"/>
                <a:cs typeface="Arial" charset="0"/>
              </a:rPr>
              <a:t> Moscow, MSU Moscow, Munich LMU, MPI Munich, Nagasaki IAS, Nagoya, Naples, New Mexico, New York, Nijmegen, BINP Novosibirsk, Ohio SU, Okayama, Oklahoma, Oklahoma SU, Olomouc, Oregon, LAL </a:t>
            </a:r>
            <a:r>
              <a:rPr lang="en-GB" sz="1200" dirty="0">
                <a:solidFill>
                  <a:srgbClr val="002060"/>
                </a:solidFill>
                <a:latin typeface="Arial" charset="0"/>
                <a:cs typeface="Arial" charset="0"/>
              </a:rPr>
              <a:t>Orsay</a:t>
            </a:r>
            <a:r>
              <a:rPr lang="en-GB" sz="1200" dirty="0">
                <a:solidFill>
                  <a:srgbClr val="002060"/>
                </a:solidFill>
                <a:latin typeface="Arial" charset="0"/>
                <a:cs typeface="Arial" charset="0"/>
              </a:rPr>
              <a:t>, Osaka, Oslo, Oxford, Paris VI and VII, Pavia, Pennsylvania, Pisa, Pittsburgh, CAS Prague, CU Prague, TU Prague, IHEP </a:t>
            </a:r>
            <a:r>
              <a:rPr lang="en-GB" sz="1200" dirty="0">
                <a:solidFill>
                  <a:srgbClr val="002060"/>
                </a:solidFill>
                <a:latin typeface="Arial" charset="0"/>
                <a:cs typeface="Arial" charset="0"/>
              </a:rPr>
              <a:t>Protvino</a:t>
            </a:r>
            <a:r>
              <a:rPr lang="en-GB" sz="1200" dirty="0">
                <a:solidFill>
                  <a:srgbClr val="002060"/>
                </a:solidFill>
                <a:latin typeface="Arial" charset="0"/>
                <a:cs typeface="Arial" charset="0"/>
              </a:rPr>
              <a:t>, Regina, Rome I, Rome II, Rome III, Rutherford Appleton Laboratory, DAPNIA </a:t>
            </a:r>
            <a:r>
              <a:rPr lang="en-GB" sz="1200" dirty="0">
                <a:solidFill>
                  <a:srgbClr val="002060"/>
                </a:solidFill>
                <a:latin typeface="Arial" charset="0"/>
                <a:cs typeface="Arial" charset="0"/>
              </a:rPr>
              <a:t>Saclay</a:t>
            </a:r>
            <a:r>
              <a:rPr lang="en-GB" sz="1200" dirty="0">
                <a:solidFill>
                  <a:srgbClr val="002060"/>
                </a:solidFill>
                <a:latin typeface="Arial" charset="0"/>
                <a:cs typeface="Arial" charset="0"/>
              </a:rPr>
              <a:t>, Santa Cruz UC, Sheffield, </a:t>
            </a:r>
            <a:r>
              <a:rPr lang="en-GB" sz="1200" dirty="0">
                <a:solidFill>
                  <a:srgbClr val="002060"/>
                </a:solidFill>
                <a:latin typeface="Arial" charset="0"/>
                <a:cs typeface="Arial" charset="0"/>
              </a:rPr>
              <a:t>Shinshu</a:t>
            </a:r>
            <a:r>
              <a:rPr lang="en-GB" sz="1200" dirty="0">
                <a:solidFill>
                  <a:srgbClr val="002060"/>
                </a:solidFill>
                <a:latin typeface="Arial" charset="0"/>
                <a:cs typeface="Arial" charset="0"/>
              </a:rPr>
              <a:t>, Siegen, Simon Fraser Burnaby, SLAC, NPI Petersburg, Stockholm, KTH Stockholm, Stony Brook, Sydney, Sussex, AS Taipei, Tbilisi, Tel Aviv, Thessaloniki, Tokyo ICEPP, Tokyo MU, Tokyo Tech, Toronto, TRIUMF, Tsukuba, Tufts, Udine/ICTP, Uppsala, UI Urbana, Valencia, UBC Vancouver, Victoria, </a:t>
            </a:r>
            <a:r>
              <a:rPr lang="en-GB" sz="1200" dirty="0">
                <a:solidFill>
                  <a:srgbClr val="002060"/>
                </a:solidFill>
                <a:latin typeface="Arial" charset="0"/>
                <a:cs typeface="Arial" charset="0"/>
              </a:rPr>
              <a:t>Waseda</a:t>
            </a:r>
            <a:r>
              <a:rPr lang="en-GB" sz="1200" dirty="0">
                <a:solidFill>
                  <a:srgbClr val="002060"/>
                </a:solidFill>
                <a:latin typeface="Arial" charset="0"/>
                <a:cs typeface="Arial" charset="0"/>
              </a:rPr>
              <a:t>, Washington, Weizmann </a:t>
            </a:r>
            <a:r>
              <a:rPr lang="en-GB" sz="1200" dirty="0">
                <a:solidFill>
                  <a:srgbClr val="002060"/>
                </a:solidFill>
                <a:latin typeface="Arial" charset="0"/>
                <a:cs typeface="Arial" charset="0"/>
              </a:rPr>
              <a:t>Rehovot</a:t>
            </a:r>
            <a:r>
              <a:rPr lang="en-GB" sz="1200" dirty="0">
                <a:solidFill>
                  <a:srgbClr val="002060"/>
                </a:solidFill>
                <a:latin typeface="Arial" charset="0"/>
                <a:cs typeface="Arial" charset="0"/>
              </a:rPr>
              <a:t>, FH Wiener </a:t>
            </a:r>
            <a:r>
              <a:rPr lang="en-GB" sz="1200" dirty="0">
                <a:solidFill>
                  <a:srgbClr val="002060"/>
                </a:solidFill>
                <a:latin typeface="Arial" charset="0"/>
                <a:cs typeface="Arial" charset="0"/>
              </a:rPr>
              <a:t>Neustadt</a:t>
            </a:r>
            <a:r>
              <a:rPr lang="en-GB" sz="1200" dirty="0">
                <a:solidFill>
                  <a:srgbClr val="002060"/>
                </a:solidFill>
                <a:latin typeface="Arial" charset="0"/>
                <a:cs typeface="Arial" charset="0"/>
              </a:rPr>
              <a:t>, Wisconsin, Wuppertal, </a:t>
            </a:r>
            <a:r>
              <a:rPr lang="en-GB" sz="1200" dirty="0">
                <a:solidFill>
                  <a:srgbClr val="002060"/>
                </a:solidFill>
                <a:latin typeface="Arial" charset="0"/>
                <a:cs typeface="Arial" charset="0"/>
              </a:rPr>
              <a:t>Würzburg</a:t>
            </a:r>
            <a:r>
              <a:rPr lang="en-GB" sz="1200" dirty="0">
                <a:solidFill>
                  <a:srgbClr val="002060"/>
                </a:solidFill>
                <a:latin typeface="Arial" charset="0"/>
                <a:cs typeface="Arial" charset="0"/>
              </a:rPr>
              <a:t>, Yale, Yerevan</a:t>
            </a:r>
            <a:endParaRPr lang="en-US" sz="1200" dirty="0">
              <a:solidFill>
                <a:srgbClr val="002060"/>
              </a:solidFill>
              <a:latin typeface="Arial" charset="0"/>
              <a:cs typeface="Arial" charset="0"/>
            </a:endParaRPr>
          </a:p>
        </p:txBody>
      </p:sp>
      <p:sp>
        <p:nvSpPr>
          <p:cNvPr id="9" name="ZoneTexte 8"/>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174 Laboratoires</a:t>
            </a:r>
            <a:endParaRPr lang="fr-FR" sz="2400" dirty="0">
              <a:latin typeface="Comic Sans MS" pitchFamily="66" charset="0"/>
            </a:endParaRPr>
          </a:p>
        </p:txBody>
      </p:sp>
      <p:sp>
        <p:nvSpPr>
          <p:cNvPr id="10" name="ZoneTexte 9"/>
          <p:cNvSpPr txBox="1"/>
          <p:nvPr/>
        </p:nvSpPr>
        <p:spPr>
          <a:xfrm>
            <a:off x="3355133" y="980728"/>
            <a:ext cx="5681363" cy="830997"/>
          </a:xfrm>
          <a:prstGeom prst="rect">
            <a:avLst/>
          </a:prstGeom>
          <a:noFill/>
        </p:spPr>
        <p:txBody>
          <a:bodyPr wrap="none" rtlCol="0">
            <a:spAutoFit/>
          </a:bodyPr>
          <a:lstStyle/>
          <a:p>
            <a:pPr algn="ctr"/>
            <a:r>
              <a:rPr lang="fr-FR" sz="2400" dirty="0" smtClean="0">
                <a:latin typeface="Comic Sans MS" pitchFamily="66" charset="0"/>
              </a:rPr>
              <a:t>3500 physiciens dont 1000 doctorants</a:t>
            </a:r>
          </a:p>
          <a:p>
            <a:pPr algn="ctr"/>
            <a:r>
              <a:rPr lang="fr-FR" sz="2400" dirty="0" smtClean="0">
                <a:latin typeface="Comic Sans MS" pitchFamily="66" charset="0"/>
              </a:rPr>
              <a:t>plus tous les personnels techniques</a:t>
            </a:r>
            <a:endParaRPr lang="fr-FR" sz="2400" dirty="0">
              <a:latin typeface="Comic Sans MS" pitchFamily="66" charset="0"/>
            </a:endParaRPr>
          </a:p>
        </p:txBody>
      </p:sp>
      <p:pic>
        <p:nvPicPr>
          <p:cNvPr id="15363" name="Picture 3" descr="C:\Users\François\Desktop\Brouillon.jpg"/>
          <p:cNvPicPr>
            <a:picLocks noChangeAspect="1" noChangeArrowheads="1"/>
          </p:cNvPicPr>
          <p:nvPr/>
        </p:nvPicPr>
        <p:blipFill>
          <a:blip r:embed="rId3" cstate="print"/>
          <a:srcRect/>
          <a:stretch>
            <a:fillRect/>
          </a:stretch>
        </p:blipFill>
        <p:spPr bwMode="auto">
          <a:xfrm>
            <a:off x="1403648" y="1857666"/>
            <a:ext cx="6408712" cy="4595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par>
                                <p:cTn id="27" presetID="5" presetClass="entr" presetSubtype="10" fill="hold" nodeType="withEffect">
                                  <p:stCondLst>
                                    <p:cond delay="0"/>
                                  </p:stCondLst>
                                  <p:childTnLst>
                                    <p:set>
                                      <p:cBhvr>
                                        <p:cTn id="28" dur="1" fill="hold">
                                          <p:stCondLst>
                                            <p:cond delay="0"/>
                                          </p:stCondLst>
                                        </p:cTn>
                                        <p:tgtEl>
                                          <p:spTgt spid="15363"/>
                                        </p:tgtEl>
                                        <p:attrNameLst>
                                          <p:attrName>style.visibility</p:attrName>
                                        </p:attrNameLst>
                                      </p:cBhvr>
                                      <p:to>
                                        <p:strVal val="visible"/>
                                      </p:to>
                                    </p:set>
                                    <p:animEffect transition="in" filter="checkerboard(across)">
                                      <p:cBhvr>
                                        <p:cTn id="29"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p:bldP spid="10"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1287</TotalTime>
  <Words>2718</Words>
  <Application>Microsoft Office PowerPoint</Application>
  <PresentationFormat>Affichage à l'écran (4:3)</PresentationFormat>
  <Paragraphs>411</Paragraphs>
  <Slides>42</Slides>
  <Notes>5</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42</vt:i4>
      </vt:variant>
    </vt:vector>
  </HeadingPairs>
  <TitlesOfParts>
    <vt:vector size="44" baseType="lpstr">
      <vt:lpstr>Thème Office</vt:lpstr>
      <vt:lpstr>Acrobat Document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132</cp:revision>
  <dcterms:created xsi:type="dcterms:W3CDTF">2011-06-08T10:10:08Z</dcterms:created>
  <dcterms:modified xsi:type="dcterms:W3CDTF">2011-06-16T11:52:40Z</dcterms:modified>
</cp:coreProperties>
</file>