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61" r:id="rId2"/>
    <p:sldId id="289" r:id="rId3"/>
    <p:sldId id="290" r:id="rId4"/>
    <p:sldId id="292" r:id="rId5"/>
    <p:sldId id="291" r:id="rId6"/>
    <p:sldId id="293" r:id="rId7"/>
    <p:sldId id="294" r:id="rId8"/>
    <p:sldId id="269" r:id="rId9"/>
    <p:sldId id="265" r:id="rId10"/>
    <p:sldId id="267" r:id="rId11"/>
    <p:sldId id="270" r:id="rId12"/>
    <p:sldId id="297" r:id="rId13"/>
    <p:sldId id="298" r:id="rId14"/>
    <p:sldId id="300" r:id="rId15"/>
    <p:sldId id="295" r:id="rId16"/>
    <p:sldId id="273" r:id="rId17"/>
    <p:sldId id="296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299" r:id="rId26"/>
    <p:sldId id="275" r:id="rId27"/>
    <p:sldId id="282" r:id="rId28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0AB"/>
    <a:srgbClr val="DEF1F2"/>
    <a:srgbClr val="FF0000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70" d="100"/>
          <a:sy n="70" d="100"/>
        </p:scale>
        <p:origin x="-1158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E81AE8-AC45-423D-8BD0-A10CE8D25B48}" type="datetimeFigureOut">
              <a:rPr lang="fr-FR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93B72-4689-4BCC-A4BC-6CC35D2746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14AA09-7884-4428-BFC1-4602067B556B}" type="datetimeFigureOut">
              <a:rPr lang="fr-FR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7AE457-BBE3-4C3D-9A9E-DB5FFE82EC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D30F3-F5E4-467A-BF0A-52D39347FD3F}" type="slidenum">
              <a:rPr 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AE457-BBE3-4C3D-9A9E-DB5FFE82ECA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2146D-E82F-449C-BCD7-BA6C878D4F2D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16175-69F3-4633-A02D-FB9BAFE07B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0013E-A0D9-41E7-BD13-408639A1DA8F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E3C4-FB48-4AE0-9B7C-2189E944D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BD4FE-CBD5-4EBA-AACB-3B7F9872E582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93C03-4056-4893-BA3A-A6EB47B48F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E6606-25F0-4F40-BDDD-6218B31AE657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178E-E3B7-4347-AB7E-3929E456DA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5BEC7-36CB-4850-9989-E25389CFC4AB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23D95-EDFC-4D1F-8372-ADCBB9BD226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D3311-1ABB-4B9C-AF8A-412C47601A84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AF2ED-2501-4CC9-ACB2-A7B3762FC4A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3AD32-C70E-4D6B-9BF9-F8BC3858CC9A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0ABFB-D5C6-4777-B372-6C7EB08CE7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A9A81-5D4C-4081-B572-4F206ECE6DE5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5A48A-3323-4D73-892B-3436D901186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1E08E-FBC8-4540-BE98-5D176315D13B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81BB4-A979-47B0-B738-892EE5DED3FE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CC4AF8B9-5222-4710-8D06-592F98DA12C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49B5E500-6600-4C55-9485-18C9660F2314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BC922-E20C-41A6-82BB-2FB6E65C9AE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A753A14-87D7-4184-9E97-B814F8006213}" type="datetime1">
              <a:rPr lang="fr-FR" smtClean="0"/>
              <a:pPr>
                <a:defRPr/>
              </a:pPr>
              <a:t>16/11/2010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63A04D0-24BD-405E-BF93-ACF73F2B68F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204864"/>
            <a:ext cx="8247392" cy="2232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600" b="0" dirty="0" smtClean="0"/>
              <a:t>Reconstruction et analyse des gerbes électromagnétiques dans l’expérience OPERA et étude des oscillations neutrino avec détection d'électrons</a:t>
            </a:r>
            <a:endParaRPr lang="fr-F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80048" cy="1752600"/>
          </a:xfrm>
        </p:spPr>
        <p:txBody>
          <a:bodyPr/>
          <a:lstStyle/>
          <a:p>
            <a:r>
              <a:rPr lang="fr-FR" sz="2800" dirty="0" smtClean="0"/>
              <a:t>Florian BRUNET</a:t>
            </a:r>
          </a:p>
          <a:p>
            <a:r>
              <a:rPr lang="fr-FR" sz="2800" dirty="0" smtClean="0"/>
              <a:t>JJC – </a:t>
            </a:r>
            <a:fld id="{D7CA43FF-0472-4A45-AE65-36460B458B7A}" type="datetime4">
              <a:rPr lang="fr-FR" sz="2800" smtClean="0"/>
              <a:pPr/>
              <a:t>16 novembre 2010</a:t>
            </a:fld>
            <a:endParaRPr lang="fr-FR" sz="2400" dirty="0" smtClean="0"/>
          </a:p>
          <a:p>
            <a:endParaRPr lang="fr-FR" dirty="0" smtClean="0"/>
          </a:p>
        </p:txBody>
      </p:sp>
      <p:pic>
        <p:nvPicPr>
          <p:cNvPr id="25603" name="Picture 4" descr="Z:\rapport\logo_op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9319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2656"/>
            <a:ext cx="3371850" cy="1123950"/>
          </a:xfrm>
          <a:prstGeom prst="rect">
            <a:avLst/>
          </a:prstGeom>
        </p:spPr>
      </p:pic>
      <p:pic>
        <p:nvPicPr>
          <p:cNvPr id="8" name="Image 7" descr="Logo_LAPP_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216024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"/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fld id="{C30D2E19-FA86-4628-BAE9-B864300497CC}" type="slidenum">
              <a:rPr lang="fr-FR" sz="2000">
                <a:solidFill>
                  <a:schemeClr val="bg1"/>
                </a:solidFill>
              </a:rPr>
              <a:pPr algn="r">
                <a:buFontTx/>
                <a:buNone/>
              </a:pPr>
              <a:t>10</a:t>
            </a:fld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détecteur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Image 24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296"/>
            <a:ext cx="9144000" cy="5395264"/>
          </a:xfrm>
          <a:prstGeom prst="rect">
            <a:avLst/>
          </a:prstGeom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283968" y="2348880"/>
            <a:ext cx="2627784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Alternance d’un plan de  </a:t>
            </a:r>
            <a:r>
              <a:rPr lang="fr-FR" sz="1600" dirty="0">
                <a:solidFill>
                  <a:schemeClr val="bg1"/>
                </a:solidFill>
              </a:rPr>
              <a:t>briques </a:t>
            </a:r>
            <a:r>
              <a:rPr lang="fr-FR" sz="1600" dirty="0" smtClean="0">
                <a:solidFill>
                  <a:schemeClr val="bg1"/>
                </a:solidFill>
              </a:rPr>
              <a:t>avec 1 plan de scintillateur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6444208" y="602128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fr-FR" altLang="ja-JP" sz="2000" b="1" dirty="0" smtClean="0">
                <a:solidFill>
                  <a:schemeClr val="tx1"/>
                </a:solidFill>
                <a:latin typeface="Calibri" pitchFamily="34" charset="0"/>
              </a:rPr>
              <a:t>Spectromètre </a:t>
            </a:r>
            <a:endParaRPr lang="fr-FR" altLang="ja-JP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0" y="6427113"/>
            <a:ext cx="50760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150000 briques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 1.25kt de plomb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buNone/>
            </a:pPr>
            <a:endParaRPr lang="fr-FR" altLang="ja-JP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4572000" y="602128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fr-FR" altLang="ja-JP" sz="2000" b="1" dirty="0" smtClean="0">
                <a:solidFill>
                  <a:schemeClr val="tx1"/>
                </a:solidFill>
                <a:latin typeface="Calibri" pitchFamily="34" charset="0"/>
              </a:rPr>
              <a:t>Cible</a:t>
            </a:r>
            <a:endParaRPr lang="fr-FR" altLang="ja-JP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3" descr="Z:\soutenancel_stage_2009-07-09\brique+di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2554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381000" y="3505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sz="1400" b="1">
                <a:solidFill>
                  <a:schemeClr val="bg1"/>
                </a:solidFill>
              </a:rPr>
              <a:t>Masse = 8.3kg</a:t>
            </a:r>
          </a:p>
        </p:txBody>
      </p:sp>
      <p:sp>
        <p:nvSpPr>
          <p:cNvPr id="7175" name="Rectangle 6"/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fld id="{E93166BB-B664-4FB6-AEB8-FED9D83313F5}" type="slidenum">
              <a:rPr lang="fr-FR" sz="2000">
                <a:solidFill>
                  <a:schemeClr val="bg1"/>
                </a:solidFill>
              </a:rPr>
              <a:pPr algn="r">
                <a:buFontTx/>
                <a:buNone/>
              </a:pPr>
              <a:t>11</a:t>
            </a:fld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détecteur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Image 40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0548" y="3717032"/>
            <a:ext cx="4753452" cy="2736304"/>
          </a:xfrm>
          <a:prstGeom prst="rect">
            <a:avLst/>
          </a:prstGeom>
        </p:spPr>
      </p:pic>
      <p:pic>
        <p:nvPicPr>
          <p:cNvPr id="42" name="Image 41" descr="Imag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49466"/>
            <a:ext cx="4279039" cy="3608534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389530" y="1628800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Les briques ECC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numériser les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émulsions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836712"/>
            <a:ext cx="4860032" cy="4065696"/>
          </a:xfrm>
          <a:prstGeom prst="rect">
            <a:avLst/>
          </a:prstGeom>
        </p:spPr>
      </p:pic>
      <p:pic>
        <p:nvPicPr>
          <p:cNvPr id="5" name="Picture 1" descr="L:\ariga\Pictures\IMG_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1196752"/>
            <a:ext cx="4211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Les briques sélectionnées sont  désassemblées, leurs émulsions développées puis envoyées dans les différents laboratoires de scan en Europe et au Japon.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reconstruire les données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les simulations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3" descr="vs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492896"/>
            <a:ext cx="6524625" cy="43651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4847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On va associer d’émulsion en émulsion les morceaux de traces afin de reconstruire les traces complètes et de chercher une convergence vers un vertex. Voici un exemple  :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résultats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4800" y="965201"/>
            <a:ext cx="7795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FFFF"/>
                </a:solidFill>
              </a:rPr>
              <a:t>Nombre d’interactions neutrino trouvées à l’heure actuelle : 1617</a:t>
            </a:r>
          </a:p>
          <a:p>
            <a:pPr>
              <a:buNone/>
            </a:pPr>
            <a:r>
              <a:rPr lang="fr-FR" sz="2000" dirty="0" smtClean="0">
                <a:solidFill>
                  <a:srgbClr val="FFFFFF"/>
                </a:solidFill>
                <a:latin typeface="+mn-lt"/>
              </a:rPr>
              <a:t>Un candidat </a:t>
            </a:r>
            <a:r>
              <a:rPr lang="fr-FR" sz="2000" dirty="0" err="1" smtClean="0">
                <a:solidFill>
                  <a:srgbClr val="FFFFFF"/>
                </a:solidFill>
                <a:latin typeface="+mn-lt"/>
                <a:cs typeface="Times New Roman"/>
              </a:rPr>
              <a:t>ν</a:t>
            </a:r>
            <a:r>
              <a:rPr lang="fr-FR" sz="2000" baseline="-25000" dirty="0" err="1" smtClean="0">
                <a:solidFill>
                  <a:srgbClr val="FFFFFF"/>
                </a:solidFill>
                <a:latin typeface="+mn-lt"/>
                <a:cs typeface="Times New Roman"/>
              </a:rPr>
              <a:t>τ</a:t>
            </a:r>
            <a:r>
              <a:rPr lang="fr-FR" sz="2000" baseline="-25000" dirty="0" smtClean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lang="fr-FR" sz="2000" dirty="0" smtClean="0">
                <a:solidFill>
                  <a:srgbClr val="FFFFFF"/>
                </a:solidFill>
                <a:latin typeface="+mn-lt"/>
                <a:cs typeface="Times New Roman"/>
              </a:rPr>
              <a:t> trouvé cet été :</a:t>
            </a:r>
            <a:endParaRPr lang="fr-FR" sz="2000" baseline="-2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 probabilité d’observer un bruit de fond est de 1.8% : le candidat </a:t>
            </a:r>
            <a:r>
              <a:rPr lang="fr-FR" sz="2000" dirty="0" err="1" smtClean="0">
                <a:solidFill>
                  <a:srgbClr val="FFFFFF"/>
                </a:solidFill>
                <a:cs typeface="Times New Roman"/>
              </a:rPr>
              <a:t>ν</a:t>
            </a:r>
            <a:r>
              <a:rPr lang="fr-FR" sz="2000" baseline="-25000" dirty="0" err="1" smtClean="0">
                <a:solidFill>
                  <a:srgbClr val="FFFFFF"/>
                </a:solidFill>
                <a:cs typeface="Times New Roman"/>
              </a:rPr>
              <a:t>τ</a:t>
            </a:r>
            <a:r>
              <a:rPr lang="fr-FR" sz="2000" baseline="-25000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mesuré à 2.36 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ymbol" pitchFamily="18" charset="2"/>
              </a:rPr>
              <a:t>s.</a:t>
            </a:r>
            <a:endParaRPr lang="fr-FR" sz="2000" dirty="0">
              <a:solidFill>
                <a:schemeClr val="tx1"/>
              </a:solidFill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5536" y="1790232"/>
            <a:ext cx="8229600" cy="4357464"/>
            <a:chOff x="914400" y="1697944"/>
            <a:chExt cx="7258050" cy="4362450"/>
          </a:xfrm>
        </p:grpSpPr>
        <p:pic>
          <p:nvPicPr>
            <p:cNvPr id="7" name="Picture 1" descr="L:\ariga\OPERA\Napoli\b072693\side_z10_l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697944"/>
              <a:ext cx="7258050" cy="43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2247900" y="2057400"/>
              <a:ext cx="928694" cy="41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2590800" y="2667000"/>
              <a:ext cx="928694" cy="41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Signaux de physique liés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détection d’électron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6083306" cy="12861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3995936" y="2492896"/>
            <a:ext cx="2117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1400" dirty="0" smtClean="0">
                <a:solidFill>
                  <a:srgbClr val="008000"/>
                </a:solidFill>
              </a:rPr>
              <a:t>+ </a:t>
            </a:r>
            <a:r>
              <a:rPr lang="it-IT" sz="1400" dirty="0">
                <a:solidFill>
                  <a:srgbClr val="008000"/>
                </a:solidFill>
              </a:rPr>
              <a:t>3-prong decay modes </a:t>
            </a:r>
            <a:endParaRPr lang="en-US" sz="1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852936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u="sng" dirty="0">
                <a:solidFill>
                  <a:schemeClr val="tx1"/>
                </a:solidFill>
              </a:rPr>
              <a:t>Signal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 </a:t>
            </a:r>
            <a:r>
              <a:rPr lang="fr-FR" sz="2000" dirty="0" smtClean="0">
                <a:solidFill>
                  <a:schemeClr val="tx1"/>
                </a:solidFill>
              </a:rPr>
              <a:t>: les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produiront un tau par interaction courant chargé qui se désintégrera en électron 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3645024"/>
            <a:ext cx="670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u="sng" dirty="0">
                <a:solidFill>
                  <a:schemeClr val="tx1"/>
                </a:solidFill>
              </a:rPr>
              <a:t>Signal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: les neutrinos vont interagir avec le plomb des briques par interaction courant chargé. On détectera l’électron.</a:t>
            </a:r>
          </a:p>
        </p:txBody>
      </p:sp>
      <p:pic>
        <p:nvPicPr>
          <p:cNvPr id="12" name="Picture 6" descr="Z:\rapport\Feynman_nueCC_noy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18288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Z:\rapport\Tau_d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25144"/>
            <a:ext cx="1800200" cy="17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Z:\rapport\tauV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25144"/>
            <a:ext cx="1656184" cy="16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6"/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fld id="{C18B59DC-DDE3-49E7-94CE-9DD10FF16324}" type="slidenum">
              <a:rPr lang="fr-FR" sz="2000">
                <a:solidFill>
                  <a:schemeClr val="bg1"/>
                </a:solidFill>
              </a:rPr>
              <a:pPr algn="r">
                <a:buFontTx/>
                <a:buNone/>
              </a:pPr>
              <a:t>16</a:t>
            </a:fld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Bruits de </a:t>
            </a:r>
            <a:r>
              <a:rPr kumimoji="0" lang="fr-FR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fond</a:t>
            </a:r>
            <a:r>
              <a:rPr kumimoji="0" lang="fr-FR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fr-FR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fr-FR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étection</a:t>
            </a: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d’électron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1556792"/>
            <a:ext cx="6705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u="sng" dirty="0">
                <a:solidFill>
                  <a:schemeClr val="tx1"/>
                </a:solidFill>
              </a:rPr>
              <a:t>Bruits de fond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: processus peuvent </a:t>
            </a:r>
            <a:r>
              <a:rPr lang="fr-FR" sz="1900" dirty="0">
                <a:solidFill>
                  <a:schemeClr val="tx1"/>
                </a:solidFill>
              </a:rPr>
              <a:t>aussi produire des électrons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900" dirty="0">
                <a:solidFill>
                  <a:schemeClr val="tx1"/>
                </a:solidFill>
              </a:rPr>
              <a:t> les </a:t>
            </a:r>
            <a:r>
              <a:rPr lang="el-GR" sz="1900" dirty="0">
                <a:solidFill>
                  <a:schemeClr val="tx1"/>
                </a:solidFill>
                <a:sym typeface="Wingdings" pitchFamily="2" charset="2"/>
              </a:rPr>
              <a:t>ν</a:t>
            </a:r>
            <a:r>
              <a:rPr lang="fr-FR" sz="19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1900" dirty="0">
                <a:solidFill>
                  <a:schemeClr val="tx1"/>
                </a:solidFill>
              </a:rPr>
              <a:t>du faisceau </a:t>
            </a:r>
            <a:r>
              <a:rPr lang="fr-FR" sz="1900" dirty="0">
                <a:solidFill>
                  <a:schemeClr val="tx1"/>
                </a:solidFill>
                <a:sym typeface="Wingdings" pitchFamily="2" charset="2"/>
              </a:rPr>
              <a:t>interagiront aussi par courant chargé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900" dirty="0">
                <a:solidFill>
                  <a:schemeClr val="tx1"/>
                </a:solidFill>
              </a:rPr>
              <a:t> les </a:t>
            </a:r>
            <a:r>
              <a:rPr lang="el-GR" sz="1900" dirty="0">
                <a:solidFill>
                  <a:schemeClr val="tx1"/>
                </a:solidFill>
                <a:sym typeface="Wingdings" pitchFamily="2" charset="2"/>
              </a:rPr>
              <a:t>ν</a:t>
            </a:r>
            <a:r>
              <a:rPr lang="fr-FR" sz="19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 </a:t>
            </a:r>
            <a:r>
              <a:rPr lang="fr-FR" sz="1900" dirty="0">
                <a:solidFill>
                  <a:schemeClr val="tx1"/>
                </a:solidFill>
              </a:rPr>
              <a:t>oscillés depuis les </a:t>
            </a:r>
            <a:r>
              <a:rPr lang="el-GR" sz="1900" dirty="0">
                <a:solidFill>
                  <a:schemeClr val="tx1"/>
                </a:solidFill>
                <a:sym typeface="Wingdings" pitchFamily="2" charset="2"/>
              </a:rPr>
              <a:t>ν</a:t>
            </a:r>
            <a:r>
              <a:rPr lang="fr-FR" sz="19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1900" dirty="0" smtClean="0">
                <a:solidFill>
                  <a:schemeClr val="tx1"/>
                </a:solidFill>
              </a:rPr>
              <a:t>produiront </a:t>
            </a:r>
            <a:r>
              <a:rPr lang="fr-FR" sz="1900" dirty="0">
                <a:solidFill>
                  <a:schemeClr val="tx1"/>
                </a:solidFill>
              </a:rPr>
              <a:t>un tau par interaction courant chargé qui se désintégrera en </a:t>
            </a:r>
            <a:r>
              <a:rPr lang="fr-FR" sz="1900" dirty="0" smtClean="0">
                <a:solidFill>
                  <a:schemeClr val="tx1"/>
                </a:solidFill>
              </a:rPr>
              <a:t>électron</a:t>
            </a:r>
            <a:endParaRPr lang="fr-FR" sz="19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900" dirty="0">
                <a:solidFill>
                  <a:schemeClr val="tx1"/>
                </a:solidFill>
              </a:rPr>
              <a:t>Les </a:t>
            </a:r>
            <a:r>
              <a:rPr lang="el-GR" sz="1900" dirty="0">
                <a:solidFill>
                  <a:schemeClr val="tx1"/>
                </a:solidFill>
                <a:sym typeface="Wingdings" pitchFamily="2" charset="2"/>
              </a:rPr>
              <a:t>ν</a:t>
            </a:r>
            <a:r>
              <a:rPr lang="fr-FR" sz="19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μ,e</a:t>
            </a:r>
            <a:r>
              <a:rPr lang="fr-FR" sz="19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1900" dirty="0">
                <a:solidFill>
                  <a:schemeClr val="tx1"/>
                </a:solidFill>
              </a:rPr>
              <a:t>du faisceau interagissant par courant neutre peuvent donner des pions neutres. Eux-mêmes se désintègrent en paire de photons qui initient une gerbe électromagnétique</a:t>
            </a:r>
            <a:r>
              <a:rPr lang="fr-FR" sz="1900" dirty="0" smtClean="0">
                <a:solidFill>
                  <a:schemeClr val="tx1"/>
                </a:solidFill>
              </a:rPr>
              <a:t>.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900" dirty="0" smtClean="0">
                <a:solidFill>
                  <a:schemeClr val="tx1"/>
                </a:solidFill>
              </a:rPr>
              <a:t>les </a:t>
            </a:r>
            <a:r>
              <a:rPr lang="el-GR" sz="1900" dirty="0" smtClean="0">
                <a:solidFill>
                  <a:schemeClr val="tx1"/>
                </a:solidFill>
                <a:sym typeface="Wingdings" pitchFamily="2" charset="2"/>
              </a:rPr>
              <a:t>ν</a:t>
            </a:r>
            <a:r>
              <a:rPr lang="fr-FR" sz="19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1900" dirty="0" smtClean="0">
                <a:solidFill>
                  <a:schemeClr val="tx1"/>
                </a:solidFill>
                <a:sym typeface="Wingdings" pitchFamily="2" charset="2"/>
              </a:rPr>
              <a:t>interagissant par courant chargé, dont la détection du muon aura échoué, mimeront une interaction NC.</a:t>
            </a:r>
            <a:endParaRPr lang="fr-FR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Reconstruction des gerbes électromagnétiques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629168" y="980728"/>
            <a:ext cx="339725" cy="1702252"/>
          </a:xfrm>
          <a:prstGeom prst="rect">
            <a:avLst/>
          </a:prstGeom>
          <a:solidFill>
            <a:srgbClr val="FBF0AB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rbel" pitchFamily="34" charset="0"/>
              <a:ea typeface="ＭＳ ゴシック" pitchFamily="-108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5536" y="2772192"/>
            <a:ext cx="8229600" cy="4085808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chaque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basetrace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(BT), recherche de BT correspondantes sur critères angulaires et spatiaux formant la gerbe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BT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downstream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 /à la BT de référence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δr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 &lt; 150 microns,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δr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 = r(BT) – r(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BTref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) = distance dans le plan transverse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δθ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&lt; 150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mrad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, δθ</a:t>
            </a:r>
            <a:r>
              <a:rPr kumimoji="0" 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3D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= θ</a:t>
            </a:r>
            <a:r>
              <a:rPr kumimoji="0" 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3D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(BT) – θ</a:t>
            </a:r>
            <a:r>
              <a:rPr kumimoji="0" lang="fr-F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3D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(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BTref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)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BT soit dans un cône défini par la BT de référence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Gerbe se développe sur au moins 4 émulsions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Image 17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6672"/>
            <a:ext cx="2121233" cy="2224856"/>
          </a:xfrm>
          <a:prstGeom prst="rect">
            <a:avLst/>
          </a:prstGeom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6876256" y="1628800"/>
            <a:ext cx="1055688" cy="288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lnSpc>
                <a:spcPct val="94000"/>
              </a:lnSpc>
              <a:spcBef>
                <a:spcPts val="563"/>
              </a:spcBef>
              <a:buNone/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</a:pPr>
            <a:r>
              <a:rPr lang="en-GB" altLang="ja-JP" sz="1400" dirty="0" err="1" smtClean="0">
                <a:solidFill>
                  <a:srgbClr val="000000"/>
                </a:solidFill>
                <a:latin typeface="Verdana" pitchFamily="34" charset="0"/>
                <a:ea typeface="ＭＳ ゴシック" pitchFamily="-108" charset="-128"/>
              </a:rPr>
              <a:t>Pb</a:t>
            </a:r>
            <a:endParaRPr lang="en-GB" altLang="ja-JP" sz="1400" dirty="0">
              <a:solidFill>
                <a:srgbClr val="000000"/>
              </a:solidFill>
              <a:latin typeface="Verdana" pitchFamily="34" charset="0"/>
              <a:ea typeface="ＭＳ ゴシック" pitchFamily="-108" charset="-128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8088312" y="1628800"/>
            <a:ext cx="1055688" cy="288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lnSpc>
                <a:spcPct val="94000"/>
              </a:lnSpc>
              <a:spcBef>
                <a:spcPts val="563"/>
              </a:spcBef>
              <a:buNone/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</a:pPr>
            <a:r>
              <a:rPr lang="en-GB" altLang="ja-JP" sz="1400" dirty="0" err="1" smtClean="0">
                <a:solidFill>
                  <a:srgbClr val="000000"/>
                </a:solidFill>
                <a:latin typeface="Verdana" pitchFamily="34" charset="0"/>
                <a:ea typeface="ＭＳ ゴシック" pitchFamily="-108" charset="-128"/>
              </a:rPr>
              <a:t>Pb</a:t>
            </a:r>
            <a:endParaRPr lang="en-GB" altLang="ja-JP" sz="1400" dirty="0">
              <a:solidFill>
                <a:srgbClr val="000000"/>
              </a:solidFill>
              <a:latin typeface="Verdana" pitchFamily="34" charset="0"/>
              <a:ea typeface="ＭＳ ゴシック" pitchFamily="-108" charset="-128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6718592" y="994376"/>
            <a:ext cx="187325" cy="1702252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Corbel" pitchFamily="34" charset="0"/>
              <a:ea typeface="ＭＳ ゴシック" pitchFamily="-108" charset="-12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6601872" y="2204864"/>
            <a:ext cx="360040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812360" y="2060848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588224" y="22048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err="1" smtClean="0">
                <a:solidFill>
                  <a:srgbClr val="FF0000"/>
                </a:solidFill>
              </a:rPr>
              <a:t>basetrace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7" name="Image 36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6430749" cy="346224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 base de réseau de neurones </a:t>
            </a:r>
            <a:r>
              <a:rPr lang="fr-FR" dirty="0" err="1" smtClean="0"/>
              <a:t>root</a:t>
            </a:r>
            <a:endParaRPr lang="fr-FR" dirty="0" smtClean="0"/>
          </a:p>
          <a:p>
            <a:r>
              <a:rPr lang="fr-FR" dirty="0" smtClean="0"/>
              <a:t>Variables d’entrée : </a:t>
            </a:r>
          </a:p>
          <a:p>
            <a:pPr lvl="1"/>
            <a:r>
              <a:rPr lang="fr-FR" dirty="0" smtClean="0"/>
              <a:t>1 variable </a:t>
            </a:r>
            <a:r>
              <a:rPr lang="fr-FR" dirty="0" smtClean="0">
                <a:sym typeface="Wingdings" pitchFamily="2" charset="2"/>
              </a:rPr>
              <a:t> nombre de BT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 variables  profil longitudinal = nb BT par film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2 variables  distribution du </a:t>
            </a:r>
            <a:r>
              <a:rPr lang="fr-FR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dirty="0" smtClean="0">
                <a:latin typeface="Times New Roman"/>
                <a:cs typeface="Times New Roman"/>
                <a:sym typeface="Wingdings" pitchFamily="2" charset="2"/>
              </a:rPr>
              <a:t> (moyenne et RMS)</a:t>
            </a:r>
          </a:p>
          <a:p>
            <a:pPr lvl="1"/>
            <a:r>
              <a:rPr lang="fr-FR" dirty="0" smtClean="0">
                <a:cs typeface="Times New Roman"/>
                <a:sym typeface="Wingdings" pitchFamily="2" charset="2"/>
              </a:rPr>
              <a:t>2 variables  </a:t>
            </a:r>
            <a:r>
              <a:rPr lang="fr-FR" dirty="0" smtClean="0">
                <a:sym typeface="Wingdings" pitchFamily="2" charset="2"/>
              </a:rPr>
              <a:t>distribution du </a:t>
            </a:r>
            <a:r>
              <a:rPr lang="fr-FR" dirty="0" err="1" smtClean="0">
                <a:cs typeface="Times New Roman"/>
                <a:sym typeface="Wingdings" pitchFamily="2" charset="2"/>
              </a:rPr>
              <a:t>δθ</a:t>
            </a:r>
            <a:r>
              <a:rPr lang="fr-FR" dirty="0" smtClean="0">
                <a:cs typeface="Times New Roman"/>
                <a:sym typeface="Wingdings" pitchFamily="2" charset="2"/>
              </a:rPr>
              <a:t> (moyenne et RMS)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Variable de sortie : 1 neurone de sortie</a:t>
            </a:r>
            <a:endParaRPr lang="fr-FR" dirty="0" smtClean="0"/>
          </a:p>
          <a:p>
            <a:pPr lvl="1"/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59632" y="3316048"/>
          <a:ext cx="572807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0"/>
                <a:gridCol w="923078"/>
                <a:gridCol w="1145614"/>
                <a:gridCol w="1145614"/>
                <a:gridCol w="1145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 films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plage </a:t>
                      </a:r>
                      <a:r>
                        <a:rPr lang="fr-FR" dirty="0" err="1" smtClean="0"/>
                        <a:t>bins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50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smtClean="0"/>
              <a:t>Identification de particules dans la gerbe : réseau de neurones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73F9-7C93-45AD-B979-EB08A0B20205}" type="datetime1">
              <a:rPr lang="fr-FR" smtClean="0"/>
              <a:pPr/>
              <a:t>16/11/2010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OPERA - Florian Brunet </a:t>
            </a:r>
            <a:endParaRPr lang="fr-FR" dirty="0"/>
          </a:p>
        </p:txBody>
      </p:sp>
      <p:pic>
        <p:nvPicPr>
          <p:cNvPr id="6" name="Espace réservé du contenu 5" descr="electron_6+4+1.5+0.5GeV_serie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292735" cy="4572000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Résultats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	Sommaire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neutrino et ses oscillations : aspects théoriques et expérimentaux</a:t>
            </a:r>
          </a:p>
          <a:p>
            <a:r>
              <a:rPr lang="fr-FR" dirty="0" smtClean="0"/>
              <a:t>Le détecteur OPERA &amp; le faisceau CNGS</a:t>
            </a:r>
          </a:p>
          <a:p>
            <a:r>
              <a:rPr lang="fr-FR" dirty="0" err="1" smtClean="0"/>
              <a:t>Detection</a:t>
            </a:r>
            <a:r>
              <a:rPr lang="fr-FR" dirty="0" smtClean="0"/>
              <a:t> des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l-GR" baseline="-25000" dirty="0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 et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baseline="-25000" dirty="0" smtClean="0">
                <a:latin typeface="Times New Roman"/>
                <a:cs typeface="Times New Roman"/>
              </a:rPr>
              <a:t>e</a:t>
            </a:r>
            <a:endParaRPr lang="fr-FR" baseline="-25000" dirty="0" smtClean="0"/>
          </a:p>
          <a:p>
            <a:r>
              <a:rPr lang="fr-FR" dirty="0" smtClean="0"/>
              <a:t>Simulation et reconstruction</a:t>
            </a:r>
          </a:p>
          <a:p>
            <a:r>
              <a:rPr lang="fr-FR" dirty="0" smtClean="0"/>
              <a:t>Résultats</a:t>
            </a:r>
          </a:p>
          <a:p>
            <a:r>
              <a:rPr lang="fr-FR" dirty="0" smtClean="0"/>
              <a:t>Et puis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AF2ED-2501-4CC9-ACB2-A7B3762FC4A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Electron reconstruction</a:t>
            </a:r>
            <a:endParaRPr lang="fr-FR" dirty="0"/>
          </a:p>
        </p:txBody>
      </p:sp>
      <p:pic>
        <p:nvPicPr>
          <p:cNvPr id="6" name="Espace réservé du contenu 5" descr="electron_6+4+1.5+0.5GeV_serie2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54232" y="1447800"/>
            <a:ext cx="629273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Gamma reconstruction</a:t>
            </a:r>
            <a:endParaRPr lang="fr-FR" dirty="0"/>
          </a:p>
        </p:txBody>
      </p:sp>
      <p:pic>
        <p:nvPicPr>
          <p:cNvPr id="6" name="Espace réservé du contenu 5" descr="gamma_6+4+1.5+0.5GeV_serie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54232" y="1447800"/>
            <a:ext cx="629273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Gamma reconstruction</a:t>
            </a:r>
            <a:endParaRPr lang="fr-FR" dirty="0"/>
          </a:p>
        </p:txBody>
      </p:sp>
      <p:pic>
        <p:nvPicPr>
          <p:cNvPr id="6" name="Espace réservé du contenu 5" descr="gamma_6+4+1.5+0.5GeV_serie2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54232" y="1447800"/>
            <a:ext cx="629273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Reconstruction de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178E-E3B7-4347-AB7E-3929E456DAD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178E-E3B7-4347-AB7E-3929E456DAD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381000" y="3429000"/>
            <a:ext cx="8763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Angle</a:t>
            </a:r>
            <a:r>
              <a:rPr lang="fr-FR" sz="2000" dirty="0">
                <a:solidFill>
                  <a:schemeClr val="tx1"/>
                </a:solidFill>
              </a:rPr>
              <a:t> entre la direction du neutrino incident et l’électron issu de l’interaction courant chargé</a:t>
            </a:r>
            <a:endParaRPr lang="fr-FR" sz="2000" dirty="0">
              <a:solidFill>
                <a:schemeClr val="tx1"/>
              </a:solidFill>
              <a:sym typeface="Wingdings" pitchFamily="2" charset="2"/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Multiplicité</a:t>
            </a:r>
            <a:r>
              <a:rPr lang="fr-FR" sz="2000" dirty="0">
                <a:solidFill>
                  <a:schemeClr val="tx1"/>
                </a:solidFill>
              </a:rPr>
              <a:t> : nombre de particules créées au vertex primaire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L’impulsion transverse manquante ou « </a:t>
            </a:r>
            <a:r>
              <a:rPr lang="fr-FR" sz="2000" b="1" dirty="0" err="1">
                <a:solidFill>
                  <a:schemeClr val="tx1"/>
                </a:solidFill>
              </a:rPr>
              <a:t>missing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p</a:t>
            </a:r>
            <a:r>
              <a:rPr lang="fr-FR" sz="2000" b="1" baseline="-25000" dirty="0" err="1">
                <a:solidFill>
                  <a:schemeClr val="tx1"/>
                </a:solidFill>
              </a:rPr>
              <a:t>T</a:t>
            </a:r>
            <a:r>
              <a:rPr lang="fr-FR" sz="2000" dirty="0">
                <a:solidFill>
                  <a:schemeClr val="tx1"/>
                </a:solidFill>
              </a:rPr>
              <a:t> » :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endParaRPr lang="fr-FR" sz="20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L’impulsion transverse et l’énergie des électrons primaires : </a:t>
            </a:r>
            <a:r>
              <a:rPr lang="fr-FR" sz="2000" b="1" dirty="0" err="1">
                <a:solidFill>
                  <a:schemeClr val="tx1"/>
                </a:solidFill>
              </a:rPr>
              <a:t>p</a:t>
            </a:r>
            <a:r>
              <a:rPr lang="fr-FR" sz="2000" b="1" baseline="-25000" dirty="0" err="1">
                <a:solidFill>
                  <a:schemeClr val="tx1"/>
                </a:solidFill>
              </a:rPr>
              <a:t>T</a:t>
            </a:r>
            <a:r>
              <a:rPr lang="fr-FR" sz="2000" b="1" baseline="30000" dirty="0" err="1">
                <a:solidFill>
                  <a:schemeClr val="tx1"/>
                </a:solidFill>
              </a:rPr>
              <a:t>e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et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E</a:t>
            </a:r>
            <a:r>
              <a:rPr lang="fr-FR" sz="2000" b="1" baseline="-25000" dirty="0" err="1">
                <a:solidFill>
                  <a:schemeClr val="tx1"/>
                </a:solidFill>
              </a:rPr>
              <a:t>e</a:t>
            </a:r>
            <a:endParaRPr lang="fr-FR" sz="2000" b="1" baseline="300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L’énergie totale d’un événement : la somme des énergies mesurables de chaque particule issue du vertex primaire </a:t>
            </a:r>
            <a:r>
              <a:rPr lang="fr-FR" sz="2000" b="1" dirty="0" err="1">
                <a:solidFill>
                  <a:schemeClr val="tx1"/>
                </a:solidFill>
              </a:rPr>
              <a:t>E</a:t>
            </a:r>
            <a:r>
              <a:rPr lang="fr-FR" sz="2000" b="1" baseline="-25000" dirty="0" err="1">
                <a:solidFill>
                  <a:schemeClr val="tx1"/>
                </a:solidFill>
              </a:rPr>
              <a:t>tot</a:t>
            </a:r>
            <a:endParaRPr lang="fr-F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2915816" y="4999528"/>
          <a:ext cx="2971800" cy="631825"/>
        </p:xfrm>
        <a:graphic>
          <a:graphicData uri="http://schemas.openxmlformats.org/presentationml/2006/ole">
            <p:oleObj spid="_x0000_s12291" name="Equation" r:id="rId3" imgW="1790640" imgH="380880" progId="Equation.3">
              <p:embed/>
            </p:oleObj>
          </a:graphicData>
        </a:graphic>
      </p:graphicFrame>
      <p:cxnSp>
        <p:nvCxnSpPr>
          <p:cNvPr id="12297" name="Connecteur droit 6"/>
          <p:cNvCxnSpPr>
            <a:cxnSpLocks noChangeShapeType="1"/>
          </p:cNvCxnSpPr>
          <p:nvPr/>
        </p:nvCxnSpPr>
        <p:spPr bwMode="auto">
          <a:xfrm>
            <a:off x="3429000" y="2643188"/>
            <a:ext cx="1214438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2298" name="Connecteur droit 9"/>
          <p:cNvCxnSpPr>
            <a:cxnSpLocks noChangeShapeType="1"/>
          </p:cNvCxnSpPr>
          <p:nvPr/>
        </p:nvCxnSpPr>
        <p:spPr bwMode="auto">
          <a:xfrm flipV="1">
            <a:off x="4643438" y="2071688"/>
            <a:ext cx="1214437" cy="5715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2299" name="Connecteur droit 11"/>
          <p:cNvCxnSpPr>
            <a:cxnSpLocks noChangeShapeType="1"/>
          </p:cNvCxnSpPr>
          <p:nvPr/>
        </p:nvCxnSpPr>
        <p:spPr bwMode="auto">
          <a:xfrm>
            <a:off x="4643438" y="2643188"/>
            <a:ext cx="1000125" cy="3571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2300" name="Connecteur droit 13"/>
          <p:cNvCxnSpPr>
            <a:cxnSpLocks noChangeShapeType="1"/>
          </p:cNvCxnSpPr>
          <p:nvPr/>
        </p:nvCxnSpPr>
        <p:spPr bwMode="auto">
          <a:xfrm>
            <a:off x="4643438" y="2643188"/>
            <a:ext cx="928687" cy="50006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2301" name="Connecteur droit 14"/>
          <p:cNvCxnSpPr>
            <a:cxnSpLocks noChangeShapeType="1"/>
          </p:cNvCxnSpPr>
          <p:nvPr/>
        </p:nvCxnSpPr>
        <p:spPr bwMode="auto">
          <a:xfrm>
            <a:off x="4643438" y="2643188"/>
            <a:ext cx="1000125" cy="21431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3071813" y="2428875"/>
          <a:ext cx="285750" cy="366713"/>
        </p:xfrm>
        <a:graphic>
          <a:graphicData uri="http://schemas.openxmlformats.org/presentationml/2006/ole">
            <p:oleObj spid="_x0000_s12292" name="Équation" r:id="rId4" imgW="177480" imgH="228600" progId="Equation.3">
              <p:embed/>
            </p:oleObj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5929313" y="1857375"/>
          <a:ext cx="285750" cy="347663"/>
        </p:xfrm>
        <a:graphic>
          <a:graphicData uri="http://schemas.openxmlformats.org/presentationml/2006/ole">
            <p:oleObj spid="_x0000_s12293" name="Équation" r:id="rId5" imgW="114120" imgH="139680" progId="Equation.3">
              <p:embed/>
            </p:oleObj>
          </a:graphicData>
        </a:graphic>
      </p:graphicFrame>
      <p:cxnSp>
        <p:nvCxnSpPr>
          <p:cNvPr id="12302" name="Connecteur droit 29"/>
          <p:cNvCxnSpPr>
            <a:cxnSpLocks noChangeShapeType="1"/>
          </p:cNvCxnSpPr>
          <p:nvPr/>
        </p:nvCxnSpPr>
        <p:spPr bwMode="auto">
          <a:xfrm>
            <a:off x="4643438" y="2643188"/>
            <a:ext cx="1643062" cy="1587"/>
          </a:xfrm>
          <a:prstGeom prst="line">
            <a:avLst/>
          </a:prstGeom>
          <a:noFill/>
          <a:ln w="12700" algn="ctr">
            <a:solidFill>
              <a:schemeClr val="bg1"/>
            </a:solidFill>
            <a:prstDash val="sysDot"/>
            <a:round/>
            <a:headEnd/>
            <a:tailEnd/>
          </a:ln>
        </p:spPr>
      </p:cxnSp>
      <p:sp>
        <p:nvSpPr>
          <p:cNvPr id="32" name="Arc 31"/>
          <p:cNvSpPr/>
          <p:nvPr/>
        </p:nvSpPr>
        <p:spPr bwMode="auto">
          <a:xfrm>
            <a:off x="5286375" y="2357438"/>
            <a:ext cx="71438" cy="571500"/>
          </a:xfrm>
          <a:prstGeom prst="arc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5357813" y="2357438"/>
          <a:ext cx="428625" cy="234950"/>
        </p:xfrm>
        <a:graphic>
          <a:graphicData uri="http://schemas.openxmlformats.org/presentationml/2006/ole">
            <p:oleObj spid="_x0000_s12294" name="Équation" r:id="rId6" imgW="368280" imgH="203040" progId="Equation.3">
              <p:embed/>
            </p:oleObj>
          </a:graphicData>
        </a:graphic>
      </p:graphicFrame>
      <p:sp>
        <p:nvSpPr>
          <p:cNvPr id="12304" name="Accolade fermante 35"/>
          <p:cNvSpPr>
            <a:spLocks/>
          </p:cNvSpPr>
          <p:nvPr/>
        </p:nvSpPr>
        <p:spPr bwMode="auto">
          <a:xfrm>
            <a:off x="5715000" y="2857500"/>
            <a:ext cx="71438" cy="357188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graphicFrame>
        <p:nvGraphicFramePr>
          <p:cNvPr id="12295" name="Object 8"/>
          <p:cNvGraphicFramePr>
            <a:graphicFrameLocks noChangeAspect="1"/>
          </p:cNvGraphicFramePr>
          <p:nvPr/>
        </p:nvGraphicFramePr>
        <p:xfrm>
          <a:off x="5857875" y="2928938"/>
          <a:ext cx="1271588" cy="234950"/>
        </p:xfrm>
        <a:graphic>
          <a:graphicData uri="http://schemas.openxmlformats.org/presentationml/2006/ole">
            <p:oleObj spid="_x0000_s12295" name="Équation" r:id="rId7" imgW="1091880" imgH="203040" progId="Equation.3">
              <p:embed/>
            </p:oleObj>
          </a:graphicData>
        </a:graphic>
      </p:graphicFrame>
      <p:sp>
        <p:nvSpPr>
          <p:cNvPr id="12305" name="Rectangle 6"/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fld id="{957DFDA4-96F2-4C89-8359-B93B58C4EA5C}" type="slidenum">
              <a:rPr lang="fr-FR" sz="2000">
                <a:solidFill>
                  <a:schemeClr val="bg1"/>
                </a:solidFill>
              </a:rPr>
              <a:pPr algn="r">
                <a:buFontTx/>
                <a:buNone/>
              </a:pPr>
              <a:t>26</a:t>
            </a:fld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 d’analyse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En prenant en compte les efficacités de détection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issues d’études précédentes [2] et les efficacités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après coupure du signal et des bruits de fond, on peut calculer les taux d’événements attendus.</a:t>
            </a:r>
          </a:p>
        </p:txBody>
      </p:sp>
      <p:graphicFrame>
        <p:nvGraphicFramePr>
          <p:cNvPr id="20570" name="Group 90"/>
          <p:cNvGraphicFramePr>
            <a:graphicFrameLocks noGrp="1"/>
          </p:cNvGraphicFramePr>
          <p:nvPr/>
        </p:nvGraphicFramePr>
        <p:xfrm>
          <a:off x="228600" y="2590800"/>
          <a:ext cx="8643938" cy="3259456"/>
        </p:xfrm>
        <a:graphic>
          <a:graphicData uri="http://schemas.openxmlformats.org/drawingml/2006/table">
            <a:tbl>
              <a:tblPr/>
              <a:tblGrid>
                <a:gridCol w="2225675"/>
                <a:gridCol w="1917700"/>
                <a:gridCol w="1500188"/>
                <a:gridCol w="1395412"/>
                <a:gridCol w="1604963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Signal (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=9°)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τ→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faisceau</a:t>
                      </a:r>
                      <a:endParaRPr kumimoji="0" lang="fr-FR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7.10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0.40 / 0.51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0.36 / 0.45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3.4*10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0.16 / 0.22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pour 5 ans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pour 5 ans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534" name="Rectangle 6"/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fld id="{F83AB17A-C33A-4ECC-A717-09D5B7C9AEE6}" type="slidenum">
              <a:rPr lang="fr-FR" sz="2000">
                <a:solidFill>
                  <a:schemeClr val="bg1"/>
                </a:solidFill>
              </a:rPr>
              <a:pPr algn="r">
                <a:buFontTx/>
                <a:buNone/>
              </a:pPr>
              <a:t>27</a:t>
            </a:fld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20535" name="Text Box 3"/>
          <p:cNvSpPr txBox="1">
            <a:spLocks noChangeArrowheads="1"/>
          </p:cNvSpPr>
          <p:nvPr/>
        </p:nvSpPr>
        <p:spPr bwMode="auto">
          <a:xfrm>
            <a:off x="0" y="6273800"/>
            <a:ext cx="871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1600">
                <a:solidFill>
                  <a:srgbClr val="FF9933"/>
                </a:solidFill>
                <a:latin typeface="F16" charset="0"/>
              </a:rPr>
              <a:t>[2] M. Komatsu, P. Migliozzi, and F. Terranova. Sensitivity to Theta(13) of the CERN to Gran Sasso neutrino beam. </a:t>
            </a:r>
            <a:r>
              <a:rPr lang="fr-FR" sz="1600">
                <a:solidFill>
                  <a:srgbClr val="FF9933"/>
                </a:solidFill>
                <a:latin typeface="F48" charset="0"/>
              </a:rPr>
              <a:t>J. Phys.</a:t>
            </a:r>
            <a:r>
              <a:rPr lang="fr-FR" sz="1600">
                <a:solidFill>
                  <a:srgbClr val="FF9933"/>
                </a:solidFill>
                <a:latin typeface="F16" charset="0"/>
              </a:rPr>
              <a:t>, G29 :443, 2003.</a:t>
            </a:r>
          </a:p>
        </p:txBody>
      </p:sp>
      <p:sp>
        <p:nvSpPr>
          <p:cNvPr id="20536" name="Text Box 91"/>
          <p:cNvSpPr txBox="1">
            <a:spLocks noChangeArrowheads="1"/>
          </p:cNvSpPr>
          <p:nvPr/>
        </p:nvSpPr>
        <p:spPr bwMode="auto">
          <a:xfrm>
            <a:off x="3124200" y="5943600"/>
            <a:ext cx="359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000">
                <a:solidFill>
                  <a:schemeClr val="bg1"/>
                </a:solidFill>
              </a:rPr>
              <a:t>SNR</a:t>
            </a:r>
            <a:r>
              <a:rPr lang="fr-FR" sz="2000" baseline="30000">
                <a:solidFill>
                  <a:schemeClr val="bg1"/>
                </a:solidFill>
              </a:rPr>
              <a:t>multi</a:t>
            </a:r>
            <a:r>
              <a:rPr lang="fr-FR" sz="2000">
                <a:solidFill>
                  <a:schemeClr val="bg1"/>
                </a:solidFill>
              </a:rPr>
              <a:t> = 0.267, SNR = 0.275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Efficacités et taux d’événements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	Le neutrino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Nature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97288" cy="4525963"/>
          </a:xfrm>
        </p:spPr>
        <p:txBody>
          <a:bodyPr/>
          <a:lstStyle/>
          <a:p>
            <a:r>
              <a:rPr lang="fr-FR" dirty="0" smtClean="0"/>
              <a:t>Interactions</a:t>
            </a:r>
          </a:p>
          <a:p>
            <a:pPr lvl="1"/>
            <a:r>
              <a:rPr lang="fr-FR" dirty="0" smtClean="0"/>
              <a:t>Interaction par courant chargé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Interaction par courant neutre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AF2ED-2501-4CC9-ACB2-A7B3762FC4A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6" name="Picture 3" descr="Z:\soutenancel_stage_2009-07-09\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880320" cy="347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4499992" y="2564904"/>
            <a:ext cx="4405313" cy="1968500"/>
            <a:chOff x="4211960" y="2564904"/>
            <a:chExt cx="4405313" cy="1968500"/>
          </a:xfrm>
        </p:grpSpPr>
        <p:pic>
          <p:nvPicPr>
            <p:cNvPr id="7" name="Picture 7" descr="Z:\rapport\Feynman_CC_lept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2564904"/>
              <a:ext cx="204311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Z:\rapport\Feynman_CC_noya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4160" y="2564904"/>
              <a:ext cx="204311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499992" y="4857750"/>
            <a:ext cx="4381500" cy="2000250"/>
            <a:chOff x="4267200" y="4714875"/>
            <a:chExt cx="4381500" cy="2000250"/>
          </a:xfrm>
        </p:grpSpPr>
        <p:pic>
          <p:nvPicPr>
            <p:cNvPr id="9" name="Picture 9" descr="Z:\rapport\Feynman_NC_lept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4724400"/>
              <a:ext cx="204311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13" descr="Feynman_NC_noya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2250" y="4714875"/>
              <a:ext cx="20764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	Etat des lieux expérimental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5A48A-3323-4D73-892B-3436D901186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1700808"/>
            <a:ext cx="8686800" cy="470852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Expériences explorant l’oscillation des neutrinos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Sources naturelles</a:t>
            </a:r>
            <a:endParaRPr lang="fr-FR" sz="32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Neutrinos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solaires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Homestake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, SAGE+GNO,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Super-K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, SNO et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Borexino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Calibri"/>
                <a:cs typeface="Times New Roman"/>
              </a:rPr>
              <a:t>Neutrinos atmosphériques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Super-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Kamiokande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722376" lvl="1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Sources artificielles</a:t>
            </a: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Calibri"/>
                <a:cs typeface="Times New Roman"/>
              </a:rPr>
              <a:t>Expériences sur réacteur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Chooz (1 km) et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KamLAND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(180 km)</a:t>
            </a: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Calibri"/>
                <a:cs typeface="Times New Roman"/>
              </a:rPr>
              <a:t>Expérience sur accélérateur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K2K (250 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 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SK)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NUMI (735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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MINOS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)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CNGS(730km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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OPERA)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3"/>
          <p:cNvGraphicFramePr>
            <a:graphicFrameLocks noChangeAspect="1"/>
          </p:cNvGraphicFramePr>
          <p:nvPr/>
        </p:nvGraphicFramePr>
        <p:xfrm>
          <a:off x="4217988" y="1052736"/>
          <a:ext cx="2369506" cy="836389"/>
        </p:xfrm>
        <a:graphic>
          <a:graphicData uri="http://schemas.openxmlformats.org/presentationml/2006/ole">
            <p:oleObj spid="_x0000_s40962" name="Équation" r:id="rId3" imgW="1155600" imgH="431640" progId="Equation.3">
              <p:embed/>
            </p:oleObj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L’oscillation des neutrinos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3916213"/>
            <a:ext cx="8568952" cy="294178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SK (1998): anomalie des neutrinos atmosphériques </a:t>
            </a:r>
            <a:r>
              <a:rPr kumimoji="1" lang="fr-FR" sz="3200" dirty="0" smtClean="0">
                <a:sym typeface="Wingdings" pitchFamily="2" charset="2"/>
              </a:rPr>
              <a:t> signe oscillation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>
                <a:latin typeface="Symbol" pitchFamily="18" charset="2"/>
              </a:rPr>
              <a:t> </a:t>
            </a:r>
            <a:r>
              <a:rPr kumimoji="1" lang="fr-FR" sz="3200" dirty="0" smtClean="0">
                <a:latin typeface="Garamond" charset="0"/>
                <a:sym typeface="Wingdings 3" charset="2"/>
              </a:rPr>
              <a:t></a:t>
            </a:r>
            <a:r>
              <a:rPr kumimoji="1" lang="fr-FR" sz="3200" dirty="0" smtClean="0">
                <a:latin typeface="Garamond" charset="0"/>
              </a:rPr>
              <a:t>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t</a:t>
            </a:r>
            <a:r>
              <a:rPr kumimoji="1" lang="fr-FR" sz="3200" dirty="0" smtClean="0">
                <a:latin typeface="Symbol" pitchFamily="18" charset="2"/>
              </a:rPr>
              <a:t> </a:t>
            </a:r>
            <a:r>
              <a:rPr kumimoji="1" lang="fr-FR" sz="3200" dirty="0" smtClean="0"/>
              <a:t> 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CHOOZ: pas d’oscillation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>
                <a:latin typeface="Symbol" pitchFamily="18" charset="2"/>
              </a:rPr>
              <a:t> </a:t>
            </a:r>
            <a:r>
              <a:rPr kumimoji="1" lang="fr-FR" sz="3200" dirty="0" smtClean="0">
                <a:latin typeface="Garamond" charset="0"/>
              </a:rPr>
              <a:t>→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/>
              <a:t>e</a:t>
            </a:r>
            <a:r>
              <a:rPr kumimoji="1" lang="fr-FR" sz="3200" dirty="0" smtClean="0"/>
              <a:t> 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SK : disparition de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/>
              <a:t> confirmée par K2K et MINOS 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5A48A-3323-4D73-892B-3436D901186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77416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95536" y="4725144"/>
            <a:ext cx="40719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66FF"/>
              </a:buClr>
              <a:buFont typeface="Monotype Sorts" pitchFamily="2" charset="2"/>
              <a:buChar char="u"/>
            </a:pPr>
            <a:endParaRPr kumimoji="1" lang="it-IT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Formalisme de l’oscillation : </a:t>
            </a:r>
            <a:endParaRPr lang="fr-FR" sz="24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Espace réservé du contenu 162" descr="Imag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33814"/>
            <a:ext cx="9144000" cy="382418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OPERA : motivations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178E-E3B7-4347-AB7E-3929E456DAD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65" name="Text Box 2"/>
          <p:cNvSpPr txBox="1">
            <a:spLocks noChangeArrowheads="1"/>
          </p:cNvSpPr>
          <p:nvPr/>
        </p:nvSpPr>
        <p:spPr bwMode="auto">
          <a:xfrm>
            <a:off x="1619672" y="1700808"/>
            <a:ext cx="5715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it-IT" sz="2000" dirty="0" smtClean="0">
                <a:solidFill>
                  <a:srgbClr val="000066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</a:rPr>
              <a:t>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) 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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L/4E)</a:t>
            </a: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861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La probabilité d’oscillation issue du formalisme d’oscillation à 3 saveurs nous dit : 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7" name="Text Box 4"/>
          <p:cNvSpPr txBox="1">
            <a:spLocks noChangeArrowheads="1"/>
          </p:cNvSpPr>
          <p:nvPr/>
        </p:nvSpPr>
        <p:spPr bwMode="auto">
          <a:xfrm>
            <a:off x="395536" y="2204864"/>
            <a:ext cx="8305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fr-FR" sz="1600" dirty="0" err="1" smtClean="0">
                <a:solidFill>
                  <a:schemeClr val="tx1"/>
                </a:solidFill>
              </a:rPr>
              <a:t>Prérequis</a:t>
            </a:r>
            <a:r>
              <a:rPr lang="fr-FR" sz="1600" dirty="0" smtClean="0">
                <a:solidFill>
                  <a:schemeClr val="tx1"/>
                </a:solidFill>
              </a:rPr>
              <a:t> de l’expérience : </a:t>
            </a:r>
          </a:p>
          <a:p>
            <a:pPr>
              <a:spcBef>
                <a:spcPct val="50000"/>
              </a:spcBef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1) long </a:t>
            </a:r>
            <a:r>
              <a:rPr lang="fr-FR" sz="1600" dirty="0" err="1" smtClean="0">
                <a:solidFill>
                  <a:schemeClr val="tx1"/>
                </a:solidFill>
              </a:rPr>
              <a:t>baseline</a:t>
            </a:r>
            <a:r>
              <a:rPr lang="fr-FR" sz="1600" dirty="0" smtClean="0">
                <a:solidFill>
                  <a:schemeClr val="tx1"/>
                </a:solidFill>
              </a:rPr>
              <a:t>, 2)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+mn-lt"/>
                <a:cs typeface="Times New Roman"/>
              </a:rPr>
              <a:t>de haute énergie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3) faisceau de haute intensité 4) détection du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τ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178E-E3B7-4347-AB7E-3929E456DAD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principe de l’expérience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Espace réservé du contenu 7" descr="Imag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208912" cy="4828772"/>
          </a:xfrm>
        </p:spPr>
      </p:pic>
      <p:sp>
        <p:nvSpPr>
          <p:cNvPr id="9" name="TextBox 71"/>
          <p:cNvSpPr txBox="1">
            <a:spLocks noChangeArrowheads="1"/>
          </p:cNvSpPr>
          <p:nvPr/>
        </p:nvSpPr>
        <p:spPr bwMode="auto">
          <a:xfrm>
            <a:off x="251520" y="5534293"/>
            <a:ext cx="701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Faisceau de ν</a:t>
            </a:r>
            <a:r>
              <a:rPr lang="fr-FR" sz="1600" baseline="-25000" dirty="0" smtClean="0">
                <a:solidFill>
                  <a:schemeClr val="tx1"/>
                </a:solidFill>
              </a:rPr>
              <a:t>µ</a:t>
            </a:r>
            <a:r>
              <a:rPr lang="fr-FR" sz="1600" dirty="0" smtClean="0">
                <a:solidFill>
                  <a:schemeClr val="tx1"/>
                </a:solidFill>
              </a:rPr>
              <a:t> intense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 Cible à grande masse fiducielle et résolution spatiale micrométrique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 détection de la topologie en coude du tau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 Les détecteurs électroniques servent à localiser le lieu de l’interaction neutrino dans la cible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rapport\trajet_neutr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5085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380125"/>
            <a:ext cx="8763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</a:rPr>
              <a:t>OPERA est une expérience dite « long-</a:t>
            </a:r>
            <a:r>
              <a:rPr lang="fr-FR" sz="2000" dirty="0" err="1">
                <a:solidFill>
                  <a:schemeClr val="tx1"/>
                </a:solidFill>
              </a:rPr>
              <a:t>baseline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». </a:t>
            </a:r>
            <a:endParaRPr lang="fr-FR" sz="20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 Faisceau de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créé à l’accélérateur de particules du CERN près de Genève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 Détecteur OPERA au </a:t>
            </a:r>
            <a:r>
              <a:rPr lang="fr-FR" sz="2000" dirty="0" err="1">
                <a:solidFill>
                  <a:schemeClr val="tx1"/>
                </a:solidFill>
              </a:rPr>
              <a:t>Gran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Sasso</a:t>
            </a:r>
            <a:r>
              <a:rPr lang="fr-FR" sz="2000" dirty="0">
                <a:solidFill>
                  <a:schemeClr val="tx1"/>
                </a:solidFill>
              </a:rPr>
              <a:t> en Italie 732 km plus loin.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</a:rPr>
              <a:t> 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 il doit mettre en évidence l’apparition de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qui auront oscillés depuis des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endParaRPr lang="fr-FR" sz="2000" dirty="0">
              <a:solidFill>
                <a:schemeClr val="tx1"/>
              </a:solidFill>
              <a:sym typeface="Wingdings" pitchFamily="2" charset="2"/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   grâce à une bonne sensibilité de détection des électrons et à une faible contamination du faisceau  en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, on peut étudier aussi l’oscillation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et abaisser la limite sur l’angle de mélange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101" name="Rectangle 6"/>
          <p:cNvSpPr txBox="1">
            <a:spLocks noChangeArrowheads="1"/>
          </p:cNvSpPr>
          <p:nvPr/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fld id="{36605C0D-D552-4C98-9081-5515F6FD14B6}" type="slidenum">
              <a:rPr lang="fr-FR" sz="2000">
                <a:solidFill>
                  <a:schemeClr val="bg1"/>
                </a:solidFill>
              </a:rPr>
              <a:pPr algn="r">
                <a:buFontTx/>
                <a:buNone/>
              </a:pPr>
              <a:t>8</a:t>
            </a:fld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infrastructures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5" descr="Z:\rapport\CN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285875"/>
            <a:ext cx="76184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0" y="4071938"/>
            <a:ext cx="556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Caractéristiques nominales du faisceau CNGS :</a:t>
            </a:r>
          </a:p>
        </p:txBody>
      </p:sp>
      <p:graphicFrame>
        <p:nvGraphicFramePr>
          <p:cNvPr id="5151" name="Group 31"/>
          <p:cNvGraphicFramePr>
            <a:graphicFrameLocks noGrp="1"/>
          </p:cNvGraphicFramePr>
          <p:nvPr/>
        </p:nvGraphicFramePr>
        <p:xfrm>
          <a:off x="5715000" y="4114800"/>
          <a:ext cx="3048000" cy="259270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kumimoji="0" lang="el-GR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négligeable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3" name="Object 86"/>
          <p:cNvGraphicFramePr>
            <a:graphicFrameLocks noChangeAspect="1"/>
          </p:cNvGraphicFramePr>
          <p:nvPr/>
        </p:nvGraphicFramePr>
        <p:xfrm>
          <a:off x="5772150" y="4159250"/>
          <a:ext cx="1228725" cy="436563"/>
        </p:xfrm>
        <a:graphic>
          <a:graphicData uri="http://schemas.openxmlformats.org/presentationml/2006/ole">
            <p:oleObj spid="_x0000_s5123" name="Equation" r:id="rId4" imgW="749160" imgH="266400" progId="Equation.3">
              <p:embed/>
            </p:oleObj>
          </a:graphicData>
        </a:graphic>
      </p:graphicFrame>
      <p:graphicFrame>
        <p:nvGraphicFramePr>
          <p:cNvPr id="5125" name="Object 88"/>
          <p:cNvGraphicFramePr>
            <a:graphicFrameLocks noChangeAspect="1"/>
          </p:cNvGraphicFramePr>
          <p:nvPr/>
        </p:nvGraphicFramePr>
        <p:xfrm>
          <a:off x="6010275" y="5641975"/>
          <a:ext cx="725488" cy="484188"/>
        </p:xfrm>
        <a:graphic>
          <a:graphicData uri="http://schemas.openxmlformats.org/presentationml/2006/ole">
            <p:oleObj spid="_x0000_s5125" name="Equation" r:id="rId5" imgW="342720" imgH="228600" progId="Equation.3">
              <p:embed/>
            </p:oleObj>
          </a:graphicData>
        </a:graphic>
      </p:graphicFrame>
      <p:graphicFrame>
        <p:nvGraphicFramePr>
          <p:cNvPr id="5126" name="Object 89"/>
          <p:cNvGraphicFramePr>
            <a:graphicFrameLocks noChangeAspect="1"/>
          </p:cNvGraphicFramePr>
          <p:nvPr/>
        </p:nvGraphicFramePr>
        <p:xfrm>
          <a:off x="6037263" y="6229350"/>
          <a:ext cx="725487" cy="430213"/>
        </p:xfrm>
        <a:graphic>
          <a:graphicData uri="http://schemas.openxmlformats.org/presentationml/2006/ole">
            <p:oleObj spid="_x0000_s5126" name="Equation" r:id="rId6" imgW="342720" imgH="203040" progId="Equation.3">
              <p:embed/>
            </p:oleObj>
          </a:graphicData>
        </a:graphic>
      </p:graphicFrame>
      <p:graphicFrame>
        <p:nvGraphicFramePr>
          <p:cNvPr id="5127" name="Object 90"/>
          <p:cNvGraphicFramePr>
            <a:graphicFrameLocks noChangeAspect="1"/>
          </p:cNvGraphicFramePr>
          <p:nvPr/>
        </p:nvGraphicFramePr>
        <p:xfrm>
          <a:off x="6011863" y="5108575"/>
          <a:ext cx="725487" cy="484188"/>
        </p:xfrm>
        <a:graphic>
          <a:graphicData uri="http://schemas.openxmlformats.org/presentationml/2006/ole">
            <p:oleObj spid="_x0000_s5127" name="Equation" r:id="rId7" imgW="342720" imgH="228600" progId="Equation.3">
              <p:embed/>
            </p:oleObj>
          </a:graphicData>
        </a:graphic>
      </p:graphicFrame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fld id="{C3C35E88-3D4A-4D7A-AFF1-E703A32FD174}" type="slidenum">
              <a:rPr lang="fr-FR" sz="2000">
                <a:solidFill>
                  <a:schemeClr val="bg1"/>
                </a:solidFill>
              </a:rPr>
              <a:pPr algn="r">
                <a:buFontTx/>
                <a:buNone/>
              </a:pPr>
              <a:t>9</a:t>
            </a:fld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faisceau CNGS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3915</TotalTime>
  <Words>978</Words>
  <Application>Microsoft Office PowerPoint</Application>
  <PresentationFormat>Affichage à l'écran (4:3)</PresentationFormat>
  <Paragraphs>204</Paragraphs>
  <Slides>27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Technique</vt:lpstr>
      <vt:lpstr>Équation</vt:lpstr>
      <vt:lpstr>Equation</vt:lpstr>
      <vt:lpstr>Reconstruction et analyse des gerbes électromagnétiques dans l’expérience OPERA et étude des oscillations neutrino avec détection d'électrons</vt:lpstr>
      <vt:lpstr> Sommaire</vt:lpstr>
      <vt:lpstr> Le neutrino</vt:lpstr>
      <vt:lpstr> Etat des lieux expérimental</vt:lpstr>
      <vt:lpstr>L’oscillation des neutrinos</vt:lpstr>
      <vt:lpstr>OPERA : motivations</vt:lpstr>
      <vt:lpstr>OPERA : principe de l’expérience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Electron reconstruction</vt:lpstr>
      <vt:lpstr>Gamma reconstruction</vt:lpstr>
      <vt:lpstr>Gamma reconstruction</vt:lpstr>
      <vt:lpstr>Reconstruction de données</vt:lpstr>
      <vt:lpstr>Conclusions et perspectives</vt:lpstr>
      <vt:lpstr>Backup slides</vt:lpstr>
      <vt:lpstr>Diapositive 26</vt:lpstr>
      <vt:lpstr>Diapositive 27</vt:lpstr>
    </vt:vector>
  </TitlesOfParts>
  <Company>ounough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mourad</dc:creator>
  <cp:lastModifiedBy>brunet</cp:lastModifiedBy>
  <cp:revision>306</cp:revision>
  <dcterms:created xsi:type="dcterms:W3CDTF">2008-06-12T13:18:50Z</dcterms:created>
  <dcterms:modified xsi:type="dcterms:W3CDTF">2010-11-16T09:13:22Z</dcterms:modified>
</cp:coreProperties>
</file>