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6"/>
  </p:notesMasterIdLst>
  <p:sldIdLst>
    <p:sldId id="256" r:id="rId2"/>
    <p:sldId id="266" r:id="rId3"/>
    <p:sldId id="264" r:id="rId4"/>
    <p:sldId id="267" r:id="rId5"/>
    <p:sldId id="268" r:id="rId6"/>
    <p:sldId id="265" r:id="rId7"/>
    <p:sldId id="260" r:id="rId8"/>
    <p:sldId id="258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3" r:id="rId22"/>
    <p:sldId id="261" r:id="rId23"/>
    <p:sldId id="262" r:id="rId24"/>
    <p:sldId id="257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FFFF"/>
    <a:srgbClr val="EAEAEA"/>
    <a:srgbClr val="DDDDDD"/>
    <a:srgbClr val="3333CC"/>
    <a:srgbClr val="A4FC8C"/>
    <a:srgbClr val="5B1D61"/>
    <a:srgbClr val="577CCD"/>
    <a:srgbClr val="C0C0C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595" autoAdjust="0"/>
  </p:normalViewPr>
  <p:slideViewPr>
    <p:cSldViewPr>
      <p:cViewPr varScale="1">
        <p:scale>
          <a:sx n="74" d="100"/>
          <a:sy n="74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fr-F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endParaRPr lang="fr-FR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fr-FR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fld id="{AE40C47B-6587-4073-B5B1-2D63AF70287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5B0C5-8734-4483-8298-8757139C82F1}" type="slidenum">
              <a:rPr lang="fr-FR"/>
              <a:pPr/>
              <a:t>1</a:t>
            </a:fld>
            <a:endParaRPr lang="fr-F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D3B6-85DF-4685-B95E-B88B4A71CCE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23FB2BFB-9A0E-4E8C-A7BC-7918728BA676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13/12/2010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B89FA392-4D5B-4EB9-B253-0C161AAC6CB9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4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4" y="4860683"/>
            <a:ext cx="5679113" cy="460574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8BBCC51-0959-4FE4-A873-5EE7F285B72F}" type="datetime1">
              <a:rPr lang="fr-FR" smtClean="0"/>
              <a:pPr/>
              <a:t>13/12/2010</a:t>
            </a:fld>
            <a:endParaRPr lang="fr-FR" smtClean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22001-0B13-4907-944C-B631E13AE9B9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D7DF72C-2B70-4678-A56B-121ABEE67773}" type="datetime1">
              <a:rPr lang="fr-FR"/>
              <a:pPr/>
              <a:t>13/12/2010</a:t>
            </a:fld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535C7-9462-4697-9EEA-6333DCD20793}" type="slidenum">
              <a:rPr lang="fr-FR"/>
              <a:pPr/>
              <a:t>6</a:t>
            </a:fld>
            <a:endParaRPr lang="fr-FR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A6E2-62F8-4D11-AFD4-E1EE6EDE8EBE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F9496-4B47-4F57-BD12-D91FCFB29564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C20DD-3A6F-4B02-8CAB-F89AD3E4FCD1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Cliquer pour modifier le style du titre du masque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Cliquer pour modifier le style des sous-titres du masque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1B0DA-BF1B-423C-8D01-E41569B8C12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96E3E-1C6F-4C63-889C-3A3B9A832C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3A7B-6579-40F5-9244-CA4AF1DF9E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Ø"/>
              <a:defRPr sz="2400"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2844" y="6530977"/>
            <a:ext cx="2133600" cy="32704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5945"/>
            <a:ext cx="2895600" cy="36351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62204" cy="327047"/>
          </a:xfrm>
        </p:spPr>
        <p:txBody>
          <a:bodyPr/>
          <a:lstStyle>
            <a:lvl1pPr>
              <a:defRPr/>
            </a:lvl1pPr>
          </a:lstStyle>
          <a:p>
            <a:fld id="{18C77B6B-EAF1-49FF-A4B3-EE843DA581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2166D-CD8F-4E63-AD6F-0BBE6F8FC4F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07DC8-6A8C-4621-8E3C-E61A1A1B412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FB291-94C0-457A-8004-6BAE131B2F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76200"/>
            <a:ext cx="6710139" cy="1066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-32" y="6565945"/>
            <a:ext cx="2133600" cy="29207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92079"/>
          </a:xfrm>
        </p:spPr>
        <p:txBody>
          <a:bodyPr/>
          <a:lstStyle>
            <a:lvl1pPr>
              <a:defRPr/>
            </a:lvl1pPr>
          </a:lstStyle>
          <a:p>
            <a:fld id="{0F441DEF-7B52-4BA9-9EA5-1CD3F9D2149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F8EFF-BA07-4747-A63F-1F2F2B43C2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E73A2-CDDD-4B55-A6AA-F99776DDA6A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D11BB-EFA7-4379-9FF1-FE0D30155F8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76200"/>
            <a:ext cx="69981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Cliquer pour modifier le style du titre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Cliquer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/>
            </a:lvl1pPr>
          </a:lstStyle>
          <a:p>
            <a:r>
              <a:rPr lang="fr-FR" smtClean="0"/>
              <a:t>14 décembre 2010</a:t>
            </a:r>
            <a:endParaRPr lang="fr-FR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cs typeface="Arial" charset="0"/>
              </a:defRPr>
            </a:lvl1pPr>
          </a:lstStyle>
          <a:p>
            <a:fld id="{E4D2079E-F59D-4F09-9B3F-0F35F5020432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26" name="Picture 2" descr="D:\Mes documents\CCIN2P3\Ouverture-interdisciplinaire\TIDRA\Logo_TIDRA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3" t="10034" r="12791" b="9619"/>
          <a:stretch>
            <a:fillRect/>
          </a:stretch>
        </p:blipFill>
        <p:spPr bwMode="auto">
          <a:xfrm>
            <a:off x="1065" y="1"/>
            <a:ext cx="1874573" cy="112474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ance-grilles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itiative-hpc-pm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6.w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516216" y="5517232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000" dirty="0"/>
              <a:t>Dominique Boutigny</a:t>
            </a: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1872208" cy="810415"/>
          </a:xfrm>
          <a:prstGeom prst="rect">
            <a:avLst/>
          </a:prstGeom>
          <a:noFill/>
          <a:ln w="9525">
            <a:solidFill>
              <a:srgbClr val="85BA68"/>
            </a:solidFill>
            <a:miter lim="800000"/>
            <a:headEnd/>
            <a:tailEnd/>
          </a:ln>
          <a:effectLst/>
        </p:spPr>
      </p:pic>
      <p:pic>
        <p:nvPicPr>
          <p:cNvPr id="2050" name="Picture 2" descr="D:\Mes documents\CCIN2P3\Ouverture-interdisciplinaire\TIDRA\Logo_TIDR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4" t="10317" r="13990" b="9282"/>
          <a:stretch>
            <a:fillRect/>
          </a:stretch>
        </p:blipFill>
        <p:spPr bwMode="auto">
          <a:xfrm>
            <a:off x="4191" y="4005064"/>
            <a:ext cx="3068341" cy="1872208"/>
          </a:xfrm>
          <a:prstGeom prst="rect">
            <a:avLst/>
          </a:prstGeom>
          <a:noFill/>
        </p:spPr>
      </p:pic>
      <p:pic>
        <p:nvPicPr>
          <p:cNvPr id="2052" name="Picture 4" descr="D:\Mes documents\CCIN2P3\Ouverture-interdisciplinaire\TIDRA\CNRSfr-gr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495" y="0"/>
            <a:ext cx="1523505" cy="1523505"/>
          </a:xfrm>
          <a:prstGeom prst="rect">
            <a:avLst/>
          </a:prstGeom>
          <a:noFill/>
        </p:spPr>
      </p:pic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059832" y="4005064"/>
            <a:ext cx="6012160" cy="1368152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Une infrastructure informatique au service des chercheurs et des industriels rhônalpins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656" y="112474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" pitchFamily="34" charset="0"/>
                <a:cs typeface="Arial" pitchFamily="34" charset="0"/>
              </a:rPr>
              <a:t>Journée de lancement de l’initiative TIDRA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623731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Traitement de données et Informatique Distribuée en Rhône-Alpes</a:t>
            </a:r>
          </a:p>
        </p:txBody>
      </p:sp>
      <p:pic>
        <p:nvPicPr>
          <p:cNvPr id="24577" name="Picture 1" descr="D:\Mes documents\CCIN2P3\Ouverture-interdisciplinaire\TIDRA\LogoRegi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551" y="2852936"/>
            <a:ext cx="4032449" cy="77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Grilles – Une histoire déjà ancienne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pic>
        <p:nvPicPr>
          <p:cNvPr id="41986" name="Picture 2" descr="http://eu-datagrid.web.cern.ch/eu-datagrid/images/DataGrid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114" y="1843286"/>
            <a:ext cx="1428750" cy="10096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ZoneTexte 5"/>
          <p:cNvSpPr txBox="1"/>
          <p:nvPr/>
        </p:nvSpPr>
        <p:spPr>
          <a:xfrm>
            <a:off x="1619672" y="1340768"/>
            <a:ext cx="187220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2002 - 2004</a:t>
            </a:r>
            <a:endParaRPr lang="fr-FR" dirty="0"/>
          </a:p>
        </p:txBody>
      </p:sp>
      <p:pic>
        <p:nvPicPr>
          <p:cNvPr id="41988" name="Picture 4" descr="grid-small-prov.jpg (36199 octet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852936"/>
            <a:ext cx="3810000" cy="2286001"/>
          </a:xfrm>
          <a:prstGeom prst="rect">
            <a:avLst/>
          </a:prstGeom>
          <a:noFill/>
        </p:spPr>
      </p:pic>
      <p:pic>
        <p:nvPicPr>
          <p:cNvPr id="41990" name="Picture 6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2286000" cy="130492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516216" y="1412776"/>
            <a:ext cx="187220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2004 - 2010</a:t>
            </a:r>
            <a:endParaRPr lang="fr-FR" dirty="0"/>
          </a:p>
        </p:txBody>
      </p:sp>
      <p:sp>
        <p:nvSpPr>
          <p:cNvPr id="41992" name="AutoShape 8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994" name="Picture 10" descr="D:\Mes documents\CCIN2P3\Ouverture-interdisciplinaire\TIDRA\EGI.png"/>
          <p:cNvPicPr>
            <a:picLocks noChangeAspect="1" noChangeArrowheads="1"/>
          </p:cNvPicPr>
          <p:nvPr/>
        </p:nvPicPr>
        <p:blipFill>
          <a:blip r:embed="rId6" cstate="print"/>
          <a:srcRect r="8270"/>
          <a:stretch>
            <a:fillRect/>
          </a:stretch>
        </p:blipFill>
        <p:spPr bwMode="auto">
          <a:xfrm>
            <a:off x="3995936" y="5183000"/>
            <a:ext cx="1584175" cy="119832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580112" y="5589240"/>
            <a:ext cx="1512168" cy="430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2010 - …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0232" y="4077072"/>
            <a:ext cx="2304256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Pluridisciplinaire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3429000"/>
            <a:ext cx="1656184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Production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47664" y="5589240"/>
            <a:ext cx="230425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Capable de passer à l’échelle</a:t>
            </a:r>
            <a:endParaRPr lang="fr-FR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L’infrastructure européenne EGI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7538" t="4735" r="7393" b="3717"/>
          <a:stretch>
            <a:fillRect/>
          </a:stretch>
        </p:blipFill>
        <p:spPr>
          <a:xfrm>
            <a:off x="1979712" y="2165916"/>
            <a:ext cx="5643602" cy="41434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1268760"/>
            <a:ext cx="8352928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EGI fournit une infrastructure permettant de fédérer un ensemble de grilles nationales (NGI) autour d’outils communs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5805264"/>
            <a:ext cx="66247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EGI fournit un cadre pour opérer les ressources présente dans EGI de manière cohérente 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pic>
        <p:nvPicPr>
          <p:cNvPr id="5" name="Image 4" descr="LogoFranceGril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36912"/>
            <a:ext cx="1285884" cy="1285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672" y="141277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Groupement d’Intérêt Scientifique (GIS) France Grilles: </a:t>
            </a:r>
            <a:r>
              <a:rPr lang="fr-FR" sz="2000" dirty="0" smtClean="0"/>
              <a:t>Ministère de l’enseignement supérieur et de la Recherche, CNRS, CEA, RENATER, INRIA, INRA, CPU et INSERM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1960" y="2708920"/>
            <a:ext cx="3816424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http://www.france-grilles.fr/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19872" y="335699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Structure l’ensemble des activités sur les grilles de production en France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63688" y="4221088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Assure la liaison avec l’infrastructure européenne EGI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63688" y="472514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Soutien les relations entre les grilles de production et les grille de recherche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131840" y="5517232"/>
            <a:ext cx="547260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sz="2400" dirty="0" smtClean="0"/>
              <a:t>Encourage les initiatives régionales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39752" y="6165304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Equipement d’excellence: </a:t>
            </a:r>
            <a:r>
              <a:rPr lang="fr-FR" dirty="0" err="1" smtClean="0"/>
              <a:t>Equipex</a:t>
            </a:r>
            <a:r>
              <a:rPr lang="fr-FR" dirty="0" smtClean="0"/>
              <a:t> France Grilles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 en 2010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59150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 bwMode="auto">
          <a:xfrm>
            <a:off x="5508104" y="3717032"/>
            <a:ext cx="2088232" cy="1368152"/>
          </a:xfrm>
          <a:prstGeom prst="ellipse">
            <a:avLst/>
          </a:prstGeom>
          <a:solidFill>
            <a:srgbClr val="EAEAEA">
              <a:alpha val="39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Rhône-Alpes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12776"/>
            <a:ext cx="2310557" cy="15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547664" y="1268760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laboratoires IN2P3 fortement impliqués dans la grille pour le LHC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63688" y="2996952"/>
            <a:ext cx="1944216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LAPP Annecy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83968" y="2924944"/>
            <a:ext cx="201622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LPSC Grenoble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59832" y="3789040"/>
            <a:ext cx="151216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IPN Lyon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91680" y="4869160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laboratoire INSB (biologie) nœud de la grille EGI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67944" y="5661248"/>
            <a:ext cx="1512168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IBCP Lyon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88224" y="3645024"/>
            <a:ext cx="237626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centre de calcul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76256" y="4078233"/>
            <a:ext cx="1512168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CC-IN2P3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40152" y="4725144"/>
            <a:ext cx="3203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Forte compétence dans le domaine de l’informatique distribuée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187624" y="2420888"/>
            <a:ext cx="5544616" cy="2016224"/>
          </a:xfrm>
          <a:prstGeom prst="ellipse">
            <a:avLst/>
          </a:prstGeom>
          <a:solidFill>
            <a:srgbClr val="EAEAEA">
              <a:alpha val="23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10139" cy="688504"/>
          </a:xfrm>
        </p:spPr>
        <p:txBody>
          <a:bodyPr/>
          <a:lstStyle/>
          <a:p>
            <a:r>
              <a:rPr lang="fr-FR" dirty="0" smtClean="0"/>
              <a:t>TIDRA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2185700"/>
            <a:ext cx="381642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Infrastructure informatique existante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15816" y="3265820"/>
            <a:ext cx="1944216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Compétence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52120" y="2689756"/>
            <a:ext cx="3312368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Capacité à déployer des applications à grande échelle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63688" y="434594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Idée de proposer une structure permettant à tout projet scientifique en Rhône-Alpes de disposer de moyens de calcul et de traitement de données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03848" y="5733256"/>
            <a:ext cx="475252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5F5F5F"/>
                </a:solidFill>
              </a:rPr>
              <a:t>Ouvert au monde industriel</a:t>
            </a:r>
            <a:endParaRPr lang="fr-FR" sz="2800" dirty="0">
              <a:solidFill>
                <a:srgbClr val="5F5F5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91680" y="1268760"/>
            <a:ext cx="6733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Traitement de données et Informatique Distribuée en Rhône-Alpes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L’offre TIDRA (1)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484784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Idée clé</a:t>
            </a:r>
            <a:r>
              <a:rPr lang="fr-FR" dirty="0" smtClean="0"/>
              <a:t>: être le plus souple et accessible possible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2348880"/>
            <a:ext cx="396044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TIDRA offre une structure organisée (grille) qui permet à un partenaire de connecter ses propres moyens de calcul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44008" y="2132856"/>
            <a:ext cx="435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Mutualisation des ressources et des services </a:t>
            </a:r>
            <a:r>
              <a:rPr lang="fr-FR" dirty="0" smtClean="0">
                <a:sym typeface="Wingdings" pitchFamily="2" charset="2"/>
              </a:rPr>
              <a:t> effet multiplicateur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3933056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16016" y="2996952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Bénéfice d’un service d’opération de la grille performant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4797152"/>
            <a:ext cx="439248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TIDRA est accessible sans mettre de ressource à disposition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48064" y="436510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Gratuitement pour les partenaires scientifiques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8064" y="517983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Suivant un modèle économique pour les partenaires industriels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75656" y="6165304"/>
            <a:ext cx="6840760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TIDRA est accessible « gratuitement » pour essayer</a:t>
            </a:r>
            <a:endParaRPr lang="fr-FR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L’offre TIDRA (2)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556792"/>
            <a:ext cx="2520280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Calcul séquentiel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91680" y="2276872"/>
            <a:ext cx="3672408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Calcul sur des clusters parallèles (LAPP – CC-IN2P3)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24128" y="2204864"/>
            <a:ext cx="3168352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Traitement de données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60032" y="1484784"/>
            <a:ext cx="2880320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Stockage de données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5656" y="3717032"/>
            <a:ext cx="7668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Accès à TIDRA </a:t>
            </a:r>
          </a:p>
          <a:p>
            <a:pPr marL="360000" lvl="1" indent="-360000">
              <a:buFont typeface="Wingdings" pitchFamily="2" charset="2"/>
              <a:buChar char="q"/>
            </a:pPr>
            <a:r>
              <a:rPr lang="fr-FR" dirty="0" smtClean="0"/>
              <a:t> Via les outils de grille</a:t>
            </a:r>
          </a:p>
          <a:p>
            <a:pPr marL="360000" lvl="1" indent="-360000">
              <a:buFont typeface="Wingdings" pitchFamily="2" charset="2"/>
              <a:buChar char="q"/>
            </a:pPr>
            <a:r>
              <a:rPr lang="fr-FR" dirty="0" smtClean="0"/>
              <a:t> Directement sur une ferme de calcul disponible chez un partenaire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71800" y="5661248"/>
            <a:ext cx="612068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TIDRA peut être vue comme une première étape avant d’accéder à des offres de Cloud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08104" y="2996952"/>
            <a:ext cx="3563888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Prise en compte de la sécurité et de la confidentialité des données</a:t>
            </a:r>
            <a:endParaRPr lang="fr-FR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support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700808"/>
            <a:ext cx="7452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L’une des idées phares de TIDRA est le support aux utilisateurs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19672" y="2708920"/>
            <a:ext cx="70567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Wingdings" pitchFamily="2" charset="2"/>
              <a:buChar char="q"/>
            </a:pPr>
            <a:r>
              <a:rPr lang="fr-FR" dirty="0" smtClean="0"/>
              <a:t>L’utilisation de moyens informatiques à grande échelle est une tâche complexe</a:t>
            </a:r>
          </a:p>
          <a:p>
            <a:pPr marL="360000" indent="-360000">
              <a:buFont typeface="Wingdings" pitchFamily="2" charset="2"/>
              <a:buChar char="q"/>
            </a:pPr>
            <a:r>
              <a:rPr lang="fr-FR" dirty="0" smtClean="0"/>
              <a:t>La grille elle-même est </a:t>
            </a:r>
            <a:r>
              <a:rPr lang="fr-FR" b="1" i="1" dirty="0" smtClean="0"/>
              <a:t>très</a:t>
            </a:r>
            <a:r>
              <a:rPr lang="fr-FR" dirty="0" smtClean="0"/>
              <a:t> complexe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91680" y="429309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support TIDRA accompagne les utilisateurs pour porter leurs applications soit en local, soit sur la grille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79712" y="5445224"/>
            <a:ext cx="676875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 terme, nous souhaitons proposer des portails pour masquer la complexité </a:t>
            </a:r>
            <a:r>
              <a:rPr lang="fr-FR" dirty="0" smtClean="0">
                <a:sym typeface="Wingdings" pitchFamily="2" charset="2"/>
              </a:rPr>
              <a:t> Interopérabilité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TIDRA n’est pas…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556792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TIDRA </a:t>
            </a:r>
            <a:r>
              <a:rPr lang="fr-FR" u="sng" dirty="0" smtClean="0"/>
              <a:t>n’est pas </a:t>
            </a:r>
            <a:r>
              <a:rPr lang="fr-FR" dirty="0" smtClean="0"/>
              <a:t>un supercalculateur et n’est pas adapté pour effectuer des calculs nécessitant un parallélisme fortement couplé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299695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GENCI + INRIA + OSEO propose une telle offre à destination des PME: HPC-PME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39752" y="4222249"/>
            <a:ext cx="468052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http://www.initiative-hpc-pme.org/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5085184"/>
            <a:ext cx="698477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TIDRA va être particulièrement adapté à la résolution de problèmes impliquant des traitements de données.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es documents\Grand-Public\LHC\Goutte-Sylvain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6752"/>
            <a:ext cx="9144000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142852"/>
            <a:ext cx="6419056" cy="875490"/>
          </a:xfrm>
        </p:spPr>
        <p:txBody>
          <a:bodyPr/>
          <a:lstStyle/>
          <a:p>
            <a:r>
              <a:rPr lang="fr-FR" dirty="0" smtClean="0"/>
              <a:t>La physique des particules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5720" y="2000240"/>
            <a:ext cx="3134152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Identifier les composants ultimes de la matière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55976" y="1214422"/>
            <a:ext cx="4287990" cy="1107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Comprendre les mécanismes qui permettent aux constituants de la matière d’interagir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4786322"/>
            <a:ext cx="3495902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Formuler et comprendre les lois fondamentales qui régissent notre univers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43400" y="64886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Photo: Point de Vue - http://hors-champ.blogspot.com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85720" y="4357694"/>
            <a:ext cx="3998248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Comprendre comment la complexité a pu émerger à partir des briques de base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 CC-IN2P3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  <p:pic>
        <p:nvPicPr>
          <p:cNvPr id="5" name="Picture 8" descr="CC_retou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338064" cy="237626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572000" y="1340768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vocation première du CC-IN2P3 est de fournir les moyens de calcul « lourd » de la communauté de physique corpusculaire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99992" y="314096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Centre de traitement de premier niveau pour les données du LHC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4149080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Nœud principal de la grille de production France Grilles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59832" y="47971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Très forte compétence locale: plus de 50 ingénieurs informaticiens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19672" y="5733256"/>
            <a:ext cx="72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Politique d’ouverture pluridisciplinaire vers l’Université et la Région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59"/>
            <a:ext cx="3528248" cy="235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Aujourd'hui le CC-IN2P3 c'est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14 décembre 2010</a:t>
            </a:r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71406" y="1269921"/>
            <a:ext cx="4068546" cy="430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Près de 2000 machines Linux</a:t>
            </a:r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842" y="1772816"/>
            <a:ext cx="36650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372200" y="3645024"/>
            <a:ext cx="2520280" cy="12772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 de 15 000 disques durs</a:t>
            </a:r>
          </a:p>
          <a:p>
            <a:pPr algn="ctr"/>
            <a:r>
              <a:rPr lang="fr-FR" dirty="0" smtClean="0"/>
              <a:t>~10 pétaoctets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334351"/>
            <a:ext cx="2469703" cy="2523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4067944" y="5229200"/>
            <a:ext cx="2232248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4 robots de stockage de masse</a:t>
            </a:r>
          </a:p>
          <a:p>
            <a:pPr algn="ctr"/>
            <a:r>
              <a:rPr lang="fr-FR" sz="2000" dirty="0" smtClean="0"/>
              <a:t>40 000 cassettes</a:t>
            </a:r>
            <a:endParaRPr lang="fr-F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Une nouvelle salle informatique au CC-IN2P3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14 décembre 2010</a:t>
            </a:r>
            <a:endParaRPr lang="en-US"/>
          </a:p>
        </p:txBody>
      </p:sp>
      <p:pic>
        <p:nvPicPr>
          <p:cNvPr id="3074" name="Picture 2" descr="D:\Mes documents\CCIN2P3\Infrastructure\Extension\Construction\Vue-ensemble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845" y="1161330"/>
            <a:ext cx="8982651" cy="54339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436096" y="134076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7.5 M€ financé dans le cadre du CPER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14 décembre 2010</a:t>
            </a:r>
            <a:endParaRPr lang="en-US"/>
          </a:p>
        </p:txBody>
      </p:sp>
      <p:pic>
        <p:nvPicPr>
          <p:cNvPr id="6" name="Picture 3" descr="D:\Mes documents\CCIN2P3\Infrastructure\Extension\Construction\Vue-ensembl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681"/>
            <a:ext cx="9144001" cy="686668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188640"/>
            <a:ext cx="370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cœur de l’Équipement d’Excellence ISiTech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11960" y="5661248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Ouvre des perspectives très importantes pour le traitement des données des projets nationaux et régionaux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95936" y="18864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Brique de base pour plusieurs </a:t>
            </a:r>
            <a:r>
              <a:rPr lang="fr-FR" dirty="0" err="1" smtClean="0"/>
              <a:t>Labex</a:t>
            </a:r>
            <a:r>
              <a:rPr lang="fr-FR" dirty="0" smtClean="0"/>
              <a:t> et l’IRT Infectiologie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/>
          </a:p>
        </p:txBody>
      </p:sp>
      <p:pic>
        <p:nvPicPr>
          <p:cNvPr id="2050" name="Picture 2" descr="Spon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11821"/>
            <a:ext cx="2895997" cy="1444592"/>
          </a:xfrm>
          <a:prstGeom prst="rect">
            <a:avLst/>
          </a:prstGeom>
          <a:noFill/>
        </p:spPr>
      </p:pic>
      <p:pic>
        <p:nvPicPr>
          <p:cNvPr id="2052" name="Picture 4" descr="Spons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5013176"/>
            <a:ext cx="2160240" cy="142795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691680" y="162880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Merci de votre attention</a:t>
            </a:r>
          </a:p>
        </p:txBody>
      </p:sp>
      <p:pic>
        <p:nvPicPr>
          <p:cNvPr id="9" name="Picture 1" descr="D:\Mes documents\CCIN2P3\Ouverture-interdisciplinaire\TIDRA\LogoReg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05064"/>
            <a:ext cx="4032449" cy="77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99792" y="76200"/>
            <a:ext cx="6206083" cy="1066800"/>
          </a:xfrm>
        </p:spPr>
        <p:txBody>
          <a:bodyPr/>
          <a:lstStyle/>
          <a:p>
            <a:r>
              <a:rPr lang="fr-FR" dirty="0" smtClean="0"/>
              <a:t>Le Large Hadron </a:t>
            </a:r>
            <a:r>
              <a:rPr lang="fr-FR" dirty="0" err="1" smtClean="0"/>
              <a:t>Collider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5000" t="8287" r="1617" b="9108"/>
          <a:stretch>
            <a:fillRect/>
          </a:stretch>
        </p:blipFill>
        <p:spPr bwMode="auto">
          <a:xfrm>
            <a:off x="4643834" y="1268760"/>
            <a:ext cx="4464670" cy="3189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5" descr="LHCtunnel_3"/>
          <p:cNvPicPr>
            <a:picLocks noChangeAspect="1" noChangeArrowheads="1"/>
          </p:cNvPicPr>
          <p:nvPr/>
        </p:nvPicPr>
        <p:blipFill>
          <a:blip r:embed="rId4" cstate="print"/>
          <a:srcRect l="28255"/>
          <a:stretch>
            <a:fillRect/>
          </a:stretch>
        </p:blipFill>
        <p:spPr bwMode="auto">
          <a:xfrm>
            <a:off x="3635896" y="4390874"/>
            <a:ext cx="2665562" cy="24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ATLAS-0705024_03-A4-at-144-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1268760"/>
            <a:ext cx="3557588" cy="531495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707904" y="1340768"/>
            <a:ext cx="2016224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milliers de physiciens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4941168"/>
            <a:ext cx="2376264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appareillages d’une complexité extrême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14 décembre 2010</a:t>
            </a:r>
            <a:endParaRPr lang="fr-FR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4464496" cy="864096"/>
          </a:xfrm>
        </p:spPr>
        <p:txBody>
          <a:bodyPr/>
          <a:lstStyle/>
          <a:p>
            <a:pPr algn="ctr"/>
            <a:r>
              <a:rPr lang="fr-FR" sz="2400" dirty="0"/>
              <a:t>Le LHC – Un énorme générateur de données</a:t>
            </a:r>
          </a:p>
        </p:txBody>
      </p:sp>
      <p:pic>
        <p:nvPicPr>
          <p:cNvPr id="139267" name="Picture 3" descr="ATLAS-0705024_03-A4-at-144-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3050"/>
            <a:ext cx="3557588" cy="531495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24688" y="0"/>
            <a:ext cx="2303462" cy="6858000"/>
            <a:chOff x="4252" y="0"/>
            <a:chExt cx="1639" cy="4320"/>
          </a:xfrm>
        </p:grpSpPr>
        <p:pic>
          <p:nvPicPr>
            <p:cNvPr id="139269" name="Picture 5" descr="cdpi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2" y="0"/>
              <a:ext cx="1508" cy="4320"/>
            </a:xfrm>
            <a:prstGeom prst="rect">
              <a:avLst/>
            </a:prstGeom>
            <a:noFill/>
          </p:spPr>
        </p:pic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4338" y="1940"/>
              <a:ext cx="7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Concorde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(15 Km)</a:t>
              </a:r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 flipV="1">
              <a:off x="4656" y="177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fr-FR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4800" y="0"/>
              <a:ext cx="6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Balloon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(30 Km)</a:t>
              </a:r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 flipH="1">
              <a:off x="4608" y="1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fr-FR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4" name="Text Box 10"/>
            <p:cNvSpPr txBox="1">
              <a:spLocks noChangeArrowheads="1"/>
            </p:cNvSpPr>
            <p:nvPr/>
          </p:nvSpPr>
          <p:spPr bwMode="auto">
            <a:xfrm>
              <a:off x="4751" y="528"/>
              <a:ext cx="114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3399"/>
                  </a:solidFill>
                  <a:latin typeface="Verdana" pitchFamily="34" charset="0"/>
                  <a:ea typeface="+mn-ea"/>
                  <a:cs typeface="+mn-cs"/>
                </a:rPr>
                <a:t>CD stack with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3399"/>
                  </a:solidFill>
                  <a:latin typeface="Verdana" pitchFamily="34" charset="0"/>
                  <a:ea typeface="+mn-ea"/>
                  <a:cs typeface="+mn-cs"/>
                </a:rPr>
                <a:t>1 year LHC data!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3399"/>
                  </a:solidFill>
                  <a:latin typeface="Verdana" pitchFamily="34" charset="0"/>
                  <a:ea typeface="+mn-ea"/>
                  <a:cs typeface="+mn-cs"/>
                </a:rPr>
                <a:t>(~ 20 Km)</a:t>
              </a:r>
            </a:p>
          </p:txBody>
        </p:sp>
        <p:sp>
          <p:nvSpPr>
            <p:cNvPr id="139275" name="Line 11"/>
            <p:cNvSpPr>
              <a:spLocks noChangeShapeType="1"/>
            </p:cNvSpPr>
            <p:nvPr/>
          </p:nvSpPr>
          <p:spPr bwMode="auto">
            <a:xfrm>
              <a:off x="5040" y="912"/>
              <a:ext cx="192" cy="192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fr-FR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4416" y="3120"/>
              <a:ext cx="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Mt. Blanc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(4.8 Km)</a:t>
              </a:r>
            </a:p>
          </p:txBody>
        </p:sp>
        <p:sp>
          <p:nvSpPr>
            <p:cNvPr id="139277" name="Line 13"/>
            <p:cNvSpPr>
              <a:spLocks noChangeShapeType="1"/>
            </p:cNvSpPr>
            <p:nvPr/>
          </p:nvSpPr>
          <p:spPr bwMode="auto">
            <a:xfrm>
              <a:off x="4992" y="33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endParaRPr lang="fr-FR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3708400" y="2492375"/>
            <a:ext cx="3168650" cy="762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2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15 pétaoctets de données chaque année</a:t>
            </a:r>
          </a:p>
        </p:txBody>
      </p:sp>
      <p:sp>
        <p:nvSpPr>
          <p:cNvPr id="139279" name="AutoShape 15"/>
          <p:cNvSpPr>
            <a:spLocks noChangeArrowheads="1"/>
          </p:cNvSpPr>
          <p:nvPr/>
        </p:nvSpPr>
        <p:spPr bwMode="auto">
          <a:xfrm>
            <a:off x="3924300" y="3716338"/>
            <a:ext cx="2808288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fr-FR" sz="2000"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5301208"/>
            <a:ext cx="302433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pétaoctet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 million de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gigaoctets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3"/>
          <p:cNvSpPr>
            <a:spLocks noChangeArrowheads="1"/>
          </p:cNvSpPr>
          <p:nvPr/>
        </p:nvSpPr>
        <p:spPr bwMode="auto">
          <a:xfrm rot="641635">
            <a:off x="-7938" y="1690688"/>
            <a:ext cx="8821738" cy="4608512"/>
          </a:xfrm>
          <a:prstGeom prst="ellipse">
            <a:avLst/>
          </a:prstGeom>
          <a:noFill/>
          <a:ln w="38100" algn="ctr">
            <a:solidFill>
              <a:srgbClr val="777777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 rot="641635">
            <a:off x="341313" y="1890713"/>
            <a:ext cx="6696075" cy="3916362"/>
          </a:xfrm>
          <a:prstGeom prst="ellipse">
            <a:avLst/>
          </a:prstGeom>
          <a:noFill/>
          <a:ln w="38100" algn="ctr">
            <a:solidFill>
              <a:srgbClr val="777777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29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14 décembre 2010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6192688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2800" dirty="0" smtClean="0"/>
              <a:t>Une architecture de calcul et de stockage distribué W-LCG</a:t>
            </a: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 rot="13262266">
            <a:off x="2411413" y="1628775"/>
            <a:ext cx="1368425" cy="3311525"/>
          </a:xfrm>
          <a:prstGeom prst="curvedLeftArrow">
            <a:avLst>
              <a:gd name="adj1" fmla="val 48399"/>
              <a:gd name="adj2" fmla="val 96798"/>
              <a:gd name="adj3" fmla="val 33333"/>
            </a:avLst>
          </a:prstGeom>
          <a:gradFill rotWithShape="1">
            <a:gsLst>
              <a:gs pos="0">
                <a:schemeClr val="hlink">
                  <a:alpha val="42999"/>
                </a:schemeClr>
              </a:gs>
              <a:gs pos="100000">
                <a:schemeClr val="hlink">
                  <a:gamma/>
                  <a:shade val="46275"/>
                  <a:invGamma/>
                  <a:alpha val="17000"/>
                </a:schemeClr>
              </a:gs>
            </a:gsLst>
            <a:lin ang="270000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 rot="1680860">
            <a:off x="4138613" y="2852738"/>
            <a:ext cx="1368425" cy="3311525"/>
          </a:xfrm>
          <a:prstGeom prst="curvedLeftArrow">
            <a:avLst>
              <a:gd name="adj1" fmla="val 48399"/>
              <a:gd name="adj2" fmla="val 96798"/>
              <a:gd name="adj3" fmla="val 33333"/>
            </a:avLst>
          </a:prstGeom>
          <a:gradFill rotWithShape="1">
            <a:gsLst>
              <a:gs pos="0">
                <a:schemeClr val="hlink">
                  <a:alpha val="42999"/>
                </a:schemeClr>
              </a:gs>
              <a:gs pos="100000">
                <a:schemeClr val="hlink">
                  <a:gamma/>
                  <a:shade val="46275"/>
                  <a:invGamma/>
                  <a:alpha val="17000"/>
                </a:schemeClr>
              </a:gs>
            </a:gsLst>
            <a:lin ang="2700000" scaled="1"/>
          </a:gra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619250" y="2636838"/>
            <a:ext cx="180062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CC-IN2P3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563938" y="2492375"/>
            <a:ext cx="792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FZK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4930775" y="4292600"/>
            <a:ext cx="6492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PIC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3995738" y="5229225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NDGF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482850" y="4797425"/>
            <a:ext cx="1008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NIKHEF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835150" y="3573463"/>
            <a:ext cx="1079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ASCC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835150" y="4292600"/>
            <a:ext cx="1439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Brookhaven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003800" y="5013325"/>
            <a:ext cx="1079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Fermilab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427538" y="2420938"/>
            <a:ext cx="1079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TRIUMF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498975" y="3213100"/>
            <a:ext cx="720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RAL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435600" y="3789363"/>
            <a:ext cx="792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CNAF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394325" y="3089275"/>
            <a:ext cx="1223963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T1 (11)</a:t>
            </a: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3635375" y="4221163"/>
            <a:ext cx="576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T0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6659563" y="4508500"/>
            <a:ext cx="1312862" cy="430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T2 (~60)</a:t>
            </a:r>
          </a:p>
        </p:txBody>
      </p:sp>
      <p:pic>
        <p:nvPicPr>
          <p:cNvPr id="12310" name="Picture 22" descr="CER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71633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6372225" y="3789363"/>
            <a:ext cx="1512888" cy="336550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Île de France</a:t>
            </a: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6012160" y="5373216"/>
            <a:ext cx="1081088" cy="336550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Clermont</a:t>
            </a: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95288" y="2852738"/>
            <a:ext cx="863600" cy="336550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Nantes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692275" y="1916113"/>
            <a:ext cx="431800" cy="217487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627313" y="1773238"/>
            <a:ext cx="431800" cy="217487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95288" y="3716338"/>
            <a:ext cx="431800" cy="217487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700338" y="5445125"/>
            <a:ext cx="431800" cy="217488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6659563" y="2205038"/>
            <a:ext cx="1081087" cy="336550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Grenoble</a:t>
            </a:r>
            <a:endParaRPr lang="fr-FR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8243888" y="3573463"/>
            <a:ext cx="360362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205413" y="1692275"/>
            <a:ext cx="360362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604250" y="4868863"/>
            <a:ext cx="360363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059113" y="1484313"/>
            <a:ext cx="360362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95288" y="2205038"/>
            <a:ext cx="360362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8" name="Text Box 42"/>
          <p:cNvSpPr txBox="1">
            <a:spLocks noChangeArrowheads="1"/>
          </p:cNvSpPr>
          <p:nvPr/>
        </p:nvSpPr>
        <p:spPr bwMode="auto">
          <a:xfrm>
            <a:off x="347663" y="4869160"/>
            <a:ext cx="728662" cy="336550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Lyon</a:t>
            </a:r>
          </a:p>
        </p:txBody>
      </p:sp>
      <p:sp>
        <p:nvSpPr>
          <p:cNvPr id="12326" name="Text Box 43"/>
          <p:cNvSpPr txBox="1">
            <a:spLocks noChangeArrowheads="1"/>
          </p:cNvSpPr>
          <p:nvPr/>
        </p:nvSpPr>
        <p:spPr bwMode="auto">
          <a:xfrm>
            <a:off x="5153025" y="2087563"/>
            <a:ext cx="1131888" cy="336550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0000"/>
                </a:solidFill>
                <a:effectLst/>
              </a:rPr>
              <a:t>CC-IN2P3</a:t>
            </a:r>
          </a:p>
        </p:txBody>
      </p:sp>
      <p:sp>
        <p:nvSpPr>
          <p:cNvPr id="12327" name="Text Box 44"/>
          <p:cNvSpPr txBox="1">
            <a:spLocks noChangeArrowheads="1"/>
          </p:cNvSpPr>
          <p:nvPr/>
        </p:nvSpPr>
        <p:spPr bwMode="auto">
          <a:xfrm>
            <a:off x="1376363" y="1362075"/>
            <a:ext cx="1122362" cy="336550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0000"/>
                </a:solidFill>
                <a:effectLst/>
              </a:rPr>
              <a:t>CC-IN2P3</a:t>
            </a:r>
          </a:p>
        </p:txBody>
      </p:sp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3486150" y="1755775"/>
            <a:ext cx="930275" cy="336550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Annecy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7524328" y="2852936"/>
            <a:ext cx="7200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T3 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714375" y="4244578"/>
            <a:ext cx="1214438" cy="33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Strasbourg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787900" y="6237288"/>
            <a:ext cx="360363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235825" y="6092825"/>
            <a:ext cx="360363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2627313" y="5856288"/>
            <a:ext cx="360362" cy="1428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499992" y="5733256"/>
            <a:ext cx="1008062" cy="338137"/>
          </a:xfrm>
          <a:prstGeom prst="rect">
            <a:avLst/>
          </a:prstGeom>
          <a:solidFill>
            <a:srgbClr val="D8D8D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Marseille</a:t>
            </a:r>
          </a:p>
        </p:txBody>
      </p:sp>
      <p:pic>
        <p:nvPicPr>
          <p:cNvPr id="39938" name="Picture 2" descr="http://lcg.web.cern.ch/lcg/images/WLCG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340768"/>
            <a:ext cx="980728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paradigme maître-esclave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550988" y="1773238"/>
            <a:ext cx="7593012" cy="3905250"/>
            <a:chOff x="977" y="845"/>
            <a:chExt cx="4783" cy="2460"/>
          </a:xfrm>
        </p:grpSpPr>
        <p:sp>
          <p:nvSpPr>
            <p:cNvPr id="8200" name="Text Box 31"/>
            <p:cNvSpPr txBox="1">
              <a:spLocks noChangeArrowheads="1"/>
            </p:cNvSpPr>
            <p:nvPr/>
          </p:nvSpPr>
          <p:spPr bwMode="auto">
            <a:xfrm>
              <a:off x="4422" y="1117"/>
              <a:ext cx="726" cy="4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5BA6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1800" b="1"/>
                <a:t>Serveur maître</a:t>
              </a:r>
            </a:p>
          </p:txBody>
        </p:sp>
        <p:pic>
          <p:nvPicPr>
            <p:cNvPr id="8201" name="Picture 6" descr="j02857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7" y="1071"/>
              <a:ext cx="66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7" descr="j02857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7" y="2055"/>
              <a:ext cx="66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8" descr="j02857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7" y="1959"/>
              <a:ext cx="66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9" descr="j02857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7" y="911"/>
              <a:ext cx="66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0" descr="j02857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3" y="1135"/>
              <a:ext cx="66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1" descr="j02857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9" y="2215"/>
              <a:ext cx="66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Line 12"/>
            <p:cNvSpPr>
              <a:spLocks noChangeShapeType="1"/>
            </p:cNvSpPr>
            <p:nvPr/>
          </p:nvSpPr>
          <p:spPr bwMode="auto">
            <a:xfrm>
              <a:off x="1367" y="1752"/>
              <a:ext cx="1712" cy="0"/>
            </a:xfrm>
            <a:prstGeom prst="line">
              <a:avLst/>
            </a:prstGeom>
            <a:noFill/>
            <a:ln w="38100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08" name="Line 13"/>
            <p:cNvSpPr>
              <a:spLocks noChangeShapeType="1"/>
            </p:cNvSpPr>
            <p:nvPr/>
          </p:nvSpPr>
          <p:spPr bwMode="auto">
            <a:xfrm>
              <a:off x="1423" y="1440"/>
              <a:ext cx="88" cy="312"/>
            </a:xfrm>
            <a:prstGeom prst="line">
              <a:avLst/>
            </a:prstGeom>
            <a:noFill/>
            <a:ln w="9525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09" name="Line 14"/>
            <p:cNvSpPr>
              <a:spLocks noChangeShapeType="1"/>
            </p:cNvSpPr>
            <p:nvPr/>
          </p:nvSpPr>
          <p:spPr bwMode="auto">
            <a:xfrm flipH="1">
              <a:off x="2231" y="1216"/>
              <a:ext cx="8" cy="552"/>
            </a:xfrm>
            <a:prstGeom prst="line">
              <a:avLst/>
            </a:prstGeom>
            <a:noFill/>
            <a:ln w="9525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10" name="Line 15"/>
            <p:cNvSpPr>
              <a:spLocks noChangeShapeType="1"/>
            </p:cNvSpPr>
            <p:nvPr/>
          </p:nvSpPr>
          <p:spPr bwMode="auto">
            <a:xfrm flipH="1">
              <a:off x="2879" y="1488"/>
              <a:ext cx="280" cy="256"/>
            </a:xfrm>
            <a:prstGeom prst="line">
              <a:avLst/>
            </a:prstGeom>
            <a:noFill/>
            <a:ln w="9525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11" name="Line 16"/>
            <p:cNvSpPr>
              <a:spLocks noChangeShapeType="1"/>
            </p:cNvSpPr>
            <p:nvPr/>
          </p:nvSpPr>
          <p:spPr bwMode="auto">
            <a:xfrm flipH="1">
              <a:off x="1375" y="1752"/>
              <a:ext cx="288" cy="232"/>
            </a:xfrm>
            <a:prstGeom prst="line">
              <a:avLst/>
            </a:prstGeom>
            <a:noFill/>
            <a:ln w="9525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12" name="Line 17"/>
            <p:cNvSpPr>
              <a:spLocks noChangeShapeType="1"/>
            </p:cNvSpPr>
            <p:nvPr/>
          </p:nvSpPr>
          <p:spPr bwMode="auto">
            <a:xfrm flipH="1">
              <a:off x="2263" y="1752"/>
              <a:ext cx="48" cy="328"/>
            </a:xfrm>
            <a:prstGeom prst="line">
              <a:avLst/>
            </a:prstGeom>
            <a:noFill/>
            <a:ln w="9525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13" name="Line 18"/>
            <p:cNvSpPr>
              <a:spLocks noChangeShapeType="1"/>
            </p:cNvSpPr>
            <p:nvPr/>
          </p:nvSpPr>
          <p:spPr bwMode="auto">
            <a:xfrm>
              <a:off x="2775" y="1760"/>
              <a:ext cx="208" cy="504"/>
            </a:xfrm>
            <a:prstGeom prst="line">
              <a:avLst/>
            </a:prstGeom>
            <a:noFill/>
            <a:ln w="9525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pic>
          <p:nvPicPr>
            <p:cNvPr id="8214" name="Picture 20" descr="j02857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7" y="1295"/>
              <a:ext cx="66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5" name="Line 21"/>
            <p:cNvSpPr>
              <a:spLocks noChangeShapeType="1"/>
            </p:cNvSpPr>
            <p:nvPr/>
          </p:nvSpPr>
          <p:spPr bwMode="auto">
            <a:xfrm flipH="1">
              <a:off x="4703" y="1600"/>
              <a:ext cx="544" cy="312"/>
            </a:xfrm>
            <a:prstGeom prst="line">
              <a:avLst/>
            </a:prstGeom>
            <a:noFill/>
            <a:ln w="38100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16" name="Line 22"/>
            <p:cNvSpPr>
              <a:spLocks noChangeShapeType="1"/>
            </p:cNvSpPr>
            <p:nvPr/>
          </p:nvSpPr>
          <p:spPr bwMode="auto">
            <a:xfrm>
              <a:off x="3031" y="1752"/>
              <a:ext cx="1936" cy="8"/>
            </a:xfrm>
            <a:prstGeom prst="line">
              <a:avLst/>
            </a:prstGeom>
            <a:noFill/>
            <a:ln w="38100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pic>
          <p:nvPicPr>
            <p:cNvPr id="8217" name="Picture 23" descr="BD18185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9" y="1265"/>
              <a:ext cx="1440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24" descr="j019538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0" y="2743"/>
              <a:ext cx="550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9" name="Line 25"/>
            <p:cNvSpPr>
              <a:spLocks noChangeShapeType="1"/>
            </p:cNvSpPr>
            <p:nvPr/>
          </p:nvSpPr>
          <p:spPr bwMode="auto">
            <a:xfrm flipV="1">
              <a:off x="5383" y="1664"/>
              <a:ext cx="16" cy="1128"/>
            </a:xfrm>
            <a:prstGeom prst="line">
              <a:avLst/>
            </a:prstGeom>
            <a:noFill/>
            <a:ln w="38100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20" name="Line 26"/>
            <p:cNvSpPr>
              <a:spLocks noChangeShapeType="1"/>
            </p:cNvSpPr>
            <p:nvPr/>
          </p:nvSpPr>
          <p:spPr bwMode="auto">
            <a:xfrm>
              <a:off x="3847" y="984"/>
              <a:ext cx="8" cy="2016"/>
            </a:xfrm>
            <a:prstGeom prst="line">
              <a:avLst/>
            </a:prstGeom>
            <a:noFill/>
            <a:ln w="9525">
              <a:solidFill>
                <a:srgbClr val="00009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8221" name="Text Box 27"/>
            <p:cNvSpPr txBox="1">
              <a:spLocks noChangeArrowheads="1"/>
            </p:cNvSpPr>
            <p:nvPr/>
          </p:nvSpPr>
          <p:spPr bwMode="auto">
            <a:xfrm>
              <a:off x="1823" y="1512"/>
              <a:ext cx="7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/>
                <a:t>Réseau</a:t>
              </a:r>
            </a:p>
          </p:txBody>
        </p:sp>
        <p:pic>
          <p:nvPicPr>
            <p:cNvPr id="8222" name="Picture 30" descr="symboles_66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1888"/>
              <a:ext cx="4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3" name="Text Box 32"/>
            <p:cNvSpPr txBox="1">
              <a:spLocks noChangeArrowheads="1"/>
            </p:cNvSpPr>
            <p:nvPr/>
          </p:nvSpPr>
          <p:spPr bwMode="auto">
            <a:xfrm>
              <a:off x="1338" y="2387"/>
              <a:ext cx="680" cy="2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5BA6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sz="1800" b="1"/>
                <a:t>Esclaves</a:t>
              </a:r>
            </a:p>
          </p:txBody>
        </p:sp>
        <p:sp>
          <p:nvSpPr>
            <p:cNvPr id="8224" name="Text Box 33"/>
            <p:cNvSpPr txBox="1">
              <a:spLocks noChangeArrowheads="1"/>
            </p:cNvSpPr>
            <p:nvPr/>
          </p:nvSpPr>
          <p:spPr bwMode="auto">
            <a:xfrm>
              <a:off x="1429" y="845"/>
              <a:ext cx="680" cy="2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5BA6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sz="1800" b="1"/>
                <a:t>Esclaves</a:t>
              </a:r>
            </a:p>
          </p:txBody>
        </p:sp>
        <p:sp>
          <p:nvSpPr>
            <p:cNvPr id="8225" name="Text Box 34"/>
            <p:cNvSpPr txBox="1">
              <a:spLocks noChangeArrowheads="1"/>
            </p:cNvSpPr>
            <p:nvPr/>
          </p:nvSpPr>
          <p:spPr bwMode="auto">
            <a:xfrm>
              <a:off x="2517" y="935"/>
              <a:ext cx="680" cy="2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5BA6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sz="1800" b="1"/>
                <a:t>Esclaves</a:t>
              </a:r>
            </a:p>
          </p:txBody>
        </p:sp>
      </p:grpSp>
      <p:sp>
        <p:nvSpPr>
          <p:cNvPr id="8197" name="Text Box 36"/>
          <p:cNvSpPr txBox="1">
            <a:spLocks noChangeArrowheads="1"/>
          </p:cNvSpPr>
          <p:nvPr/>
        </p:nvSpPr>
        <p:spPr bwMode="auto">
          <a:xfrm>
            <a:off x="1547813" y="1292225"/>
            <a:ext cx="75422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/>
              <a:t>Paradigme simple, mais qui correspond à beaucoup d'applications</a:t>
            </a:r>
          </a:p>
        </p:txBody>
      </p:sp>
      <p:sp>
        <p:nvSpPr>
          <p:cNvPr id="8198" name="Rectangle 37"/>
          <p:cNvSpPr>
            <a:spLocks noChangeArrowheads="1"/>
          </p:cNvSpPr>
          <p:nvPr/>
        </p:nvSpPr>
        <p:spPr bwMode="auto">
          <a:xfrm>
            <a:off x="1403649" y="5157192"/>
            <a:ext cx="6480720" cy="1200329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dirty="0"/>
              <a:t> Grand nombre de tâches similaires, indépendantes entre elles, a distribuer automatiquement sur une grille de calcul.</a:t>
            </a:r>
          </a:p>
        </p:txBody>
      </p: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Principales caractéristiques d'une Grille de calcul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0" y="1628775"/>
            <a:ext cx="4427538" cy="15525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400"/>
              <a:t>Une grille est constituée d'un ensemble d'ordinateurs et d'outils logiciels destinés à les faire fonctionner de manière cohérente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5724525" y="1412875"/>
            <a:ext cx="3025775" cy="822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400"/>
              <a:t>Les ressources sont en principe hétérogènes </a:t>
            </a: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539750" y="3429000"/>
            <a:ext cx="3816350" cy="1917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400"/>
              <a:t>Chaque nœud de la grille est administré localement. Mais une coordination centralisée est indispensable pour garder le système cohérent</a:t>
            </a: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4643438" y="2492375"/>
            <a:ext cx="3960812" cy="1917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400"/>
              <a:t>Un système d'information (même très simple) doit être présent pour allouer les ressources informatiques adaptées aux tâches à exécuter</a:t>
            </a:r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4932363" y="4868863"/>
            <a:ext cx="4032250" cy="822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400"/>
              <a:t>Le réseau sur lequel s'appuie la grille est crucial</a:t>
            </a: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250825" y="5805488"/>
            <a:ext cx="3889375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400"/>
              <a:t>Un système d'authentification et de sécurité doit être présent</a:t>
            </a: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928688" y="1571625"/>
            <a:ext cx="6786562" cy="4143375"/>
            <a:chOff x="928662" y="1571612"/>
            <a:chExt cx="6786610" cy="4143404"/>
          </a:xfrm>
        </p:grpSpPr>
        <p:sp>
          <p:nvSpPr>
            <p:cNvPr id="5130" name="Flèche courbée vers le bas 10"/>
            <p:cNvSpPr>
              <a:spLocks noChangeArrowheads="1"/>
            </p:cNvSpPr>
            <p:nvPr/>
          </p:nvSpPr>
          <p:spPr bwMode="auto">
            <a:xfrm>
              <a:off x="1214414" y="1571612"/>
              <a:ext cx="6500858" cy="1643074"/>
            </a:xfrm>
            <a:prstGeom prst="curvedDownArrow">
              <a:avLst>
                <a:gd name="adj1" fmla="val 24985"/>
                <a:gd name="adj2" fmla="val 50006"/>
                <a:gd name="adj3" fmla="val 25000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131" name="Flèche courbée vers le bas 11"/>
            <p:cNvSpPr>
              <a:spLocks noChangeArrowheads="1"/>
            </p:cNvSpPr>
            <p:nvPr/>
          </p:nvSpPr>
          <p:spPr bwMode="auto">
            <a:xfrm rot="10800000">
              <a:off x="928662" y="4071942"/>
              <a:ext cx="6500858" cy="1643074"/>
            </a:xfrm>
            <a:prstGeom prst="curvedDownArrow">
              <a:avLst>
                <a:gd name="adj1" fmla="val 24985"/>
                <a:gd name="adj2" fmla="val 50006"/>
                <a:gd name="adj3" fmla="val 25000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132" name="ZoneTexte 12"/>
            <p:cNvSpPr txBox="1">
              <a:spLocks noChangeArrowheads="1"/>
            </p:cNvSpPr>
            <p:nvPr/>
          </p:nvSpPr>
          <p:spPr bwMode="auto">
            <a:xfrm rot="-877982">
              <a:off x="1785299" y="3295484"/>
              <a:ext cx="5072098" cy="64633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600" b="1"/>
                <a:t>Intergiciel / Middleware</a:t>
              </a:r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6" grpId="0" animBg="1"/>
      <p:bldP spid="118807" grpId="0" animBg="1"/>
      <p:bldP spid="118808" grpId="0" animBg="1"/>
      <p:bldP spid="118809" grpId="0" animBg="1"/>
      <p:bldP spid="118810" grpId="0" animBg="1"/>
      <p:bldP spid="1188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736" y="44624"/>
            <a:ext cx="6710139" cy="904528"/>
          </a:xfrm>
        </p:spPr>
        <p:txBody>
          <a:bodyPr/>
          <a:lstStyle/>
          <a:p>
            <a:r>
              <a:rPr lang="fr-FR" dirty="0" smtClean="0"/>
              <a:t>Différents types de grilles</a:t>
            </a:r>
          </a:p>
        </p:txBody>
      </p:sp>
      <p:pic>
        <p:nvPicPr>
          <p:cNvPr id="7171" name="Picture 6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5029200" y="20018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400" y="2670175"/>
            <a:ext cx="995363" cy="101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3" name="Picture 8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475" y="12557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75" y="20304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75" y="20304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2075" y="12811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075" y="27416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75" y="26527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14081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Line 15"/>
          <p:cNvSpPr>
            <a:spLocks noChangeShapeType="1"/>
          </p:cNvSpPr>
          <p:nvPr/>
        </p:nvSpPr>
        <p:spPr bwMode="auto">
          <a:xfrm flipV="1">
            <a:off x="1473200" y="1778000"/>
            <a:ext cx="12319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1" name="Line 16"/>
          <p:cNvSpPr>
            <a:spLocks noChangeShapeType="1"/>
          </p:cNvSpPr>
          <p:nvPr/>
        </p:nvSpPr>
        <p:spPr bwMode="auto">
          <a:xfrm flipH="1" flipV="1">
            <a:off x="1028700" y="1828800"/>
            <a:ext cx="12827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2" name="Line 17"/>
          <p:cNvSpPr>
            <a:spLocks noChangeShapeType="1"/>
          </p:cNvSpPr>
          <p:nvPr/>
        </p:nvSpPr>
        <p:spPr bwMode="auto">
          <a:xfrm flipV="1">
            <a:off x="990600" y="1638300"/>
            <a:ext cx="7620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3" name="Line 18"/>
          <p:cNvSpPr>
            <a:spLocks noChangeShapeType="1"/>
          </p:cNvSpPr>
          <p:nvPr/>
        </p:nvSpPr>
        <p:spPr bwMode="auto">
          <a:xfrm flipV="1">
            <a:off x="2400300" y="2501900"/>
            <a:ext cx="6985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4" name="Line 19"/>
          <p:cNvSpPr>
            <a:spLocks noChangeShapeType="1"/>
          </p:cNvSpPr>
          <p:nvPr/>
        </p:nvSpPr>
        <p:spPr bwMode="auto">
          <a:xfrm flipV="1">
            <a:off x="2425700" y="1638300"/>
            <a:ext cx="4191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 flipV="1">
            <a:off x="1384300" y="160020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6" name="Line 21"/>
          <p:cNvSpPr>
            <a:spLocks noChangeShapeType="1"/>
          </p:cNvSpPr>
          <p:nvPr/>
        </p:nvSpPr>
        <p:spPr bwMode="auto">
          <a:xfrm>
            <a:off x="1879600" y="1612900"/>
            <a:ext cx="584200" cy="143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7" name="Line 22"/>
          <p:cNvSpPr>
            <a:spLocks noChangeShapeType="1"/>
          </p:cNvSpPr>
          <p:nvPr/>
        </p:nvSpPr>
        <p:spPr bwMode="auto">
          <a:xfrm>
            <a:off x="1968500" y="1409700"/>
            <a:ext cx="584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8" name="Line 23"/>
          <p:cNvSpPr>
            <a:spLocks noChangeShapeType="1"/>
          </p:cNvSpPr>
          <p:nvPr/>
        </p:nvSpPr>
        <p:spPr bwMode="auto">
          <a:xfrm>
            <a:off x="3009900" y="1663700"/>
            <a:ext cx="254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89" name="Line 24"/>
          <p:cNvSpPr>
            <a:spLocks noChangeShapeType="1"/>
          </p:cNvSpPr>
          <p:nvPr/>
        </p:nvSpPr>
        <p:spPr bwMode="auto">
          <a:xfrm>
            <a:off x="1346200" y="3022600"/>
            <a:ext cx="952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90" name="Line 25"/>
          <p:cNvSpPr>
            <a:spLocks noChangeShapeType="1"/>
          </p:cNvSpPr>
          <p:nvPr/>
        </p:nvSpPr>
        <p:spPr bwMode="auto">
          <a:xfrm flipH="1" flipV="1">
            <a:off x="901700" y="2413000"/>
            <a:ext cx="3175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91" name="Line 26"/>
          <p:cNvSpPr>
            <a:spLocks noChangeShapeType="1"/>
          </p:cNvSpPr>
          <p:nvPr/>
        </p:nvSpPr>
        <p:spPr bwMode="auto">
          <a:xfrm flipH="1" flipV="1">
            <a:off x="952500" y="1955800"/>
            <a:ext cx="3429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92" name="Line 27"/>
          <p:cNvSpPr>
            <a:spLocks noChangeShapeType="1"/>
          </p:cNvSpPr>
          <p:nvPr/>
        </p:nvSpPr>
        <p:spPr bwMode="auto">
          <a:xfrm flipV="1">
            <a:off x="1270000" y="2362200"/>
            <a:ext cx="16764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93" name="Line 28"/>
          <p:cNvSpPr>
            <a:spLocks noChangeShapeType="1"/>
          </p:cNvSpPr>
          <p:nvPr/>
        </p:nvSpPr>
        <p:spPr bwMode="auto">
          <a:xfrm flipH="1" flipV="1">
            <a:off x="965200" y="2286000"/>
            <a:ext cx="140970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7194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140968"/>
            <a:ext cx="995363" cy="101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95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3900" y="2898775"/>
            <a:ext cx="995363" cy="101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96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5900" y="1590675"/>
            <a:ext cx="995363" cy="101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97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1700" y="3190875"/>
            <a:ext cx="995363" cy="101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98" name="Picture 33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5359400" y="37925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199" name="Picture 34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5956300" y="12906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200" name="Picture 35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6654800" y="39195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201" name="Picture 36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7747000" y="26241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202" name="Picture 37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6819900" y="22685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203" name="Picture 40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53832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41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2006600" y="43386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205" name="Picture 42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775" y="46339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43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7769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7" name="Picture 44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8675" y="5738813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8" name="Picture 4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8600" y="4930775"/>
            <a:ext cx="995363" cy="101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209" name="Picture 46" descr="SUN-Servers-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7576"/>
          <a:stretch>
            <a:fillRect/>
          </a:stretch>
        </p:blipFill>
        <p:spPr bwMode="auto">
          <a:xfrm>
            <a:off x="1371600" y="5278438"/>
            <a:ext cx="1162050" cy="942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210" name="Line 47"/>
          <p:cNvSpPr>
            <a:spLocks noChangeShapeType="1"/>
          </p:cNvSpPr>
          <p:nvPr/>
        </p:nvSpPr>
        <p:spPr bwMode="auto">
          <a:xfrm flipV="1">
            <a:off x="1016000" y="4965700"/>
            <a:ext cx="533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11" name="Line 48"/>
          <p:cNvSpPr>
            <a:spLocks noChangeShapeType="1"/>
          </p:cNvSpPr>
          <p:nvPr/>
        </p:nvSpPr>
        <p:spPr bwMode="auto">
          <a:xfrm flipH="1" flipV="1">
            <a:off x="3200400" y="5562600"/>
            <a:ext cx="4826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12" name="Line 49"/>
          <p:cNvSpPr>
            <a:spLocks noChangeShapeType="1"/>
          </p:cNvSpPr>
          <p:nvPr/>
        </p:nvSpPr>
        <p:spPr bwMode="auto">
          <a:xfrm flipH="1" flipV="1">
            <a:off x="2628900" y="4965700"/>
            <a:ext cx="1270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13" name="Line 50"/>
          <p:cNvSpPr>
            <a:spLocks noChangeShapeType="1"/>
          </p:cNvSpPr>
          <p:nvPr/>
        </p:nvSpPr>
        <p:spPr bwMode="auto">
          <a:xfrm flipV="1">
            <a:off x="1854200" y="5486400"/>
            <a:ext cx="1092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14" name="Line 51"/>
          <p:cNvSpPr>
            <a:spLocks noChangeShapeType="1"/>
          </p:cNvSpPr>
          <p:nvPr/>
        </p:nvSpPr>
        <p:spPr bwMode="auto">
          <a:xfrm flipH="1">
            <a:off x="1231900" y="4800600"/>
            <a:ext cx="11303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15" name="Line 52"/>
          <p:cNvSpPr>
            <a:spLocks noChangeShapeType="1"/>
          </p:cNvSpPr>
          <p:nvPr/>
        </p:nvSpPr>
        <p:spPr bwMode="auto">
          <a:xfrm>
            <a:off x="1701800" y="4864100"/>
            <a:ext cx="181610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16" name="Line 53"/>
          <p:cNvSpPr>
            <a:spLocks noChangeShapeType="1"/>
          </p:cNvSpPr>
          <p:nvPr/>
        </p:nvSpPr>
        <p:spPr bwMode="auto">
          <a:xfrm flipV="1">
            <a:off x="1638300" y="4775200"/>
            <a:ext cx="9525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7217" name="Picture 54" descr="j01953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4963" y="4926013"/>
            <a:ext cx="873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8" name="Picture 55" descr="j01953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8763" y="5357813"/>
            <a:ext cx="873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" name="Line 56"/>
          <p:cNvSpPr>
            <a:spLocks noChangeShapeType="1"/>
          </p:cNvSpPr>
          <p:nvPr/>
        </p:nvSpPr>
        <p:spPr bwMode="auto">
          <a:xfrm flipH="1" flipV="1">
            <a:off x="5829300" y="3479800"/>
            <a:ext cx="95250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20" name="Line 57"/>
          <p:cNvSpPr>
            <a:spLocks noChangeShapeType="1"/>
          </p:cNvSpPr>
          <p:nvPr/>
        </p:nvSpPr>
        <p:spPr bwMode="auto">
          <a:xfrm flipH="1" flipV="1">
            <a:off x="7340600" y="1968500"/>
            <a:ext cx="774700" cy="307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21" name="Line 58"/>
          <p:cNvSpPr>
            <a:spLocks noChangeShapeType="1"/>
          </p:cNvSpPr>
          <p:nvPr/>
        </p:nvSpPr>
        <p:spPr bwMode="auto">
          <a:xfrm>
            <a:off x="6578600" y="2108200"/>
            <a:ext cx="609600" cy="341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22" name="Line 59"/>
          <p:cNvSpPr>
            <a:spLocks noChangeShapeType="1"/>
          </p:cNvSpPr>
          <p:nvPr/>
        </p:nvSpPr>
        <p:spPr bwMode="auto">
          <a:xfrm>
            <a:off x="5080000" y="2921000"/>
            <a:ext cx="3213100" cy="246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23" name="Text Box 64"/>
          <p:cNvSpPr txBox="1">
            <a:spLocks noChangeArrowheads="1"/>
          </p:cNvSpPr>
          <p:nvPr/>
        </p:nvSpPr>
        <p:spPr bwMode="auto">
          <a:xfrm>
            <a:off x="250825" y="3213100"/>
            <a:ext cx="1944688" cy="427038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Grille de calcul</a:t>
            </a:r>
          </a:p>
        </p:txBody>
      </p:sp>
      <p:sp>
        <p:nvSpPr>
          <p:cNvPr id="7224" name="Text Box 65"/>
          <p:cNvSpPr txBox="1">
            <a:spLocks noChangeArrowheads="1"/>
          </p:cNvSpPr>
          <p:nvPr/>
        </p:nvSpPr>
        <p:spPr bwMode="auto">
          <a:xfrm>
            <a:off x="6732588" y="3716338"/>
            <a:ext cx="2232025" cy="427037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Grille de données</a:t>
            </a:r>
          </a:p>
        </p:txBody>
      </p:sp>
      <p:sp>
        <p:nvSpPr>
          <p:cNvPr id="7225" name="Text Box 66"/>
          <p:cNvSpPr txBox="1">
            <a:spLocks noChangeArrowheads="1"/>
          </p:cNvSpPr>
          <p:nvPr/>
        </p:nvSpPr>
        <p:spPr bwMode="auto">
          <a:xfrm>
            <a:off x="179512" y="5949280"/>
            <a:ext cx="2303462" cy="427037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Données et calcul</a:t>
            </a:r>
          </a:p>
        </p:txBody>
      </p:sp>
      <p:pic>
        <p:nvPicPr>
          <p:cNvPr id="7228" name="Picture 69" descr="j01953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924175"/>
            <a:ext cx="873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" name="Picture 70" descr="j01953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5734050"/>
            <a:ext cx="873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0" name="Line 71"/>
          <p:cNvSpPr>
            <a:spLocks noChangeShapeType="1"/>
          </p:cNvSpPr>
          <p:nvPr/>
        </p:nvSpPr>
        <p:spPr bwMode="auto">
          <a:xfrm flipH="1" flipV="1">
            <a:off x="2843213" y="2708275"/>
            <a:ext cx="43338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31" name="Line 72"/>
          <p:cNvSpPr>
            <a:spLocks noChangeShapeType="1"/>
          </p:cNvSpPr>
          <p:nvPr/>
        </p:nvSpPr>
        <p:spPr bwMode="auto">
          <a:xfrm flipH="1" flipV="1">
            <a:off x="4067175" y="6021388"/>
            <a:ext cx="5762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5" name="Espace réservé de la date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décembre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e conception - Bits et octets">
  <a:themeElements>
    <a:clrScheme name="Modèle de conception - Bits et octets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Modèle de conception - Bits et octe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de conception - Bits et octets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- Bits et octets</Template>
  <TotalTime>4984</TotalTime>
  <Words>1064</Words>
  <Application>Microsoft Office PowerPoint</Application>
  <PresentationFormat>Affichage à l'écran (4:3)</PresentationFormat>
  <Paragraphs>205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Modèle de conception - Bits et octets</vt:lpstr>
      <vt:lpstr>Diapositive 1</vt:lpstr>
      <vt:lpstr>La physique des particules</vt:lpstr>
      <vt:lpstr>Le Large Hadron Collider</vt:lpstr>
      <vt:lpstr>Le LHC – Un énorme générateur de données</vt:lpstr>
      <vt:lpstr>Une architecture de calcul et de stockage distribué W-LCG</vt:lpstr>
      <vt:lpstr>Diapositive 6</vt:lpstr>
      <vt:lpstr>Le paradigme maître-esclave</vt:lpstr>
      <vt:lpstr>Principales caractéristiques d'une Grille de calcul</vt:lpstr>
      <vt:lpstr>Différents types de grilles</vt:lpstr>
      <vt:lpstr>Les Grilles – Une histoire déjà ancienne</vt:lpstr>
      <vt:lpstr>L’infrastructure européenne EGI</vt:lpstr>
      <vt:lpstr>France Grilles</vt:lpstr>
      <vt:lpstr>France Grilles en 2010</vt:lpstr>
      <vt:lpstr>En Rhône-Alpes</vt:lpstr>
      <vt:lpstr>TIDRA</vt:lpstr>
      <vt:lpstr>L’offre TIDRA (1)</vt:lpstr>
      <vt:lpstr>L’offre TIDRA (2)</vt:lpstr>
      <vt:lpstr>Le support</vt:lpstr>
      <vt:lpstr>Ce que TIDRA n’est pas…</vt:lpstr>
      <vt:lpstr>Focus sur le CC-IN2P3</vt:lpstr>
      <vt:lpstr>Aujourd'hui le CC-IN2P3 c'est …</vt:lpstr>
      <vt:lpstr>Une nouvelle salle informatique au CC-IN2P3</vt:lpstr>
      <vt:lpstr>Diapositive 23</vt:lpstr>
      <vt:lpstr>Diapositive 24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Grilles de Calcul ...</dc:title>
  <dc:subject/>
  <dc:creator>Dominique BOUTIGNY</dc:creator>
  <cp:keywords/>
  <dc:description/>
  <cp:lastModifiedBy>BOUTIGNY Dominique</cp:lastModifiedBy>
  <cp:revision>196</cp:revision>
  <dcterms:created xsi:type="dcterms:W3CDTF">2007-12-01T15:18:12Z</dcterms:created>
  <dcterms:modified xsi:type="dcterms:W3CDTF">2010-12-13T22:06:50Z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TC011408341036</vt:lpwstr>
  </property>
</Properties>
</file>