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notesSlides/notesSlide11.xml" ContentType="application/vnd.openxmlformats-officedocument.presentationml.notesSlide+xml"/>
  <Override PartName="/ppt/embeddings/Microsoft_Equation22.bin" ContentType="application/vnd.openxmlformats-officedocument.oleObject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embeddings/Microsoft_Equation8.bin" ContentType="application/vnd.openxmlformats-officedocument.oleObject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viewProps.xml" ContentType="application/vnd.openxmlformats-officedocument.presentationml.viewProps+xml"/>
  <Default Extension="wmf" ContentType="image/x-wmf"/>
  <Override PartName="/ppt/embeddings/Microsoft_Equation12.bin" ContentType="application/vnd.openxmlformats-officedocument.oleObject"/>
  <Override PartName="/ppt/embeddings/Microsoft_Equation20.bin" ContentType="application/vnd.openxmlformats-officedocument.oleObject"/>
  <Override PartName="/ppt/notesSlides/notesSlide4.xml" ContentType="application/vnd.openxmlformats-officedocument.presentationml.notesSlide+xml"/>
  <Override PartName="/ppt/embeddings/Microsoft_Equation11.bin" ContentType="application/vnd.openxmlformats-officedocument.oleObject"/>
  <Override PartName="/ppt/embeddings/Microsoft_Equation19.bin" ContentType="application/vnd.openxmlformats-officedocument.oleObject"/>
  <Override PartName="/ppt/embeddings/Microsoft_Equation4.bin" ContentType="application/vnd.openxmlformats-officedocument.oleObject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embeddings/Microsoft_Equation23.bin" ContentType="application/vnd.openxmlformats-officedocument.oleObject"/>
  <Override PartName="/ppt/embeddings/Microsoft_Equation5.bin" ContentType="application/vnd.openxmlformats-officedocument.oleObject"/>
  <Default Extension="pict" ContentType="image/pict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embeddings/Microsoft_Equation18.bin" ContentType="application/vnd.openxmlformats-officedocument.oleObject"/>
  <Override PartName="/ppt/slideLayouts/slideLayout4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10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vml" ContentType="application/vnd.openxmlformats-officedocument.vmlDrawing"/>
  <Default Extension="png" ContentType="image/png"/>
  <Override PartName="/ppt/embeddings/Microsoft_Equation1.bin" ContentType="application/vnd.openxmlformats-officedocument.oleObject"/>
  <Override PartName="/ppt/slides/slide27.xml" ContentType="application/vnd.openxmlformats-officedocument.presentationml.slide+xml"/>
  <Override PartName="/docProps/core.xml" ContentType="application/vnd.openxmlformats-package.core-properties+xml"/>
  <Override PartName="/ppt/embeddings/Microsoft_Equation24.bin" ContentType="application/vnd.openxmlformats-officedocument.oleObject"/>
  <Override PartName="/ppt/slides/slide31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Override PartName="/ppt/embeddings/Microsoft_Equation3.bin" ContentType="application/vnd.openxmlformats-officedocument.oleObject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embeddings/Microsoft_Equation15.bin" ContentType="application/vnd.openxmlformats-officedocument.oleObject"/>
  <Override PartName="/ppt/slides/slide2.xml" ContentType="application/vnd.openxmlformats-officedocument.presentationml.slide+xml"/>
  <Override PartName="/ppt/slides/slide35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embeddings/Microsoft_Equation25.bin" ContentType="application/vnd.openxmlformats-officedocument.oleObject"/>
  <Override PartName="/ppt/embeddings/Microsoft_Equation16.bin" ContentType="application/vnd.openxmlformats-officedocument.oleObject"/>
  <Override PartName="/ppt/notesSlides/notesSlide3.xml" ContentType="application/vnd.openxmlformats-officedocument.presentationml.notesSlide+xml"/>
  <Default Extension="xml" ContentType="application/xml"/>
  <Override PartName="/ppt/embeddings/Microsoft_Equation14.bin" ContentType="application/vnd.openxmlformats-officedocument.oleObject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s/slide25.xml" ContentType="application/vnd.openxmlformats-officedocument.presentationml.slide+xml"/>
  <Override PartName="/ppt/embeddings/Microsoft_Equation2.bin" ContentType="application/vnd.openxmlformats-officedocument.oleObject"/>
  <Override PartName="/ppt/embeddings/Microsoft_Equation26.bin" ContentType="application/vnd.openxmlformats-officedocument.oleObject"/>
  <Override PartName="/ppt/slides/slide14.xml" ContentType="application/vnd.openxmlformats-officedocument.presentationml.slide+xml"/>
  <Override PartName="/ppt/embeddings/Microsoft_Equation10.bin" ContentType="application/vnd.openxmlformats-officedocument.oleObject"/>
  <Override PartName="/ppt/slides/slide34.xml" ContentType="application/vnd.openxmlformats-officedocument.presentationml.slide+xml"/>
  <Override PartName="/ppt/notesSlides/notesSlide12.xml" ContentType="application/vnd.openxmlformats-officedocument.presentationml.notesSlide+xml"/>
  <Override PartName="/ppt/embeddings/Microsoft_Equation7.bin" ContentType="application/vnd.openxmlformats-officedocument.oleObject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embeddings/Microsoft_Equation13.bin" ContentType="application/vnd.openxmlformats-officedocument.oleObject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jpeg" ContentType="image/jpe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embeddings/Microsoft_Equation27.bin" ContentType="application/vnd.openxmlformats-officedocument.oleObject"/>
  <Override PartName="/ppt/slides/slide8.xml" ContentType="application/vnd.openxmlformats-officedocument.presentationml.slide+xml"/>
  <Override PartName="/ppt/embeddings/Microsoft_Equation9.bin" ContentType="application/vnd.openxmlformats-officedocument.oleObject"/>
  <Override PartName="/ppt/slides/slide15.xml" ContentType="application/vnd.openxmlformats-officedocument.presentationml.slide+xml"/>
  <Override PartName="/ppt/embeddings/Microsoft_Equation6.bin" ContentType="application/vnd.openxmlformats-officedocument.oleObject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embeddings/Microsoft_Equation17.bin" ContentType="application/vnd.openxmlformats-officedocument.oleObject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Override PartName="/ppt/embeddings/Microsoft_Equation21.bin" ContentType="application/vnd.openxmlformats-officedocument.oleObject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38"/>
  </p:notesMasterIdLst>
  <p:handoutMasterIdLst>
    <p:handoutMasterId r:id="rId39"/>
  </p:handoutMasterIdLst>
  <p:sldIdLst>
    <p:sldId id="257" r:id="rId2"/>
    <p:sldId id="318" r:id="rId3"/>
    <p:sldId id="353" r:id="rId4"/>
    <p:sldId id="321" r:id="rId5"/>
    <p:sldId id="382" r:id="rId6"/>
    <p:sldId id="357" r:id="rId7"/>
    <p:sldId id="374" r:id="rId8"/>
    <p:sldId id="384" r:id="rId9"/>
    <p:sldId id="383" r:id="rId10"/>
    <p:sldId id="385" r:id="rId11"/>
    <p:sldId id="390" r:id="rId12"/>
    <p:sldId id="359" r:id="rId13"/>
    <p:sldId id="327" r:id="rId14"/>
    <p:sldId id="328" r:id="rId15"/>
    <p:sldId id="360" r:id="rId16"/>
    <p:sldId id="386" r:id="rId17"/>
    <p:sldId id="387" r:id="rId18"/>
    <p:sldId id="388" r:id="rId19"/>
    <p:sldId id="362" r:id="rId20"/>
    <p:sldId id="366" r:id="rId21"/>
    <p:sldId id="364" r:id="rId22"/>
    <p:sldId id="365" r:id="rId23"/>
    <p:sldId id="363" r:id="rId24"/>
    <p:sldId id="313" r:id="rId25"/>
    <p:sldId id="334" r:id="rId26"/>
    <p:sldId id="393" r:id="rId27"/>
    <p:sldId id="392" r:id="rId28"/>
    <p:sldId id="324" r:id="rId29"/>
    <p:sldId id="310" r:id="rId30"/>
    <p:sldId id="389" r:id="rId31"/>
    <p:sldId id="367" r:id="rId32"/>
    <p:sldId id="329" r:id="rId33"/>
    <p:sldId id="380" r:id="rId34"/>
    <p:sldId id="336" r:id="rId35"/>
    <p:sldId id="372" r:id="rId36"/>
    <p:sldId id="394" r:id="rId37"/>
  </p:sldIdLst>
  <p:sldSz cx="9144000" cy="6858000" type="screen4x3"/>
  <p:notesSz cx="6400800" cy="8686800"/>
  <p:defaultTextStyle>
    <a:defPPr>
      <a:defRPr lang="de-DE"/>
    </a:defPPr>
    <a:lvl1pPr algn="l" rtl="0" fontAlgn="base">
      <a:spcBef>
        <a:spcPct val="20000"/>
      </a:spcBef>
      <a:spcAft>
        <a:spcPct val="0"/>
      </a:spcAft>
      <a:buClr>
        <a:srgbClr val="990000"/>
      </a:buClr>
      <a:buFont typeface="Wingdings" pitchFamily="-65" charset="2"/>
      <a:buChar char="§"/>
      <a:defRPr sz="2000" b="1" kern="1200">
        <a:solidFill>
          <a:schemeClr val="tx1"/>
        </a:solidFill>
        <a:latin typeface="Malgun Gothic" pitchFamily="34" charset="-127"/>
        <a:ea typeface="Times New Roman" pitchFamily="-65" charset="0"/>
        <a:cs typeface="Times New Roman" pitchFamily="-65" charset="0"/>
      </a:defRPr>
    </a:lvl1pPr>
    <a:lvl2pPr marL="457200" algn="l" rtl="0" fontAlgn="base">
      <a:spcBef>
        <a:spcPct val="20000"/>
      </a:spcBef>
      <a:spcAft>
        <a:spcPct val="0"/>
      </a:spcAft>
      <a:buClr>
        <a:srgbClr val="990000"/>
      </a:buClr>
      <a:buFont typeface="Wingdings" pitchFamily="-65" charset="2"/>
      <a:buChar char="§"/>
      <a:defRPr sz="2000" b="1" kern="1200">
        <a:solidFill>
          <a:schemeClr val="tx1"/>
        </a:solidFill>
        <a:latin typeface="Malgun Gothic" pitchFamily="34" charset="-127"/>
        <a:ea typeface="Times New Roman" pitchFamily="-65" charset="0"/>
        <a:cs typeface="Times New Roman" pitchFamily="-65" charset="0"/>
      </a:defRPr>
    </a:lvl2pPr>
    <a:lvl3pPr marL="914400" algn="l" rtl="0" fontAlgn="base">
      <a:spcBef>
        <a:spcPct val="20000"/>
      </a:spcBef>
      <a:spcAft>
        <a:spcPct val="0"/>
      </a:spcAft>
      <a:buClr>
        <a:srgbClr val="990000"/>
      </a:buClr>
      <a:buFont typeface="Wingdings" pitchFamily="-65" charset="2"/>
      <a:buChar char="§"/>
      <a:defRPr sz="2000" b="1" kern="1200">
        <a:solidFill>
          <a:schemeClr val="tx1"/>
        </a:solidFill>
        <a:latin typeface="Malgun Gothic" pitchFamily="34" charset="-127"/>
        <a:ea typeface="Times New Roman" pitchFamily="-65" charset="0"/>
        <a:cs typeface="Times New Roman" pitchFamily="-65" charset="0"/>
      </a:defRPr>
    </a:lvl3pPr>
    <a:lvl4pPr marL="1371600" algn="l" rtl="0" fontAlgn="base">
      <a:spcBef>
        <a:spcPct val="20000"/>
      </a:spcBef>
      <a:spcAft>
        <a:spcPct val="0"/>
      </a:spcAft>
      <a:buClr>
        <a:srgbClr val="990000"/>
      </a:buClr>
      <a:buFont typeface="Wingdings" pitchFamily="-65" charset="2"/>
      <a:buChar char="§"/>
      <a:defRPr sz="2000" b="1" kern="1200">
        <a:solidFill>
          <a:schemeClr val="tx1"/>
        </a:solidFill>
        <a:latin typeface="Malgun Gothic" pitchFamily="34" charset="-127"/>
        <a:ea typeface="Times New Roman" pitchFamily="-65" charset="0"/>
        <a:cs typeface="Times New Roman" pitchFamily="-65" charset="0"/>
      </a:defRPr>
    </a:lvl4pPr>
    <a:lvl5pPr marL="1828800" algn="l" rtl="0" fontAlgn="base">
      <a:spcBef>
        <a:spcPct val="20000"/>
      </a:spcBef>
      <a:spcAft>
        <a:spcPct val="0"/>
      </a:spcAft>
      <a:buClr>
        <a:srgbClr val="990000"/>
      </a:buClr>
      <a:buFont typeface="Wingdings" pitchFamily="-65" charset="2"/>
      <a:buChar char="§"/>
      <a:defRPr sz="2000" b="1" kern="1200">
        <a:solidFill>
          <a:schemeClr val="tx1"/>
        </a:solidFill>
        <a:latin typeface="Malgun Gothic" pitchFamily="34" charset="-127"/>
        <a:ea typeface="Times New Roman" pitchFamily="-65" charset="0"/>
        <a:cs typeface="Times New Roman" pitchFamily="-65" charset="0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Malgun Gothic" pitchFamily="34" charset="-127"/>
        <a:ea typeface="Times New Roman" pitchFamily="-65" charset="0"/>
        <a:cs typeface="Times New Roman" pitchFamily="-65" charset="0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Malgun Gothic" pitchFamily="34" charset="-127"/>
        <a:ea typeface="Times New Roman" pitchFamily="-65" charset="0"/>
        <a:cs typeface="Times New Roman" pitchFamily="-65" charset="0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Malgun Gothic" pitchFamily="34" charset="-127"/>
        <a:ea typeface="Times New Roman" pitchFamily="-65" charset="0"/>
        <a:cs typeface="Times New Roman" pitchFamily="-65" charset="0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Malgun Gothic" pitchFamily="34" charset="-127"/>
        <a:ea typeface="Times New Roman" pitchFamily="-65" charset="0"/>
        <a:cs typeface="Times New Roman" pitchFamily="-65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webPr encoding="windows-1252"/>
  <p:clrMru>
    <a:srgbClr val="DDDDDD"/>
    <a:srgbClr val="969696"/>
    <a:srgbClr val="777777"/>
    <a:srgbClr val="800000"/>
    <a:srgbClr val="EAEAEA"/>
    <a:srgbClr val="0033CC"/>
    <a:srgbClr val="B8D750"/>
    <a:srgbClr val="D7CF01"/>
  </p:clrMru>
</p:presentationPr>
</file>

<file path=ppt/tableStyles.xml><?xml version="1.0" encoding="utf-8"?>
<a:tblStyleLst xmlns:a="http://schemas.openxmlformats.org/drawingml/2006/main" def="{5C22544A-7EE6-4342-B048-85BDC9FD1C3A}"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86176" autoAdjust="0"/>
  </p:normalViewPr>
  <p:slideViewPr>
    <p:cSldViewPr>
      <p:cViewPr>
        <p:scale>
          <a:sx n="100" d="100"/>
          <a:sy n="100" d="100"/>
        </p:scale>
        <p:origin x="-1128" y="-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slide" Target="slides/slide3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39" Type="http://schemas.openxmlformats.org/officeDocument/2006/relationships/handoutMaster" Target="handoutMasters/handoutMaster1.xml"/><Relationship Id="rId40" Type="http://schemas.openxmlformats.org/officeDocument/2006/relationships/printerSettings" Target="printerSettings/printerSettings1.bin"/><Relationship Id="rId7" Type="http://schemas.openxmlformats.org/officeDocument/2006/relationships/slide" Target="slides/slide6.xml"/><Relationship Id="rId36" Type="http://schemas.openxmlformats.org/officeDocument/2006/relationships/slide" Target="slides/slide35.xml"/><Relationship Id="rId4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42" Type="http://schemas.openxmlformats.org/officeDocument/2006/relationships/viewProps" Target="viewProps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4" Type="http://schemas.openxmlformats.org/officeDocument/2006/relationships/tableStyles" Target="tableStyles.xml"/><Relationship Id="rId4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_rels/viewProps.xml.rels><?xml version="1.0" encoding="UTF-8" standalone="yes"?>
<Relationships xmlns="http://schemas.openxmlformats.org/package/2006/relationships"><Relationship Id="rId14" Type="http://schemas.openxmlformats.org/officeDocument/2006/relationships/slide" Target="slides/slide33.xml"/><Relationship Id="rId4" Type="http://schemas.openxmlformats.org/officeDocument/2006/relationships/slide" Target="slides/slide6.xml"/><Relationship Id="rId7" Type="http://schemas.openxmlformats.org/officeDocument/2006/relationships/slide" Target="slides/slide14.xml"/><Relationship Id="rId11" Type="http://schemas.openxmlformats.org/officeDocument/2006/relationships/slide" Target="slides/slide28.xml"/><Relationship Id="rId1" Type="http://schemas.openxmlformats.org/officeDocument/2006/relationships/slide" Target="slides/slide1.xml"/><Relationship Id="rId6" Type="http://schemas.openxmlformats.org/officeDocument/2006/relationships/slide" Target="slides/slide13.xml"/><Relationship Id="rId16" Type="http://schemas.openxmlformats.org/officeDocument/2006/relationships/slide" Target="slides/slide35.xml"/><Relationship Id="rId8" Type="http://schemas.openxmlformats.org/officeDocument/2006/relationships/slide" Target="slides/slide15.xml"/><Relationship Id="rId13" Type="http://schemas.openxmlformats.org/officeDocument/2006/relationships/slide" Target="slides/slide32.xml"/><Relationship Id="rId10" Type="http://schemas.openxmlformats.org/officeDocument/2006/relationships/slide" Target="slides/slide27.xml"/><Relationship Id="rId5" Type="http://schemas.openxmlformats.org/officeDocument/2006/relationships/slide" Target="slides/slide7.xml"/><Relationship Id="rId15" Type="http://schemas.openxmlformats.org/officeDocument/2006/relationships/slide" Target="slides/slide34.xml"/><Relationship Id="rId12" Type="http://schemas.openxmlformats.org/officeDocument/2006/relationships/slide" Target="slides/slide29.xml"/><Relationship Id="rId2" Type="http://schemas.openxmlformats.org/officeDocument/2006/relationships/slide" Target="slides/slide2.xml"/><Relationship Id="rId9" Type="http://schemas.openxmlformats.org/officeDocument/2006/relationships/slide" Target="slides/slide24.xml"/><Relationship Id="rId3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ict"/><Relationship Id="rId1" Type="http://schemas.openxmlformats.org/officeDocument/2006/relationships/image" Target="../media/image15.pict"/></Relationships>
</file>

<file path=ppt/drawings/_rels/vmlDrawing2.vml.rels><?xml version="1.0" encoding="UTF-8" standalone="yes"?>
<Relationships xmlns="http://schemas.openxmlformats.org/package/2006/relationships"><Relationship Id="rId6" Type="http://schemas.openxmlformats.org/officeDocument/2006/relationships/image" Target="../media/image26.wmf"/><Relationship Id="rId4" Type="http://schemas.openxmlformats.org/officeDocument/2006/relationships/image" Target="../media/image24.wmf"/><Relationship Id="rId1" Type="http://schemas.openxmlformats.org/officeDocument/2006/relationships/image" Target="../media/image21.wmf"/><Relationship Id="rId2" Type="http://schemas.openxmlformats.org/officeDocument/2006/relationships/image" Target="../media/image22.wmf"/><Relationship Id="rId3" Type="http://schemas.openxmlformats.org/officeDocument/2006/relationships/image" Target="../media/image23.wmf"/><Relationship Id="rId5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ict"/><Relationship Id="rId4" Type="http://schemas.openxmlformats.org/officeDocument/2006/relationships/image" Target="../media/image38.pict"/><Relationship Id="rId5" Type="http://schemas.openxmlformats.org/officeDocument/2006/relationships/image" Target="../media/image39.pict"/><Relationship Id="rId7" Type="http://schemas.openxmlformats.org/officeDocument/2006/relationships/image" Target="../media/image41.pict"/><Relationship Id="rId1" Type="http://schemas.openxmlformats.org/officeDocument/2006/relationships/image" Target="../media/image35.pict"/><Relationship Id="rId2" Type="http://schemas.openxmlformats.org/officeDocument/2006/relationships/image" Target="../media/image36.pict"/><Relationship Id="rId3" Type="http://schemas.openxmlformats.org/officeDocument/2006/relationships/image" Target="../media/image37.pict"/><Relationship Id="rId6" Type="http://schemas.openxmlformats.org/officeDocument/2006/relationships/image" Target="../media/image40.pict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7.vml.rels><?xml version="1.0" encoding="UTF-8" standalone="yes"?>
<Relationships xmlns="http://schemas.openxmlformats.org/package/2006/relationships"><Relationship Id="rId4" Type="http://schemas.openxmlformats.org/officeDocument/2006/relationships/image" Target="../media/image37.pict"/><Relationship Id="rId1" Type="http://schemas.openxmlformats.org/officeDocument/2006/relationships/image" Target="../media/image15.pict"/><Relationship Id="rId2" Type="http://schemas.openxmlformats.org/officeDocument/2006/relationships/image" Target="../media/image16.pict"/><Relationship Id="rId3" Type="http://schemas.openxmlformats.org/officeDocument/2006/relationships/image" Target="../media/image36.pict"/><Relationship Id="rId5" Type="http://schemas.openxmlformats.org/officeDocument/2006/relationships/image" Target="../media/image38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773363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98" tIns="43099" rIns="86198" bIns="43099" numCol="1" anchor="t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buClrTx/>
              <a:buFontTx/>
              <a:buNone/>
              <a:defRPr sz="1000" b="0">
                <a:latin typeface="Tahoma" pitchFamily="-65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629025" y="0"/>
            <a:ext cx="277177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98" tIns="43099" rIns="86198" bIns="43099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buClrTx/>
              <a:buFontTx/>
              <a:buNone/>
              <a:defRPr sz="1000" b="0">
                <a:latin typeface="Tahoma" pitchFamily="-65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773363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98" tIns="43099" rIns="86198" bIns="43099" numCol="1" anchor="b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buClrTx/>
              <a:buFontTx/>
              <a:buNone/>
              <a:defRPr sz="1000" b="0">
                <a:latin typeface="Tahoma" pitchFamily="-65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629025" y="8251825"/>
            <a:ext cx="277177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98" tIns="43099" rIns="86198" bIns="43099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buClrTx/>
              <a:buFontTx/>
              <a:buNone/>
              <a:defRPr sz="1000" b="0">
                <a:latin typeface="Tahoma" pitchFamily="-65" charset="0"/>
              </a:defRPr>
            </a:lvl1pPr>
          </a:lstStyle>
          <a:p>
            <a:pPr>
              <a:defRPr/>
            </a:pPr>
            <a:fld id="{6C3476D6-6506-864D-BA0B-062931B0AEB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773363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98" tIns="43099" rIns="86198" bIns="43099" numCol="1" anchor="t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buClrTx/>
              <a:buFontTx/>
              <a:buNone/>
              <a:defRPr sz="1000" b="0">
                <a:latin typeface="Times New Roman" pitchFamily="-65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629025" y="0"/>
            <a:ext cx="277177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98" tIns="43099" rIns="86198" bIns="43099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buClrTx/>
              <a:buFontTx/>
              <a:buNone/>
              <a:defRPr sz="1000" b="0">
                <a:latin typeface="Times New Roman" pitchFamily="-65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28700" y="650875"/>
            <a:ext cx="4343400" cy="3257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52488" y="4124325"/>
            <a:ext cx="4695825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98" tIns="43099" rIns="86198" bIns="430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773363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98" tIns="43099" rIns="86198" bIns="43099" numCol="1" anchor="b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buClrTx/>
              <a:buFontTx/>
              <a:buNone/>
              <a:defRPr sz="1000" b="0">
                <a:latin typeface="Times New Roman" pitchFamily="-65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629025" y="8251825"/>
            <a:ext cx="277177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98" tIns="43099" rIns="86198" bIns="43099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buClrTx/>
              <a:buFontTx/>
              <a:buNone/>
              <a:defRPr sz="1000" b="0">
                <a:latin typeface="Times New Roman" pitchFamily="-65" charset="0"/>
              </a:defRPr>
            </a:lvl1pPr>
          </a:lstStyle>
          <a:p>
            <a:pPr>
              <a:defRPr/>
            </a:pPr>
            <a:fld id="{50F86E82-C19C-C64A-9546-9C67A2EDA28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Times New Roman" pitchFamily="-65" charset="0"/>
        <a:cs typeface="Times New Roman" pitchFamily="-65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Times New Roman" pitchFamily="-65" charset="0"/>
        <a:cs typeface="Times New Roman" pitchFamily="-65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Times New Roman" pitchFamily="-65" charset="0"/>
        <a:cs typeface="Times New Roman" pitchFamily="-65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Times New Roman" pitchFamily="-65" charset="0"/>
        <a:cs typeface="Times New Roman" pitchFamily="-65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Times New Roman" pitchFamily="-65" charset="0"/>
        <a:cs typeface="Times New Roman" pitchFamily="-65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HEP model testing</a:t>
            </a:r>
            <a:r>
              <a:rPr lang="en-US" baseline="0" dirty="0" smtClean="0"/>
              <a:t> tool …</a:t>
            </a:r>
          </a:p>
          <a:p>
            <a:r>
              <a:rPr lang="en-US" dirty="0" smtClean="0"/>
              <a:t>The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Gfitter</a:t>
            </a:r>
            <a:r>
              <a:rPr lang="en-US" baseline="0" dirty="0" smtClean="0"/>
              <a:t> software is … modular, etc</a:t>
            </a:r>
            <a:endParaRPr 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92AD9A-B7FA-FA4E-B88B-A6CF56795BFC}" type="slidenum">
              <a:rPr lang="de-DE" smtClean="0"/>
              <a:pPr/>
              <a:t>2</a:t>
            </a:fld>
            <a:endParaRPr 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So</a:t>
            </a:r>
            <a:r>
              <a:rPr lang="en-US" baseline="0" dirty="0" smtClean="0"/>
              <a:t> you see that you can allow for rather large Higgs masses,</a:t>
            </a:r>
          </a:p>
          <a:p>
            <a:r>
              <a:rPr lang="en-US" baseline="0" dirty="0" smtClean="0"/>
              <a:t>Not only for the new </a:t>
            </a:r>
            <a:r>
              <a:rPr lang="en-US" baseline="0" dirty="0" err="1" smtClean="0"/>
              <a:t>Higgses</a:t>
            </a:r>
            <a:r>
              <a:rPr lang="en-US" baseline="0" dirty="0" smtClean="0"/>
              <a:t>, but for our original SM Higgs…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Dark matter: 60&lt;</a:t>
            </a:r>
            <a:r>
              <a:rPr lang="en-US" dirty="0" err="1" smtClean="0"/>
              <a:t>mL</a:t>
            </a:r>
            <a:r>
              <a:rPr lang="en-US" dirty="0" smtClean="0"/>
              <a:t>&lt;80 </a:t>
            </a:r>
            <a:r>
              <a:rPr lang="en-US" dirty="0" err="1" smtClean="0"/>
              <a:t>GeV</a:t>
            </a:r>
            <a:endParaRPr lang="en-US" dirty="0" smtClean="0"/>
          </a:p>
          <a:p>
            <a:r>
              <a:rPr lang="en-US" dirty="0" smtClean="0"/>
              <a:t>And mass splitting of 5-10 </a:t>
            </a:r>
            <a:r>
              <a:rPr lang="en-US" dirty="0" err="1" smtClean="0"/>
              <a:t>GeV</a:t>
            </a:r>
            <a:r>
              <a:rPr lang="en-US" dirty="0" smtClean="0"/>
              <a:t> between two neutral </a:t>
            </a:r>
            <a:r>
              <a:rPr lang="en-US" dirty="0" err="1" smtClean="0"/>
              <a:t>Higgses</a:t>
            </a:r>
            <a:endParaRPr lang="en-US" dirty="0" smtClean="0"/>
          </a:p>
          <a:p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t>IDM 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t>plot:First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t> their is hard cut at 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t>MHch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t> &lt; MH0 which is assumed to be the lightest Higgs and therefore the dark matter candidate. If I remember correctly the STU corrections are quite symmetric in MH0 and MA. The corrections do not distinguish if MH0 or MA is the lightest Higgs particle.</a:t>
            </a:r>
            <a:endParaRPr 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5FE62A-8E3D-1E47-BAC6-056B0800CC92}" type="slidenum">
              <a:rPr lang="de-DE" smtClean="0"/>
              <a:pPr/>
              <a:t>17</a:t>
            </a:fld>
            <a:endParaRPr lang="de-D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Universal =</a:t>
            </a:r>
            <a:r>
              <a:rPr lang="en-US" baseline="0" dirty="0" smtClean="0"/>
              <a:t> all </a:t>
            </a:r>
            <a:r>
              <a:rPr lang="en-US" baseline="0" dirty="0" err="1" smtClean="0"/>
              <a:t>sm</a:t>
            </a:r>
            <a:r>
              <a:rPr lang="en-US" baseline="0" dirty="0" smtClean="0"/>
              <a:t> particles propagate into ED</a:t>
            </a: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KK parity = mom conservation</a:t>
            </a:r>
            <a:r>
              <a:rPr lang="en-US" baseline="0" dirty="0" smtClean="0"/>
              <a:t> in extra dimensions. </a:t>
            </a:r>
            <a:r>
              <a:rPr lang="en-US" dirty="0" smtClean="0"/>
              <a:t>KK particles produced</a:t>
            </a:r>
            <a:r>
              <a:rPr lang="en-US" baseline="0" dirty="0" smtClean="0"/>
              <a:t> in pairs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6E82-C19C-C64A-9546-9C67A2EDA286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t>… these are even more favored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t> when you allow for heavy Higgs masses</a:t>
            </a:r>
            <a:endParaRPr lang="en-US" sz="1200" kern="1200" dirty="0" smtClean="0">
              <a:solidFill>
                <a:schemeClr val="tx1"/>
              </a:solidFill>
              <a:latin typeface="Times New Roman" pitchFamily="-65" charset="0"/>
              <a:ea typeface="Times New Roman" pitchFamily="-65" charset="0"/>
              <a:cs typeface="Times New Roman" pitchFamily="-65" charset="0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Times New Roman" pitchFamily="-65" charset="0"/>
              <a:ea typeface="Times New Roman" pitchFamily="-65" charset="0"/>
              <a:cs typeface="Times New Roman" pitchFamily="-65" charset="0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t>CDF + D0 : MH between 131 and 204 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t>GeV</a:t>
            </a:r>
            <a:endParaRPr lang="en-US" sz="1200" kern="1200" dirty="0" smtClean="0">
              <a:solidFill>
                <a:schemeClr val="tx1"/>
              </a:solidFill>
              <a:latin typeface="Times New Roman" pitchFamily="-65" charset="0"/>
              <a:ea typeface="Times New Roman" pitchFamily="-65" charset="0"/>
              <a:cs typeface="Times New Roman" pitchFamily="-65" charset="0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t>CMS: 144 and 207 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t>GeV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t> is ruled out at 95% confidence level.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t>Hypercharge: quarks = 1/6, leptons = -1/2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6E82-C19C-C64A-9546-9C67A2EDA286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CL_s+b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-2lnQ</a:t>
            </a:r>
          </a:p>
          <a:p>
            <a:r>
              <a:rPr lang="en-US" dirty="0" err="1" smtClean="0"/>
              <a:t>Tevatron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Lumi</a:t>
            </a:r>
            <a:r>
              <a:rPr lang="en-US" baseline="0" dirty="0" smtClean="0"/>
              <a:t> ?</a:t>
            </a:r>
          </a:p>
          <a:p>
            <a:endParaRPr lang="en-US" baseline="0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t>  For SM cross section limit-setting purposes, we use the Bayesian exclusion which 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t>excludesa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t> tiny bit less than the 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t>CLs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t> exclusion.  If you need to draw exclusion bands on your 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t>plots,to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t> be consistent with our plots, you can use the numbers: 157.64 - 172.97 observed, which we quote as 158-173 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t>GeV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t> 152.61 - 178.62 median expected, which we quote as 153-179 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t>GeV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6E82-C19C-C64A-9546-9C67A2EDA286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</a:t>
            </a:r>
            <a:r>
              <a:rPr lang="en-US" baseline="0" dirty="0" smtClean="0"/>
              <a:t> first the global electroweak fit, which – a couple of years ago – we have completely </a:t>
            </a:r>
            <a:r>
              <a:rPr lang="en-US" baseline="0" dirty="0" err="1" smtClean="0"/>
              <a:t>reimplemented</a:t>
            </a:r>
            <a:r>
              <a:rPr lang="en-US" baseline="0" dirty="0" smtClean="0"/>
              <a:t> 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6E82-C19C-C64A-9546-9C67A2EDA286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… </a:t>
            </a:r>
            <a:r>
              <a:rPr lang="en-US" dirty="0" err="1" smtClean="0"/>
              <a:t>dalpha_had</a:t>
            </a:r>
            <a:r>
              <a:rPr lang="en-US" dirty="0" smtClean="0"/>
              <a:t> and Higgs searches I will discuss in a bit more detail</a:t>
            </a:r>
          </a:p>
          <a:p>
            <a:r>
              <a:rPr lang="en-US" dirty="0" smtClean="0"/>
              <a:t>… in the fit we also allow for</a:t>
            </a:r>
            <a:r>
              <a:rPr lang="en-US" baseline="0" dirty="0" smtClean="0"/>
              <a:t> theoretical uncertainties on …</a:t>
            </a:r>
            <a:r>
              <a:rPr lang="en-US" dirty="0" smtClean="0"/>
              <a:t> </a:t>
            </a:r>
          </a:p>
          <a:p>
            <a:endParaRPr lang="en-US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B3733B-EA3D-BC44-BB5E-AA84E126F764}" type="slidenum">
              <a:rPr lang="de-DE" smtClean="0"/>
              <a:pPr/>
              <a:t>5</a:t>
            </a:fld>
            <a:endParaRPr 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tension between the three</a:t>
            </a:r>
          </a:p>
          <a:p>
            <a:endParaRPr lang="en-US" dirty="0" smtClean="0"/>
          </a:p>
          <a:p>
            <a:r>
              <a:rPr lang="en-US" dirty="0" err="1" smtClean="0"/>
              <a:t>CL_s+b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-2lnQ</a:t>
            </a:r>
          </a:p>
          <a:p>
            <a:r>
              <a:rPr lang="en-US" dirty="0" err="1" smtClean="0"/>
              <a:t>Tevatron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Lumi</a:t>
            </a:r>
            <a:r>
              <a:rPr lang="en-US" baseline="0" dirty="0" smtClean="0"/>
              <a:t> ?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t>  For SM cross section limit-setting purposes, we use the Bayesian exclusion which 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t>excludesa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t> tiny bit less than the 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t>CLs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t> exclusion.  If you need to draw exclusion bands on your 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t>plots,to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t> be consistent with our plots, you can use the numbers: 157.64 - 172.97 observed, which we quote as 158-173 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t>GeV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t> 152.61 - 178.62 median expected, which we quote as 153-179 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t>GeV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6E82-C19C-C64A-9546-9C67A2EDA286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Hadronic</a:t>
            </a:r>
            <a:r>
              <a:rPr lang="en-US" dirty="0" smtClean="0"/>
              <a:t> correction to electromagnetic</a:t>
            </a:r>
            <a:r>
              <a:rPr lang="en-US" baseline="0" dirty="0" smtClean="0"/>
              <a:t> coupling constant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6E82-C19C-C64A-9546-9C67A2EDA286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References</a:t>
            </a:r>
          </a:p>
          <a:p>
            <a:r>
              <a:rPr lang="en-US" dirty="0" smtClean="0"/>
              <a:t>… it</a:t>
            </a:r>
            <a:r>
              <a:rPr lang="en-US" baseline="0" dirty="0" smtClean="0"/>
              <a:t> will become very clear how much CMS and ATLAS contribute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6E82-C19C-C64A-9546-9C67A2EDA286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have </a:t>
            </a:r>
            <a:r>
              <a:rPr lang="en-US" dirty="0" err="1" smtClean="0"/>
              <a:t>CL_s+b</a:t>
            </a:r>
            <a:r>
              <a:rPr lang="en-US" dirty="0" smtClean="0"/>
              <a:t> values available them available, but they are not all public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6E82-C19C-C64A-9546-9C67A2EDA286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Really startin</a:t>
            </a:r>
            <a:r>
              <a:rPr lang="en-US" baseline="0" dirty="0" smtClean="0"/>
              <a:t>g to constrain SM Higgs!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6E82-C19C-C64A-9546-9C67A2EDA286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 </a:t>
            </a:r>
            <a:r>
              <a:rPr lang="en-US" dirty="0" err="1" smtClean="0"/>
              <a:t>bsm</a:t>
            </a:r>
            <a:r>
              <a:rPr lang="en-US" dirty="0" smtClean="0"/>
              <a:t> theories can be tested</a:t>
            </a:r>
            <a:r>
              <a:rPr lang="en-US" baseline="0" dirty="0" smtClean="0"/>
              <a:t> through STU formalism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6E82-C19C-C64A-9546-9C67A2EDA286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Global Fit of electroweak SM and beyond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001000" y="6553200"/>
            <a:ext cx="1143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7F658-55AC-CE4A-AC04-A8AE70956CA4}" type="slidenum">
              <a:rPr lang="de-DE"/>
              <a:pPr>
                <a:defRPr/>
              </a:pPr>
              <a:t>‹#›</a:t>
            </a:fld>
            <a:r>
              <a:rPr lang="en-US"/>
              <a:t>/16</a:t>
            </a:r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Global Fit of electroweak SM and beyond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001000" y="6553200"/>
            <a:ext cx="1143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1630A-84FA-D147-8548-E940AF4D7609}" type="slidenum">
              <a:rPr lang="de-DE"/>
              <a:pPr>
                <a:defRPr/>
              </a:pPr>
              <a:t>‹#›</a:t>
            </a:fld>
            <a:r>
              <a:rPr lang="en-US"/>
              <a:t>/16</a:t>
            </a:r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152400"/>
            <a:ext cx="21336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62484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Global Fit of electroweak SM and beyond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001000" y="6553200"/>
            <a:ext cx="1143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12DBA-30FA-3843-B143-26DD524E1746}" type="slidenum">
              <a:rPr lang="de-DE"/>
              <a:pPr>
                <a:defRPr/>
              </a:pPr>
              <a:t>‹#›</a:t>
            </a:fld>
            <a:r>
              <a:rPr lang="en-US"/>
              <a:t>/16</a:t>
            </a:r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Global Fit of electroweak SM and beyond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001000" y="6553200"/>
            <a:ext cx="1143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74A9E-98CB-7649-A804-AC7E154BD0CF}" type="slidenum">
              <a:rPr lang="de-DE"/>
              <a:pPr>
                <a:defRPr/>
              </a:pPr>
              <a:t>‹#›</a:t>
            </a:fld>
            <a:r>
              <a:rPr lang="en-US"/>
              <a:t>/16</a:t>
            </a:r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Global Fit of electroweak SM and beyond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001000" y="6553200"/>
            <a:ext cx="1143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25DB9-FD52-9544-9727-CA3B1E3B909C}" type="slidenum">
              <a:rPr lang="de-DE"/>
              <a:pPr>
                <a:defRPr/>
              </a:pPr>
              <a:t>‹#›</a:t>
            </a:fld>
            <a:r>
              <a:rPr lang="en-US"/>
              <a:t>/16</a:t>
            </a: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40767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0767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Global Fit of electroweak SM and beyond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001000" y="6553200"/>
            <a:ext cx="1143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FBD72-EAA0-A548-AC0F-F8E66AC6B0EC}" type="slidenum">
              <a:rPr lang="de-DE"/>
              <a:pPr>
                <a:defRPr/>
              </a:pPr>
              <a:t>‹#›</a:t>
            </a:fld>
            <a:r>
              <a:rPr lang="en-US"/>
              <a:t>/16</a:t>
            </a:r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Global Fit of electroweak SM and beyond 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001000" y="6553200"/>
            <a:ext cx="1143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B9901-6D75-744E-8241-C8738B7BEA0C}" type="slidenum">
              <a:rPr lang="de-DE"/>
              <a:pPr>
                <a:defRPr/>
              </a:pPr>
              <a:t>‹#›</a:t>
            </a:fld>
            <a:r>
              <a:rPr lang="en-US"/>
              <a:t>/16</a:t>
            </a:r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Global Fit of electroweak SM and beyond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001000" y="6553200"/>
            <a:ext cx="1143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435EB-86CB-EE47-8494-C8A4C128BEB4}" type="slidenum">
              <a:rPr lang="de-DE"/>
              <a:pPr>
                <a:defRPr/>
              </a:pPr>
              <a:t>‹#›</a:t>
            </a:fld>
            <a:r>
              <a:rPr lang="en-US"/>
              <a:t>/16</a:t>
            </a:r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Global Fit of electroweak SM and beyond 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001000" y="6553200"/>
            <a:ext cx="1143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266B4-65A2-CE47-9392-6F192935AA80}" type="slidenum">
              <a:rPr lang="de-DE"/>
              <a:pPr>
                <a:defRPr/>
              </a:pPr>
              <a:t>‹#›</a:t>
            </a:fld>
            <a:r>
              <a:rPr lang="en-US"/>
              <a:t>/16</a:t>
            </a:r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Global Fit of electroweak SM and beyond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001000" y="6553200"/>
            <a:ext cx="1143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67560-B18A-EF47-A08B-2DCD7021840F}" type="slidenum">
              <a:rPr lang="de-DE"/>
              <a:pPr>
                <a:defRPr/>
              </a:pPr>
              <a:t>‹#›</a:t>
            </a:fld>
            <a:r>
              <a:rPr lang="en-US"/>
              <a:t>/16</a:t>
            </a:r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Global Fit of electroweak SM and beyond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001000" y="6553200"/>
            <a:ext cx="1143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56AAD-D39A-B142-829D-9BDD6585F0C4}" type="slidenum">
              <a:rPr lang="de-DE"/>
              <a:pPr>
                <a:defRPr/>
              </a:pPr>
              <a:t>‹#›</a:t>
            </a:fld>
            <a:r>
              <a:rPr lang="en-US"/>
              <a:t>/16</a:t>
            </a:r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Rectangle 21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19200"/>
            <a:ext cx="8305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Vorlagentextes zu bearbeiten Klicken Sie, um die Formate des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09800" y="6553200"/>
            <a:ext cx="518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="0"/>
            </a:lvl1pPr>
          </a:lstStyle>
          <a:p>
            <a:pPr>
              <a:defRPr/>
            </a:pPr>
            <a:r>
              <a:rPr lang="de-DE"/>
              <a:t>Constraints on New Physics theories with Gfitter</a:t>
            </a:r>
          </a:p>
          <a:p>
            <a:pPr>
              <a:defRPr/>
            </a:pPr>
            <a:endParaRPr lang="de-DE"/>
          </a:p>
        </p:txBody>
      </p:sp>
      <p:sp>
        <p:nvSpPr>
          <p:cNvPr id="1038" name="Text Box 14"/>
          <p:cNvSpPr txBox="1">
            <a:spLocks noChangeArrowheads="1"/>
          </p:cNvSpPr>
          <p:nvPr/>
        </p:nvSpPr>
        <p:spPr bwMode="auto">
          <a:xfrm>
            <a:off x="152400" y="6461125"/>
            <a:ext cx="160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ClrTx/>
              <a:buFontTx/>
              <a:buNone/>
              <a:defRPr/>
            </a:pPr>
            <a:endParaRPr lang="en-GB" b="0">
              <a:latin typeface="Times New Roman" pitchFamily="-65" charset="0"/>
            </a:endParaRPr>
          </a:p>
        </p:txBody>
      </p:sp>
      <p:sp>
        <p:nvSpPr>
          <p:cNvPr id="1039" name="Text Box 15"/>
          <p:cNvSpPr txBox="1">
            <a:spLocks noChangeArrowheads="1"/>
          </p:cNvSpPr>
          <p:nvPr/>
        </p:nvSpPr>
        <p:spPr bwMode="auto">
          <a:xfrm>
            <a:off x="0" y="65532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sz="1400" b="0" dirty="0"/>
              <a:t>Max </a:t>
            </a:r>
            <a:r>
              <a:rPr lang="en-US" sz="1400" b="0" dirty="0" err="1" smtClean="0"/>
              <a:t>Baak</a:t>
            </a:r>
            <a:r>
              <a:rPr lang="en-US" sz="1400" b="0" dirty="0" smtClean="0"/>
              <a:t> (CERN)</a:t>
            </a:r>
            <a:endParaRPr lang="de-DE" sz="1400" b="0" dirty="0"/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22225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The Title goes here</a:t>
            </a:r>
            <a:endParaRPr lang="de-DE"/>
          </a:p>
        </p:txBody>
      </p:sp>
      <p:sp>
        <p:nvSpPr>
          <p:cNvPr id="1036" name="Line 12"/>
          <p:cNvSpPr>
            <a:spLocks noChangeShapeType="1"/>
          </p:cNvSpPr>
          <p:nvPr userDrawn="1"/>
        </p:nvSpPr>
        <p:spPr bwMode="auto">
          <a:xfrm>
            <a:off x="0" y="520700"/>
            <a:ext cx="9144000" cy="1588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1034" name="Picture 13" descr="CERN_logo_400x400-full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8610600" y="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Line 12"/>
          <p:cNvSpPr>
            <a:spLocks noChangeShapeType="1"/>
          </p:cNvSpPr>
          <p:nvPr userDrawn="1"/>
        </p:nvSpPr>
        <p:spPr bwMode="auto">
          <a:xfrm>
            <a:off x="0" y="6562725"/>
            <a:ext cx="9144000" cy="1588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01000" y="6553200"/>
            <a:ext cx="1143000" cy="304800"/>
          </a:xfrm>
          <a:prstGeom prst="rect">
            <a:avLst/>
          </a:prstGeom>
        </p:spPr>
        <p:txBody>
          <a:bodyPr/>
          <a:lstStyle>
            <a:lvl1pPr algn="r">
              <a:defRPr sz="1400" b="0"/>
            </a:lvl1pPr>
          </a:lstStyle>
          <a:p>
            <a:pPr>
              <a:buFont typeface="Wingdings" pitchFamily="-65" charset="2"/>
              <a:buNone/>
              <a:defRPr/>
            </a:pPr>
            <a:fld id="{3FD7F658-55AC-CE4A-AC04-A8AE70956CA4}" type="slidenum">
              <a:rPr lang="de-DE" smtClean="0"/>
              <a:pPr>
                <a:buFont typeface="Wingdings" pitchFamily="-65" charset="2"/>
                <a:buNone/>
                <a:defRPr/>
              </a:pPr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Malgun Gothic" pitchFamily="34" charset="-127"/>
          <a:ea typeface="Times New Roman" pitchFamily="-65" charset="0"/>
          <a:cs typeface="Times New Roman" pitchFamily="-65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Malgun Gothic" pitchFamily="34" charset="-127"/>
          <a:ea typeface="Times New Roman" pitchFamily="-65" charset="0"/>
          <a:cs typeface="Times New Roman" pitchFamily="-65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Malgun Gothic" pitchFamily="34" charset="-127"/>
          <a:ea typeface="Times New Roman" pitchFamily="-65" charset="0"/>
          <a:cs typeface="Times New Roman" pitchFamily="-65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Malgun Gothic" pitchFamily="34" charset="-127"/>
          <a:ea typeface="Times New Roman" pitchFamily="-65" charset="0"/>
          <a:cs typeface="Times New Roman" pitchFamily="-65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Malgun Gothic" pitchFamily="34" charset="-127"/>
          <a:ea typeface="Times New Roman" pitchFamily="-65" charset="0"/>
          <a:cs typeface="Times New Roman" pitchFamily="-65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Malgun Gothic" pitchFamily="34" charset="-127"/>
          <a:ea typeface="Times New Roman" pitchFamily="-65" charset="0"/>
          <a:cs typeface="Times New Roman" pitchFamily="-65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Malgun Gothic" pitchFamily="34" charset="-127"/>
          <a:ea typeface="Times New Roman" pitchFamily="-65" charset="0"/>
          <a:cs typeface="Times New Roman" pitchFamily="-65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Malgun Gothic" pitchFamily="34" charset="-127"/>
          <a:ea typeface="Times New Roman" pitchFamily="-65" charset="0"/>
          <a:cs typeface="Times New Roman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Font typeface="Wingdings" pitchFamily="-65" charset="2"/>
        <a:buChar char="§"/>
        <a:defRPr sz="2000">
          <a:solidFill>
            <a:srgbClr val="0033CC"/>
          </a:solidFill>
          <a:latin typeface="+mn-lt"/>
          <a:ea typeface="+mn-ea"/>
          <a:cs typeface="+mn-cs"/>
        </a:defRPr>
      </a:lvl1pPr>
      <a:lvl2pPr marL="471488" indent="-284163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665163" indent="-230188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Char char="-"/>
        <a:defRPr sz="16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Char char="–"/>
        <a:defRPr sz="1400">
          <a:solidFill>
            <a:srgbClr val="5F5F5F"/>
          </a:solidFill>
          <a:latin typeface="+mn-lt"/>
          <a:ea typeface="+mn-ea"/>
          <a:cs typeface="+mn-cs"/>
        </a:defRPr>
      </a:lvl4pPr>
      <a:lvl5pPr marL="889000" indent="-2286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Char char="»"/>
        <a:defRPr sz="1400">
          <a:solidFill>
            <a:srgbClr val="5F5F5F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800000"/>
        </a:buClr>
        <a:defRPr sz="1200">
          <a:solidFill>
            <a:srgbClr val="5F5F5F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800000"/>
        </a:buClr>
        <a:defRPr sz="1200">
          <a:solidFill>
            <a:srgbClr val="5F5F5F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800000"/>
        </a:buClr>
        <a:defRPr sz="1200">
          <a:solidFill>
            <a:srgbClr val="5F5F5F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800000"/>
        </a:buClr>
        <a:defRPr sz="1200">
          <a:solidFill>
            <a:srgbClr val="5F5F5F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cern.ch/Gfitter" TargetMode="External"/><Relationship Id="rId3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33.pd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eg"/><Relationship Id="rId5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14" Type="http://schemas.openxmlformats.org/officeDocument/2006/relationships/oleObject" Target="../embeddings/Microsoft_Equation14.bin"/><Relationship Id="rId4" Type="http://schemas.openxmlformats.org/officeDocument/2006/relationships/image" Target="../media/image5.jpeg"/><Relationship Id="rId7" Type="http://schemas.openxmlformats.org/officeDocument/2006/relationships/image" Target="../media/image44.png"/><Relationship Id="rId11" Type="http://schemas.openxmlformats.org/officeDocument/2006/relationships/oleObject" Target="../embeddings/Microsoft_Equation11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43.pdf"/><Relationship Id="rId16" Type="http://schemas.openxmlformats.org/officeDocument/2006/relationships/oleObject" Target="../embeddings/Microsoft_Equation16.bin"/><Relationship Id="rId8" Type="http://schemas.openxmlformats.org/officeDocument/2006/relationships/image" Target="../media/image45.pdf"/><Relationship Id="rId13" Type="http://schemas.openxmlformats.org/officeDocument/2006/relationships/oleObject" Target="../embeddings/Microsoft_Equation13.bin"/><Relationship Id="rId10" Type="http://schemas.openxmlformats.org/officeDocument/2006/relationships/oleObject" Target="../embeddings/Microsoft_Equation10.bin"/><Relationship Id="rId5" Type="http://schemas.openxmlformats.org/officeDocument/2006/relationships/oleObject" Target="../embeddings/Microsoft_Equation9.bin"/><Relationship Id="rId15" Type="http://schemas.openxmlformats.org/officeDocument/2006/relationships/oleObject" Target="../embeddings/Microsoft_Equation15.bin"/><Relationship Id="rId12" Type="http://schemas.openxmlformats.org/officeDocument/2006/relationships/oleObject" Target="../embeddings/Microsoft_Equation12.bin"/><Relationship Id="rId2" Type="http://schemas.openxmlformats.org/officeDocument/2006/relationships/slideLayout" Target="../slideLayouts/slideLayout2.xml"/><Relationship Id="rId9" Type="http://schemas.openxmlformats.org/officeDocument/2006/relationships/image" Target="../media/image46.png"/><Relationship Id="rId3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wmf"/><Relationship Id="rId3" Type="http://schemas.openxmlformats.org/officeDocument/2006/relationships/image" Target="../media/image12.wmf"/><Relationship Id="rId5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3" Type="http://schemas.openxmlformats.org/officeDocument/2006/relationships/image" Target="../media/image49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3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4" Type="http://schemas.openxmlformats.org/officeDocument/2006/relationships/image" Target="../media/image60.png"/><Relationship Id="rId4" Type="http://schemas.openxmlformats.org/officeDocument/2006/relationships/image" Target="../media/image51.png"/><Relationship Id="rId7" Type="http://schemas.openxmlformats.org/officeDocument/2006/relationships/image" Target="../media/image53.wmf"/><Relationship Id="rId11" Type="http://schemas.openxmlformats.org/officeDocument/2006/relationships/image" Target="../media/image5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wmf"/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10" Type="http://schemas.openxmlformats.org/officeDocument/2006/relationships/image" Target="../media/image56.png"/><Relationship Id="rId5" Type="http://schemas.openxmlformats.org/officeDocument/2006/relationships/image" Target="../media/image52.png"/><Relationship Id="rId15" Type="http://schemas.openxmlformats.org/officeDocument/2006/relationships/image" Target="../media/image61.png"/><Relationship Id="rId12" Type="http://schemas.openxmlformats.org/officeDocument/2006/relationships/image" Target="../media/image58.wmf"/><Relationship Id="rId2" Type="http://schemas.openxmlformats.org/officeDocument/2006/relationships/notesSlide" Target="../notesSlides/notesSlide9.xml"/><Relationship Id="rId9" Type="http://schemas.openxmlformats.org/officeDocument/2006/relationships/image" Target="../media/image55.wmf"/><Relationship Id="rId3" Type="http://schemas.openxmlformats.org/officeDocument/2006/relationships/image" Target="../media/image50.wmf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3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6.png"/><Relationship Id="rId5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4" Type="http://schemas.openxmlformats.org/officeDocument/2006/relationships/image" Target="../media/image5.jpeg"/><Relationship Id="rId5" Type="http://schemas.openxmlformats.org/officeDocument/2006/relationships/image" Target="../media/image72.png"/><Relationship Id="rId7" Type="http://schemas.openxmlformats.org/officeDocument/2006/relationships/oleObject" Target="../embeddings/Microsoft_Equation18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2.xml"/><Relationship Id="rId6" Type="http://schemas.openxmlformats.org/officeDocument/2006/relationships/oleObject" Target="../embeddings/Microsoft_Equation17.bin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image" Target="../media/image72.png"/><Relationship Id="rId5" Type="http://schemas.openxmlformats.org/officeDocument/2006/relationships/image" Target="../media/image5.jpeg"/><Relationship Id="rId7" Type="http://schemas.openxmlformats.org/officeDocument/2006/relationships/oleObject" Target="../embeddings/Microsoft_Equation20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74.png"/><Relationship Id="rId6" Type="http://schemas.openxmlformats.org/officeDocument/2006/relationships/oleObject" Target="../embeddings/Microsoft_Equation19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quation22.bin"/><Relationship Id="rId4" Type="http://schemas.openxmlformats.org/officeDocument/2006/relationships/image" Target="../media/image73.png"/><Relationship Id="rId5" Type="http://schemas.openxmlformats.org/officeDocument/2006/relationships/image" Target="../media/image75.png"/><Relationship Id="rId7" Type="http://schemas.openxmlformats.org/officeDocument/2006/relationships/oleObject" Target="../embeddings/Microsoft_Equation21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72.png"/><Relationship Id="rId6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image" Target="../media/image79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pdf"/><Relationship Id="rId3" Type="http://schemas.openxmlformats.org/officeDocument/2006/relationships/image" Target="../media/image78.png"/><Relationship Id="rId5" Type="http://schemas.openxmlformats.org/officeDocument/2006/relationships/image" Target="../media/image8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quation23.bin"/><Relationship Id="rId4" Type="http://schemas.openxmlformats.org/officeDocument/2006/relationships/image" Target="../media/image81.pdf"/><Relationship Id="rId10" Type="http://schemas.openxmlformats.org/officeDocument/2006/relationships/oleObject" Target="../embeddings/Microsoft_Equation25.bin"/><Relationship Id="rId5" Type="http://schemas.openxmlformats.org/officeDocument/2006/relationships/image" Target="../media/image82.png"/><Relationship Id="rId7" Type="http://schemas.openxmlformats.org/officeDocument/2006/relationships/image" Target="../media/image18.png"/><Relationship Id="rId11" Type="http://schemas.openxmlformats.org/officeDocument/2006/relationships/oleObject" Target="../embeddings/Microsoft_Equation26.bin"/><Relationship Id="rId12" Type="http://schemas.openxmlformats.org/officeDocument/2006/relationships/oleObject" Target="../embeddings/Microsoft_Equation27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9" Type="http://schemas.openxmlformats.org/officeDocument/2006/relationships/oleObject" Target="../embeddings/Microsoft_Equation24.bin"/><Relationship Id="rId3" Type="http://schemas.openxmlformats.org/officeDocument/2006/relationships/notesSlide" Target="../notesSlides/notesSlide13.xml"/><Relationship Id="rId6" Type="http://schemas.openxmlformats.org/officeDocument/2006/relationships/image" Target="../media/image17.pdf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.png"/><Relationship Id="rId3" Type="http://schemas.openxmlformats.org/officeDocument/2006/relationships/image" Target="../media/image84.pd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3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6" Type="http://schemas.openxmlformats.org/officeDocument/2006/relationships/image" Target="../media/image91.png"/><Relationship Id="rId4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88.pdf"/><Relationship Id="rId5" Type="http://schemas.openxmlformats.org/officeDocument/2006/relationships/image" Target="../media/image90.pdf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9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94.png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94.png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9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4" Type="http://schemas.openxmlformats.org/officeDocument/2006/relationships/image" Target="../media/image5.jpeg"/><Relationship Id="rId5" Type="http://schemas.openxmlformats.org/officeDocument/2006/relationships/image" Target="../media/image8.png"/><Relationship Id="rId7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9" Type="http://schemas.openxmlformats.org/officeDocument/2006/relationships/image" Target="../media/image12.wmf"/><Relationship Id="rId3" Type="http://schemas.openxmlformats.org/officeDocument/2006/relationships/image" Target="../media/image7.jpeg"/><Relationship Id="rId6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df"/><Relationship Id="rId4" Type="http://schemas.openxmlformats.org/officeDocument/2006/relationships/image" Target="../media/image17.pdf"/><Relationship Id="rId5" Type="http://schemas.openxmlformats.org/officeDocument/2006/relationships/image" Target="../media/image18.png"/><Relationship Id="rId7" Type="http://schemas.openxmlformats.org/officeDocument/2006/relationships/oleObject" Target="../embeddings/Microsoft_Equation2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9" Type="http://schemas.openxmlformats.org/officeDocument/2006/relationships/image" Target="../media/image20.png"/><Relationship Id="rId3" Type="http://schemas.openxmlformats.org/officeDocument/2006/relationships/notesSlide" Target="../notesSlides/notesSlide4.xml"/><Relationship Id="rId6" Type="http://schemas.openxmlformats.org/officeDocument/2006/relationships/oleObject" Target="../embeddings/Microsoft_Equation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quation6.bin"/><Relationship Id="rId4" Type="http://schemas.openxmlformats.org/officeDocument/2006/relationships/image" Target="../media/image27.wmf"/><Relationship Id="rId10" Type="http://schemas.openxmlformats.org/officeDocument/2006/relationships/image" Target="../media/image28.png"/><Relationship Id="rId5" Type="http://schemas.openxmlformats.org/officeDocument/2006/relationships/oleObject" Target="../embeddings/Microsoft_Equation3.bin"/><Relationship Id="rId7" Type="http://schemas.openxmlformats.org/officeDocument/2006/relationships/oleObject" Target="../embeddings/Microsoft_Equation5.bin"/><Relationship Id="rId11" Type="http://schemas.openxmlformats.org/officeDocument/2006/relationships/oleObject" Target="../embeddings/Microsoft_Equation8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9" Type="http://schemas.openxmlformats.org/officeDocument/2006/relationships/oleObject" Target="../embeddings/Microsoft_Equation7.bin"/><Relationship Id="rId3" Type="http://schemas.openxmlformats.org/officeDocument/2006/relationships/notesSlide" Target="../notesSlides/notesSlide5.xml"/><Relationship Id="rId6" Type="http://schemas.openxmlformats.org/officeDocument/2006/relationships/oleObject" Target="../embeddings/Microsoft_Equation4.bin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image" Target="../media/image32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9.wmf"/><Relationship Id="rId5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Global Fit of electroweak SM and beyond </a:t>
            </a:r>
          </a:p>
        </p:txBody>
      </p:sp>
      <p:sp>
        <p:nvSpPr>
          <p:cNvPr id="15363" name="Rectangle 24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Rectangle 2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62400" y="28575"/>
            <a:ext cx="5105400" cy="733425"/>
          </a:xfrm>
        </p:spPr>
        <p:txBody>
          <a:bodyPr/>
          <a:lstStyle/>
          <a:p>
            <a:pPr algn="r" eaLnBrk="1" hangingPunct="1"/>
            <a:r>
              <a:rPr lang="en-US" sz="1800" smtClean="0">
                <a:solidFill>
                  <a:srgbClr val="333333"/>
                </a:solidFill>
              </a:rPr>
              <a:t>Rencontres de Moriond ElectroWeak</a:t>
            </a:r>
          </a:p>
          <a:p>
            <a:pPr algn="r" eaLnBrk="1" hangingPunct="1"/>
            <a:r>
              <a:rPr lang="en-US" sz="1800" smtClean="0">
                <a:solidFill>
                  <a:srgbClr val="333333"/>
                </a:solidFill>
              </a:rPr>
              <a:t>La Thuile, 13</a:t>
            </a:r>
            <a:r>
              <a:rPr lang="en-US" sz="1800" baseline="30000" smtClean="0">
                <a:solidFill>
                  <a:srgbClr val="333333"/>
                </a:solidFill>
              </a:rPr>
              <a:t>th</a:t>
            </a:r>
            <a:r>
              <a:rPr lang="en-US" sz="1800" smtClean="0">
                <a:solidFill>
                  <a:srgbClr val="333333"/>
                </a:solidFill>
              </a:rPr>
              <a:t>-20</a:t>
            </a:r>
            <a:r>
              <a:rPr lang="en-US" sz="1800" baseline="30000" smtClean="0">
                <a:solidFill>
                  <a:srgbClr val="333333"/>
                </a:solidFill>
              </a:rPr>
              <a:t>th</a:t>
            </a:r>
            <a:r>
              <a:rPr lang="en-US" sz="1800" smtClean="0">
                <a:solidFill>
                  <a:srgbClr val="333333"/>
                </a:solidFill>
              </a:rPr>
              <a:t> March 2011</a:t>
            </a:r>
          </a:p>
        </p:txBody>
      </p:sp>
      <p:sp>
        <p:nvSpPr>
          <p:cNvPr id="15366" name="Text Box 12"/>
          <p:cNvSpPr txBox="1">
            <a:spLocks noChangeArrowheads="1"/>
          </p:cNvSpPr>
          <p:nvPr/>
        </p:nvSpPr>
        <p:spPr bwMode="auto">
          <a:xfrm>
            <a:off x="76200" y="38100"/>
            <a:ext cx="3733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Wingdings" pitchFamily="-65" charset="2"/>
              <a:buNone/>
            </a:pPr>
            <a:r>
              <a:rPr lang="en-US" sz="1800" b="0">
                <a:solidFill>
                  <a:srgbClr val="333333"/>
                </a:solidFill>
              </a:rPr>
              <a:t>Max Baak (CERN),</a:t>
            </a:r>
          </a:p>
          <a:p>
            <a:pPr>
              <a:buFont typeface="Wingdings" pitchFamily="-65" charset="2"/>
              <a:buNone/>
            </a:pPr>
            <a:r>
              <a:rPr lang="en-US" sz="1800" b="0">
                <a:solidFill>
                  <a:srgbClr val="333333"/>
                </a:solidFill>
              </a:rPr>
              <a:t>on behalf of the Gfitter group (*)</a:t>
            </a:r>
            <a:endParaRPr lang="de-DE" sz="1800" b="0">
              <a:solidFill>
                <a:srgbClr val="333333"/>
              </a:solidFill>
            </a:endParaRPr>
          </a:p>
        </p:txBody>
      </p:sp>
      <p:sp>
        <p:nvSpPr>
          <p:cNvPr id="15367" name="Text Box 14"/>
          <p:cNvSpPr txBox="1">
            <a:spLocks noChangeArrowheads="1"/>
          </p:cNvSpPr>
          <p:nvPr/>
        </p:nvSpPr>
        <p:spPr bwMode="auto">
          <a:xfrm>
            <a:off x="203200" y="6519863"/>
            <a:ext cx="8940800" cy="338137"/>
          </a:xfrm>
          <a:prstGeom prst="rect">
            <a:avLst/>
          </a:prstGeom>
          <a:noFill/>
          <a:ln w="25400">
            <a:noFill/>
            <a:prstDash val="dash"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0"/>
              </a:spcBef>
              <a:buClrTx/>
              <a:buFontTx/>
              <a:buNone/>
            </a:pPr>
            <a:r>
              <a:rPr lang="en-US" sz="1600" b="0" dirty="0">
                <a:solidFill>
                  <a:srgbClr val="333333"/>
                </a:solidFill>
              </a:rPr>
              <a:t>(*) </a:t>
            </a:r>
            <a:r>
              <a:rPr lang="en-US" sz="1600" b="0" dirty="0" smtClean="0">
                <a:solidFill>
                  <a:srgbClr val="333333"/>
                </a:solidFill>
              </a:rPr>
              <a:t>M. </a:t>
            </a:r>
            <a:r>
              <a:rPr lang="en-US" sz="1600" b="0" dirty="0" err="1" smtClean="0">
                <a:solidFill>
                  <a:srgbClr val="333333"/>
                </a:solidFill>
              </a:rPr>
              <a:t>Baak</a:t>
            </a:r>
            <a:r>
              <a:rPr lang="en-US" sz="1600" b="0" dirty="0" smtClean="0">
                <a:solidFill>
                  <a:srgbClr val="333333"/>
                </a:solidFill>
              </a:rPr>
              <a:t>, M</a:t>
            </a:r>
            <a:r>
              <a:rPr lang="en-US" sz="1600" b="0" dirty="0">
                <a:solidFill>
                  <a:srgbClr val="333333"/>
                </a:solidFill>
              </a:rPr>
              <a:t>. Goebel,  J. Haller, A. </a:t>
            </a:r>
            <a:r>
              <a:rPr lang="en-US" sz="1600" b="0" dirty="0" err="1">
                <a:solidFill>
                  <a:srgbClr val="333333"/>
                </a:solidFill>
              </a:rPr>
              <a:t>Höcker</a:t>
            </a:r>
            <a:r>
              <a:rPr lang="en-US" sz="1600" b="0" dirty="0">
                <a:solidFill>
                  <a:srgbClr val="333333"/>
                </a:solidFill>
              </a:rPr>
              <a:t>, D. Ludwig, K. </a:t>
            </a:r>
            <a:r>
              <a:rPr lang="en-US" sz="1600" b="0" dirty="0" err="1">
                <a:solidFill>
                  <a:srgbClr val="333333"/>
                </a:solidFill>
              </a:rPr>
              <a:t>Mönig</a:t>
            </a:r>
            <a:r>
              <a:rPr lang="en-US" sz="1600" b="0" dirty="0">
                <a:solidFill>
                  <a:srgbClr val="333333"/>
                </a:solidFill>
              </a:rPr>
              <a:t>, M. Schott, J. </a:t>
            </a:r>
            <a:r>
              <a:rPr lang="en-US" sz="1600" b="0" dirty="0" err="1">
                <a:solidFill>
                  <a:srgbClr val="333333"/>
                </a:solidFill>
              </a:rPr>
              <a:t>Stelzer</a:t>
            </a:r>
            <a:endParaRPr lang="en-US" sz="1600" b="0" dirty="0">
              <a:solidFill>
                <a:srgbClr val="333333"/>
              </a:solidFill>
            </a:endParaRPr>
          </a:p>
        </p:txBody>
      </p:sp>
      <p:sp>
        <p:nvSpPr>
          <p:cNvPr id="15368" name="Rectangle 28"/>
          <p:cNvSpPr>
            <a:spLocks noChangeArrowheads="1"/>
          </p:cNvSpPr>
          <p:nvPr/>
        </p:nvSpPr>
        <p:spPr bwMode="auto">
          <a:xfrm>
            <a:off x="0" y="2819400"/>
            <a:ext cx="9144000" cy="1752600"/>
          </a:xfrm>
          <a:prstGeom prst="rect">
            <a:avLst/>
          </a:prstGeom>
          <a:solidFill>
            <a:srgbClr val="333333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Font typeface="Wingdings" pitchFamily="-65" charset="2"/>
              <a:buNone/>
            </a:pPr>
            <a:endParaRPr lang="en-US">
              <a:solidFill>
                <a:srgbClr val="010000"/>
              </a:solidFill>
              <a:latin typeface="Tahoma" pitchFamily="-65" charset="0"/>
            </a:endParaRPr>
          </a:p>
        </p:txBody>
      </p:sp>
      <p:sp>
        <p:nvSpPr>
          <p:cNvPr id="15369" name="Text Box 31"/>
          <p:cNvSpPr txBox="1">
            <a:spLocks noChangeArrowheads="1"/>
          </p:cNvSpPr>
          <p:nvPr/>
        </p:nvSpPr>
        <p:spPr bwMode="auto">
          <a:xfrm>
            <a:off x="330200" y="3009900"/>
            <a:ext cx="8458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buFont typeface="Wingdings" pitchFamily="-65" charset="2"/>
              <a:buNone/>
            </a:pPr>
            <a:r>
              <a:rPr lang="en-US" sz="2800" dirty="0" smtClean="0">
                <a:solidFill>
                  <a:srgbClr val="EAEAEA"/>
                </a:solidFill>
              </a:rPr>
              <a:t>Global </a:t>
            </a:r>
            <a:r>
              <a:rPr lang="en-US" sz="2800" dirty="0" err="1" smtClean="0">
                <a:solidFill>
                  <a:srgbClr val="EAEAEA"/>
                </a:solidFill>
              </a:rPr>
              <a:t>ElectroWeak</a:t>
            </a:r>
            <a:r>
              <a:rPr lang="en-US" sz="2800" dirty="0" smtClean="0">
                <a:solidFill>
                  <a:srgbClr val="EAEAEA"/>
                </a:solidFill>
              </a:rPr>
              <a:t> fit</a:t>
            </a:r>
            <a:br>
              <a:rPr lang="en-US" sz="2800" dirty="0" smtClean="0">
                <a:solidFill>
                  <a:srgbClr val="EAEAEA"/>
                </a:solidFill>
              </a:rPr>
            </a:br>
            <a:r>
              <a:rPr lang="en-US" sz="2800" dirty="0" smtClean="0">
                <a:solidFill>
                  <a:srgbClr val="EAEAEA"/>
                </a:solidFill>
              </a:rPr>
              <a:t>of Standard Model and Beyond</a:t>
            </a:r>
            <a:br>
              <a:rPr lang="en-US" sz="2800" dirty="0" smtClean="0">
                <a:solidFill>
                  <a:srgbClr val="EAEAEA"/>
                </a:solidFill>
              </a:rPr>
            </a:br>
            <a:r>
              <a:rPr lang="en-US" sz="2800" dirty="0" smtClean="0">
                <a:solidFill>
                  <a:srgbClr val="EAEAEA"/>
                </a:solidFill>
              </a:rPr>
              <a:t>with </a:t>
            </a:r>
            <a:r>
              <a:rPr lang="en-US" sz="2800" dirty="0" err="1">
                <a:solidFill>
                  <a:srgbClr val="EAEAEA"/>
                </a:solidFill>
              </a:rPr>
              <a:t>Gfitter</a:t>
            </a:r>
            <a:endParaRPr lang="de-DE" sz="2800" dirty="0">
              <a:solidFill>
                <a:srgbClr val="EAEAEA"/>
              </a:solidFill>
            </a:endParaRPr>
          </a:p>
        </p:txBody>
      </p:sp>
      <p:sp>
        <p:nvSpPr>
          <p:cNvPr id="15370" name="Rectangle 34"/>
          <p:cNvSpPr>
            <a:spLocks noChangeArrowheads="1"/>
          </p:cNvSpPr>
          <p:nvPr/>
        </p:nvSpPr>
        <p:spPr bwMode="auto">
          <a:xfrm>
            <a:off x="296863" y="2171700"/>
            <a:ext cx="17605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 typeface="Wingdings" pitchFamily="-65" charset="2"/>
              <a:buNone/>
            </a:pPr>
            <a:r>
              <a:rPr lang="en-US" sz="1200" b="0">
                <a:solidFill>
                  <a:srgbClr val="800000"/>
                </a:solidFill>
                <a:latin typeface="Century Gothic" pitchFamily="-65" charset="0"/>
                <a:hlinkClick r:id="rId2"/>
              </a:rPr>
              <a:t>http://cern.ch/Gfitter</a:t>
            </a:r>
            <a:endParaRPr lang="de-DE" sz="1200" b="0">
              <a:solidFill>
                <a:srgbClr val="800000"/>
              </a:solidFill>
              <a:latin typeface="Century Gothic" pitchFamily="-65" charset="0"/>
            </a:endParaRPr>
          </a:p>
        </p:txBody>
      </p:sp>
      <p:pic>
        <p:nvPicPr>
          <p:cNvPr id="1537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143000"/>
            <a:ext cx="33528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36" descr="DESY_logo_wb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5791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Picture 41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0" y="5791200"/>
            <a:ext cx="608013" cy="608013"/>
          </a:xfrm>
          <a:prstGeom prst="rect">
            <a:avLst/>
          </a:prstGeom>
          <a:noFill/>
          <a:ln w="25400">
            <a:solidFill>
              <a:srgbClr val="333399"/>
            </a:solidFill>
            <a:miter lim="800000"/>
            <a:headEnd/>
            <a:tailEnd/>
          </a:ln>
        </p:spPr>
      </p:pic>
      <p:pic>
        <p:nvPicPr>
          <p:cNvPr id="15376" name="Picture 13" descr="CERN_logo_400x400-full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49530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 descr="Newsprint"/>
          <p:cNvSpPr>
            <a:spLocks noChangeArrowheads="1"/>
          </p:cNvSpPr>
          <p:nvPr/>
        </p:nvSpPr>
        <p:spPr bwMode="auto">
          <a:xfrm>
            <a:off x="76200" y="4419600"/>
            <a:ext cx="3352800" cy="2057400"/>
          </a:xfrm>
          <a:prstGeom prst="rect">
            <a:avLst/>
          </a:prstGeom>
          <a:blipFill dpi="0" rotWithShape="1">
            <a:blip r:embed="rId3">
              <a:alphaModFix amt="68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52400" y="22225"/>
            <a:ext cx="8077200" cy="457200"/>
          </a:xfrm>
        </p:spPr>
        <p:txBody>
          <a:bodyPr/>
          <a:lstStyle/>
          <a:p>
            <a:r>
              <a:rPr lang="en-US" dirty="0" smtClean="0"/>
              <a:t>Statistical interpretation direct Higgs searches</a:t>
            </a:r>
          </a:p>
        </p:txBody>
      </p:sp>
      <p:sp>
        <p:nvSpPr>
          <p:cNvPr id="2355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Global Fit of electroweak SM and beyond </a:t>
            </a:r>
          </a:p>
        </p:txBody>
      </p:sp>
      <p:sp>
        <p:nvSpPr>
          <p:cNvPr id="23556" name="Content Placeholder 2"/>
          <p:cNvSpPr txBox="1">
            <a:spLocks/>
          </p:cNvSpPr>
          <p:nvPr/>
        </p:nvSpPr>
        <p:spPr bwMode="auto">
          <a:xfrm>
            <a:off x="76200" y="609600"/>
            <a:ext cx="41148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0" hangingPunct="0">
              <a:buClr>
                <a:srgbClr val="800000"/>
              </a:buClr>
            </a:pPr>
            <a:r>
              <a:rPr lang="en-US" sz="1800" b="0" dirty="0">
                <a:solidFill>
                  <a:srgbClr val="0033CC"/>
                </a:solidFill>
              </a:rPr>
              <a:t>Statistical interpretation</a:t>
            </a:r>
          </a:p>
          <a:p>
            <a:pPr marL="471488" lvl="1" indent="-284163" eaLnBrk="0" hangingPunct="0">
              <a:buClr>
                <a:srgbClr val="800000"/>
              </a:buClr>
              <a:buFontTx/>
              <a:buChar char="•"/>
            </a:pPr>
            <a:r>
              <a:rPr lang="en-US" sz="1600" b="0" dirty="0"/>
              <a:t>Experiments measure test statistic: </a:t>
            </a:r>
            <a:br>
              <a:rPr lang="en-US" sz="1600" b="0" dirty="0"/>
            </a:br>
            <a:r>
              <a:rPr lang="en-US" sz="1600" b="0" dirty="0">
                <a:solidFill>
                  <a:srgbClr val="2C2C2C"/>
                </a:solidFill>
                <a:ea typeface="ＭＳ Ｐゴシック" pitchFamily="-65" charset="-128"/>
                <a:cs typeface="ＭＳ Ｐゴシック" pitchFamily="-65" charset="-128"/>
              </a:rPr>
              <a:t>LLR = -2lnQ, where Q=L</a:t>
            </a:r>
            <a:r>
              <a:rPr lang="en-US" sz="1600" b="0" baseline="-25000" dirty="0">
                <a:solidFill>
                  <a:srgbClr val="2C2C2C"/>
                </a:solidFill>
                <a:ea typeface="ＭＳ Ｐゴシック" pitchFamily="-65" charset="-128"/>
                <a:cs typeface="ＭＳ Ｐゴシック" pitchFamily="-65" charset="-128"/>
              </a:rPr>
              <a:t>S+B</a:t>
            </a:r>
            <a:r>
              <a:rPr lang="en-US" sz="1600" b="0" dirty="0">
                <a:solidFill>
                  <a:srgbClr val="2C2C2C"/>
                </a:solidFill>
                <a:ea typeface="ＭＳ Ｐゴシック" pitchFamily="-65" charset="-128"/>
                <a:cs typeface="ＭＳ Ｐゴシック" pitchFamily="-65" charset="-128"/>
              </a:rPr>
              <a:t>/L</a:t>
            </a:r>
            <a:r>
              <a:rPr lang="en-US" sz="1600" b="0" baseline="-25000" dirty="0">
                <a:solidFill>
                  <a:srgbClr val="2C2C2C"/>
                </a:solidFill>
                <a:ea typeface="ＭＳ Ｐゴシック" pitchFamily="-65" charset="-128"/>
                <a:cs typeface="ＭＳ Ｐゴシック" pitchFamily="-65" charset="-128"/>
              </a:rPr>
              <a:t>B</a:t>
            </a:r>
            <a:endParaRPr lang="en-US" sz="1600" b="0" dirty="0">
              <a:solidFill>
                <a:srgbClr val="2C2C2C"/>
              </a:solidFill>
              <a:ea typeface="ＭＳ Ｐゴシック" pitchFamily="-65" charset="-128"/>
              <a:cs typeface="ＭＳ Ｐゴシック" pitchFamily="-65" charset="-128"/>
            </a:endParaRPr>
          </a:p>
          <a:p>
            <a:pPr marL="471488" lvl="1" indent="-284163" eaLnBrk="0" hangingPunct="0">
              <a:buClr>
                <a:srgbClr val="800000"/>
              </a:buClr>
              <a:buFontTx/>
              <a:buChar char="•"/>
            </a:pPr>
            <a:r>
              <a:rPr lang="en-US" sz="1600" b="0" dirty="0">
                <a:solidFill>
                  <a:srgbClr val="2C2C2C"/>
                </a:solidFill>
                <a:ea typeface="ＭＳ Ｐゴシック" pitchFamily="-65" charset="-128"/>
                <a:cs typeface="ＭＳ Ｐゴシック" pitchFamily="-65" charset="-128"/>
              </a:rPr>
              <a:t>Transformed by experiments into </a:t>
            </a:r>
            <a:br>
              <a:rPr lang="en-US" sz="1600" b="0" dirty="0">
                <a:solidFill>
                  <a:srgbClr val="2C2C2C"/>
                </a:solidFill>
                <a:ea typeface="ＭＳ Ｐゴシック" pitchFamily="-65" charset="-128"/>
                <a:cs typeface="ＭＳ Ｐゴシック" pitchFamily="-65" charset="-128"/>
              </a:rPr>
            </a:br>
            <a:r>
              <a:rPr lang="en-US" sz="1600" b="0" dirty="0">
                <a:solidFill>
                  <a:srgbClr val="2C2C2C"/>
                </a:solidFill>
                <a:ea typeface="ＭＳ Ｐゴシック" pitchFamily="-65" charset="-128"/>
                <a:cs typeface="ＭＳ Ｐゴシック" pitchFamily="-65" charset="-128"/>
              </a:rPr>
              <a:t>1-sided upper limit (</a:t>
            </a:r>
            <a:r>
              <a:rPr lang="en-US" sz="1600" b="0" dirty="0" smtClean="0">
                <a:solidFill>
                  <a:srgbClr val="2C2C2C"/>
                </a:solidFill>
                <a:ea typeface="ＭＳ Ｐゴシック" pitchFamily="-65" charset="-128"/>
                <a:cs typeface="ＭＳ Ｐゴシック" pitchFamily="-65" charset="-128"/>
              </a:rPr>
              <a:t>CL</a:t>
            </a:r>
            <a:r>
              <a:rPr lang="en-US" sz="1600" b="0" baseline="-25000" dirty="0" smtClean="0">
                <a:solidFill>
                  <a:srgbClr val="2C2C2C"/>
                </a:solidFill>
                <a:ea typeface="ＭＳ Ｐゴシック" pitchFamily="-65" charset="-128"/>
                <a:cs typeface="ＭＳ Ｐゴシック" pitchFamily="-65" charset="-128"/>
              </a:rPr>
              <a:t>S</a:t>
            </a:r>
            <a:r>
              <a:rPr lang="en-US" sz="1600" b="0" dirty="0" smtClean="0">
                <a:solidFill>
                  <a:srgbClr val="2C2C2C"/>
                </a:solidFill>
                <a:ea typeface="ＭＳ Ｐゴシック" pitchFamily="-65" charset="-128"/>
                <a:cs typeface="ＭＳ Ｐゴシック" pitchFamily="-65" charset="-128"/>
              </a:rPr>
              <a:t>=CL</a:t>
            </a:r>
            <a:r>
              <a:rPr lang="en-US" sz="1600" b="0" baseline="-25000" dirty="0" smtClean="0">
                <a:solidFill>
                  <a:srgbClr val="2C2C2C"/>
                </a:solidFill>
                <a:ea typeface="ＭＳ Ｐゴシック" pitchFamily="-65" charset="-128"/>
                <a:cs typeface="ＭＳ Ｐゴシック" pitchFamily="-65" charset="-128"/>
              </a:rPr>
              <a:t>S+B</a:t>
            </a:r>
            <a:r>
              <a:rPr lang="en-US" sz="1600" b="0" dirty="0" smtClean="0">
                <a:solidFill>
                  <a:srgbClr val="2C2C2C"/>
                </a:solidFill>
                <a:ea typeface="ＭＳ Ｐゴシック" pitchFamily="-65" charset="-128"/>
                <a:cs typeface="ＭＳ Ｐゴシック" pitchFamily="-65" charset="-128"/>
              </a:rPr>
              <a:t>/CL</a:t>
            </a:r>
            <a:r>
              <a:rPr lang="en-US" sz="1600" b="0" baseline="-25000" dirty="0" smtClean="0">
                <a:solidFill>
                  <a:srgbClr val="2C2C2C"/>
                </a:solidFill>
                <a:ea typeface="ＭＳ Ｐゴシック" pitchFamily="-65" charset="-128"/>
                <a:cs typeface="ＭＳ Ｐゴシック" pitchFamily="-65" charset="-128"/>
              </a:rPr>
              <a:t>B</a:t>
            </a:r>
            <a:r>
              <a:rPr lang="en-US" sz="1600" b="0" dirty="0" smtClean="0">
                <a:solidFill>
                  <a:srgbClr val="2C2C2C"/>
                </a:solidFill>
                <a:ea typeface="ＭＳ Ｐゴシック" pitchFamily="-65" charset="-128"/>
                <a:cs typeface="ＭＳ Ｐゴシック" pitchFamily="-65" charset="-128"/>
              </a:rPr>
              <a:t>) </a:t>
            </a:r>
            <a:br>
              <a:rPr lang="en-US" sz="1600" b="0" dirty="0" smtClean="0">
                <a:solidFill>
                  <a:srgbClr val="2C2C2C"/>
                </a:solidFill>
                <a:ea typeface="ＭＳ Ｐゴシック" pitchFamily="-65" charset="-128"/>
                <a:cs typeface="ＭＳ Ｐゴシック" pitchFamily="-65" charset="-128"/>
              </a:rPr>
            </a:br>
            <a:r>
              <a:rPr lang="en-US" sz="1600" b="0" dirty="0" smtClean="0">
                <a:solidFill>
                  <a:srgbClr val="2C2C2C"/>
                </a:solidFill>
                <a:ea typeface="ＭＳ Ｐゴシック" pitchFamily="-65" charset="-128"/>
                <a:cs typeface="ＭＳ Ｐゴシック" pitchFamily="-65" charset="-128"/>
              </a:rPr>
              <a:t>using </a:t>
            </a:r>
            <a:r>
              <a:rPr lang="en-US" sz="1600" b="0" dirty="0">
                <a:solidFill>
                  <a:srgbClr val="2C2C2C"/>
                </a:solidFill>
                <a:ea typeface="ＭＳ Ｐゴシック" pitchFamily="-65" charset="-128"/>
                <a:cs typeface="ＭＳ Ｐゴシック" pitchFamily="-65" charset="-128"/>
              </a:rPr>
              <a:t>pseudo experiments</a:t>
            </a:r>
          </a:p>
          <a:p>
            <a:pPr marL="471488" lvl="1" indent="-284163" eaLnBrk="0" hangingPunct="0">
              <a:buClr>
                <a:srgbClr val="800000"/>
              </a:buClr>
              <a:buFontTx/>
              <a:buChar char="•"/>
            </a:pPr>
            <a:r>
              <a:rPr lang="en-US" sz="1600" b="0" dirty="0">
                <a:solidFill>
                  <a:srgbClr val="2C2C2C"/>
                </a:solidFill>
                <a:ea typeface="ＭＳ Ｐゴシック" pitchFamily="-65" charset="-128"/>
                <a:cs typeface="ＭＳ Ｐゴシック" pitchFamily="-65" charset="-128"/>
              </a:rPr>
              <a:t>We transform 1-sided CL</a:t>
            </a:r>
            <a:r>
              <a:rPr lang="en-US" sz="1600" b="0" baseline="-25000" dirty="0">
                <a:solidFill>
                  <a:srgbClr val="2C2C2C"/>
                </a:solidFill>
                <a:ea typeface="ＭＳ Ｐゴシック" pitchFamily="-65" charset="-128"/>
                <a:cs typeface="ＭＳ Ｐゴシック" pitchFamily="-65" charset="-128"/>
              </a:rPr>
              <a:t>S+B</a:t>
            </a:r>
            <a:r>
              <a:rPr lang="en-US" sz="1600" b="0" dirty="0">
                <a:solidFill>
                  <a:srgbClr val="2C2C2C"/>
                </a:solidFill>
                <a:ea typeface="ＭＳ Ｐゴシック" pitchFamily="-65" charset="-128"/>
                <a:cs typeface="ＭＳ Ｐゴシック" pitchFamily="-65" charset="-128"/>
              </a:rPr>
              <a:t> </a:t>
            </a:r>
            <a:br>
              <a:rPr lang="en-US" sz="1600" b="0" dirty="0">
                <a:solidFill>
                  <a:srgbClr val="2C2C2C"/>
                </a:solidFill>
                <a:ea typeface="ＭＳ Ｐゴシック" pitchFamily="-65" charset="-128"/>
                <a:cs typeface="ＭＳ Ｐゴシック" pitchFamily="-65" charset="-128"/>
              </a:rPr>
            </a:br>
            <a:r>
              <a:rPr lang="en-US" sz="1600" b="0" dirty="0">
                <a:solidFill>
                  <a:srgbClr val="2C2C2C"/>
                </a:solidFill>
                <a:ea typeface="ＭＳ Ｐゴシック" pitchFamily="-65" charset="-128"/>
                <a:cs typeface="ＭＳ Ｐゴシック" pitchFamily="-65" charset="-128"/>
              </a:rPr>
              <a:t>into 2-sided CL</a:t>
            </a:r>
            <a:r>
              <a:rPr lang="en-US" sz="1600" b="0" baseline="30000" dirty="0">
                <a:solidFill>
                  <a:srgbClr val="2C2C2C"/>
                </a:solidFill>
                <a:ea typeface="ＭＳ Ｐゴシック" pitchFamily="-65" charset="-128"/>
                <a:cs typeface="ＭＳ Ｐゴシック" pitchFamily="-65" charset="-128"/>
              </a:rPr>
              <a:t>2s</a:t>
            </a:r>
            <a:r>
              <a:rPr lang="en-US" sz="1600" b="0" baseline="-25000" dirty="0">
                <a:solidFill>
                  <a:srgbClr val="2C2C2C"/>
                </a:solidFill>
                <a:ea typeface="ＭＳ Ｐゴシック" pitchFamily="-65" charset="-128"/>
                <a:cs typeface="ＭＳ Ｐゴシック" pitchFamily="-65" charset="-128"/>
              </a:rPr>
              <a:t>S+B</a:t>
            </a:r>
            <a:r>
              <a:rPr lang="en-US" sz="1600" b="0" dirty="0">
                <a:solidFill>
                  <a:srgbClr val="2C2C2C"/>
                </a:solidFill>
                <a:ea typeface="ＭＳ Ｐゴシック" pitchFamily="-65" charset="-128"/>
                <a:cs typeface="ＭＳ Ｐゴシック" pitchFamily="-65" charset="-128"/>
              </a:rPr>
              <a:t> </a:t>
            </a:r>
          </a:p>
          <a:p>
            <a:pPr marL="665163" lvl="2" indent="-230188" eaLnBrk="0" hangingPunct="0">
              <a:buClr>
                <a:srgbClr val="800000"/>
              </a:buClr>
              <a:buFontTx/>
              <a:buChar char="-"/>
            </a:pPr>
            <a:r>
              <a:rPr lang="en-US" sz="1400" b="0" dirty="0">
                <a:solidFill>
                  <a:srgbClr val="008000"/>
                </a:solidFill>
                <a:ea typeface="ＭＳ Ｐゴシック" pitchFamily="-65" charset="-128"/>
                <a:cs typeface="ＭＳ Ｐゴシック" pitchFamily="-65" charset="-128"/>
              </a:rPr>
              <a:t>SM is null hypothesis. We </a:t>
            </a:r>
            <a:br>
              <a:rPr lang="en-US" sz="1400" b="0" dirty="0">
                <a:solidFill>
                  <a:srgbClr val="008000"/>
                </a:solidFill>
                <a:ea typeface="ＭＳ Ｐゴシック" pitchFamily="-65" charset="-128"/>
                <a:cs typeface="ＭＳ Ｐゴシック" pitchFamily="-65" charset="-128"/>
              </a:rPr>
            </a:br>
            <a:r>
              <a:rPr lang="en-US" sz="1400" b="0" dirty="0">
                <a:solidFill>
                  <a:srgbClr val="008000"/>
                </a:solidFill>
                <a:ea typeface="ＭＳ Ｐゴシック" pitchFamily="-65" charset="-128"/>
                <a:cs typeface="ＭＳ Ｐゴシック" pitchFamily="-65" charset="-128"/>
              </a:rPr>
              <a:t>measure both</a:t>
            </a:r>
            <a:r>
              <a:rPr lang="en-US" sz="1400" b="0" dirty="0" smtClean="0">
                <a:solidFill>
                  <a:srgbClr val="008000"/>
                </a:solidFill>
                <a:ea typeface="ＭＳ Ｐゴシック" pitchFamily="-65" charset="-128"/>
                <a:cs typeface="ＭＳ Ｐゴシック" pitchFamily="-65" charset="-128"/>
              </a:rPr>
              <a:t> down- and up-</a:t>
            </a:r>
            <a:br>
              <a:rPr lang="en-US" sz="1400" b="0" dirty="0" smtClean="0">
                <a:solidFill>
                  <a:srgbClr val="008000"/>
                </a:solidFill>
                <a:ea typeface="ＭＳ Ｐゴシック" pitchFamily="-65" charset="-128"/>
                <a:cs typeface="ＭＳ Ｐゴシック" pitchFamily="-65" charset="-128"/>
              </a:rPr>
            </a:br>
            <a:r>
              <a:rPr lang="en-US" sz="1400" b="0" dirty="0">
                <a:solidFill>
                  <a:srgbClr val="008000"/>
                </a:solidFill>
                <a:ea typeface="ＭＳ Ｐゴシック" pitchFamily="-65" charset="-128"/>
                <a:cs typeface="ＭＳ Ｐゴシック" pitchFamily="-65" charset="-128"/>
              </a:rPr>
              <a:t>ward deviations from SM !  </a:t>
            </a:r>
            <a:endParaRPr lang="en-US" sz="1600" b="0" dirty="0">
              <a:solidFill>
                <a:srgbClr val="008000"/>
              </a:solidFill>
              <a:ea typeface="ＭＳ Ｐゴシック" pitchFamily="-65" charset="-128"/>
              <a:cs typeface="ＭＳ Ｐゴシック" pitchFamily="-65" charset="-128"/>
            </a:endParaRPr>
          </a:p>
          <a:p>
            <a:pPr marL="471488" lvl="1" indent="-284163" eaLnBrk="0" hangingPunct="0">
              <a:buClr>
                <a:srgbClr val="800000"/>
              </a:buClr>
              <a:buFontTx/>
              <a:buChar char="•"/>
            </a:pPr>
            <a:r>
              <a:rPr lang="en-US" sz="1600" b="0" i="1" dirty="0">
                <a:solidFill>
                  <a:srgbClr val="2C2C2C"/>
                </a:solidFill>
                <a:latin typeface="Symbol" pitchFamily="-65" charset="2"/>
                <a:ea typeface="ＭＳ Ｐゴシック" pitchFamily="-65" charset="-128"/>
                <a:cs typeface="ＭＳ Ｐゴシック" pitchFamily="-65" charset="-128"/>
              </a:rPr>
              <a:t>c</a:t>
            </a:r>
            <a:r>
              <a:rPr lang="en-US" sz="1600" b="0" i="1" baseline="30000" dirty="0">
                <a:solidFill>
                  <a:srgbClr val="2C2C2C"/>
                </a:solidFill>
                <a:ea typeface="ＭＳ Ｐゴシック" pitchFamily="-65" charset="-128"/>
                <a:cs typeface="ＭＳ Ｐゴシック" pitchFamily="-65" charset="-128"/>
              </a:rPr>
              <a:t>2</a:t>
            </a:r>
            <a:r>
              <a:rPr lang="en-US" sz="1600" b="0" dirty="0">
                <a:solidFill>
                  <a:srgbClr val="2C2C2C"/>
                </a:solidFill>
                <a:ea typeface="ＭＳ Ｐゴシック" pitchFamily="-65" charset="-128"/>
                <a:cs typeface="ＭＳ Ｐゴシック" pitchFamily="-65" charset="-128"/>
              </a:rPr>
              <a:t> contribution calculated </a:t>
            </a:r>
            <a:br>
              <a:rPr lang="en-US" sz="1600" b="0" dirty="0">
                <a:solidFill>
                  <a:srgbClr val="2C2C2C"/>
                </a:solidFill>
                <a:ea typeface="ＭＳ Ｐゴシック" pitchFamily="-65" charset="-128"/>
                <a:cs typeface="ＭＳ Ｐゴシック" pitchFamily="-65" charset="-128"/>
              </a:rPr>
            </a:br>
            <a:r>
              <a:rPr lang="en-US" sz="1600" b="0" dirty="0">
                <a:solidFill>
                  <a:srgbClr val="2C2C2C"/>
                </a:solidFill>
                <a:ea typeface="ＭＳ Ｐゴシック" pitchFamily="-65" charset="-128"/>
                <a:cs typeface="ＭＳ Ｐゴシック" pitchFamily="-65" charset="-128"/>
              </a:rPr>
              <a:t>via inverse error function: </a:t>
            </a:r>
            <a:br>
              <a:rPr lang="en-US" sz="1600" b="0" dirty="0">
                <a:solidFill>
                  <a:srgbClr val="2C2C2C"/>
                </a:solidFill>
                <a:ea typeface="ＭＳ Ｐゴシック" pitchFamily="-65" charset="-128"/>
                <a:cs typeface="ＭＳ Ｐゴシック" pitchFamily="-65" charset="-128"/>
              </a:rPr>
            </a:br>
            <a:r>
              <a:rPr lang="en-US" sz="1600" b="0" dirty="0">
                <a:solidFill>
                  <a:srgbClr val="2C2C2C"/>
                </a:solidFill>
                <a:ea typeface="ＭＳ Ｐゴシック" pitchFamily="-65" charset="-128"/>
                <a:cs typeface="ＭＳ Ｐゴシック" pitchFamily="-65" charset="-128"/>
              </a:rPr>
              <a:t>d</a:t>
            </a:r>
            <a:r>
              <a:rPr lang="en-US" sz="1600" b="0" i="1" dirty="0">
                <a:solidFill>
                  <a:srgbClr val="2C2C2C"/>
                </a:solidFill>
                <a:latin typeface="Symbol" pitchFamily="-65" charset="2"/>
                <a:ea typeface="ＭＳ Ｐゴシック" pitchFamily="-65" charset="-128"/>
                <a:cs typeface="ＭＳ Ｐゴシック" pitchFamily="-65" charset="-128"/>
              </a:rPr>
              <a:t>c</a:t>
            </a:r>
            <a:r>
              <a:rPr lang="en-US" sz="1600" b="0" i="1" baseline="30000" dirty="0">
                <a:solidFill>
                  <a:srgbClr val="2C2C2C"/>
                </a:solidFill>
                <a:ea typeface="ＭＳ Ｐゴシック" pitchFamily="-65" charset="-128"/>
                <a:cs typeface="ＭＳ Ｐゴシック" pitchFamily="-65" charset="-128"/>
              </a:rPr>
              <a:t>2</a:t>
            </a:r>
            <a:r>
              <a:rPr lang="en-US" sz="1600" b="0" i="1" dirty="0">
                <a:solidFill>
                  <a:srgbClr val="2C2C2C"/>
                </a:solidFill>
                <a:ea typeface="ＭＳ Ｐゴシック" pitchFamily="-65" charset="-128"/>
                <a:cs typeface="ＭＳ Ｐゴシック" pitchFamily="-65" charset="-128"/>
              </a:rPr>
              <a:t> </a:t>
            </a:r>
            <a:r>
              <a:rPr lang="en-US" sz="1600" b="0" dirty="0">
                <a:solidFill>
                  <a:srgbClr val="2C2C2C"/>
                </a:solidFill>
                <a:ea typeface="ＭＳ Ｐゴシック" pitchFamily="-65" charset="-128"/>
                <a:cs typeface="ＭＳ Ｐゴシック" pitchFamily="-65" charset="-128"/>
              </a:rPr>
              <a:t>= Erf</a:t>
            </a:r>
            <a:r>
              <a:rPr lang="en-US" sz="1600" b="0" baseline="30000" dirty="0">
                <a:solidFill>
                  <a:srgbClr val="2C2C2C"/>
                </a:solidFill>
                <a:ea typeface="ＭＳ Ｐゴシック" pitchFamily="-65" charset="-128"/>
                <a:cs typeface="ＭＳ Ｐゴシック" pitchFamily="-65" charset="-128"/>
              </a:rPr>
              <a:t>-1</a:t>
            </a:r>
            <a:r>
              <a:rPr lang="en-US" sz="1600" b="0" dirty="0">
                <a:solidFill>
                  <a:srgbClr val="2C2C2C"/>
                </a:solidFill>
                <a:ea typeface="ＭＳ Ｐゴシック" pitchFamily="-65" charset="-128"/>
                <a:cs typeface="ＭＳ Ｐゴシック" pitchFamily="-65" charset="-128"/>
              </a:rPr>
              <a:t>(1-CL</a:t>
            </a:r>
            <a:r>
              <a:rPr lang="en-US" sz="1600" b="0" baseline="30000" dirty="0">
                <a:solidFill>
                  <a:srgbClr val="2C2C2C"/>
                </a:solidFill>
                <a:ea typeface="ＭＳ Ｐゴシック" pitchFamily="-65" charset="-128"/>
                <a:cs typeface="ＭＳ Ｐゴシック" pitchFamily="-65" charset="-128"/>
              </a:rPr>
              <a:t>2s</a:t>
            </a:r>
            <a:r>
              <a:rPr lang="en-US" sz="1600" b="0" baseline="-25000" dirty="0">
                <a:solidFill>
                  <a:srgbClr val="2C2C2C"/>
                </a:solidFill>
                <a:ea typeface="ＭＳ Ｐゴシック" pitchFamily="-65" charset="-128"/>
                <a:cs typeface="ＭＳ Ｐゴシック" pitchFamily="-65" charset="-128"/>
              </a:rPr>
              <a:t>S+B</a:t>
            </a:r>
            <a:r>
              <a:rPr lang="en-US" sz="1600" b="0" dirty="0" smtClean="0">
                <a:solidFill>
                  <a:srgbClr val="2C2C2C"/>
                </a:solidFill>
                <a:ea typeface="ＭＳ Ｐゴシック" pitchFamily="-65" charset="-128"/>
                <a:cs typeface="ＭＳ Ｐゴシック" pitchFamily="-65" charset="-128"/>
              </a:rPr>
              <a:t>)</a:t>
            </a:r>
          </a:p>
          <a:p>
            <a:pPr marL="471488" lvl="1" indent="-284163" eaLnBrk="0" hangingPunct="0">
              <a:buClr>
                <a:srgbClr val="800000"/>
              </a:buClr>
              <a:buFontTx/>
              <a:buChar char="•"/>
            </a:pPr>
            <a:endParaRPr lang="en-US" sz="800" b="0" dirty="0" smtClean="0">
              <a:solidFill>
                <a:srgbClr val="0033CC"/>
              </a:solidFill>
            </a:endParaRPr>
          </a:p>
          <a:p>
            <a:pPr marL="342900" indent="-342900" eaLnBrk="0" hangingPunct="0">
              <a:buClr>
                <a:srgbClr val="800000"/>
              </a:buClr>
            </a:pPr>
            <a:r>
              <a:rPr lang="en-US" sz="1800" b="0" dirty="0">
                <a:solidFill>
                  <a:srgbClr val="0033CC"/>
                </a:solidFill>
              </a:rPr>
              <a:t>Alternative </a:t>
            </a:r>
            <a:r>
              <a:rPr lang="en-US" sz="1800" b="0" dirty="0" smtClean="0">
                <a:solidFill>
                  <a:srgbClr val="0033CC"/>
                </a:solidFill>
              </a:rPr>
              <a:t>treatment, </a:t>
            </a:r>
            <a:br>
              <a:rPr lang="en-US" sz="1800" b="0" dirty="0" smtClean="0">
                <a:solidFill>
                  <a:srgbClr val="0033CC"/>
                </a:solidFill>
              </a:rPr>
            </a:br>
            <a:r>
              <a:rPr lang="en-US" sz="1800" b="0" dirty="0" smtClean="0">
                <a:solidFill>
                  <a:srgbClr val="0033CC"/>
                </a:solidFill>
              </a:rPr>
              <a:t>followed here:</a:t>
            </a:r>
          </a:p>
          <a:p>
            <a:pPr marL="471488" lvl="1" indent="-284163" eaLnBrk="0" hangingPunct="0">
              <a:buClr>
                <a:srgbClr val="800000"/>
              </a:buClr>
              <a:buFontTx/>
              <a:buChar char="•"/>
            </a:pPr>
            <a:r>
              <a:rPr lang="en-US" sz="1600" b="0" i="1" dirty="0" smtClean="0">
                <a:solidFill>
                  <a:srgbClr val="FF0000"/>
                </a:solidFill>
                <a:latin typeface="Symbol" pitchFamily="-65" charset="2"/>
                <a:ea typeface="ＭＳ Ｐゴシック" pitchFamily="-65" charset="-128"/>
                <a:cs typeface="ＭＳ Ｐゴシック" pitchFamily="-65" charset="-128"/>
              </a:rPr>
              <a:t>c</a:t>
            </a:r>
            <a:r>
              <a:rPr lang="en-US" sz="1600" b="0" i="1" baseline="30000" dirty="0" smtClean="0">
                <a:solidFill>
                  <a:srgbClr val="FF0000"/>
                </a:solidFill>
                <a:ea typeface="ＭＳ Ｐゴシック" pitchFamily="-65" charset="-128"/>
                <a:cs typeface="ＭＳ Ｐゴシック" pitchFamily="-65" charset="-128"/>
              </a:rPr>
              <a:t>2</a:t>
            </a:r>
            <a:r>
              <a:rPr lang="en-US" sz="1600" b="0" dirty="0" smtClean="0">
                <a:solidFill>
                  <a:srgbClr val="FF0000"/>
                </a:solidFill>
                <a:ea typeface="ＭＳ Ｐゴシック" pitchFamily="-65" charset="-128"/>
                <a:cs typeface="ＭＳ Ｐゴシック" pitchFamily="-65" charset="-128"/>
              </a:rPr>
              <a:t> </a:t>
            </a:r>
            <a:r>
              <a:rPr lang="en-US" sz="1600" b="0" dirty="0">
                <a:solidFill>
                  <a:srgbClr val="FF0000"/>
                </a:solidFill>
                <a:ea typeface="ＭＳ Ｐゴシック" pitchFamily="-65" charset="-128"/>
                <a:cs typeface="ＭＳ Ｐゴシック" pitchFamily="-65" charset="-128"/>
              </a:rPr>
              <a:t>contribution</a:t>
            </a:r>
            <a:r>
              <a:rPr lang="en-US" sz="1600" b="0" dirty="0" smtClean="0">
                <a:solidFill>
                  <a:srgbClr val="FF0000"/>
                </a:solidFill>
                <a:ea typeface="ＭＳ Ｐゴシック" pitchFamily="-65" charset="-128"/>
                <a:cs typeface="ＭＳ Ｐゴシック" pitchFamily="-65" charset="-128"/>
              </a:rPr>
              <a:t> is: -2lnQ</a:t>
            </a:r>
          </a:p>
          <a:p>
            <a:pPr marL="471488" lvl="1" indent="-284163" eaLnBrk="0" hangingPunct="0">
              <a:buClr>
                <a:srgbClr val="800000"/>
              </a:buClr>
              <a:buFontTx/>
              <a:buChar char="•"/>
            </a:pPr>
            <a:r>
              <a:rPr lang="en-US" sz="1600" b="0" dirty="0" smtClean="0">
                <a:solidFill>
                  <a:srgbClr val="2C2C2C"/>
                </a:solidFill>
                <a:ea typeface="ＭＳ Ｐゴシック" pitchFamily="-65" charset="-128"/>
                <a:cs typeface="ＭＳ Ｐゴシック" pitchFamily="-65" charset="-128"/>
              </a:rPr>
              <a:t>Lacks statistical </a:t>
            </a:r>
            <a:r>
              <a:rPr lang="en-US" sz="1600" b="0" dirty="0">
                <a:solidFill>
                  <a:srgbClr val="2C2C2C"/>
                </a:solidFill>
                <a:ea typeface="ＭＳ Ｐゴシック" pitchFamily="-65" charset="-128"/>
                <a:cs typeface="ＭＳ Ｐゴシック" pitchFamily="-65" charset="-128"/>
              </a:rPr>
              <a:t>information </a:t>
            </a:r>
            <a:br>
              <a:rPr lang="en-US" sz="1600" b="0" dirty="0">
                <a:solidFill>
                  <a:srgbClr val="2C2C2C"/>
                </a:solidFill>
                <a:ea typeface="ＭＳ Ｐゴシック" pitchFamily="-65" charset="-128"/>
                <a:cs typeface="ＭＳ Ｐゴシック" pitchFamily="-65" charset="-128"/>
              </a:rPr>
            </a:br>
            <a:r>
              <a:rPr lang="en-US" sz="1600" b="0" dirty="0">
                <a:solidFill>
                  <a:srgbClr val="2C2C2C"/>
                </a:solidFill>
                <a:ea typeface="ＭＳ Ｐゴシック" pitchFamily="-65" charset="-128"/>
                <a:cs typeface="ＭＳ Ｐゴシック" pitchFamily="-65" charset="-128"/>
              </a:rPr>
              <a:t>from </a:t>
            </a:r>
            <a:r>
              <a:rPr lang="en-US" sz="1600" b="0" dirty="0" smtClean="0">
                <a:solidFill>
                  <a:srgbClr val="2C2C2C"/>
                </a:solidFill>
                <a:ea typeface="ＭＳ Ｐゴシック" pitchFamily="-65" charset="-128"/>
                <a:cs typeface="ＭＳ Ｐゴシック" pitchFamily="-65" charset="-128"/>
              </a:rPr>
              <a:t>experiments.</a:t>
            </a:r>
          </a:p>
          <a:p>
            <a:pPr marL="471488" lvl="1" indent="-284163" eaLnBrk="0" hangingPunct="0">
              <a:buClr>
                <a:srgbClr val="800000"/>
              </a:buClr>
              <a:buFontTx/>
              <a:buChar char="•"/>
            </a:pPr>
            <a:r>
              <a:rPr lang="en-US" sz="1600" b="0" dirty="0" smtClean="0">
                <a:solidFill>
                  <a:srgbClr val="2C2C2C"/>
                </a:solidFill>
                <a:ea typeface="ＭＳ Ｐゴシック" pitchFamily="-65" charset="-128"/>
                <a:cs typeface="ＭＳ Ｐゴシック" pitchFamily="-65" charset="-128"/>
              </a:rPr>
              <a:t>No 2-sided interpretation</a:t>
            </a:r>
          </a:p>
          <a:p>
            <a:pPr marL="471488" lvl="1" indent="-284163" eaLnBrk="0" hangingPunct="0">
              <a:buClr>
                <a:srgbClr val="800000"/>
              </a:buClr>
              <a:buFontTx/>
              <a:buChar char="•"/>
            </a:pPr>
            <a:r>
              <a:rPr lang="en-US" sz="1600" b="0" dirty="0" smtClean="0">
                <a:solidFill>
                  <a:srgbClr val="2C2C2C"/>
                </a:solidFill>
                <a:ea typeface="ＭＳ Ｐゴシック" pitchFamily="-65" charset="-128"/>
                <a:cs typeface="ＭＳ Ｐゴシック" pitchFamily="-65" charset="-128"/>
              </a:rPr>
              <a:t>ATLAS CL</a:t>
            </a:r>
            <a:r>
              <a:rPr lang="en-US" sz="1600" b="0" baseline="-25000" dirty="0" smtClean="0">
                <a:solidFill>
                  <a:srgbClr val="2C2C2C"/>
                </a:solidFill>
                <a:ea typeface="ＭＳ Ｐゴシック" pitchFamily="-65" charset="-128"/>
                <a:cs typeface="ＭＳ Ｐゴシック" pitchFamily="-65" charset="-128"/>
              </a:rPr>
              <a:t>S+B</a:t>
            </a:r>
            <a:r>
              <a:rPr lang="en-US" sz="1600" b="0" dirty="0" smtClean="0">
                <a:solidFill>
                  <a:srgbClr val="2C2C2C"/>
                </a:solidFill>
                <a:ea typeface="ＭＳ Ｐゴシック" pitchFamily="-65" charset="-128"/>
                <a:cs typeface="ＭＳ Ｐゴシック" pitchFamily="-65" charset="-128"/>
              </a:rPr>
              <a:t> not public </a:t>
            </a:r>
            <a:r>
              <a:rPr lang="en-US" sz="1600" b="0" dirty="0" err="1" smtClean="0">
                <a:solidFill>
                  <a:srgbClr val="2C2C2C"/>
                </a:solidFill>
                <a:ea typeface="ＭＳ Ｐゴシック" pitchFamily="-65" charset="-128"/>
                <a:cs typeface="ＭＳ Ｐゴシック" pitchFamily="-65" charset="-128"/>
                <a:sym typeface="Wingdings"/>
              </a:rPr>
              <a:t></a:t>
            </a:r>
            <a:endParaRPr lang="en-US" sz="1600" b="0" dirty="0" smtClean="0">
              <a:solidFill>
                <a:srgbClr val="2C2C2C"/>
              </a:solidFill>
              <a:latin typeface="Symbol" pitchFamily="-65" charset="2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23558" name="Content Placeholder 2"/>
          <p:cNvSpPr txBox="1">
            <a:spLocks/>
          </p:cNvSpPr>
          <p:nvPr/>
        </p:nvSpPr>
        <p:spPr bwMode="auto">
          <a:xfrm>
            <a:off x="4195763" y="685800"/>
            <a:ext cx="479583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0" hangingPunct="0">
              <a:buClr>
                <a:srgbClr val="800000"/>
              </a:buClr>
            </a:pPr>
            <a:r>
              <a:rPr lang="en-US" sz="1800" b="0" dirty="0">
                <a:solidFill>
                  <a:srgbClr val="0033CC"/>
                </a:solidFill>
              </a:rPr>
              <a:t>Note about combination of ATLAS and CMS H</a:t>
            </a:r>
            <a:r>
              <a:rPr lang="en-US" sz="1800" b="0" dirty="0">
                <a:solidFill>
                  <a:srgbClr val="0033CC"/>
                </a:solidFill>
                <a:latin typeface="Arial" pitchFamily="-65" charset="0"/>
                <a:ea typeface="Arial" pitchFamily="-65" charset="0"/>
                <a:cs typeface="Arial" pitchFamily="-65" charset="0"/>
              </a:rPr>
              <a:t>→</a:t>
            </a:r>
            <a:r>
              <a:rPr lang="en-US" sz="1800" b="0" dirty="0">
                <a:solidFill>
                  <a:srgbClr val="0033CC"/>
                </a:solidFill>
              </a:rPr>
              <a:t>WW results</a:t>
            </a:r>
          </a:p>
          <a:p>
            <a:pPr marL="471488" lvl="1" indent="-284163" eaLnBrk="0" hangingPunct="0">
              <a:buClr>
                <a:srgbClr val="800000"/>
              </a:buClr>
              <a:buFontTx/>
              <a:buChar char="•"/>
            </a:pPr>
            <a:r>
              <a:rPr lang="en-US" sz="1600" b="0" dirty="0">
                <a:solidFill>
                  <a:srgbClr val="FF0000"/>
                </a:solidFill>
                <a:ea typeface="ＭＳ Ｐゴシック" pitchFamily="-65" charset="-128"/>
                <a:cs typeface="ＭＳ Ｐゴシック" pitchFamily="-65" charset="-128"/>
              </a:rPr>
              <a:t>Ignores correlations between </a:t>
            </a:r>
            <a:r>
              <a:rPr lang="en-US" sz="1600" b="0" dirty="0" err="1">
                <a:solidFill>
                  <a:srgbClr val="FF0000"/>
                </a:solidFill>
                <a:ea typeface="ＭＳ Ｐゴシック" pitchFamily="-65" charset="-128"/>
                <a:cs typeface="ＭＳ Ｐゴシック" pitchFamily="-65" charset="-128"/>
              </a:rPr>
              <a:t>x</a:t>
            </a:r>
            <a:r>
              <a:rPr lang="en-US" sz="1600" b="0" dirty="0">
                <a:solidFill>
                  <a:srgbClr val="FF0000"/>
                </a:solidFill>
                <a:ea typeface="ＭＳ Ｐゴシック" pitchFamily="-65" charset="-128"/>
                <a:cs typeface="ＭＳ Ｐゴシック" pitchFamily="-65" charset="-128"/>
              </a:rPr>
              <a:t>-section </a:t>
            </a:r>
            <a:br>
              <a:rPr lang="en-US" sz="1600" b="0" dirty="0">
                <a:solidFill>
                  <a:srgbClr val="FF0000"/>
                </a:solidFill>
                <a:ea typeface="ＭＳ Ｐゴシック" pitchFamily="-65" charset="-128"/>
                <a:cs typeface="ＭＳ Ｐゴシック" pitchFamily="-65" charset="-128"/>
              </a:rPr>
            </a:br>
            <a:r>
              <a:rPr lang="en-US" sz="1600" b="0" dirty="0">
                <a:solidFill>
                  <a:srgbClr val="FF0000"/>
                </a:solidFill>
                <a:ea typeface="ＭＳ Ｐゴシック" pitchFamily="-65" charset="-128"/>
                <a:cs typeface="ＭＳ Ｐゴシック" pitchFamily="-65" charset="-128"/>
              </a:rPr>
              <a:t>theory and luminosity uncertainties !</a:t>
            </a:r>
            <a:endParaRPr lang="en-US" sz="1600" b="0" dirty="0" smtClean="0">
              <a:solidFill>
                <a:srgbClr val="FF0000"/>
              </a:solidFill>
              <a:ea typeface="ＭＳ Ｐゴシック" pitchFamily="-65" charset="-128"/>
              <a:cs typeface="ＭＳ Ｐゴシック" pitchFamily="-65" charset="-128"/>
            </a:endParaRPr>
          </a:p>
          <a:p>
            <a:pPr marL="471488" lvl="1" indent="-284163" eaLnBrk="0" hangingPunct="0">
              <a:buClr>
                <a:srgbClr val="800000"/>
              </a:buClr>
              <a:buFontTx/>
              <a:buChar char="•"/>
            </a:pPr>
            <a:r>
              <a:rPr lang="en-US" sz="1600" b="0" dirty="0" err="1" smtClean="0">
                <a:solidFill>
                  <a:srgbClr val="2C2C2C"/>
                </a:solidFill>
                <a:ea typeface="ＭＳ Ｐゴシック" pitchFamily="-65" charset="-128"/>
                <a:cs typeface="ＭＳ Ｐゴシック" pitchFamily="-65" charset="-128"/>
              </a:rPr>
              <a:t>Tevatron</a:t>
            </a:r>
            <a:r>
              <a:rPr lang="en-US" sz="1600" b="0" dirty="0" smtClean="0">
                <a:solidFill>
                  <a:srgbClr val="2C2C2C"/>
                </a:solidFill>
                <a:ea typeface="ＭＳ Ｐゴシック" pitchFamily="-65" charset="-128"/>
                <a:cs typeface="ＭＳ Ｐゴシック" pitchFamily="-65" charset="-128"/>
              </a:rPr>
              <a:t>/LHC </a:t>
            </a:r>
            <a:r>
              <a:rPr lang="en-US" sz="1600" b="0" dirty="0">
                <a:solidFill>
                  <a:srgbClr val="2C2C2C"/>
                </a:solidFill>
                <a:ea typeface="ＭＳ Ｐゴシック" pitchFamily="-65" charset="-128"/>
                <a:cs typeface="ＭＳ Ｐゴシック" pitchFamily="-65" charset="-128"/>
              </a:rPr>
              <a:t>combination procedure </a:t>
            </a:r>
            <a:r>
              <a:rPr lang="en-US" sz="1600" b="0" dirty="0" smtClean="0">
                <a:solidFill>
                  <a:srgbClr val="2C2C2C"/>
                </a:solidFill>
                <a:ea typeface="ＭＳ Ｐゴシック" pitchFamily="-65" charset="-128"/>
                <a:cs typeface="ＭＳ Ｐゴシック" pitchFamily="-65" charset="-128"/>
              </a:rPr>
              <a:t>needed; ATLAS/CMS expected </a:t>
            </a:r>
            <a:r>
              <a:rPr lang="en-US" sz="1600" b="0" dirty="0">
                <a:solidFill>
                  <a:srgbClr val="2C2C2C"/>
                </a:solidFill>
                <a:ea typeface="ＭＳ Ｐゴシック" pitchFamily="-65" charset="-128"/>
                <a:cs typeface="ＭＳ Ｐゴシック" pitchFamily="-65" charset="-128"/>
              </a:rPr>
              <a:t>this summer.</a:t>
            </a:r>
            <a:r>
              <a:rPr lang="en-US" sz="1800" b="0" dirty="0">
                <a:solidFill>
                  <a:srgbClr val="0033CC"/>
                </a:solidFill>
              </a:rPr>
              <a:t> 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8001000" y="6553200"/>
            <a:ext cx="1143000" cy="304800"/>
          </a:xfrm>
          <a:prstGeom prst="rect">
            <a:avLst/>
          </a:prstGeom>
        </p:spPr>
        <p:txBody>
          <a:bodyPr/>
          <a:lstStyle>
            <a:lvl1pPr algn="r">
              <a:defRPr sz="1400" b="0"/>
            </a:lvl1pPr>
          </a:lstStyle>
          <a:p>
            <a:pPr>
              <a:buFont typeface="Wingdings" pitchFamily="-65" charset="2"/>
              <a:buNone/>
              <a:defRPr/>
            </a:pPr>
            <a:fld id="{3FD7F658-55AC-CE4A-AC04-A8AE70956CA4}" type="slidenum">
              <a:rPr lang="de-DE" smtClean="0"/>
              <a:pPr>
                <a:buFont typeface="Wingdings" pitchFamily="-65" charset="2"/>
                <a:buNone/>
                <a:defRPr/>
              </a:pPr>
              <a:t>10</a:t>
            </a:fld>
            <a:endParaRPr lang="de-DE" dirty="0"/>
          </a:p>
        </p:txBody>
      </p:sp>
      <p:pic>
        <p:nvPicPr>
          <p:cNvPr id="10" name="Picture 9" descr="OnlyDirectSearches_dchi2_logo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293268" y="2514600"/>
            <a:ext cx="5850731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6" descr="Newsprint"/>
          <p:cNvSpPr>
            <a:spLocks noChangeArrowheads="1"/>
          </p:cNvSpPr>
          <p:nvPr/>
        </p:nvSpPr>
        <p:spPr bwMode="auto">
          <a:xfrm>
            <a:off x="76200" y="4267200"/>
            <a:ext cx="4572000" cy="1981200"/>
          </a:xfrm>
          <a:prstGeom prst="rect">
            <a:avLst/>
          </a:prstGeom>
          <a:blipFill dpi="0" rotWithShape="1">
            <a:blip r:embed="rId4">
              <a:alphaModFix amt="68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Electroweak Fit – with direct Higgs searches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Global Fit of electroweak SM and beyond </a:t>
            </a:r>
            <a:endParaRPr lang="de-DE"/>
          </a:p>
        </p:txBody>
      </p:sp>
      <p:graphicFrame>
        <p:nvGraphicFramePr>
          <p:cNvPr id="27653" name="Object 5"/>
          <p:cNvGraphicFramePr>
            <a:graphicFrameLocks noChangeAspect="1"/>
          </p:cNvGraphicFramePr>
          <p:nvPr/>
        </p:nvGraphicFramePr>
        <p:xfrm>
          <a:off x="952471" y="5581650"/>
          <a:ext cx="2182812" cy="285750"/>
        </p:xfrm>
        <a:graphic>
          <a:graphicData uri="http://schemas.openxmlformats.org/presentationml/2006/ole">
            <p:oleObj spid="_x0000_s27653" name="Equation" r:id="rId5" imgW="1549400" imgH="203200" progId="Equation.3">
              <p:embed/>
            </p:oleObj>
          </a:graphicData>
        </a:graphic>
      </p:graphicFrame>
      <p:pic>
        <p:nvPicPr>
          <p:cNvPr id="10" name="Picture 9" descr="HiggsScanDirect_lnQ_LEPTEV_beforeMor11_logo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4680000" y="533400"/>
            <a:ext cx="4464000" cy="3023238"/>
          </a:xfrm>
          <a:prstGeom prst="rect">
            <a:avLst/>
          </a:prstGeom>
        </p:spPr>
      </p:pic>
      <p:pic>
        <p:nvPicPr>
          <p:cNvPr id="12" name="Content Placeholder 11" descr="HiggsScanDirectSearches_llr_logo.eps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4680000" y="3529962"/>
            <a:ext cx="4464000" cy="3023238"/>
          </a:xfrm>
        </p:spPr>
      </p:pic>
      <p:sp>
        <p:nvSpPr>
          <p:cNvPr id="13" name="Rectangle 1027"/>
          <p:cNvSpPr txBox="1">
            <a:spLocks noChangeArrowheads="1"/>
          </p:cNvSpPr>
          <p:nvPr/>
        </p:nvSpPr>
        <p:spPr bwMode="auto">
          <a:xfrm>
            <a:off x="76200" y="685800"/>
            <a:ext cx="4611687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ts val="313"/>
              </a:spcBef>
              <a:defRPr/>
            </a:pPr>
            <a:r>
              <a:rPr lang="en-US" sz="1800" b="0" kern="0" dirty="0" smtClean="0">
                <a:solidFill>
                  <a:srgbClr val="FF0000"/>
                </a:solidFill>
              </a:rPr>
              <a:t>LEP + </a:t>
            </a:r>
            <a:r>
              <a:rPr lang="en-US" sz="1800" b="0" kern="0" dirty="0" err="1" smtClean="0">
                <a:solidFill>
                  <a:srgbClr val="FF0000"/>
                </a:solidFill>
              </a:rPr>
              <a:t>Tevatron</a:t>
            </a:r>
            <a:r>
              <a:rPr lang="en-US" sz="1800" b="0" kern="0" dirty="0" smtClean="0">
                <a:solidFill>
                  <a:srgbClr val="FF0000"/>
                </a:solidFill>
              </a:rPr>
              <a:t> (Fall 2010) : </a:t>
            </a:r>
          </a:p>
          <a:p>
            <a:pPr marL="503238" lvl="1" indent="-284400">
              <a:spcBef>
                <a:spcPts val="313"/>
              </a:spcBef>
              <a:buClr>
                <a:srgbClr val="800000"/>
              </a:buClr>
              <a:buFontTx/>
              <a:buChar char="•"/>
              <a:defRPr/>
            </a:pPr>
            <a:r>
              <a:rPr lang="en-US" sz="1600" b="0" kern="0" dirty="0" err="1" smtClean="0"/>
              <a:t>CL</a:t>
            </a:r>
            <a:r>
              <a:rPr lang="en-US" sz="1600" b="0" kern="0" baseline="-25000" dirty="0" err="1" smtClean="0"/>
              <a:t>s+b</a:t>
            </a:r>
            <a:r>
              <a:rPr lang="en-US" sz="1600" b="0" kern="0" dirty="0" smtClean="0"/>
              <a:t> central value  </a:t>
            </a:r>
            <a:r>
              <a:rPr lang="en-US" sz="1600" b="0" kern="0" dirty="0" smtClean="0">
                <a:ea typeface="Arial" pitchFamily="-65" charset="0"/>
                <a:cs typeface="Arial" pitchFamily="-65" charset="0"/>
              </a:rPr>
              <a:t>±</a:t>
            </a:r>
            <a:r>
              <a:rPr lang="en-US" sz="1600" b="0" kern="0" dirty="0" smtClean="0"/>
              <a:t>1</a:t>
            </a:r>
            <a:r>
              <a:rPr lang="en-US" sz="1600" b="0" kern="0" dirty="0" smtClean="0">
                <a:latin typeface="Symbol" pitchFamily="-65" charset="2"/>
              </a:rPr>
              <a:t>s</a:t>
            </a:r>
            <a:r>
              <a:rPr lang="en-US" sz="1600" b="0" kern="0" dirty="0" smtClean="0"/>
              <a:t>: </a:t>
            </a:r>
            <a:endParaRPr lang="en-US" sz="1600" b="0" kern="0" dirty="0" smtClean="0">
              <a:ea typeface="Arial" pitchFamily="-65" charset="0"/>
              <a:cs typeface="Arial" pitchFamily="-65" charset="0"/>
            </a:endParaRPr>
          </a:p>
          <a:p>
            <a:pPr marL="503238" lvl="1" indent="-284400">
              <a:spcBef>
                <a:spcPts val="313"/>
              </a:spcBef>
              <a:buClr>
                <a:srgbClr val="800000"/>
              </a:buClr>
              <a:buFontTx/>
              <a:buChar char="•"/>
              <a:defRPr/>
            </a:pPr>
            <a:r>
              <a:rPr lang="en-US" sz="1600" b="0" kern="0" dirty="0" smtClean="0">
                <a:ea typeface="Arial" pitchFamily="-65" charset="0"/>
                <a:cs typeface="Arial" pitchFamily="-65" charset="0"/>
              </a:rPr>
              <a:t>2</a:t>
            </a:r>
            <a:r>
              <a:rPr lang="en-US" sz="1600" b="0" kern="0" dirty="0" smtClean="0">
                <a:latin typeface="Symbol" pitchFamily="-65" charset="2"/>
              </a:rPr>
              <a:t>s </a:t>
            </a:r>
            <a:r>
              <a:rPr lang="en-US" sz="1600" b="0" kern="0" dirty="0" smtClean="0"/>
              <a:t>interval: </a:t>
            </a:r>
            <a:endParaRPr lang="en-US" sz="1600" b="0" kern="0" dirty="0" smtClean="0">
              <a:ea typeface="Arial" pitchFamily="-65" charset="0"/>
              <a:cs typeface="Arial" pitchFamily="-65" charset="0"/>
            </a:endParaRPr>
          </a:p>
          <a:p>
            <a:pPr marL="342900" indent="-342900">
              <a:spcBef>
                <a:spcPts val="313"/>
              </a:spcBef>
              <a:defRPr/>
            </a:pPr>
            <a:endParaRPr lang="en-US" sz="1800" b="0" kern="0" dirty="0" smtClean="0">
              <a:solidFill>
                <a:srgbClr val="0033CC"/>
              </a:solidFill>
            </a:endParaRPr>
          </a:p>
          <a:p>
            <a:pPr marL="342900" indent="-342900">
              <a:spcBef>
                <a:spcPts val="313"/>
              </a:spcBef>
              <a:defRPr/>
            </a:pPr>
            <a:endParaRPr lang="en-US" sz="1800" b="0" kern="0" dirty="0" smtClean="0">
              <a:solidFill>
                <a:srgbClr val="0033CC"/>
              </a:solidFill>
            </a:endParaRPr>
          </a:p>
          <a:p>
            <a:pPr marL="342900" indent="-342900">
              <a:spcBef>
                <a:spcPts val="313"/>
              </a:spcBef>
              <a:defRPr/>
            </a:pPr>
            <a:endParaRPr lang="en-US" sz="1800" b="0" kern="0" dirty="0" smtClean="0">
              <a:solidFill>
                <a:srgbClr val="0033CC"/>
              </a:solidFill>
            </a:endParaRPr>
          </a:p>
          <a:p>
            <a:pPr marL="342900" indent="-342900">
              <a:spcBef>
                <a:spcPts val="313"/>
              </a:spcBef>
              <a:defRPr/>
            </a:pPr>
            <a:r>
              <a:rPr lang="en-US" sz="1800" b="0" kern="0" dirty="0" smtClean="0">
                <a:solidFill>
                  <a:srgbClr val="0033CC"/>
                </a:solidFill>
              </a:rPr>
              <a:t>LEP + </a:t>
            </a:r>
            <a:r>
              <a:rPr lang="en-US" sz="1800" b="0" kern="0" dirty="0" err="1" smtClean="0">
                <a:solidFill>
                  <a:srgbClr val="0033CC"/>
                </a:solidFill>
              </a:rPr>
              <a:t>Tevatron</a:t>
            </a:r>
            <a:r>
              <a:rPr lang="en-US" sz="1800" b="0" kern="0" dirty="0" smtClean="0">
                <a:solidFill>
                  <a:srgbClr val="0033CC"/>
                </a:solidFill>
              </a:rPr>
              <a:t> (</a:t>
            </a:r>
            <a:r>
              <a:rPr lang="en-US" sz="1800" b="0" kern="0" dirty="0" err="1" smtClean="0">
                <a:solidFill>
                  <a:srgbClr val="0033CC"/>
                </a:solidFill>
              </a:rPr>
              <a:t>Moriond</a:t>
            </a:r>
            <a:r>
              <a:rPr lang="en-US" sz="1800" b="0" kern="0" dirty="0" smtClean="0">
                <a:solidFill>
                  <a:srgbClr val="0033CC"/>
                </a:solidFill>
              </a:rPr>
              <a:t> 2011) : </a:t>
            </a:r>
          </a:p>
          <a:p>
            <a:pPr marL="503238" lvl="1" indent="-284400">
              <a:spcBef>
                <a:spcPts val="313"/>
              </a:spcBef>
              <a:buClr>
                <a:srgbClr val="800000"/>
              </a:buClr>
              <a:buFontTx/>
              <a:buChar char="•"/>
              <a:defRPr/>
            </a:pPr>
            <a:r>
              <a:rPr lang="en-US" sz="1600" b="0" kern="0" dirty="0" err="1" smtClean="0"/>
              <a:t>CL</a:t>
            </a:r>
            <a:r>
              <a:rPr lang="en-US" sz="1600" b="0" kern="0" baseline="-25000" dirty="0" err="1" smtClean="0"/>
              <a:t>s+b</a:t>
            </a:r>
            <a:r>
              <a:rPr lang="en-US" sz="1600" b="0" kern="0" dirty="0" smtClean="0"/>
              <a:t> central value  </a:t>
            </a:r>
            <a:r>
              <a:rPr lang="en-US" sz="1600" b="0" kern="0" dirty="0" smtClean="0">
                <a:ea typeface="Arial" pitchFamily="-65" charset="0"/>
                <a:cs typeface="Arial" pitchFamily="-65" charset="0"/>
              </a:rPr>
              <a:t>±</a:t>
            </a:r>
            <a:r>
              <a:rPr lang="en-US" sz="1600" b="0" kern="0" dirty="0" smtClean="0"/>
              <a:t>1</a:t>
            </a:r>
            <a:r>
              <a:rPr lang="en-US" sz="1600" b="0" kern="0" dirty="0" smtClean="0">
                <a:latin typeface="Symbol" pitchFamily="-65" charset="2"/>
              </a:rPr>
              <a:t>s</a:t>
            </a:r>
            <a:r>
              <a:rPr lang="en-US" sz="1600" b="0" kern="0" dirty="0" smtClean="0"/>
              <a:t>: </a:t>
            </a:r>
            <a:endParaRPr lang="en-US" sz="1600" b="0" kern="0" dirty="0" smtClean="0">
              <a:ea typeface="Arial" pitchFamily="-65" charset="0"/>
              <a:cs typeface="Arial" pitchFamily="-65" charset="0"/>
            </a:endParaRPr>
          </a:p>
          <a:p>
            <a:pPr marL="503238" lvl="1" indent="-284400">
              <a:spcBef>
                <a:spcPts val="313"/>
              </a:spcBef>
              <a:buClr>
                <a:srgbClr val="800000"/>
              </a:buClr>
              <a:buFontTx/>
              <a:buChar char="•"/>
              <a:defRPr/>
            </a:pPr>
            <a:r>
              <a:rPr lang="en-US" sz="1600" b="0" kern="0" dirty="0" smtClean="0">
                <a:ea typeface="Arial" pitchFamily="-65" charset="0"/>
                <a:cs typeface="Arial" pitchFamily="-65" charset="0"/>
              </a:rPr>
              <a:t>2</a:t>
            </a:r>
            <a:r>
              <a:rPr lang="en-US" sz="1600" b="0" kern="0" dirty="0" smtClean="0">
                <a:latin typeface="Symbol" pitchFamily="-65" charset="2"/>
              </a:rPr>
              <a:t>s </a:t>
            </a:r>
            <a:r>
              <a:rPr lang="en-US" sz="1600" b="0" kern="0" dirty="0" smtClean="0"/>
              <a:t>interval: </a:t>
            </a:r>
            <a:endParaRPr lang="en-US" sz="1600" b="0" kern="0" dirty="0" smtClean="0">
              <a:ea typeface="Arial" pitchFamily="-65" charset="0"/>
              <a:cs typeface="Arial" pitchFamily="-65" charset="0"/>
            </a:endParaRPr>
          </a:p>
          <a:p>
            <a:pPr marL="342900" indent="-342900">
              <a:spcBef>
                <a:spcPts val="313"/>
              </a:spcBef>
              <a:defRPr/>
            </a:pPr>
            <a:endParaRPr lang="en-US" sz="1800" b="0" kern="0" dirty="0" smtClean="0">
              <a:solidFill>
                <a:srgbClr val="0033CC"/>
              </a:solidFill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ts val="313"/>
              </a:spcBef>
              <a:defRPr/>
            </a:pPr>
            <a:endParaRPr lang="en-US" sz="1800" b="0" kern="0" dirty="0" smtClean="0">
              <a:solidFill>
                <a:srgbClr val="0033CC"/>
              </a:solidFill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ts val="313"/>
              </a:spcBef>
              <a:defRPr/>
            </a:pPr>
            <a:endParaRPr lang="en-US" sz="1800" b="0" kern="0" dirty="0" smtClean="0">
              <a:solidFill>
                <a:srgbClr val="0033CC"/>
              </a:solidFill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ts val="313"/>
              </a:spcBef>
              <a:defRPr/>
            </a:pPr>
            <a:r>
              <a:rPr lang="en-US" sz="1800" b="0" kern="0" dirty="0" smtClean="0">
                <a:solidFill>
                  <a:srgbClr val="008000"/>
                </a:solidFill>
                <a:latin typeface="+mn-lt"/>
                <a:ea typeface="+mn-ea"/>
                <a:cs typeface="+mn-cs"/>
              </a:rPr>
              <a:t>Fit </a:t>
            </a:r>
            <a:r>
              <a:rPr lang="en-US" sz="1800" b="0" kern="0" dirty="0">
                <a:solidFill>
                  <a:srgbClr val="008000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en-US" sz="1800" b="0" kern="0" dirty="0" smtClean="0">
                <a:solidFill>
                  <a:srgbClr val="008000"/>
                </a:solidFill>
                <a:latin typeface="+mn-lt"/>
                <a:ea typeface="+mn-ea"/>
                <a:cs typeface="+mn-cs"/>
              </a:rPr>
              <a:t> LEP + </a:t>
            </a:r>
            <a:r>
              <a:rPr lang="en-US" sz="1800" b="0" kern="0" dirty="0" err="1" smtClean="0">
                <a:solidFill>
                  <a:srgbClr val="008000"/>
                </a:solidFill>
                <a:latin typeface="+mn-lt"/>
                <a:ea typeface="+mn-ea"/>
                <a:cs typeface="+mn-cs"/>
              </a:rPr>
              <a:t>Tevatron</a:t>
            </a:r>
            <a:r>
              <a:rPr lang="en-US" sz="1800" b="0" kern="0" dirty="0" smtClean="0">
                <a:solidFill>
                  <a:srgbClr val="008000"/>
                </a:solidFill>
                <a:latin typeface="+mn-lt"/>
                <a:ea typeface="+mn-ea"/>
                <a:cs typeface="+mn-cs"/>
              </a:rPr>
              <a:t> + LHC (H</a:t>
            </a:r>
            <a:r>
              <a:rPr lang="en-US" sz="1400" b="0" kern="0" dirty="0" smtClean="0">
                <a:solidFill>
                  <a:srgbClr val="008000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sz="1800" b="0" kern="0" dirty="0" smtClean="0">
                <a:solidFill>
                  <a:srgbClr val="008000"/>
                </a:solidFill>
                <a:latin typeface="+mn-lt"/>
                <a:ea typeface="+mn-ea"/>
                <a:cs typeface="+mn-cs"/>
              </a:rPr>
              <a:t>WW) searches (</a:t>
            </a:r>
            <a:r>
              <a:rPr lang="en-US" sz="1800" b="0" kern="0" dirty="0" err="1" smtClean="0">
                <a:solidFill>
                  <a:srgbClr val="008000"/>
                </a:solidFill>
                <a:latin typeface="+mn-lt"/>
                <a:ea typeface="+mn-ea"/>
                <a:cs typeface="+mn-cs"/>
              </a:rPr>
              <a:t>Moriond</a:t>
            </a:r>
            <a:r>
              <a:rPr lang="en-US" sz="1800" b="0" kern="0" dirty="0" smtClean="0">
                <a:solidFill>
                  <a:srgbClr val="008000"/>
                </a:solidFill>
                <a:latin typeface="+mn-lt"/>
                <a:ea typeface="+mn-ea"/>
                <a:cs typeface="+mn-cs"/>
              </a:rPr>
              <a:t> 2011) : </a:t>
            </a:r>
          </a:p>
          <a:p>
            <a:pPr marL="503238" lvl="1" indent="-284400">
              <a:spcBef>
                <a:spcPts val="313"/>
              </a:spcBef>
              <a:buClr>
                <a:srgbClr val="800000"/>
              </a:buClr>
              <a:buFontTx/>
              <a:buChar char="•"/>
              <a:defRPr/>
            </a:pPr>
            <a:r>
              <a:rPr lang="en-US" sz="1600" b="0" kern="0" dirty="0" smtClean="0">
                <a:latin typeface="+mn-lt"/>
                <a:ea typeface="+mn-ea"/>
                <a:cs typeface="+mn-cs"/>
              </a:rPr>
              <a:t>Central </a:t>
            </a:r>
            <a:r>
              <a:rPr lang="en-US" sz="1600" b="0" kern="0" dirty="0">
                <a:latin typeface="+mn-lt"/>
                <a:ea typeface="+mn-ea"/>
                <a:cs typeface="+mn-cs"/>
              </a:rPr>
              <a:t>value</a:t>
            </a:r>
            <a:r>
              <a:rPr lang="en-US" sz="1600" b="0" kern="0" dirty="0" smtClean="0">
                <a:latin typeface="+mn-lt"/>
                <a:ea typeface="+mn-ea"/>
                <a:cs typeface="+mn-cs"/>
              </a:rPr>
              <a:t> unchanged </a:t>
            </a:r>
            <a:endParaRPr lang="en-US" sz="1600" b="0" kern="0" dirty="0" smtClean="0">
              <a:latin typeface="+mn-lt"/>
              <a:ea typeface="Arial" pitchFamily="-65" charset="0"/>
              <a:cs typeface="Arial" pitchFamily="-65" charset="0"/>
            </a:endParaRPr>
          </a:p>
          <a:p>
            <a:pPr marL="503238" lvl="1" indent="-284400">
              <a:spcBef>
                <a:spcPts val="313"/>
              </a:spcBef>
              <a:buClr>
                <a:srgbClr val="800000"/>
              </a:buClr>
              <a:buFontTx/>
              <a:buChar char="•"/>
              <a:defRPr/>
            </a:pPr>
            <a:r>
              <a:rPr lang="en-US" sz="1600" b="0" kern="0" dirty="0">
                <a:latin typeface="+mn-lt"/>
                <a:ea typeface="Arial" pitchFamily="-65" charset="0"/>
                <a:cs typeface="Arial" pitchFamily="-65" charset="0"/>
              </a:rPr>
              <a:t>2</a:t>
            </a:r>
            <a:r>
              <a:rPr lang="en-US" sz="1600" b="0" kern="0" dirty="0">
                <a:latin typeface="Symbol" pitchFamily="-65" charset="2"/>
                <a:ea typeface="+mn-ea"/>
                <a:cs typeface="+mn-cs"/>
              </a:rPr>
              <a:t>s </a:t>
            </a:r>
            <a:r>
              <a:rPr lang="en-US" sz="1600" b="0" kern="0" dirty="0">
                <a:latin typeface="+mn-lt"/>
                <a:ea typeface="+mn-ea"/>
                <a:cs typeface="+mn-cs"/>
              </a:rPr>
              <a:t>interval: </a:t>
            </a:r>
            <a:endParaRPr lang="en-US" sz="1600" b="0" kern="0" dirty="0">
              <a:latin typeface="+mn-lt"/>
              <a:ea typeface="Arial" pitchFamily="-65" charset="0"/>
              <a:cs typeface="Arial" pitchFamily="-65" charset="0"/>
            </a:endParaRPr>
          </a:p>
        </p:txBody>
      </p:sp>
      <p:graphicFrame>
        <p:nvGraphicFramePr>
          <p:cNvPr id="14" name="Object 4"/>
          <p:cNvGraphicFramePr>
            <a:graphicFrameLocks noChangeAspect="1"/>
          </p:cNvGraphicFramePr>
          <p:nvPr/>
        </p:nvGraphicFramePr>
        <p:xfrm>
          <a:off x="2882900" y="2830540"/>
          <a:ext cx="1841500" cy="285750"/>
        </p:xfrm>
        <a:graphic>
          <a:graphicData uri="http://schemas.openxmlformats.org/presentationml/2006/ole">
            <p:oleObj spid="_x0000_s27656" name="Equation" r:id="rId10" imgW="1308100" imgH="203200" progId="Equation.3">
              <p:embed/>
            </p:oleObj>
          </a:graphicData>
        </a:graphic>
      </p:graphicFrame>
      <p:graphicFrame>
        <p:nvGraphicFramePr>
          <p:cNvPr id="15" name="Object 5"/>
          <p:cNvGraphicFramePr>
            <a:graphicFrameLocks noChangeAspect="1"/>
          </p:cNvGraphicFramePr>
          <p:nvPr/>
        </p:nvGraphicFramePr>
        <p:xfrm>
          <a:off x="860311" y="3733800"/>
          <a:ext cx="3325812" cy="304800"/>
        </p:xfrm>
        <a:graphic>
          <a:graphicData uri="http://schemas.openxmlformats.org/presentationml/2006/ole">
            <p:oleObj spid="_x0000_s27657" name="Equation" r:id="rId11" imgW="2362200" imgH="215900" progId="Equation.3">
              <p:embed/>
            </p:oleObj>
          </a:graphicData>
        </a:graphic>
      </p:graphicFrame>
      <p:graphicFrame>
        <p:nvGraphicFramePr>
          <p:cNvPr id="16" name="Object 8"/>
          <p:cNvGraphicFramePr>
            <a:graphicFrameLocks noChangeAspect="1"/>
          </p:cNvGraphicFramePr>
          <p:nvPr/>
        </p:nvGraphicFramePr>
        <p:xfrm>
          <a:off x="969934" y="3429000"/>
          <a:ext cx="2182813" cy="285750"/>
        </p:xfrm>
        <a:graphic>
          <a:graphicData uri="http://schemas.openxmlformats.org/presentationml/2006/ole">
            <p:oleObj spid="_x0000_s27658" name="Equation" r:id="rId12" imgW="1549400" imgH="203200" progId="Equation.3">
              <p:embed/>
            </p:oleObj>
          </a:graphicData>
        </a:graphic>
      </p:graphicFrame>
      <p:sp>
        <p:nvSpPr>
          <p:cNvPr id="18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8001000" y="6553200"/>
            <a:ext cx="1143000" cy="304800"/>
          </a:xfrm>
          <a:prstGeom prst="rect">
            <a:avLst/>
          </a:prstGeom>
        </p:spPr>
        <p:txBody>
          <a:bodyPr/>
          <a:lstStyle>
            <a:lvl1pPr algn="r">
              <a:defRPr sz="1400" b="0"/>
            </a:lvl1pPr>
          </a:lstStyle>
          <a:p>
            <a:pPr>
              <a:buFont typeface="Wingdings" pitchFamily="-65" charset="2"/>
              <a:buNone/>
              <a:defRPr/>
            </a:pPr>
            <a:fld id="{3FD7F658-55AC-CE4A-AC04-A8AE70956CA4}" type="slidenum">
              <a:rPr lang="de-DE" smtClean="0"/>
              <a:pPr>
                <a:buFont typeface="Wingdings" pitchFamily="-65" charset="2"/>
                <a:buNone/>
                <a:defRPr/>
              </a:pPr>
              <a:t>11</a:t>
            </a:fld>
            <a:endParaRPr lang="de-DE" dirty="0"/>
          </a:p>
        </p:txBody>
      </p:sp>
      <p:graphicFrame>
        <p:nvGraphicFramePr>
          <p:cNvPr id="27660" name="Object 12"/>
          <p:cNvGraphicFramePr>
            <a:graphicFrameLocks noChangeAspect="1"/>
          </p:cNvGraphicFramePr>
          <p:nvPr/>
        </p:nvGraphicFramePr>
        <p:xfrm>
          <a:off x="2895600" y="1035160"/>
          <a:ext cx="1841500" cy="285750"/>
        </p:xfrm>
        <a:graphic>
          <a:graphicData uri="http://schemas.openxmlformats.org/presentationml/2006/ole">
            <p:oleObj spid="_x0000_s27660" name="Equation" r:id="rId13" imgW="1308100" imgH="203200" progId="Equation.3">
              <p:embed/>
            </p:oleObj>
          </a:graphicData>
        </a:graphic>
      </p:graphicFrame>
      <p:graphicFrame>
        <p:nvGraphicFramePr>
          <p:cNvPr id="27661" name="Object 13"/>
          <p:cNvGraphicFramePr>
            <a:graphicFrameLocks noChangeAspect="1"/>
          </p:cNvGraphicFramePr>
          <p:nvPr/>
        </p:nvGraphicFramePr>
        <p:xfrm>
          <a:off x="849341" y="1905000"/>
          <a:ext cx="2306637" cy="304800"/>
        </p:xfrm>
        <a:graphic>
          <a:graphicData uri="http://schemas.openxmlformats.org/presentationml/2006/ole">
            <p:oleObj spid="_x0000_s27661" name="Equation" r:id="rId14" imgW="1638300" imgH="215900" progId="Equation.3">
              <p:embed/>
            </p:oleObj>
          </a:graphicData>
        </a:graphic>
      </p:graphicFrame>
      <p:graphicFrame>
        <p:nvGraphicFramePr>
          <p:cNvPr id="27662" name="Object 14"/>
          <p:cNvGraphicFramePr>
            <a:graphicFrameLocks noChangeAspect="1"/>
          </p:cNvGraphicFramePr>
          <p:nvPr/>
        </p:nvGraphicFramePr>
        <p:xfrm>
          <a:off x="970020" y="1600200"/>
          <a:ext cx="2182812" cy="285750"/>
        </p:xfrm>
        <a:graphic>
          <a:graphicData uri="http://schemas.openxmlformats.org/presentationml/2006/ole">
            <p:oleObj spid="_x0000_s27662" name="Equation" r:id="rId15" imgW="1549400" imgH="203200" progId="Equation.3">
              <p:embed/>
            </p:oleObj>
          </a:graphicData>
        </a:graphic>
      </p:graphicFrame>
      <p:sp>
        <p:nvSpPr>
          <p:cNvPr id="22" name="Rectangle 21"/>
          <p:cNvSpPr/>
          <p:nvPr/>
        </p:nvSpPr>
        <p:spPr>
          <a:xfrm>
            <a:off x="838200" y="1077940"/>
            <a:ext cx="329136" cy="2564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600" b="0" kern="0" baseline="30000" dirty="0" smtClean="0">
                <a:solidFill>
                  <a:srgbClr val="000000"/>
                </a:solidFill>
              </a:rPr>
              <a:t>2s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838200" y="2867720"/>
            <a:ext cx="329136" cy="2564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600" b="0" kern="0" baseline="30000" dirty="0" smtClean="0">
                <a:solidFill>
                  <a:srgbClr val="000000"/>
                </a:solidFill>
              </a:rPr>
              <a:t>2s</a:t>
            </a:r>
            <a:endParaRPr lang="en-US" dirty="0"/>
          </a:p>
        </p:txBody>
      </p:sp>
      <p:graphicFrame>
        <p:nvGraphicFramePr>
          <p:cNvPr id="27665" name="Object 17"/>
          <p:cNvGraphicFramePr>
            <a:graphicFrameLocks noChangeAspect="1"/>
          </p:cNvGraphicFramePr>
          <p:nvPr/>
        </p:nvGraphicFramePr>
        <p:xfrm>
          <a:off x="838200" y="5905500"/>
          <a:ext cx="2289175" cy="304800"/>
        </p:xfrm>
        <a:graphic>
          <a:graphicData uri="http://schemas.openxmlformats.org/presentationml/2006/ole">
            <p:oleObj spid="_x0000_s27665" name="Equation" r:id="rId16" imgW="1625600" imgH="2159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 descr="all_S_vs_T_logo_full"/>
          <p:cNvPicPr>
            <a:picLocks noChangeAspect="1" noChangeArrowheads="1"/>
          </p:cNvPicPr>
          <p:nvPr/>
        </p:nvPicPr>
        <p:blipFill>
          <a:blip r:embed="rId2">
            <a:alphaModFix amt="50000"/>
          </a:blip>
          <a:srcRect/>
          <a:stretch>
            <a:fillRect/>
          </a:stretch>
        </p:blipFill>
        <p:spPr bwMode="auto">
          <a:xfrm>
            <a:off x="1550988" y="1371600"/>
            <a:ext cx="6373812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itle 1"/>
          <p:cNvSpPr>
            <a:spLocks noGrp="1"/>
          </p:cNvSpPr>
          <p:nvPr>
            <p:ph type="title"/>
          </p:nvPr>
        </p:nvSpPr>
        <p:spPr>
          <a:xfrm>
            <a:off x="1676400" y="1981200"/>
            <a:ext cx="6324600" cy="457200"/>
          </a:xfrm>
        </p:spPr>
        <p:txBody>
          <a:bodyPr/>
          <a:lstStyle/>
          <a:p>
            <a:pPr algn="ctr"/>
            <a:r>
              <a:rPr lang="en-US" dirty="0" smtClean="0"/>
              <a:t>Constraints on New Physics Models</a:t>
            </a:r>
            <a:br>
              <a:rPr lang="en-US" dirty="0" smtClean="0"/>
            </a:br>
            <a:r>
              <a:rPr lang="en-US" dirty="0" smtClean="0"/>
              <a:t>through oblique corrections</a:t>
            </a:r>
          </a:p>
        </p:txBody>
      </p:sp>
      <p:sp>
        <p:nvSpPr>
          <p:cNvPr id="2765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Global Fit of electroweak SM and beyond 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" y="22225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sz="2800" kern="0" dirty="0">
                <a:solidFill>
                  <a:srgbClr val="333333"/>
                </a:solidFill>
                <a:latin typeface="+mj-lt"/>
                <a:ea typeface="+mj-ea"/>
                <a:cs typeface="+mj-cs"/>
              </a:rPr>
              <a:t>Part 2/2</a:t>
            </a:r>
            <a:endParaRPr lang="de-DE" sz="2800" kern="0" dirty="0">
              <a:solidFill>
                <a:srgbClr val="333333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8001000" y="6553200"/>
            <a:ext cx="1143000" cy="304800"/>
          </a:xfrm>
          <a:prstGeom prst="rect">
            <a:avLst/>
          </a:prstGeom>
        </p:spPr>
        <p:txBody>
          <a:bodyPr/>
          <a:lstStyle>
            <a:lvl1pPr algn="r">
              <a:defRPr sz="1400" b="0"/>
            </a:lvl1pPr>
          </a:lstStyle>
          <a:p>
            <a:pPr>
              <a:buFont typeface="Wingdings" pitchFamily="-65" charset="2"/>
              <a:buNone/>
              <a:defRPr/>
            </a:pPr>
            <a:fld id="{3FD7F658-55AC-CE4A-AC04-A8AE70956CA4}" type="slidenum">
              <a:rPr lang="de-DE" smtClean="0"/>
              <a:pPr>
                <a:buFont typeface="Wingdings" pitchFamily="-65" charset="2"/>
                <a:buNone/>
                <a:defRPr/>
              </a:pPr>
              <a:t>12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741613" y="4676775"/>
            <a:ext cx="1603587" cy="1800225"/>
            <a:chOff x="2741613" y="4676775"/>
            <a:chExt cx="1603587" cy="1800225"/>
          </a:xfrm>
        </p:grpSpPr>
        <p:pic>
          <p:nvPicPr>
            <p:cNvPr id="28675" name="Picture 1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41613" y="4752975"/>
              <a:ext cx="1600200" cy="885825"/>
            </a:xfrm>
            <a:prstGeom prst="rect">
              <a:avLst/>
            </a:prstGeom>
            <a:noFill/>
            <a:ln w="25400">
              <a:noFill/>
              <a:prstDash val="dash"/>
              <a:miter lim="800000"/>
              <a:headEnd/>
              <a:tailEnd/>
            </a:ln>
          </p:spPr>
        </p:pic>
        <p:sp>
          <p:nvSpPr>
            <p:cNvPr id="28676" name="Text Box 15"/>
            <p:cNvSpPr txBox="1">
              <a:spLocks noChangeArrowheads="1"/>
            </p:cNvSpPr>
            <p:nvPr/>
          </p:nvSpPr>
          <p:spPr bwMode="auto">
            <a:xfrm>
              <a:off x="3351213" y="4676775"/>
              <a:ext cx="287337" cy="276225"/>
            </a:xfrm>
            <a:prstGeom prst="rect">
              <a:avLst/>
            </a:prstGeom>
            <a:solidFill>
              <a:schemeClr val="bg1"/>
            </a:solidFill>
            <a:ln w="25400">
              <a:noFill/>
              <a:prstDash val="dash"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342900" indent="-342900">
                <a:buFont typeface="Wingdings" pitchFamily="-65" charset="2"/>
                <a:buNone/>
              </a:pPr>
              <a:r>
                <a:rPr lang="en-US" sz="1200" b="0"/>
                <a:t>X</a:t>
              </a:r>
            </a:p>
          </p:txBody>
        </p:sp>
        <p:sp>
          <p:nvSpPr>
            <p:cNvPr id="28677" name="Text Box 16"/>
            <p:cNvSpPr txBox="1">
              <a:spLocks noChangeArrowheads="1"/>
            </p:cNvSpPr>
            <p:nvPr/>
          </p:nvSpPr>
          <p:spPr bwMode="auto">
            <a:xfrm>
              <a:off x="3351213" y="5395913"/>
              <a:ext cx="315912" cy="276225"/>
            </a:xfrm>
            <a:prstGeom prst="rect">
              <a:avLst/>
            </a:prstGeom>
            <a:solidFill>
              <a:schemeClr val="bg1"/>
            </a:solidFill>
            <a:ln w="25400">
              <a:noFill/>
              <a:prstDash val="dash"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342900" indent="-342900">
                <a:buFont typeface="Wingdings" pitchFamily="-65" charset="2"/>
                <a:buNone/>
              </a:pPr>
              <a:r>
                <a:rPr lang="en-US" sz="1200" b="0"/>
                <a:t>X’</a:t>
              </a:r>
            </a:p>
          </p:txBody>
        </p:sp>
        <p:pic>
          <p:nvPicPr>
            <p:cNvPr id="14" name="Picture 7"/>
            <p:cNvPicPr>
              <a:picLocks noChangeAspect="1" noChangeArrowheads="1"/>
            </p:cNvPicPr>
            <p:nvPr/>
          </p:nvPicPr>
          <p:blipFill>
            <a:blip r:embed="rId3"/>
            <a:srcRect t="3691" b="7382"/>
            <a:stretch>
              <a:fillRect/>
            </a:stretch>
          </p:blipFill>
          <p:spPr bwMode="auto">
            <a:xfrm>
              <a:off x="2743200" y="5636699"/>
              <a:ext cx="1602000" cy="840301"/>
            </a:xfrm>
            <a:prstGeom prst="rect">
              <a:avLst/>
            </a:prstGeom>
            <a:noFill/>
            <a:ln w="25400">
              <a:noFill/>
              <a:prstDash val="dash"/>
              <a:miter lim="800000"/>
              <a:headEnd/>
              <a:tailEnd/>
            </a:ln>
            <a:effectLst/>
          </p:spPr>
        </p:pic>
      </p:grpSp>
      <p:sp>
        <p:nvSpPr>
          <p:cNvPr id="28678" name="Rectangle 6" descr="Newsprint"/>
          <p:cNvSpPr>
            <a:spLocks noChangeArrowheads="1"/>
          </p:cNvSpPr>
          <p:nvPr/>
        </p:nvSpPr>
        <p:spPr bwMode="auto">
          <a:xfrm>
            <a:off x="4713288" y="1905000"/>
            <a:ext cx="4338637" cy="3429000"/>
          </a:xfrm>
          <a:prstGeom prst="rect">
            <a:avLst/>
          </a:prstGeom>
          <a:blipFill dpi="0" rotWithShape="1">
            <a:blip r:embed="rId4">
              <a:alphaModFix amt="68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Global Fit of electroweak SM and beyond </a:t>
            </a:r>
          </a:p>
        </p:txBody>
      </p:sp>
      <p:sp>
        <p:nvSpPr>
          <p:cNvPr id="286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Gfitter package for Oblique Corrections</a:t>
            </a:r>
            <a:endParaRPr lang="de-DE" smtClean="0"/>
          </a:p>
        </p:txBody>
      </p:sp>
      <p:sp>
        <p:nvSpPr>
          <p:cNvPr id="286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13288" y="1066800"/>
            <a:ext cx="4267200" cy="4953000"/>
          </a:xfrm>
        </p:spPr>
        <p:txBody>
          <a:bodyPr/>
          <a:lstStyle/>
          <a:p>
            <a:pPr eaLnBrk="1" hangingPunct="1"/>
            <a:r>
              <a:rPr lang="en-US" sz="1600" dirty="0" smtClean="0"/>
              <a:t>Oblique corrections from New Physics </a:t>
            </a:r>
            <a:br>
              <a:rPr lang="en-US" sz="1600" dirty="0" smtClean="0"/>
            </a:br>
            <a:r>
              <a:rPr lang="en-US" sz="1600" dirty="0" smtClean="0"/>
              <a:t>described through STU </a:t>
            </a:r>
            <a:r>
              <a:rPr lang="en-US" sz="1600" dirty="0" err="1" smtClean="0"/>
              <a:t>parametrization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900" dirty="0" smtClean="0">
                <a:solidFill>
                  <a:srgbClr val="000000"/>
                </a:solidFill>
                <a:latin typeface="Century Gothic" pitchFamily="-65" charset="0"/>
              </a:rPr>
              <a:t>[</a:t>
            </a:r>
            <a:r>
              <a:rPr lang="en-US" sz="900" dirty="0" err="1" smtClean="0">
                <a:solidFill>
                  <a:srgbClr val="000000"/>
                </a:solidFill>
                <a:latin typeface="Century Gothic" pitchFamily="-65" charset="0"/>
              </a:rPr>
              <a:t>Peskin</a:t>
            </a:r>
            <a:r>
              <a:rPr lang="en-US" sz="900" dirty="0" smtClean="0">
                <a:solidFill>
                  <a:srgbClr val="000000"/>
                </a:solidFill>
                <a:latin typeface="Century Gothic" pitchFamily="-65" charset="0"/>
              </a:rPr>
              <a:t> and Takeuchi, Phys. Rev. D46, 1 (1991)]</a:t>
            </a:r>
          </a:p>
          <a:p>
            <a:pPr marL="342900" lvl="1" indent="-342900" eaLnBrk="1" hangingPunct="1">
              <a:buFont typeface="Wingdings" pitchFamily="-65" charset="2"/>
              <a:buChar char="§"/>
            </a:pPr>
            <a:endParaRPr lang="en-US" sz="1600" dirty="0" smtClean="0"/>
          </a:p>
          <a:p>
            <a:pPr marL="342900" lvl="1" indent="-342900" eaLnBrk="1" hangingPunct="1">
              <a:buFontTx/>
              <a:buNone/>
            </a:pPr>
            <a:r>
              <a:rPr lang="en-US" sz="1600" dirty="0" smtClean="0"/>
              <a:t>	</a:t>
            </a:r>
            <a:r>
              <a:rPr lang="en-US" sz="1600" dirty="0" err="1" smtClean="0"/>
              <a:t>O</a:t>
            </a:r>
            <a:r>
              <a:rPr lang="en-US" sz="1600" baseline="-25000" dirty="0" err="1" smtClean="0"/>
              <a:t>meas</a:t>
            </a:r>
            <a:r>
              <a:rPr lang="en-US" sz="1600" dirty="0" smtClean="0"/>
              <a:t> = </a:t>
            </a:r>
            <a:r>
              <a:rPr lang="en-US" sz="1600" dirty="0" err="1" smtClean="0"/>
              <a:t>O</a:t>
            </a:r>
            <a:r>
              <a:rPr lang="en-US" sz="1600" baseline="-25000" dirty="0" err="1" smtClean="0"/>
              <a:t>SM,REF</a:t>
            </a:r>
            <a:r>
              <a:rPr lang="en-US" sz="1600" dirty="0" err="1" smtClean="0"/>
              <a:t>(m</a:t>
            </a:r>
            <a:r>
              <a:rPr lang="en-US" sz="1600" baseline="-25000" dirty="0" err="1" smtClean="0"/>
              <a:t>H</a:t>
            </a:r>
            <a:r>
              <a:rPr lang="en-US" sz="1600" dirty="0" err="1" smtClean="0"/>
              <a:t>,m</a:t>
            </a:r>
            <a:r>
              <a:rPr lang="en-US" sz="1600" baseline="-25000" dirty="0" err="1" smtClean="0"/>
              <a:t>t</a:t>
            </a:r>
            <a:r>
              <a:rPr lang="en-US" sz="1600" dirty="0" smtClean="0"/>
              <a:t>) + </a:t>
            </a:r>
            <a:r>
              <a:rPr lang="en-US" sz="1600" dirty="0" err="1" smtClean="0"/>
              <a:t>c</a:t>
            </a:r>
            <a:r>
              <a:rPr lang="en-US" sz="1600" baseline="-25000" dirty="0" err="1" smtClean="0"/>
              <a:t>S</a:t>
            </a:r>
            <a:r>
              <a:rPr lang="en-US" sz="1600" dirty="0" err="1" smtClean="0"/>
              <a:t>S</a:t>
            </a:r>
            <a:r>
              <a:rPr lang="en-US" sz="1600" dirty="0" smtClean="0"/>
              <a:t> + </a:t>
            </a:r>
            <a:r>
              <a:rPr lang="en-US" sz="1600" dirty="0" err="1" smtClean="0"/>
              <a:t>c</a:t>
            </a:r>
            <a:r>
              <a:rPr lang="en-US" sz="1600" baseline="-25000" dirty="0" err="1" smtClean="0"/>
              <a:t>T</a:t>
            </a:r>
            <a:r>
              <a:rPr lang="en-US" sz="1600" dirty="0" err="1" smtClean="0"/>
              <a:t>T</a:t>
            </a:r>
            <a:r>
              <a:rPr lang="en-US" sz="1600" dirty="0" smtClean="0"/>
              <a:t> +</a:t>
            </a:r>
            <a:r>
              <a:rPr lang="en-US" sz="1600" dirty="0" err="1" smtClean="0"/>
              <a:t>c</a:t>
            </a:r>
            <a:r>
              <a:rPr lang="en-US" sz="1600" baseline="-25000" dirty="0" err="1" smtClean="0"/>
              <a:t>U</a:t>
            </a:r>
            <a:r>
              <a:rPr lang="en-US" sz="1600" dirty="0" err="1" smtClean="0"/>
              <a:t>U</a:t>
            </a:r>
            <a:endParaRPr lang="en-US" sz="1600" dirty="0" smtClean="0"/>
          </a:p>
          <a:p>
            <a:pPr marL="342900" lvl="1" indent="-342900" eaLnBrk="1" hangingPunct="1">
              <a:buFont typeface="Wingdings" pitchFamily="-65" charset="2"/>
              <a:buChar char="§"/>
            </a:pPr>
            <a:endParaRPr lang="en-US" sz="1600" dirty="0" smtClean="0"/>
          </a:p>
          <a:p>
            <a:pPr marL="342900" lvl="1" indent="-342900" eaLnBrk="1" hangingPunct="1">
              <a:buFont typeface="Wingdings" pitchFamily="-65" charset="2"/>
              <a:buChar char="§"/>
            </a:pPr>
            <a:r>
              <a:rPr lang="en-US" sz="1600" dirty="0" smtClean="0"/>
              <a:t>S : 	New Physics contributions </a:t>
            </a:r>
            <a:br>
              <a:rPr lang="en-US" sz="1600" dirty="0" smtClean="0"/>
            </a:br>
            <a:r>
              <a:rPr lang="en-US" sz="1600" dirty="0" smtClean="0"/>
              <a:t> 	to neutral currents</a:t>
            </a:r>
          </a:p>
          <a:p>
            <a:pPr marL="342900" lvl="1" indent="-342900" eaLnBrk="1" hangingPunct="1">
              <a:buFont typeface="Wingdings" pitchFamily="-65" charset="2"/>
              <a:buChar char="§"/>
            </a:pPr>
            <a:r>
              <a:rPr lang="en-US" sz="1600" dirty="0" smtClean="0"/>
              <a:t>T : 	Difference between neutral and </a:t>
            </a:r>
            <a:br>
              <a:rPr lang="en-US" sz="1600" dirty="0" smtClean="0"/>
            </a:br>
            <a:r>
              <a:rPr lang="en-US" sz="1600" dirty="0" smtClean="0"/>
              <a:t> 	charged current processes –  </a:t>
            </a:r>
            <a:br>
              <a:rPr lang="en-US" sz="1600" dirty="0" smtClean="0"/>
            </a:br>
            <a:r>
              <a:rPr lang="en-US" sz="1600" dirty="0" smtClean="0"/>
              <a:t> 	sensitive to weak </a:t>
            </a:r>
            <a:r>
              <a:rPr lang="en-US" sz="1600" dirty="0" err="1" smtClean="0"/>
              <a:t>isospin</a:t>
            </a:r>
            <a:r>
              <a:rPr lang="en-US" sz="1600" dirty="0" smtClean="0"/>
              <a:t> violation</a:t>
            </a:r>
          </a:p>
          <a:p>
            <a:pPr marL="342900" lvl="1" indent="-342900" eaLnBrk="1" hangingPunct="1">
              <a:buFont typeface="Wingdings" pitchFamily="-65" charset="2"/>
              <a:buChar char="§"/>
            </a:pPr>
            <a:r>
              <a:rPr lang="en-US" sz="1600" dirty="0" smtClean="0"/>
              <a:t>U : 	(+S) New Physics contributions to </a:t>
            </a:r>
            <a:br>
              <a:rPr lang="en-US" sz="1600" dirty="0" smtClean="0"/>
            </a:br>
            <a:r>
              <a:rPr lang="en-US" sz="1600" dirty="0" smtClean="0"/>
              <a:t> 	charged currents. U only sensitive </a:t>
            </a:r>
            <a:br>
              <a:rPr lang="en-US" sz="1600" dirty="0" smtClean="0"/>
            </a:br>
            <a:r>
              <a:rPr lang="en-US" sz="1600" dirty="0" smtClean="0"/>
              <a:t> 	to W mass and width, usually </a:t>
            </a:r>
            <a:br>
              <a:rPr lang="en-US" sz="1600" dirty="0" smtClean="0"/>
            </a:br>
            <a:r>
              <a:rPr lang="en-US" sz="1600" dirty="0" smtClean="0"/>
              <a:t> 	very small in NP models </a:t>
            </a:r>
            <a:br>
              <a:rPr lang="en-US" sz="1600" dirty="0" smtClean="0"/>
            </a:br>
            <a:r>
              <a:rPr lang="en-US" sz="1600" dirty="0" smtClean="0"/>
              <a:t> 	(often: U=0)</a:t>
            </a:r>
          </a:p>
          <a:p>
            <a:pPr marL="342900" lvl="1" indent="-342900" eaLnBrk="1" hangingPunct="1">
              <a:buFont typeface="Wingdings" pitchFamily="-65" charset="2"/>
              <a:buChar char="§"/>
            </a:pPr>
            <a:endParaRPr lang="en-US" sz="1600" dirty="0" smtClean="0"/>
          </a:p>
          <a:p>
            <a:pPr marL="342900" lvl="1" indent="-342900" eaLnBrk="1" hangingPunct="1">
              <a:buFont typeface="Wingdings" pitchFamily="-65" charset="2"/>
              <a:buChar char="§"/>
            </a:pPr>
            <a:r>
              <a:rPr lang="en-US" sz="1600" dirty="0" smtClean="0">
                <a:solidFill>
                  <a:srgbClr val="0033CC"/>
                </a:solidFill>
              </a:rPr>
              <a:t>Also implemented: correction to </a:t>
            </a:r>
            <a:r>
              <a:rPr lang="en-US" sz="1600" dirty="0" err="1" smtClean="0">
                <a:solidFill>
                  <a:srgbClr val="0033CC"/>
                </a:solidFill>
              </a:rPr>
              <a:t>Z</a:t>
            </a:r>
            <a:r>
              <a:rPr lang="en-US" sz="1600" dirty="0" err="1" smtClean="0">
                <a:solidFill>
                  <a:srgbClr val="0033CC"/>
                </a:solidFill>
                <a:sym typeface="Wingdings" pitchFamily="-65" charset="2"/>
              </a:rPr>
              <a:t></a:t>
            </a:r>
            <a:r>
              <a:rPr lang="en-US" sz="1600" dirty="0" err="1" smtClean="0">
                <a:solidFill>
                  <a:srgbClr val="0033CC"/>
                </a:solidFill>
              </a:rPr>
              <a:t>bb</a:t>
            </a:r>
            <a:r>
              <a:rPr lang="en-US" sz="1600" dirty="0" smtClean="0">
                <a:solidFill>
                  <a:srgbClr val="0033CC"/>
                </a:solidFill>
              </a:rPr>
              <a:t> </a:t>
            </a:r>
            <a:br>
              <a:rPr lang="en-US" sz="1600" dirty="0" smtClean="0">
                <a:solidFill>
                  <a:srgbClr val="0033CC"/>
                </a:solidFill>
              </a:rPr>
            </a:br>
            <a:r>
              <a:rPr lang="en-US" sz="1600" dirty="0" smtClean="0">
                <a:solidFill>
                  <a:srgbClr val="0033CC"/>
                </a:solidFill>
              </a:rPr>
              <a:t>coupling, extended parameters (VWX)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900" dirty="0" smtClean="0">
                <a:latin typeface="Century Gothic" pitchFamily="-65" charset="0"/>
              </a:rPr>
              <a:t>[Burgess et al., Phys. </a:t>
            </a:r>
            <a:r>
              <a:rPr lang="en-US" sz="900" dirty="0" err="1" smtClean="0">
                <a:latin typeface="Century Gothic" pitchFamily="-65" charset="0"/>
              </a:rPr>
              <a:t>Lett</a:t>
            </a:r>
            <a:r>
              <a:rPr lang="en-US" sz="900" dirty="0" smtClean="0">
                <a:latin typeface="Century Gothic" pitchFamily="-65" charset="0"/>
              </a:rPr>
              <a:t>. B326, 276 (1994)]</a:t>
            </a:r>
            <a:br>
              <a:rPr lang="en-US" sz="900" dirty="0" smtClean="0">
                <a:latin typeface="Century Gothic" pitchFamily="-65" charset="0"/>
              </a:rPr>
            </a:br>
            <a:r>
              <a:rPr lang="en-US" sz="900" dirty="0" smtClean="0">
                <a:latin typeface="Century Gothic" pitchFamily="-65" charset="0"/>
              </a:rPr>
              <a:t>[Burgess et al., Phys. Rev. D49, 6115 (1994)]</a:t>
            </a:r>
            <a:endParaRPr lang="de-DE" sz="900" dirty="0" smtClean="0">
              <a:latin typeface="Century Gothic" pitchFamily="-65" charset="0"/>
            </a:endParaRPr>
          </a:p>
          <a:p>
            <a:pPr eaLnBrk="1" hangingPunct="1">
              <a:buFont typeface="Wingdings" pitchFamily="-65" charset="2"/>
              <a:buNone/>
            </a:pPr>
            <a:endParaRPr lang="en-US" sz="1400" dirty="0"/>
          </a:p>
        </p:txBody>
      </p:sp>
      <p:sp>
        <p:nvSpPr>
          <p:cNvPr id="28682" name="Rounded Rectangle 9"/>
          <p:cNvSpPr>
            <a:spLocks noChangeArrowheads="1"/>
          </p:cNvSpPr>
          <p:nvPr/>
        </p:nvSpPr>
        <p:spPr bwMode="auto">
          <a:xfrm>
            <a:off x="5018088" y="2022475"/>
            <a:ext cx="3962400" cy="404813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60338" y="1828800"/>
            <a:ext cx="4267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buClr>
                <a:srgbClr val="800000"/>
              </a:buClr>
              <a:defRPr/>
            </a:pPr>
            <a:r>
              <a:rPr lang="en-US" sz="1600" b="0" kern="0" dirty="0">
                <a:solidFill>
                  <a:srgbClr val="0033CC"/>
                </a:solidFill>
                <a:latin typeface="+mn-lt"/>
                <a:ea typeface="+mn-ea"/>
                <a:cs typeface="+mn-cs"/>
              </a:rPr>
              <a:t>At low energies, BSM physics appears dominantly through vacuum polarization corrections</a:t>
            </a:r>
          </a:p>
          <a:p>
            <a:pPr marL="381600" lvl="1" indent="-194400">
              <a:buClr>
                <a:srgbClr val="800000"/>
              </a:buClr>
              <a:buFontTx/>
              <a:buChar char="•"/>
              <a:defRPr/>
            </a:pPr>
            <a:r>
              <a:rPr lang="en-US" sz="1600" b="0" kern="0" dirty="0">
                <a:latin typeface="+mn-lt"/>
                <a:ea typeface="+mn-ea"/>
                <a:cs typeface="+mn-cs"/>
              </a:rPr>
              <a:t>Aka,</a:t>
            </a:r>
            <a:r>
              <a:rPr lang="en-US" sz="1600" b="0" kern="0" dirty="0" smtClean="0">
                <a:latin typeface="+mn-lt"/>
                <a:ea typeface="+mn-ea"/>
                <a:cs typeface="+mn-cs"/>
              </a:rPr>
              <a:t> “oblique corrections”</a:t>
            </a:r>
          </a:p>
          <a:p>
            <a:pPr marL="342900" indent="-342900">
              <a:buClr>
                <a:srgbClr val="800000"/>
              </a:buClr>
              <a:defRPr/>
            </a:pPr>
            <a:endParaRPr lang="en-US" sz="1000" b="0" kern="0" dirty="0">
              <a:latin typeface="+mn-lt"/>
              <a:ea typeface="+mn-ea"/>
              <a:cs typeface="+mn-cs"/>
            </a:endParaRPr>
          </a:p>
          <a:p>
            <a:pPr marL="342900" indent="-342900">
              <a:buClr>
                <a:srgbClr val="800000"/>
              </a:buClr>
              <a:defRPr/>
            </a:pPr>
            <a:r>
              <a:rPr lang="en-US" sz="1600" b="0" kern="0" dirty="0">
                <a:solidFill>
                  <a:srgbClr val="0033CC"/>
                </a:solidFill>
                <a:latin typeface="+mn-lt"/>
                <a:ea typeface="+mn-ea"/>
                <a:cs typeface="+mn-cs"/>
              </a:rPr>
              <a:t>Oblique corrections reabsorbed into electroweak parameters</a:t>
            </a:r>
          </a:p>
          <a:p>
            <a:pPr marL="381600" lvl="1" indent="-194400">
              <a:buClr>
                <a:srgbClr val="800000"/>
              </a:buClr>
              <a:buFontTx/>
              <a:buChar char="•"/>
              <a:defRPr/>
            </a:pPr>
            <a:r>
              <a:rPr lang="en-US" sz="1600" b="0" kern="0" dirty="0">
                <a:latin typeface="Symbol" pitchFamily="-65" charset="2"/>
                <a:ea typeface="+mn-ea"/>
                <a:cs typeface="+mn-cs"/>
              </a:rPr>
              <a:t>Dr, </a:t>
            </a:r>
            <a:r>
              <a:rPr lang="en-US" sz="1600" b="0" kern="0" dirty="0" err="1">
                <a:latin typeface="Symbol" pitchFamily="-65" charset="2"/>
                <a:ea typeface="+mn-ea"/>
                <a:cs typeface="+mn-cs"/>
              </a:rPr>
              <a:t>Dk</a:t>
            </a:r>
            <a:r>
              <a:rPr lang="en-US" sz="1600" b="0" kern="0" dirty="0">
                <a:latin typeface="Symbol" pitchFamily="-65" charset="2"/>
                <a:ea typeface="+mn-ea"/>
                <a:cs typeface="+mn-cs"/>
              </a:rPr>
              <a:t>, D</a:t>
            </a:r>
            <a:r>
              <a:rPr lang="en-US" sz="1600" b="0" kern="0" dirty="0">
                <a:latin typeface="+mn-lt"/>
                <a:ea typeface="+mn-ea"/>
                <a:cs typeface="+mn-cs"/>
              </a:rPr>
              <a:t>r parameters,</a:t>
            </a:r>
            <a:r>
              <a:rPr lang="en-US" sz="1600" b="0" kern="0" dirty="0">
                <a:latin typeface="Symbol" pitchFamily="-65" charset="2"/>
                <a:ea typeface="+mn-ea"/>
                <a:cs typeface="+mn-cs"/>
              </a:rPr>
              <a:t> </a:t>
            </a:r>
            <a:r>
              <a:rPr lang="en-US" sz="1600" b="0" kern="0" dirty="0">
                <a:latin typeface="+mn-lt"/>
                <a:ea typeface="+mn-ea"/>
                <a:cs typeface="+mn-cs"/>
              </a:rPr>
              <a:t>appearing in: M</a:t>
            </a:r>
            <a:r>
              <a:rPr lang="en-US" sz="1600" b="0" kern="0" baseline="-25000" dirty="0">
                <a:latin typeface="+mn-lt"/>
                <a:ea typeface="+mn-ea"/>
                <a:cs typeface="+mn-cs"/>
              </a:rPr>
              <a:t>W</a:t>
            </a:r>
            <a:r>
              <a:rPr lang="en-US" sz="1600" b="0" kern="0" baseline="30000" dirty="0">
                <a:latin typeface="+mn-lt"/>
                <a:ea typeface="+mn-ea"/>
                <a:cs typeface="+mn-cs"/>
              </a:rPr>
              <a:t>2</a:t>
            </a:r>
            <a:r>
              <a:rPr lang="en-US" sz="1600" b="0" kern="0" dirty="0">
                <a:latin typeface="+mn-lt"/>
                <a:ea typeface="+mn-ea"/>
                <a:cs typeface="+mn-cs"/>
              </a:rPr>
              <a:t>, sin</a:t>
            </a:r>
            <a:r>
              <a:rPr lang="en-US" sz="1600" b="0" kern="0" baseline="30000" dirty="0">
                <a:latin typeface="+mn-lt"/>
                <a:ea typeface="+mn-ea"/>
                <a:cs typeface="+mn-cs"/>
              </a:rPr>
              <a:t>2</a:t>
            </a:r>
            <a:r>
              <a:rPr lang="en-US" sz="1600" b="0" kern="0" dirty="0">
                <a:latin typeface="Symbol" pitchFamily="-65" charset="2"/>
                <a:ea typeface="+mn-ea"/>
                <a:cs typeface="+mn-cs"/>
              </a:rPr>
              <a:t>q</a:t>
            </a:r>
            <a:r>
              <a:rPr lang="en-US" sz="1600" b="0" kern="0" baseline="-25000" dirty="0">
                <a:latin typeface="+mn-lt"/>
                <a:ea typeface="+mn-ea"/>
                <a:cs typeface="+mn-cs"/>
              </a:rPr>
              <a:t>eff</a:t>
            </a:r>
            <a:r>
              <a:rPr lang="en-US" sz="1600" b="0" kern="0" dirty="0">
                <a:latin typeface="+mn-lt"/>
                <a:ea typeface="+mn-ea"/>
                <a:cs typeface="+mn-cs"/>
              </a:rPr>
              <a:t>, G</a:t>
            </a:r>
            <a:r>
              <a:rPr lang="en-US" sz="1600" b="0" kern="0" baseline="-25000" dirty="0">
                <a:latin typeface="+mn-lt"/>
                <a:ea typeface="+mn-ea"/>
                <a:cs typeface="+mn-cs"/>
              </a:rPr>
              <a:t>F</a:t>
            </a:r>
            <a:r>
              <a:rPr lang="en-US" sz="1600" b="0" kern="0" dirty="0">
                <a:latin typeface="+mn-lt"/>
                <a:ea typeface="+mn-ea"/>
                <a:cs typeface="+mn-cs"/>
              </a:rPr>
              <a:t>, </a:t>
            </a:r>
            <a:r>
              <a:rPr lang="en-US" sz="1600" b="0" kern="0" dirty="0">
                <a:latin typeface="Symbol" pitchFamily="-65" charset="2"/>
                <a:ea typeface="+mn-ea"/>
                <a:cs typeface="+mn-cs"/>
              </a:rPr>
              <a:t>a</a:t>
            </a:r>
            <a:r>
              <a:rPr lang="en-US" sz="1600" b="0" kern="0" dirty="0"/>
              <a:t>, etc</a:t>
            </a:r>
            <a:endParaRPr lang="en-US" sz="1600" b="0" kern="0" dirty="0">
              <a:latin typeface="+mn-lt"/>
              <a:ea typeface="+mn-ea"/>
              <a:cs typeface="+mn-cs"/>
            </a:endParaRPr>
          </a:p>
          <a:p>
            <a:pPr marL="342900" indent="-342900">
              <a:buClr>
                <a:srgbClr val="800000"/>
              </a:buClr>
              <a:defRPr/>
            </a:pPr>
            <a:endParaRPr lang="en-US" sz="1000" b="0" kern="0" dirty="0">
              <a:latin typeface="+mn-lt"/>
              <a:ea typeface="+mn-ea"/>
              <a:cs typeface="+mn-cs"/>
            </a:endParaRPr>
          </a:p>
          <a:p>
            <a:pPr marL="342900" indent="-342900">
              <a:buClr>
                <a:srgbClr val="800000"/>
              </a:buClr>
              <a:defRPr/>
            </a:pPr>
            <a:r>
              <a:rPr lang="en-US" sz="1600" b="0" kern="0" dirty="0">
                <a:solidFill>
                  <a:srgbClr val="0033CC"/>
                </a:solidFill>
                <a:latin typeface="+mn-lt"/>
                <a:ea typeface="+mn-ea"/>
                <a:cs typeface="+mn-cs"/>
              </a:rPr>
              <a:t>Electroweak fit sensitive to BSM physics through oblique corrections</a:t>
            </a:r>
          </a:p>
          <a:p>
            <a:pPr marL="381600" lvl="1" indent="-194400">
              <a:buClr>
                <a:srgbClr val="800000"/>
              </a:buClr>
              <a:buFontTx/>
              <a:buChar char="•"/>
              <a:defRPr/>
            </a:pPr>
            <a:r>
              <a:rPr lang="en-US" sz="1600" b="0" kern="0" dirty="0">
                <a:latin typeface="+mn-lt"/>
                <a:ea typeface="+mn-ea"/>
                <a:cs typeface="+mn-cs"/>
              </a:rPr>
              <a:t>In direct competition </a:t>
            </a:r>
            <a:br>
              <a:rPr lang="en-US" sz="1600" b="0" kern="0" dirty="0">
                <a:latin typeface="+mn-lt"/>
                <a:ea typeface="+mn-ea"/>
                <a:cs typeface="+mn-cs"/>
              </a:rPr>
            </a:br>
            <a:r>
              <a:rPr lang="en-US" sz="1600" b="0" kern="0" dirty="0">
                <a:latin typeface="+mn-lt"/>
                <a:ea typeface="+mn-ea"/>
                <a:cs typeface="+mn-cs"/>
              </a:rPr>
              <a:t>with sensitivity </a:t>
            </a:r>
            <a:br>
              <a:rPr lang="en-US" sz="1600" b="0" kern="0" dirty="0">
                <a:latin typeface="+mn-lt"/>
                <a:ea typeface="+mn-ea"/>
                <a:cs typeface="+mn-cs"/>
              </a:rPr>
            </a:br>
            <a:r>
              <a:rPr lang="en-US" sz="1600" b="0" kern="0" dirty="0">
                <a:latin typeface="+mn-lt"/>
                <a:ea typeface="+mn-ea"/>
                <a:cs typeface="+mn-cs"/>
              </a:rPr>
              <a:t>to Higgs loop </a:t>
            </a:r>
            <a:br>
              <a:rPr lang="en-US" sz="1600" b="0" kern="0" dirty="0">
                <a:latin typeface="+mn-lt"/>
                <a:ea typeface="+mn-ea"/>
                <a:cs typeface="+mn-cs"/>
              </a:rPr>
            </a:br>
            <a:r>
              <a:rPr lang="en-US" sz="1600" b="0" kern="0" dirty="0">
                <a:latin typeface="+mn-lt"/>
                <a:ea typeface="+mn-ea"/>
                <a:cs typeface="+mn-cs"/>
              </a:rPr>
              <a:t>corrections</a:t>
            </a:r>
          </a:p>
        </p:txBody>
      </p:sp>
      <p:pic>
        <p:nvPicPr>
          <p:cNvPr id="28684" name="Picture 4" descr="http://www.desy.de/~mgoebel/logos/gbsmLogo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654050"/>
            <a:ext cx="41148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8001000" y="6553200"/>
            <a:ext cx="1143000" cy="304800"/>
          </a:xfrm>
          <a:prstGeom prst="rect">
            <a:avLst/>
          </a:prstGeom>
        </p:spPr>
        <p:txBody>
          <a:bodyPr/>
          <a:lstStyle>
            <a:lvl1pPr algn="r">
              <a:defRPr sz="1400" b="0"/>
            </a:lvl1pPr>
          </a:lstStyle>
          <a:p>
            <a:pPr>
              <a:buFont typeface="Wingdings" pitchFamily="-65" charset="2"/>
              <a:buNone/>
              <a:defRPr/>
            </a:pPr>
            <a:fld id="{3FD7F658-55AC-CE4A-AC04-A8AE70956CA4}" type="slidenum">
              <a:rPr lang="de-DE" smtClean="0"/>
              <a:pPr>
                <a:buFont typeface="Wingdings" pitchFamily="-65" charset="2"/>
                <a:buNone/>
                <a:defRPr/>
              </a:pPr>
              <a:t>13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Global Fit of electroweak SM and beyond </a:t>
            </a: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Fit to Oblique Parameters</a:t>
            </a:r>
            <a:endParaRPr lang="de-DE"/>
          </a:p>
        </p:txBody>
      </p:sp>
      <p:sp>
        <p:nvSpPr>
          <p:cNvPr id="17" name="Text Box 122"/>
          <p:cNvSpPr txBox="1">
            <a:spLocks noChangeArrowheads="1"/>
          </p:cNvSpPr>
          <p:nvPr/>
        </p:nvSpPr>
        <p:spPr bwMode="auto">
          <a:xfrm>
            <a:off x="5257800" y="639763"/>
            <a:ext cx="3848100" cy="366712"/>
          </a:xfrm>
          <a:prstGeom prst="rect">
            <a:avLst/>
          </a:prstGeom>
          <a:noFill/>
          <a:ln w="25400">
            <a:noFill/>
            <a:prstDash val="dash"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sz="1800" b="0" i="1" u="sng" kern="0" dirty="0" smtClean="0">
                <a:solidFill>
                  <a:sysClr val="windowText" lastClr="000000"/>
                </a:solidFill>
              </a:rPr>
              <a:t>Blue: U=0 , yellow: U=free</a:t>
            </a:r>
            <a:endParaRPr lang="en-US" sz="1800" b="0" u="sng" kern="0" dirty="0">
              <a:solidFill>
                <a:sysClr val="windowText" lastClr="000000"/>
              </a:solidFill>
            </a:endParaRPr>
          </a:p>
        </p:txBody>
      </p:sp>
      <p:sp>
        <p:nvSpPr>
          <p:cNvPr id="29702" name="Rectangle 6" descr="Newsprint"/>
          <p:cNvSpPr>
            <a:spLocks noChangeArrowheads="1"/>
          </p:cNvSpPr>
          <p:nvPr/>
        </p:nvSpPr>
        <p:spPr bwMode="auto">
          <a:xfrm>
            <a:off x="88900" y="1490663"/>
            <a:ext cx="4572000" cy="1524000"/>
          </a:xfrm>
          <a:prstGeom prst="rect">
            <a:avLst/>
          </a:prstGeom>
          <a:blipFill dpi="0" rotWithShape="1">
            <a:blip r:embed="rId2">
              <a:alphaModFix amt="68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3" name="Rectangle 8"/>
          <p:cNvSpPr>
            <a:spLocks noChangeArrowheads="1"/>
          </p:cNvSpPr>
          <p:nvPr/>
        </p:nvSpPr>
        <p:spPr bwMode="auto">
          <a:xfrm>
            <a:off x="60325" y="823913"/>
            <a:ext cx="4816475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buClr>
                <a:srgbClr val="800000"/>
              </a:buClr>
            </a:pPr>
            <a:r>
              <a:rPr lang="en-US" sz="1800" b="0" dirty="0"/>
              <a:t>S,T,U obtained from fit to EW observables</a:t>
            </a:r>
          </a:p>
          <a:p>
            <a:pPr marL="342900" indent="-342900">
              <a:buClr>
                <a:srgbClr val="800000"/>
              </a:buClr>
              <a:buFont typeface="Wingdings" pitchFamily="-65" charset="2"/>
              <a:buNone/>
            </a:pPr>
            <a:endParaRPr lang="en-US" sz="1800" b="0" dirty="0"/>
          </a:p>
          <a:p>
            <a:pPr marL="342900" indent="-342900">
              <a:buClr>
                <a:srgbClr val="800000"/>
              </a:buClr>
            </a:pPr>
            <a:r>
              <a:rPr lang="en-US" sz="1800" b="0" dirty="0"/>
              <a:t>Results for STU:</a:t>
            </a:r>
          </a:p>
          <a:p>
            <a:pPr marL="342900" indent="-342900">
              <a:buClr>
                <a:srgbClr val="800000"/>
              </a:buClr>
            </a:pPr>
            <a:endParaRPr lang="en-US" sz="1800" b="0" dirty="0"/>
          </a:p>
          <a:p>
            <a:pPr marL="342900" indent="-342900">
              <a:buClr>
                <a:srgbClr val="800000"/>
              </a:buClr>
            </a:pPr>
            <a:endParaRPr lang="en-US" sz="1800" b="0" dirty="0"/>
          </a:p>
          <a:p>
            <a:pPr marL="342900" indent="-342900">
              <a:buClr>
                <a:srgbClr val="800000"/>
              </a:buClr>
            </a:pPr>
            <a:endParaRPr lang="en-US" sz="1800" b="0" dirty="0"/>
          </a:p>
          <a:p>
            <a:pPr marL="342900" indent="-342900">
              <a:buClr>
                <a:srgbClr val="800000"/>
              </a:buClr>
            </a:pPr>
            <a:endParaRPr lang="en-US" sz="1800" b="0" dirty="0" smtClean="0"/>
          </a:p>
          <a:p>
            <a:pPr marL="342900" indent="-342900">
              <a:buClr>
                <a:srgbClr val="800000"/>
              </a:buClr>
            </a:pPr>
            <a:r>
              <a:rPr lang="en-US" sz="1800" b="0" dirty="0" smtClean="0"/>
              <a:t>Dark grey area: SM prediction</a:t>
            </a:r>
          </a:p>
          <a:p>
            <a:pPr marL="503238" lvl="1" indent="-285750">
              <a:spcBef>
                <a:spcPts val="313"/>
              </a:spcBef>
              <a:buClr>
                <a:srgbClr val="800000"/>
              </a:buClr>
              <a:buFontTx/>
              <a:buChar char="•"/>
            </a:pPr>
            <a:r>
              <a:rPr lang="en-US" sz="1600" b="0" dirty="0" err="1" smtClean="0">
                <a:solidFill>
                  <a:srgbClr val="0033CC"/>
                </a:solidFill>
              </a:rPr>
              <a:t>SM</a:t>
            </a:r>
            <a:r>
              <a:rPr lang="en-US" sz="1600" b="0" baseline="-25000" dirty="0" err="1" smtClean="0">
                <a:solidFill>
                  <a:srgbClr val="0033CC"/>
                </a:solidFill>
              </a:rPr>
              <a:t>ref</a:t>
            </a:r>
            <a:r>
              <a:rPr lang="en-US" sz="1600" b="0" dirty="0" smtClean="0">
                <a:solidFill>
                  <a:srgbClr val="0033CC"/>
                </a:solidFill>
              </a:rPr>
              <a:t> chosen at: M</a:t>
            </a:r>
            <a:r>
              <a:rPr lang="en-US" sz="1600" b="0" baseline="-25000" dirty="0" smtClean="0">
                <a:solidFill>
                  <a:srgbClr val="0033CC"/>
                </a:solidFill>
              </a:rPr>
              <a:t>H</a:t>
            </a:r>
            <a:r>
              <a:rPr lang="en-US" sz="1600" b="0" dirty="0" smtClean="0">
                <a:solidFill>
                  <a:srgbClr val="0033CC"/>
                </a:solidFill>
              </a:rPr>
              <a:t> = 120 </a:t>
            </a:r>
            <a:r>
              <a:rPr lang="en-US" sz="1600" b="0" dirty="0" err="1" smtClean="0">
                <a:solidFill>
                  <a:srgbClr val="0033CC"/>
                </a:solidFill>
              </a:rPr>
              <a:t>GeV</a:t>
            </a:r>
            <a:r>
              <a:rPr lang="en-US" sz="1600" b="0" dirty="0" smtClean="0">
                <a:solidFill>
                  <a:srgbClr val="0033CC"/>
                </a:solidFill>
              </a:rPr>
              <a:t> </a:t>
            </a:r>
            <a:br>
              <a:rPr lang="en-US" sz="1600" b="0" dirty="0" smtClean="0">
                <a:solidFill>
                  <a:srgbClr val="0033CC"/>
                </a:solidFill>
              </a:rPr>
            </a:br>
            <a:r>
              <a:rPr lang="en-US" sz="1600" b="0" dirty="0" smtClean="0">
                <a:solidFill>
                  <a:srgbClr val="0033CC"/>
                </a:solidFill>
              </a:rPr>
              <a:t>and </a:t>
            </a:r>
            <a:r>
              <a:rPr lang="en-US" sz="1600" b="0" dirty="0" err="1" smtClean="0">
                <a:solidFill>
                  <a:srgbClr val="0033CC"/>
                </a:solidFill>
              </a:rPr>
              <a:t>m</a:t>
            </a:r>
            <a:r>
              <a:rPr lang="en-US" sz="1600" b="0" baseline="-25000" dirty="0" err="1" smtClean="0">
                <a:solidFill>
                  <a:srgbClr val="0033CC"/>
                </a:solidFill>
              </a:rPr>
              <a:t>t</a:t>
            </a:r>
            <a:r>
              <a:rPr lang="en-US" sz="1600" b="0" baseline="-25000" dirty="0" smtClean="0">
                <a:solidFill>
                  <a:srgbClr val="0033CC"/>
                </a:solidFill>
              </a:rPr>
              <a:t> </a:t>
            </a:r>
            <a:r>
              <a:rPr lang="en-US" sz="1600" b="0" dirty="0" smtClean="0">
                <a:solidFill>
                  <a:srgbClr val="0033CC"/>
                </a:solidFill>
              </a:rPr>
              <a:t>= 173.1</a:t>
            </a:r>
            <a:r>
              <a:rPr lang="en-US" sz="1600" b="0" dirty="0" smtClean="0">
                <a:solidFill>
                  <a:srgbClr val="0033CC"/>
                </a:solidFill>
                <a:ea typeface="Tahoma" pitchFamily="-65" charset="0"/>
                <a:cs typeface="Tahoma" pitchFamily="-65" charset="0"/>
              </a:rPr>
              <a:t> </a:t>
            </a:r>
            <a:r>
              <a:rPr lang="en-US" sz="1600" b="0" dirty="0" err="1" smtClean="0">
                <a:solidFill>
                  <a:srgbClr val="0033CC"/>
                </a:solidFill>
                <a:ea typeface="Tahoma" pitchFamily="-65" charset="0"/>
                <a:cs typeface="Tahoma" pitchFamily="-65" charset="0"/>
              </a:rPr>
              <a:t>GeV</a:t>
            </a:r>
            <a:endParaRPr lang="en-US" sz="1600" b="0" dirty="0" smtClean="0">
              <a:solidFill>
                <a:srgbClr val="0033CC"/>
              </a:solidFill>
              <a:ea typeface="Tahoma" pitchFamily="-65" charset="0"/>
              <a:cs typeface="Tahoma" pitchFamily="-65" charset="0"/>
            </a:endParaRPr>
          </a:p>
          <a:p>
            <a:pPr marL="503238" lvl="1" indent="-285750">
              <a:spcBef>
                <a:spcPts val="313"/>
              </a:spcBef>
              <a:buClr>
                <a:srgbClr val="800000"/>
              </a:buClr>
              <a:buFontTx/>
              <a:buChar char="•"/>
            </a:pPr>
            <a:r>
              <a:rPr lang="en-US" sz="1600" b="0" dirty="0" smtClean="0">
                <a:solidFill>
                  <a:schemeClr val="tx2"/>
                </a:solidFill>
                <a:sym typeface="Wingdings" pitchFamily="-65" charset="2"/>
              </a:rPr>
              <a:t>This defines</a:t>
            </a:r>
            <a:r>
              <a:rPr lang="en-US" sz="1600" b="0" dirty="0" smtClean="0">
                <a:solidFill>
                  <a:schemeClr val="tx2"/>
                </a:solidFill>
              </a:rPr>
              <a:t> (S,T,U) = (0,0,0)</a:t>
            </a:r>
            <a:endParaRPr lang="en-US" sz="1600" b="0" dirty="0" smtClean="0">
              <a:solidFill>
                <a:schemeClr val="tx2"/>
              </a:solidFill>
              <a:ea typeface="Tahoma" pitchFamily="-65" charset="0"/>
              <a:cs typeface="Tahoma" pitchFamily="-65" charset="0"/>
            </a:endParaRPr>
          </a:p>
          <a:p>
            <a:pPr marL="342900" indent="-342900">
              <a:buClr>
                <a:srgbClr val="800000"/>
              </a:buClr>
            </a:pPr>
            <a:endParaRPr lang="en-US" sz="1800" b="0" dirty="0" smtClean="0"/>
          </a:p>
          <a:p>
            <a:pPr marL="342900" indent="-342900">
              <a:buClr>
                <a:srgbClr val="800000"/>
              </a:buClr>
            </a:pPr>
            <a:r>
              <a:rPr lang="en-US" sz="1800" b="0" dirty="0" smtClean="0"/>
              <a:t>S</a:t>
            </a:r>
            <a:r>
              <a:rPr lang="en-US" sz="1800" b="0" dirty="0"/>
              <a:t>, T: logarithmically dependent on </a:t>
            </a:r>
            <a:r>
              <a:rPr lang="en-US" sz="1800" b="0" i="1" dirty="0"/>
              <a:t>M</a:t>
            </a:r>
            <a:r>
              <a:rPr lang="en-US" sz="1800" b="0" i="1" baseline="-25000" dirty="0"/>
              <a:t>H</a:t>
            </a:r>
          </a:p>
          <a:p>
            <a:pPr marL="342900" indent="-342900">
              <a:buClr>
                <a:srgbClr val="800000"/>
              </a:buClr>
            </a:pPr>
            <a:endParaRPr lang="en-US" sz="1800" b="0" dirty="0" smtClean="0"/>
          </a:p>
          <a:p>
            <a:pPr marL="342900" indent="-342900">
              <a:buClr>
                <a:srgbClr val="800000"/>
              </a:buClr>
            </a:pPr>
            <a:r>
              <a:rPr lang="en-US" sz="1800" b="0" dirty="0" smtClean="0"/>
              <a:t>Comparison </a:t>
            </a:r>
            <a:r>
              <a:rPr lang="en-US" sz="1800" b="0" dirty="0"/>
              <a:t>of EW data </a:t>
            </a:r>
            <a:r>
              <a:rPr lang="en-US" sz="1800" b="0" dirty="0" err="1"/>
              <a:t>w</a:t>
            </a:r>
            <a:r>
              <a:rPr lang="en-US" sz="1800" b="0" dirty="0"/>
              <a:t>/ SM prediction:</a:t>
            </a:r>
          </a:p>
          <a:p>
            <a:pPr marL="503238" lvl="1" indent="-285750">
              <a:spcBef>
                <a:spcPts val="313"/>
              </a:spcBef>
              <a:buClr>
                <a:srgbClr val="800000"/>
              </a:buClr>
              <a:buFontTx/>
              <a:buChar char="•"/>
            </a:pPr>
            <a:r>
              <a:rPr lang="en-US" sz="1600" b="0" dirty="0"/>
              <a:t>Preference for small </a:t>
            </a:r>
            <a:r>
              <a:rPr lang="en-US" sz="1600" b="0" i="1" dirty="0"/>
              <a:t>M</a:t>
            </a:r>
            <a:r>
              <a:rPr lang="en-US" sz="1600" b="0" i="1" baseline="-25000" dirty="0"/>
              <a:t>H</a:t>
            </a:r>
          </a:p>
          <a:p>
            <a:pPr marL="503238" lvl="1" indent="-285750">
              <a:spcBef>
                <a:spcPts val="313"/>
              </a:spcBef>
              <a:buClr>
                <a:srgbClr val="800000"/>
              </a:buClr>
              <a:buFontTx/>
              <a:buChar char="•"/>
            </a:pPr>
            <a:r>
              <a:rPr lang="en-US" sz="1600" b="0" dirty="0"/>
              <a:t>No indication for new physics</a:t>
            </a:r>
            <a:endParaRPr lang="en-US" sz="1600" b="0" dirty="0">
              <a:solidFill>
                <a:srgbClr val="333333"/>
              </a:solidFill>
              <a:ea typeface="Tahoma" pitchFamily="-65" charset="0"/>
              <a:cs typeface="Tahoma" pitchFamily="-65" charset="0"/>
            </a:endParaRPr>
          </a:p>
          <a:p>
            <a:pPr marL="342900" indent="-342900">
              <a:buClr>
                <a:srgbClr val="800000"/>
              </a:buClr>
              <a:buFont typeface="Wingdings" pitchFamily="-65" charset="2"/>
              <a:buNone/>
            </a:pPr>
            <a:endParaRPr lang="en-US" sz="1800" b="0" dirty="0"/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406400" y="1843088"/>
            <a:ext cx="1844675" cy="1077912"/>
          </a:xfrm>
          <a:prstGeom prst="rect">
            <a:avLst/>
          </a:prstGeom>
          <a:noFill/>
          <a:ln w="25400">
            <a:noFill/>
            <a:prstDash val="dash"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sz="1600" b="0" i="1" kern="0" dirty="0">
                <a:solidFill>
                  <a:sysClr val="windowText" lastClr="000000"/>
                </a:solidFill>
              </a:rPr>
              <a:t>S</a:t>
            </a:r>
            <a:r>
              <a:rPr lang="en-US" sz="1600" b="0" kern="0" dirty="0">
                <a:solidFill>
                  <a:sysClr val="windowText" lastClr="000000"/>
                </a:solidFill>
              </a:rPr>
              <a:t> = 0.02 </a:t>
            </a:r>
            <a:r>
              <a:rPr lang="en-US" sz="1600" b="0" kern="0" dirty="0">
                <a:solidFill>
                  <a:sysClr val="windowText" lastClr="000000"/>
                </a:solidFill>
                <a:ea typeface="Arial" pitchFamily="-65" charset="0"/>
                <a:cs typeface="Arial" pitchFamily="-65" charset="0"/>
              </a:rPr>
              <a:t>± 0.11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800" b="0" kern="0" dirty="0">
              <a:solidFill>
                <a:sysClr val="windowText" lastClr="000000"/>
              </a:solidFill>
              <a:ea typeface="Arial" pitchFamily="-65" charset="0"/>
              <a:cs typeface="Arial" pitchFamily="-65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sz="1600" b="0" i="1" kern="0" dirty="0">
                <a:solidFill>
                  <a:sysClr val="windowText" lastClr="000000"/>
                </a:solidFill>
                <a:ea typeface="Arial" pitchFamily="-65" charset="0"/>
                <a:cs typeface="Arial" pitchFamily="-65" charset="0"/>
              </a:rPr>
              <a:t>T</a:t>
            </a:r>
            <a:r>
              <a:rPr lang="en-US" sz="1600" b="0" kern="0" dirty="0">
                <a:solidFill>
                  <a:sysClr val="windowText" lastClr="000000"/>
                </a:solidFill>
                <a:ea typeface="Arial" pitchFamily="-65" charset="0"/>
                <a:cs typeface="Arial" pitchFamily="-65" charset="0"/>
              </a:rPr>
              <a:t> = 0.05 ± 0.12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800" b="0" kern="0" dirty="0">
              <a:solidFill>
                <a:sysClr val="windowText" lastClr="000000"/>
              </a:solidFill>
              <a:ea typeface="Arial" pitchFamily="-65" charset="0"/>
              <a:cs typeface="Arial" pitchFamily="-65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sz="1600" b="0" i="1" kern="0" dirty="0">
                <a:solidFill>
                  <a:sysClr val="windowText" lastClr="000000"/>
                </a:solidFill>
                <a:ea typeface="Arial" pitchFamily="-65" charset="0"/>
                <a:cs typeface="Arial" pitchFamily="-65" charset="0"/>
              </a:rPr>
              <a:t>U </a:t>
            </a:r>
            <a:r>
              <a:rPr lang="en-US" sz="1600" b="0" kern="0" dirty="0">
                <a:solidFill>
                  <a:sysClr val="windowText" lastClr="000000"/>
                </a:solidFill>
                <a:ea typeface="Arial" pitchFamily="-65" charset="0"/>
                <a:cs typeface="Arial" pitchFamily="-65" charset="0"/>
              </a:rPr>
              <a:t>= 0.07 ± 0.12</a:t>
            </a:r>
          </a:p>
        </p:txBody>
      </p:sp>
      <p:graphicFrame>
        <p:nvGraphicFramePr>
          <p:cNvPr id="21" name="Group 135"/>
          <p:cNvGraphicFramePr>
            <a:graphicFrameLocks noGrp="1"/>
          </p:cNvGraphicFramePr>
          <p:nvPr/>
        </p:nvGraphicFramePr>
        <p:xfrm>
          <a:off x="2514600" y="1684338"/>
          <a:ext cx="1981200" cy="1127760"/>
        </p:xfrm>
        <a:graphic>
          <a:graphicData uri="http://schemas.openxmlformats.org/drawingml/2006/table">
            <a:tbl>
              <a:tblPr/>
              <a:tblGrid>
                <a:gridCol w="306388"/>
                <a:gridCol w="379412"/>
                <a:gridCol w="609600"/>
                <a:gridCol w="685800"/>
              </a:tblGrid>
              <a:tr h="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U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S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0.879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-0.469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T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-0.716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U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8001000" y="6553200"/>
            <a:ext cx="1143000" cy="304800"/>
          </a:xfrm>
          <a:prstGeom prst="rect">
            <a:avLst/>
          </a:prstGeom>
        </p:spPr>
        <p:txBody>
          <a:bodyPr/>
          <a:lstStyle>
            <a:lvl1pPr algn="r">
              <a:defRPr sz="1400" b="0"/>
            </a:lvl1pPr>
          </a:lstStyle>
          <a:p>
            <a:pPr>
              <a:buFont typeface="Wingdings" pitchFamily="-65" charset="2"/>
              <a:buNone/>
              <a:defRPr/>
            </a:pPr>
            <a:fld id="{3FD7F658-55AC-CE4A-AC04-A8AE70956CA4}" type="slidenum">
              <a:rPr lang="de-DE" smtClean="0"/>
              <a:pPr>
                <a:buFont typeface="Wingdings" pitchFamily="-65" charset="2"/>
                <a:buNone/>
                <a:defRPr/>
              </a:pPr>
              <a:t>14</a:t>
            </a:fld>
            <a:endParaRPr lang="de-DE" dirty="0"/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9967" y="952500"/>
            <a:ext cx="4354033" cy="2971800"/>
          </a:xfrm>
          <a:prstGeom prst="rect">
            <a:avLst/>
          </a:prstGeom>
          <a:noFill/>
          <a:ln w="25400">
            <a:noFill/>
            <a:prstDash val="dash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 descr="Newsprint"/>
          <p:cNvSpPr>
            <a:spLocks noChangeArrowheads="1"/>
          </p:cNvSpPr>
          <p:nvPr/>
        </p:nvSpPr>
        <p:spPr bwMode="auto">
          <a:xfrm>
            <a:off x="4876800" y="4267200"/>
            <a:ext cx="4114800" cy="1752600"/>
          </a:xfrm>
          <a:prstGeom prst="rect">
            <a:avLst/>
          </a:prstGeom>
          <a:blipFill dpi="0" rotWithShape="1">
            <a:blip r:embed="rId2">
              <a:alphaModFix amt="68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Global Fit of electroweak SM and beyond </a:t>
            </a:r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Fit to Oblique Parameters</a:t>
            </a:r>
            <a:endParaRPr lang="de-DE"/>
          </a:p>
        </p:txBody>
      </p:sp>
      <p:sp>
        <p:nvSpPr>
          <p:cNvPr id="30725" name="Rectangle 8"/>
          <p:cNvSpPr>
            <a:spLocks noChangeArrowheads="1"/>
          </p:cNvSpPr>
          <p:nvPr/>
        </p:nvSpPr>
        <p:spPr bwMode="auto">
          <a:xfrm>
            <a:off x="4860925" y="4267200"/>
            <a:ext cx="41306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buClr>
                <a:srgbClr val="800000"/>
              </a:buClr>
            </a:pPr>
            <a:r>
              <a:rPr lang="en-US" sz="1800" b="0"/>
              <a:t>Many new physics models also compatible with the EW data:</a:t>
            </a:r>
          </a:p>
          <a:p>
            <a:pPr marL="503238" lvl="1" indent="-285750">
              <a:spcBef>
                <a:spcPts val="313"/>
              </a:spcBef>
              <a:buClr>
                <a:srgbClr val="800000"/>
              </a:buClr>
              <a:buFontTx/>
              <a:buChar char="•"/>
            </a:pPr>
            <a:r>
              <a:rPr lang="en-US" sz="1600" b="0"/>
              <a:t>Variation of model parameters often allows for large area in ST-plane.</a:t>
            </a:r>
            <a:endParaRPr lang="en-US" sz="1600" b="0" i="1" baseline="-25000"/>
          </a:p>
          <a:p>
            <a:pPr marL="503238" lvl="1" indent="-285750">
              <a:spcBef>
                <a:spcPts val="313"/>
              </a:spcBef>
              <a:buClr>
                <a:srgbClr val="800000"/>
              </a:buClr>
              <a:buFontTx/>
              <a:buChar char="•"/>
            </a:pPr>
            <a:r>
              <a:rPr lang="en-US" sz="1600" b="0"/>
              <a:t>Tested: UED, 4</a:t>
            </a:r>
            <a:r>
              <a:rPr lang="en-US" sz="1600" b="0" baseline="30000"/>
              <a:t>th</a:t>
            </a:r>
            <a:r>
              <a:rPr lang="en-US" sz="1600" b="0"/>
              <a:t> fermion generation, Littlest Higgs, SUSY, etc.</a:t>
            </a:r>
          </a:p>
        </p:txBody>
      </p:sp>
      <p:pic>
        <p:nvPicPr>
          <p:cNvPr id="30726" name="Picture 6" descr="all_S_vs_T_logo_fu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45050" y="1006475"/>
            <a:ext cx="424815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8001000" y="6553200"/>
            <a:ext cx="1143000" cy="304800"/>
          </a:xfrm>
          <a:prstGeom prst="rect">
            <a:avLst/>
          </a:prstGeom>
        </p:spPr>
        <p:txBody>
          <a:bodyPr/>
          <a:lstStyle>
            <a:lvl1pPr algn="r">
              <a:defRPr sz="1400" b="0"/>
            </a:lvl1pPr>
          </a:lstStyle>
          <a:p>
            <a:pPr>
              <a:buFont typeface="Wingdings" pitchFamily="-65" charset="2"/>
              <a:buNone/>
              <a:defRPr/>
            </a:pPr>
            <a:fld id="{3FD7F658-55AC-CE4A-AC04-A8AE70956CA4}" type="slidenum">
              <a:rPr lang="de-DE" smtClean="0"/>
              <a:pPr>
                <a:buFont typeface="Wingdings" pitchFamily="-65" charset="2"/>
                <a:buNone/>
                <a:defRPr/>
              </a:pPr>
              <a:t>15</a:t>
            </a:fld>
            <a:endParaRPr lang="de-DE" dirty="0"/>
          </a:p>
        </p:txBody>
      </p:sp>
      <p:sp>
        <p:nvSpPr>
          <p:cNvPr id="11" name="Rectangle 6" descr="Newsprint"/>
          <p:cNvSpPr>
            <a:spLocks noChangeArrowheads="1"/>
          </p:cNvSpPr>
          <p:nvPr/>
        </p:nvSpPr>
        <p:spPr bwMode="auto">
          <a:xfrm>
            <a:off x="88900" y="1490663"/>
            <a:ext cx="4572000" cy="1524000"/>
          </a:xfrm>
          <a:prstGeom prst="rect">
            <a:avLst/>
          </a:prstGeom>
          <a:blipFill dpi="0" rotWithShape="1">
            <a:blip r:embed="rId2">
              <a:alphaModFix amt="68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60325" y="823913"/>
            <a:ext cx="4816475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buClr>
                <a:srgbClr val="800000"/>
              </a:buClr>
            </a:pPr>
            <a:r>
              <a:rPr lang="en-US" sz="1800" b="0" dirty="0"/>
              <a:t>S,T,U obtained from fit to EW observables</a:t>
            </a:r>
          </a:p>
          <a:p>
            <a:pPr marL="342900" indent="-342900">
              <a:buClr>
                <a:srgbClr val="800000"/>
              </a:buClr>
              <a:buFont typeface="Wingdings" pitchFamily="-65" charset="2"/>
              <a:buNone/>
            </a:pPr>
            <a:endParaRPr lang="en-US" sz="1800" b="0" dirty="0"/>
          </a:p>
          <a:p>
            <a:pPr marL="342900" indent="-342900">
              <a:buClr>
                <a:srgbClr val="800000"/>
              </a:buClr>
            </a:pPr>
            <a:r>
              <a:rPr lang="en-US" sz="1800" b="0" dirty="0"/>
              <a:t>Results for STU:</a:t>
            </a:r>
          </a:p>
          <a:p>
            <a:pPr marL="342900" indent="-342900">
              <a:buClr>
                <a:srgbClr val="800000"/>
              </a:buClr>
            </a:pPr>
            <a:endParaRPr lang="en-US" sz="1800" b="0" dirty="0"/>
          </a:p>
          <a:p>
            <a:pPr marL="342900" indent="-342900">
              <a:buClr>
                <a:srgbClr val="800000"/>
              </a:buClr>
            </a:pPr>
            <a:endParaRPr lang="en-US" sz="1800" b="0" dirty="0"/>
          </a:p>
          <a:p>
            <a:pPr marL="342900" indent="-342900">
              <a:buClr>
                <a:srgbClr val="800000"/>
              </a:buClr>
            </a:pPr>
            <a:endParaRPr lang="en-US" sz="1800" b="0" dirty="0"/>
          </a:p>
          <a:p>
            <a:pPr marL="342900" indent="-342900">
              <a:buClr>
                <a:srgbClr val="800000"/>
              </a:buClr>
            </a:pPr>
            <a:endParaRPr lang="en-US" sz="1800" b="0" dirty="0" smtClean="0"/>
          </a:p>
          <a:p>
            <a:pPr marL="342900" indent="-342900">
              <a:buClr>
                <a:srgbClr val="800000"/>
              </a:buClr>
            </a:pPr>
            <a:r>
              <a:rPr lang="en-US" sz="1800" b="0" dirty="0" smtClean="0"/>
              <a:t>Dark grey area: SM prediction</a:t>
            </a:r>
          </a:p>
          <a:p>
            <a:pPr marL="503238" lvl="1" indent="-285750">
              <a:spcBef>
                <a:spcPts val="313"/>
              </a:spcBef>
              <a:buClr>
                <a:srgbClr val="800000"/>
              </a:buClr>
              <a:buFontTx/>
              <a:buChar char="•"/>
            </a:pPr>
            <a:r>
              <a:rPr lang="en-US" sz="1600" b="0" dirty="0" err="1" smtClean="0">
                <a:solidFill>
                  <a:srgbClr val="0033CC"/>
                </a:solidFill>
              </a:rPr>
              <a:t>SM</a:t>
            </a:r>
            <a:r>
              <a:rPr lang="en-US" sz="1600" b="0" baseline="-25000" dirty="0" err="1" smtClean="0">
                <a:solidFill>
                  <a:srgbClr val="0033CC"/>
                </a:solidFill>
              </a:rPr>
              <a:t>ref</a:t>
            </a:r>
            <a:r>
              <a:rPr lang="en-US" sz="1600" b="0" dirty="0" smtClean="0">
                <a:solidFill>
                  <a:srgbClr val="0033CC"/>
                </a:solidFill>
              </a:rPr>
              <a:t> chosen at: M</a:t>
            </a:r>
            <a:r>
              <a:rPr lang="en-US" sz="1600" b="0" baseline="-25000" dirty="0" smtClean="0">
                <a:solidFill>
                  <a:srgbClr val="0033CC"/>
                </a:solidFill>
              </a:rPr>
              <a:t>H</a:t>
            </a:r>
            <a:r>
              <a:rPr lang="en-US" sz="1600" b="0" dirty="0" smtClean="0">
                <a:solidFill>
                  <a:srgbClr val="0033CC"/>
                </a:solidFill>
              </a:rPr>
              <a:t> = 120 </a:t>
            </a:r>
            <a:r>
              <a:rPr lang="en-US" sz="1600" b="0" dirty="0" err="1" smtClean="0">
                <a:solidFill>
                  <a:srgbClr val="0033CC"/>
                </a:solidFill>
              </a:rPr>
              <a:t>GeV</a:t>
            </a:r>
            <a:r>
              <a:rPr lang="en-US" sz="1600" b="0" dirty="0" smtClean="0">
                <a:solidFill>
                  <a:srgbClr val="0033CC"/>
                </a:solidFill>
              </a:rPr>
              <a:t> </a:t>
            </a:r>
            <a:br>
              <a:rPr lang="en-US" sz="1600" b="0" dirty="0" smtClean="0">
                <a:solidFill>
                  <a:srgbClr val="0033CC"/>
                </a:solidFill>
              </a:rPr>
            </a:br>
            <a:r>
              <a:rPr lang="en-US" sz="1600" b="0" dirty="0" smtClean="0">
                <a:solidFill>
                  <a:srgbClr val="0033CC"/>
                </a:solidFill>
              </a:rPr>
              <a:t>and </a:t>
            </a:r>
            <a:r>
              <a:rPr lang="en-US" sz="1600" b="0" dirty="0" err="1" smtClean="0">
                <a:solidFill>
                  <a:srgbClr val="0033CC"/>
                </a:solidFill>
              </a:rPr>
              <a:t>m</a:t>
            </a:r>
            <a:r>
              <a:rPr lang="en-US" sz="1600" b="0" baseline="-25000" dirty="0" err="1" smtClean="0">
                <a:solidFill>
                  <a:srgbClr val="0033CC"/>
                </a:solidFill>
              </a:rPr>
              <a:t>t</a:t>
            </a:r>
            <a:r>
              <a:rPr lang="en-US" sz="1600" b="0" baseline="-25000" dirty="0" smtClean="0">
                <a:solidFill>
                  <a:srgbClr val="0033CC"/>
                </a:solidFill>
              </a:rPr>
              <a:t> </a:t>
            </a:r>
            <a:r>
              <a:rPr lang="en-US" sz="1600" b="0" dirty="0" smtClean="0">
                <a:solidFill>
                  <a:srgbClr val="0033CC"/>
                </a:solidFill>
              </a:rPr>
              <a:t>= 173.1</a:t>
            </a:r>
            <a:r>
              <a:rPr lang="en-US" sz="1600" b="0" dirty="0" smtClean="0">
                <a:solidFill>
                  <a:srgbClr val="0033CC"/>
                </a:solidFill>
                <a:ea typeface="Tahoma" pitchFamily="-65" charset="0"/>
                <a:cs typeface="Tahoma" pitchFamily="-65" charset="0"/>
              </a:rPr>
              <a:t> </a:t>
            </a:r>
            <a:r>
              <a:rPr lang="en-US" sz="1600" b="0" dirty="0" err="1" smtClean="0">
                <a:solidFill>
                  <a:srgbClr val="0033CC"/>
                </a:solidFill>
                <a:ea typeface="Tahoma" pitchFamily="-65" charset="0"/>
                <a:cs typeface="Tahoma" pitchFamily="-65" charset="0"/>
              </a:rPr>
              <a:t>GeV</a:t>
            </a:r>
            <a:endParaRPr lang="en-US" sz="1600" b="0" dirty="0" smtClean="0">
              <a:solidFill>
                <a:srgbClr val="0033CC"/>
              </a:solidFill>
              <a:ea typeface="Tahoma" pitchFamily="-65" charset="0"/>
              <a:cs typeface="Tahoma" pitchFamily="-65" charset="0"/>
            </a:endParaRPr>
          </a:p>
          <a:p>
            <a:pPr marL="503238" lvl="1" indent="-285750">
              <a:spcBef>
                <a:spcPts val="313"/>
              </a:spcBef>
              <a:buClr>
                <a:srgbClr val="800000"/>
              </a:buClr>
              <a:buFontTx/>
              <a:buChar char="•"/>
            </a:pPr>
            <a:r>
              <a:rPr lang="en-US" sz="1600" b="0" dirty="0" smtClean="0">
                <a:solidFill>
                  <a:schemeClr val="tx2"/>
                </a:solidFill>
                <a:sym typeface="Wingdings" pitchFamily="-65" charset="2"/>
              </a:rPr>
              <a:t>This defines</a:t>
            </a:r>
            <a:r>
              <a:rPr lang="en-US" sz="1600" b="0" dirty="0" smtClean="0">
                <a:solidFill>
                  <a:schemeClr val="tx2"/>
                </a:solidFill>
              </a:rPr>
              <a:t> (S,T,U) = (0,0,0)</a:t>
            </a:r>
            <a:endParaRPr lang="en-US" sz="1600" b="0" dirty="0" smtClean="0">
              <a:solidFill>
                <a:schemeClr val="tx2"/>
              </a:solidFill>
              <a:ea typeface="Tahoma" pitchFamily="-65" charset="0"/>
              <a:cs typeface="Tahoma" pitchFamily="-65" charset="0"/>
            </a:endParaRPr>
          </a:p>
          <a:p>
            <a:pPr marL="342900" indent="-342900">
              <a:buClr>
                <a:srgbClr val="800000"/>
              </a:buClr>
            </a:pPr>
            <a:endParaRPr lang="en-US" sz="1800" b="0" dirty="0" smtClean="0"/>
          </a:p>
          <a:p>
            <a:pPr marL="342900" indent="-342900">
              <a:buClr>
                <a:srgbClr val="800000"/>
              </a:buClr>
            </a:pPr>
            <a:r>
              <a:rPr lang="en-US" sz="1800" b="0" dirty="0" smtClean="0"/>
              <a:t>S</a:t>
            </a:r>
            <a:r>
              <a:rPr lang="en-US" sz="1800" b="0" dirty="0"/>
              <a:t>, T: logarithmically dependent on </a:t>
            </a:r>
            <a:r>
              <a:rPr lang="en-US" sz="1800" b="0" i="1" dirty="0"/>
              <a:t>M</a:t>
            </a:r>
            <a:r>
              <a:rPr lang="en-US" sz="1800" b="0" i="1" baseline="-25000" dirty="0"/>
              <a:t>H</a:t>
            </a:r>
          </a:p>
          <a:p>
            <a:pPr marL="342900" indent="-342900">
              <a:buClr>
                <a:srgbClr val="800000"/>
              </a:buClr>
            </a:pPr>
            <a:endParaRPr lang="en-US" sz="1800" b="0" dirty="0" smtClean="0"/>
          </a:p>
          <a:p>
            <a:pPr marL="342900" indent="-342900">
              <a:buClr>
                <a:srgbClr val="800000"/>
              </a:buClr>
            </a:pPr>
            <a:r>
              <a:rPr lang="en-US" sz="1800" b="0" dirty="0" smtClean="0"/>
              <a:t>Comparison </a:t>
            </a:r>
            <a:r>
              <a:rPr lang="en-US" sz="1800" b="0" dirty="0"/>
              <a:t>of EW data </a:t>
            </a:r>
            <a:r>
              <a:rPr lang="en-US" sz="1800" b="0" dirty="0" err="1"/>
              <a:t>w</a:t>
            </a:r>
            <a:r>
              <a:rPr lang="en-US" sz="1800" b="0" dirty="0"/>
              <a:t>/ SM prediction:</a:t>
            </a:r>
          </a:p>
          <a:p>
            <a:pPr marL="503238" lvl="1" indent="-285750">
              <a:spcBef>
                <a:spcPts val="313"/>
              </a:spcBef>
              <a:buClr>
                <a:srgbClr val="800000"/>
              </a:buClr>
              <a:buFontTx/>
              <a:buChar char="•"/>
            </a:pPr>
            <a:r>
              <a:rPr lang="en-US" sz="1600" b="0" dirty="0"/>
              <a:t>Preference for small </a:t>
            </a:r>
            <a:r>
              <a:rPr lang="en-US" sz="1600" b="0" i="1" dirty="0"/>
              <a:t>M</a:t>
            </a:r>
            <a:r>
              <a:rPr lang="en-US" sz="1600" b="0" i="1" baseline="-25000" dirty="0"/>
              <a:t>H</a:t>
            </a:r>
          </a:p>
          <a:p>
            <a:pPr marL="503238" lvl="1" indent="-285750">
              <a:spcBef>
                <a:spcPts val="313"/>
              </a:spcBef>
              <a:buClr>
                <a:srgbClr val="800000"/>
              </a:buClr>
              <a:buFontTx/>
              <a:buChar char="•"/>
            </a:pPr>
            <a:r>
              <a:rPr lang="en-US" sz="1600" b="0" dirty="0"/>
              <a:t>No indication for new physics</a:t>
            </a:r>
            <a:endParaRPr lang="en-US" sz="1600" b="0" dirty="0">
              <a:solidFill>
                <a:srgbClr val="333333"/>
              </a:solidFill>
              <a:ea typeface="Tahoma" pitchFamily="-65" charset="0"/>
              <a:cs typeface="Tahoma" pitchFamily="-65" charset="0"/>
            </a:endParaRPr>
          </a:p>
          <a:p>
            <a:pPr marL="342900" indent="-342900">
              <a:buClr>
                <a:srgbClr val="800000"/>
              </a:buClr>
              <a:buFont typeface="Wingdings" pitchFamily="-65" charset="2"/>
              <a:buNone/>
            </a:pPr>
            <a:endParaRPr lang="en-US" sz="1800" b="0" dirty="0"/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406400" y="1843088"/>
            <a:ext cx="1844675" cy="1077912"/>
          </a:xfrm>
          <a:prstGeom prst="rect">
            <a:avLst/>
          </a:prstGeom>
          <a:noFill/>
          <a:ln w="25400">
            <a:noFill/>
            <a:prstDash val="dash"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sz="1600" b="0" i="1" kern="0" dirty="0">
                <a:solidFill>
                  <a:sysClr val="windowText" lastClr="000000"/>
                </a:solidFill>
              </a:rPr>
              <a:t>S</a:t>
            </a:r>
            <a:r>
              <a:rPr lang="en-US" sz="1600" b="0" kern="0" dirty="0">
                <a:solidFill>
                  <a:sysClr val="windowText" lastClr="000000"/>
                </a:solidFill>
              </a:rPr>
              <a:t> = 0.02 </a:t>
            </a:r>
            <a:r>
              <a:rPr lang="en-US" sz="1600" b="0" kern="0" dirty="0">
                <a:solidFill>
                  <a:sysClr val="windowText" lastClr="000000"/>
                </a:solidFill>
                <a:ea typeface="Arial" pitchFamily="-65" charset="0"/>
                <a:cs typeface="Arial" pitchFamily="-65" charset="0"/>
              </a:rPr>
              <a:t>± 0.11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800" b="0" kern="0" dirty="0">
              <a:solidFill>
                <a:sysClr val="windowText" lastClr="000000"/>
              </a:solidFill>
              <a:ea typeface="Arial" pitchFamily="-65" charset="0"/>
              <a:cs typeface="Arial" pitchFamily="-65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sz="1600" b="0" i="1" kern="0" dirty="0">
                <a:solidFill>
                  <a:sysClr val="windowText" lastClr="000000"/>
                </a:solidFill>
                <a:ea typeface="Arial" pitchFamily="-65" charset="0"/>
                <a:cs typeface="Arial" pitchFamily="-65" charset="0"/>
              </a:rPr>
              <a:t>T</a:t>
            </a:r>
            <a:r>
              <a:rPr lang="en-US" sz="1600" b="0" kern="0" dirty="0">
                <a:solidFill>
                  <a:sysClr val="windowText" lastClr="000000"/>
                </a:solidFill>
                <a:ea typeface="Arial" pitchFamily="-65" charset="0"/>
                <a:cs typeface="Arial" pitchFamily="-65" charset="0"/>
              </a:rPr>
              <a:t> = 0.05 ± 0.12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800" b="0" kern="0" dirty="0">
              <a:solidFill>
                <a:sysClr val="windowText" lastClr="000000"/>
              </a:solidFill>
              <a:ea typeface="Arial" pitchFamily="-65" charset="0"/>
              <a:cs typeface="Arial" pitchFamily="-65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sz="1600" b="0" i="1" kern="0" dirty="0">
                <a:solidFill>
                  <a:sysClr val="windowText" lastClr="000000"/>
                </a:solidFill>
                <a:ea typeface="Arial" pitchFamily="-65" charset="0"/>
                <a:cs typeface="Arial" pitchFamily="-65" charset="0"/>
              </a:rPr>
              <a:t>U </a:t>
            </a:r>
            <a:r>
              <a:rPr lang="en-US" sz="1600" b="0" kern="0" dirty="0">
                <a:solidFill>
                  <a:sysClr val="windowText" lastClr="000000"/>
                </a:solidFill>
                <a:ea typeface="Arial" pitchFamily="-65" charset="0"/>
                <a:cs typeface="Arial" pitchFamily="-65" charset="0"/>
              </a:rPr>
              <a:t>= 0.07 ± 0.12</a:t>
            </a:r>
          </a:p>
        </p:txBody>
      </p:sp>
      <p:graphicFrame>
        <p:nvGraphicFramePr>
          <p:cNvPr id="15" name="Group 135"/>
          <p:cNvGraphicFramePr>
            <a:graphicFrameLocks noGrp="1"/>
          </p:cNvGraphicFramePr>
          <p:nvPr/>
        </p:nvGraphicFramePr>
        <p:xfrm>
          <a:off x="2514600" y="1684338"/>
          <a:ext cx="1981200" cy="1127760"/>
        </p:xfrm>
        <a:graphic>
          <a:graphicData uri="http://schemas.openxmlformats.org/drawingml/2006/table">
            <a:tbl>
              <a:tblPr/>
              <a:tblGrid>
                <a:gridCol w="306388"/>
                <a:gridCol w="379412"/>
                <a:gridCol w="609600"/>
                <a:gridCol w="685800"/>
              </a:tblGrid>
              <a:tr h="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U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S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0.879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-0.469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T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-0.716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U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868363"/>
            <a:ext cx="1981200" cy="1374775"/>
          </a:xfrm>
          <a:prstGeom prst="rect">
            <a:avLst/>
          </a:prstGeom>
          <a:noFill/>
          <a:ln w="25400">
            <a:noFill/>
            <a:prstDash val="dash"/>
            <a:miter lim="800000"/>
            <a:headEnd/>
            <a:tailEnd/>
          </a:ln>
        </p:spPr>
      </p:pic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225"/>
            <a:ext cx="8305800" cy="457200"/>
          </a:xfrm>
        </p:spPr>
        <p:txBody>
          <a:bodyPr/>
          <a:lstStyle/>
          <a:p>
            <a:r>
              <a:rPr lang="en-US" dirty="0" smtClean="0"/>
              <a:t>Many BSM theories can be tested …</a:t>
            </a:r>
          </a:p>
        </p:txBody>
      </p:sp>
      <p:pic>
        <p:nvPicPr>
          <p:cNvPr id="31748" name="Picture 4" descr="RS_CS_S_vs_T_logo_ful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905000"/>
            <a:ext cx="1828800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7" descr="RS_CS_MH_L_logo_ful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76400" y="1828800"/>
            <a:ext cx="167640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5200" y="914400"/>
            <a:ext cx="2200275" cy="1501775"/>
          </a:xfrm>
          <a:prstGeom prst="rect">
            <a:avLst/>
          </a:prstGeom>
          <a:noFill/>
          <a:ln w="25400">
            <a:noFill/>
            <a:prstDash val="dash"/>
            <a:miter lim="800000"/>
            <a:headEnd/>
            <a:tailEnd/>
          </a:ln>
        </p:spPr>
      </p:pic>
      <p:pic>
        <p:nvPicPr>
          <p:cNvPr id="31751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8200" y="1752600"/>
            <a:ext cx="2138363" cy="1433513"/>
          </a:xfrm>
          <a:prstGeom prst="rect">
            <a:avLst/>
          </a:prstGeom>
          <a:noFill/>
          <a:ln w="25400">
            <a:noFill/>
            <a:prstDash val="dash"/>
            <a:miter lim="800000"/>
            <a:headEnd/>
            <a:tailEnd/>
          </a:ln>
        </p:spPr>
      </p:pic>
      <p:pic>
        <p:nvPicPr>
          <p:cNvPr id="31752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71800" y="2438400"/>
            <a:ext cx="2133600" cy="1454150"/>
          </a:xfrm>
          <a:prstGeom prst="rect">
            <a:avLst/>
          </a:prstGeom>
          <a:noFill/>
          <a:ln w="25400">
            <a:noFill/>
            <a:prstDash val="dash"/>
            <a:miter lim="800000"/>
            <a:headEnd/>
            <a:tailEnd/>
          </a:ln>
        </p:spPr>
      </p:pic>
      <p:pic>
        <p:nvPicPr>
          <p:cNvPr id="31753" name="Picture 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8600" y="3657600"/>
            <a:ext cx="2057400" cy="1450975"/>
          </a:xfrm>
          <a:prstGeom prst="rect">
            <a:avLst/>
          </a:prstGeom>
          <a:noFill/>
          <a:ln w="25400">
            <a:noFill/>
            <a:prstDash val="dash"/>
            <a:miter lim="800000"/>
            <a:headEnd/>
            <a:tailEnd/>
          </a:ln>
        </p:spPr>
      </p:pic>
      <p:sp>
        <p:nvSpPr>
          <p:cNvPr id="31754" name="Rectangle 12"/>
          <p:cNvSpPr>
            <a:spLocks noChangeArrowheads="1"/>
          </p:cNvSpPr>
          <p:nvPr/>
        </p:nvSpPr>
        <p:spPr bwMode="auto">
          <a:xfrm>
            <a:off x="0" y="3352800"/>
            <a:ext cx="3352800" cy="336550"/>
          </a:xfrm>
          <a:prstGeom prst="rect">
            <a:avLst/>
          </a:prstGeom>
          <a:noFill/>
          <a:ln w="25400">
            <a:noFill/>
            <a:prstDash val="dash"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" pitchFamily="-65" charset="2"/>
              <a:buNone/>
            </a:pPr>
            <a:r>
              <a:rPr lang="en-US" sz="1600" b="0"/>
              <a:t>Inert Higgs Doublet Model</a:t>
            </a:r>
            <a:endParaRPr lang="en-US" sz="1600" b="0">
              <a:solidFill>
                <a:schemeClr val="accent2"/>
              </a:solidFill>
            </a:endParaRPr>
          </a:p>
        </p:txBody>
      </p:sp>
      <p:pic>
        <p:nvPicPr>
          <p:cNvPr id="31755" name="Picture 1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4800" y="5067300"/>
            <a:ext cx="2160588" cy="1485900"/>
          </a:xfrm>
          <a:prstGeom prst="rect">
            <a:avLst/>
          </a:prstGeom>
          <a:noFill/>
          <a:ln w="25400">
            <a:noFill/>
            <a:prstDash val="dash"/>
            <a:miter lim="800000"/>
            <a:headEnd/>
            <a:tailEnd/>
          </a:ln>
        </p:spPr>
      </p:pic>
      <p:sp>
        <p:nvSpPr>
          <p:cNvPr id="31756" name="Rectangle 15"/>
          <p:cNvSpPr>
            <a:spLocks noChangeArrowheads="1"/>
          </p:cNvSpPr>
          <p:nvPr/>
        </p:nvSpPr>
        <p:spPr bwMode="auto">
          <a:xfrm>
            <a:off x="4876800" y="685800"/>
            <a:ext cx="1371600" cy="336550"/>
          </a:xfrm>
          <a:prstGeom prst="rect">
            <a:avLst/>
          </a:prstGeom>
          <a:noFill/>
          <a:ln w="25400">
            <a:noFill/>
            <a:prstDash val="dash"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" pitchFamily="-65" charset="2"/>
              <a:buNone/>
            </a:pPr>
            <a:r>
              <a:rPr lang="en-US" sz="1600" b="0"/>
              <a:t>STU results</a:t>
            </a:r>
            <a:endParaRPr lang="en-US" sz="1600" b="0">
              <a:solidFill>
                <a:schemeClr val="accent2"/>
              </a:solidFill>
            </a:endParaRPr>
          </a:p>
        </p:txBody>
      </p:sp>
      <p:pic>
        <p:nvPicPr>
          <p:cNvPr id="31757" name="Picture 1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477000" y="4635500"/>
            <a:ext cx="2522538" cy="1765300"/>
          </a:xfrm>
          <a:prstGeom prst="rect">
            <a:avLst/>
          </a:prstGeom>
          <a:noFill/>
          <a:ln w="25400">
            <a:noFill/>
            <a:prstDash val="dash"/>
            <a:miter lim="800000"/>
            <a:headEnd/>
            <a:tailEnd/>
          </a:ln>
        </p:spPr>
      </p:pic>
      <p:sp>
        <p:nvSpPr>
          <p:cNvPr id="31758" name="Rectangle 19"/>
          <p:cNvSpPr>
            <a:spLocks noChangeArrowheads="1"/>
          </p:cNvSpPr>
          <p:nvPr/>
        </p:nvSpPr>
        <p:spPr bwMode="auto">
          <a:xfrm>
            <a:off x="7467600" y="533400"/>
            <a:ext cx="1447800" cy="338138"/>
          </a:xfrm>
          <a:prstGeom prst="rect">
            <a:avLst/>
          </a:prstGeom>
          <a:noFill/>
          <a:ln w="25400">
            <a:noFill/>
            <a:prstDash val="dash"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" pitchFamily="-65" charset="2"/>
              <a:buNone/>
            </a:pPr>
            <a:r>
              <a:rPr lang="en-US" sz="1600" b="0"/>
              <a:t>Technicolor</a:t>
            </a:r>
            <a:endParaRPr lang="en-US" sz="1600" b="0">
              <a:solidFill>
                <a:schemeClr val="accent2"/>
              </a:solidFill>
            </a:endParaRPr>
          </a:p>
        </p:txBody>
      </p:sp>
      <p:pic>
        <p:nvPicPr>
          <p:cNvPr id="31759" name="Picture 2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781800" y="2198688"/>
            <a:ext cx="2209800" cy="1535112"/>
          </a:xfrm>
          <a:prstGeom prst="rect">
            <a:avLst/>
          </a:prstGeom>
          <a:noFill/>
          <a:ln w="25400">
            <a:noFill/>
            <a:prstDash val="dash"/>
            <a:miter lim="800000"/>
            <a:headEnd/>
            <a:tailEnd/>
          </a:ln>
        </p:spPr>
      </p:pic>
      <p:pic>
        <p:nvPicPr>
          <p:cNvPr id="31760" name="Picture 21" descr="UED_Rinv_vs_MH_logo.eps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895600" y="4956175"/>
            <a:ext cx="2362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1" name="Picture 24" descr="LH_f_vs_MH_sl55_logo.eps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038600" y="3636963"/>
            <a:ext cx="2617788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62" name="Rectangle 17"/>
          <p:cNvSpPr>
            <a:spLocks noChangeArrowheads="1"/>
          </p:cNvSpPr>
          <p:nvPr/>
        </p:nvSpPr>
        <p:spPr bwMode="auto">
          <a:xfrm>
            <a:off x="5029200" y="3733800"/>
            <a:ext cx="1981200" cy="336550"/>
          </a:xfrm>
          <a:prstGeom prst="rect">
            <a:avLst/>
          </a:prstGeom>
          <a:noFill/>
          <a:ln w="25400">
            <a:noFill/>
            <a:prstDash val="dash"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" pitchFamily="-65" charset="2"/>
              <a:buNone/>
            </a:pPr>
            <a:r>
              <a:rPr lang="en-US" sz="1600" b="0"/>
              <a:t>Littlest Higgs Model</a:t>
            </a:r>
            <a:endParaRPr lang="en-US" sz="1600" b="0">
              <a:solidFill>
                <a:schemeClr val="accent2"/>
              </a:solidFill>
            </a:endParaRPr>
          </a:p>
        </p:txBody>
      </p:sp>
      <p:sp>
        <p:nvSpPr>
          <p:cNvPr id="3176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Global Fit of electroweak SM and beyond </a:t>
            </a:r>
          </a:p>
        </p:txBody>
      </p:sp>
      <p:sp>
        <p:nvSpPr>
          <p:cNvPr id="31764" name="Rectangle 17"/>
          <p:cNvSpPr>
            <a:spLocks noChangeArrowheads="1"/>
          </p:cNvSpPr>
          <p:nvPr/>
        </p:nvSpPr>
        <p:spPr bwMode="auto">
          <a:xfrm>
            <a:off x="2514600" y="4648200"/>
            <a:ext cx="3352800" cy="336550"/>
          </a:xfrm>
          <a:prstGeom prst="rect">
            <a:avLst/>
          </a:prstGeom>
          <a:noFill/>
          <a:ln w="25400">
            <a:noFill/>
            <a:prstDash val="dash"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" pitchFamily="-65" charset="2"/>
              <a:buNone/>
            </a:pPr>
            <a:r>
              <a:rPr lang="en-US" sz="1600" b="0"/>
              <a:t>Universal Extra Dimensions</a:t>
            </a:r>
            <a:endParaRPr lang="en-US" sz="1600" b="0">
              <a:solidFill>
                <a:schemeClr val="accent2"/>
              </a:solidFill>
            </a:endParaRPr>
          </a:p>
        </p:txBody>
      </p:sp>
      <p:sp>
        <p:nvSpPr>
          <p:cNvPr id="31765" name="Rectangle 5"/>
          <p:cNvSpPr>
            <a:spLocks noChangeArrowheads="1"/>
          </p:cNvSpPr>
          <p:nvPr/>
        </p:nvSpPr>
        <p:spPr bwMode="auto">
          <a:xfrm>
            <a:off x="304800" y="3016250"/>
            <a:ext cx="3352800" cy="336550"/>
          </a:xfrm>
          <a:prstGeom prst="rect">
            <a:avLst/>
          </a:prstGeom>
          <a:noFill/>
          <a:ln w="25400">
            <a:noFill/>
            <a:prstDash val="dash"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" pitchFamily="-65" charset="2"/>
              <a:buNone/>
            </a:pPr>
            <a:r>
              <a:rPr lang="en-US" sz="1600" b="0"/>
              <a:t>WED with custodial symmetry</a:t>
            </a:r>
            <a:endParaRPr lang="en-US" sz="1600" b="0">
              <a:solidFill>
                <a:schemeClr val="accent2"/>
              </a:solidFill>
            </a:endParaRPr>
          </a:p>
        </p:txBody>
      </p:sp>
      <p:pic>
        <p:nvPicPr>
          <p:cNvPr id="31766" name="Picture 30" descr="RS_MH_MKK_logo.eps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143000" y="533400"/>
            <a:ext cx="2160588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67" name="Rectangle 5"/>
          <p:cNvSpPr>
            <a:spLocks noChangeArrowheads="1"/>
          </p:cNvSpPr>
          <p:nvPr/>
        </p:nvSpPr>
        <p:spPr bwMode="auto">
          <a:xfrm>
            <a:off x="152400" y="685800"/>
            <a:ext cx="3352800" cy="336550"/>
          </a:xfrm>
          <a:prstGeom prst="rect">
            <a:avLst/>
          </a:prstGeom>
          <a:noFill/>
          <a:ln w="25400">
            <a:noFill/>
            <a:prstDash val="dash"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" pitchFamily="-65" charset="2"/>
              <a:buNone/>
            </a:pPr>
            <a:r>
              <a:rPr lang="en-US" sz="1600" b="0"/>
              <a:t>Warped Extra Dimensions</a:t>
            </a:r>
            <a:endParaRPr lang="en-US" sz="1600" b="0">
              <a:solidFill>
                <a:schemeClr val="accent2"/>
              </a:solidFill>
            </a:endParaRPr>
          </a:p>
        </p:txBody>
      </p:sp>
      <p:sp>
        <p:nvSpPr>
          <p:cNvPr id="31768" name="Rectangle 17"/>
          <p:cNvSpPr>
            <a:spLocks noChangeArrowheads="1"/>
          </p:cNvSpPr>
          <p:nvPr/>
        </p:nvSpPr>
        <p:spPr bwMode="auto">
          <a:xfrm>
            <a:off x="6324600" y="4267200"/>
            <a:ext cx="3352800" cy="336550"/>
          </a:xfrm>
          <a:prstGeom prst="rect">
            <a:avLst/>
          </a:prstGeom>
          <a:noFill/>
          <a:ln w="25400">
            <a:noFill/>
            <a:prstDash val="dash"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" pitchFamily="-65" charset="2"/>
              <a:buNone/>
            </a:pPr>
            <a:r>
              <a:rPr lang="en-US" sz="1600" b="0"/>
              <a:t>Large Extra Dimensions</a:t>
            </a:r>
            <a:endParaRPr lang="en-US" sz="1600" b="0">
              <a:solidFill>
                <a:schemeClr val="accent2"/>
              </a:solidFill>
            </a:endParaRPr>
          </a:p>
        </p:txBody>
      </p:sp>
      <p:sp>
        <p:nvSpPr>
          <p:cNvPr id="25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8001000" y="6553200"/>
            <a:ext cx="1143000" cy="304800"/>
          </a:xfrm>
          <a:prstGeom prst="rect">
            <a:avLst/>
          </a:prstGeom>
        </p:spPr>
        <p:txBody>
          <a:bodyPr/>
          <a:lstStyle>
            <a:lvl1pPr algn="r">
              <a:defRPr sz="1400" b="0"/>
            </a:lvl1pPr>
          </a:lstStyle>
          <a:p>
            <a:pPr>
              <a:buFont typeface="Wingdings" pitchFamily="-65" charset="2"/>
              <a:buNone/>
              <a:defRPr/>
            </a:pPr>
            <a:fld id="{3FD7F658-55AC-CE4A-AC04-A8AE70956CA4}" type="slidenum">
              <a:rPr lang="de-DE" smtClean="0"/>
              <a:pPr>
                <a:buFont typeface="Wingdings" pitchFamily="-65" charset="2"/>
                <a:buNone/>
                <a:defRPr/>
              </a:pPr>
              <a:t>16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Inert Higgs Doublet Model</a:t>
            </a:r>
          </a:p>
        </p:txBody>
      </p:sp>
      <p:sp>
        <p:nvSpPr>
          <p:cNvPr id="3277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Global Fit of electroweak SM and beyond </a:t>
            </a:r>
          </a:p>
        </p:txBody>
      </p:sp>
      <p:pic>
        <p:nvPicPr>
          <p:cNvPr id="32773" name="Picture 4" descr="IDM_S_vs_T_logo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8688" y="533400"/>
            <a:ext cx="4252912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5" descr="IDM_DelatM_vs_ML_logo.eps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2813" y="3505200"/>
            <a:ext cx="4252912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8001000" y="6553200"/>
            <a:ext cx="1143000" cy="304800"/>
          </a:xfrm>
          <a:prstGeom prst="rect">
            <a:avLst/>
          </a:prstGeom>
        </p:spPr>
        <p:txBody>
          <a:bodyPr/>
          <a:lstStyle>
            <a:lvl1pPr algn="r">
              <a:defRPr sz="1400" b="0"/>
            </a:lvl1pPr>
          </a:lstStyle>
          <a:p>
            <a:pPr>
              <a:buFont typeface="Wingdings" pitchFamily="-65" charset="2"/>
              <a:buNone/>
              <a:defRPr/>
            </a:pPr>
            <a:fld id="{3FD7F658-55AC-CE4A-AC04-A8AE70956CA4}" type="slidenum">
              <a:rPr lang="de-DE" smtClean="0"/>
              <a:pPr>
                <a:buFont typeface="Wingdings" pitchFamily="-65" charset="2"/>
                <a:buNone/>
                <a:defRPr/>
              </a:pPr>
              <a:t>17</a:t>
            </a:fld>
            <a:endParaRPr lang="de-DE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228600" y="609600"/>
            <a:ext cx="41148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0" hangingPunct="0">
              <a:lnSpc>
                <a:spcPct val="90000"/>
              </a:lnSpc>
              <a:buClr>
                <a:srgbClr val="800000"/>
              </a:buClr>
            </a:pPr>
            <a:r>
              <a:rPr lang="en-US" sz="1900" b="0" dirty="0">
                <a:solidFill>
                  <a:srgbClr val="0033CC"/>
                </a:solidFill>
              </a:rPr>
              <a:t>IDM</a:t>
            </a:r>
            <a:r>
              <a:rPr lang="en-US" sz="1900" b="0" dirty="0" smtClean="0">
                <a:solidFill>
                  <a:srgbClr val="0033CC"/>
                </a:solidFill>
              </a:rPr>
              <a:t>: introduction of extra Higgs doublet to help solve </a:t>
            </a:r>
            <a:r>
              <a:rPr lang="en-US" sz="1900" b="0" dirty="0">
                <a:solidFill>
                  <a:srgbClr val="0033CC"/>
                </a:solidFill>
              </a:rPr>
              <a:t>hierarchy </a:t>
            </a:r>
            <a:r>
              <a:rPr lang="en-US" sz="1900" b="0" dirty="0" smtClean="0">
                <a:solidFill>
                  <a:srgbClr val="0033CC"/>
                </a:solidFill>
              </a:rPr>
              <a:t>problem</a:t>
            </a:r>
          </a:p>
          <a:p>
            <a:pPr marL="471488" lvl="1" indent="-284163" eaLnBrk="0" hangingPunct="0">
              <a:lnSpc>
                <a:spcPct val="90000"/>
              </a:lnSpc>
              <a:buClr>
                <a:srgbClr val="800000"/>
              </a:buClr>
              <a:buFontTx/>
              <a:buChar char="•"/>
            </a:pPr>
            <a:r>
              <a:rPr lang="en-US" sz="1700" b="0" dirty="0" smtClean="0"/>
              <a:t>Doublet does </a:t>
            </a:r>
            <a:r>
              <a:rPr lang="en-US" sz="1700" b="0" dirty="0"/>
              <a:t>not couple to fermions (“inert”). Does not acquire a VEV.</a:t>
            </a:r>
          </a:p>
          <a:p>
            <a:pPr marL="342900" indent="-342900" eaLnBrk="0" hangingPunct="0">
              <a:lnSpc>
                <a:spcPct val="90000"/>
              </a:lnSpc>
              <a:buClr>
                <a:srgbClr val="800000"/>
              </a:buClr>
            </a:pPr>
            <a:endParaRPr lang="en-US" sz="1900" b="0" dirty="0">
              <a:solidFill>
                <a:srgbClr val="0033CC"/>
              </a:solidFill>
            </a:endParaRPr>
          </a:p>
          <a:p>
            <a:pPr marL="342900" indent="-342900" eaLnBrk="0" hangingPunct="0">
              <a:lnSpc>
                <a:spcPct val="90000"/>
              </a:lnSpc>
              <a:buClr>
                <a:srgbClr val="800000"/>
              </a:buClr>
            </a:pPr>
            <a:r>
              <a:rPr lang="en-US" sz="1900" b="0" dirty="0">
                <a:solidFill>
                  <a:srgbClr val="0033CC"/>
                </a:solidFill>
              </a:rPr>
              <a:t>Three new </a:t>
            </a:r>
            <a:r>
              <a:rPr lang="en-US" sz="1900" b="0" dirty="0" err="1">
                <a:solidFill>
                  <a:srgbClr val="0033CC"/>
                </a:solidFill>
              </a:rPr>
              <a:t>Higgses</a:t>
            </a:r>
            <a:endParaRPr lang="en-US" sz="1900" b="0" dirty="0">
              <a:solidFill>
                <a:srgbClr val="0033CC"/>
              </a:solidFill>
            </a:endParaRPr>
          </a:p>
          <a:p>
            <a:pPr marL="471488" lvl="1" indent="-284163" eaLnBrk="0" hangingPunct="0">
              <a:lnSpc>
                <a:spcPct val="90000"/>
              </a:lnSpc>
              <a:buClr>
                <a:srgbClr val="800000"/>
              </a:buClr>
              <a:buFontTx/>
              <a:buChar char="•"/>
            </a:pPr>
            <a:r>
              <a:rPr lang="en-US" sz="1700" b="0" dirty="0">
                <a:solidFill>
                  <a:srgbClr val="000000"/>
                </a:solidFill>
              </a:rPr>
              <a:t>Two neutral (M</a:t>
            </a:r>
            <a:r>
              <a:rPr lang="en-US" sz="1700" b="0" baseline="-25000" dirty="0">
                <a:solidFill>
                  <a:srgbClr val="000000"/>
                </a:solidFill>
              </a:rPr>
              <a:t>H</a:t>
            </a:r>
            <a:r>
              <a:rPr lang="en-US" sz="1700" b="0" dirty="0">
                <a:solidFill>
                  <a:srgbClr val="000000"/>
                </a:solidFill>
              </a:rPr>
              <a:t>, M</a:t>
            </a:r>
            <a:r>
              <a:rPr lang="en-US" sz="1700" b="0" baseline="-25000" dirty="0">
                <a:solidFill>
                  <a:srgbClr val="000000"/>
                </a:solidFill>
              </a:rPr>
              <a:t>A</a:t>
            </a:r>
            <a:r>
              <a:rPr lang="en-US" sz="1700" b="0" dirty="0">
                <a:solidFill>
                  <a:srgbClr val="000000"/>
                </a:solidFill>
              </a:rPr>
              <a:t>), one charged (M</a:t>
            </a:r>
            <a:r>
              <a:rPr lang="en-US" sz="1700" b="0" baseline="-25000" dirty="0">
                <a:solidFill>
                  <a:srgbClr val="000000"/>
                </a:solidFill>
              </a:rPr>
              <a:t>H+</a:t>
            </a:r>
            <a:r>
              <a:rPr lang="en-US" sz="1700" b="0" dirty="0">
                <a:solidFill>
                  <a:srgbClr val="000000"/>
                </a:solidFill>
              </a:rPr>
              <a:t>)</a:t>
            </a:r>
            <a:r>
              <a:rPr lang="en-US" sz="1700" b="0" dirty="0" smtClean="0">
                <a:solidFill>
                  <a:srgbClr val="000000"/>
                </a:solidFill>
              </a:rPr>
              <a:t>.</a:t>
            </a:r>
            <a:endParaRPr lang="en-US" sz="1900" b="0" dirty="0" smtClean="0">
              <a:solidFill>
                <a:srgbClr val="0033CC"/>
              </a:solidFill>
            </a:endParaRPr>
          </a:p>
          <a:p>
            <a:pPr marL="342900" indent="-342900" eaLnBrk="0" hangingPunct="0">
              <a:lnSpc>
                <a:spcPct val="90000"/>
              </a:lnSpc>
              <a:buClr>
                <a:srgbClr val="800000"/>
              </a:buClr>
            </a:pPr>
            <a:r>
              <a:rPr lang="en-US" sz="1900" b="0" dirty="0">
                <a:solidFill>
                  <a:srgbClr val="0033CC"/>
                </a:solidFill>
              </a:rPr>
              <a:t>Lightest inert particle (“LIP”) is stable (M</a:t>
            </a:r>
            <a:r>
              <a:rPr lang="en-US" sz="1900" b="0" baseline="-25000" dirty="0">
                <a:solidFill>
                  <a:srgbClr val="0033CC"/>
                </a:solidFill>
              </a:rPr>
              <a:t>L</a:t>
            </a:r>
            <a:r>
              <a:rPr lang="en-US" sz="1900" b="0" dirty="0">
                <a:solidFill>
                  <a:srgbClr val="0033CC"/>
                </a:solidFill>
              </a:rPr>
              <a:t>), assumed neutral.</a:t>
            </a:r>
          </a:p>
          <a:p>
            <a:pPr marL="471488" lvl="1" indent="-284163" eaLnBrk="0" hangingPunct="0">
              <a:lnSpc>
                <a:spcPct val="90000"/>
              </a:lnSpc>
              <a:buClr>
                <a:srgbClr val="800000"/>
              </a:buClr>
              <a:buFontTx/>
              <a:buChar char="•"/>
            </a:pPr>
            <a:r>
              <a:rPr lang="en-US" sz="1700" b="0" dirty="0"/>
              <a:t>Natural dark matter candidate</a:t>
            </a:r>
          </a:p>
          <a:p>
            <a:pPr marL="342900" indent="-342900" eaLnBrk="0" hangingPunct="0">
              <a:lnSpc>
                <a:spcPct val="90000"/>
              </a:lnSpc>
              <a:buClr>
                <a:srgbClr val="800000"/>
              </a:buClr>
            </a:pPr>
            <a:endParaRPr lang="en-US" sz="1900" b="0" dirty="0" smtClean="0">
              <a:solidFill>
                <a:srgbClr val="0033CC"/>
              </a:solidFill>
            </a:endParaRPr>
          </a:p>
          <a:p>
            <a:pPr marL="342900" indent="-342900" eaLnBrk="0" hangingPunct="0">
              <a:lnSpc>
                <a:spcPct val="90000"/>
              </a:lnSpc>
              <a:buClr>
                <a:srgbClr val="800000"/>
              </a:buClr>
            </a:pPr>
            <a:r>
              <a:rPr lang="en-US" sz="1900" b="0" dirty="0" smtClean="0">
                <a:solidFill>
                  <a:srgbClr val="0033CC"/>
                </a:solidFill>
              </a:rPr>
              <a:t>Contributions to:</a:t>
            </a:r>
          </a:p>
          <a:p>
            <a:pPr marL="471488" lvl="1" indent="-284163" eaLnBrk="0" hangingPunct="0">
              <a:lnSpc>
                <a:spcPct val="90000"/>
              </a:lnSpc>
              <a:buClr>
                <a:srgbClr val="800000"/>
              </a:buClr>
              <a:buFontTx/>
              <a:buChar char="•"/>
            </a:pPr>
            <a:r>
              <a:rPr lang="en-US" sz="1700" b="0" dirty="0" smtClean="0"/>
              <a:t>T: </a:t>
            </a:r>
            <a:r>
              <a:rPr lang="en-US" sz="1700" b="0" dirty="0" err="1" smtClean="0"/>
              <a:t>isospin</a:t>
            </a:r>
            <a:r>
              <a:rPr lang="en-US" sz="1700" b="0" dirty="0" smtClean="0"/>
              <a:t> violation between neutral and charged </a:t>
            </a:r>
            <a:r>
              <a:rPr lang="en-US" sz="1700" b="0" dirty="0" err="1" smtClean="0"/>
              <a:t>Higgses</a:t>
            </a:r>
            <a:r>
              <a:rPr lang="en-US" sz="1700" b="0" dirty="0" smtClean="0"/>
              <a:t>. </a:t>
            </a:r>
          </a:p>
          <a:p>
            <a:pPr marL="471488" lvl="1" indent="-284163" eaLnBrk="0" hangingPunct="0">
              <a:lnSpc>
                <a:spcPct val="90000"/>
              </a:lnSpc>
              <a:buClr>
                <a:srgbClr val="800000"/>
              </a:buClr>
              <a:buFontTx/>
              <a:buChar char="•"/>
            </a:pPr>
            <a:r>
              <a:rPr lang="en-US" sz="1700" b="0" dirty="0" smtClean="0"/>
              <a:t>S: H</a:t>
            </a:r>
            <a:r>
              <a:rPr lang="en-US" sz="1700" b="0" baseline="30000" dirty="0" smtClean="0"/>
              <a:t>+</a:t>
            </a:r>
            <a:r>
              <a:rPr lang="en-US" sz="1700" b="0" dirty="0" smtClean="0"/>
              <a:t>H</a:t>
            </a:r>
            <a:r>
              <a:rPr lang="en-US" sz="1700" b="0" baseline="30000" dirty="0" smtClean="0"/>
              <a:t>-</a:t>
            </a:r>
            <a:r>
              <a:rPr lang="en-US" sz="1700" b="0" dirty="0" smtClean="0"/>
              <a:t> and HA loop corrections to self energy of Z-photon propagator</a:t>
            </a:r>
            <a:endParaRPr lang="en-US" sz="1900" b="0" dirty="0" smtClean="0">
              <a:solidFill>
                <a:srgbClr val="0033CC"/>
              </a:solidFill>
            </a:endParaRPr>
          </a:p>
          <a:p>
            <a:pPr marL="342900" indent="-342900" eaLnBrk="0" hangingPunct="0">
              <a:lnSpc>
                <a:spcPct val="90000"/>
              </a:lnSpc>
              <a:buClr>
                <a:srgbClr val="800000"/>
              </a:buClr>
            </a:pPr>
            <a:r>
              <a:rPr lang="en-US" sz="1900" b="0" dirty="0" smtClean="0">
                <a:solidFill>
                  <a:srgbClr val="0033CC"/>
                </a:solidFill>
              </a:rPr>
              <a:t>Results: large SM Higgs mass allowed. </a:t>
            </a:r>
            <a:endParaRPr lang="en-US" sz="1700" b="0" dirty="0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2514600" y="1219200"/>
            <a:ext cx="24384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Wingdings" pitchFamily="-65" charset="2"/>
              <a:buNone/>
            </a:pPr>
            <a:r>
              <a:rPr lang="en-US" sz="900" b="0" dirty="0">
                <a:solidFill>
                  <a:srgbClr val="000000"/>
                </a:solidFill>
                <a:latin typeface="Century Gothic" pitchFamily="-65" charset="0"/>
              </a:rPr>
              <a:t>[</a:t>
            </a:r>
            <a:r>
              <a:rPr lang="en-US" sz="900" b="0" dirty="0" err="1">
                <a:solidFill>
                  <a:srgbClr val="000000"/>
                </a:solidFill>
                <a:latin typeface="Century Gothic" pitchFamily="-65" charset="0"/>
              </a:rPr>
              <a:t>Barbieri</a:t>
            </a:r>
            <a:r>
              <a:rPr lang="en-US" sz="900" b="0" dirty="0">
                <a:solidFill>
                  <a:srgbClr val="000000"/>
                </a:solidFill>
                <a:latin typeface="Century Gothic" pitchFamily="-65" charset="0"/>
              </a:rPr>
              <a:t> et al., hep-ph/0603188v2 (2006)]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Inert Higgs Doublet Model</a:t>
            </a:r>
          </a:p>
        </p:txBody>
      </p:sp>
      <p:sp>
        <p:nvSpPr>
          <p:cNvPr id="3481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Global Fit of electroweak SM and beyond </a:t>
            </a:r>
          </a:p>
        </p:txBody>
      </p:sp>
      <p:pic>
        <p:nvPicPr>
          <p:cNvPr id="34820" name="Picture 4" descr="IDM_S_vs_T_logo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8688" y="533400"/>
            <a:ext cx="4252912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6" descr="IDM_MHch_vs_MH_logo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505200"/>
            <a:ext cx="4252913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Content Placeholder 2"/>
          <p:cNvSpPr txBox="1">
            <a:spLocks/>
          </p:cNvSpPr>
          <p:nvPr/>
        </p:nvSpPr>
        <p:spPr bwMode="auto">
          <a:xfrm>
            <a:off x="228600" y="609600"/>
            <a:ext cx="41148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0" hangingPunct="0">
              <a:lnSpc>
                <a:spcPct val="90000"/>
              </a:lnSpc>
              <a:buClr>
                <a:srgbClr val="800000"/>
              </a:buClr>
            </a:pPr>
            <a:r>
              <a:rPr lang="en-US" sz="1900" b="0" dirty="0">
                <a:solidFill>
                  <a:srgbClr val="0033CC"/>
                </a:solidFill>
              </a:rPr>
              <a:t>IDM</a:t>
            </a:r>
            <a:r>
              <a:rPr lang="en-US" sz="1900" b="0" dirty="0" smtClean="0">
                <a:solidFill>
                  <a:srgbClr val="0033CC"/>
                </a:solidFill>
              </a:rPr>
              <a:t>: introduction of extra Higgs doublet to help solve </a:t>
            </a:r>
            <a:r>
              <a:rPr lang="en-US" sz="1900" b="0" dirty="0">
                <a:solidFill>
                  <a:srgbClr val="0033CC"/>
                </a:solidFill>
              </a:rPr>
              <a:t>hierarchy </a:t>
            </a:r>
            <a:r>
              <a:rPr lang="en-US" sz="1900" b="0" dirty="0" smtClean="0">
                <a:solidFill>
                  <a:srgbClr val="0033CC"/>
                </a:solidFill>
              </a:rPr>
              <a:t>problem</a:t>
            </a:r>
          </a:p>
          <a:p>
            <a:pPr marL="471488" lvl="1" indent="-284163" eaLnBrk="0" hangingPunct="0">
              <a:lnSpc>
                <a:spcPct val="90000"/>
              </a:lnSpc>
              <a:buClr>
                <a:srgbClr val="800000"/>
              </a:buClr>
              <a:buFontTx/>
              <a:buChar char="•"/>
            </a:pPr>
            <a:r>
              <a:rPr lang="en-US" sz="1700" b="0" dirty="0"/>
              <a:t>Does not couple to fermions (“inert”). Does not acquire a VEV.</a:t>
            </a:r>
          </a:p>
          <a:p>
            <a:pPr marL="342900" indent="-342900" eaLnBrk="0" hangingPunct="0">
              <a:lnSpc>
                <a:spcPct val="90000"/>
              </a:lnSpc>
              <a:buClr>
                <a:srgbClr val="800000"/>
              </a:buClr>
            </a:pPr>
            <a:endParaRPr lang="en-US" sz="1900" b="0" dirty="0">
              <a:solidFill>
                <a:srgbClr val="0033CC"/>
              </a:solidFill>
            </a:endParaRPr>
          </a:p>
          <a:p>
            <a:pPr marL="342900" indent="-342900" eaLnBrk="0" hangingPunct="0">
              <a:lnSpc>
                <a:spcPct val="90000"/>
              </a:lnSpc>
              <a:buClr>
                <a:srgbClr val="800000"/>
              </a:buClr>
            </a:pPr>
            <a:r>
              <a:rPr lang="en-US" sz="1900" b="0" dirty="0">
                <a:solidFill>
                  <a:srgbClr val="0033CC"/>
                </a:solidFill>
              </a:rPr>
              <a:t>Three new </a:t>
            </a:r>
            <a:r>
              <a:rPr lang="en-US" sz="1900" b="0" dirty="0" err="1">
                <a:solidFill>
                  <a:srgbClr val="0033CC"/>
                </a:solidFill>
              </a:rPr>
              <a:t>Higgses</a:t>
            </a:r>
            <a:endParaRPr lang="en-US" sz="1900" b="0" dirty="0">
              <a:solidFill>
                <a:srgbClr val="0033CC"/>
              </a:solidFill>
            </a:endParaRPr>
          </a:p>
          <a:p>
            <a:pPr marL="471488" lvl="1" indent="-284163" eaLnBrk="0" hangingPunct="0">
              <a:lnSpc>
                <a:spcPct val="90000"/>
              </a:lnSpc>
              <a:buClr>
                <a:srgbClr val="800000"/>
              </a:buClr>
              <a:buFontTx/>
              <a:buChar char="•"/>
            </a:pPr>
            <a:r>
              <a:rPr lang="en-US" sz="1700" b="0" dirty="0">
                <a:solidFill>
                  <a:srgbClr val="000000"/>
                </a:solidFill>
              </a:rPr>
              <a:t>Two neutral (M</a:t>
            </a:r>
            <a:r>
              <a:rPr lang="en-US" sz="1700" b="0" baseline="-25000" dirty="0">
                <a:solidFill>
                  <a:srgbClr val="000000"/>
                </a:solidFill>
              </a:rPr>
              <a:t>H</a:t>
            </a:r>
            <a:r>
              <a:rPr lang="en-US" sz="1700" b="0" dirty="0">
                <a:solidFill>
                  <a:srgbClr val="000000"/>
                </a:solidFill>
              </a:rPr>
              <a:t>, M</a:t>
            </a:r>
            <a:r>
              <a:rPr lang="en-US" sz="1700" b="0" baseline="-25000" dirty="0">
                <a:solidFill>
                  <a:srgbClr val="000000"/>
                </a:solidFill>
              </a:rPr>
              <a:t>A</a:t>
            </a:r>
            <a:r>
              <a:rPr lang="en-US" sz="1700" b="0" dirty="0">
                <a:solidFill>
                  <a:srgbClr val="000000"/>
                </a:solidFill>
              </a:rPr>
              <a:t>), one charged (M</a:t>
            </a:r>
            <a:r>
              <a:rPr lang="en-US" sz="1700" b="0" baseline="-25000" dirty="0">
                <a:solidFill>
                  <a:srgbClr val="000000"/>
                </a:solidFill>
              </a:rPr>
              <a:t>H+</a:t>
            </a:r>
            <a:r>
              <a:rPr lang="en-US" sz="1700" b="0" dirty="0">
                <a:solidFill>
                  <a:srgbClr val="000000"/>
                </a:solidFill>
              </a:rPr>
              <a:t>)</a:t>
            </a:r>
            <a:r>
              <a:rPr lang="en-US" sz="1700" b="0" dirty="0" smtClean="0">
                <a:solidFill>
                  <a:srgbClr val="000000"/>
                </a:solidFill>
              </a:rPr>
              <a:t>.</a:t>
            </a:r>
            <a:endParaRPr lang="en-US" sz="1900" b="0" dirty="0" smtClean="0">
              <a:solidFill>
                <a:srgbClr val="0033CC"/>
              </a:solidFill>
            </a:endParaRPr>
          </a:p>
          <a:p>
            <a:pPr marL="342900" indent="-342900" eaLnBrk="0" hangingPunct="0">
              <a:lnSpc>
                <a:spcPct val="90000"/>
              </a:lnSpc>
              <a:buClr>
                <a:srgbClr val="800000"/>
              </a:buClr>
            </a:pPr>
            <a:r>
              <a:rPr lang="en-US" sz="1900" b="0" dirty="0">
                <a:solidFill>
                  <a:srgbClr val="0033CC"/>
                </a:solidFill>
              </a:rPr>
              <a:t>Lightest inert particle (“LIP”) is stable (M</a:t>
            </a:r>
            <a:r>
              <a:rPr lang="en-US" sz="1900" b="0" baseline="-25000" dirty="0">
                <a:solidFill>
                  <a:srgbClr val="0033CC"/>
                </a:solidFill>
              </a:rPr>
              <a:t>L</a:t>
            </a:r>
            <a:r>
              <a:rPr lang="en-US" sz="1900" b="0" dirty="0">
                <a:solidFill>
                  <a:srgbClr val="0033CC"/>
                </a:solidFill>
              </a:rPr>
              <a:t>), assumed neutral.</a:t>
            </a:r>
          </a:p>
          <a:p>
            <a:pPr marL="471488" lvl="1" indent="-284163" eaLnBrk="0" hangingPunct="0">
              <a:lnSpc>
                <a:spcPct val="90000"/>
              </a:lnSpc>
              <a:buClr>
                <a:srgbClr val="800000"/>
              </a:buClr>
              <a:buFontTx/>
              <a:buChar char="•"/>
            </a:pPr>
            <a:r>
              <a:rPr lang="en-US" sz="1700" b="0" dirty="0"/>
              <a:t>Natural dark matter candidate</a:t>
            </a:r>
          </a:p>
          <a:p>
            <a:pPr marL="342900" indent="-342900" eaLnBrk="0" hangingPunct="0">
              <a:lnSpc>
                <a:spcPct val="90000"/>
              </a:lnSpc>
              <a:buClr>
                <a:srgbClr val="800000"/>
              </a:buClr>
            </a:pPr>
            <a:endParaRPr lang="en-US" sz="1900" b="0" dirty="0" smtClean="0">
              <a:solidFill>
                <a:srgbClr val="0033CC"/>
              </a:solidFill>
            </a:endParaRPr>
          </a:p>
          <a:p>
            <a:pPr marL="342900" indent="-342900" eaLnBrk="0" hangingPunct="0">
              <a:lnSpc>
                <a:spcPct val="90000"/>
              </a:lnSpc>
              <a:buClr>
                <a:srgbClr val="800000"/>
              </a:buClr>
            </a:pPr>
            <a:r>
              <a:rPr lang="en-US" sz="1900" b="0" dirty="0" smtClean="0">
                <a:solidFill>
                  <a:srgbClr val="0033CC"/>
                </a:solidFill>
              </a:rPr>
              <a:t>Contributions to:</a:t>
            </a:r>
          </a:p>
          <a:p>
            <a:pPr marL="471488" lvl="1" indent="-284163" eaLnBrk="0" hangingPunct="0">
              <a:lnSpc>
                <a:spcPct val="90000"/>
              </a:lnSpc>
              <a:buClr>
                <a:srgbClr val="800000"/>
              </a:buClr>
              <a:buFontTx/>
              <a:buChar char="•"/>
            </a:pPr>
            <a:r>
              <a:rPr lang="en-US" sz="1700" b="0" dirty="0" smtClean="0"/>
              <a:t>T: </a:t>
            </a:r>
            <a:r>
              <a:rPr lang="en-US" sz="1700" b="0" dirty="0" err="1" smtClean="0"/>
              <a:t>isospin</a:t>
            </a:r>
            <a:r>
              <a:rPr lang="en-US" sz="1700" b="0" dirty="0" smtClean="0"/>
              <a:t> violation between neutral and charged </a:t>
            </a:r>
            <a:r>
              <a:rPr lang="en-US" sz="1700" b="0" dirty="0" err="1" smtClean="0"/>
              <a:t>Higgses</a:t>
            </a:r>
            <a:r>
              <a:rPr lang="en-US" sz="1700" b="0" dirty="0" smtClean="0"/>
              <a:t>. </a:t>
            </a:r>
          </a:p>
          <a:p>
            <a:pPr marL="471488" lvl="1" indent="-284163" eaLnBrk="0" hangingPunct="0">
              <a:lnSpc>
                <a:spcPct val="90000"/>
              </a:lnSpc>
              <a:buClr>
                <a:srgbClr val="800000"/>
              </a:buClr>
              <a:buFontTx/>
              <a:buChar char="•"/>
            </a:pPr>
            <a:r>
              <a:rPr lang="en-US" sz="1700" b="0" dirty="0" smtClean="0"/>
              <a:t>S: H</a:t>
            </a:r>
            <a:r>
              <a:rPr lang="en-US" sz="1700" b="0" baseline="30000" dirty="0" smtClean="0"/>
              <a:t>+</a:t>
            </a:r>
            <a:r>
              <a:rPr lang="en-US" sz="1700" b="0" dirty="0" smtClean="0"/>
              <a:t>H</a:t>
            </a:r>
            <a:r>
              <a:rPr lang="en-US" sz="1700" b="0" baseline="30000" dirty="0" smtClean="0"/>
              <a:t>-</a:t>
            </a:r>
            <a:r>
              <a:rPr lang="en-US" sz="1700" b="0" dirty="0" smtClean="0"/>
              <a:t> and HA loop corrections to self energy of Z-photon propagator</a:t>
            </a:r>
            <a:endParaRPr lang="en-US" sz="1900" b="0" dirty="0" smtClean="0">
              <a:solidFill>
                <a:srgbClr val="0033CC"/>
              </a:solidFill>
            </a:endParaRPr>
          </a:p>
          <a:p>
            <a:pPr marL="342900" indent="-342900" eaLnBrk="0" hangingPunct="0">
              <a:lnSpc>
                <a:spcPct val="90000"/>
              </a:lnSpc>
              <a:buClr>
                <a:srgbClr val="800000"/>
              </a:buClr>
            </a:pPr>
            <a:r>
              <a:rPr lang="en-US" sz="1900" b="0" dirty="0" smtClean="0">
                <a:solidFill>
                  <a:srgbClr val="0033CC"/>
                </a:solidFill>
              </a:rPr>
              <a:t>Results: large SM Higgs mass allowed. </a:t>
            </a:r>
            <a:endParaRPr lang="en-US" sz="1700" b="0" dirty="0"/>
          </a:p>
        </p:txBody>
      </p:sp>
      <p:sp>
        <p:nvSpPr>
          <p:cNvPr id="34823" name="Rectangle 9"/>
          <p:cNvSpPr>
            <a:spLocks noChangeArrowheads="1"/>
          </p:cNvSpPr>
          <p:nvPr/>
        </p:nvSpPr>
        <p:spPr bwMode="auto">
          <a:xfrm>
            <a:off x="2514600" y="1219200"/>
            <a:ext cx="24384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Wingdings" pitchFamily="-65" charset="2"/>
              <a:buNone/>
            </a:pPr>
            <a:r>
              <a:rPr lang="en-US" sz="900" b="0" dirty="0">
                <a:solidFill>
                  <a:srgbClr val="000000"/>
                </a:solidFill>
                <a:latin typeface="Century Gothic" pitchFamily="-65" charset="0"/>
              </a:rPr>
              <a:t>[</a:t>
            </a:r>
            <a:r>
              <a:rPr lang="en-US" sz="900" b="0" dirty="0" err="1">
                <a:solidFill>
                  <a:srgbClr val="000000"/>
                </a:solidFill>
                <a:latin typeface="Century Gothic" pitchFamily="-65" charset="0"/>
              </a:rPr>
              <a:t>Barbieri</a:t>
            </a:r>
            <a:r>
              <a:rPr lang="en-US" sz="900" b="0" dirty="0">
                <a:solidFill>
                  <a:srgbClr val="000000"/>
                </a:solidFill>
                <a:latin typeface="Century Gothic" pitchFamily="-65" charset="0"/>
              </a:rPr>
              <a:t> et al., hep-ph/0603188v2 (2006)]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8001000" y="6553200"/>
            <a:ext cx="1143000" cy="304800"/>
          </a:xfrm>
          <a:prstGeom prst="rect">
            <a:avLst/>
          </a:prstGeom>
        </p:spPr>
        <p:txBody>
          <a:bodyPr/>
          <a:lstStyle>
            <a:lvl1pPr algn="r">
              <a:defRPr sz="1400" b="0"/>
            </a:lvl1pPr>
          </a:lstStyle>
          <a:p>
            <a:pPr>
              <a:buFont typeface="Wingdings" pitchFamily="-65" charset="2"/>
              <a:buNone/>
              <a:defRPr/>
            </a:pPr>
            <a:fld id="{3FD7F658-55AC-CE4A-AC04-A8AE70956CA4}" type="slidenum">
              <a:rPr lang="de-DE" smtClean="0"/>
              <a:pPr>
                <a:buFont typeface="Wingdings" pitchFamily="-65" charset="2"/>
                <a:buNone/>
                <a:defRPr/>
              </a:pPr>
              <a:t>18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6" descr="UED_Rinv_vs_MH_logo_fu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68900" y="3673475"/>
            <a:ext cx="3962400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Rectangle 6" descr="Newsprint"/>
          <p:cNvSpPr>
            <a:spLocks noChangeArrowheads="1"/>
          </p:cNvSpPr>
          <p:nvPr/>
        </p:nvSpPr>
        <p:spPr bwMode="auto">
          <a:xfrm>
            <a:off x="88900" y="4584700"/>
            <a:ext cx="5219700" cy="1828800"/>
          </a:xfrm>
          <a:prstGeom prst="rect">
            <a:avLst/>
          </a:prstGeom>
          <a:blipFill dpi="0" rotWithShape="1">
            <a:blip r:embed="rId4">
              <a:alphaModFix amt="68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Universal Extra Dimensions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800" y="609600"/>
            <a:ext cx="5359400" cy="5791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UED: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All SM particles can propagate into ED</a:t>
            </a:r>
          </a:p>
          <a:p>
            <a:pPr lvl="1">
              <a:lnSpc>
                <a:spcPct val="90000"/>
              </a:lnSpc>
            </a:pPr>
            <a:r>
              <a:rPr lang="en-US" sz="1800" dirty="0" err="1"/>
              <a:t>Compactification</a:t>
            </a:r>
            <a:r>
              <a:rPr lang="en-US" sz="1800" dirty="0"/>
              <a:t> </a:t>
            </a:r>
            <a:r>
              <a:rPr lang="en-US" sz="1800" dirty="0">
                <a:ea typeface="Arial" pitchFamily="-65" charset="0"/>
                <a:cs typeface="Arial" pitchFamily="-65" charset="0"/>
              </a:rPr>
              <a:t>→ </a:t>
            </a:r>
            <a:r>
              <a:rPr lang="en-US" sz="1800" dirty="0"/>
              <a:t>KK excitations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Conservation of KK parity </a:t>
            </a:r>
            <a:endParaRPr lang="en-US" sz="1800" dirty="0">
              <a:ea typeface="Arial" pitchFamily="-65" charset="0"/>
              <a:cs typeface="Arial" pitchFamily="-65" charset="0"/>
            </a:endParaRPr>
          </a:p>
          <a:p>
            <a:pPr lvl="2">
              <a:lnSpc>
                <a:spcPct val="90000"/>
              </a:lnSpc>
            </a:pPr>
            <a:r>
              <a:rPr lang="en-US" dirty="0">
                <a:ea typeface="Arial" pitchFamily="-65" charset="0"/>
                <a:cs typeface="Arial" pitchFamily="-65" charset="0"/>
              </a:rPr>
              <a:t>Phenomenology similar to SUSY</a:t>
            </a:r>
          </a:p>
          <a:p>
            <a:pPr lvl="2">
              <a:lnSpc>
                <a:spcPct val="90000"/>
              </a:lnSpc>
            </a:pPr>
            <a:r>
              <a:rPr lang="en-US" dirty="0">
                <a:ea typeface="Arial" pitchFamily="-65" charset="0"/>
                <a:cs typeface="Arial" pitchFamily="-65" charset="0"/>
              </a:rPr>
              <a:t>Lightest stable KK state: DM candidate</a:t>
            </a:r>
            <a:endParaRPr lang="en-US" sz="800" dirty="0">
              <a:ea typeface="Arial" pitchFamily="-65" charset="0"/>
              <a:cs typeface="Arial" pitchFamily="-65" charset="0"/>
            </a:endParaRPr>
          </a:p>
          <a:p>
            <a:pPr lvl="1">
              <a:lnSpc>
                <a:spcPct val="90000"/>
              </a:lnSpc>
            </a:pPr>
            <a:r>
              <a:rPr lang="en-US" sz="1800" dirty="0">
                <a:ea typeface="Arial" pitchFamily="-65" charset="0"/>
                <a:cs typeface="Arial" pitchFamily="-65" charset="0"/>
              </a:rPr>
              <a:t>Model parameters:</a:t>
            </a:r>
          </a:p>
          <a:p>
            <a:pPr lvl="2">
              <a:lnSpc>
                <a:spcPct val="90000"/>
              </a:lnSpc>
            </a:pPr>
            <a:r>
              <a:rPr lang="en-US" i="1" dirty="0" err="1">
                <a:solidFill>
                  <a:srgbClr val="FF0000"/>
                </a:solidFill>
                <a:ea typeface="Arial" pitchFamily="-65" charset="0"/>
                <a:cs typeface="Arial" pitchFamily="-65" charset="0"/>
              </a:rPr>
              <a:t>d</a:t>
            </a:r>
            <a:r>
              <a:rPr lang="en-US" i="1" baseline="-25000" dirty="0" err="1">
                <a:solidFill>
                  <a:srgbClr val="FF0000"/>
                </a:solidFill>
                <a:ea typeface="Arial" pitchFamily="-65" charset="0"/>
                <a:cs typeface="Arial" pitchFamily="-65" charset="0"/>
              </a:rPr>
              <a:t>ED</a:t>
            </a:r>
            <a:r>
              <a:rPr lang="en-US" dirty="0">
                <a:ea typeface="Arial" pitchFamily="-65" charset="0"/>
                <a:cs typeface="Arial" pitchFamily="-65" charset="0"/>
              </a:rPr>
              <a:t>: number of ED   </a:t>
            </a:r>
            <a:r>
              <a:rPr lang="en-US" sz="1400" dirty="0">
                <a:ea typeface="Arial" pitchFamily="-65" charset="0"/>
                <a:cs typeface="Arial" pitchFamily="-65" charset="0"/>
              </a:rPr>
              <a:t>(fixed to </a:t>
            </a:r>
            <a:r>
              <a:rPr lang="en-US" sz="1400" i="1" dirty="0" err="1">
                <a:ea typeface="Arial" pitchFamily="-65" charset="0"/>
                <a:cs typeface="Arial" pitchFamily="-65" charset="0"/>
              </a:rPr>
              <a:t>d</a:t>
            </a:r>
            <a:r>
              <a:rPr lang="en-US" sz="1400" i="1" baseline="-25000" dirty="0" err="1">
                <a:ea typeface="Arial" pitchFamily="-65" charset="0"/>
                <a:cs typeface="Arial" pitchFamily="-65" charset="0"/>
              </a:rPr>
              <a:t>ED</a:t>
            </a:r>
            <a:r>
              <a:rPr lang="en-US" sz="1400" dirty="0">
                <a:ea typeface="Arial" pitchFamily="-65" charset="0"/>
                <a:cs typeface="Arial" pitchFamily="-65" charset="0"/>
              </a:rPr>
              <a:t>=1)</a:t>
            </a:r>
          </a:p>
          <a:p>
            <a:pPr lvl="2">
              <a:lnSpc>
                <a:spcPct val="90000"/>
              </a:lnSpc>
            </a:pPr>
            <a:r>
              <a:rPr lang="en-US" i="1" dirty="0">
                <a:solidFill>
                  <a:srgbClr val="FF0000"/>
                </a:solidFill>
                <a:ea typeface="Arial" pitchFamily="-65" charset="0"/>
                <a:cs typeface="Arial" pitchFamily="-65" charset="0"/>
              </a:rPr>
              <a:t>R</a:t>
            </a:r>
            <a:r>
              <a:rPr lang="en-US" i="1" baseline="30000" dirty="0">
                <a:solidFill>
                  <a:srgbClr val="FF0000"/>
                </a:solidFill>
                <a:ea typeface="Arial" pitchFamily="-65" charset="0"/>
                <a:cs typeface="Arial" pitchFamily="-65" charset="0"/>
              </a:rPr>
              <a:t>-1</a:t>
            </a:r>
            <a:r>
              <a:rPr lang="en-US" dirty="0">
                <a:ea typeface="Arial" pitchFamily="-65" charset="0"/>
                <a:cs typeface="Arial" pitchFamily="-65" charset="0"/>
              </a:rPr>
              <a:t>: </a:t>
            </a:r>
            <a:r>
              <a:rPr lang="en-US" dirty="0" err="1">
                <a:ea typeface="Arial" pitchFamily="-65" charset="0"/>
                <a:cs typeface="Arial" pitchFamily="-65" charset="0"/>
              </a:rPr>
              <a:t>compactification</a:t>
            </a:r>
            <a:r>
              <a:rPr lang="en-US" dirty="0">
                <a:ea typeface="Arial" pitchFamily="-65" charset="0"/>
                <a:cs typeface="Arial" pitchFamily="-65" charset="0"/>
              </a:rPr>
              <a:t> scale </a:t>
            </a:r>
            <a:r>
              <a:rPr lang="en-US" sz="1400" dirty="0">
                <a:ea typeface="Arial" pitchFamily="-65" charset="0"/>
                <a:cs typeface="Arial" pitchFamily="-65" charset="0"/>
              </a:rPr>
              <a:t>(</a:t>
            </a:r>
            <a:r>
              <a:rPr lang="en-US" sz="1400" i="1" dirty="0" err="1">
                <a:ea typeface="Arial" pitchFamily="-65" charset="0"/>
                <a:cs typeface="Arial" pitchFamily="-65" charset="0"/>
              </a:rPr>
              <a:t>m</a:t>
            </a:r>
            <a:r>
              <a:rPr lang="en-US" sz="1400" i="1" baseline="-25000" dirty="0" err="1">
                <a:ea typeface="Arial" pitchFamily="-65" charset="0"/>
                <a:cs typeface="Arial" pitchFamily="-65" charset="0"/>
              </a:rPr>
              <a:t>KK</a:t>
            </a:r>
            <a:r>
              <a:rPr lang="en-US" sz="1400" i="1" dirty="0" err="1">
                <a:ea typeface="Arial" pitchFamily="-65" charset="0"/>
                <a:cs typeface="Arial" pitchFamily="-65" charset="0"/>
              </a:rPr>
              <a:t>~n</a:t>
            </a:r>
            <a:r>
              <a:rPr lang="en-US" sz="1400" i="1" dirty="0">
                <a:ea typeface="Arial" pitchFamily="-65" charset="0"/>
                <a:cs typeface="Arial" pitchFamily="-65" charset="0"/>
              </a:rPr>
              <a:t>/R</a:t>
            </a:r>
            <a:r>
              <a:rPr lang="en-US" sz="1400" dirty="0">
                <a:ea typeface="Arial" pitchFamily="-65" charset="0"/>
                <a:cs typeface="Arial" pitchFamily="-65" charset="0"/>
              </a:rPr>
              <a:t>)</a:t>
            </a:r>
          </a:p>
          <a:p>
            <a:pPr lvl="1">
              <a:lnSpc>
                <a:spcPct val="90000"/>
              </a:lnSpc>
            </a:pPr>
            <a:endParaRPr lang="en-US" sz="800" dirty="0">
              <a:ea typeface="Arial" pitchFamily="-65" charset="0"/>
              <a:cs typeface="Arial" pitchFamily="-65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ea typeface="Arial" pitchFamily="-65" charset="0"/>
                <a:cs typeface="Arial" pitchFamily="-65" charset="0"/>
              </a:rPr>
              <a:t>Contribution to vac. </a:t>
            </a:r>
            <a:r>
              <a:rPr lang="en-US" dirty="0" err="1">
                <a:ea typeface="Arial" pitchFamily="-65" charset="0"/>
                <a:cs typeface="Arial" pitchFamily="-65" charset="0"/>
              </a:rPr>
              <a:t>polarisation</a:t>
            </a:r>
            <a:r>
              <a:rPr lang="en-US" dirty="0">
                <a:ea typeface="Arial" pitchFamily="-65" charset="0"/>
                <a:cs typeface="Arial" pitchFamily="-65" charset="0"/>
              </a:rPr>
              <a:t> (</a:t>
            </a:r>
            <a:r>
              <a:rPr lang="en-US" i="1" dirty="0">
                <a:ea typeface="Arial" pitchFamily="-65" charset="0"/>
                <a:cs typeface="Arial" pitchFamily="-65" charset="0"/>
              </a:rPr>
              <a:t>STU</a:t>
            </a:r>
            <a:r>
              <a:rPr lang="en-US" dirty="0">
                <a:ea typeface="Arial" pitchFamily="-65" charset="0"/>
                <a:cs typeface="Arial" pitchFamily="-65" charset="0"/>
              </a:rPr>
              <a:t>): 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ea typeface="Arial" pitchFamily="-65" charset="0"/>
                <a:cs typeface="Arial" pitchFamily="-65" charset="0"/>
              </a:rPr>
              <a:t>From KK-top/bottom and KK-Higgs loops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ea typeface="Arial" pitchFamily="-65" charset="0"/>
                <a:cs typeface="Arial" pitchFamily="-65" charset="0"/>
              </a:rPr>
              <a:t>Dependent on R</a:t>
            </a:r>
            <a:r>
              <a:rPr lang="en-US" sz="1800" baseline="30000" dirty="0">
                <a:ea typeface="Arial" pitchFamily="-65" charset="0"/>
                <a:cs typeface="Arial" pitchFamily="-65" charset="0"/>
              </a:rPr>
              <a:t>-1</a:t>
            </a:r>
            <a:r>
              <a:rPr lang="en-US" sz="1800" dirty="0">
                <a:ea typeface="Arial" pitchFamily="-65" charset="0"/>
                <a:cs typeface="Arial" pitchFamily="-65" charset="0"/>
              </a:rPr>
              <a:t>, M</a:t>
            </a:r>
            <a:r>
              <a:rPr lang="en-US" sz="1800" baseline="-25000" dirty="0">
                <a:ea typeface="Arial" pitchFamily="-65" charset="0"/>
                <a:cs typeface="Arial" pitchFamily="-65" charset="0"/>
              </a:rPr>
              <a:t>H  </a:t>
            </a:r>
            <a:r>
              <a:rPr lang="en-US" sz="1800" dirty="0">
                <a:ea typeface="Arial" pitchFamily="-65" charset="0"/>
                <a:cs typeface="Arial" pitchFamily="-65" charset="0"/>
              </a:rPr>
              <a:t>(and </a:t>
            </a:r>
            <a:r>
              <a:rPr lang="en-US" sz="1800" dirty="0" err="1">
                <a:ea typeface="Arial" pitchFamily="-65" charset="0"/>
                <a:cs typeface="Arial" pitchFamily="-65" charset="0"/>
              </a:rPr>
              <a:t>m</a:t>
            </a:r>
            <a:r>
              <a:rPr lang="en-US" sz="1800" baseline="-25000" dirty="0" err="1">
                <a:ea typeface="Arial" pitchFamily="-65" charset="0"/>
                <a:cs typeface="Arial" pitchFamily="-65" charset="0"/>
              </a:rPr>
              <a:t>t</a:t>
            </a:r>
            <a:r>
              <a:rPr lang="en-US" sz="1800" dirty="0">
                <a:ea typeface="Arial" pitchFamily="-65" charset="0"/>
                <a:cs typeface="Arial" pitchFamily="-65" charset="0"/>
              </a:rPr>
              <a:t>)</a:t>
            </a:r>
          </a:p>
          <a:p>
            <a:pPr>
              <a:lnSpc>
                <a:spcPct val="90000"/>
              </a:lnSpc>
            </a:pPr>
            <a:endParaRPr lang="en-US" sz="800" i="1" dirty="0">
              <a:solidFill>
                <a:srgbClr val="2C2C2C"/>
              </a:solidFill>
              <a:ea typeface="Arial" pitchFamily="-65" charset="0"/>
              <a:cs typeface="Arial" pitchFamily="-65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ea typeface="Arial" pitchFamily="-65" charset="0"/>
                <a:cs typeface="Arial" pitchFamily="-65" charset="0"/>
              </a:rPr>
              <a:t>Results: 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ea typeface="Arial" pitchFamily="-65" charset="0"/>
                <a:cs typeface="Arial" pitchFamily="-65" charset="0"/>
              </a:rPr>
              <a:t>Large </a:t>
            </a:r>
            <a:r>
              <a:rPr lang="en-US" sz="1800" i="1" dirty="0">
                <a:ea typeface="Arial" pitchFamily="-65" charset="0"/>
                <a:cs typeface="Arial" pitchFamily="-65" charset="0"/>
              </a:rPr>
              <a:t>R</a:t>
            </a:r>
            <a:r>
              <a:rPr lang="en-US" sz="1800" i="1" baseline="30000" dirty="0">
                <a:ea typeface="Arial" pitchFamily="-65" charset="0"/>
                <a:cs typeface="Arial" pitchFamily="-65" charset="0"/>
              </a:rPr>
              <a:t>-1</a:t>
            </a:r>
            <a:r>
              <a:rPr lang="en-US" sz="1800" dirty="0">
                <a:ea typeface="Arial" pitchFamily="-65" charset="0"/>
                <a:cs typeface="Arial" pitchFamily="-65" charset="0"/>
              </a:rPr>
              <a:t>: UED approaches SM (exp.)</a:t>
            </a:r>
          </a:p>
          <a:p>
            <a:pPr lvl="2">
              <a:lnSpc>
                <a:spcPct val="90000"/>
              </a:lnSpc>
            </a:pPr>
            <a:r>
              <a:rPr lang="en-US" dirty="0">
                <a:ea typeface="Arial" pitchFamily="-65" charset="0"/>
                <a:cs typeface="Arial" pitchFamily="-65" charset="0"/>
              </a:rPr>
              <a:t>Only small </a:t>
            </a:r>
            <a:r>
              <a:rPr lang="en-US" i="1" dirty="0">
                <a:ea typeface="Arial" pitchFamily="-65" charset="0"/>
                <a:cs typeface="Arial" pitchFamily="-65" charset="0"/>
              </a:rPr>
              <a:t>M</a:t>
            </a:r>
            <a:r>
              <a:rPr lang="en-US" i="1" baseline="-25000" dirty="0">
                <a:ea typeface="Arial" pitchFamily="-65" charset="0"/>
                <a:cs typeface="Arial" pitchFamily="-65" charset="0"/>
              </a:rPr>
              <a:t>H</a:t>
            </a:r>
            <a:r>
              <a:rPr lang="en-US" dirty="0">
                <a:ea typeface="Arial" pitchFamily="-65" charset="0"/>
                <a:cs typeface="Arial" pitchFamily="-65" charset="0"/>
              </a:rPr>
              <a:t> allowed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ea typeface="Arial" pitchFamily="-65" charset="0"/>
                <a:cs typeface="Arial" pitchFamily="-65" charset="0"/>
              </a:rPr>
              <a:t>Small </a:t>
            </a:r>
            <a:r>
              <a:rPr lang="en-US" sz="1800" i="1" dirty="0">
                <a:ea typeface="Arial" pitchFamily="-65" charset="0"/>
                <a:cs typeface="Arial" pitchFamily="-65" charset="0"/>
              </a:rPr>
              <a:t>R</a:t>
            </a:r>
            <a:r>
              <a:rPr lang="en-US" sz="1800" i="1" baseline="30000" dirty="0">
                <a:ea typeface="Arial" pitchFamily="-65" charset="0"/>
                <a:cs typeface="Arial" pitchFamily="-65" charset="0"/>
              </a:rPr>
              <a:t>-1</a:t>
            </a:r>
            <a:r>
              <a:rPr lang="en-US" sz="1800" dirty="0">
                <a:ea typeface="Arial" pitchFamily="-65" charset="0"/>
                <a:cs typeface="Arial" pitchFamily="-65" charset="0"/>
              </a:rPr>
              <a:t>:</a:t>
            </a:r>
            <a:r>
              <a:rPr lang="en-US" sz="1800" dirty="0" smtClean="0">
                <a:ea typeface="Arial" pitchFamily="-65" charset="0"/>
                <a:cs typeface="Arial" pitchFamily="-65" charset="0"/>
              </a:rPr>
              <a:t> large UED contribution can be </a:t>
            </a:r>
            <a:r>
              <a:rPr lang="en-US" sz="1800" dirty="0">
                <a:ea typeface="Arial" pitchFamily="-65" charset="0"/>
                <a:cs typeface="Arial" pitchFamily="-65" charset="0"/>
              </a:rPr>
              <a:t/>
            </a:r>
            <a:br>
              <a:rPr lang="en-US" sz="1800" dirty="0">
                <a:ea typeface="Arial" pitchFamily="-65" charset="0"/>
                <a:cs typeface="Arial" pitchFamily="-65" charset="0"/>
              </a:rPr>
            </a:br>
            <a:r>
              <a:rPr lang="en-US" sz="1800" dirty="0">
                <a:ea typeface="Arial" pitchFamily="-65" charset="0"/>
                <a:cs typeface="Arial" pitchFamily="-65" charset="0"/>
              </a:rPr>
              <a:t>compensated by large </a:t>
            </a:r>
            <a:r>
              <a:rPr lang="en-US" sz="1800" i="1" dirty="0">
                <a:ea typeface="Arial" pitchFamily="-65" charset="0"/>
                <a:cs typeface="Arial" pitchFamily="-65" charset="0"/>
              </a:rPr>
              <a:t>M</a:t>
            </a:r>
            <a:r>
              <a:rPr lang="en-US" sz="1800" i="1" baseline="-25000" dirty="0">
                <a:ea typeface="Arial" pitchFamily="-65" charset="0"/>
                <a:cs typeface="Arial" pitchFamily="-65" charset="0"/>
              </a:rPr>
              <a:t>H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ea typeface="Arial" pitchFamily="-65" charset="0"/>
                <a:cs typeface="Arial" pitchFamily="-65" charset="0"/>
              </a:rPr>
              <a:t>Excluded: </a:t>
            </a:r>
            <a:r>
              <a:rPr lang="en-US" sz="1800" i="1" dirty="0">
                <a:ea typeface="Arial" pitchFamily="-65" charset="0"/>
                <a:cs typeface="Arial" pitchFamily="-65" charset="0"/>
              </a:rPr>
              <a:t>R</a:t>
            </a:r>
            <a:r>
              <a:rPr lang="en-US" sz="1800" i="1" baseline="30000" dirty="0">
                <a:ea typeface="Arial" pitchFamily="-65" charset="0"/>
                <a:cs typeface="Arial" pitchFamily="-65" charset="0"/>
              </a:rPr>
              <a:t>-1</a:t>
            </a:r>
            <a:r>
              <a:rPr lang="en-US" sz="1800" dirty="0">
                <a:ea typeface="Arial" pitchFamily="-65" charset="0"/>
                <a:cs typeface="Arial" pitchFamily="-65" charset="0"/>
              </a:rPr>
              <a:t>&lt; 300 </a:t>
            </a:r>
            <a:r>
              <a:rPr lang="en-US" sz="1800" dirty="0" err="1">
                <a:ea typeface="Arial" pitchFamily="-65" charset="0"/>
                <a:cs typeface="Arial" pitchFamily="-65" charset="0"/>
              </a:rPr>
              <a:t>GeV</a:t>
            </a:r>
            <a:r>
              <a:rPr lang="en-US" sz="1800" dirty="0">
                <a:ea typeface="Arial" pitchFamily="-65" charset="0"/>
                <a:cs typeface="Arial" pitchFamily="-65" charset="0"/>
              </a:rPr>
              <a:t> and </a:t>
            </a:r>
            <a:r>
              <a:rPr lang="en-US" sz="1800" i="1" dirty="0">
                <a:ea typeface="Arial" pitchFamily="-65" charset="0"/>
                <a:cs typeface="Arial" pitchFamily="-65" charset="0"/>
              </a:rPr>
              <a:t>M</a:t>
            </a:r>
            <a:r>
              <a:rPr lang="en-US" sz="1800" i="1" baseline="-25000" dirty="0">
                <a:ea typeface="Arial" pitchFamily="-65" charset="0"/>
                <a:cs typeface="Arial" pitchFamily="-65" charset="0"/>
              </a:rPr>
              <a:t>H </a:t>
            </a:r>
            <a:r>
              <a:rPr lang="en-US" sz="1800" dirty="0">
                <a:ea typeface="Arial" pitchFamily="-65" charset="0"/>
                <a:cs typeface="Arial" pitchFamily="-65" charset="0"/>
              </a:rPr>
              <a:t>&gt; 800 </a:t>
            </a:r>
            <a:r>
              <a:rPr lang="en-US" sz="1800" dirty="0" err="1">
                <a:ea typeface="Arial" pitchFamily="-65" charset="0"/>
                <a:cs typeface="Arial" pitchFamily="-65" charset="0"/>
              </a:rPr>
              <a:t>GeV</a:t>
            </a:r>
            <a:endParaRPr lang="en-US" sz="1800" dirty="0">
              <a:ea typeface="Arial" pitchFamily="-65" charset="0"/>
              <a:cs typeface="Arial" pitchFamily="-65" charset="0"/>
            </a:endParaRPr>
          </a:p>
        </p:txBody>
      </p:sp>
      <p:pic>
        <p:nvPicPr>
          <p:cNvPr id="39942" name="Picture 5" descr="UED_S_vs_T_logo_ful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45100" y="990600"/>
            <a:ext cx="3810000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225675" y="533400"/>
            <a:ext cx="6943725" cy="274638"/>
          </a:xfrm>
          <a:prstGeom prst="rect">
            <a:avLst/>
          </a:prstGeom>
          <a:noFill/>
          <a:ln w="25400">
            <a:noFill/>
            <a:prstDash val="dash"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sz="1200" b="0" kern="0" dirty="0">
                <a:solidFill>
                  <a:sysClr val="windowText" lastClr="000000"/>
                </a:solidFill>
              </a:rPr>
              <a:t>[</a:t>
            </a:r>
            <a:r>
              <a:rPr lang="en-US" sz="1200" b="0" kern="0" dirty="0" err="1">
                <a:solidFill>
                  <a:sysClr val="windowText" lastClr="000000"/>
                </a:solidFill>
              </a:rPr>
              <a:t>Appelquist</a:t>
            </a:r>
            <a:r>
              <a:rPr lang="en-US" sz="1200" b="0" kern="0" dirty="0">
                <a:solidFill>
                  <a:sysClr val="windowText" lastClr="000000"/>
                </a:solidFill>
              </a:rPr>
              <a:t> et al., Phys. Rev. D67 055002 (2003)] [</a:t>
            </a:r>
            <a:r>
              <a:rPr lang="en-US" sz="1200" b="0" kern="0" dirty="0" err="1">
                <a:solidFill>
                  <a:sysClr val="windowText" lastClr="000000"/>
                </a:solidFill>
              </a:rPr>
              <a:t>Gogoladze</a:t>
            </a:r>
            <a:r>
              <a:rPr lang="en-US" sz="1200" b="0" kern="0" dirty="0">
                <a:solidFill>
                  <a:sysClr val="windowText" lastClr="000000"/>
                </a:solidFill>
              </a:rPr>
              <a:t> et al., Phys. Rev. D74 093012 (2006)] </a:t>
            </a:r>
            <a:endParaRPr lang="en-US" sz="1200" b="0" kern="0" dirty="0">
              <a:solidFill>
                <a:srgbClr val="333399"/>
              </a:solidFill>
            </a:endParaRPr>
          </a:p>
        </p:txBody>
      </p:sp>
      <p:sp>
        <p:nvSpPr>
          <p:cNvPr id="3994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Global Fit of electroweak SM and beyond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8001000" y="6553200"/>
            <a:ext cx="1143000" cy="304800"/>
          </a:xfrm>
          <a:prstGeom prst="rect">
            <a:avLst/>
          </a:prstGeom>
        </p:spPr>
        <p:txBody>
          <a:bodyPr/>
          <a:lstStyle>
            <a:lvl1pPr algn="r">
              <a:defRPr sz="1400" b="0"/>
            </a:lvl1pPr>
          </a:lstStyle>
          <a:p>
            <a:pPr>
              <a:buFont typeface="Wingdings" pitchFamily="-65" charset="2"/>
              <a:buNone/>
              <a:defRPr/>
            </a:pPr>
            <a:fld id="{3FD7F658-55AC-CE4A-AC04-A8AE70956CA4}" type="slidenum">
              <a:rPr lang="de-DE" smtClean="0"/>
              <a:pPr>
                <a:buFont typeface="Wingdings" pitchFamily="-65" charset="2"/>
                <a:buNone/>
                <a:defRPr/>
              </a:pPr>
              <a:t>19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 descr="Newsprint"/>
          <p:cNvSpPr>
            <a:spLocks noChangeArrowheads="1"/>
          </p:cNvSpPr>
          <p:nvPr/>
        </p:nvSpPr>
        <p:spPr bwMode="auto">
          <a:xfrm>
            <a:off x="304800" y="5676900"/>
            <a:ext cx="8534400" cy="533400"/>
          </a:xfrm>
          <a:prstGeom prst="rect">
            <a:avLst/>
          </a:prstGeom>
          <a:blipFill dpi="0" rotWithShape="1">
            <a:blip r:embed="rId3">
              <a:alphaModFix amt="68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Global Fit of electroweak SM and beyond </a:t>
            </a: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Gfitter Project – Introduction</a:t>
            </a:r>
            <a:endParaRPr lang="de-DE"/>
          </a:p>
        </p:txBody>
      </p:sp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674688"/>
            <a:ext cx="33528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981" name="Text Box 5"/>
          <p:cNvSpPr txBox="1">
            <a:spLocks noChangeArrowheads="1"/>
          </p:cNvSpPr>
          <p:nvPr/>
        </p:nvSpPr>
        <p:spPr bwMode="auto">
          <a:xfrm>
            <a:off x="3962400" y="709613"/>
            <a:ext cx="38957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 typeface="Wingdings" pitchFamily="-65" charset="2"/>
              <a:buNone/>
              <a:defRPr/>
            </a:pPr>
            <a:r>
              <a:rPr lang="en-US" sz="2800" b="0">
                <a:effectLst>
                  <a:outerShdw blurRad="38100" dist="38100" dir="2700000" algn="tl">
                    <a:srgbClr val="DDDDDD"/>
                  </a:outerShdw>
                </a:effectLst>
              </a:rPr>
              <a:t>A </a:t>
            </a:r>
            <a:r>
              <a:rPr lang="en-US" sz="2800" b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G</a:t>
            </a:r>
            <a:r>
              <a:rPr lang="en-US" sz="2800" b="0">
                <a:effectLst>
                  <a:outerShdw blurRad="38100" dist="38100" dir="2700000" algn="tl">
                    <a:srgbClr val="DDDDDD"/>
                  </a:outerShdw>
                </a:effectLst>
              </a:rPr>
              <a:t>eneric </a:t>
            </a:r>
            <a:r>
              <a:rPr lang="en-US" sz="2800" b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Fitter</a:t>
            </a:r>
            <a:r>
              <a:rPr lang="en-US" sz="2800" b="0">
                <a:effectLst>
                  <a:outerShdw blurRad="38100" dist="38100" dir="2700000" algn="tl">
                    <a:srgbClr val="DDDDDD"/>
                  </a:outerShdw>
                </a:effectLst>
              </a:rPr>
              <a:t> Project</a:t>
            </a:r>
            <a:br>
              <a:rPr lang="en-US" sz="2800" b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2800" b="0">
                <a:effectLst>
                  <a:outerShdw blurRad="38100" dist="38100" dir="2700000" algn="tl">
                    <a:srgbClr val="DDDDDD"/>
                  </a:outerShdw>
                </a:effectLst>
              </a:rPr>
              <a:t>for HEP Model Testing</a:t>
            </a:r>
            <a:endParaRPr lang="de-DE" sz="2800" b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6391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30213" y="2022475"/>
            <a:ext cx="8305800" cy="4187825"/>
          </a:xfrm>
        </p:spPr>
        <p:txBody>
          <a:bodyPr/>
          <a:lstStyle/>
          <a:p>
            <a:pPr eaLnBrk="1" hangingPunct="1"/>
            <a:r>
              <a:rPr lang="en-US" sz="1800" dirty="0" err="1" smtClean="0"/>
              <a:t>Gfitter</a:t>
            </a:r>
            <a:r>
              <a:rPr lang="en-US" sz="1800" dirty="0" smtClean="0"/>
              <a:t> = state-of-the-art HEP model testing tool for LHC era</a:t>
            </a:r>
          </a:p>
          <a:p>
            <a:pPr eaLnBrk="1" hangingPunct="1"/>
            <a:r>
              <a:rPr lang="en-US" sz="1800" dirty="0" err="1" smtClean="0"/>
              <a:t>Gfitter</a:t>
            </a:r>
            <a:r>
              <a:rPr lang="en-US" sz="1800" dirty="0" smtClean="0"/>
              <a:t> software and features:</a:t>
            </a:r>
          </a:p>
          <a:p>
            <a:pPr lvl="1" eaLnBrk="1" hangingPunct="1"/>
            <a:r>
              <a:rPr lang="en-US" sz="1600" dirty="0" smtClean="0"/>
              <a:t>Modular, object-oriented C++, relying on ROOT, XML, python, </a:t>
            </a:r>
            <a:r>
              <a:rPr lang="en-US" sz="1600" dirty="0" err="1" smtClean="0"/>
              <a:t>RooWorkspaces</a:t>
            </a:r>
            <a:r>
              <a:rPr lang="en-US" sz="1600" dirty="0" smtClean="0"/>
              <a:t>.</a:t>
            </a:r>
          </a:p>
          <a:p>
            <a:pPr lvl="1" eaLnBrk="1" hangingPunct="1"/>
            <a:r>
              <a:rPr lang="en-US" sz="1600" dirty="0" smtClean="0"/>
              <a:t>Core package with data-handling, fitting, and statistics tools</a:t>
            </a:r>
          </a:p>
          <a:p>
            <a:pPr lvl="2" eaLnBrk="1" hangingPunct="1"/>
            <a:r>
              <a:rPr lang="en-US" sz="1400" dirty="0" smtClean="0"/>
              <a:t>Various fitting tools: Minuit (1/2), Genetic Algorithms, Simulated Annealing, etc.</a:t>
            </a:r>
          </a:p>
          <a:p>
            <a:pPr lvl="2" eaLnBrk="1" hangingPunct="1"/>
            <a:r>
              <a:rPr lang="en-US" sz="1400" dirty="0" smtClean="0"/>
              <a:t>Consistent treatment of statistical, systematic, theoretical uncertainties (</a:t>
            </a:r>
            <a:r>
              <a:rPr lang="en-US" sz="1400" dirty="0" err="1" smtClean="0"/>
              <a:t>Rfit</a:t>
            </a:r>
            <a:r>
              <a:rPr lang="en-US" sz="1400" dirty="0" smtClean="0"/>
              <a:t> prescription), correlations, and inter‐parameter dependencies. </a:t>
            </a:r>
          </a:p>
          <a:p>
            <a:pPr lvl="4" eaLnBrk="1" hangingPunct="1"/>
            <a:r>
              <a:rPr lang="en-US" sz="1200" dirty="0" smtClean="0">
                <a:solidFill>
                  <a:srgbClr val="404040"/>
                </a:solidFill>
              </a:rPr>
              <a:t>Theoretical uncertainties included in </a:t>
            </a:r>
            <a:r>
              <a:rPr lang="en-US" sz="1200" i="1" dirty="0" smtClean="0">
                <a:latin typeface="Symbol" pitchFamily="-65" charset="2"/>
              </a:rPr>
              <a:t>c</a:t>
            </a:r>
            <a:r>
              <a:rPr lang="en-US" sz="1200" i="1" baseline="30000" dirty="0" smtClean="0"/>
              <a:t>2</a:t>
            </a:r>
            <a:r>
              <a:rPr lang="en-US" sz="1200" dirty="0" smtClean="0">
                <a:solidFill>
                  <a:srgbClr val="404040"/>
                </a:solidFill>
              </a:rPr>
              <a:t> with flat likelihood in allowed ranges</a:t>
            </a:r>
            <a:r>
              <a:rPr lang="en-US" dirty="0" smtClean="0">
                <a:solidFill>
                  <a:srgbClr val="404040"/>
                </a:solidFill>
              </a:rPr>
              <a:t> </a:t>
            </a:r>
          </a:p>
          <a:p>
            <a:pPr lvl="2" eaLnBrk="1" hangingPunct="1"/>
            <a:r>
              <a:rPr lang="en-US" sz="1400" dirty="0" smtClean="0"/>
              <a:t>Full statistics analysis: goodness‐of‐fit, </a:t>
            </a:r>
            <a:r>
              <a:rPr lang="en-US" sz="1400" dirty="0" err="1" smtClean="0"/>
              <a:t>p</a:t>
            </a:r>
            <a:r>
              <a:rPr lang="en-US" sz="1400" dirty="0" smtClean="0"/>
              <a:t>-values, parameter scans, MC analyses.</a:t>
            </a:r>
          </a:p>
          <a:p>
            <a:pPr lvl="1" eaLnBrk="1" hangingPunct="1"/>
            <a:r>
              <a:rPr lang="en-US" sz="1600" dirty="0" smtClean="0"/>
              <a:t>Independent physics “plug-in” libraries: SM, 2HDM, oblique parameters, SUSY, ...</a:t>
            </a:r>
          </a:p>
          <a:p>
            <a:pPr eaLnBrk="1" hangingPunct="1"/>
            <a:r>
              <a:rPr lang="en-US" sz="1800" dirty="0" smtClean="0"/>
              <a:t>Main publication: </a:t>
            </a:r>
            <a:r>
              <a:rPr lang="en-US" sz="1800" dirty="0" smtClean="0">
                <a:solidFill>
                  <a:srgbClr val="FF0000"/>
                </a:solidFill>
                <a:ea typeface="ＭＳ Ｐゴシック" pitchFamily="-65" charset="-128"/>
                <a:cs typeface="ＭＳ Ｐゴシック" pitchFamily="-65" charset="-128"/>
              </a:rPr>
              <a:t>EPJ C60, 543-583, 2009 [arXiv:0811.0009]</a:t>
            </a:r>
          </a:p>
          <a:p>
            <a:pPr lvl="1" eaLnBrk="1" hangingPunct="1"/>
            <a:r>
              <a:rPr lang="en-US" sz="1600" dirty="0" smtClean="0"/>
              <a:t>Updates and new results available at: </a:t>
            </a:r>
            <a:r>
              <a:rPr lang="en-US" sz="1600" dirty="0" err="1" smtClean="0">
                <a:solidFill>
                  <a:srgbClr val="FF0000"/>
                </a:solidFill>
              </a:rPr>
              <a:t>www.cern.ch/Gfitter</a:t>
            </a:r>
            <a:endParaRPr lang="en-US" sz="1800" dirty="0" smtClean="0">
              <a:solidFill>
                <a:srgbClr val="FF0000"/>
              </a:solidFill>
            </a:endParaRPr>
          </a:p>
          <a:p>
            <a:pPr eaLnBrk="1" hangingPunct="1"/>
            <a:endParaRPr lang="en-US" sz="1800" dirty="0" smtClean="0"/>
          </a:p>
          <a:p>
            <a:pPr eaLnBrk="1" hangingPunct="1"/>
            <a:r>
              <a:rPr lang="en-US" sz="1800" dirty="0" smtClean="0">
                <a:solidFill>
                  <a:srgbClr val="FF0000"/>
                </a:solidFill>
              </a:rPr>
              <a:t>Today: latest global electroweak fit, BSM constraints from oblique corrections</a:t>
            </a:r>
            <a:endParaRPr lang="en-US" sz="1600" dirty="0" smtClean="0">
              <a:solidFill>
                <a:srgbClr val="FF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8001000" y="6553200"/>
            <a:ext cx="1143000" cy="304800"/>
          </a:xfrm>
          <a:prstGeom prst="rect">
            <a:avLst/>
          </a:prstGeom>
        </p:spPr>
        <p:txBody>
          <a:bodyPr/>
          <a:lstStyle>
            <a:lvl1pPr algn="r">
              <a:defRPr sz="1400" b="0"/>
            </a:lvl1pPr>
          </a:lstStyle>
          <a:p>
            <a:pPr>
              <a:buFont typeface="Wingdings" pitchFamily="-65" charset="2"/>
              <a:buNone/>
              <a:defRPr/>
            </a:pPr>
            <a:fld id="{3FD7F658-55AC-CE4A-AC04-A8AE70956CA4}" type="slidenum">
              <a:rPr lang="de-DE" smtClean="0"/>
              <a:pPr>
                <a:buFont typeface="Wingdings" pitchFamily="-65" charset="2"/>
                <a:buNone/>
                <a:defRPr/>
              </a:pPr>
              <a:t>2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8" descr="Newsprint"/>
          <p:cNvSpPr>
            <a:spLocks noChangeArrowheads="1"/>
          </p:cNvSpPr>
          <p:nvPr/>
        </p:nvSpPr>
        <p:spPr bwMode="auto">
          <a:xfrm>
            <a:off x="76200" y="5080000"/>
            <a:ext cx="4876800" cy="1320800"/>
          </a:xfrm>
          <a:prstGeom prst="rect">
            <a:avLst/>
          </a:prstGeom>
          <a:blipFill dpi="0" rotWithShape="1">
            <a:blip r:embed="rId2">
              <a:alphaModFix amt="68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3" name="Title 1"/>
          <p:cNvSpPr>
            <a:spLocks noGrp="1"/>
          </p:cNvSpPr>
          <p:nvPr>
            <p:ph type="title"/>
          </p:nvPr>
        </p:nvSpPr>
        <p:spPr>
          <a:xfrm>
            <a:off x="152400" y="22225"/>
            <a:ext cx="8458200" cy="457200"/>
          </a:xfrm>
        </p:spPr>
        <p:txBody>
          <a:bodyPr/>
          <a:lstStyle/>
          <a:p>
            <a:r>
              <a:rPr lang="en-US" smtClean="0"/>
              <a:t>Warped Extra Dimensions (Randall-Sundrum)</a:t>
            </a:r>
          </a:p>
        </p:txBody>
      </p:sp>
      <p:sp>
        <p:nvSpPr>
          <p:cNvPr id="4096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Global Fit of electroweak SM and beyond 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651000" y="508000"/>
            <a:ext cx="7645400" cy="276225"/>
          </a:xfrm>
          <a:prstGeom prst="rect">
            <a:avLst/>
          </a:prstGeom>
          <a:noFill/>
          <a:ln w="25400">
            <a:noFill/>
            <a:prstDash val="dash"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sz="1200" b="0" kern="0" dirty="0">
                <a:solidFill>
                  <a:sysClr val="windowText" lastClr="000000"/>
                </a:solidFill>
              </a:rPr>
              <a:t>[L. Randall, R. </a:t>
            </a:r>
            <a:r>
              <a:rPr lang="en-US" sz="1200" b="0" kern="0" dirty="0" err="1">
                <a:solidFill>
                  <a:sysClr val="windowText" lastClr="000000"/>
                </a:solidFill>
              </a:rPr>
              <a:t>Sundrum</a:t>
            </a:r>
            <a:r>
              <a:rPr lang="en-US" sz="1200" b="0" kern="0" dirty="0">
                <a:solidFill>
                  <a:sysClr val="windowText" lastClr="000000"/>
                </a:solidFill>
              </a:rPr>
              <a:t>, Phys. Rev. </a:t>
            </a:r>
            <a:r>
              <a:rPr lang="en-US" sz="1200" b="0" kern="0" dirty="0" err="1">
                <a:solidFill>
                  <a:sysClr val="windowText" lastClr="000000"/>
                </a:solidFill>
              </a:rPr>
              <a:t>Lett</a:t>
            </a:r>
            <a:r>
              <a:rPr lang="en-US" sz="1200" b="0" kern="0" dirty="0">
                <a:solidFill>
                  <a:sysClr val="windowText" lastClr="000000"/>
                </a:solidFill>
              </a:rPr>
              <a:t>. 83, 3370 (1999)] [M. </a:t>
            </a:r>
            <a:r>
              <a:rPr lang="en-US" sz="1200" b="0" kern="0" dirty="0" err="1">
                <a:solidFill>
                  <a:sysClr val="windowText" lastClr="000000"/>
                </a:solidFill>
              </a:rPr>
              <a:t>Carena</a:t>
            </a:r>
            <a:r>
              <a:rPr lang="en-US" sz="1200" b="0" kern="0" dirty="0">
                <a:solidFill>
                  <a:sysClr val="windowText" lastClr="000000"/>
                </a:solidFill>
              </a:rPr>
              <a:t> et al., Phys. Rev. D68, 035010 (2003)] </a:t>
            </a:r>
            <a:endParaRPr lang="en-US" sz="1200" b="0" kern="0" dirty="0">
              <a:solidFill>
                <a:srgbClr val="333399"/>
              </a:solidFill>
            </a:endParaRPr>
          </a:p>
        </p:txBody>
      </p:sp>
      <p:pic>
        <p:nvPicPr>
          <p:cNvPr id="40966" name="Picture 6" descr="RS_MH_MKK_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97438" y="3571875"/>
            <a:ext cx="4246562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Content Placeholder 5" descr="RS_S_vs_T_logo.png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4897438" y="800100"/>
            <a:ext cx="4246562" cy="2879725"/>
          </a:xfrm>
        </p:spPr>
      </p:pic>
      <p:sp>
        <p:nvSpPr>
          <p:cNvPr id="40968" name="Content Placeholder 2"/>
          <p:cNvSpPr txBox="1">
            <a:spLocks/>
          </p:cNvSpPr>
          <p:nvPr/>
        </p:nvSpPr>
        <p:spPr bwMode="auto">
          <a:xfrm>
            <a:off x="50800" y="914400"/>
            <a:ext cx="4978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0" hangingPunct="0">
              <a:buClr>
                <a:srgbClr val="800000"/>
              </a:buClr>
            </a:pPr>
            <a:r>
              <a:rPr lang="en-US" sz="1800" b="0" dirty="0">
                <a:solidFill>
                  <a:srgbClr val="0033CC"/>
                </a:solidFill>
              </a:rPr>
              <a:t>Introduction of one extra dimension (ED) to</a:t>
            </a:r>
            <a:r>
              <a:rPr lang="en-US" sz="1800" b="0" dirty="0" smtClean="0">
                <a:solidFill>
                  <a:srgbClr val="0033CC"/>
                </a:solidFill>
              </a:rPr>
              <a:t> help solve </a:t>
            </a:r>
            <a:r>
              <a:rPr lang="en-US" sz="1800" b="0" dirty="0">
                <a:solidFill>
                  <a:srgbClr val="0033CC"/>
                </a:solidFill>
              </a:rPr>
              <a:t>the hierarchy problem</a:t>
            </a:r>
          </a:p>
          <a:p>
            <a:pPr marL="342900" indent="-342900" eaLnBrk="0" hangingPunct="0">
              <a:buClr>
                <a:srgbClr val="800000"/>
              </a:buClr>
            </a:pPr>
            <a:r>
              <a:rPr lang="en-US" sz="1800" b="0" dirty="0">
                <a:solidFill>
                  <a:srgbClr val="0033CC"/>
                </a:solidFill>
              </a:rPr>
              <a:t>RS model characterized by one warped ED, confined by two three-</a:t>
            </a:r>
            <a:r>
              <a:rPr lang="en-US" sz="1800" b="0" dirty="0" err="1">
                <a:solidFill>
                  <a:srgbClr val="0033CC"/>
                </a:solidFill>
              </a:rPr>
              <a:t>branes</a:t>
            </a:r>
            <a:endParaRPr lang="en-US" sz="1800" b="0" dirty="0">
              <a:solidFill>
                <a:srgbClr val="0033CC"/>
              </a:solidFill>
            </a:endParaRPr>
          </a:p>
          <a:p>
            <a:pPr marL="742950" lvl="1" indent="-285750" eaLnBrk="0" hangingPunct="0">
              <a:lnSpc>
                <a:spcPct val="90000"/>
              </a:lnSpc>
              <a:buClr>
                <a:srgbClr val="800000"/>
              </a:buClr>
              <a:buFontTx/>
              <a:buChar char="•"/>
            </a:pPr>
            <a:r>
              <a:rPr lang="en-US" sz="1800" b="0" dirty="0">
                <a:solidFill>
                  <a:srgbClr val="333333"/>
                </a:solidFill>
              </a:rPr>
              <a:t>Higgs localized on “IR” </a:t>
            </a:r>
            <a:r>
              <a:rPr lang="en-US" sz="1800" b="0" dirty="0" err="1">
                <a:solidFill>
                  <a:srgbClr val="333333"/>
                </a:solidFill>
              </a:rPr>
              <a:t>brane</a:t>
            </a:r>
            <a:endParaRPr lang="en-US" sz="1800" b="0" baseline="-25000" dirty="0">
              <a:solidFill>
                <a:srgbClr val="333333"/>
              </a:solidFill>
            </a:endParaRPr>
          </a:p>
          <a:p>
            <a:pPr marL="742950" lvl="1" indent="-285750" eaLnBrk="0" hangingPunct="0">
              <a:lnSpc>
                <a:spcPct val="90000"/>
              </a:lnSpc>
              <a:buClr>
                <a:srgbClr val="800000"/>
              </a:buClr>
              <a:buFontTx/>
              <a:buChar char="•"/>
            </a:pPr>
            <a:r>
              <a:rPr lang="en-US" sz="1800" b="0" dirty="0">
                <a:solidFill>
                  <a:srgbClr val="333333"/>
                </a:solidFill>
              </a:rPr>
              <a:t>Gauge and matter fields allowed to propagate in bulk region</a:t>
            </a:r>
            <a:endParaRPr lang="en-US" sz="1800" b="0" dirty="0"/>
          </a:p>
          <a:p>
            <a:pPr marL="342900" indent="-342900" eaLnBrk="0" hangingPunct="0">
              <a:buClr>
                <a:srgbClr val="800000"/>
              </a:buClr>
            </a:pPr>
            <a:r>
              <a:rPr lang="en-US" sz="1800" b="0" dirty="0">
                <a:solidFill>
                  <a:srgbClr val="0033CC"/>
                </a:solidFill>
              </a:rPr>
              <a:t>SM particles accompanied by towers of heavy KK modes.</a:t>
            </a:r>
          </a:p>
          <a:p>
            <a:pPr marL="342900" indent="-342900" eaLnBrk="0" hangingPunct="0">
              <a:buClr>
                <a:srgbClr val="800000"/>
              </a:buClr>
            </a:pPr>
            <a:r>
              <a:rPr lang="en-US" sz="1800" b="0" dirty="0">
                <a:solidFill>
                  <a:srgbClr val="0033CC"/>
                </a:solidFill>
              </a:rPr>
              <a:t>Model parameters:</a:t>
            </a:r>
          </a:p>
          <a:p>
            <a:pPr marL="742950" lvl="1" indent="-285750" eaLnBrk="0" hangingPunct="0">
              <a:lnSpc>
                <a:spcPct val="90000"/>
              </a:lnSpc>
              <a:buClr>
                <a:srgbClr val="800000"/>
              </a:buClr>
              <a:buFontTx/>
              <a:buChar char="•"/>
            </a:pPr>
            <a:r>
              <a:rPr lang="en-US" sz="1800" b="0" i="1" dirty="0">
                <a:solidFill>
                  <a:srgbClr val="333333"/>
                </a:solidFill>
              </a:rPr>
              <a:t>L</a:t>
            </a:r>
            <a:r>
              <a:rPr lang="en-US" sz="1800" b="0" dirty="0">
                <a:solidFill>
                  <a:srgbClr val="333333"/>
                </a:solidFill>
              </a:rPr>
              <a:t>: inverse warp factor, function of </a:t>
            </a:r>
            <a:r>
              <a:rPr lang="en-US" sz="1800" b="0" dirty="0" err="1">
                <a:solidFill>
                  <a:srgbClr val="333333"/>
                </a:solidFill>
              </a:rPr>
              <a:t>compactification</a:t>
            </a:r>
            <a:r>
              <a:rPr lang="en-US" sz="1800" b="0" dirty="0">
                <a:solidFill>
                  <a:srgbClr val="333333"/>
                </a:solidFill>
              </a:rPr>
              <a:t> radius, explains hierarchy between EW an Pl scale</a:t>
            </a:r>
            <a:endParaRPr lang="en-US" sz="1800" b="0" dirty="0"/>
          </a:p>
          <a:p>
            <a:pPr marL="742950" lvl="1" indent="-285750" eaLnBrk="0" hangingPunct="0">
              <a:lnSpc>
                <a:spcPct val="90000"/>
              </a:lnSpc>
              <a:buClr>
                <a:srgbClr val="800000"/>
              </a:buClr>
              <a:buFontTx/>
              <a:buChar char="•"/>
            </a:pPr>
            <a:r>
              <a:rPr lang="en-US" sz="1800" b="0" i="1" dirty="0">
                <a:solidFill>
                  <a:srgbClr val="333333"/>
                </a:solidFill>
              </a:rPr>
              <a:t>M</a:t>
            </a:r>
            <a:r>
              <a:rPr lang="en-US" sz="1800" b="0" i="1" baseline="-25000" dirty="0">
                <a:solidFill>
                  <a:srgbClr val="333333"/>
                </a:solidFill>
              </a:rPr>
              <a:t>KK</a:t>
            </a:r>
            <a:r>
              <a:rPr lang="en-US" sz="1800" b="0" dirty="0">
                <a:solidFill>
                  <a:srgbClr val="333333"/>
                </a:solidFill>
              </a:rPr>
              <a:t>: KK mass scale</a:t>
            </a:r>
          </a:p>
          <a:p>
            <a:pPr marL="342900" indent="-342900" eaLnBrk="0" hangingPunct="0">
              <a:buClr>
                <a:srgbClr val="800000"/>
              </a:buClr>
            </a:pPr>
            <a:r>
              <a:rPr lang="en-US" sz="1800" b="0" dirty="0">
                <a:solidFill>
                  <a:srgbClr val="0033CC"/>
                </a:solidFill>
              </a:rPr>
              <a:t>Results:</a:t>
            </a:r>
            <a:endParaRPr lang="en-US" sz="1800" b="0" dirty="0" smtClean="0">
              <a:solidFill>
                <a:srgbClr val="0033CC"/>
              </a:solidFill>
            </a:endParaRPr>
          </a:p>
          <a:p>
            <a:pPr marL="742950" lvl="1" indent="-285750" eaLnBrk="0" hangingPunct="0">
              <a:lnSpc>
                <a:spcPct val="90000"/>
              </a:lnSpc>
              <a:buClr>
                <a:srgbClr val="800000"/>
              </a:buClr>
              <a:buFontTx/>
              <a:buChar char="•"/>
            </a:pPr>
            <a:r>
              <a:rPr lang="en-US" sz="1800" b="0" dirty="0" smtClean="0">
                <a:solidFill>
                  <a:srgbClr val="333333"/>
                </a:solidFill>
              </a:rPr>
              <a:t>Large </a:t>
            </a:r>
            <a:r>
              <a:rPr lang="en-US" sz="1800" b="0" dirty="0">
                <a:solidFill>
                  <a:srgbClr val="333333"/>
                </a:solidFill>
              </a:rPr>
              <a:t>values of T possible</a:t>
            </a:r>
          </a:p>
          <a:p>
            <a:pPr marL="742950" lvl="1" indent="-285750" eaLnBrk="0" hangingPunct="0">
              <a:lnSpc>
                <a:spcPct val="90000"/>
              </a:lnSpc>
              <a:buClr>
                <a:srgbClr val="800000"/>
              </a:buClr>
              <a:buFontTx/>
              <a:buChar char="•"/>
            </a:pPr>
            <a:r>
              <a:rPr lang="en-US" sz="1800" b="0" dirty="0">
                <a:solidFill>
                  <a:srgbClr val="333333"/>
                </a:solidFill>
              </a:rPr>
              <a:t>Large </a:t>
            </a:r>
            <a:r>
              <a:rPr lang="en-US" sz="1800" b="0" i="1" dirty="0">
                <a:solidFill>
                  <a:srgbClr val="333333"/>
                </a:solidFill>
              </a:rPr>
              <a:t>L</a:t>
            </a:r>
            <a:r>
              <a:rPr lang="en-US" sz="1800" b="0" dirty="0">
                <a:solidFill>
                  <a:srgbClr val="333333"/>
                </a:solidFill>
              </a:rPr>
              <a:t> forces large</a:t>
            </a:r>
            <a:r>
              <a:rPr lang="en-US" sz="1800" b="0" i="1" dirty="0">
                <a:solidFill>
                  <a:srgbClr val="333333"/>
                </a:solidFill>
              </a:rPr>
              <a:t> M</a:t>
            </a:r>
            <a:r>
              <a:rPr lang="en-US" sz="1800" b="0" i="1" baseline="-25000" dirty="0">
                <a:solidFill>
                  <a:srgbClr val="333333"/>
                </a:solidFill>
              </a:rPr>
              <a:t>KK </a:t>
            </a:r>
            <a:r>
              <a:rPr lang="en-US" sz="1800" b="0" dirty="0">
                <a:solidFill>
                  <a:srgbClr val="333333"/>
                </a:solidFill>
              </a:rPr>
              <a:t>(several </a:t>
            </a:r>
            <a:r>
              <a:rPr lang="en-US" sz="1800" b="0" dirty="0" err="1">
                <a:solidFill>
                  <a:srgbClr val="333333"/>
                </a:solidFill>
              </a:rPr>
              <a:t>TeVs</a:t>
            </a:r>
            <a:r>
              <a:rPr lang="en-US" sz="1800" b="0" dirty="0">
                <a:solidFill>
                  <a:srgbClr val="333333"/>
                </a:solidFill>
              </a:rPr>
              <a:t>)</a:t>
            </a:r>
          </a:p>
          <a:p>
            <a:pPr marL="742950" lvl="1" indent="-285750" eaLnBrk="0" hangingPunct="0">
              <a:lnSpc>
                <a:spcPct val="90000"/>
              </a:lnSpc>
              <a:buClr>
                <a:srgbClr val="800000"/>
              </a:buClr>
              <a:buFontTx/>
              <a:buChar char="•"/>
            </a:pPr>
            <a:r>
              <a:rPr lang="en-US" sz="1800" b="0" dirty="0">
                <a:solidFill>
                  <a:srgbClr val="333333"/>
                </a:solidFill>
              </a:rPr>
              <a:t>Some compensation if </a:t>
            </a:r>
            <a:r>
              <a:rPr lang="en-US" sz="1800" b="0" i="1" dirty="0">
                <a:solidFill>
                  <a:srgbClr val="333333"/>
                </a:solidFill>
              </a:rPr>
              <a:t>M</a:t>
            </a:r>
            <a:r>
              <a:rPr lang="en-US" sz="1800" b="0" i="1" baseline="-25000" dirty="0">
                <a:solidFill>
                  <a:srgbClr val="333333"/>
                </a:solidFill>
              </a:rPr>
              <a:t>H</a:t>
            </a:r>
            <a:r>
              <a:rPr lang="en-US" sz="1800" b="0" dirty="0">
                <a:solidFill>
                  <a:srgbClr val="333333"/>
                </a:solidFill>
              </a:rPr>
              <a:t> is large</a:t>
            </a:r>
            <a:endParaRPr lang="en-US" sz="1800" b="0" dirty="0"/>
          </a:p>
          <a:p>
            <a:pPr marL="342900" indent="-342900" eaLnBrk="0" hangingPunct="0">
              <a:buClr>
                <a:srgbClr val="800000"/>
              </a:buClr>
            </a:pPr>
            <a:endParaRPr lang="en-US" sz="1800" b="0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8001000" y="6553200"/>
            <a:ext cx="1143000" cy="304800"/>
          </a:xfrm>
          <a:prstGeom prst="rect">
            <a:avLst/>
          </a:prstGeom>
        </p:spPr>
        <p:txBody>
          <a:bodyPr/>
          <a:lstStyle>
            <a:lvl1pPr algn="r">
              <a:defRPr sz="1400" b="0"/>
            </a:lvl1pPr>
          </a:lstStyle>
          <a:p>
            <a:pPr>
              <a:buFont typeface="Wingdings" pitchFamily="-65" charset="2"/>
              <a:buNone/>
              <a:defRPr/>
            </a:pPr>
            <a:fld id="{3FD7F658-55AC-CE4A-AC04-A8AE70956CA4}" type="slidenum">
              <a:rPr lang="de-DE" smtClean="0"/>
              <a:pPr>
                <a:buFont typeface="Wingdings" pitchFamily="-65" charset="2"/>
                <a:buNone/>
                <a:defRPr/>
              </a:pPr>
              <a:t>20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9" descr="Newsprint"/>
          <p:cNvSpPr>
            <a:spLocks noChangeArrowheads="1"/>
          </p:cNvSpPr>
          <p:nvPr/>
        </p:nvSpPr>
        <p:spPr bwMode="auto">
          <a:xfrm>
            <a:off x="139700" y="4749800"/>
            <a:ext cx="4965700" cy="1803400"/>
          </a:xfrm>
          <a:prstGeom prst="rect">
            <a:avLst/>
          </a:prstGeom>
          <a:blipFill dpi="0" rotWithShape="1">
            <a:blip r:embed="rId4">
              <a:alphaModFix amt="68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/>
              <a:t>4</a:t>
            </a:r>
            <a:r>
              <a:rPr lang="en-US" sz="2400" baseline="30000" smtClean="0"/>
              <a:t>th</a:t>
            </a:r>
            <a:r>
              <a:rPr lang="en-US" sz="2400" smtClean="0"/>
              <a:t> fermion generation</a:t>
            </a:r>
          </a:p>
        </p:txBody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520700"/>
            <a:ext cx="5181600" cy="60325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Models with a fourth generation</a:t>
            </a:r>
          </a:p>
          <a:p>
            <a:pPr lvl="1"/>
            <a:r>
              <a:rPr lang="en-US" sz="1800" dirty="0"/>
              <a:t>No explanation for </a:t>
            </a:r>
            <a:r>
              <a:rPr lang="en-US" sz="1800" i="1" dirty="0" err="1"/>
              <a:t>n</a:t>
            </a:r>
            <a:r>
              <a:rPr lang="en-US" sz="1800" i="1" dirty="0"/>
              <a:t>=3 </a:t>
            </a:r>
            <a:r>
              <a:rPr lang="en-US" sz="1800" dirty="0"/>
              <a:t>generations</a:t>
            </a:r>
          </a:p>
          <a:p>
            <a:pPr lvl="1"/>
            <a:r>
              <a:rPr lang="en-US" sz="1800" dirty="0"/>
              <a:t>Intr. new states for leptons and quarks</a:t>
            </a:r>
          </a:p>
          <a:p>
            <a:pPr lvl="2"/>
            <a:r>
              <a:rPr lang="en-US" dirty="0"/>
              <a:t> </a:t>
            </a:r>
          </a:p>
          <a:p>
            <a:pPr lvl="1"/>
            <a:r>
              <a:rPr lang="en-US" sz="1800" dirty="0"/>
              <a:t>Free parameters:</a:t>
            </a:r>
          </a:p>
          <a:p>
            <a:pPr lvl="2"/>
            <a:r>
              <a:rPr lang="en-US" dirty="0"/>
              <a:t>masses of new quarks and leptons</a:t>
            </a:r>
          </a:p>
          <a:p>
            <a:pPr lvl="2"/>
            <a:r>
              <a:rPr lang="en-US" dirty="0"/>
              <a:t>assume: no mixing of extra fermions</a:t>
            </a:r>
            <a:endParaRPr lang="en-US" sz="800" dirty="0"/>
          </a:p>
          <a:p>
            <a:r>
              <a:rPr lang="en-US" dirty="0"/>
              <a:t>Contrib. to </a:t>
            </a:r>
            <a:r>
              <a:rPr lang="en-US" i="1" dirty="0"/>
              <a:t>STU</a:t>
            </a:r>
            <a:r>
              <a:rPr lang="en-US" dirty="0"/>
              <a:t> from new fermions</a:t>
            </a:r>
          </a:p>
          <a:p>
            <a:pPr lvl="1"/>
            <a:r>
              <a:rPr lang="en-US" sz="1800" dirty="0"/>
              <a:t>Discrete shift in S from extra generation</a:t>
            </a:r>
          </a:p>
          <a:p>
            <a:pPr lvl="1"/>
            <a:r>
              <a:rPr lang="en-US" sz="1800" dirty="0"/>
              <a:t>Sensitive to mass difference between up- and down-type fields</a:t>
            </a:r>
            <a:r>
              <a:rPr lang="en-US" sz="1800" dirty="0" smtClean="0"/>
              <a:t>. </a:t>
            </a:r>
            <a:r>
              <a:rPr lang="en-US" sz="1400" dirty="0" smtClean="0"/>
              <a:t>(</a:t>
            </a:r>
            <a:r>
              <a:rPr lang="en-US" sz="1400" dirty="0"/>
              <a:t>not to absolute mass scale)</a:t>
            </a:r>
            <a:endParaRPr lang="en-US" sz="1400" dirty="0" smtClean="0"/>
          </a:p>
          <a:p>
            <a:r>
              <a:rPr lang="en-US" dirty="0" smtClean="0"/>
              <a:t>CDF+D0 &amp; CMS: SM4G Higgs partially excluded:</a:t>
            </a:r>
          </a:p>
          <a:p>
            <a:pPr lvl="1"/>
            <a:r>
              <a:rPr lang="en-US" sz="1730" dirty="0" smtClean="0"/>
              <a:t>CDF+D0: 131 &gt; MH &gt; 204 </a:t>
            </a:r>
            <a:r>
              <a:rPr lang="en-US" sz="1730" dirty="0" err="1" smtClean="0"/>
              <a:t>GeV</a:t>
            </a:r>
            <a:r>
              <a:rPr lang="en-US" sz="1730" dirty="0" smtClean="0"/>
              <a:t> @ 95% CL</a:t>
            </a:r>
          </a:p>
          <a:p>
            <a:pPr lvl="1"/>
            <a:r>
              <a:rPr lang="en-US" sz="1730" dirty="0" smtClean="0"/>
              <a:t>CMD: 144 &gt; MH &gt; 207 </a:t>
            </a:r>
            <a:r>
              <a:rPr lang="en-US" sz="1730" dirty="0" err="1" smtClean="0"/>
              <a:t>GeV</a:t>
            </a:r>
            <a:r>
              <a:rPr lang="en-US" sz="1730" dirty="0" smtClean="0"/>
              <a:t> @ 95% CL </a:t>
            </a:r>
          </a:p>
          <a:p>
            <a:endParaRPr lang="en-US" dirty="0" smtClean="0"/>
          </a:p>
          <a:p>
            <a:r>
              <a:rPr lang="en-US" dirty="0" smtClean="0"/>
              <a:t>Results</a:t>
            </a:r>
            <a:r>
              <a:rPr lang="en-US" dirty="0"/>
              <a:t>:</a:t>
            </a:r>
          </a:p>
          <a:p>
            <a:pPr lvl="1"/>
            <a:r>
              <a:rPr lang="en-US" sz="1800" dirty="0"/>
              <a:t>With appropriate mass differences: 4</a:t>
            </a:r>
            <a:r>
              <a:rPr lang="en-US" sz="1800" baseline="30000" dirty="0"/>
              <a:t>th</a:t>
            </a:r>
            <a:r>
              <a:rPr lang="en-US" sz="1800" dirty="0"/>
              <a:t> </a:t>
            </a:r>
            <a:r>
              <a:rPr lang="en-US" sz="1800" dirty="0" err="1"/>
              <a:t>fermion</a:t>
            </a:r>
            <a:r>
              <a:rPr lang="en-US" sz="1800" dirty="0"/>
              <a:t> model consistent with EW data</a:t>
            </a:r>
          </a:p>
          <a:p>
            <a:pPr lvl="2"/>
            <a:r>
              <a:rPr lang="en-US" dirty="0"/>
              <a:t>In </a:t>
            </a:r>
            <a:r>
              <a:rPr lang="en-US" dirty="0" smtClean="0"/>
              <a:t>particular, again </a:t>
            </a:r>
            <a:r>
              <a:rPr lang="en-US" dirty="0"/>
              <a:t>a large </a:t>
            </a:r>
            <a:r>
              <a:rPr lang="en-US" i="1" dirty="0"/>
              <a:t>M</a:t>
            </a:r>
            <a:r>
              <a:rPr lang="en-US" i="1" baseline="-25000" dirty="0"/>
              <a:t>H</a:t>
            </a:r>
            <a:r>
              <a:rPr lang="en-US" dirty="0"/>
              <a:t> is allowed</a:t>
            </a:r>
          </a:p>
          <a:p>
            <a:pPr lvl="1"/>
            <a:r>
              <a:rPr lang="en-US" sz="1800" dirty="0"/>
              <a:t>5+ generations disfavored</a:t>
            </a:r>
          </a:p>
          <a:p>
            <a:pPr lvl="1"/>
            <a:r>
              <a:rPr lang="en-US" sz="1800" dirty="0"/>
              <a:t>Data prefer a heavier charged lepton / up-type quark   </a:t>
            </a:r>
            <a:r>
              <a:rPr lang="en-US" sz="1400" dirty="0"/>
              <a:t>(which both reduce size of S)</a:t>
            </a:r>
            <a:endParaRPr lang="en-US" sz="1800" dirty="0"/>
          </a:p>
        </p:txBody>
      </p:sp>
      <p:pic>
        <p:nvPicPr>
          <p:cNvPr id="43015" name="Picture 5" descr="4th_S_vs_T_logo_ful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762000"/>
            <a:ext cx="3886200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790575" y="1393880"/>
          <a:ext cx="2286000" cy="334963"/>
        </p:xfrm>
        <a:graphic>
          <a:graphicData uri="http://schemas.openxmlformats.org/presentationml/2006/ole">
            <p:oleObj spid="_x0000_s43010" name="Equation" r:id="rId6" imgW="7315200" imgH="1066800" progId="Equation.3">
              <p:embed/>
            </p:oleObj>
          </a:graphicData>
        </a:graphic>
      </p:graphicFrame>
      <p:graphicFrame>
        <p:nvGraphicFramePr>
          <p:cNvPr id="43011" name="Object 3"/>
          <p:cNvGraphicFramePr>
            <a:graphicFrameLocks noChangeAspect="1"/>
          </p:cNvGraphicFramePr>
          <p:nvPr/>
        </p:nvGraphicFramePr>
        <p:xfrm>
          <a:off x="2314575" y="1633620"/>
          <a:ext cx="1495425" cy="334963"/>
        </p:xfrm>
        <a:graphic>
          <a:graphicData uri="http://schemas.openxmlformats.org/presentationml/2006/ole">
            <p:oleObj spid="_x0000_s43011" name="Equation" r:id="rId7" imgW="7315200" imgH="1638300" progId="Equation.3">
              <p:embed/>
            </p:oleObj>
          </a:graphicData>
        </a:graphic>
      </p:graphicFrame>
      <p:pic>
        <p:nvPicPr>
          <p:cNvPr id="43016" name="Picture 11" descr="4th_DeltaL_vs_DeltaQ_MH120_logo_full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05400" y="3768725"/>
            <a:ext cx="3843338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7" name="Text Box 13"/>
          <p:cNvSpPr txBox="1">
            <a:spLocks noChangeArrowheads="1"/>
          </p:cNvSpPr>
          <p:nvPr/>
        </p:nvSpPr>
        <p:spPr bwMode="auto">
          <a:xfrm>
            <a:off x="6477000" y="4764087"/>
            <a:ext cx="1524000" cy="336550"/>
          </a:xfrm>
          <a:prstGeom prst="rect">
            <a:avLst/>
          </a:prstGeom>
          <a:noFill/>
          <a:ln w="25400">
            <a:noFill/>
            <a:prstDash val="dash"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" pitchFamily="-65" charset="2"/>
              <a:buNone/>
            </a:pPr>
            <a:r>
              <a:rPr lang="en-US" sz="1600"/>
              <a:t>M</a:t>
            </a:r>
            <a:r>
              <a:rPr lang="en-US" sz="1600" baseline="-25000"/>
              <a:t>H</a:t>
            </a:r>
            <a:r>
              <a:rPr lang="en-US" sz="1600" baseline="-25000">
                <a:latin typeface="Symbol" pitchFamily="-65" charset="2"/>
              </a:rPr>
              <a:t> </a:t>
            </a:r>
            <a:r>
              <a:rPr lang="en-US" sz="1600"/>
              <a:t>= 120 GeV</a:t>
            </a:r>
          </a:p>
        </p:txBody>
      </p:sp>
      <p:sp>
        <p:nvSpPr>
          <p:cNvPr id="43018" name="Rectangle 15"/>
          <p:cNvSpPr>
            <a:spLocks noChangeArrowheads="1"/>
          </p:cNvSpPr>
          <p:nvPr/>
        </p:nvSpPr>
        <p:spPr bwMode="auto">
          <a:xfrm>
            <a:off x="5867400" y="533400"/>
            <a:ext cx="3276600" cy="276225"/>
          </a:xfrm>
          <a:prstGeom prst="rect">
            <a:avLst/>
          </a:prstGeom>
          <a:noFill/>
          <a:ln w="25400">
            <a:noFill/>
            <a:prstDash val="dash"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0"/>
              </a:spcBef>
              <a:buClrTx/>
              <a:buFontTx/>
              <a:buNone/>
            </a:pPr>
            <a:r>
              <a:rPr lang="en-US" sz="1200" b="0" dirty="0">
                <a:solidFill>
                  <a:srgbClr val="000000"/>
                </a:solidFill>
              </a:rPr>
              <a:t>[H. He et al., Phys. Rev. D 64, 053004 (2001)]</a:t>
            </a:r>
            <a:endParaRPr lang="en-US" sz="1200" b="0" dirty="0">
              <a:solidFill>
                <a:srgbClr val="333399"/>
              </a:solidFill>
            </a:endParaRPr>
          </a:p>
        </p:txBody>
      </p:sp>
      <p:sp>
        <p:nvSpPr>
          <p:cNvPr id="4301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Global Fit of electroweak SM and beyond </a:t>
            </a: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8001000" y="6553200"/>
            <a:ext cx="1143000" cy="304800"/>
          </a:xfrm>
          <a:prstGeom prst="rect">
            <a:avLst/>
          </a:prstGeom>
        </p:spPr>
        <p:txBody>
          <a:bodyPr/>
          <a:lstStyle>
            <a:lvl1pPr algn="r">
              <a:defRPr sz="1400" b="0"/>
            </a:lvl1pPr>
          </a:lstStyle>
          <a:p>
            <a:pPr>
              <a:buFont typeface="Wingdings" pitchFamily="-65" charset="2"/>
              <a:buNone/>
              <a:defRPr/>
            </a:pPr>
            <a:fld id="{3FD7F658-55AC-CE4A-AC04-A8AE70956CA4}" type="slidenum">
              <a:rPr lang="de-DE" smtClean="0"/>
              <a:pPr>
                <a:buFont typeface="Wingdings" pitchFamily="-65" charset="2"/>
                <a:buNone/>
                <a:defRPr/>
              </a:pPr>
              <a:t>21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770312"/>
            <a:ext cx="3841750" cy="270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/>
              <a:t>4</a:t>
            </a:r>
            <a:r>
              <a:rPr lang="en-US" sz="2400" baseline="30000" smtClean="0"/>
              <a:t>th</a:t>
            </a:r>
            <a:r>
              <a:rPr lang="en-US" sz="2400" smtClean="0"/>
              <a:t> fermion generation</a:t>
            </a:r>
          </a:p>
        </p:txBody>
      </p:sp>
      <p:pic>
        <p:nvPicPr>
          <p:cNvPr id="44038" name="Picture 5" descr="4th_S_vs_T_logo_ful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762000"/>
            <a:ext cx="3886200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9" name="Text Box 14"/>
          <p:cNvSpPr txBox="1">
            <a:spLocks noChangeArrowheads="1"/>
          </p:cNvSpPr>
          <p:nvPr/>
        </p:nvSpPr>
        <p:spPr bwMode="auto">
          <a:xfrm>
            <a:off x="6477000" y="4646612"/>
            <a:ext cx="1524000" cy="336550"/>
          </a:xfrm>
          <a:prstGeom prst="rect">
            <a:avLst/>
          </a:prstGeom>
          <a:noFill/>
          <a:ln w="25400">
            <a:noFill/>
            <a:prstDash val="dash"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" pitchFamily="-65" charset="2"/>
              <a:buNone/>
            </a:pPr>
            <a:r>
              <a:rPr lang="en-US" sz="1600"/>
              <a:t>M</a:t>
            </a:r>
            <a:r>
              <a:rPr lang="en-US" sz="1600" baseline="-25000"/>
              <a:t>H</a:t>
            </a:r>
            <a:r>
              <a:rPr lang="en-US" sz="1600" baseline="-25000">
                <a:latin typeface="Symbol" pitchFamily="-65" charset="2"/>
              </a:rPr>
              <a:t> </a:t>
            </a:r>
            <a:r>
              <a:rPr lang="en-US" sz="1600"/>
              <a:t>= 350 GeV</a:t>
            </a:r>
          </a:p>
        </p:txBody>
      </p:sp>
      <p:sp>
        <p:nvSpPr>
          <p:cNvPr id="44040" name="Rectangle 11"/>
          <p:cNvSpPr>
            <a:spLocks noChangeArrowheads="1"/>
          </p:cNvSpPr>
          <p:nvPr/>
        </p:nvSpPr>
        <p:spPr bwMode="auto">
          <a:xfrm>
            <a:off x="5867400" y="533400"/>
            <a:ext cx="3276600" cy="276225"/>
          </a:xfrm>
          <a:prstGeom prst="rect">
            <a:avLst/>
          </a:prstGeom>
          <a:noFill/>
          <a:ln w="25400">
            <a:noFill/>
            <a:prstDash val="dash"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0"/>
              </a:spcBef>
              <a:buClrTx/>
              <a:buFontTx/>
              <a:buNone/>
            </a:pPr>
            <a:r>
              <a:rPr lang="en-US" sz="1200" b="0">
                <a:solidFill>
                  <a:srgbClr val="000000"/>
                </a:solidFill>
              </a:rPr>
              <a:t>[H. He et al., Phys. Rev. D 64, 053004 (2001)]</a:t>
            </a:r>
            <a:endParaRPr lang="en-US" sz="1200" b="0">
              <a:solidFill>
                <a:srgbClr val="333399"/>
              </a:solidFill>
            </a:endParaRPr>
          </a:p>
        </p:txBody>
      </p:sp>
      <p:sp>
        <p:nvSpPr>
          <p:cNvPr id="4404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Global Fit of electroweak SM and beyond </a:t>
            </a: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8001000" y="6553200"/>
            <a:ext cx="1143000" cy="304800"/>
          </a:xfrm>
          <a:prstGeom prst="rect">
            <a:avLst/>
          </a:prstGeom>
        </p:spPr>
        <p:txBody>
          <a:bodyPr/>
          <a:lstStyle>
            <a:lvl1pPr algn="r">
              <a:defRPr sz="1400" b="0"/>
            </a:lvl1pPr>
          </a:lstStyle>
          <a:p>
            <a:pPr>
              <a:buFont typeface="Wingdings" pitchFamily="-65" charset="2"/>
              <a:buNone/>
              <a:defRPr/>
            </a:pPr>
            <a:fld id="{3FD7F658-55AC-CE4A-AC04-A8AE70956CA4}" type="slidenum">
              <a:rPr lang="de-DE" smtClean="0"/>
              <a:pPr>
                <a:buFont typeface="Wingdings" pitchFamily="-65" charset="2"/>
                <a:buNone/>
                <a:defRPr/>
              </a:pPr>
              <a:t>22</a:t>
            </a:fld>
            <a:endParaRPr lang="de-DE" dirty="0"/>
          </a:p>
        </p:txBody>
      </p:sp>
      <p:sp>
        <p:nvSpPr>
          <p:cNvPr id="15" name="Rectangle 9" descr="Newsprint"/>
          <p:cNvSpPr>
            <a:spLocks noChangeArrowheads="1"/>
          </p:cNvSpPr>
          <p:nvPr/>
        </p:nvSpPr>
        <p:spPr bwMode="auto">
          <a:xfrm>
            <a:off x="139700" y="4749800"/>
            <a:ext cx="4965700" cy="1803400"/>
          </a:xfrm>
          <a:prstGeom prst="rect">
            <a:avLst/>
          </a:prstGeom>
          <a:blipFill dpi="0" rotWithShape="1">
            <a:blip r:embed="rId5">
              <a:alphaModFix amt="68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76200" y="520700"/>
            <a:ext cx="5181600" cy="60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Tx/>
              <a:buFont typeface="Wingdings" pitchFamily="-65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Models with a fourth generation</a:t>
            </a:r>
          </a:p>
          <a:p>
            <a:pPr marL="471488" marR="0" lvl="1" indent="-2841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 explanation for 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=3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generations</a:t>
            </a:r>
          </a:p>
          <a:p>
            <a:pPr marL="471488" marR="0" lvl="1" indent="-2841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Intr. new states for leptons and quarks</a:t>
            </a:r>
          </a:p>
          <a:p>
            <a:pPr marL="665163" marR="0" lvl="2" indent="-230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Tx/>
              <a:buFontTx/>
              <a:buChar char="-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471488" marR="0" lvl="1" indent="-2841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Free parameters:</a:t>
            </a:r>
          </a:p>
          <a:p>
            <a:pPr marL="665163" marR="0" lvl="2" indent="-230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Tx/>
              <a:buFontTx/>
              <a:buChar char="-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masses of new quarks and leptons</a:t>
            </a:r>
          </a:p>
          <a:p>
            <a:pPr marL="665163" marR="0" lvl="2" indent="-230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Tx/>
              <a:buFontTx/>
              <a:buChar char="-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assume: no mixing of extra fermions</a:t>
            </a: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Tx/>
              <a:buFont typeface="Wingdings" pitchFamily="-65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Contrib. to 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STU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from new fermions</a:t>
            </a:r>
          </a:p>
          <a:p>
            <a:pPr marL="471488" marR="0" lvl="1" indent="-2841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Discrete shift in S from extra generation</a:t>
            </a:r>
          </a:p>
          <a:p>
            <a:pPr marL="471488" marR="0" lvl="1" indent="-2841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Sensitive to mass difference between up- and down-type fields.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(not to absolute mass scale)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Tx/>
              <a:buFont typeface="Wingdings" pitchFamily="-65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CDF+D0 &amp; CMS: SM4G Higgs partially excluded:</a:t>
            </a:r>
          </a:p>
          <a:p>
            <a:pPr marL="471488" marR="0" lvl="1" indent="-2841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Tx/>
              <a:buFontTx/>
              <a:buChar char="•"/>
              <a:tabLst/>
              <a:defRPr/>
            </a:pPr>
            <a:r>
              <a:rPr kumimoji="0" lang="en-US" sz="173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CDF+D0: 131 &gt; MH &gt; 204 </a:t>
            </a:r>
            <a:r>
              <a:rPr kumimoji="0" lang="en-US" sz="173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GeV</a:t>
            </a:r>
            <a:r>
              <a:rPr kumimoji="0" lang="en-US" sz="173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@ 95% CL</a:t>
            </a:r>
          </a:p>
          <a:p>
            <a:pPr marL="471488" marR="0" lvl="1" indent="-2841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Tx/>
              <a:buFontTx/>
              <a:buChar char="•"/>
              <a:tabLst/>
              <a:defRPr/>
            </a:pPr>
            <a:r>
              <a:rPr kumimoji="0" lang="en-US" sz="173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CMD: 144 &gt; MH &gt; 207 </a:t>
            </a:r>
            <a:r>
              <a:rPr kumimoji="0" lang="en-US" sz="173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GeV</a:t>
            </a:r>
            <a:r>
              <a:rPr kumimoji="0" lang="en-US" sz="173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@ 95% CL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Tx/>
              <a:buFont typeface="Wingdings" pitchFamily="-65" charset="2"/>
              <a:buChar char="§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Tx/>
              <a:buFont typeface="Wingdings" pitchFamily="-65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Results:</a:t>
            </a:r>
          </a:p>
          <a:p>
            <a:pPr marL="471488" marR="0" lvl="1" indent="-2841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appropriate mass differences: 4</a:t>
            </a:r>
            <a:r>
              <a:rPr kumimoji="0" lang="en-US" sz="18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fermion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model consistent with EW data</a:t>
            </a:r>
          </a:p>
          <a:p>
            <a:pPr marL="665163" marR="0" lvl="2" indent="-230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Tx/>
              <a:buFontTx/>
              <a:buChar char="-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particular,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again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large </a:t>
            </a: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r>
              <a:rPr kumimoji="0" lang="en-US" sz="1600" b="0" i="1" u="none" strike="noStrike" kern="0" cap="none" spc="0" normalizeH="0" baseline="-2500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allowed</a:t>
            </a:r>
          </a:p>
          <a:p>
            <a:pPr marL="471488" marR="0" lvl="1" indent="-2841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5+ generations disfavored</a:t>
            </a:r>
          </a:p>
          <a:p>
            <a:pPr marL="471488" marR="0" lvl="1" indent="-2841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 prefer a heavier charged lepton / up-type quark  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(which both reduce size of S)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7" name="Object 2"/>
          <p:cNvGraphicFramePr>
            <a:graphicFrameLocks noChangeAspect="1"/>
          </p:cNvGraphicFramePr>
          <p:nvPr/>
        </p:nvGraphicFramePr>
        <p:xfrm>
          <a:off x="790575" y="1393880"/>
          <a:ext cx="2286000" cy="334963"/>
        </p:xfrm>
        <a:graphic>
          <a:graphicData uri="http://schemas.openxmlformats.org/presentationml/2006/ole">
            <p:oleObj spid="_x0000_s44038" name="Equation" r:id="rId6" imgW="7315200" imgH="1066800" progId="Equation.3">
              <p:embed/>
            </p:oleObj>
          </a:graphicData>
        </a:graphic>
      </p:graphicFrame>
      <p:graphicFrame>
        <p:nvGraphicFramePr>
          <p:cNvPr id="18" name="Object 3"/>
          <p:cNvGraphicFramePr>
            <a:graphicFrameLocks noChangeAspect="1"/>
          </p:cNvGraphicFramePr>
          <p:nvPr/>
        </p:nvGraphicFramePr>
        <p:xfrm>
          <a:off x="2314575" y="1633620"/>
          <a:ext cx="1495425" cy="334963"/>
        </p:xfrm>
        <a:graphic>
          <a:graphicData uri="http://schemas.openxmlformats.org/presentationml/2006/ole">
            <p:oleObj spid="_x0000_s44039" name="Equation" r:id="rId7" imgW="7315200" imgH="16383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/>
              <a:t>4</a:t>
            </a:r>
            <a:r>
              <a:rPr lang="en-US" sz="2400" baseline="30000" smtClean="0"/>
              <a:t>th</a:t>
            </a:r>
            <a:r>
              <a:rPr lang="en-US" sz="2400" smtClean="0"/>
              <a:t> fermion generation</a:t>
            </a:r>
          </a:p>
        </p:txBody>
      </p:sp>
      <p:pic>
        <p:nvPicPr>
          <p:cNvPr id="45061" name="Picture 5" descr="4th_S_vs_T_logo_fu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762000"/>
            <a:ext cx="3886200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11" descr="4th_DeltaL_vs_DeltaQ_MH120_logo_ful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3768725"/>
            <a:ext cx="3843338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3" name="Text Box 13"/>
          <p:cNvSpPr txBox="1">
            <a:spLocks noChangeArrowheads="1"/>
          </p:cNvSpPr>
          <p:nvPr/>
        </p:nvSpPr>
        <p:spPr bwMode="auto">
          <a:xfrm>
            <a:off x="6477000" y="3881437"/>
            <a:ext cx="1524000" cy="336550"/>
          </a:xfrm>
          <a:prstGeom prst="rect">
            <a:avLst/>
          </a:prstGeom>
          <a:noFill/>
          <a:ln w="25400">
            <a:noFill/>
            <a:prstDash val="dash"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/>
            <a:r>
              <a:rPr lang="en-US" sz="1600"/>
              <a:t>M</a:t>
            </a:r>
            <a:r>
              <a:rPr lang="en-US" sz="1600" baseline="-25000"/>
              <a:t>H</a:t>
            </a:r>
            <a:r>
              <a:rPr lang="en-US" sz="1600" baseline="-25000">
                <a:latin typeface="Symbol" pitchFamily="-65" charset="2"/>
              </a:rPr>
              <a:t> </a:t>
            </a:r>
            <a:r>
              <a:rPr lang="en-US" sz="1600"/>
              <a:t>= 120 GeV</a:t>
            </a:r>
          </a:p>
        </p:txBody>
      </p:sp>
      <p:grpSp>
        <p:nvGrpSpPr>
          <p:cNvPr id="45064" name="Group 13"/>
          <p:cNvGrpSpPr>
            <a:grpSpLocks/>
          </p:cNvGrpSpPr>
          <p:nvPr/>
        </p:nvGrpSpPr>
        <p:grpSpPr bwMode="auto">
          <a:xfrm>
            <a:off x="5105400" y="3776662"/>
            <a:ext cx="3843338" cy="2708275"/>
            <a:chOff x="5105400" y="3692525"/>
            <a:chExt cx="3843338" cy="2708275"/>
          </a:xfrm>
        </p:grpSpPr>
        <p:pic>
          <p:nvPicPr>
            <p:cNvPr id="45069" name="Picture 12" descr="4th_DeltaL_vs_DeltaQ_MH600_logo_full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105400" y="3692525"/>
              <a:ext cx="3843338" cy="270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070" name="Text Box 14"/>
            <p:cNvSpPr txBox="1">
              <a:spLocks noChangeArrowheads="1"/>
            </p:cNvSpPr>
            <p:nvPr/>
          </p:nvSpPr>
          <p:spPr bwMode="auto">
            <a:xfrm>
              <a:off x="6477000" y="4572000"/>
              <a:ext cx="1524000" cy="336550"/>
            </a:xfrm>
            <a:prstGeom prst="rect">
              <a:avLst/>
            </a:prstGeom>
            <a:noFill/>
            <a:ln w="25400">
              <a:noFill/>
              <a:prstDash val="dash"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342900" indent="-342900">
                <a:buFont typeface="Wingdings" pitchFamily="-65" charset="2"/>
                <a:buNone/>
              </a:pPr>
              <a:r>
                <a:rPr lang="en-US" sz="1600"/>
                <a:t>M</a:t>
              </a:r>
              <a:r>
                <a:rPr lang="en-US" sz="1600" baseline="-25000"/>
                <a:t>H</a:t>
              </a:r>
              <a:r>
                <a:rPr lang="en-US" sz="1600" baseline="-25000">
                  <a:latin typeface="Symbol" pitchFamily="-65" charset="2"/>
                </a:rPr>
                <a:t> </a:t>
              </a:r>
              <a:r>
                <a:rPr lang="en-US" sz="1600"/>
                <a:t>= 600 GeV</a:t>
              </a:r>
            </a:p>
          </p:txBody>
        </p:sp>
      </p:grpSp>
      <p:sp>
        <p:nvSpPr>
          <p:cNvPr id="45065" name="Rectangle 12"/>
          <p:cNvSpPr>
            <a:spLocks noChangeArrowheads="1"/>
          </p:cNvSpPr>
          <p:nvPr/>
        </p:nvSpPr>
        <p:spPr bwMode="auto">
          <a:xfrm>
            <a:off x="5867400" y="533400"/>
            <a:ext cx="3276600" cy="276225"/>
          </a:xfrm>
          <a:prstGeom prst="rect">
            <a:avLst/>
          </a:prstGeom>
          <a:noFill/>
          <a:ln w="25400">
            <a:noFill/>
            <a:prstDash val="dash"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0"/>
              </a:spcBef>
              <a:buClrTx/>
              <a:buFontTx/>
              <a:buNone/>
            </a:pPr>
            <a:r>
              <a:rPr lang="en-US" sz="1200" b="0">
                <a:solidFill>
                  <a:srgbClr val="000000"/>
                </a:solidFill>
              </a:rPr>
              <a:t>[H. He et al., Phys. Rev. D 64, 053004 (2001)]</a:t>
            </a:r>
            <a:endParaRPr lang="en-US" sz="1200" b="0">
              <a:solidFill>
                <a:srgbClr val="333399"/>
              </a:solidFill>
            </a:endParaRPr>
          </a:p>
        </p:txBody>
      </p:sp>
      <p:sp>
        <p:nvSpPr>
          <p:cNvPr id="4506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Global Fit of electroweak SM and beyond </a:t>
            </a: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8001000" y="6553200"/>
            <a:ext cx="1143000" cy="304800"/>
          </a:xfrm>
          <a:prstGeom prst="rect">
            <a:avLst/>
          </a:prstGeom>
        </p:spPr>
        <p:txBody>
          <a:bodyPr/>
          <a:lstStyle>
            <a:lvl1pPr algn="r">
              <a:defRPr sz="1400" b="0"/>
            </a:lvl1pPr>
          </a:lstStyle>
          <a:p>
            <a:pPr>
              <a:buFont typeface="Wingdings" pitchFamily="-65" charset="2"/>
              <a:buNone/>
              <a:defRPr/>
            </a:pPr>
            <a:fld id="{3FD7F658-55AC-CE4A-AC04-A8AE70956CA4}" type="slidenum">
              <a:rPr lang="de-DE" smtClean="0"/>
              <a:pPr>
                <a:buFont typeface="Wingdings" pitchFamily="-65" charset="2"/>
                <a:buNone/>
                <a:defRPr/>
              </a:pPr>
              <a:t>23</a:t>
            </a:fld>
            <a:endParaRPr lang="de-DE" dirty="0"/>
          </a:p>
        </p:txBody>
      </p:sp>
      <p:sp>
        <p:nvSpPr>
          <p:cNvPr id="18" name="Rectangle 9" descr="Newsprint"/>
          <p:cNvSpPr>
            <a:spLocks noChangeArrowheads="1"/>
          </p:cNvSpPr>
          <p:nvPr/>
        </p:nvSpPr>
        <p:spPr bwMode="auto">
          <a:xfrm>
            <a:off x="139700" y="4749800"/>
            <a:ext cx="4965700" cy="1803400"/>
          </a:xfrm>
          <a:prstGeom prst="rect">
            <a:avLst/>
          </a:prstGeom>
          <a:blipFill dpi="0" rotWithShape="1">
            <a:blip r:embed="rId6">
              <a:alphaModFix amt="68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76200" y="520700"/>
            <a:ext cx="5181600" cy="60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Tx/>
              <a:buFont typeface="Wingdings" pitchFamily="-65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Models with a fourth generation</a:t>
            </a:r>
          </a:p>
          <a:p>
            <a:pPr marL="471488" marR="0" lvl="1" indent="-2841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 explanation for 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=3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generations</a:t>
            </a:r>
          </a:p>
          <a:p>
            <a:pPr marL="471488" marR="0" lvl="1" indent="-2841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Intr. new states for leptons and quarks</a:t>
            </a:r>
          </a:p>
          <a:p>
            <a:pPr marL="665163" marR="0" lvl="2" indent="-230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Tx/>
              <a:buFontTx/>
              <a:buChar char="-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471488" marR="0" lvl="1" indent="-2841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Free parameters:</a:t>
            </a:r>
          </a:p>
          <a:p>
            <a:pPr marL="665163" marR="0" lvl="2" indent="-230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Tx/>
              <a:buFontTx/>
              <a:buChar char="-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masses of new quarks and leptons</a:t>
            </a:r>
          </a:p>
          <a:p>
            <a:pPr marL="665163" marR="0" lvl="2" indent="-230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Tx/>
              <a:buFontTx/>
              <a:buChar char="-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assume: no mixing of extra fermions</a:t>
            </a: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Tx/>
              <a:buFont typeface="Wingdings" pitchFamily="-65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Contrib. to 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STU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from new fermions</a:t>
            </a:r>
          </a:p>
          <a:p>
            <a:pPr marL="471488" marR="0" lvl="1" indent="-2841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Discrete shift in S from extra generation</a:t>
            </a:r>
          </a:p>
          <a:p>
            <a:pPr marL="471488" marR="0" lvl="1" indent="-2841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Sensitive to mass difference between up- and down-type fields.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(not to absolute mass scale)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Tx/>
              <a:buFont typeface="Wingdings" pitchFamily="-65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CDF+D0 &amp; CMS: SM4G Higgs partially excluded:</a:t>
            </a:r>
          </a:p>
          <a:p>
            <a:pPr marL="471488" marR="0" lvl="1" indent="-2841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Tx/>
              <a:buFontTx/>
              <a:buChar char="•"/>
              <a:tabLst/>
              <a:defRPr/>
            </a:pPr>
            <a:r>
              <a:rPr kumimoji="0" lang="en-US" sz="173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CDF+D0: 131 &gt; MH &gt; 204 </a:t>
            </a:r>
            <a:r>
              <a:rPr kumimoji="0" lang="en-US" sz="173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GeV</a:t>
            </a:r>
            <a:r>
              <a:rPr kumimoji="0" lang="en-US" sz="173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@ 95% CL</a:t>
            </a:r>
          </a:p>
          <a:p>
            <a:pPr marL="471488" marR="0" lvl="1" indent="-2841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Tx/>
              <a:buFontTx/>
              <a:buChar char="•"/>
              <a:tabLst/>
              <a:defRPr/>
            </a:pPr>
            <a:r>
              <a:rPr kumimoji="0" lang="en-US" sz="173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CMD: 144 &gt; MH &gt; 207 </a:t>
            </a:r>
            <a:r>
              <a:rPr kumimoji="0" lang="en-US" sz="173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GeV</a:t>
            </a:r>
            <a:r>
              <a:rPr kumimoji="0" lang="en-US" sz="173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@ 95% CL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Tx/>
              <a:buFont typeface="Wingdings" pitchFamily="-65" charset="2"/>
              <a:buChar char="§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Tx/>
              <a:buFont typeface="Wingdings" pitchFamily="-65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Results:</a:t>
            </a:r>
          </a:p>
          <a:p>
            <a:pPr marL="471488" marR="0" lvl="1" indent="-2841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appropriate mass differences: 4</a:t>
            </a:r>
            <a:r>
              <a:rPr kumimoji="0" lang="en-US" sz="18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fermion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model consistent with EW data</a:t>
            </a:r>
          </a:p>
          <a:p>
            <a:pPr marL="665163" marR="0" lvl="2" indent="-230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Tx/>
              <a:buFontTx/>
              <a:buChar char="-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particular, again a large </a:t>
            </a: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r>
              <a:rPr kumimoji="0" lang="en-US" sz="1600" b="0" i="1" u="none" strike="noStrike" kern="0" cap="none" spc="0" normalizeH="0" baseline="-2500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allowed</a:t>
            </a:r>
          </a:p>
          <a:p>
            <a:pPr marL="471488" marR="0" lvl="1" indent="-2841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5+ generations disfavored</a:t>
            </a:r>
          </a:p>
          <a:p>
            <a:pPr marL="471488" marR="0" lvl="1" indent="-2841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 prefer a heavier charged lepton / up-type quark  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(which both reduce size of S)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0" name="Object 2"/>
          <p:cNvGraphicFramePr>
            <a:graphicFrameLocks noChangeAspect="1"/>
          </p:cNvGraphicFramePr>
          <p:nvPr/>
        </p:nvGraphicFramePr>
        <p:xfrm>
          <a:off x="790575" y="1393880"/>
          <a:ext cx="2286000" cy="334963"/>
        </p:xfrm>
        <a:graphic>
          <a:graphicData uri="http://schemas.openxmlformats.org/presentationml/2006/ole">
            <p:oleObj spid="_x0000_s45062" name="Equation" r:id="rId7" imgW="7315200" imgH="1066800" progId="Equation.3">
              <p:embed/>
            </p:oleObj>
          </a:graphicData>
        </a:graphic>
      </p:graphicFrame>
      <p:graphicFrame>
        <p:nvGraphicFramePr>
          <p:cNvPr id="21" name="Object 3"/>
          <p:cNvGraphicFramePr>
            <a:graphicFrameLocks noChangeAspect="1"/>
          </p:cNvGraphicFramePr>
          <p:nvPr/>
        </p:nvGraphicFramePr>
        <p:xfrm>
          <a:off x="2314575" y="1633620"/>
          <a:ext cx="1495425" cy="334963"/>
        </p:xfrm>
        <a:graphic>
          <a:graphicData uri="http://schemas.openxmlformats.org/presentationml/2006/ole">
            <p:oleObj spid="_x0000_s45063" name="Equation" r:id="rId8" imgW="7315200" imgH="16383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Global Fit of electroweak SM and beyond </a:t>
            </a: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Conclusion &amp; Prospects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9945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                  is a powerful framework for HEP model fits.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Results shown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>
                <a:sym typeface="Wingdings" pitchFamily="-65" charset="2"/>
              </a:rPr>
              <a:t>New and updated global fit of the electroweak SM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Very happy to see first LHC Higgs results included in EW fit ! 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SM Higgs mass strongly constrained. Light Higgs very much preferred by SM.</a:t>
            </a:r>
            <a:endParaRPr lang="en-US" sz="1800" dirty="0" smtClean="0">
              <a:sym typeface="Wingdings" pitchFamily="-65" charset="2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>
                <a:sym typeface="Wingdings" pitchFamily="-65" charset="2"/>
              </a:rPr>
              <a:t>Oblique parameters (still!) a powerful method to constrain BSM theories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Presented constraints on various BSM theories </a:t>
            </a:r>
            <a:r>
              <a:rPr lang="en-US" dirty="0" smtClean="0">
                <a:solidFill>
                  <a:srgbClr val="0033CC"/>
                </a:solidFill>
              </a:rPr>
              <a:t>(see more in models backup)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Heavy Higgs boson perfectly allowed in many BSM models by EW fit !</a:t>
            </a:r>
            <a:endParaRPr lang="en-US" sz="1800" dirty="0" smtClean="0">
              <a:solidFill>
                <a:srgbClr val="FF0000"/>
              </a:solidFill>
              <a:sym typeface="Wingdings" pitchFamily="-65" charset="2"/>
            </a:endParaRP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The future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Maintain and extend existing fits.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Update with latest </a:t>
            </a:r>
            <a:r>
              <a:rPr lang="en-US" dirty="0" err="1" smtClean="0"/>
              <a:t>Tevatron</a:t>
            </a:r>
            <a:r>
              <a:rPr lang="en-US" dirty="0" smtClean="0"/>
              <a:t> and LHC results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Publication for BSM constraints from oblique parameters coming soon!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Emphasis this year: SUSY results</a:t>
            </a:r>
          </a:p>
          <a:p>
            <a:pPr eaLnBrk="1" hangingPunct="1">
              <a:lnSpc>
                <a:spcPct val="90000"/>
              </a:lnSpc>
              <a:buFont typeface="Wingdings" pitchFamily="-65" charset="2"/>
              <a:buNone/>
            </a:pPr>
            <a:r>
              <a:rPr lang="en-US" sz="1200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Latest results/updates and new results always available at:</a:t>
            </a:r>
            <a:endParaRPr lang="en-US" sz="1800" dirty="0" smtClean="0">
              <a:solidFill>
                <a:srgbClr val="800000"/>
              </a:solidFill>
              <a:latin typeface="Century Gothic" pitchFamily="-65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>
                <a:solidFill>
                  <a:srgbClr val="FF0000"/>
                </a:solidFill>
              </a:rPr>
              <a:t>http://</a:t>
            </a:r>
            <a:r>
              <a:rPr lang="en-US" sz="1800" dirty="0" err="1" smtClean="0">
                <a:solidFill>
                  <a:srgbClr val="FF0000"/>
                </a:solidFill>
              </a:rPr>
              <a:t>cern.ch/Gfitter</a:t>
            </a:r>
            <a:r>
              <a:rPr lang="en-US" sz="1200" dirty="0" smtClean="0"/>
              <a:t> </a:t>
            </a:r>
          </a:p>
        </p:txBody>
      </p:sp>
      <p:pic>
        <p:nvPicPr>
          <p:cNvPr id="4710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9000" y="793750"/>
            <a:ext cx="1143000" cy="349250"/>
          </a:xfrm>
          <a:prstGeom prst="rect">
            <a:avLst/>
          </a:prstGeom>
          <a:noFill/>
          <a:ln w="25400">
            <a:noFill/>
            <a:prstDash val="dash"/>
            <a:miter lim="800000"/>
            <a:headEnd/>
            <a:tailEnd/>
          </a:ln>
        </p:spPr>
      </p:pic>
      <p:sp>
        <p:nvSpPr>
          <p:cNvPr id="6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8001000" y="6553200"/>
            <a:ext cx="1143000" cy="304800"/>
          </a:xfrm>
          <a:prstGeom prst="rect">
            <a:avLst/>
          </a:prstGeom>
        </p:spPr>
        <p:txBody>
          <a:bodyPr/>
          <a:lstStyle>
            <a:lvl1pPr algn="r">
              <a:defRPr sz="1400" b="0"/>
            </a:lvl1pPr>
          </a:lstStyle>
          <a:p>
            <a:pPr>
              <a:buFont typeface="Wingdings" pitchFamily="-65" charset="2"/>
              <a:buNone/>
              <a:defRPr/>
            </a:pPr>
            <a:fld id="{3FD7F658-55AC-CE4A-AC04-A8AE70956CA4}" type="slidenum">
              <a:rPr lang="de-DE" smtClean="0"/>
              <a:pPr>
                <a:buFont typeface="Wingdings" pitchFamily="-65" charset="2"/>
                <a:buNone/>
                <a:defRPr/>
              </a:pPr>
              <a:t>24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Global Fit of electroweak SM and beyond </a:t>
            </a:r>
          </a:p>
        </p:txBody>
      </p:sp>
      <p:sp>
        <p:nvSpPr>
          <p:cNvPr id="48131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Backup</a:t>
            </a:r>
            <a:endParaRPr lang="de-DE"/>
          </a:p>
        </p:txBody>
      </p:sp>
      <p:sp>
        <p:nvSpPr>
          <p:cNvPr id="48132" name="Text Box 1027"/>
          <p:cNvSpPr txBox="1">
            <a:spLocks noChangeArrowheads="1"/>
          </p:cNvSpPr>
          <p:nvPr/>
        </p:nvSpPr>
        <p:spPr bwMode="auto">
          <a:xfrm>
            <a:off x="3276600" y="3810000"/>
            <a:ext cx="2173288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 typeface="Wingdings" pitchFamily="-65" charset="2"/>
              <a:buNone/>
            </a:pPr>
            <a:r>
              <a:rPr lang="en-US" sz="4800" b="0"/>
              <a:t>Backup</a:t>
            </a:r>
            <a:endParaRPr lang="de-DE" sz="4800" b="0"/>
          </a:p>
        </p:txBody>
      </p:sp>
      <p:pic>
        <p:nvPicPr>
          <p:cNvPr id="48133" name="Picture 10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371600"/>
            <a:ext cx="33528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8485" name="Text Box 1029"/>
          <p:cNvSpPr txBox="1">
            <a:spLocks noChangeArrowheads="1"/>
          </p:cNvSpPr>
          <p:nvPr/>
        </p:nvSpPr>
        <p:spPr bwMode="auto">
          <a:xfrm>
            <a:off x="228600" y="2514600"/>
            <a:ext cx="77390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  <a:buClrTx/>
              <a:buFontTx/>
              <a:buNone/>
              <a:defRPr/>
            </a:pPr>
            <a:r>
              <a:rPr lang="en-US" sz="2800" b="0">
                <a:effectLst>
                  <a:outerShdw blurRad="38100" dist="38100" dir="2700000" algn="tl">
                    <a:srgbClr val="DDDDDD"/>
                  </a:outerShdw>
                </a:effectLst>
              </a:rPr>
              <a:t>A </a:t>
            </a:r>
            <a:r>
              <a:rPr lang="en-US" sz="2800" b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G</a:t>
            </a:r>
            <a:r>
              <a:rPr lang="en-US" sz="2800" b="0">
                <a:effectLst>
                  <a:outerShdw blurRad="38100" dist="38100" dir="2700000" algn="tl">
                    <a:srgbClr val="DDDDDD"/>
                  </a:outerShdw>
                </a:effectLst>
              </a:rPr>
              <a:t>eneric </a:t>
            </a:r>
            <a:r>
              <a:rPr lang="en-US" sz="2800" b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Fitter</a:t>
            </a:r>
            <a:r>
              <a:rPr lang="en-US" sz="2800" b="0">
                <a:effectLst>
                  <a:outerShdw blurRad="38100" dist="38100" dir="2700000" algn="tl">
                    <a:srgbClr val="DDDDDD"/>
                  </a:outerShdw>
                </a:effectLst>
              </a:rPr>
              <a:t> Project for HEP Model Testing</a:t>
            </a:r>
            <a:endParaRPr lang="de-DE" sz="2800" b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8001000" y="6553200"/>
            <a:ext cx="1143000" cy="304800"/>
          </a:xfrm>
          <a:prstGeom prst="rect">
            <a:avLst/>
          </a:prstGeom>
        </p:spPr>
        <p:txBody>
          <a:bodyPr/>
          <a:lstStyle>
            <a:lvl1pPr algn="r">
              <a:defRPr sz="1400" b="0"/>
            </a:lvl1pPr>
          </a:lstStyle>
          <a:p>
            <a:pPr>
              <a:buFont typeface="Wingdings" pitchFamily="-65" charset="2"/>
              <a:buNone/>
              <a:defRPr/>
            </a:pPr>
            <a:fld id="{3FD7F658-55AC-CE4A-AC04-A8AE70956CA4}" type="slidenum">
              <a:rPr lang="de-DE" smtClean="0"/>
              <a:pPr>
                <a:buFont typeface="Wingdings" pitchFamily="-65" charset="2"/>
                <a:buNone/>
                <a:defRPr/>
              </a:pPr>
              <a:t>25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ATLAS and CMS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914400"/>
            <a:ext cx="8305800" cy="4648200"/>
          </a:xfrm>
        </p:spPr>
        <p:txBody>
          <a:bodyPr/>
          <a:lstStyle/>
          <a:p>
            <a:r>
              <a:rPr lang="en-US" dirty="0" smtClean="0"/>
              <a:t>Results used: </a:t>
            </a:r>
          </a:p>
          <a:p>
            <a:pPr lvl="1"/>
            <a:r>
              <a:rPr lang="en-US" sz="1800" dirty="0" err="1" smtClean="0"/>
              <a:t>Tevatron</a:t>
            </a:r>
            <a:r>
              <a:rPr lang="en-US" sz="1800" dirty="0" smtClean="0"/>
              <a:t> combination </a:t>
            </a:r>
            <a:r>
              <a:rPr lang="en-US" sz="1800" dirty="0" err="1" smtClean="0"/>
              <a:t>Moriond</a:t>
            </a:r>
            <a:r>
              <a:rPr lang="en-US" sz="1800" dirty="0" smtClean="0"/>
              <a:t> 2011, </a:t>
            </a:r>
            <a:r>
              <a:rPr lang="en-US" sz="1800" dirty="0" err="1" smtClean="0"/>
              <a:t>upto</a:t>
            </a:r>
            <a:r>
              <a:rPr lang="en-US" sz="1800" dirty="0" smtClean="0"/>
              <a:t> 8.2 /</a:t>
            </a:r>
            <a:r>
              <a:rPr lang="en-US" sz="1800" dirty="0" err="1" smtClean="0"/>
              <a:t>fb</a:t>
            </a:r>
            <a:endParaRPr lang="en-US" sz="1800" dirty="0" smtClean="0"/>
          </a:p>
          <a:p>
            <a:pPr lvl="1"/>
            <a:r>
              <a:rPr lang="en-US" sz="1800" dirty="0" smtClean="0"/>
              <a:t>CMS &amp; ATLAS: latest H</a:t>
            </a:r>
            <a:r>
              <a:rPr lang="en-US" sz="1800" dirty="0" smtClean="0">
                <a:ea typeface="Arial" pitchFamily="-65" charset="0"/>
                <a:cs typeface="Arial" pitchFamily="-65" charset="0"/>
              </a:rPr>
              <a:t>→</a:t>
            </a:r>
            <a:r>
              <a:rPr lang="en-US" sz="1800" dirty="0" smtClean="0"/>
              <a:t>WW results, 35 and 36 /</a:t>
            </a:r>
            <a:r>
              <a:rPr lang="en-US" sz="1800" dirty="0" err="1" smtClean="0"/>
              <a:t>pb</a:t>
            </a:r>
            <a:endParaRPr lang="en-US" sz="1800" dirty="0" smtClean="0"/>
          </a:p>
          <a:p>
            <a:pPr lvl="1"/>
            <a:endParaRPr lang="en-US" sz="1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Global Fit of electroweak SM and beyond </a:t>
            </a:r>
            <a:endParaRPr lang="de-DE"/>
          </a:p>
        </p:txBody>
      </p:sp>
      <p:pic>
        <p:nvPicPr>
          <p:cNvPr id="4" name="Picture 3" descr="HiggsScanDirectSearches_llr_ATLAS_logo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2438781"/>
            <a:ext cx="4500000" cy="3047619"/>
          </a:xfrm>
          <a:prstGeom prst="rect">
            <a:avLst/>
          </a:prstGeom>
        </p:spPr>
      </p:pic>
      <p:pic>
        <p:nvPicPr>
          <p:cNvPr id="5" name="Picture 4" descr="HiggsScanDirectSearches_llr_CMS_logo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644000" y="2438781"/>
            <a:ext cx="4500000" cy="30476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HiggsScanDirectSearches_lnQ_LEPTEV_logo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647600" y="2667000"/>
            <a:ext cx="4496400" cy="3045181"/>
          </a:xfrm>
          <a:prstGeom prst="rect">
            <a:avLst/>
          </a:prstGeom>
        </p:spPr>
      </p:pic>
      <p:pic>
        <p:nvPicPr>
          <p:cNvPr id="16" name="Picture 15" descr="HiggsScan_logo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152400" y="2647950"/>
            <a:ext cx="4496400" cy="3045181"/>
          </a:xfrm>
          <a:prstGeom prst="rect">
            <a:avLst/>
          </a:prstGeom>
        </p:spPr>
      </p:pic>
      <p:sp>
        <p:nvSpPr>
          <p:cNvPr id="2560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Global Fit of electroweak SM and beyond </a:t>
            </a:r>
          </a:p>
        </p:txBody>
      </p:sp>
      <p:sp>
        <p:nvSpPr>
          <p:cNvPr id="25609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Electroweak Fit – </a:t>
            </a:r>
            <a:r>
              <a:rPr lang="en-US" dirty="0" err="1" smtClean="0"/>
              <a:t>Tevatron</a:t>
            </a:r>
            <a:r>
              <a:rPr lang="en-US" dirty="0" smtClean="0"/>
              <a:t> Higgs Constraints</a:t>
            </a:r>
            <a:endParaRPr lang="de-DE" dirty="0" smtClean="0"/>
          </a:p>
        </p:txBody>
      </p:sp>
      <p:sp>
        <p:nvSpPr>
          <p:cNvPr id="25610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65113" y="768350"/>
            <a:ext cx="4459287" cy="1746250"/>
          </a:xfrm>
        </p:spPr>
        <p:txBody>
          <a:bodyPr/>
          <a:lstStyle/>
          <a:p>
            <a:pPr eaLnBrk="1" hangingPunct="1">
              <a:spcBef>
                <a:spcPts val="313"/>
              </a:spcBef>
              <a:buClr>
                <a:srgbClr val="990000"/>
              </a:buClr>
            </a:pPr>
            <a:r>
              <a:rPr lang="en-US" sz="1800" smtClean="0"/>
              <a:t>M</a:t>
            </a:r>
            <a:r>
              <a:rPr lang="en-US" sz="1800" baseline="-25000" smtClean="0"/>
              <a:t>H</a:t>
            </a:r>
            <a:r>
              <a:rPr lang="en-US" sz="1800" smtClean="0"/>
              <a:t> from fit w/o Higgs searches: </a:t>
            </a:r>
          </a:p>
          <a:p>
            <a:pPr marL="503238" lvl="1" eaLnBrk="1" hangingPunct="1">
              <a:spcBef>
                <a:spcPts val="313"/>
              </a:spcBef>
            </a:pPr>
            <a:r>
              <a:rPr lang="en-US" sz="1600" smtClean="0"/>
              <a:t>Central value  </a:t>
            </a:r>
            <a:r>
              <a:rPr lang="en-US" sz="1600" smtClean="0">
                <a:ea typeface="Arial" pitchFamily="-65" charset="0"/>
                <a:cs typeface="Arial" pitchFamily="-65" charset="0"/>
              </a:rPr>
              <a:t>±</a:t>
            </a:r>
            <a:r>
              <a:rPr lang="en-US" sz="1600" smtClean="0"/>
              <a:t>1</a:t>
            </a:r>
            <a:r>
              <a:rPr lang="en-US" sz="1600" smtClean="0">
                <a:latin typeface="Symbol" pitchFamily="-65" charset="2"/>
              </a:rPr>
              <a:t>s</a:t>
            </a:r>
            <a:r>
              <a:rPr lang="en-US" sz="1600" smtClean="0"/>
              <a:t>: </a:t>
            </a:r>
          </a:p>
          <a:p>
            <a:pPr marL="503238" lvl="1" eaLnBrk="1" hangingPunct="1">
              <a:spcBef>
                <a:spcPts val="313"/>
              </a:spcBef>
            </a:pPr>
            <a:endParaRPr lang="en-US" sz="1600" smtClean="0">
              <a:ea typeface="Arial" pitchFamily="-65" charset="0"/>
              <a:cs typeface="Arial" pitchFamily="-65" charset="0"/>
            </a:endParaRPr>
          </a:p>
          <a:p>
            <a:pPr marL="503238" lvl="1" eaLnBrk="1" hangingPunct="1">
              <a:spcBef>
                <a:spcPts val="313"/>
              </a:spcBef>
            </a:pPr>
            <a:r>
              <a:rPr lang="en-US" sz="1600" smtClean="0">
                <a:ea typeface="Arial" pitchFamily="-65" charset="0"/>
                <a:cs typeface="Arial" pitchFamily="-65" charset="0"/>
              </a:rPr>
              <a:t>2</a:t>
            </a:r>
            <a:r>
              <a:rPr lang="en-US" sz="1600" smtClean="0">
                <a:latin typeface="Symbol" pitchFamily="-65" charset="2"/>
              </a:rPr>
              <a:t>s </a:t>
            </a:r>
            <a:r>
              <a:rPr lang="en-US" sz="1600" smtClean="0"/>
              <a:t>interval: </a:t>
            </a:r>
            <a:endParaRPr lang="en-US" sz="1600" smtClean="0">
              <a:ea typeface="Arial" pitchFamily="-65" charset="0"/>
              <a:cs typeface="Arial" pitchFamily="-65" charset="0"/>
            </a:endParaRPr>
          </a:p>
        </p:txBody>
      </p:sp>
      <p:sp>
        <p:nvSpPr>
          <p:cNvPr id="25611" name="Text Box 19"/>
          <p:cNvSpPr txBox="1">
            <a:spLocks noChangeArrowheads="1"/>
          </p:cNvSpPr>
          <p:nvPr/>
        </p:nvSpPr>
        <p:spPr bwMode="auto">
          <a:xfrm>
            <a:off x="5016500" y="5429250"/>
            <a:ext cx="2895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Wingdings" pitchFamily="-65" charset="2"/>
              <a:buNone/>
            </a:pPr>
            <a:r>
              <a:rPr lang="en-US" sz="1400" b="0" dirty="0"/>
              <a:t>LEP &amp; </a:t>
            </a:r>
            <a:r>
              <a:rPr lang="en-US" sz="1400" b="0" dirty="0" err="1"/>
              <a:t>Tevatron</a:t>
            </a:r>
            <a:r>
              <a:rPr lang="en-US" sz="1400" b="0" dirty="0"/>
              <a:t> </a:t>
            </a:r>
            <a:r>
              <a:rPr lang="en-US" sz="1400" b="0" dirty="0" err="1"/>
              <a:t>upto</a:t>
            </a:r>
            <a:r>
              <a:rPr lang="en-US" sz="1400" b="0" dirty="0" smtClean="0"/>
              <a:t> 8.2 </a:t>
            </a:r>
            <a:r>
              <a:rPr lang="en-US" sz="1400" b="0" dirty="0"/>
              <a:t>fb</a:t>
            </a:r>
            <a:r>
              <a:rPr lang="en-US" sz="1400" b="0" baseline="30000" dirty="0"/>
              <a:t>-1</a:t>
            </a:r>
            <a:endParaRPr lang="de-DE" sz="1400" b="0" baseline="30000" dirty="0"/>
          </a:p>
        </p:txBody>
      </p:sp>
      <p:sp>
        <p:nvSpPr>
          <p:cNvPr id="25612" name="Rectangle 1027"/>
          <p:cNvSpPr txBox="1">
            <a:spLocks noChangeArrowheads="1"/>
          </p:cNvSpPr>
          <p:nvPr/>
        </p:nvSpPr>
        <p:spPr bwMode="auto">
          <a:xfrm>
            <a:off x="268288" y="5791200"/>
            <a:ext cx="734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ts val="313"/>
              </a:spcBef>
            </a:pPr>
            <a:r>
              <a:rPr lang="en-US" sz="1800" b="0" dirty="0">
                <a:solidFill>
                  <a:srgbClr val="79992A"/>
                </a:solidFill>
              </a:rPr>
              <a:t>Green</a:t>
            </a:r>
            <a:r>
              <a:rPr lang="en-US" sz="1800" b="0" dirty="0"/>
              <a:t> error band from including / excluding theoretical errors in fit</a:t>
            </a:r>
          </a:p>
          <a:p>
            <a:pPr marL="503238" lvl="1" indent="-285750">
              <a:spcBef>
                <a:spcPts val="313"/>
              </a:spcBef>
              <a:buFontTx/>
              <a:buChar char="•"/>
            </a:pPr>
            <a:r>
              <a:rPr lang="en-US" sz="1600" b="0" dirty="0"/>
              <a:t>Theoretical errors included in </a:t>
            </a:r>
            <a:r>
              <a:rPr lang="en-US" sz="1600" b="0" dirty="0">
                <a:latin typeface="Symbol" pitchFamily="-65" charset="2"/>
              </a:rPr>
              <a:t>c</a:t>
            </a:r>
            <a:r>
              <a:rPr lang="en-US" sz="1600" b="0" baseline="30000" dirty="0"/>
              <a:t>2</a:t>
            </a:r>
            <a:r>
              <a:rPr lang="en-US" sz="1600" b="0" dirty="0"/>
              <a:t> with “flat likelihood term”  </a:t>
            </a:r>
            <a:endParaRPr lang="en-US" sz="1800" b="0" dirty="0"/>
          </a:p>
        </p:txBody>
      </p:sp>
      <p:sp>
        <p:nvSpPr>
          <p:cNvPr id="25613" name="Up Arrow 14"/>
          <p:cNvSpPr>
            <a:spLocks noChangeArrowheads="1"/>
          </p:cNvSpPr>
          <p:nvPr/>
        </p:nvSpPr>
        <p:spPr bwMode="auto">
          <a:xfrm>
            <a:off x="1524000" y="5575300"/>
            <a:ext cx="228600" cy="2520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B8D75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/>
            <a:endParaRPr lang="en-US"/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1938338" y="1401763"/>
          <a:ext cx="1752600" cy="285750"/>
        </p:xfrm>
        <a:graphic>
          <a:graphicData uri="http://schemas.openxmlformats.org/presentationml/2006/ole">
            <p:oleObj spid="_x0000_s67586" name="Equation" r:id="rId8" imgW="1244600" imgH="203200" progId="Equation.3">
              <p:embed/>
            </p:oleObj>
          </a:graphicData>
        </a:graphic>
      </p:graphicFrame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1941513" y="1924050"/>
          <a:ext cx="1216025" cy="285750"/>
        </p:xfrm>
        <a:graphic>
          <a:graphicData uri="http://schemas.openxmlformats.org/presentationml/2006/ole">
            <p:oleObj spid="_x0000_s67587" name="Equation" r:id="rId9" imgW="863600" imgH="203200" progId="Equation.3">
              <p:embed/>
            </p:oleObj>
          </a:graphicData>
        </a:graphic>
      </p:graphicFrame>
      <p:sp>
        <p:nvSpPr>
          <p:cNvPr id="17" name="Rectangle 1027"/>
          <p:cNvSpPr txBox="1">
            <a:spLocks noChangeArrowheads="1"/>
          </p:cNvSpPr>
          <p:nvPr/>
        </p:nvSpPr>
        <p:spPr bwMode="auto">
          <a:xfrm>
            <a:off x="4648200" y="762000"/>
            <a:ext cx="4611687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ts val="313"/>
              </a:spcBef>
              <a:defRPr/>
            </a:pPr>
            <a:r>
              <a:rPr lang="en-US" sz="1800" b="0" kern="0" dirty="0" smtClean="0">
                <a:solidFill>
                  <a:srgbClr val="0033CC"/>
                </a:solidFill>
                <a:latin typeface="+mn-lt"/>
                <a:ea typeface="+mn-ea"/>
                <a:cs typeface="+mn-cs"/>
              </a:rPr>
              <a:t>Fit </a:t>
            </a:r>
            <a:r>
              <a:rPr lang="en-US" sz="1800" b="0" kern="0" dirty="0">
                <a:solidFill>
                  <a:srgbClr val="0033CC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en-US" sz="1800" b="0" kern="0" dirty="0" smtClean="0">
                <a:solidFill>
                  <a:srgbClr val="0033CC"/>
                </a:solidFill>
                <a:latin typeface="+mn-lt"/>
                <a:ea typeface="+mn-ea"/>
                <a:cs typeface="+mn-cs"/>
              </a:rPr>
              <a:t> LEP &amp; latest </a:t>
            </a:r>
            <a:r>
              <a:rPr lang="en-US" sz="1800" b="0" kern="0" dirty="0" err="1" smtClean="0">
                <a:solidFill>
                  <a:srgbClr val="0033CC"/>
                </a:solidFill>
                <a:latin typeface="+mn-lt"/>
                <a:ea typeface="+mn-ea"/>
                <a:cs typeface="+mn-cs"/>
              </a:rPr>
              <a:t>Tevatron</a:t>
            </a:r>
            <a:r>
              <a:rPr lang="en-US" sz="1800" b="0" kern="0" dirty="0" smtClean="0">
                <a:solidFill>
                  <a:srgbClr val="0033CC"/>
                </a:solidFill>
                <a:latin typeface="+mn-lt"/>
                <a:ea typeface="+mn-ea"/>
                <a:cs typeface="+mn-cs"/>
              </a:rPr>
              <a:t> searches</a:t>
            </a:r>
            <a:r>
              <a:rPr lang="en-US" sz="1800" b="0" kern="0" dirty="0">
                <a:solidFill>
                  <a:srgbClr val="0033CC"/>
                </a:solidFill>
                <a:latin typeface="+mn-lt"/>
                <a:ea typeface="+mn-ea"/>
                <a:cs typeface="+mn-cs"/>
              </a:rPr>
              <a:t>: </a:t>
            </a:r>
            <a:endParaRPr lang="en-US" sz="1800" b="0" kern="0" dirty="0" smtClean="0">
              <a:solidFill>
                <a:srgbClr val="0033CC"/>
              </a:solidFill>
              <a:latin typeface="+mn-lt"/>
              <a:ea typeface="+mn-ea"/>
              <a:cs typeface="+mn-cs"/>
            </a:endParaRPr>
          </a:p>
          <a:p>
            <a:pPr marL="503238" lvl="1" indent="-284400">
              <a:spcBef>
                <a:spcPts val="313"/>
              </a:spcBef>
              <a:buClr>
                <a:srgbClr val="800000"/>
              </a:buClr>
              <a:buFontTx/>
              <a:buChar char="•"/>
              <a:defRPr/>
            </a:pPr>
            <a:r>
              <a:rPr lang="en-US" sz="1600" b="0" kern="0" dirty="0" smtClean="0">
                <a:latin typeface="+mn-lt"/>
                <a:ea typeface="+mn-ea"/>
                <a:cs typeface="+mn-cs"/>
              </a:rPr>
              <a:t>CL</a:t>
            </a:r>
            <a:r>
              <a:rPr lang="en-US" sz="1600" b="0" kern="0" baseline="-25000" dirty="0" smtClean="0">
                <a:latin typeface="+mn-lt"/>
                <a:ea typeface="+mn-ea"/>
                <a:cs typeface="+mn-cs"/>
              </a:rPr>
              <a:t>s+b</a:t>
            </a:r>
            <a:r>
              <a:rPr lang="en-US" sz="1600" b="0" kern="0" baseline="30000" dirty="0" smtClean="0">
                <a:latin typeface="+mn-lt"/>
                <a:ea typeface="+mn-ea"/>
                <a:cs typeface="+mn-cs"/>
              </a:rPr>
              <a:t>2s</a:t>
            </a:r>
            <a:r>
              <a:rPr lang="en-US" sz="1600" b="0" kern="0" dirty="0" smtClean="0">
                <a:latin typeface="+mn-lt"/>
                <a:ea typeface="+mn-ea"/>
                <a:cs typeface="+mn-cs"/>
              </a:rPr>
              <a:t> central </a:t>
            </a:r>
            <a:r>
              <a:rPr lang="en-US" sz="1600" b="0" kern="0" dirty="0">
                <a:latin typeface="+mn-lt"/>
                <a:ea typeface="+mn-ea"/>
                <a:cs typeface="+mn-cs"/>
              </a:rPr>
              <a:t>value  </a:t>
            </a:r>
            <a:r>
              <a:rPr lang="en-US" sz="1600" b="0" kern="0" dirty="0">
                <a:latin typeface="+mn-lt"/>
                <a:ea typeface="Arial" pitchFamily="-65" charset="0"/>
                <a:cs typeface="Arial" pitchFamily="-65" charset="0"/>
              </a:rPr>
              <a:t>±</a:t>
            </a:r>
            <a:r>
              <a:rPr lang="en-US" sz="1600" b="0" kern="0" dirty="0">
                <a:latin typeface="+mn-lt"/>
                <a:ea typeface="+mn-ea"/>
                <a:cs typeface="+mn-cs"/>
              </a:rPr>
              <a:t>1</a:t>
            </a:r>
            <a:r>
              <a:rPr lang="en-US" sz="1600" b="0" kern="0" dirty="0">
                <a:latin typeface="Symbol" pitchFamily="-65" charset="2"/>
                <a:ea typeface="+mn-ea"/>
                <a:cs typeface="+mn-cs"/>
              </a:rPr>
              <a:t>s</a:t>
            </a:r>
            <a:r>
              <a:rPr lang="en-US" sz="1600" b="0" kern="0" dirty="0">
                <a:latin typeface="+mn-lt"/>
                <a:ea typeface="+mn-ea"/>
                <a:cs typeface="+mn-cs"/>
              </a:rPr>
              <a:t>: </a:t>
            </a:r>
          </a:p>
          <a:p>
            <a:pPr marL="503238" lvl="1" indent="-284400">
              <a:spcBef>
                <a:spcPts val="313"/>
              </a:spcBef>
              <a:buClr>
                <a:srgbClr val="800000"/>
              </a:buClr>
              <a:buFontTx/>
              <a:buChar char="•"/>
              <a:defRPr/>
            </a:pPr>
            <a:endParaRPr lang="en-US" sz="1600" b="0" kern="0" dirty="0">
              <a:latin typeface="+mn-lt"/>
              <a:ea typeface="Arial" pitchFamily="-65" charset="0"/>
              <a:cs typeface="Arial" pitchFamily="-65" charset="0"/>
            </a:endParaRPr>
          </a:p>
          <a:p>
            <a:pPr marL="503238" lvl="1" indent="-284400">
              <a:spcBef>
                <a:spcPts val="313"/>
              </a:spcBef>
              <a:buClr>
                <a:srgbClr val="800000"/>
              </a:buClr>
              <a:buFontTx/>
              <a:buChar char="•"/>
              <a:defRPr/>
            </a:pPr>
            <a:r>
              <a:rPr lang="en-US" sz="1600" b="0" kern="0" dirty="0">
                <a:latin typeface="+mn-lt"/>
                <a:ea typeface="Arial" pitchFamily="-65" charset="0"/>
                <a:cs typeface="Arial" pitchFamily="-65" charset="0"/>
              </a:rPr>
              <a:t>2</a:t>
            </a:r>
            <a:r>
              <a:rPr lang="en-US" sz="1600" b="0" kern="0" dirty="0">
                <a:latin typeface="Symbol" pitchFamily="-65" charset="2"/>
                <a:ea typeface="+mn-ea"/>
                <a:cs typeface="+mn-cs"/>
              </a:rPr>
              <a:t>s </a:t>
            </a:r>
            <a:r>
              <a:rPr lang="en-US" sz="1600" b="0" kern="0" dirty="0">
                <a:latin typeface="+mn-lt"/>
                <a:ea typeface="+mn-ea"/>
                <a:cs typeface="+mn-cs"/>
              </a:rPr>
              <a:t>interval: </a:t>
            </a:r>
            <a:endParaRPr lang="en-US" sz="1600" b="0" kern="0" dirty="0">
              <a:latin typeface="+mn-lt"/>
              <a:ea typeface="Arial" pitchFamily="-65" charset="0"/>
              <a:cs typeface="Arial" pitchFamily="-65" charset="0"/>
            </a:endParaRPr>
          </a:p>
        </p:txBody>
      </p:sp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6313487" y="1404938"/>
          <a:ext cx="1841500" cy="285750"/>
        </p:xfrm>
        <a:graphic>
          <a:graphicData uri="http://schemas.openxmlformats.org/presentationml/2006/ole">
            <p:oleObj spid="_x0000_s67588" name="Equation" r:id="rId10" imgW="1308100" imgH="203200" progId="Equation.3">
              <p:embed/>
            </p:oleObj>
          </a:graphicData>
        </a:graphic>
      </p:graphicFrame>
      <p:graphicFrame>
        <p:nvGraphicFramePr>
          <p:cNvPr id="25605" name="Object 5"/>
          <p:cNvGraphicFramePr>
            <a:graphicFrameLocks noChangeAspect="1"/>
          </p:cNvGraphicFramePr>
          <p:nvPr/>
        </p:nvGraphicFramePr>
        <p:xfrm>
          <a:off x="5373687" y="1927280"/>
          <a:ext cx="3325812" cy="304800"/>
        </p:xfrm>
        <a:graphic>
          <a:graphicData uri="http://schemas.openxmlformats.org/presentationml/2006/ole">
            <p:oleObj spid="_x0000_s67589" name="Equation" r:id="rId11" imgW="2362200" imgH="215900" progId="Equation.3">
              <p:embed/>
            </p:oleObj>
          </a:graphicData>
        </a:graphic>
      </p:graphicFrame>
      <p:sp>
        <p:nvSpPr>
          <p:cNvPr id="15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8001000" y="6553200"/>
            <a:ext cx="1143000" cy="304800"/>
          </a:xfrm>
          <a:prstGeom prst="rect">
            <a:avLst/>
          </a:prstGeom>
        </p:spPr>
        <p:txBody>
          <a:bodyPr/>
          <a:lstStyle>
            <a:lvl1pPr algn="r">
              <a:defRPr sz="1400" b="0"/>
            </a:lvl1pPr>
          </a:lstStyle>
          <a:p>
            <a:pPr>
              <a:buFont typeface="Wingdings" pitchFamily="-65" charset="2"/>
              <a:buNone/>
              <a:defRPr/>
            </a:pPr>
            <a:fld id="{3FD7F658-55AC-CE4A-AC04-A8AE70956CA4}" type="slidenum">
              <a:rPr lang="de-DE" smtClean="0"/>
              <a:pPr>
                <a:buFont typeface="Wingdings" pitchFamily="-65" charset="2"/>
                <a:buNone/>
                <a:defRPr/>
              </a:pPr>
              <a:t>27</a:t>
            </a:fld>
            <a:endParaRPr lang="de-DE" dirty="0"/>
          </a:p>
        </p:txBody>
      </p:sp>
      <p:graphicFrame>
        <p:nvGraphicFramePr>
          <p:cNvPr id="2" name="Object 8"/>
          <p:cNvGraphicFramePr>
            <a:graphicFrameLocks noChangeAspect="1"/>
          </p:cNvGraphicFramePr>
          <p:nvPr/>
        </p:nvGraphicFramePr>
        <p:xfrm>
          <a:off x="5483310" y="2286000"/>
          <a:ext cx="2182813" cy="285750"/>
        </p:xfrm>
        <a:graphic>
          <a:graphicData uri="http://schemas.openxmlformats.org/presentationml/2006/ole">
            <p:oleObj spid="_x0000_s67590" name="Equation" r:id="rId12" imgW="1549400" imgH="203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Global Fit of electroweak SM and beyond </a:t>
            </a:r>
          </a:p>
        </p:txBody>
      </p:sp>
      <p:sp>
        <p:nvSpPr>
          <p:cNvPr id="5018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Goodness of Global Fit</a:t>
            </a:r>
            <a:endParaRPr lang="de-DE"/>
          </a:p>
        </p:txBody>
      </p:sp>
      <p:sp>
        <p:nvSpPr>
          <p:cNvPr id="5018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4495800"/>
            <a:ext cx="3962400" cy="1371600"/>
          </a:xfrm>
        </p:spPr>
        <p:txBody>
          <a:bodyPr/>
          <a:lstStyle/>
          <a:p>
            <a:pPr eaLnBrk="1" hangingPunct="1"/>
            <a:r>
              <a:rPr lang="en-US" sz="1600" dirty="0"/>
              <a:t>for each toy complete fit is performed</a:t>
            </a:r>
          </a:p>
          <a:p>
            <a:pPr eaLnBrk="1" hangingPunct="1"/>
            <a:r>
              <a:rPr lang="en-US" sz="1600" dirty="0" err="1">
                <a:solidFill>
                  <a:srgbClr val="800000"/>
                </a:solidFill>
                <a:latin typeface="Tahoma" pitchFamily="-65" charset="0"/>
              </a:rPr>
              <a:t>p</a:t>
            </a:r>
            <a:r>
              <a:rPr lang="en-US" sz="1600" dirty="0">
                <a:solidFill>
                  <a:srgbClr val="800000"/>
                </a:solidFill>
                <a:latin typeface="Tahoma" pitchFamily="-65" charset="0"/>
              </a:rPr>
              <a:t>-value </a:t>
            </a:r>
            <a:r>
              <a:rPr lang="en-US" sz="1600" dirty="0">
                <a:solidFill>
                  <a:srgbClr val="800000"/>
                </a:solidFill>
                <a:latin typeface="Tahoma" pitchFamily="-65" charset="0"/>
                <a:sym typeface="Symbol" pitchFamily="-65" charset="2"/>
              </a:rPr>
              <a:t>= (</a:t>
            </a:r>
            <a:r>
              <a:rPr lang="en-US" sz="1600" dirty="0" smtClean="0">
                <a:solidFill>
                  <a:srgbClr val="800000"/>
                </a:solidFill>
                <a:latin typeface="Tahoma" pitchFamily="-65" charset="0"/>
                <a:sym typeface="Symbol" pitchFamily="-65" charset="2"/>
              </a:rPr>
              <a:t>25</a:t>
            </a:r>
            <a:r>
              <a:rPr lang="en-US" sz="1600" dirty="0" smtClean="0">
                <a:solidFill>
                  <a:srgbClr val="800000"/>
                </a:solidFill>
                <a:latin typeface="Tahoma" pitchFamily="-65" charset="0"/>
                <a:ea typeface="Tahoma" pitchFamily="-65" charset="0"/>
                <a:cs typeface="Tahoma" pitchFamily="-65" charset="0"/>
                <a:sym typeface="Symbol" pitchFamily="-65" charset="2"/>
              </a:rPr>
              <a:t>±</a:t>
            </a:r>
            <a:r>
              <a:rPr lang="en-US" sz="1600" dirty="0">
                <a:solidFill>
                  <a:srgbClr val="800000"/>
                </a:solidFill>
                <a:latin typeface="Tahoma" pitchFamily="-65" charset="0"/>
                <a:ea typeface="Tahoma" pitchFamily="-65" charset="0"/>
                <a:cs typeface="Tahoma" pitchFamily="-65" charset="0"/>
                <a:sym typeface="Symbol" pitchFamily="-65" charset="2"/>
              </a:rPr>
              <a:t>1</a:t>
            </a:r>
            <a:r>
              <a:rPr lang="en-US" sz="1600" baseline="-25000" dirty="0">
                <a:solidFill>
                  <a:srgbClr val="800000"/>
                </a:solidFill>
                <a:latin typeface="Tahoma" pitchFamily="-65" charset="0"/>
                <a:ea typeface="Tahoma" pitchFamily="-65" charset="0"/>
                <a:cs typeface="Tahoma" pitchFamily="-65" charset="0"/>
                <a:sym typeface="Symbol" pitchFamily="-65" charset="2"/>
              </a:rPr>
              <a:t>-2</a:t>
            </a:r>
            <a:r>
              <a:rPr lang="en-US" sz="1600" dirty="0">
                <a:solidFill>
                  <a:srgbClr val="800000"/>
                </a:solidFill>
                <a:latin typeface="Tahoma" pitchFamily="-65" charset="0"/>
                <a:ea typeface="Tahoma" pitchFamily="-65" charset="0"/>
                <a:cs typeface="Tahoma" pitchFamily="-65" charset="0"/>
                <a:sym typeface="Symbol" pitchFamily="-65" charset="2"/>
              </a:rPr>
              <a:t>)%</a:t>
            </a:r>
            <a:endParaRPr lang="en-US" sz="1600" dirty="0"/>
          </a:p>
          <a:p>
            <a:pPr lvl="1" eaLnBrk="1" hangingPunct="1"/>
            <a:r>
              <a:rPr lang="en-US" sz="1400" dirty="0"/>
              <a:t>no significant requirement for new physics</a:t>
            </a:r>
            <a:endParaRPr lang="de-DE" sz="1400" dirty="0"/>
          </a:p>
        </p:txBody>
      </p:sp>
      <p:sp>
        <p:nvSpPr>
          <p:cNvPr id="50182" name="Rectangle 1029"/>
          <p:cNvSpPr>
            <a:spLocks noChangeArrowheads="1"/>
          </p:cNvSpPr>
          <p:nvPr/>
        </p:nvSpPr>
        <p:spPr bwMode="auto">
          <a:xfrm>
            <a:off x="609600" y="762000"/>
            <a:ext cx="8001000" cy="99060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buClr>
                <a:srgbClr val="800000"/>
              </a:buClr>
            </a:pPr>
            <a:r>
              <a:rPr lang="en-US" sz="1600" b="0"/>
              <a:t>determine p-value by using MC toy experiments</a:t>
            </a:r>
          </a:p>
          <a:p>
            <a:pPr marL="742950" lvl="1" indent="-285750">
              <a:buClr>
                <a:srgbClr val="800000"/>
              </a:buClr>
              <a:buFontTx/>
              <a:buChar char="•"/>
            </a:pPr>
            <a:r>
              <a:rPr lang="en-US" sz="1400" b="0">
                <a:solidFill>
                  <a:srgbClr val="333333"/>
                </a:solidFill>
              </a:rPr>
              <a:t>p-value: probability for wrongly rejecting the SM</a:t>
            </a:r>
          </a:p>
          <a:p>
            <a:pPr marL="742950" lvl="1" indent="-285750">
              <a:buClr>
                <a:srgbClr val="800000"/>
              </a:buClr>
              <a:buFontTx/>
              <a:buChar char="•"/>
            </a:pPr>
            <a:r>
              <a:rPr lang="en-US" sz="1400" b="0">
                <a:solidFill>
                  <a:srgbClr val="333333"/>
                </a:solidFill>
              </a:rPr>
              <a:t>p-value: probability for getting a </a:t>
            </a:r>
            <a:r>
              <a:rPr lang="en-US" sz="1400" b="0">
                <a:solidFill>
                  <a:srgbClr val="333333"/>
                </a:solidFill>
                <a:latin typeface="Symbol" pitchFamily="-65" charset="2"/>
              </a:rPr>
              <a:t>c</a:t>
            </a:r>
            <a:r>
              <a:rPr lang="en-US" sz="1400" b="0" baseline="30000">
                <a:solidFill>
                  <a:srgbClr val="333333"/>
                </a:solidFill>
              </a:rPr>
              <a:t>2</a:t>
            </a:r>
            <a:r>
              <a:rPr lang="en-US" sz="1400" b="0" baseline="-25000">
                <a:solidFill>
                  <a:srgbClr val="333333"/>
                </a:solidFill>
              </a:rPr>
              <a:t>min,toy</a:t>
            </a:r>
            <a:r>
              <a:rPr lang="en-US" sz="1400" b="0">
                <a:solidFill>
                  <a:srgbClr val="333333"/>
                </a:solidFill>
              </a:rPr>
              <a:t> larger than the </a:t>
            </a:r>
            <a:r>
              <a:rPr lang="en-US" sz="1400" b="0">
                <a:solidFill>
                  <a:srgbClr val="333333"/>
                </a:solidFill>
                <a:latin typeface="Symbol" pitchFamily="-65" charset="2"/>
              </a:rPr>
              <a:t>c</a:t>
            </a:r>
            <a:r>
              <a:rPr lang="en-US" sz="1400" b="0" baseline="30000">
                <a:solidFill>
                  <a:srgbClr val="333333"/>
                </a:solidFill>
              </a:rPr>
              <a:t>2</a:t>
            </a:r>
            <a:r>
              <a:rPr lang="en-US" sz="1400" b="0" baseline="-25000">
                <a:solidFill>
                  <a:srgbClr val="333333"/>
                </a:solidFill>
              </a:rPr>
              <a:t>min,data</a:t>
            </a:r>
            <a:r>
              <a:rPr lang="en-US" sz="1400" b="0">
                <a:solidFill>
                  <a:srgbClr val="333333"/>
                </a:solidFill>
              </a:rPr>
              <a:t> from data</a:t>
            </a:r>
            <a:r>
              <a:rPr lang="en-US" sz="1800" b="0">
                <a:solidFill>
                  <a:srgbClr val="333333"/>
                </a:solidFill>
              </a:rPr>
              <a:t> </a:t>
            </a:r>
          </a:p>
        </p:txBody>
      </p:sp>
      <p:sp>
        <p:nvSpPr>
          <p:cNvPr id="50183" name="Rectangle 1031"/>
          <p:cNvSpPr>
            <a:spLocks noChangeArrowheads="1"/>
          </p:cNvSpPr>
          <p:nvPr/>
        </p:nvSpPr>
        <p:spPr bwMode="auto">
          <a:xfrm>
            <a:off x="4876800" y="4495800"/>
            <a:ext cx="3962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buClr>
                <a:srgbClr val="800000"/>
              </a:buClr>
            </a:pPr>
            <a:r>
              <a:rPr lang="en-US" sz="1600" b="0"/>
              <a:t>derivation of p-value for standard fit as function of M</a:t>
            </a:r>
            <a:r>
              <a:rPr lang="en-US" sz="1600" b="0" baseline="-25000"/>
              <a:t>H</a:t>
            </a:r>
          </a:p>
          <a:p>
            <a:pPr marL="342900" indent="-342900">
              <a:buClr>
                <a:srgbClr val="800000"/>
              </a:buClr>
            </a:pPr>
            <a:r>
              <a:rPr lang="en-US" sz="1600" b="0"/>
              <a:t>small p-values for large Higgs masses (M</a:t>
            </a:r>
            <a:r>
              <a:rPr lang="en-US" sz="1600" b="0" baseline="-25000"/>
              <a:t>H</a:t>
            </a:r>
            <a:r>
              <a:rPr lang="en-US" sz="1600" b="0"/>
              <a:t>~280 GeV)</a:t>
            </a:r>
          </a:p>
          <a:p>
            <a:pPr marL="342900" indent="-342900">
              <a:buClr>
                <a:srgbClr val="800000"/>
              </a:buClr>
            </a:pPr>
            <a:endParaRPr lang="de-DE" sz="1600" b="0">
              <a:solidFill>
                <a:srgbClr val="333333"/>
              </a:solidFill>
            </a:endParaRPr>
          </a:p>
        </p:txBody>
      </p:sp>
      <p:sp>
        <p:nvSpPr>
          <p:cNvPr id="50184" name="Rectangle 1033"/>
          <p:cNvSpPr>
            <a:spLocks noChangeArrowheads="1"/>
          </p:cNvSpPr>
          <p:nvPr/>
        </p:nvSpPr>
        <p:spPr bwMode="auto">
          <a:xfrm>
            <a:off x="1752600" y="5791200"/>
            <a:ext cx="5867400" cy="60960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buClr>
                <a:srgbClr val="800000"/>
              </a:buClr>
            </a:pPr>
            <a:r>
              <a:rPr lang="en-US" sz="1600" b="0"/>
              <a:t>usually unable to indicate signals for physics beyond SM</a:t>
            </a:r>
          </a:p>
          <a:p>
            <a:pPr marL="742950" lvl="1" indent="-285750">
              <a:buClr>
                <a:srgbClr val="800000"/>
              </a:buClr>
              <a:buFontTx/>
              <a:buChar char="•"/>
            </a:pPr>
            <a:r>
              <a:rPr lang="en-US" sz="1400" b="0">
                <a:solidFill>
                  <a:srgbClr val="333333"/>
                </a:solidFill>
              </a:rPr>
              <a:t>sensitive observables mixed with insensitive ones</a:t>
            </a:r>
          </a:p>
        </p:txBody>
      </p:sp>
      <p:pic>
        <p:nvPicPr>
          <p:cNvPr id="50185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95838" y="1893888"/>
            <a:ext cx="4043362" cy="265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8001000" y="6553200"/>
            <a:ext cx="1143000" cy="304800"/>
          </a:xfrm>
          <a:prstGeom prst="rect">
            <a:avLst/>
          </a:prstGeom>
        </p:spPr>
        <p:txBody>
          <a:bodyPr/>
          <a:lstStyle>
            <a:lvl1pPr algn="r">
              <a:defRPr sz="1400" b="0"/>
            </a:lvl1pPr>
          </a:lstStyle>
          <a:p>
            <a:pPr>
              <a:buFont typeface="Wingdings" pitchFamily="-65" charset="2"/>
              <a:buNone/>
              <a:defRPr/>
            </a:pPr>
            <a:fld id="{3FD7F658-55AC-CE4A-AC04-A8AE70956CA4}" type="slidenum">
              <a:rPr lang="de-DE" smtClean="0"/>
              <a:pPr>
                <a:buFont typeface="Wingdings" pitchFamily="-65" charset="2"/>
                <a:buNone/>
                <a:defRPr/>
              </a:pPr>
              <a:t>28</a:t>
            </a:fld>
            <a:endParaRPr lang="de-DE" dirty="0"/>
          </a:p>
        </p:txBody>
      </p:sp>
      <p:pic>
        <p:nvPicPr>
          <p:cNvPr id="11" name="Picture 10" descr="ToyAnalysis_logo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04800" y="1785257"/>
            <a:ext cx="4114800" cy="27867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Global Fit of electroweak SM and beyond </a:t>
            </a:r>
          </a:p>
        </p:txBody>
      </p:sp>
      <p:sp>
        <p:nvSpPr>
          <p:cNvPr id="51203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Prospects for LHC and ILC</a:t>
            </a:r>
          </a:p>
        </p:txBody>
      </p:sp>
      <p:sp>
        <p:nvSpPr>
          <p:cNvPr id="5120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6200" y="1066800"/>
            <a:ext cx="4267200" cy="1447800"/>
          </a:xfrm>
        </p:spPr>
        <p:txBody>
          <a:bodyPr/>
          <a:lstStyle/>
          <a:p>
            <a:pPr eaLnBrk="1" hangingPunct="1"/>
            <a:r>
              <a:rPr lang="en-US" sz="1800" dirty="0"/>
              <a:t>LHC, ILC (+</a:t>
            </a:r>
            <a:r>
              <a:rPr lang="en-US" sz="1800" dirty="0" err="1"/>
              <a:t>GigaZ</a:t>
            </a:r>
            <a:r>
              <a:rPr lang="en-US" sz="1800" dirty="0"/>
              <a:t>)*</a:t>
            </a:r>
          </a:p>
          <a:p>
            <a:pPr lvl="1" eaLnBrk="1" hangingPunct="1"/>
            <a:r>
              <a:rPr lang="en-US" sz="1600" dirty="0"/>
              <a:t>exp. improvement on M</a:t>
            </a:r>
            <a:r>
              <a:rPr lang="en-US" sz="1600" baseline="-25000" dirty="0"/>
              <a:t>W</a:t>
            </a:r>
            <a:r>
              <a:rPr lang="en-US" sz="1600" dirty="0"/>
              <a:t>, </a:t>
            </a:r>
            <a:r>
              <a:rPr lang="en-US" sz="1600" dirty="0" err="1"/>
              <a:t>m</a:t>
            </a:r>
            <a:r>
              <a:rPr lang="en-US" sz="1600" baseline="-25000" dirty="0" err="1"/>
              <a:t>t</a:t>
            </a:r>
            <a:r>
              <a:rPr lang="en-US" sz="1600" dirty="0"/>
              <a:t>, sin</a:t>
            </a:r>
            <a:r>
              <a:rPr lang="en-US" sz="1600" baseline="30000" dirty="0"/>
              <a:t>2</a:t>
            </a:r>
            <a:r>
              <a:rPr lang="en-US" sz="1600" dirty="0">
                <a:latin typeface="Symbol" pitchFamily="-65" charset="2"/>
              </a:rPr>
              <a:t>q</a:t>
            </a:r>
            <a:r>
              <a:rPr lang="en-US" sz="1600" baseline="30000" dirty="0"/>
              <a:t>l</a:t>
            </a:r>
            <a:r>
              <a:rPr lang="en-US" sz="1600" baseline="-25000" dirty="0"/>
              <a:t>eff</a:t>
            </a:r>
            <a:r>
              <a:rPr lang="en-US" sz="1600" dirty="0"/>
              <a:t>,R</a:t>
            </a:r>
            <a:r>
              <a:rPr lang="en-US" sz="1600" baseline="-25000" dirty="0"/>
              <a:t>l</a:t>
            </a:r>
            <a:r>
              <a:rPr lang="en-US" sz="1600" baseline="30000" dirty="0"/>
              <a:t>0</a:t>
            </a:r>
            <a:r>
              <a:rPr lang="en-US" sz="1600" dirty="0"/>
              <a:t> </a:t>
            </a:r>
          </a:p>
          <a:p>
            <a:pPr lvl="1" eaLnBrk="1" hangingPunct="1"/>
            <a:r>
              <a:rPr lang="en-US" sz="1600" dirty="0"/>
              <a:t>in addition improved </a:t>
            </a:r>
            <a:r>
              <a:rPr lang="en-US" sz="1600" dirty="0">
                <a:latin typeface="Symbol" pitchFamily="-65" charset="2"/>
              </a:rPr>
              <a:t>Da</a:t>
            </a:r>
            <a:r>
              <a:rPr lang="en-US" sz="1600" baseline="-25000" dirty="0"/>
              <a:t>had</a:t>
            </a:r>
            <a:r>
              <a:rPr lang="en-US" sz="1600" baseline="30000" dirty="0"/>
              <a:t>(5)</a:t>
            </a:r>
            <a:r>
              <a:rPr lang="en-US" sz="1600" dirty="0"/>
              <a:t>(M</a:t>
            </a:r>
            <a:r>
              <a:rPr lang="en-US" sz="1600" baseline="-25000" dirty="0"/>
              <a:t>Z</a:t>
            </a:r>
            <a:r>
              <a:rPr lang="en-US" sz="1600" baseline="30000" dirty="0"/>
              <a:t>2</a:t>
            </a:r>
            <a:r>
              <a:rPr lang="en-US" sz="1600" dirty="0"/>
              <a:t>)</a:t>
            </a:r>
            <a:r>
              <a:rPr lang="en-US" sz="2000" dirty="0"/>
              <a:t>         </a:t>
            </a:r>
            <a:r>
              <a:rPr lang="en-US" sz="900" dirty="0">
                <a:latin typeface="Century Gothic" pitchFamily="-65" charset="0"/>
              </a:rPr>
              <a:t>[F. </a:t>
            </a:r>
            <a:r>
              <a:rPr lang="en-US" sz="900" dirty="0" err="1">
                <a:latin typeface="Century Gothic" pitchFamily="-65" charset="0"/>
              </a:rPr>
              <a:t>Jegerlehner</a:t>
            </a:r>
            <a:r>
              <a:rPr lang="en-US" sz="900" dirty="0">
                <a:latin typeface="Century Gothic" pitchFamily="-65" charset="0"/>
              </a:rPr>
              <a:t>, hep-ph/0105283]</a:t>
            </a:r>
            <a:endParaRPr lang="en-US" sz="2400" dirty="0"/>
          </a:p>
          <a:p>
            <a:pPr eaLnBrk="1" hangingPunct="1"/>
            <a:endParaRPr lang="en-US" sz="2800" dirty="0"/>
          </a:p>
        </p:txBody>
      </p:sp>
      <p:sp>
        <p:nvSpPr>
          <p:cNvPr id="51205" name="Rectangle 1030"/>
          <p:cNvSpPr>
            <a:spLocks noChangeArrowheads="1"/>
          </p:cNvSpPr>
          <p:nvPr/>
        </p:nvSpPr>
        <p:spPr bwMode="auto">
          <a:xfrm>
            <a:off x="5334000" y="3048000"/>
            <a:ext cx="3581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>
            <a:prstTxWarp prst="textNoShape">
              <a:avLst/>
            </a:prstTxWarp>
          </a:bodyPr>
          <a:lstStyle/>
          <a:p>
            <a:pPr marL="342900" indent="-342900">
              <a:buClr>
                <a:srgbClr val="800000"/>
              </a:buClr>
            </a:pPr>
            <a:r>
              <a:rPr lang="en-US" sz="1600" b="0"/>
              <a:t>assume M</a:t>
            </a:r>
            <a:r>
              <a:rPr lang="en-US" sz="1600" b="0" baseline="-25000"/>
              <a:t>H</a:t>
            </a:r>
            <a:r>
              <a:rPr lang="en-US" sz="1600" b="0"/>
              <a:t>=120 GeV by adjusting central values of observables</a:t>
            </a:r>
          </a:p>
          <a:p>
            <a:pPr marL="342900" indent="-342900">
              <a:buClr>
                <a:srgbClr val="800000"/>
              </a:buClr>
            </a:pPr>
            <a:r>
              <a:rPr lang="en-US" sz="1600" b="0"/>
              <a:t>improvement of M</a:t>
            </a:r>
            <a:r>
              <a:rPr lang="en-US" sz="1600" b="0" baseline="-25000"/>
              <a:t>H</a:t>
            </a:r>
            <a:r>
              <a:rPr lang="en-US" sz="1600" b="0"/>
              <a:t> prediction</a:t>
            </a:r>
          </a:p>
          <a:p>
            <a:pPr marL="742950" lvl="1" indent="-285750">
              <a:buClr>
                <a:srgbClr val="800000"/>
              </a:buClr>
              <a:buFontTx/>
              <a:buChar char="•"/>
            </a:pPr>
            <a:r>
              <a:rPr lang="en-US" sz="1400" b="0">
                <a:solidFill>
                  <a:srgbClr val="333333"/>
                </a:solidFill>
              </a:rPr>
              <a:t>to be confronted with direct measurement </a:t>
            </a:r>
            <a:r>
              <a:rPr lang="en-US" sz="1400" b="0">
                <a:solidFill>
                  <a:srgbClr val="333333"/>
                </a:solidFill>
                <a:sym typeface="Wingdings" pitchFamily="-65" charset="2"/>
              </a:rPr>
              <a:t> goodness-of-fit</a:t>
            </a:r>
            <a:endParaRPr lang="en-US" sz="1400" b="0">
              <a:solidFill>
                <a:srgbClr val="333333"/>
              </a:solidFill>
            </a:endParaRPr>
          </a:p>
          <a:p>
            <a:pPr marL="742950" lvl="1" indent="-285750">
              <a:buClr>
                <a:srgbClr val="800000"/>
              </a:buClr>
              <a:buFontTx/>
              <a:buChar char="•"/>
            </a:pPr>
            <a:r>
              <a:rPr lang="en-US" sz="1400" b="0">
                <a:solidFill>
                  <a:srgbClr val="333333"/>
                </a:solidFill>
              </a:rPr>
              <a:t>broad minima: Rfit treatment of theo. uncertainties</a:t>
            </a:r>
          </a:p>
          <a:p>
            <a:pPr marL="342900" indent="-342900">
              <a:buClr>
                <a:srgbClr val="800000"/>
              </a:buClr>
            </a:pPr>
            <a:r>
              <a:rPr lang="en-US" sz="1600" b="0"/>
              <a:t>GigaZ: significant improvement for M</a:t>
            </a:r>
            <a:r>
              <a:rPr lang="en-US" sz="1600" b="0" baseline="-25000"/>
              <a:t>H</a:t>
            </a:r>
            <a:r>
              <a:rPr lang="en-US" sz="1600" b="0"/>
              <a:t> and </a:t>
            </a:r>
            <a:r>
              <a:rPr lang="en-US" sz="1600" b="0">
                <a:latin typeface="Symbol" pitchFamily="-65" charset="2"/>
              </a:rPr>
              <a:t>a</a:t>
            </a:r>
            <a:r>
              <a:rPr lang="en-US" sz="1600" b="0" baseline="-25000"/>
              <a:t>S</a:t>
            </a:r>
            <a:r>
              <a:rPr lang="en-US" sz="1600" b="0"/>
              <a:t>(M</a:t>
            </a:r>
            <a:r>
              <a:rPr lang="en-US" sz="1600" b="0" baseline="-25000"/>
              <a:t>Z</a:t>
            </a:r>
            <a:r>
              <a:rPr lang="en-US" sz="1600" b="0" baseline="30000"/>
              <a:t>2</a:t>
            </a:r>
            <a:r>
              <a:rPr lang="en-US" sz="1600" b="0"/>
              <a:t>)</a:t>
            </a:r>
          </a:p>
        </p:txBody>
      </p:sp>
      <p:sp>
        <p:nvSpPr>
          <p:cNvPr id="51206" name="Rectangle 1031"/>
          <p:cNvSpPr>
            <a:spLocks noChangeArrowheads="1"/>
          </p:cNvSpPr>
          <p:nvPr/>
        </p:nvSpPr>
        <p:spPr bwMode="auto">
          <a:xfrm>
            <a:off x="-228600" y="6096000"/>
            <a:ext cx="9372600" cy="396875"/>
          </a:xfrm>
          <a:prstGeom prst="rect">
            <a:avLst/>
          </a:prstGeom>
          <a:noFill/>
          <a:ln w="25400">
            <a:noFill/>
            <a:prstDash val="dash"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0"/>
              </a:spcBef>
              <a:buClrTx/>
              <a:buFontTx/>
              <a:buNone/>
            </a:pPr>
            <a:r>
              <a:rPr lang="en-US" sz="1000" b="0">
                <a:latin typeface="Century Gothic" pitchFamily="-65" charset="0"/>
              </a:rPr>
              <a:t>        *[ATLAS, Physics TDR (1999)][CMS, Physics TDR (2006)][A. Djouadi et al., arXiv:0709.1893][I. Borjanovic, EPJ C39S2, 63 (2005)][S. Haywood et al., hep-ph/0003275][R. Hawkings, K. Mönig, EPJ direct C1, 8 (1999)][A. H. Hoang et al., EPJ direct C2, 1 (2000)][M. Winter, LC-PHSM-2001-016]</a:t>
            </a:r>
          </a:p>
        </p:txBody>
      </p:sp>
      <p:pic>
        <p:nvPicPr>
          <p:cNvPr id="51207" name="Picture 1043" descr="http://project-gfitter.web.cern.ch/project-gfitter/Figures/GSM/2008_11_19_HiggsScanProspects_logo_ful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743200"/>
            <a:ext cx="5029200" cy="330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8" name="Picture 10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838200"/>
            <a:ext cx="4800600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8001000" y="6553200"/>
            <a:ext cx="1143000" cy="304800"/>
          </a:xfrm>
          <a:prstGeom prst="rect">
            <a:avLst/>
          </a:prstGeom>
        </p:spPr>
        <p:txBody>
          <a:bodyPr/>
          <a:lstStyle>
            <a:lvl1pPr algn="r">
              <a:defRPr sz="1400" b="0"/>
            </a:lvl1pPr>
          </a:lstStyle>
          <a:p>
            <a:pPr>
              <a:buFont typeface="Wingdings" pitchFamily="-65" charset="2"/>
              <a:buNone/>
              <a:defRPr/>
            </a:pPr>
            <a:fld id="{3FD7F658-55AC-CE4A-AC04-A8AE70956CA4}" type="slidenum">
              <a:rPr lang="de-DE" smtClean="0"/>
              <a:pPr>
                <a:buFont typeface="Wingdings" pitchFamily="-65" charset="2"/>
                <a:buNone/>
                <a:defRPr/>
              </a:pPr>
              <a:t>29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HiggsScanDirectSearches_logo.eps"/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>
            <a:fillRect/>
          </a:stretch>
        </p:blipFill>
        <p:spPr bwMode="auto">
          <a:xfrm>
            <a:off x="1393825" y="1219200"/>
            <a:ext cx="6378575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itle 1"/>
          <p:cNvSpPr>
            <a:spLocks noGrp="1"/>
          </p:cNvSpPr>
          <p:nvPr>
            <p:ph type="title"/>
          </p:nvPr>
        </p:nvSpPr>
        <p:spPr>
          <a:xfrm>
            <a:off x="1447800" y="2362200"/>
            <a:ext cx="6324600" cy="457200"/>
          </a:xfrm>
        </p:spPr>
        <p:txBody>
          <a:bodyPr/>
          <a:lstStyle/>
          <a:p>
            <a:r>
              <a:rPr lang="en-US" smtClean="0"/>
              <a:t>The global electroweak fit of the SM</a:t>
            </a:r>
          </a:p>
        </p:txBody>
      </p:sp>
      <p:sp>
        <p:nvSpPr>
          <p:cNvPr id="1843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Global Fit of electroweak SM and beyond 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52400" y="22225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sz="2800" kern="0" dirty="0">
                <a:solidFill>
                  <a:srgbClr val="333333"/>
                </a:solidFill>
                <a:latin typeface="+mj-lt"/>
                <a:ea typeface="+mj-ea"/>
                <a:cs typeface="+mj-cs"/>
              </a:rPr>
              <a:t>Part 1/2</a:t>
            </a:r>
            <a:endParaRPr lang="de-DE" sz="2800" kern="0" dirty="0">
              <a:solidFill>
                <a:srgbClr val="333333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8001000" y="6553200"/>
            <a:ext cx="1143000" cy="304800"/>
          </a:xfrm>
          <a:prstGeom prst="rect">
            <a:avLst/>
          </a:prstGeom>
        </p:spPr>
        <p:txBody>
          <a:bodyPr/>
          <a:lstStyle>
            <a:lvl1pPr algn="r">
              <a:defRPr sz="1400" b="0"/>
            </a:lvl1pPr>
          </a:lstStyle>
          <a:p>
            <a:pPr>
              <a:buFont typeface="Wingdings" pitchFamily="-65" charset="2"/>
              <a:buNone/>
              <a:defRPr/>
            </a:pPr>
            <a:fld id="{3FD7F658-55AC-CE4A-AC04-A8AE70956CA4}" type="slidenum">
              <a:rPr lang="de-DE" smtClean="0"/>
              <a:pPr>
                <a:buFont typeface="Wingdings" pitchFamily="-65" charset="2"/>
                <a:buNone/>
                <a:defRPr/>
              </a:pPr>
              <a:t>3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9" descr="Newsprint"/>
          <p:cNvSpPr>
            <a:spLocks noChangeArrowheads="1"/>
          </p:cNvSpPr>
          <p:nvPr/>
        </p:nvSpPr>
        <p:spPr bwMode="auto">
          <a:xfrm>
            <a:off x="139700" y="4943640"/>
            <a:ext cx="3975100" cy="1371600"/>
          </a:xfrm>
          <a:prstGeom prst="rect">
            <a:avLst/>
          </a:prstGeom>
          <a:blipFill dpi="0" rotWithShape="1">
            <a:blip r:embed="rId2">
              <a:alphaModFix amt="68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Minimal Extended Technicolor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33400"/>
            <a:ext cx="4343400" cy="57912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en-US" sz="1900" dirty="0" smtClean="0"/>
              <a:t>Extended Technicolor (ETC)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700" dirty="0" smtClean="0"/>
              <a:t>One of first explanations for EWSB and hierarchy problem. </a:t>
            </a:r>
            <a:endParaRPr lang="en-US" sz="2600" dirty="0" smtClean="0"/>
          </a:p>
          <a:p>
            <a:pPr>
              <a:lnSpc>
                <a:spcPct val="90000"/>
              </a:lnSpc>
              <a:defRPr/>
            </a:pPr>
            <a:r>
              <a:rPr lang="en-US" sz="1900" dirty="0" smtClean="0"/>
              <a:t>Magnitude of rad. corrections scales with number of </a:t>
            </a:r>
            <a:r>
              <a:rPr lang="en-US" sz="1900" dirty="0" err="1" smtClean="0"/>
              <a:t>techni</a:t>
            </a:r>
            <a:r>
              <a:rPr lang="en-US" sz="1900" dirty="0" smtClean="0"/>
              <a:t>- colors and flavors.</a:t>
            </a:r>
          </a:p>
          <a:p>
            <a:pPr>
              <a:lnSpc>
                <a:spcPct val="90000"/>
              </a:lnSpc>
              <a:defRPr/>
            </a:pPr>
            <a:endParaRPr lang="en-US" sz="1900" dirty="0" smtClean="0"/>
          </a:p>
          <a:p>
            <a:pPr>
              <a:lnSpc>
                <a:spcPct val="90000"/>
              </a:lnSpc>
              <a:defRPr/>
            </a:pPr>
            <a:r>
              <a:rPr lang="en-US" sz="1900" dirty="0" smtClean="0"/>
              <a:t>Minimal ETC: with 1 TC quark/lepton generation, and 2 </a:t>
            </a:r>
            <a:r>
              <a:rPr lang="en-US" sz="1900" dirty="0" err="1" smtClean="0"/>
              <a:t>upto</a:t>
            </a:r>
            <a:r>
              <a:rPr lang="en-US" sz="1900" dirty="0" smtClean="0"/>
              <a:t> 4 </a:t>
            </a:r>
            <a:r>
              <a:rPr lang="en-US" sz="1900" dirty="0" err="1" smtClean="0"/>
              <a:t>TCs</a:t>
            </a:r>
            <a:r>
              <a:rPr lang="en-US" sz="1900" dirty="0" smtClean="0"/>
              <a:t>.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700" dirty="0" smtClean="0"/>
              <a:t>One triplet of TC quarks, doublet of TC leptons.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800" dirty="0" err="1" smtClean="0"/>
              <a:t>Techni</a:t>
            </a:r>
            <a:r>
              <a:rPr lang="en-US" sz="1800" dirty="0" smtClean="0"/>
              <a:t>-neutrino can be Dirac or </a:t>
            </a:r>
            <a:r>
              <a:rPr lang="en-US" sz="1800" dirty="0" err="1" smtClean="0"/>
              <a:t>Majorana</a:t>
            </a:r>
            <a:r>
              <a:rPr lang="en-US" sz="1800" dirty="0" smtClean="0"/>
              <a:t>.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800" dirty="0" smtClean="0"/>
              <a:t>Parameters: N</a:t>
            </a:r>
            <a:r>
              <a:rPr lang="en-US" sz="1800" baseline="-25000" dirty="0" smtClean="0"/>
              <a:t>TC</a:t>
            </a:r>
            <a:r>
              <a:rPr lang="en-US" sz="1800" dirty="0" smtClean="0"/>
              <a:t>, ratio neutrino/</a:t>
            </a:r>
            <a:r>
              <a:rPr lang="en-US" sz="1800" dirty="0" err="1" smtClean="0"/>
              <a:t>electrion</a:t>
            </a:r>
            <a:r>
              <a:rPr lang="en-US" sz="1800" dirty="0" smtClean="0"/>
              <a:t> masses.</a:t>
            </a:r>
          </a:p>
          <a:p>
            <a:pPr>
              <a:lnSpc>
                <a:spcPct val="90000"/>
              </a:lnSpc>
              <a:defRPr/>
            </a:pPr>
            <a:endParaRPr lang="en-US" sz="1900" dirty="0" smtClean="0"/>
          </a:p>
          <a:p>
            <a:pPr>
              <a:lnSpc>
                <a:spcPct val="90000"/>
              </a:lnSpc>
              <a:defRPr/>
            </a:pPr>
            <a:r>
              <a:rPr lang="en-US" sz="1900" dirty="0" smtClean="0"/>
              <a:t>Results: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800" dirty="0" smtClean="0"/>
              <a:t>Ruled out: well-known incompatibility in S parameter.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800" dirty="0" smtClean="0"/>
              <a:t>Large </a:t>
            </a:r>
            <a:r>
              <a:rPr lang="en-US" sz="1800" dirty="0" err="1" smtClean="0"/>
              <a:t>isospin</a:t>
            </a:r>
            <a:r>
              <a:rPr lang="en-US" sz="1800" dirty="0" smtClean="0"/>
              <a:t> violations in Dirac </a:t>
            </a:r>
            <a:r>
              <a:rPr lang="en-US" sz="1800" dirty="0" err="1" smtClean="0"/>
              <a:t>techni</a:t>
            </a:r>
            <a:r>
              <a:rPr lang="en-US" sz="1800" dirty="0" smtClean="0"/>
              <a:t>-doublet are disfavored  </a:t>
            </a:r>
          </a:p>
        </p:txBody>
      </p:sp>
      <p:sp>
        <p:nvSpPr>
          <p:cNvPr id="4608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Global Fit of electroweak SM and beyond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8001000" y="6553200"/>
            <a:ext cx="1143000" cy="304800"/>
          </a:xfrm>
          <a:prstGeom prst="rect">
            <a:avLst/>
          </a:prstGeom>
        </p:spPr>
        <p:txBody>
          <a:bodyPr/>
          <a:lstStyle>
            <a:lvl1pPr algn="r">
              <a:defRPr sz="1400" b="0"/>
            </a:lvl1pPr>
          </a:lstStyle>
          <a:p>
            <a:pPr>
              <a:buFont typeface="Wingdings" pitchFamily="-65" charset="2"/>
              <a:buNone/>
              <a:defRPr/>
            </a:pPr>
            <a:fld id="{3FD7F658-55AC-CE4A-AC04-A8AE70956CA4}" type="slidenum">
              <a:rPr lang="de-DE" smtClean="0"/>
              <a:pPr>
                <a:buFont typeface="Wingdings" pitchFamily="-65" charset="2"/>
                <a:buNone/>
                <a:defRPr/>
              </a:pPr>
              <a:t>30</a:t>
            </a:fld>
            <a:endParaRPr lang="de-DE" dirty="0"/>
          </a:p>
        </p:txBody>
      </p:sp>
      <p:pic>
        <p:nvPicPr>
          <p:cNvPr id="10" name="Picture 9" descr="TechnicolorDirac2_S_vs_T_logo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716000" y="3462420"/>
            <a:ext cx="4428000" cy="2998857"/>
          </a:xfrm>
          <a:prstGeom prst="rect">
            <a:avLst/>
          </a:prstGeom>
        </p:spPr>
      </p:pic>
      <p:pic>
        <p:nvPicPr>
          <p:cNvPr id="13" name="Picture 12" descr="TechnicolorDirac1_S_vs_T_logo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4716000" y="533400"/>
            <a:ext cx="4428000" cy="2998863"/>
          </a:xfrm>
          <a:prstGeom prst="rect">
            <a:avLst/>
          </a:prstGeom>
        </p:spPr>
      </p:pic>
      <p:sp>
        <p:nvSpPr>
          <p:cNvPr id="46088" name="Rectangle 12"/>
          <p:cNvSpPr>
            <a:spLocks noChangeArrowheads="1"/>
          </p:cNvSpPr>
          <p:nvPr/>
        </p:nvSpPr>
        <p:spPr bwMode="auto">
          <a:xfrm>
            <a:off x="152401" y="6299338"/>
            <a:ext cx="7086600" cy="276999"/>
          </a:xfrm>
          <a:prstGeom prst="rect">
            <a:avLst/>
          </a:prstGeom>
          <a:noFill/>
          <a:ln w="25400">
            <a:noFill/>
            <a:prstDash val="dash"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0"/>
              </a:spcBef>
              <a:buClrTx/>
              <a:buNone/>
            </a:pPr>
            <a:r>
              <a:rPr lang="en-US" sz="1200" b="0" dirty="0" smtClean="0">
                <a:solidFill>
                  <a:srgbClr val="000000"/>
                </a:solidFill>
              </a:rPr>
              <a:t>[</a:t>
            </a:r>
            <a:r>
              <a:rPr lang="en-US" sz="1200" b="0" dirty="0" err="1" smtClean="0">
                <a:solidFill>
                  <a:srgbClr val="000000"/>
                </a:solidFill>
              </a:rPr>
              <a:t>M.E.Peskin</a:t>
            </a:r>
            <a:r>
              <a:rPr lang="en-US" sz="1200" b="0" dirty="0" smtClean="0">
                <a:solidFill>
                  <a:srgbClr val="000000"/>
                </a:solidFill>
              </a:rPr>
              <a:t> and T. </a:t>
            </a:r>
            <a:r>
              <a:rPr lang="en-US" sz="1200" b="0" dirty="0" err="1" smtClean="0">
                <a:solidFill>
                  <a:srgbClr val="000000"/>
                </a:solidFill>
              </a:rPr>
              <a:t>Tacheuchi</a:t>
            </a:r>
            <a:r>
              <a:rPr lang="en-US" sz="1200" b="0" dirty="0" smtClean="0">
                <a:solidFill>
                  <a:srgbClr val="000000"/>
                </a:solidFill>
              </a:rPr>
              <a:t>. Phys Rev. D46 (1992) 381] [</a:t>
            </a:r>
            <a:r>
              <a:rPr lang="en-US" sz="1200" b="0" dirty="0">
                <a:solidFill>
                  <a:srgbClr val="000000"/>
                </a:solidFill>
              </a:rPr>
              <a:t>J. Ellis et al., </a:t>
            </a:r>
            <a:r>
              <a:rPr lang="en-US" sz="1200" b="0" dirty="0" err="1">
                <a:solidFill>
                  <a:srgbClr val="000000"/>
                </a:solidFill>
              </a:rPr>
              <a:t>Phys.Lett</a:t>
            </a:r>
            <a:r>
              <a:rPr lang="en-US" sz="1200" b="0" dirty="0">
                <a:solidFill>
                  <a:srgbClr val="000000"/>
                </a:solidFill>
              </a:rPr>
              <a:t>. B343, 282 (1995)]</a:t>
            </a:r>
            <a:endParaRPr lang="en-US" sz="1200" b="0" dirty="0">
              <a:solidFill>
                <a:srgbClr val="33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 descr="Newsprint"/>
          <p:cNvSpPr>
            <a:spLocks noChangeArrowheads="1"/>
          </p:cNvSpPr>
          <p:nvPr/>
        </p:nvSpPr>
        <p:spPr bwMode="auto">
          <a:xfrm>
            <a:off x="215900" y="5029200"/>
            <a:ext cx="3797300" cy="1104900"/>
          </a:xfrm>
          <a:prstGeom prst="rect">
            <a:avLst/>
          </a:prstGeom>
          <a:blipFill dpi="0" rotWithShape="1">
            <a:blip r:embed="rId2">
              <a:alphaModFix amt="68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87" name="Title 1"/>
          <p:cNvSpPr>
            <a:spLocks noGrp="1"/>
          </p:cNvSpPr>
          <p:nvPr>
            <p:ph type="title"/>
          </p:nvPr>
        </p:nvSpPr>
        <p:spPr>
          <a:xfrm>
            <a:off x="0" y="22225"/>
            <a:ext cx="8458200" cy="457200"/>
          </a:xfrm>
        </p:spPr>
        <p:txBody>
          <a:bodyPr/>
          <a:lstStyle/>
          <a:p>
            <a:r>
              <a:rPr lang="en-US" smtClean="0"/>
              <a:t>Warped Extra Dimensions w/ custodial symmetry</a:t>
            </a:r>
          </a:p>
        </p:txBody>
      </p:sp>
      <p:sp>
        <p:nvSpPr>
          <p:cNvPr id="41988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4800600" cy="5486400"/>
          </a:xfrm>
        </p:spPr>
        <p:txBody>
          <a:bodyPr/>
          <a:lstStyle/>
          <a:p>
            <a:r>
              <a:rPr lang="en-US" sz="1800" smtClean="0"/>
              <a:t>Goal: “cure” WED with too large T values</a:t>
            </a:r>
          </a:p>
          <a:p>
            <a:r>
              <a:rPr lang="en-US" sz="1800" smtClean="0"/>
              <a:t>Introduction of so-called </a:t>
            </a:r>
            <a:r>
              <a:rPr lang="en-US" sz="1800" b="1" smtClean="0"/>
              <a:t>custodial isospin gauge symmetry</a:t>
            </a:r>
            <a:r>
              <a:rPr lang="en-US" sz="1800" smtClean="0"/>
              <a:t> in the bulk</a:t>
            </a:r>
          </a:p>
          <a:p>
            <a:endParaRPr lang="en-US" sz="1800" smtClean="0"/>
          </a:p>
          <a:p>
            <a:r>
              <a:rPr lang="en-US" sz="1800" smtClean="0"/>
              <a:t>Extension of hypercharge group to </a:t>
            </a:r>
            <a:br>
              <a:rPr lang="en-US" sz="1800" smtClean="0"/>
            </a:br>
            <a:r>
              <a:rPr lang="en-US" sz="1800" smtClean="0"/>
              <a:t>SU(2)</a:t>
            </a:r>
            <a:r>
              <a:rPr lang="en-US" sz="1800" baseline="-25000" smtClean="0"/>
              <a:t>R</a:t>
            </a:r>
            <a:r>
              <a:rPr lang="en-US" sz="1800" smtClean="0"/>
              <a:t> x U(1)</a:t>
            </a:r>
            <a:r>
              <a:rPr lang="en-US" sz="1800" baseline="-25000" smtClean="0"/>
              <a:t>X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Bulk symmetry group:</a:t>
            </a:r>
            <a:br>
              <a:rPr lang="en-US" sz="1800" smtClean="0"/>
            </a:br>
            <a:r>
              <a:rPr lang="en-US" sz="1800" smtClean="0"/>
              <a:t>SU(3)</a:t>
            </a:r>
            <a:r>
              <a:rPr lang="en-US" sz="1800" baseline="-25000" smtClean="0"/>
              <a:t>C</a:t>
            </a:r>
            <a:r>
              <a:rPr lang="en-US" sz="1800" smtClean="0"/>
              <a:t> x SU(2)</a:t>
            </a:r>
            <a:r>
              <a:rPr lang="en-US" sz="1800" baseline="-25000" smtClean="0"/>
              <a:t>L</a:t>
            </a:r>
            <a:r>
              <a:rPr lang="en-US" sz="1800" smtClean="0"/>
              <a:t> x SU(2)</a:t>
            </a:r>
            <a:r>
              <a:rPr lang="en-US" sz="1800" baseline="-25000" smtClean="0"/>
              <a:t>R</a:t>
            </a:r>
            <a:r>
              <a:rPr lang="en-US" sz="1800" smtClean="0"/>
              <a:t> x U(1)</a:t>
            </a:r>
            <a:r>
              <a:rPr lang="en-US" sz="1800" baseline="-25000" smtClean="0"/>
              <a:t>X</a:t>
            </a:r>
            <a:r>
              <a:rPr lang="en-US" sz="1800" smtClean="0"/>
              <a:t> </a:t>
            </a:r>
          </a:p>
          <a:p>
            <a:r>
              <a:rPr lang="en-US" sz="1800" smtClean="0"/>
              <a:t>Broken to SM SU(3)</a:t>
            </a:r>
            <a:r>
              <a:rPr lang="en-US" sz="1800" baseline="-25000" smtClean="0"/>
              <a:t>C</a:t>
            </a:r>
            <a:r>
              <a:rPr lang="en-US" sz="1800" smtClean="0"/>
              <a:t> x SU(2)</a:t>
            </a:r>
            <a:r>
              <a:rPr lang="en-US" sz="1800" baseline="-25000" smtClean="0"/>
              <a:t>L</a:t>
            </a:r>
            <a:r>
              <a:rPr lang="en-US" sz="1800" smtClean="0"/>
              <a:t> x U(1)</a:t>
            </a:r>
            <a:r>
              <a:rPr lang="en-US" sz="1800" baseline="-25000" smtClean="0"/>
              <a:t>Y</a:t>
            </a:r>
            <a:br>
              <a:rPr lang="en-US" sz="1800" baseline="-25000" smtClean="0"/>
            </a:br>
            <a:r>
              <a:rPr lang="en-US" sz="1800" smtClean="0"/>
              <a:t>on “UV” brane</a:t>
            </a:r>
          </a:p>
          <a:p>
            <a:r>
              <a:rPr lang="en-US" sz="1800" smtClean="0"/>
              <a:t>IR brane SU(2)</a:t>
            </a:r>
            <a:r>
              <a:rPr lang="en-US" sz="1800" baseline="-25000" smtClean="0"/>
              <a:t>R</a:t>
            </a:r>
            <a:r>
              <a:rPr lang="en-US" sz="1800" smtClean="0"/>
              <a:t> symmetric</a:t>
            </a:r>
            <a:endParaRPr lang="en-US" sz="1800" baseline="-25000" smtClean="0"/>
          </a:p>
          <a:p>
            <a:r>
              <a:rPr lang="en-US" sz="1800" smtClean="0"/>
              <a:t>Right-handed fermionic fields occur in doublets</a:t>
            </a:r>
          </a:p>
          <a:p>
            <a:endParaRPr lang="en-US" sz="1800" smtClean="0"/>
          </a:p>
          <a:p>
            <a:r>
              <a:rPr lang="en-US" sz="1800" smtClean="0"/>
              <a:t>Results: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Almost completely ruled out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Only small </a:t>
            </a:r>
            <a:r>
              <a:rPr lang="en-US" sz="1800" i="1" smtClean="0"/>
              <a:t>M</a:t>
            </a:r>
            <a:r>
              <a:rPr lang="en-US" sz="1800" i="1" baseline="-25000" smtClean="0"/>
              <a:t>H</a:t>
            </a:r>
            <a:r>
              <a:rPr lang="en-US" sz="1800" smtClean="0"/>
              <a:t> allowed</a:t>
            </a:r>
          </a:p>
          <a:p>
            <a:pPr>
              <a:buFont typeface="Wingdings" pitchFamily="-65" charset="2"/>
              <a:buNone/>
            </a:pPr>
            <a:endParaRPr lang="en-US" sz="1800" smtClean="0"/>
          </a:p>
          <a:p>
            <a:endParaRPr lang="en-US" sz="1800" smtClean="0"/>
          </a:p>
          <a:p>
            <a:endParaRPr lang="en-US" sz="1800" smtClean="0"/>
          </a:p>
        </p:txBody>
      </p:sp>
      <p:sp>
        <p:nvSpPr>
          <p:cNvPr id="4198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Global Fit of electroweak SM and beyond 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4546600" y="508000"/>
            <a:ext cx="4673600" cy="276225"/>
          </a:xfrm>
          <a:prstGeom prst="rect">
            <a:avLst/>
          </a:prstGeom>
          <a:noFill/>
          <a:ln w="25400">
            <a:noFill/>
            <a:prstDash val="dash"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sz="1200" b="0" kern="0" dirty="0">
                <a:solidFill>
                  <a:sysClr val="windowText" lastClr="000000"/>
                </a:solidFill>
              </a:rPr>
              <a:t>[K. </a:t>
            </a:r>
            <a:r>
              <a:rPr lang="en-US" sz="1200" b="0" kern="0" dirty="0" err="1">
                <a:solidFill>
                  <a:sysClr val="windowText" lastClr="000000"/>
                </a:solidFill>
              </a:rPr>
              <a:t>Agashe</a:t>
            </a:r>
            <a:r>
              <a:rPr lang="en-US" sz="1200" b="0" kern="0" dirty="0">
                <a:solidFill>
                  <a:sysClr val="windowText" lastClr="000000"/>
                </a:solidFill>
              </a:rPr>
              <a:t>, A. Delgado, M. May, R. </a:t>
            </a:r>
            <a:r>
              <a:rPr lang="en-US" sz="1200" b="0" kern="0" dirty="0" err="1">
                <a:solidFill>
                  <a:sysClr val="windowText" lastClr="000000"/>
                </a:solidFill>
              </a:rPr>
              <a:t>Sundrum</a:t>
            </a:r>
            <a:r>
              <a:rPr lang="en-US" sz="1200" b="0" kern="0" dirty="0">
                <a:solidFill>
                  <a:sysClr val="windowText" lastClr="000000"/>
                </a:solidFill>
              </a:rPr>
              <a:t>, hep-ph/0308036v2] </a:t>
            </a:r>
            <a:endParaRPr lang="en-US" sz="1200" b="0" kern="0" dirty="0">
              <a:solidFill>
                <a:srgbClr val="333399"/>
              </a:solidFill>
            </a:endParaRPr>
          </a:p>
        </p:txBody>
      </p:sp>
      <p:pic>
        <p:nvPicPr>
          <p:cNvPr id="41991" name="Picture 5" descr="RS_CS_MH_MKK_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97438" y="3546475"/>
            <a:ext cx="4246562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Picture 6" descr="RS_CS_S_vs_T_logo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84738" y="803275"/>
            <a:ext cx="4246562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8001000" y="6553200"/>
            <a:ext cx="1143000" cy="304800"/>
          </a:xfrm>
          <a:prstGeom prst="rect">
            <a:avLst/>
          </a:prstGeom>
        </p:spPr>
        <p:txBody>
          <a:bodyPr/>
          <a:lstStyle>
            <a:lvl1pPr algn="r">
              <a:defRPr sz="1400" b="0"/>
            </a:lvl1pPr>
          </a:lstStyle>
          <a:p>
            <a:pPr>
              <a:buFont typeface="Wingdings" pitchFamily="-65" charset="2"/>
              <a:buNone/>
              <a:defRPr/>
            </a:pPr>
            <a:fld id="{3FD7F658-55AC-CE4A-AC04-A8AE70956CA4}" type="slidenum">
              <a:rPr lang="de-DE" smtClean="0"/>
              <a:pPr>
                <a:buFont typeface="Wingdings" pitchFamily="-65" charset="2"/>
                <a:buNone/>
                <a:defRPr/>
              </a:pPr>
              <a:t>31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 descr="Newsprint"/>
          <p:cNvSpPr>
            <a:spLocks noChangeArrowheads="1"/>
          </p:cNvSpPr>
          <p:nvPr/>
        </p:nvSpPr>
        <p:spPr bwMode="auto">
          <a:xfrm>
            <a:off x="53975" y="674688"/>
            <a:ext cx="8937625" cy="3440112"/>
          </a:xfrm>
          <a:prstGeom prst="rect">
            <a:avLst/>
          </a:prstGeom>
          <a:blipFill dpi="0" rotWithShape="1">
            <a:blip r:embed="rId2">
              <a:alphaModFix amt="68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Global Fit of electroweak SM and beyond </a:t>
            </a: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Littlest Higgs Model with T-Parity</a:t>
            </a:r>
            <a:endParaRPr lang="de-DE"/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" y="762000"/>
            <a:ext cx="8915400" cy="4038600"/>
          </a:xfrm>
        </p:spPr>
        <p:txBody>
          <a:bodyPr/>
          <a:lstStyle/>
          <a:p>
            <a:pPr eaLnBrk="1" hangingPunct="1"/>
            <a:r>
              <a:rPr lang="en-US" sz="1800" smtClean="0"/>
              <a:t>LHM: solves hierarchy problem, possible explanation for EWSM</a:t>
            </a:r>
          </a:p>
          <a:p>
            <a:pPr lvl="1" eaLnBrk="1" hangingPunct="1"/>
            <a:r>
              <a:rPr lang="en-US" sz="1600" smtClean="0"/>
              <a:t>SM contributions to Higgs mass cancelled by new particles </a:t>
            </a:r>
          </a:p>
          <a:p>
            <a:pPr eaLnBrk="1" hangingPunct="1"/>
            <a:r>
              <a:rPr lang="en-US" sz="1800" smtClean="0"/>
              <a:t>Non-linear sigma model, broken Global SU(5)/SO(5) symmetry</a:t>
            </a:r>
          </a:p>
          <a:p>
            <a:pPr lvl="1" eaLnBrk="1" hangingPunct="1"/>
            <a:r>
              <a:rPr lang="en-US" sz="1600" smtClean="0"/>
              <a:t>Higgs = lightest pseudo-Nambu-Goldstone boson</a:t>
            </a:r>
          </a:p>
          <a:p>
            <a:pPr lvl="1" eaLnBrk="1" hangingPunct="1"/>
            <a:r>
              <a:rPr lang="en-US" sz="1600" smtClean="0"/>
              <a:t>New SM-like fermions and gauge bosons at TeV scale</a:t>
            </a:r>
          </a:p>
          <a:p>
            <a:pPr eaLnBrk="1" hangingPunct="1"/>
            <a:endParaRPr lang="en-US" sz="1000" smtClean="0"/>
          </a:p>
          <a:p>
            <a:pPr eaLnBrk="1" hangingPunct="1"/>
            <a:r>
              <a:rPr lang="en-US" sz="1800" smtClean="0"/>
              <a:t>T-parity = symmetry like susy R-parity (not time-invariance)</a:t>
            </a:r>
            <a:r>
              <a:rPr lang="en-US" sz="1600" smtClean="0"/>
              <a:t> </a:t>
            </a:r>
          </a:p>
          <a:p>
            <a:pPr lvl="1" eaLnBrk="1" hangingPunct="1"/>
            <a:r>
              <a:rPr lang="en-US" sz="1600" smtClean="0"/>
              <a:t>Symmetry forbids direct couplings of new gauge bosons (T-odd) to SM particles (T-even) </a:t>
            </a:r>
          </a:p>
          <a:p>
            <a:pPr lvl="1" eaLnBrk="1" hangingPunct="1"/>
            <a:r>
              <a:rPr lang="en-US" sz="1600" smtClean="0"/>
              <a:t>LHM provides natural dark matter candidate</a:t>
            </a:r>
          </a:p>
          <a:p>
            <a:pPr eaLnBrk="1" hangingPunct="1"/>
            <a:endParaRPr lang="en-US" sz="1000" smtClean="0"/>
          </a:p>
          <a:p>
            <a:pPr eaLnBrk="1" hangingPunct="1"/>
            <a:r>
              <a:rPr lang="en-US" sz="1800" smtClean="0"/>
              <a:t>Two new top states:  T-even m</a:t>
            </a:r>
            <a:r>
              <a:rPr lang="en-US" sz="1800" baseline="-25000" smtClean="0"/>
              <a:t>T+  </a:t>
            </a:r>
            <a:r>
              <a:rPr lang="en-US" sz="1800" smtClean="0"/>
              <a:t>and  T-odd m</a:t>
            </a:r>
            <a:r>
              <a:rPr lang="en-US" sz="1800" baseline="-25000" smtClean="0"/>
              <a:t>T-</a:t>
            </a:r>
            <a:endParaRPr lang="en-US" sz="1800" smtClean="0"/>
          </a:p>
          <a:p>
            <a:pPr eaLnBrk="1" hangingPunct="1"/>
            <a:endParaRPr lang="en-US" sz="1800" smtClean="0"/>
          </a:p>
          <a:p>
            <a:pPr eaLnBrk="1" hangingPunct="1"/>
            <a:r>
              <a:rPr lang="en-US" sz="1800" smtClean="0"/>
              <a:t>Dominant oblique corrections from weak isospin violation:</a:t>
            </a:r>
          </a:p>
        </p:txBody>
      </p:sp>
      <p:grpSp>
        <p:nvGrpSpPr>
          <p:cNvPr id="35846" name="Group 7"/>
          <p:cNvGrpSpPr>
            <a:grpSpLocks noChangeAspect="1"/>
          </p:cNvGrpSpPr>
          <p:nvPr/>
        </p:nvGrpSpPr>
        <p:grpSpPr bwMode="auto">
          <a:xfrm>
            <a:off x="1219200" y="5132388"/>
            <a:ext cx="2613025" cy="858837"/>
            <a:chOff x="630214" y="4265612"/>
            <a:chExt cx="3484586" cy="1144588"/>
          </a:xfrm>
        </p:grpSpPr>
        <p:sp>
          <p:nvSpPr>
            <p:cNvPr id="35860" name="Freeform 8"/>
            <p:cNvSpPr>
              <a:spLocks noChangeArrowheads="1"/>
            </p:cNvSpPr>
            <p:nvPr/>
          </p:nvSpPr>
          <p:spPr bwMode="auto">
            <a:xfrm>
              <a:off x="630214" y="4724400"/>
              <a:ext cx="3484586" cy="258352"/>
            </a:xfrm>
            <a:custGeom>
              <a:avLst/>
              <a:gdLst>
                <a:gd name="T0" fmla="*/ 0 w 1789546"/>
                <a:gd name="T1" fmla="*/ 1 h 359833"/>
                <a:gd name="T2" fmla="*/ 2147483647 w 1789546"/>
                <a:gd name="T3" fmla="*/ 1 h 359833"/>
                <a:gd name="T4" fmla="*/ 2147483647 w 1789546"/>
                <a:gd name="T5" fmla="*/ 1 h 359833"/>
                <a:gd name="T6" fmla="*/ 2147483647 w 1789546"/>
                <a:gd name="T7" fmla="*/ 1 h 359833"/>
                <a:gd name="T8" fmla="*/ 2147483647 w 1789546"/>
                <a:gd name="T9" fmla="*/ 1 h 359833"/>
                <a:gd name="T10" fmla="*/ 2147483647 w 1789546"/>
                <a:gd name="T11" fmla="*/ 1 h 359833"/>
                <a:gd name="T12" fmla="*/ 2147483647 w 1789546"/>
                <a:gd name="T13" fmla="*/ 1 h 359833"/>
                <a:gd name="T14" fmla="*/ 2147483647 w 1789546"/>
                <a:gd name="T15" fmla="*/ 1 h 359833"/>
                <a:gd name="T16" fmla="*/ 2147483647 w 1789546"/>
                <a:gd name="T17" fmla="*/ 1 h 359833"/>
                <a:gd name="T18" fmla="*/ 2147483647 w 1789546"/>
                <a:gd name="T19" fmla="*/ 1 h 359833"/>
                <a:gd name="T20" fmla="*/ 2147483647 w 1789546"/>
                <a:gd name="T21" fmla="*/ 1 h 359833"/>
                <a:gd name="T22" fmla="*/ 2147483647 w 1789546"/>
                <a:gd name="T23" fmla="*/ 1 h 359833"/>
                <a:gd name="T24" fmla="*/ 2147483647 w 1789546"/>
                <a:gd name="T25" fmla="*/ 1 h 359833"/>
                <a:gd name="T26" fmla="*/ 2147483647 w 1789546"/>
                <a:gd name="T27" fmla="*/ 1 h 359833"/>
                <a:gd name="T28" fmla="*/ 2147483647 w 1789546"/>
                <a:gd name="T29" fmla="*/ 1 h 359833"/>
                <a:gd name="T30" fmla="*/ 2147483647 w 1789546"/>
                <a:gd name="T31" fmla="*/ 1 h 359833"/>
                <a:gd name="T32" fmla="*/ 2147483647 w 1789546"/>
                <a:gd name="T33" fmla="*/ 1 h 359833"/>
                <a:gd name="T34" fmla="*/ 2147483647 w 1789546"/>
                <a:gd name="T35" fmla="*/ 1 h 3598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89546"/>
                <a:gd name="T55" fmla="*/ 0 h 359833"/>
                <a:gd name="T56" fmla="*/ 1789546 w 1789546"/>
                <a:gd name="T57" fmla="*/ 359833 h 3598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89546" h="359833">
                  <a:moveTo>
                    <a:pt x="0" y="48106"/>
                  </a:moveTo>
                  <a:cubicBezTo>
                    <a:pt x="36561" y="203969"/>
                    <a:pt x="73122" y="359833"/>
                    <a:pt x="115455" y="359833"/>
                  </a:cubicBezTo>
                  <a:cubicBezTo>
                    <a:pt x="157788" y="359833"/>
                    <a:pt x="213591" y="50030"/>
                    <a:pt x="254000" y="48106"/>
                  </a:cubicBezTo>
                  <a:cubicBezTo>
                    <a:pt x="294409" y="46182"/>
                    <a:pt x="323273" y="348287"/>
                    <a:pt x="357909" y="348287"/>
                  </a:cubicBezTo>
                  <a:cubicBezTo>
                    <a:pt x="392545" y="348287"/>
                    <a:pt x="427182" y="50030"/>
                    <a:pt x="461818" y="48106"/>
                  </a:cubicBezTo>
                  <a:cubicBezTo>
                    <a:pt x="496454" y="46182"/>
                    <a:pt x="531091" y="336742"/>
                    <a:pt x="565727" y="336742"/>
                  </a:cubicBezTo>
                  <a:cubicBezTo>
                    <a:pt x="600363" y="336742"/>
                    <a:pt x="633076" y="48106"/>
                    <a:pt x="669637" y="48106"/>
                  </a:cubicBezTo>
                  <a:cubicBezTo>
                    <a:pt x="706198" y="48106"/>
                    <a:pt x="750455" y="336742"/>
                    <a:pt x="785091" y="336742"/>
                  </a:cubicBezTo>
                  <a:cubicBezTo>
                    <a:pt x="819727" y="336742"/>
                    <a:pt x="842819" y="50030"/>
                    <a:pt x="877455" y="48106"/>
                  </a:cubicBezTo>
                  <a:cubicBezTo>
                    <a:pt x="912091" y="46182"/>
                    <a:pt x="958273" y="327121"/>
                    <a:pt x="992909" y="325197"/>
                  </a:cubicBezTo>
                  <a:cubicBezTo>
                    <a:pt x="1027545" y="323273"/>
                    <a:pt x="1050637" y="34636"/>
                    <a:pt x="1085273" y="36560"/>
                  </a:cubicBezTo>
                  <a:cubicBezTo>
                    <a:pt x="1119909" y="38484"/>
                    <a:pt x="1166091" y="336742"/>
                    <a:pt x="1200727" y="336742"/>
                  </a:cubicBezTo>
                  <a:cubicBezTo>
                    <a:pt x="1235363" y="336742"/>
                    <a:pt x="1256530" y="38484"/>
                    <a:pt x="1293091" y="36560"/>
                  </a:cubicBezTo>
                  <a:cubicBezTo>
                    <a:pt x="1329652" y="34636"/>
                    <a:pt x="1383530" y="327121"/>
                    <a:pt x="1420091" y="325197"/>
                  </a:cubicBezTo>
                  <a:cubicBezTo>
                    <a:pt x="1456652" y="323273"/>
                    <a:pt x="1479743" y="21167"/>
                    <a:pt x="1512455" y="25015"/>
                  </a:cubicBezTo>
                  <a:cubicBezTo>
                    <a:pt x="1545167" y="28863"/>
                    <a:pt x="1585576" y="348287"/>
                    <a:pt x="1616364" y="348287"/>
                  </a:cubicBezTo>
                  <a:cubicBezTo>
                    <a:pt x="1647152" y="348287"/>
                    <a:pt x="1668318" y="50030"/>
                    <a:pt x="1697182" y="25015"/>
                  </a:cubicBezTo>
                  <a:cubicBezTo>
                    <a:pt x="1726046" y="0"/>
                    <a:pt x="1757796" y="99098"/>
                    <a:pt x="1789546" y="198197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342900" indent="-342900"/>
              <a:endParaRPr lang="en-US"/>
            </a:p>
          </p:txBody>
        </p:sp>
        <p:sp>
          <p:nvSpPr>
            <p:cNvPr id="35861" name="Oval 9"/>
            <p:cNvSpPr>
              <a:spLocks noChangeArrowheads="1"/>
            </p:cNvSpPr>
            <p:nvPr/>
          </p:nvSpPr>
          <p:spPr bwMode="auto">
            <a:xfrm>
              <a:off x="1828800" y="4267200"/>
              <a:ext cx="1219200" cy="1143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342900" indent="-342900"/>
              <a:endParaRPr lang="en-US"/>
            </a:p>
          </p:txBody>
        </p:sp>
        <p:cxnSp>
          <p:nvCxnSpPr>
            <p:cNvPr id="35862" name="Straight Arrow Connector 10"/>
            <p:cNvCxnSpPr>
              <a:cxnSpLocks noChangeShapeType="1"/>
            </p:cNvCxnSpPr>
            <p:nvPr/>
          </p:nvCxnSpPr>
          <p:spPr bwMode="auto">
            <a:xfrm rot="10800000" flipV="1">
              <a:off x="2419926" y="5408612"/>
              <a:ext cx="76200" cy="15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lg" len="lg"/>
            </a:ln>
          </p:spPr>
        </p:cxnSp>
        <p:cxnSp>
          <p:nvCxnSpPr>
            <p:cNvPr id="35863" name="Straight Arrow Connector 11"/>
            <p:cNvCxnSpPr>
              <a:cxnSpLocks noChangeShapeType="1"/>
            </p:cNvCxnSpPr>
            <p:nvPr/>
          </p:nvCxnSpPr>
          <p:spPr bwMode="auto">
            <a:xfrm>
              <a:off x="2403765" y="4265612"/>
              <a:ext cx="76200" cy="15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lg" len="lg"/>
            </a:ln>
          </p:spPr>
        </p:cxnSp>
      </p:grpSp>
      <p:sp>
        <p:nvSpPr>
          <p:cNvPr id="13" name="Rectangle 12"/>
          <p:cNvSpPr/>
          <p:nvPr/>
        </p:nvSpPr>
        <p:spPr>
          <a:xfrm>
            <a:off x="838200" y="5381625"/>
            <a:ext cx="377825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-65" charset="2"/>
              <a:buNone/>
              <a:defRPr/>
            </a:pPr>
            <a:r>
              <a:rPr lang="en-US" sz="1600" b="0" kern="0" dirty="0">
                <a:solidFill>
                  <a:srgbClr val="000000"/>
                </a:solidFill>
                <a:latin typeface="Malgun Gothic"/>
                <a:ea typeface="Arial" pitchFamily="-65" charset="0"/>
                <a:cs typeface="Arial" pitchFamily="-65" charset="0"/>
              </a:rPr>
              <a:t>W</a:t>
            </a:r>
            <a:endParaRPr lang="en-US" sz="1600" baseline="30000" dirty="0"/>
          </a:p>
        </p:txBody>
      </p:sp>
      <p:sp>
        <p:nvSpPr>
          <p:cNvPr id="14" name="Rectangle 13"/>
          <p:cNvSpPr/>
          <p:nvPr/>
        </p:nvSpPr>
        <p:spPr>
          <a:xfrm>
            <a:off x="3813175" y="5381625"/>
            <a:ext cx="377825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-65" charset="2"/>
              <a:buNone/>
              <a:defRPr/>
            </a:pPr>
            <a:r>
              <a:rPr lang="en-US" sz="1600" b="0" kern="0" dirty="0">
                <a:solidFill>
                  <a:srgbClr val="000000"/>
                </a:solidFill>
                <a:latin typeface="Malgun Gothic"/>
                <a:ea typeface="Arial" pitchFamily="-65" charset="0"/>
                <a:cs typeface="Arial" pitchFamily="-65" charset="0"/>
              </a:rPr>
              <a:t>W</a:t>
            </a:r>
            <a:endParaRPr lang="en-US" sz="1600" baseline="30000" dirty="0"/>
          </a:p>
        </p:txBody>
      </p:sp>
      <p:sp>
        <p:nvSpPr>
          <p:cNvPr id="15" name="Rectangle 14"/>
          <p:cNvSpPr/>
          <p:nvPr/>
        </p:nvSpPr>
        <p:spPr>
          <a:xfrm>
            <a:off x="2427288" y="6056313"/>
            <a:ext cx="298450" cy="3381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-65" charset="2"/>
              <a:buNone/>
              <a:defRPr/>
            </a:pPr>
            <a:r>
              <a:rPr lang="en-US" sz="1600" b="0" kern="0" dirty="0" err="1">
                <a:solidFill>
                  <a:srgbClr val="000000"/>
                </a:solidFill>
                <a:latin typeface="Malgun Gothic"/>
                <a:ea typeface="Arial" pitchFamily="-65" charset="0"/>
                <a:cs typeface="Arial" pitchFamily="-65" charset="0"/>
              </a:rPr>
              <a:t>b</a:t>
            </a:r>
            <a:endParaRPr lang="en-US" sz="1600" dirty="0"/>
          </a:p>
        </p:txBody>
      </p:sp>
      <p:sp>
        <p:nvSpPr>
          <p:cNvPr id="16" name="Rectangle 15"/>
          <p:cNvSpPr/>
          <p:nvPr/>
        </p:nvSpPr>
        <p:spPr>
          <a:xfrm>
            <a:off x="2320925" y="4695825"/>
            <a:ext cx="557213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-65" charset="2"/>
              <a:buNone/>
              <a:defRPr/>
            </a:pPr>
            <a:r>
              <a:rPr lang="en-US" sz="1600" b="0" kern="0" dirty="0" err="1">
                <a:solidFill>
                  <a:srgbClr val="000000"/>
                </a:solidFill>
                <a:latin typeface="Malgun Gothic"/>
                <a:ea typeface="Arial" pitchFamily="-65" charset="0"/>
                <a:cs typeface="Arial" pitchFamily="-65" charset="0"/>
              </a:rPr>
              <a:t>t</a:t>
            </a:r>
            <a:r>
              <a:rPr lang="en-US" sz="1600" b="0" kern="0" dirty="0">
                <a:solidFill>
                  <a:srgbClr val="000000"/>
                </a:solidFill>
                <a:latin typeface="Malgun Gothic"/>
                <a:ea typeface="Arial" pitchFamily="-65" charset="0"/>
                <a:cs typeface="Arial" pitchFamily="-65" charset="0"/>
              </a:rPr>
              <a:t>, T</a:t>
            </a:r>
            <a:r>
              <a:rPr lang="en-US" sz="1600" b="0" kern="0" baseline="30000" dirty="0">
                <a:solidFill>
                  <a:srgbClr val="000000"/>
                </a:solidFill>
                <a:latin typeface="Malgun Gothic"/>
                <a:ea typeface="Arial" pitchFamily="-65" charset="0"/>
                <a:cs typeface="Arial" pitchFamily="-65" charset="0"/>
              </a:rPr>
              <a:t>+</a:t>
            </a:r>
            <a:endParaRPr lang="en-US" sz="1600" baseline="30000" dirty="0"/>
          </a:p>
        </p:txBody>
      </p:sp>
      <p:grpSp>
        <p:nvGrpSpPr>
          <p:cNvPr id="35851" name="Group 16"/>
          <p:cNvGrpSpPr>
            <a:grpSpLocks noChangeAspect="1"/>
          </p:cNvGrpSpPr>
          <p:nvPr/>
        </p:nvGrpSpPr>
        <p:grpSpPr bwMode="auto">
          <a:xfrm>
            <a:off x="5257800" y="5132388"/>
            <a:ext cx="2613025" cy="858837"/>
            <a:chOff x="630214" y="4265612"/>
            <a:chExt cx="3484586" cy="1144588"/>
          </a:xfrm>
        </p:grpSpPr>
        <p:sp>
          <p:nvSpPr>
            <p:cNvPr id="35856" name="Freeform 17"/>
            <p:cNvSpPr>
              <a:spLocks noChangeArrowheads="1"/>
            </p:cNvSpPr>
            <p:nvPr/>
          </p:nvSpPr>
          <p:spPr bwMode="auto">
            <a:xfrm>
              <a:off x="630214" y="4724400"/>
              <a:ext cx="3484586" cy="258352"/>
            </a:xfrm>
            <a:custGeom>
              <a:avLst/>
              <a:gdLst>
                <a:gd name="T0" fmla="*/ 0 w 1789546"/>
                <a:gd name="T1" fmla="*/ 1 h 359833"/>
                <a:gd name="T2" fmla="*/ 2147483647 w 1789546"/>
                <a:gd name="T3" fmla="*/ 1 h 359833"/>
                <a:gd name="T4" fmla="*/ 2147483647 w 1789546"/>
                <a:gd name="T5" fmla="*/ 1 h 359833"/>
                <a:gd name="T6" fmla="*/ 2147483647 w 1789546"/>
                <a:gd name="T7" fmla="*/ 1 h 359833"/>
                <a:gd name="T8" fmla="*/ 2147483647 w 1789546"/>
                <a:gd name="T9" fmla="*/ 1 h 359833"/>
                <a:gd name="T10" fmla="*/ 2147483647 w 1789546"/>
                <a:gd name="T11" fmla="*/ 1 h 359833"/>
                <a:gd name="T12" fmla="*/ 2147483647 w 1789546"/>
                <a:gd name="T13" fmla="*/ 1 h 359833"/>
                <a:gd name="T14" fmla="*/ 2147483647 w 1789546"/>
                <a:gd name="T15" fmla="*/ 1 h 359833"/>
                <a:gd name="T16" fmla="*/ 2147483647 w 1789546"/>
                <a:gd name="T17" fmla="*/ 1 h 359833"/>
                <a:gd name="T18" fmla="*/ 2147483647 w 1789546"/>
                <a:gd name="T19" fmla="*/ 1 h 359833"/>
                <a:gd name="T20" fmla="*/ 2147483647 w 1789546"/>
                <a:gd name="T21" fmla="*/ 1 h 359833"/>
                <a:gd name="T22" fmla="*/ 2147483647 w 1789546"/>
                <a:gd name="T23" fmla="*/ 1 h 359833"/>
                <a:gd name="T24" fmla="*/ 2147483647 w 1789546"/>
                <a:gd name="T25" fmla="*/ 1 h 359833"/>
                <a:gd name="T26" fmla="*/ 2147483647 w 1789546"/>
                <a:gd name="T27" fmla="*/ 1 h 359833"/>
                <a:gd name="T28" fmla="*/ 2147483647 w 1789546"/>
                <a:gd name="T29" fmla="*/ 1 h 359833"/>
                <a:gd name="T30" fmla="*/ 2147483647 w 1789546"/>
                <a:gd name="T31" fmla="*/ 1 h 359833"/>
                <a:gd name="T32" fmla="*/ 2147483647 w 1789546"/>
                <a:gd name="T33" fmla="*/ 1 h 359833"/>
                <a:gd name="T34" fmla="*/ 2147483647 w 1789546"/>
                <a:gd name="T35" fmla="*/ 1 h 3598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89546"/>
                <a:gd name="T55" fmla="*/ 0 h 359833"/>
                <a:gd name="T56" fmla="*/ 1789546 w 1789546"/>
                <a:gd name="T57" fmla="*/ 359833 h 3598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89546" h="359833">
                  <a:moveTo>
                    <a:pt x="0" y="48106"/>
                  </a:moveTo>
                  <a:cubicBezTo>
                    <a:pt x="36561" y="203969"/>
                    <a:pt x="73122" y="359833"/>
                    <a:pt x="115455" y="359833"/>
                  </a:cubicBezTo>
                  <a:cubicBezTo>
                    <a:pt x="157788" y="359833"/>
                    <a:pt x="213591" y="50030"/>
                    <a:pt x="254000" y="48106"/>
                  </a:cubicBezTo>
                  <a:cubicBezTo>
                    <a:pt x="294409" y="46182"/>
                    <a:pt x="323273" y="348287"/>
                    <a:pt x="357909" y="348287"/>
                  </a:cubicBezTo>
                  <a:cubicBezTo>
                    <a:pt x="392545" y="348287"/>
                    <a:pt x="427182" y="50030"/>
                    <a:pt x="461818" y="48106"/>
                  </a:cubicBezTo>
                  <a:cubicBezTo>
                    <a:pt x="496454" y="46182"/>
                    <a:pt x="531091" y="336742"/>
                    <a:pt x="565727" y="336742"/>
                  </a:cubicBezTo>
                  <a:cubicBezTo>
                    <a:pt x="600363" y="336742"/>
                    <a:pt x="633076" y="48106"/>
                    <a:pt x="669637" y="48106"/>
                  </a:cubicBezTo>
                  <a:cubicBezTo>
                    <a:pt x="706198" y="48106"/>
                    <a:pt x="750455" y="336742"/>
                    <a:pt x="785091" y="336742"/>
                  </a:cubicBezTo>
                  <a:cubicBezTo>
                    <a:pt x="819727" y="336742"/>
                    <a:pt x="842819" y="50030"/>
                    <a:pt x="877455" y="48106"/>
                  </a:cubicBezTo>
                  <a:cubicBezTo>
                    <a:pt x="912091" y="46182"/>
                    <a:pt x="958273" y="327121"/>
                    <a:pt x="992909" y="325197"/>
                  </a:cubicBezTo>
                  <a:cubicBezTo>
                    <a:pt x="1027545" y="323273"/>
                    <a:pt x="1050637" y="34636"/>
                    <a:pt x="1085273" y="36560"/>
                  </a:cubicBezTo>
                  <a:cubicBezTo>
                    <a:pt x="1119909" y="38484"/>
                    <a:pt x="1166091" y="336742"/>
                    <a:pt x="1200727" y="336742"/>
                  </a:cubicBezTo>
                  <a:cubicBezTo>
                    <a:pt x="1235363" y="336742"/>
                    <a:pt x="1256530" y="38484"/>
                    <a:pt x="1293091" y="36560"/>
                  </a:cubicBezTo>
                  <a:cubicBezTo>
                    <a:pt x="1329652" y="34636"/>
                    <a:pt x="1383530" y="327121"/>
                    <a:pt x="1420091" y="325197"/>
                  </a:cubicBezTo>
                  <a:cubicBezTo>
                    <a:pt x="1456652" y="323273"/>
                    <a:pt x="1479743" y="21167"/>
                    <a:pt x="1512455" y="25015"/>
                  </a:cubicBezTo>
                  <a:cubicBezTo>
                    <a:pt x="1545167" y="28863"/>
                    <a:pt x="1585576" y="348287"/>
                    <a:pt x="1616364" y="348287"/>
                  </a:cubicBezTo>
                  <a:cubicBezTo>
                    <a:pt x="1647152" y="348287"/>
                    <a:pt x="1668318" y="50030"/>
                    <a:pt x="1697182" y="25015"/>
                  </a:cubicBezTo>
                  <a:cubicBezTo>
                    <a:pt x="1726046" y="0"/>
                    <a:pt x="1757796" y="99098"/>
                    <a:pt x="1789546" y="198197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342900" indent="-342900"/>
              <a:endParaRPr lang="en-US"/>
            </a:p>
          </p:txBody>
        </p:sp>
        <p:sp>
          <p:nvSpPr>
            <p:cNvPr id="35857" name="Oval 18"/>
            <p:cNvSpPr>
              <a:spLocks noChangeArrowheads="1"/>
            </p:cNvSpPr>
            <p:nvPr/>
          </p:nvSpPr>
          <p:spPr bwMode="auto">
            <a:xfrm>
              <a:off x="1828800" y="4267200"/>
              <a:ext cx="1219200" cy="1143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342900" indent="-342900"/>
              <a:endParaRPr lang="en-US"/>
            </a:p>
          </p:txBody>
        </p:sp>
        <p:cxnSp>
          <p:nvCxnSpPr>
            <p:cNvPr id="35858" name="Straight Arrow Connector 19"/>
            <p:cNvCxnSpPr>
              <a:cxnSpLocks noChangeShapeType="1"/>
            </p:cNvCxnSpPr>
            <p:nvPr/>
          </p:nvCxnSpPr>
          <p:spPr bwMode="auto">
            <a:xfrm rot="10800000" flipV="1">
              <a:off x="2419926" y="5408612"/>
              <a:ext cx="76200" cy="15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lg" len="lg"/>
            </a:ln>
          </p:spPr>
        </p:cxnSp>
        <p:cxnSp>
          <p:nvCxnSpPr>
            <p:cNvPr id="35859" name="Straight Arrow Connector 20"/>
            <p:cNvCxnSpPr>
              <a:cxnSpLocks noChangeShapeType="1"/>
            </p:cNvCxnSpPr>
            <p:nvPr/>
          </p:nvCxnSpPr>
          <p:spPr bwMode="auto">
            <a:xfrm>
              <a:off x="2403765" y="4265612"/>
              <a:ext cx="76200" cy="15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lg" len="lg"/>
            </a:ln>
          </p:spPr>
        </p:cxnSp>
      </p:grpSp>
      <p:sp>
        <p:nvSpPr>
          <p:cNvPr id="22" name="Rectangle 21"/>
          <p:cNvSpPr/>
          <p:nvPr/>
        </p:nvSpPr>
        <p:spPr>
          <a:xfrm>
            <a:off x="4876800" y="5381625"/>
            <a:ext cx="309563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-65" charset="2"/>
              <a:buNone/>
              <a:defRPr/>
            </a:pPr>
            <a:r>
              <a:rPr lang="en-US" sz="1600" b="0" kern="0" dirty="0">
                <a:solidFill>
                  <a:srgbClr val="000000"/>
                </a:solidFill>
                <a:latin typeface="Malgun Gothic"/>
                <a:ea typeface="Arial" pitchFamily="-65" charset="0"/>
                <a:cs typeface="Arial" pitchFamily="-65" charset="0"/>
              </a:rPr>
              <a:t>Z</a:t>
            </a:r>
            <a:endParaRPr lang="en-US" sz="1600" baseline="30000" dirty="0"/>
          </a:p>
        </p:txBody>
      </p:sp>
      <p:sp>
        <p:nvSpPr>
          <p:cNvPr id="23" name="Rectangle 22"/>
          <p:cNvSpPr/>
          <p:nvPr/>
        </p:nvSpPr>
        <p:spPr>
          <a:xfrm>
            <a:off x="7874000" y="5381625"/>
            <a:ext cx="311150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-65" charset="2"/>
              <a:buNone/>
              <a:defRPr/>
            </a:pPr>
            <a:r>
              <a:rPr lang="en-US" sz="1600" b="0" kern="0" dirty="0">
                <a:solidFill>
                  <a:srgbClr val="000000"/>
                </a:solidFill>
                <a:latin typeface="Malgun Gothic"/>
                <a:ea typeface="Arial" pitchFamily="-65" charset="0"/>
                <a:cs typeface="Arial" pitchFamily="-65" charset="0"/>
              </a:rPr>
              <a:t>Z</a:t>
            </a:r>
            <a:endParaRPr lang="en-US" sz="1600" baseline="30000" dirty="0"/>
          </a:p>
        </p:txBody>
      </p:sp>
      <p:sp>
        <p:nvSpPr>
          <p:cNvPr id="24" name="Rectangle 23"/>
          <p:cNvSpPr/>
          <p:nvPr/>
        </p:nvSpPr>
        <p:spPr>
          <a:xfrm>
            <a:off x="6096000" y="4695825"/>
            <a:ext cx="1066800" cy="3381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-65" charset="2"/>
              <a:buNone/>
              <a:defRPr/>
            </a:pPr>
            <a:r>
              <a:rPr lang="en-US" sz="1600" b="0" kern="0" dirty="0" err="1">
                <a:solidFill>
                  <a:srgbClr val="000000"/>
                </a:solidFill>
                <a:latin typeface="Malgun Gothic"/>
                <a:ea typeface="Arial" pitchFamily="-65" charset="0"/>
                <a:cs typeface="Arial" pitchFamily="-65" charset="0"/>
              </a:rPr>
              <a:t>t</a:t>
            </a:r>
            <a:r>
              <a:rPr lang="en-US" sz="1600" b="0" kern="0" dirty="0">
                <a:solidFill>
                  <a:srgbClr val="000000"/>
                </a:solidFill>
                <a:latin typeface="Malgun Gothic"/>
                <a:ea typeface="Arial" pitchFamily="-65" charset="0"/>
                <a:cs typeface="Arial" pitchFamily="-65" charset="0"/>
              </a:rPr>
              <a:t>, T</a:t>
            </a:r>
            <a:r>
              <a:rPr lang="en-US" sz="1600" b="0" kern="0" baseline="30000" dirty="0">
                <a:solidFill>
                  <a:srgbClr val="000000"/>
                </a:solidFill>
                <a:latin typeface="Malgun Gothic"/>
                <a:ea typeface="Arial" pitchFamily="-65" charset="0"/>
                <a:cs typeface="Arial" pitchFamily="-65" charset="0"/>
              </a:rPr>
              <a:t>+</a:t>
            </a:r>
            <a:r>
              <a:rPr lang="en-US" sz="1600" b="0" kern="0" dirty="0">
                <a:solidFill>
                  <a:srgbClr val="000000"/>
                </a:solidFill>
                <a:latin typeface="Malgun Gothic"/>
                <a:ea typeface="Arial" pitchFamily="-65" charset="0"/>
                <a:cs typeface="Arial" pitchFamily="-65" charset="0"/>
              </a:rPr>
              <a:t>, </a:t>
            </a:r>
            <a:r>
              <a:rPr lang="en-US" sz="1600" b="0" kern="0" dirty="0" err="1">
                <a:solidFill>
                  <a:srgbClr val="000000"/>
                </a:solidFill>
                <a:latin typeface="Malgun Gothic"/>
                <a:ea typeface="Arial" pitchFamily="-65" charset="0"/>
                <a:cs typeface="Arial" pitchFamily="-65" charset="0"/>
              </a:rPr>
              <a:t>t</a:t>
            </a:r>
            <a:r>
              <a:rPr lang="en-US" sz="1600" b="0" kern="0" dirty="0">
                <a:solidFill>
                  <a:srgbClr val="000000"/>
                </a:solidFill>
                <a:latin typeface="Malgun Gothic"/>
                <a:ea typeface="Arial" pitchFamily="-65" charset="0"/>
                <a:cs typeface="Arial" pitchFamily="-65" charset="0"/>
              </a:rPr>
              <a:t>, T</a:t>
            </a:r>
            <a:r>
              <a:rPr lang="en-US" sz="1600" b="0" kern="0" baseline="30000" dirty="0">
                <a:solidFill>
                  <a:srgbClr val="000000"/>
                </a:solidFill>
                <a:latin typeface="Malgun Gothic"/>
                <a:ea typeface="Arial" pitchFamily="-65" charset="0"/>
                <a:cs typeface="Arial" pitchFamily="-65" charset="0"/>
              </a:rPr>
              <a:t>-</a:t>
            </a:r>
            <a:endParaRPr lang="en-US" sz="1600" baseline="30000" dirty="0"/>
          </a:p>
        </p:txBody>
      </p:sp>
      <p:sp>
        <p:nvSpPr>
          <p:cNvPr id="25" name="Rectangle 24"/>
          <p:cNvSpPr/>
          <p:nvPr/>
        </p:nvSpPr>
        <p:spPr>
          <a:xfrm>
            <a:off x="6061075" y="6048375"/>
            <a:ext cx="1184275" cy="3381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-65" charset="2"/>
              <a:buNone/>
              <a:defRPr/>
            </a:pPr>
            <a:r>
              <a:rPr lang="en-US" sz="1600" b="0" kern="0" dirty="0" err="1">
                <a:solidFill>
                  <a:srgbClr val="000000"/>
                </a:solidFill>
                <a:latin typeface="Malgun Gothic"/>
                <a:ea typeface="Arial" pitchFamily="-65" charset="0"/>
                <a:cs typeface="Arial" pitchFamily="-65" charset="0"/>
              </a:rPr>
              <a:t>t</a:t>
            </a:r>
            <a:r>
              <a:rPr lang="en-US" sz="1600" b="0" kern="0" dirty="0">
                <a:solidFill>
                  <a:srgbClr val="000000"/>
                </a:solidFill>
                <a:latin typeface="Malgun Gothic"/>
                <a:ea typeface="Arial" pitchFamily="-65" charset="0"/>
                <a:cs typeface="Arial" pitchFamily="-65" charset="0"/>
              </a:rPr>
              <a:t>, T</a:t>
            </a:r>
            <a:r>
              <a:rPr lang="en-US" sz="1600" b="0" kern="0" baseline="30000" dirty="0">
                <a:solidFill>
                  <a:srgbClr val="000000"/>
                </a:solidFill>
                <a:latin typeface="Malgun Gothic"/>
                <a:ea typeface="Arial" pitchFamily="-65" charset="0"/>
                <a:cs typeface="Arial" pitchFamily="-65" charset="0"/>
              </a:rPr>
              <a:t>+</a:t>
            </a:r>
            <a:r>
              <a:rPr lang="en-US" sz="1600" b="0" kern="0" dirty="0">
                <a:solidFill>
                  <a:srgbClr val="000000"/>
                </a:solidFill>
                <a:latin typeface="Malgun Gothic"/>
                <a:ea typeface="Arial" pitchFamily="-65" charset="0"/>
                <a:cs typeface="Arial" pitchFamily="-65" charset="0"/>
              </a:rPr>
              <a:t>, T</a:t>
            </a:r>
            <a:r>
              <a:rPr lang="en-US" sz="1600" b="0" kern="0" baseline="30000" dirty="0">
                <a:solidFill>
                  <a:srgbClr val="000000"/>
                </a:solidFill>
                <a:latin typeface="Malgun Gothic"/>
                <a:ea typeface="Arial" pitchFamily="-65" charset="0"/>
                <a:cs typeface="Arial" pitchFamily="-65" charset="0"/>
              </a:rPr>
              <a:t>+</a:t>
            </a:r>
            <a:r>
              <a:rPr lang="en-US" sz="1600" b="0" kern="0" dirty="0">
                <a:solidFill>
                  <a:srgbClr val="000000"/>
                </a:solidFill>
                <a:latin typeface="Malgun Gothic"/>
                <a:ea typeface="Arial" pitchFamily="-65" charset="0"/>
                <a:cs typeface="Arial" pitchFamily="-65" charset="0"/>
              </a:rPr>
              <a:t>, T</a:t>
            </a:r>
            <a:r>
              <a:rPr lang="en-US" sz="1600" b="0" kern="0" baseline="30000" dirty="0">
                <a:solidFill>
                  <a:srgbClr val="000000"/>
                </a:solidFill>
                <a:latin typeface="Malgun Gothic"/>
                <a:ea typeface="Arial" pitchFamily="-65" charset="0"/>
                <a:cs typeface="Arial" pitchFamily="-65" charset="0"/>
              </a:rPr>
              <a:t>-</a:t>
            </a:r>
            <a:endParaRPr lang="en-US" sz="1600" baseline="30000" dirty="0"/>
          </a:p>
        </p:txBody>
      </p:sp>
      <p:sp>
        <p:nvSpPr>
          <p:cNvPr id="26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8001000" y="6553200"/>
            <a:ext cx="1143000" cy="304800"/>
          </a:xfrm>
          <a:prstGeom prst="rect">
            <a:avLst/>
          </a:prstGeom>
        </p:spPr>
        <p:txBody>
          <a:bodyPr/>
          <a:lstStyle>
            <a:lvl1pPr algn="r">
              <a:defRPr sz="1400" b="0"/>
            </a:lvl1pPr>
          </a:lstStyle>
          <a:p>
            <a:pPr>
              <a:buFont typeface="Wingdings" pitchFamily="-65" charset="2"/>
              <a:buNone/>
              <a:defRPr/>
            </a:pPr>
            <a:fld id="{3FD7F658-55AC-CE4A-AC04-A8AE70956CA4}" type="slidenum">
              <a:rPr lang="de-DE" smtClean="0"/>
              <a:pPr>
                <a:buFont typeface="Wingdings" pitchFamily="-65" charset="2"/>
                <a:buNone/>
                <a:defRPr/>
              </a:pPr>
              <a:t>32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 descr="Newsprint"/>
          <p:cNvSpPr>
            <a:spLocks noChangeArrowheads="1"/>
          </p:cNvSpPr>
          <p:nvPr/>
        </p:nvSpPr>
        <p:spPr bwMode="auto">
          <a:xfrm>
            <a:off x="228600" y="5192713"/>
            <a:ext cx="4419600" cy="1143000"/>
          </a:xfrm>
          <a:prstGeom prst="rect">
            <a:avLst/>
          </a:prstGeom>
          <a:blipFill dpi="0" rotWithShape="1">
            <a:blip r:embed="rId2">
              <a:alphaModFix amt="68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Global Fit of electroweak SM and beyond </a:t>
            </a:r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Littlest Higgs with T-Parity</a:t>
            </a:r>
            <a:endParaRPr lang="de-DE"/>
          </a:p>
        </p:txBody>
      </p:sp>
      <p:sp>
        <p:nvSpPr>
          <p:cNvPr id="36869" name="Rectangle 8"/>
          <p:cNvSpPr>
            <a:spLocks noChangeArrowheads="1"/>
          </p:cNvSpPr>
          <p:nvPr/>
        </p:nvSpPr>
        <p:spPr bwMode="auto">
          <a:xfrm>
            <a:off x="263525" y="685800"/>
            <a:ext cx="4343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buClr>
                <a:srgbClr val="800000"/>
              </a:buClr>
            </a:pPr>
            <a:r>
              <a:rPr lang="en-US" b="0"/>
              <a:t>STU predictions (oblique corrections) inserted for </a:t>
            </a:r>
            <a:br>
              <a:rPr lang="en-US" b="0"/>
            </a:br>
            <a:r>
              <a:rPr lang="en-US" b="0"/>
              <a:t>Littlest Higgs model</a:t>
            </a:r>
            <a:r>
              <a:rPr lang="en-US" sz="1600" b="0"/>
              <a:t/>
            </a:r>
            <a:br>
              <a:rPr lang="en-US" sz="1600" b="0"/>
            </a:br>
            <a:r>
              <a:rPr lang="en-US" sz="900" b="0">
                <a:latin typeface="Century Gothic" pitchFamily="-65" charset="0"/>
              </a:rPr>
              <a:t>[Hubisz et al., JHEP 0601:135 (2006)]</a:t>
            </a:r>
            <a:endParaRPr lang="en-US" sz="1600" b="0">
              <a:solidFill>
                <a:srgbClr val="333333"/>
              </a:solidFill>
            </a:endParaRPr>
          </a:p>
          <a:p>
            <a:pPr marL="342900" indent="-342900">
              <a:lnSpc>
                <a:spcPct val="90000"/>
              </a:lnSpc>
              <a:buClr>
                <a:srgbClr val="800000"/>
              </a:buClr>
            </a:pPr>
            <a:endParaRPr lang="en-US" b="0"/>
          </a:p>
          <a:p>
            <a:pPr marL="342900" indent="-342900">
              <a:lnSpc>
                <a:spcPct val="90000"/>
              </a:lnSpc>
              <a:buClr>
                <a:srgbClr val="800000"/>
              </a:buClr>
            </a:pPr>
            <a:r>
              <a:rPr lang="en-US" b="0"/>
              <a:t>Parameters of LH model</a:t>
            </a:r>
          </a:p>
          <a:p>
            <a:pPr marL="742950" lvl="1" indent="-285750">
              <a:lnSpc>
                <a:spcPct val="90000"/>
              </a:lnSpc>
              <a:buClr>
                <a:srgbClr val="800000"/>
              </a:buClr>
              <a:buFontTx/>
              <a:buChar char="•"/>
            </a:pPr>
            <a:r>
              <a:rPr lang="en-US" sz="1800" b="0">
                <a:solidFill>
                  <a:srgbClr val="800000"/>
                </a:solidFill>
              </a:rPr>
              <a:t>f</a:t>
            </a:r>
            <a:r>
              <a:rPr lang="en-US" sz="1800" b="0">
                <a:solidFill>
                  <a:srgbClr val="333333"/>
                </a:solidFill>
              </a:rPr>
              <a:t> : symmetry breaking scale </a:t>
            </a:r>
            <a:br>
              <a:rPr lang="en-US" sz="1800" b="0">
                <a:solidFill>
                  <a:srgbClr val="333333"/>
                </a:solidFill>
              </a:rPr>
            </a:br>
            <a:r>
              <a:rPr lang="en-US" sz="1800" b="0">
                <a:solidFill>
                  <a:srgbClr val="333333"/>
                </a:solidFill>
              </a:rPr>
              <a:t>(scale of new particles)</a:t>
            </a:r>
          </a:p>
          <a:p>
            <a:pPr marL="742950" lvl="1" indent="-285750">
              <a:lnSpc>
                <a:spcPct val="90000"/>
              </a:lnSpc>
              <a:buClr>
                <a:srgbClr val="800000"/>
              </a:buClr>
              <a:buFontTx/>
              <a:buChar char="•"/>
            </a:pPr>
            <a:r>
              <a:rPr lang="en-US" sz="1800" b="0">
                <a:solidFill>
                  <a:srgbClr val="800000"/>
                </a:solidFill>
              </a:rPr>
              <a:t>s</a:t>
            </a:r>
            <a:r>
              <a:rPr lang="en-US" sz="1800" b="0" baseline="-25000">
                <a:solidFill>
                  <a:srgbClr val="800000"/>
                </a:solidFill>
                <a:latin typeface="Symbol" pitchFamily="-65" charset="2"/>
              </a:rPr>
              <a:t>l</a:t>
            </a:r>
            <a:r>
              <a:rPr lang="en-US" sz="1800" b="0">
                <a:solidFill>
                  <a:srgbClr val="800000"/>
                </a:solidFill>
                <a:sym typeface="Symbol" pitchFamily="-65" charset="2"/>
              </a:rPr>
              <a:t></a:t>
            </a:r>
            <a:r>
              <a:rPr lang="en-US" sz="1800" b="0">
                <a:solidFill>
                  <a:srgbClr val="800000"/>
                </a:solidFill>
              </a:rPr>
              <a:t>m</a:t>
            </a:r>
            <a:r>
              <a:rPr lang="en-US" sz="1800" b="0" baseline="-25000">
                <a:solidFill>
                  <a:srgbClr val="800000"/>
                </a:solidFill>
              </a:rPr>
              <a:t>T-</a:t>
            </a:r>
            <a:r>
              <a:rPr lang="en-US" sz="1800" b="0">
                <a:solidFill>
                  <a:srgbClr val="800000"/>
                </a:solidFill>
              </a:rPr>
              <a:t> /m</a:t>
            </a:r>
            <a:r>
              <a:rPr lang="en-US" sz="1800" b="0" baseline="-25000">
                <a:solidFill>
                  <a:srgbClr val="800000"/>
                </a:solidFill>
              </a:rPr>
              <a:t>T+</a:t>
            </a:r>
            <a:r>
              <a:rPr lang="en-US" sz="1800" b="0">
                <a:solidFill>
                  <a:srgbClr val="333333"/>
                </a:solidFill>
              </a:rPr>
              <a:t> : ratio of T-odd/-even masses in top sector</a:t>
            </a:r>
          </a:p>
          <a:p>
            <a:pPr marL="742950" lvl="1" indent="-285750">
              <a:lnSpc>
                <a:spcPct val="90000"/>
              </a:lnSpc>
              <a:buClr>
                <a:srgbClr val="800000"/>
              </a:buClr>
              <a:buFontTx/>
              <a:buChar char="•"/>
            </a:pPr>
            <a:r>
              <a:rPr lang="en-US" sz="1800" b="0">
                <a:solidFill>
                  <a:srgbClr val="333333"/>
                </a:solidFill>
              </a:rPr>
              <a:t>Order one-coefficient </a:t>
            </a:r>
            <a:r>
              <a:rPr lang="en-US" sz="1800" b="0">
                <a:solidFill>
                  <a:srgbClr val="800000"/>
                </a:solidFill>
                <a:latin typeface="Symbol" pitchFamily="-65" charset="2"/>
              </a:rPr>
              <a:t>d</a:t>
            </a:r>
            <a:r>
              <a:rPr lang="en-US" sz="1800" b="0" baseline="-25000">
                <a:solidFill>
                  <a:srgbClr val="800000"/>
                </a:solidFill>
              </a:rPr>
              <a:t>c</a:t>
            </a:r>
            <a:r>
              <a:rPr lang="en-US" sz="1800" b="0">
                <a:solidFill>
                  <a:srgbClr val="333333"/>
                </a:solidFill>
              </a:rPr>
              <a:t> (value depends on detail of UV physics)</a:t>
            </a:r>
          </a:p>
          <a:p>
            <a:pPr marL="1143000" lvl="2" indent="-228600">
              <a:buClr>
                <a:srgbClr val="800000"/>
              </a:buClr>
              <a:buFontTx/>
              <a:buChar char="-"/>
            </a:pPr>
            <a:r>
              <a:rPr lang="en-US" sz="1600" b="0">
                <a:solidFill>
                  <a:srgbClr val="5F5F5F"/>
                </a:solidFill>
              </a:rPr>
              <a:t>Treated as theory uncertainty in fit (Rfit) : </a:t>
            </a:r>
            <a:r>
              <a:rPr lang="en-US" sz="1600" b="0">
                <a:solidFill>
                  <a:srgbClr val="5F5F5F"/>
                </a:solidFill>
                <a:latin typeface="Symbol" pitchFamily="-65" charset="2"/>
              </a:rPr>
              <a:t>d</a:t>
            </a:r>
            <a:r>
              <a:rPr lang="en-US" sz="1600" b="0" baseline="-25000">
                <a:solidFill>
                  <a:srgbClr val="5F5F5F"/>
                </a:solidFill>
              </a:rPr>
              <a:t>c</a:t>
            </a:r>
            <a:r>
              <a:rPr lang="en-US" sz="1600" b="0">
                <a:solidFill>
                  <a:srgbClr val="5F5F5F"/>
                </a:solidFill>
              </a:rPr>
              <a:t>= [-5,5]</a:t>
            </a:r>
            <a:endParaRPr lang="de-DE" sz="1600" b="0">
              <a:solidFill>
                <a:srgbClr val="5F5F5F"/>
              </a:solidFill>
              <a:latin typeface="Century Gothic" pitchFamily="-65" charset="0"/>
            </a:endParaRPr>
          </a:p>
          <a:p>
            <a:pPr marL="342900" indent="-342900">
              <a:lnSpc>
                <a:spcPct val="90000"/>
              </a:lnSpc>
              <a:buClr>
                <a:srgbClr val="800000"/>
              </a:buClr>
            </a:pPr>
            <a:r>
              <a:rPr lang="en-US" b="0">
                <a:solidFill>
                  <a:schemeClr val="accent2"/>
                </a:solidFill>
              </a:rPr>
              <a:t>F</a:t>
            </a:r>
            <a:r>
              <a:rPr lang="en-US" b="0"/>
              <a:t>: degree of fine-tuning</a:t>
            </a:r>
          </a:p>
          <a:p>
            <a:pPr marL="342900" indent="-342900">
              <a:lnSpc>
                <a:spcPct val="90000"/>
              </a:lnSpc>
              <a:buClr>
                <a:srgbClr val="800000"/>
              </a:buClr>
            </a:pPr>
            <a:endParaRPr lang="en-US" b="0"/>
          </a:p>
          <a:p>
            <a:pPr marL="342900" indent="-342900">
              <a:lnSpc>
                <a:spcPct val="90000"/>
              </a:lnSpc>
              <a:buClr>
                <a:srgbClr val="800000"/>
              </a:buClr>
            </a:pPr>
            <a:r>
              <a:rPr lang="en-US" b="0"/>
              <a:t>Results: LH model prefers large Higgs mass, with only small degree of fine-tuning </a:t>
            </a:r>
          </a:p>
        </p:txBody>
      </p:sp>
      <p:pic>
        <p:nvPicPr>
          <p:cNvPr id="36870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660400"/>
            <a:ext cx="414178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3568700"/>
            <a:ext cx="418465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8001000" y="6553200"/>
            <a:ext cx="1143000" cy="304800"/>
          </a:xfrm>
          <a:prstGeom prst="rect">
            <a:avLst/>
          </a:prstGeom>
        </p:spPr>
        <p:txBody>
          <a:bodyPr/>
          <a:lstStyle>
            <a:lvl1pPr algn="r">
              <a:defRPr sz="1400" b="0"/>
            </a:lvl1pPr>
          </a:lstStyle>
          <a:p>
            <a:pPr>
              <a:buFont typeface="Wingdings" pitchFamily="-65" charset="2"/>
              <a:buNone/>
              <a:defRPr/>
            </a:pPr>
            <a:fld id="{3FD7F658-55AC-CE4A-AC04-A8AE70956CA4}" type="slidenum">
              <a:rPr lang="de-DE" smtClean="0"/>
              <a:pPr>
                <a:buFont typeface="Wingdings" pitchFamily="-65" charset="2"/>
                <a:buNone/>
                <a:defRPr/>
              </a:pPr>
              <a:t>33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 descr="Newsprint"/>
          <p:cNvSpPr>
            <a:spLocks noChangeArrowheads="1"/>
          </p:cNvSpPr>
          <p:nvPr/>
        </p:nvSpPr>
        <p:spPr bwMode="auto">
          <a:xfrm>
            <a:off x="228600" y="5192713"/>
            <a:ext cx="4419600" cy="1143000"/>
          </a:xfrm>
          <a:prstGeom prst="rect">
            <a:avLst/>
          </a:prstGeom>
          <a:blipFill dpi="0" rotWithShape="1">
            <a:blip r:embed="rId2">
              <a:alphaModFix amt="68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Global Fit of electroweak SM and beyond </a:t>
            </a:r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Littlest Higgs with T-Parity</a:t>
            </a:r>
            <a:endParaRPr lang="de-DE"/>
          </a:p>
        </p:txBody>
      </p:sp>
      <p:sp>
        <p:nvSpPr>
          <p:cNvPr id="37893" name="Rectangle 8"/>
          <p:cNvSpPr>
            <a:spLocks noChangeArrowheads="1"/>
          </p:cNvSpPr>
          <p:nvPr/>
        </p:nvSpPr>
        <p:spPr bwMode="auto">
          <a:xfrm>
            <a:off x="263525" y="685800"/>
            <a:ext cx="4343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buClr>
                <a:srgbClr val="800000"/>
              </a:buClr>
            </a:pPr>
            <a:r>
              <a:rPr lang="en-US" b="0"/>
              <a:t>STU predictions (oblique corrections) inserted for </a:t>
            </a:r>
            <a:br>
              <a:rPr lang="en-US" b="0"/>
            </a:br>
            <a:r>
              <a:rPr lang="en-US" b="0"/>
              <a:t>Littlest Higgs model</a:t>
            </a:r>
            <a:r>
              <a:rPr lang="en-US" sz="1600" b="0"/>
              <a:t/>
            </a:r>
            <a:br>
              <a:rPr lang="en-US" sz="1600" b="0"/>
            </a:br>
            <a:r>
              <a:rPr lang="en-US" sz="900" b="0">
                <a:latin typeface="Century Gothic" pitchFamily="-65" charset="0"/>
              </a:rPr>
              <a:t>[Hubisz et al., JHEP 0601:135 (2006)]</a:t>
            </a:r>
            <a:endParaRPr lang="en-US" sz="1600" b="0">
              <a:solidFill>
                <a:srgbClr val="333333"/>
              </a:solidFill>
            </a:endParaRPr>
          </a:p>
          <a:p>
            <a:pPr marL="342900" indent="-342900">
              <a:lnSpc>
                <a:spcPct val="90000"/>
              </a:lnSpc>
              <a:buClr>
                <a:srgbClr val="800000"/>
              </a:buClr>
            </a:pPr>
            <a:endParaRPr lang="en-US" b="0"/>
          </a:p>
          <a:p>
            <a:pPr marL="342900" indent="-342900">
              <a:lnSpc>
                <a:spcPct val="90000"/>
              </a:lnSpc>
              <a:buClr>
                <a:srgbClr val="800000"/>
              </a:buClr>
            </a:pPr>
            <a:r>
              <a:rPr lang="en-US" b="0"/>
              <a:t>Parameters of LH model</a:t>
            </a:r>
          </a:p>
          <a:p>
            <a:pPr marL="742950" lvl="1" indent="-285750">
              <a:lnSpc>
                <a:spcPct val="90000"/>
              </a:lnSpc>
              <a:buClr>
                <a:srgbClr val="800000"/>
              </a:buClr>
              <a:buFontTx/>
              <a:buChar char="•"/>
            </a:pPr>
            <a:r>
              <a:rPr lang="en-US" sz="1800" b="0">
                <a:solidFill>
                  <a:srgbClr val="800000"/>
                </a:solidFill>
              </a:rPr>
              <a:t>f</a:t>
            </a:r>
            <a:r>
              <a:rPr lang="en-US" sz="1800" b="0">
                <a:solidFill>
                  <a:srgbClr val="333333"/>
                </a:solidFill>
              </a:rPr>
              <a:t> : symmetry breaking scale </a:t>
            </a:r>
            <a:br>
              <a:rPr lang="en-US" sz="1800" b="0">
                <a:solidFill>
                  <a:srgbClr val="333333"/>
                </a:solidFill>
              </a:rPr>
            </a:br>
            <a:r>
              <a:rPr lang="en-US" sz="1800" b="0">
                <a:solidFill>
                  <a:srgbClr val="333333"/>
                </a:solidFill>
              </a:rPr>
              <a:t>(scale of new particles)</a:t>
            </a:r>
          </a:p>
          <a:p>
            <a:pPr marL="742950" lvl="1" indent="-285750">
              <a:lnSpc>
                <a:spcPct val="90000"/>
              </a:lnSpc>
              <a:buClr>
                <a:srgbClr val="800000"/>
              </a:buClr>
              <a:buFontTx/>
              <a:buChar char="•"/>
            </a:pPr>
            <a:r>
              <a:rPr lang="en-US" sz="1800" b="0">
                <a:solidFill>
                  <a:srgbClr val="800000"/>
                </a:solidFill>
              </a:rPr>
              <a:t>s</a:t>
            </a:r>
            <a:r>
              <a:rPr lang="en-US" sz="1800" b="0" baseline="-25000">
                <a:solidFill>
                  <a:srgbClr val="800000"/>
                </a:solidFill>
                <a:latin typeface="Symbol" pitchFamily="-65" charset="2"/>
              </a:rPr>
              <a:t>l</a:t>
            </a:r>
            <a:r>
              <a:rPr lang="en-US" sz="1800" b="0">
                <a:solidFill>
                  <a:srgbClr val="800000"/>
                </a:solidFill>
                <a:sym typeface="Symbol" pitchFamily="-65" charset="2"/>
              </a:rPr>
              <a:t></a:t>
            </a:r>
            <a:r>
              <a:rPr lang="en-US" sz="1800" b="0">
                <a:solidFill>
                  <a:srgbClr val="800000"/>
                </a:solidFill>
              </a:rPr>
              <a:t>m</a:t>
            </a:r>
            <a:r>
              <a:rPr lang="en-US" sz="1800" b="0" baseline="-25000">
                <a:solidFill>
                  <a:srgbClr val="800000"/>
                </a:solidFill>
              </a:rPr>
              <a:t>T-</a:t>
            </a:r>
            <a:r>
              <a:rPr lang="en-US" sz="1800" b="0">
                <a:solidFill>
                  <a:srgbClr val="800000"/>
                </a:solidFill>
              </a:rPr>
              <a:t> /m</a:t>
            </a:r>
            <a:r>
              <a:rPr lang="en-US" sz="1800" b="0" baseline="-25000">
                <a:solidFill>
                  <a:srgbClr val="800000"/>
                </a:solidFill>
              </a:rPr>
              <a:t>T+</a:t>
            </a:r>
            <a:r>
              <a:rPr lang="en-US" sz="1800" b="0">
                <a:solidFill>
                  <a:srgbClr val="333333"/>
                </a:solidFill>
              </a:rPr>
              <a:t> : ratio of T-odd/-even masses in top sector</a:t>
            </a:r>
          </a:p>
          <a:p>
            <a:pPr marL="742950" lvl="1" indent="-285750">
              <a:lnSpc>
                <a:spcPct val="90000"/>
              </a:lnSpc>
              <a:buClr>
                <a:srgbClr val="800000"/>
              </a:buClr>
              <a:buFontTx/>
              <a:buChar char="•"/>
            </a:pPr>
            <a:r>
              <a:rPr lang="en-US" sz="1800" b="0">
                <a:solidFill>
                  <a:srgbClr val="333333"/>
                </a:solidFill>
              </a:rPr>
              <a:t>Order one-coefficient </a:t>
            </a:r>
            <a:r>
              <a:rPr lang="en-US" sz="1800" b="0">
                <a:solidFill>
                  <a:srgbClr val="800000"/>
                </a:solidFill>
                <a:latin typeface="Symbol" pitchFamily="-65" charset="2"/>
              </a:rPr>
              <a:t>d</a:t>
            </a:r>
            <a:r>
              <a:rPr lang="en-US" sz="1800" b="0" baseline="-25000">
                <a:solidFill>
                  <a:srgbClr val="800000"/>
                </a:solidFill>
              </a:rPr>
              <a:t>c</a:t>
            </a:r>
            <a:r>
              <a:rPr lang="en-US" sz="1800" b="0">
                <a:solidFill>
                  <a:srgbClr val="333333"/>
                </a:solidFill>
              </a:rPr>
              <a:t> (value depends on detail of UV physics)</a:t>
            </a:r>
          </a:p>
          <a:p>
            <a:pPr marL="1143000" lvl="2" indent="-228600">
              <a:buClr>
                <a:srgbClr val="800000"/>
              </a:buClr>
              <a:buFontTx/>
              <a:buChar char="-"/>
            </a:pPr>
            <a:r>
              <a:rPr lang="en-US" sz="1600" b="0">
                <a:solidFill>
                  <a:srgbClr val="5F5F5F"/>
                </a:solidFill>
              </a:rPr>
              <a:t>Treated as theory uncertainty in fit (Rfit) : </a:t>
            </a:r>
            <a:r>
              <a:rPr lang="en-US" sz="1600" b="0">
                <a:solidFill>
                  <a:srgbClr val="5F5F5F"/>
                </a:solidFill>
                <a:latin typeface="Symbol" pitchFamily="-65" charset="2"/>
              </a:rPr>
              <a:t>d</a:t>
            </a:r>
            <a:r>
              <a:rPr lang="en-US" sz="1600" b="0" baseline="-25000">
                <a:solidFill>
                  <a:srgbClr val="5F5F5F"/>
                </a:solidFill>
              </a:rPr>
              <a:t>c</a:t>
            </a:r>
            <a:r>
              <a:rPr lang="en-US" sz="1600" b="0">
                <a:solidFill>
                  <a:srgbClr val="5F5F5F"/>
                </a:solidFill>
              </a:rPr>
              <a:t>= [-5,5]</a:t>
            </a:r>
            <a:endParaRPr lang="de-DE" sz="1600" b="0">
              <a:solidFill>
                <a:srgbClr val="5F5F5F"/>
              </a:solidFill>
              <a:latin typeface="Century Gothic" pitchFamily="-65" charset="0"/>
            </a:endParaRPr>
          </a:p>
          <a:p>
            <a:pPr marL="342900" indent="-342900">
              <a:lnSpc>
                <a:spcPct val="90000"/>
              </a:lnSpc>
              <a:buClr>
                <a:srgbClr val="800000"/>
              </a:buClr>
            </a:pPr>
            <a:r>
              <a:rPr lang="en-US" b="0">
                <a:solidFill>
                  <a:schemeClr val="accent2"/>
                </a:solidFill>
              </a:rPr>
              <a:t>F</a:t>
            </a:r>
            <a:r>
              <a:rPr lang="en-US" b="0"/>
              <a:t>: degree of fine-tuning</a:t>
            </a:r>
          </a:p>
          <a:p>
            <a:pPr marL="342900" indent="-342900">
              <a:lnSpc>
                <a:spcPct val="90000"/>
              </a:lnSpc>
              <a:buClr>
                <a:srgbClr val="800000"/>
              </a:buClr>
            </a:pPr>
            <a:endParaRPr lang="en-US" b="0"/>
          </a:p>
          <a:p>
            <a:pPr marL="342900" indent="-342900">
              <a:lnSpc>
                <a:spcPct val="90000"/>
              </a:lnSpc>
              <a:buClr>
                <a:srgbClr val="800000"/>
              </a:buClr>
            </a:pPr>
            <a:r>
              <a:rPr lang="en-US" b="0"/>
              <a:t>Results: LH model prefers large Higgs mass, with only small degree of fine-tuning </a:t>
            </a:r>
          </a:p>
        </p:txBody>
      </p:sp>
      <p:pic>
        <p:nvPicPr>
          <p:cNvPr id="37894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660400"/>
            <a:ext cx="414178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3568700"/>
            <a:ext cx="418465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8001000" y="6553200"/>
            <a:ext cx="1143000" cy="304800"/>
          </a:xfrm>
          <a:prstGeom prst="rect">
            <a:avLst/>
          </a:prstGeom>
        </p:spPr>
        <p:txBody>
          <a:bodyPr/>
          <a:lstStyle>
            <a:lvl1pPr algn="r">
              <a:defRPr sz="1400" b="0"/>
            </a:lvl1pPr>
          </a:lstStyle>
          <a:p>
            <a:pPr>
              <a:buFont typeface="Wingdings" pitchFamily="-65" charset="2"/>
              <a:buNone/>
              <a:defRPr/>
            </a:pPr>
            <a:fld id="{3FD7F658-55AC-CE4A-AC04-A8AE70956CA4}" type="slidenum">
              <a:rPr lang="de-DE" smtClean="0"/>
              <a:pPr>
                <a:buFont typeface="Wingdings" pitchFamily="-65" charset="2"/>
                <a:buNone/>
                <a:defRPr/>
              </a:pPr>
              <a:t>34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 descr="Newsprint"/>
          <p:cNvSpPr>
            <a:spLocks noChangeArrowheads="1"/>
          </p:cNvSpPr>
          <p:nvPr/>
        </p:nvSpPr>
        <p:spPr bwMode="auto">
          <a:xfrm>
            <a:off x="228600" y="5192713"/>
            <a:ext cx="4419600" cy="1143000"/>
          </a:xfrm>
          <a:prstGeom prst="rect">
            <a:avLst/>
          </a:prstGeom>
          <a:blipFill dpi="0" rotWithShape="1">
            <a:blip r:embed="rId2">
              <a:alphaModFix amt="68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Global Fit of electroweak SM and beyond </a:t>
            </a:r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Littlest Higgs with T-Parity</a:t>
            </a:r>
            <a:endParaRPr lang="de-DE"/>
          </a:p>
        </p:txBody>
      </p:sp>
      <p:sp>
        <p:nvSpPr>
          <p:cNvPr id="38917" name="Rectangle 8"/>
          <p:cNvSpPr>
            <a:spLocks noChangeArrowheads="1"/>
          </p:cNvSpPr>
          <p:nvPr/>
        </p:nvSpPr>
        <p:spPr bwMode="auto">
          <a:xfrm>
            <a:off x="263525" y="685800"/>
            <a:ext cx="4343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buClr>
                <a:srgbClr val="800000"/>
              </a:buClr>
            </a:pPr>
            <a:r>
              <a:rPr lang="en-US" b="0"/>
              <a:t>STU predictions (oblique corrections) inserted for </a:t>
            </a:r>
            <a:br>
              <a:rPr lang="en-US" b="0"/>
            </a:br>
            <a:r>
              <a:rPr lang="en-US" b="0"/>
              <a:t>Littlest Higgs model</a:t>
            </a:r>
            <a:r>
              <a:rPr lang="en-US" sz="1600" b="0"/>
              <a:t/>
            </a:r>
            <a:br>
              <a:rPr lang="en-US" sz="1600" b="0"/>
            </a:br>
            <a:r>
              <a:rPr lang="en-US" sz="900" b="0">
                <a:latin typeface="Century Gothic" pitchFamily="-65" charset="0"/>
              </a:rPr>
              <a:t>[Hubisz et al., JHEP 0601:135 (2006)]</a:t>
            </a:r>
            <a:endParaRPr lang="en-US" sz="1600" b="0">
              <a:solidFill>
                <a:srgbClr val="333333"/>
              </a:solidFill>
            </a:endParaRPr>
          </a:p>
          <a:p>
            <a:pPr marL="342900" indent="-342900">
              <a:lnSpc>
                <a:spcPct val="90000"/>
              </a:lnSpc>
              <a:buClr>
                <a:srgbClr val="800000"/>
              </a:buClr>
            </a:pPr>
            <a:endParaRPr lang="en-US" b="0"/>
          </a:p>
          <a:p>
            <a:pPr marL="342900" indent="-342900">
              <a:lnSpc>
                <a:spcPct val="90000"/>
              </a:lnSpc>
              <a:buClr>
                <a:srgbClr val="800000"/>
              </a:buClr>
            </a:pPr>
            <a:r>
              <a:rPr lang="en-US" b="0"/>
              <a:t>Parameters of LH model</a:t>
            </a:r>
          </a:p>
          <a:p>
            <a:pPr marL="742950" lvl="1" indent="-285750">
              <a:lnSpc>
                <a:spcPct val="90000"/>
              </a:lnSpc>
              <a:buClr>
                <a:srgbClr val="800000"/>
              </a:buClr>
              <a:buFontTx/>
              <a:buChar char="•"/>
            </a:pPr>
            <a:r>
              <a:rPr lang="en-US" sz="1800" b="0">
                <a:solidFill>
                  <a:srgbClr val="800000"/>
                </a:solidFill>
              </a:rPr>
              <a:t>f</a:t>
            </a:r>
            <a:r>
              <a:rPr lang="en-US" sz="1800" b="0">
                <a:solidFill>
                  <a:srgbClr val="333333"/>
                </a:solidFill>
              </a:rPr>
              <a:t> : symmetry breaking scale </a:t>
            </a:r>
            <a:br>
              <a:rPr lang="en-US" sz="1800" b="0">
                <a:solidFill>
                  <a:srgbClr val="333333"/>
                </a:solidFill>
              </a:rPr>
            </a:br>
            <a:r>
              <a:rPr lang="en-US" sz="1800" b="0">
                <a:solidFill>
                  <a:srgbClr val="333333"/>
                </a:solidFill>
              </a:rPr>
              <a:t>(scale of new particles)</a:t>
            </a:r>
          </a:p>
          <a:p>
            <a:pPr marL="742950" lvl="1" indent="-285750">
              <a:lnSpc>
                <a:spcPct val="90000"/>
              </a:lnSpc>
              <a:buClr>
                <a:srgbClr val="800000"/>
              </a:buClr>
              <a:buFontTx/>
              <a:buChar char="•"/>
            </a:pPr>
            <a:r>
              <a:rPr lang="en-US" sz="1800" b="0">
                <a:solidFill>
                  <a:srgbClr val="800000"/>
                </a:solidFill>
              </a:rPr>
              <a:t>s</a:t>
            </a:r>
            <a:r>
              <a:rPr lang="en-US" sz="1800" b="0" baseline="-25000">
                <a:solidFill>
                  <a:srgbClr val="800000"/>
                </a:solidFill>
                <a:latin typeface="Symbol" pitchFamily="-65" charset="2"/>
              </a:rPr>
              <a:t>l</a:t>
            </a:r>
            <a:r>
              <a:rPr lang="en-US" sz="1800" b="0">
                <a:solidFill>
                  <a:srgbClr val="800000"/>
                </a:solidFill>
                <a:sym typeface="Symbol" pitchFamily="-65" charset="2"/>
              </a:rPr>
              <a:t></a:t>
            </a:r>
            <a:r>
              <a:rPr lang="en-US" sz="1800" b="0">
                <a:solidFill>
                  <a:srgbClr val="800000"/>
                </a:solidFill>
              </a:rPr>
              <a:t>m</a:t>
            </a:r>
            <a:r>
              <a:rPr lang="en-US" sz="1800" b="0" baseline="-25000">
                <a:solidFill>
                  <a:srgbClr val="800000"/>
                </a:solidFill>
              </a:rPr>
              <a:t>T-</a:t>
            </a:r>
            <a:r>
              <a:rPr lang="en-US" sz="1800" b="0">
                <a:solidFill>
                  <a:srgbClr val="800000"/>
                </a:solidFill>
              </a:rPr>
              <a:t> /m</a:t>
            </a:r>
            <a:r>
              <a:rPr lang="en-US" sz="1800" b="0" baseline="-25000">
                <a:solidFill>
                  <a:srgbClr val="800000"/>
                </a:solidFill>
              </a:rPr>
              <a:t>T+</a:t>
            </a:r>
            <a:r>
              <a:rPr lang="en-US" sz="1800" b="0">
                <a:solidFill>
                  <a:srgbClr val="333333"/>
                </a:solidFill>
              </a:rPr>
              <a:t> : ratio of T-odd/-even masses in top sector</a:t>
            </a:r>
          </a:p>
          <a:p>
            <a:pPr marL="742950" lvl="1" indent="-285750">
              <a:lnSpc>
                <a:spcPct val="90000"/>
              </a:lnSpc>
              <a:buClr>
                <a:srgbClr val="800000"/>
              </a:buClr>
              <a:buFontTx/>
              <a:buChar char="•"/>
            </a:pPr>
            <a:r>
              <a:rPr lang="en-US" sz="1800" b="0">
                <a:solidFill>
                  <a:srgbClr val="333333"/>
                </a:solidFill>
              </a:rPr>
              <a:t>Order one-coefficient </a:t>
            </a:r>
            <a:r>
              <a:rPr lang="en-US" sz="1800" b="0">
                <a:solidFill>
                  <a:srgbClr val="800000"/>
                </a:solidFill>
                <a:latin typeface="Symbol" pitchFamily="-65" charset="2"/>
              </a:rPr>
              <a:t>d</a:t>
            </a:r>
            <a:r>
              <a:rPr lang="en-US" sz="1800" b="0" baseline="-25000">
                <a:solidFill>
                  <a:srgbClr val="800000"/>
                </a:solidFill>
              </a:rPr>
              <a:t>c</a:t>
            </a:r>
            <a:r>
              <a:rPr lang="en-US" sz="1800" b="0">
                <a:solidFill>
                  <a:srgbClr val="333333"/>
                </a:solidFill>
              </a:rPr>
              <a:t> (value depends on detail of UV physics)</a:t>
            </a:r>
          </a:p>
          <a:p>
            <a:pPr marL="1143000" lvl="2" indent="-228600">
              <a:buClr>
                <a:srgbClr val="800000"/>
              </a:buClr>
              <a:buFontTx/>
              <a:buChar char="-"/>
            </a:pPr>
            <a:r>
              <a:rPr lang="en-US" sz="1600" b="0">
                <a:solidFill>
                  <a:srgbClr val="5F5F5F"/>
                </a:solidFill>
              </a:rPr>
              <a:t>Treated as theory uncertainty in fit (Rfit) : </a:t>
            </a:r>
            <a:r>
              <a:rPr lang="en-US" sz="1600" b="0">
                <a:solidFill>
                  <a:srgbClr val="5F5F5F"/>
                </a:solidFill>
                <a:latin typeface="Symbol" pitchFamily="-65" charset="2"/>
              </a:rPr>
              <a:t>d</a:t>
            </a:r>
            <a:r>
              <a:rPr lang="en-US" sz="1600" b="0" baseline="-25000">
                <a:solidFill>
                  <a:srgbClr val="5F5F5F"/>
                </a:solidFill>
              </a:rPr>
              <a:t>c</a:t>
            </a:r>
            <a:r>
              <a:rPr lang="en-US" sz="1600" b="0">
                <a:solidFill>
                  <a:srgbClr val="5F5F5F"/>
                </a:solidFill>
              </a:rPr>
              <a:t>= [-5,5]</a:t>
            </a:r>
            <a:endParaRPr lang="de-DE" sz="1600" b="0">
              <a:solidFill>
                <a:srgbClr val="5F5F5F"/>
              </a:solidFill>
              <a:latin typeface="Century Gothic" pitchFamily="-65" charset="0"/>
            </a:endParaRPr>
          </a:p>
          <a:p>
            <a:pPr marL="342900" indent="-342900">
              <a:lnSpc>
                <a:spcPct val="90000"/>
              </a:lnSpc>
              <a:buClr>
                <a:srgbClr val="800000"/>
              </a:buClr>
            </a:pPr>
            <a:r>
              <a:rPr lang="en-US" b="0">
                <a:solidFill>
                  <a:schemeClr val="accent2"/>
                </a:solidFill>
              </a:rPr>
              <a:t>F</a:t>
            </a:r>
            <a:r>
              <a:rPr lang="en-US" b="0"/>
              <a:t>: degree of fine-tuning</a:t>
            </a:r>
          </a:p>
          <a:p>
            <a:pPr marL="342900" indent="-342900">
              <a:lnSpc>
                <a:spcPct val="90000"/>
              </a:lnSpc>
              <a:buClr>
                <a:srgbClr val="800000"/>
              </a:buClr>
            </a:pPr>
            <a:endParaRPr lang="en-US" b="0"/>
          </a:p>
          <a:p>
            <a:pPr marL="342900" indent="-342900">
              <a:lnSpc>
                <a:spcPct val="90000"/>
              </a:lnSpc>
              <a:buClr>
                <a:srgbClr val="800000"/>
              </a:buClr>
            </a:pPr>
            <a:r>
              <a:rPr lang="en-US" b="0"/>
              <a:t>Results: LH model prefers large Higgs mass, with only small degree of fine-tuning </a:t>
            </a:r>
          </a:p>
        </p:txBody>
      </p:sp>
      <p:pic>
        <p:nvPicPr>
          <p:cNvPr id="38918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660400"/>
            <a:ext cx="414178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3568700"/>
            <a:ext cx="418465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8001000" y="6553200"/>
            <a:ext cx="1143000" cy="304800"/>
          </a:xfrm>
          <a:prstGeom prst="rect">
            <a:avLst/>
          </a:prstGeom>
        </p:spPr>
        <p:txBody>
          <a:bodyPr/>
          <a:lstStyle>
            <a:lvl1pPr algn="r">
              <a:defRPr sz="1400" b="0"/>
            </a:lvl1pPr>
          </a:lstStyle>
          <a:p>
            <a:pPr>
              <a:buFont typeface="Wingdings" pitchFamily="-65" charset="2"/>
              <a:buNone/>
              <a:defRPr/>
            </a:pPr>
            <a:fld id="{3FD7F658-55AC-CE4A-AC04-A8AE70956CA4}" type="slidenum">
              <a:rPr lang="de-DE" smtClean="0"/>
              <a:pPr>
                <a:buFont typeface="Wingdings" pitchFamily="-65" charset="2"/>
                <a:buNone/>
                <a:defRPr/>
              </a:pPr>
              <a:t>35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 correlations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Global Fit of electroweak SM and beyond </a:t>
            </a:r>
            <a:endParaRPr lang="de-DE"/>
          </a:p>
        </p:txBody>
      </p:sp>
      <p:sp>
        <p:nvSpPr>
          <p:cNvPr id="5" name="Textfeld 7"/>
          <p:cNvSpPr txBox="1">
            <a:spLocks noChangeArrowheads="1"/>
          </p:cNvSpPr>
          <p:nvPr/>
        </p:nvSpPr>
        <p:spPr bwMode="auto">
          <a:xfrm>
            <a:off x="1403350" y="1412875"/>
            <a:ext cx="65039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Clr>
                <a:srgbClr val="990000"/>
              </a:buClr>
              <a:buFont typeface="Wingdings" pitchFamily="-65" charset="2"/>
              <a:buNone/>
            </a:pPr>
            <a:r>
              <a:rPr lang="en-US"/>
              <a:t>correlation coefficients between free fit parameters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133600"/>
            <a:ext cx="8415338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3" name="Picture 5" descr="s09_blueba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1600200"/>
            <a:ext cx="1905000" cy="2094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6" descr="Newsprint"/>
          <p:cNvSpPr>
            <a:spLocks noChangeArrowheads="1"/>
          </p:cNvSpPr>
          <p:nvPr/>
        </p:nvSpPr>
        <p:spPr bwMode="auto">
          <a:xfrm>
            <a:off x="292100" y="5537200"/>
            <a:ext cx="8534400" cy="711200"/>
          </a:xfrm>
          <a:prstGeom prst="rect">
            <a:avLst/>
          </a:prstGeom>
          <a:blipFill dpi="0" rotWithShape="1">
            <a:blip r:embed="rId4">
              <a:alphaModFix amt="68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5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Global Fit of electroweak SM and beyond </a:t>
            </a:r>
          </a:p>
        </p:txBody>
      </p:sp>
      <p:sp>
        <p:nvSpPr>
          <p:cNvPr id="1946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global electroweak fit with Gfitter</a:t>
            </a:r>
            <a:endParaRPr lang="de-DE"/>
          </a:p>
        </p:txBody>
      </p:sp>
      <p:sp>
        <p:nvSpPr>
          <p:cNvPr id="19461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404812" y="838200"/>
            <a:ext cx="8358187" cy="5410200"/>
          </a:xfrm>
          <a:noFill/>
        </p:spPr>
        <p:txBody>
          <a:bodyPr/>
          <a:lstStyle/>
          <a:p>
            <a:pPr eaLnBrk="1" hangingPunct="1"/>
            <a:r>
              <a:rPr lang="en-US" sz="1800" dirty="0" smtClean="0"/>
              <a:t>A </a:t>
            </a:r>
            <a:r>
              <a:rPr lang="en-US" sz="1800" dirty="0" err="1" smtClean="0"/>
              <a:t>Gfitter</a:t>
            </a:r>
            <a:r>
              <a:rPr lang="en-US" sz="1800" dirty="0" smtClean="0"/>
              <a:t> package for the global EW fit of the SM</a:t>
            </a:r>
          </a:p>
          <a:p>
            <a:pPr lvl="1" eaLnBrk="1" hangingPunct="1"/>
            <a:r>
              <a:rPr lang="en-US" sz="1600" dirty="0" smtClean="0"/>
              <a:t>New implementation of SM predictions of EW precision observables</a:t>
            </a:r>
          </a:p>
          <a:p>
            <a:pPr lvl="1" eaLnBrk="1" hangingPunct="1"/>
            <a:r>
              <a:rPr lang="en-US" sz="1600" dirty="0" smtClean="0"/>
              <a:t>Based on huge amount of pioneering work by many people (ZFITTER)</a:t>
            </a:r>
          </a:p>
          <a:p>
            <a:pPr lvl="1" eaLnBrk="1" hangingPunct="1"/>
            <a:r>
              <a:rPr lang="en-US" sz="1600" dirty="0" err="1" smtClean="0"/>
              <a:t>Radiative</a:t>
            </a:r>
            <a:r>
              <a:rPr lang="en-US" sz="1600" dirty="0" smtClean="0"/>
              <a:t> corrections are important</a:t>
            </a:r>
          </a:p>
          <a:p>
            <a:pPr lvl="2" eaLnBrk="1" hangingPunct="1"/>
            <a:r>
              <a:rPr lang="en-US" sz="1400" dirty="0" smtClean="0">
                <a:solidFill>
                  <a:srgbClr val="4D4D4D"/>
                </a:solidFill>
              </a:rPr>
              <a:t>Logarithmic dependence on </a:t>
            </a:r>
            <a:r>
              <a:rPr lang="en-US" sz="1400" i="1" dirty="0" smtClean="0">
                <a:solidFill>
                  <a:srgbClr val="4D4D4D"/>
                </a:solidFill>
              </a:rPr>
              <a:t>M</a:t>
            </a:r>
            <a:r>
              <a:rPr lang="en-US" sz="1400" i="1" baseline="-25000" dirty="0" smtClean="0">
                <a:solidFill>
                  <a:srgbClr val="4D4D4D"/>
                </a:solidFill>
              </a:rPr>
              <a:t>H</a:t>
            </a:r>
            <a:r>
              <a:rPr lang="en-US" sz="1400" dirty="0" smtClean="0">
                <a:solidFill>
                  <a:srgbClr val="4D4D4D"/>
                </a:solidFill>
              </a:rPr>
              <a:t> through virtual corrections</a:t>
            </a:r>
            <a:endParaRPr lang="en-US" sz="1400" dirty="0" smtClean="0"/>
          </a:p>
          <a:p>
            <a:pPr eaLnBrk="1" hangingPunct="1"/>
            <a:endParaRPr lang="en-US" sz="1800" dirty="0" smtClean="0"/>
          </a:p>
          <a:p>
            <a:pPr eaLnBrk="1" hangingPunct="1"/>
            <a:endParaRPr lang="en-US" sz="1800" dirty="0" smtClean="0"/>
          </a:p>
          <a:p>
            <a:pPr eaLnBrk="1" hangingPunct="1"/>
            <a:endParaRPr lang="en-US" sz="1800" dirty="0" smtClean="0"/>
          </a:p>
          <a:p>
            <a:pPr eaLnBrk="1" hangingPunct="1"/>
            <a:r>
              <a:rPr lang="en-US" sz="1800" dirty="0" smtClean="0"/>
              <a:t>State-of-the art calculations; in particular:</a:t>
            </a:r>
          </a:p>
          <a:p>
            <a:pPr lvl="1" eaLnBrk="1" hangingPunct="1"/>
            <a:r>
              <a:rPr lang="en-US" sz="1600" dirty="0" smtClean="0">
                <a:solidFill>
                  <a:srgbClr val="FF0000"/>
                </a:solidFill>
              </a:rPr>
              <a:t>Radiator functions</a:t>
            </a:r>
            <a:r>
              <a:rPr lang="en-US" sz="1600" dirty="0" smtClean="0"/>
              <a:t>: N</a:t>
            </a:r>
            <a:r>
              <a:rPr lang="en-US" sz="1600" baseline="30000" dirty="0" smtClean="0"/>
              <a:t>3</a:t>
            </a:r>
            <a:r>
              <a:rPr lang="en-US" sz="1600" dirty="0" smtClean="0"/>
              <a:t>LO of the </a:t>
            </a:r>
            <a:r>
              <a:rPr lang="en-US" sz="1600" dirty="0" err="1" smtClean="0"/>
              <a:t>massless</a:t>
            </a:r>
            <a:r>
              <a:rPr lang="en-US" sz="1600" dirty="0" smtClean="0"/>
              <a:t> QCD Adler function, </a:t>
            </a:r>
            <a:br>
              <a:rPr lang="en-US" sz="1600" dirty="0" smtClean="0"/>
            </a:br>
            <a:r>
              <a:rPr lang="en-US" sz="1600" dirty="0" smtClean="0"/>
              <a:t>used for Z and W </a:t>
            </a:r>
            <a:r>
              <a:rPr lang="en-US" sz="1600" dirty="0" err="1" smtClean="0"/>
              <a:t>hadronic</a:t>
            </a:r>
            <a:r>
              <a:rPr lang="en-US" sz="1600" dirty="0" smtClean="0"/>
              <a:t> decay widths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000" dirty="0" smtClean="0">
                <a:latin typeface="Century Gothic" pitchFamily="-65" charset="0"/>
              </a:rPr>
              <a:t>[P.A. </a:t>
            </a:r>
            <a:r>
              <a:rPr lang="en-US" sz="1000" dirty="0" err="1" smtClean="0">
                <a:latin typeface="Century Gothic" pitchFamily="-65" charset="0"/>
              </a:rPr>
              <a:t>Baikov</a:t>
            </a:r>
            <a:r>
              <a:rPr lang="en-US" sz="1000" dirty="0" smtClean="0">
                <a:latin typeface="Century Gothic" pitchFamily="-65" charset="0"/>
              </a:rPr>
              <a:t> et al., Phys. Rev. </a:t>
            </a:r>
            <a:r>
              <a:rPr lang="en-US" sz="1000" dirty="0" err="1" smtClean="0">
                <a:latin typeface="Century Gothic" pitchFamily="-65" charset="0"/>
              </a:rPr>
              <a:t>Lett</a:t>
            </a:r>
            <a:r>
              <a:rPr lang="en-US" sz="1000" dirty="0" smtClean="0">
                <a:latin typeface="Century Gothic" pitchFamily="-65" charset="0"/>
              </a:rPr>
              <a:t>. 101 (2008) 012022]</a:t>
            </a:r>
          </a:p>
          <a:p>
            <a:pPr lvl="1" eaLnBrk="1" hangingPunct="1"/>
            <a:r>
              <a:rPr lang="en-US" sz="1600" dirty="0" smtClean="0">
                <a:solidFill>
                  <a:srgbClr val="FF0000"/>
                </a:solidFill>
              </a:rPr>
              <a:t>M</a:t>
            </a:r>
            <a:r>
              <a:rPr lang="en-US" sz="1600" baseline="-25000" dirty="0" smtClean="0">
                <a:solidFill>
                  <a:srgbClr val="FF0000"/>
                </a:solidFill>
              </a:rPr>
              <a:t>W </a:t>
            </a:r>
            <a:r>
              <a:rPr lang="en-US" sz="1600" dirty="0" smtClean="0">
                <a:solidFill>
                  <a:srgbClr val="FF0000"/>
                </a:solidFill>
              </a:rPr>
              <a:t>and sin</a:t>
            </a:r>
            <a:r>
              <a:rPr lang="en-US" sz="1600" baseline="30000" dirty="0" smtClean="0">
                <a:solidFill>
                  <a:srgbClr val="FF0000"/>
                </a:solidFill>
              </a:rPr>
              <a:t>2</a:t>
            </a:r>
            <a:r>
              <a:rPr lang="en-US" sz="1600" dirty="0" smtClean="0">
                <a:solidFill>
                  <a:srgbClr val="FF0000"/>
                </a:solidFill>
                <a:latin typeface="Symbol" pitchFamily="-65" charset="2"/>
              </a:rPr>
              <a:t>q</a:t>
            </a:r>
            <a:r>
              <a:rPr lang="en-US" sz="1600" baseline="30000" dirty="0" smtClean="0">
                <a:solidFill>
                  <a:srgbClr val="FF0000"/>
                </a:solidFill>
              </a:rPr>
              <a:t>f</a:t>
            </a:r>
            <a:r>
              <a:rPr lang="en-US" sz="1600" baseline="-25000" dirty="0" smtClean="0">
                <a:solidFill>
                  <a:srgbClr val="FF0000"/>
                </a:solidFill>
              </a:rPr>
              <a:t>eff </a:t>
            </a:r>
            <a:r>
              <a:rPr lang="en-US" sz="1600" dirty="0" smtClean="0"/>
              <a:t>: full two-loop + leading beyond-two-loop correction</a:t>
            </a:r>
            <a:br>
              <a:rPr lang="en-US" sz="1600" dirty="0" smtClean="0"/>
            </a:br>
            <a:r>
              <a:rPr lang="en-US" sz="1000" dirty="0" smtClean="0">
                <a:latin typeface="Century Gothic" pitchFamily="-65" charset="0"/>
              </a:rPr>
              <a:t>[M. </a:t>
            </a:r>
            <a:r>
              <a:rPr lang="en-US" sz="1000" dirty="0" err="1" smtClean="0">
                <a:latin typeface="Century Gothic" pitchFamily="-65" charset="0"/>
              </a:rPr>
              <a:t>Awramik</a:t>
            </a:r>
            <a:r>
              <a:rPr lang="en-US" sz="1000" dirty="0" smtClean="0">
                <a:latin typeface="Century Gothic" pitchFamily="-65" charset="0"/>
              </a:rPr>
              <a:t> et al., Phys. Rev D69, 053006 (2004) and ref.]  [M. </a:t>
            </a:r>
            <a:r>
              <a:rPr lang="en-US" sz="1000" dirty="0" err="1" smtClean="0">
                <a:latin typeface="Century Gothic" pitchFamily="-65" charset="0"/>
              </a:rPr>
              <a:t>Awramik</a:t>
            </a:r>
            <a:r>
              <a:rPr lang="en-US" sz="1000" dirty="0" smtClean="0">
                <a:latin typeface="Century Gothic" pitchFamily="-65" charset="0"/>
              </a:rPr>
              <a:t> et al., Nucl.Phys.B813:174-187 (2009) and refs.]</a:t>
            </a:r>
            <a:endParaRPr lang="en-US" sz="1800" dirty="0" smtClean="0">
              <a:latin typeface="Century Gothic" pitchFamily="-65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1400" dirty="0" smtClean="0">
                <a:solidFill>
                  <a:schemeClr val="tx1"/>
                </a:solidFill>
              </a:rPr>
              <a:t>Theoretical uncertainties: </a:t>
            </a:r>
            <a:r>
              <a:rPr lang="en-US" sz="1400" dirty="0" smtClean="0">
                <a:solidFill>
                  <a:srgbClr val="333333"/>
                </a:solidFill>
              </a:rPr>
              <a:t>M</a:t>
            </a:r>
            <a:r>
              <a:rPr lang="en-US" sz="1400" baseline="-25000" dirty="0" smtClean="0">
                <a:solidFill>
                  <a:srgbClr val="333333"/>
                </a:solidFill>
              </a:rPr>
              <a:t>W </a:t>
            </a:r>
            <a:r>
              <a:rPr lang="en-US" sz="1400" dirty="0" smtClean="0">
                <a:solidFill>
                  <a:srgbClr val="333333"/>
                </a:solidFill>
              </a:rPr>
              <a:t>(</a:t>
            </a:r>
            <a:r>
              <a:rPr lang="en-US" sz="1400" dirty="0" err="1" smtClean="0">
                <a:solidFill>
                  <a:srgbClr val="333333"/>
                </a:solidFill>
                <a:latin typeface="Symbol" pitchFamily="-65" charset="2"/>
              </a:rPr>
              <a:t>d</a:t>
            </a:r>
            <a:r>
              <a:rPr lang="en-US" sz="1400" dirty="0" err="1" smtClean="0">
                <a:solidFill>
                  <a:srgbClr val="333333"/>
                </a:solidFill>
              </a:rPr>
              <a:t>M</a:t>
            </a:r>
            <a:r>
              <a:rPr lang="en-US" sz="1400" baseline="-25000" dirty="0" err="1" smtClean="0">
                <a:solidFill>
                  <a:srgbClr val="333333"/>
                </a:solidFill>
              </a:rPr>
              <a:t>W</a:t>
            </a:r>
            <a:r>
              <a:rPr lang="en-US" sz="1400" dirty="0" smtClean="0">
                <a:solidFill>
                  <a:srgbClr val="333333"/>
                </a:solidFill>
              </a:rPr>
              <a:t>=4-6MeV), sin</a:t>
            </a:r>
            <a:r>
              <a:rPr lang="en-US" sz="1400" baseline="30000" dirty="0" smtClean="0">
                <a:solidFill>
                  <a:srgbClr val="333333"/>
                </a:solidFill>
              </a:rPr>
              <a:t>2</a:t>
            </a:r>
            <a:r>
              <a:rPr lang="en-US" sz="1400" dirty="0" smtClean="0">
                <a:solidFill>
                  <a:srgbClr val="333333"/>
                </a:solidFill>
                <a:latin typeface="Symbol" pitchFamily="-65" charset="2"/>
              </a:rPr>
              <a:t>q</a:t>
            </a:r>
            <a:r>
              <a:rPr lang="en-US" sz="1400" baseline="30000" dirty="0" smtClean="0">
                <a:solidFill>
                  <a:srgbClr val="333333"/>
                </a:solidFill>
              </a:rPr>
              <a:t>l</a:t>
            </a:r>
            <a:r>
              <a:rPr lang="en-US" sz="1400" baseline="-25000" dirty="0" smtClean="0">
                <a:solidFill>
                  <a:srgbClr val="333333"/>
                </a:solidFill>
              </a:rPr>
              <a:t>eff</a:t>
            </a:r>
            <a:r>
              <a:rPr lang="en-US" sz="1400" dirty="0" smtClean="0">
                <a:solidFill>
                  <a:srgbClr val="333333"/>
                </a:solidFill>
              </a:rPr>
              <a:t> (</a:t>
            </a:r>
            <a:r>
              <a:rPr lang="en-US" sz="1400" dirty="0" smtClean="0">
                <a:solidFill>
                  <a:srgbClr val="333333"/>
                </a:solidFill>
                <a:latin typeface="Symbol" pitchFamily="-65" charset="2"/>
              </a:rPr>
              <a:t>d</a:t>
            </a:r>
            <a:r>
              <a:rPr lang="en-US" sz="1400" dirty="0" smtClean="0">
                <a:solidFill>
                  <a:srgbClr val="333333"/>
                </a:solidFill>
              </a:rPr>
              <a:t>sin</a:t>
            </a:r>
            <a:r>
              <a:rPr lang="en-US" sz="1400" baseline="30000" dirty="0" smtClean="0">
                <a:solidFill>
                  <a:srgbClr val="333333"/>
                </a:solidFill>
              </a:rPr>
              <a:t>2</a:t>
            </a:r>
            <a:r>
              <a:rPr lang="en-US" sz="1400" dirty="0" smtClean="0">
                <a:solidFill>
                  <a:srgbClr val="333333"/>
                </a:solidFill>
                <a:latin typeface="Symbol" pitchFamily="-65" charset="2"/>
              </a:rPr>
              <a:t>q</a:t>
            </a:r>
            <a:r>
              <a:rPr lang="en-US" sz="1400" baseline="30000" dirty="0" smtClean="0">
                <a:solidFill>
                  <a:srgbClr val="333333"/>
                </a:solidFill>
              </a:rPr>
              <a:t>l</a:t>
            </a:r>
            <a:r>
              <a:rPr lang="en-US" sz="1400" baseline="-25000" dirty="0" smtClean="0">
                <a:solidFill>
                  <a:srgbClr val="333333"/>
                </a:solidFill>
              </a:rPr>
              <a:t>eff</a:t>
            </a:r>
            <a:r>
              <a:rPr lang="en-US" sz="1400" dirty="0" smtClean="0">
                <a:solidFill>
                  <a:srgbClr val="333333"/>
                </a:solidFill>
              </a:rPr>
              <a:t> =4.7·10</a:t>
            </a:r>
            <a:r>
              <a:rPr lang="en-US" sz="1400" baseline="30000" dirty="0" smtClean="0">
                <a:solidFill>
                  <a:srgbClr val="333333"/>
                </a:solidFill>
              </a:rPr>
              <a:t>-5</a:t>
            </a:r>
            <a:r>
              <a:rPr lang="en-US" sz="1400" dirty="0" smtClean="0">
                <a:solidFill>
                  <a:srgbClr val="333333"/>
                </a:solidFill>
              </a:rPr>
              <a:t>)</a:t>
            </a:r>
          </a:p>
          <a:p>
            <a:pPr lvl="1" eaLnBrk="1" hangingPunct="1"/>
            <a:r>
              <a:rPr lang="en-US" sz="1600" dirty="0" smtClean="0">
                <a:solidFill>
                  <a:srgbClr val="FF0000"/>
                </a:solidFill>
              </a:rPr>
              <a:t>2-loop EW form-factors</a:t>
            </a:r>
            <a:r>
              <a:rPr lang="en-US" sz="1600" dirty="0" smtClean="0"/>
              <a:t>: taken and adapted from ZFITTER </a:t>
            </a:r>
            <a:br>
              <a:rPr lang="en-US" sz="1600" dirty="0" smtClean="0"/>
            </a:br>
            <a:endParaRPr lang="en-US" sz="1800" dirty="0" smtClean="0"/>
          </a:p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Wherever possible, calculations thoroughly cross-checked against ZFITTER</a:t>
            </a:r>
            <a:r>
              <a:rPr lang="en-US" sz="1800" dirty="0" smtClean="0">
                <a:ea typeface="Arial" pitchFamily="-65" charset="0"/>
                <a:cs typeface="Arial" pitchFamily="-65" charset="0"/>
              </a:rPr>
              <a:t> </a:t>
            </a:r>
            <a:br>
              <a:rPr lang="en-US" sz="1800" dirty="0" smtClean="0">
                <a:ea typeface="Arial" pitchFamily="-65" charset="0"/>
                <a:cs typeface="Arial" pitchFamily="-65" charset="0"/>
              </a:rPr>
            </a:br>
            <a:r>
              <a:rPr lang="en-US" sz="1800" dirty="0" smtClean="0">
                <a:ea typeface="Arial" pitchFamily="-65" charset="0"/>
                <a:cs typeface="Arial" pitchFamily="-65" charset="0"/>
              </a:rPr>
              <a:t>→  excellent agreement</a:t>
            </a:r>
            <a:r>
              <a:rPr lang="en-US" sz="1800" dirty="0" smtClean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-65" charset="2"/>
              <a:buNone/>
            </a:pPr>
            <a:endParaRPr lang="en-US" sz="900" dirty="0" smtClean="0">
              <a:latin typeface="Century Gothic" pitchFamily="-65" charset="0"/>
            </a:endParaRPr>
          </a:p>
        </p:txBody>
      </p:sp>
      <p:pic>
        <p:nvPicPr>
          <p:cNvPr id="19462" name="Picture 103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18312" y="609600"/>
            <a:ext cx="224948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0" y="2465388"/>
            <a:ext cx="1447800" cy="801687"/>
          </a:xfrm>
          <a:prstGeom prst="rect">
            <a:avLst/>
          </a:prstGeom>
          <a:noFill/>
          <a:ln w="25400">
            <a:noFill/>
            <a:prstDash val="dash"/>
            <a:miter lim="800000"/>
            <a:headEnd/>
            <a:tailEnd/>
          </a:ln>
        </p:spPr>
      </p:pic>
      <p:pic>
        <p:nvPicPr>
          <p:cNvPr id="19466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90800" y="2505075"/>
            <a:ext cx="1371600" cy="771525"/>
          </a:xfrm>
          <a:prstGeom prst="rect">
            <a:avLst/>
          </a:prstGeom>
          <a:noFill/>
          <a:ln w="25400">
            <a:noFill/>
            <a:prstDash val="dash"/>
            <a:miter lim="800000"/>
            <a:headEnd/>
            <a:tailEnd/>
          </a:ln>
        </p:spPr>
      </p:pic>
      <p:pic>
        <p:nvPicPr>
          <p:cNvPr id="19467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86200" y="2433638"/>
            <a:ext cx="1295400" cy="774700"/>
          </a:xfrm>
          <a:prstGeom prst="rect">
            <a:avLst/>
          </a:prstGeom>
          <a:noFill/>
          <a:ln w="25400">
            <a:noFill/>
            <a:prstDash val="dash"/>
            <a:miter lim="800000"/>
            <a:headEnd/>
            <a:tailEnd/>
          </a:ln>
        </p:spPr>
      </p:pic>
      <p:sp>
        <p:nvSpPr>
          <p:cNvPr id="13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8001000" y="6553200"/>
            <a:ext cx="1143000" cy="304800"/>
          </a:xfrm>
          <a:prstGeom prst="rect">
            <a:avLst/>
          </a:prstGeom>
        </p:spPr>
        <p:txBody>
          <a:bodyPr/>
          <a:lstStyle>
            <a:lvl1pPr algn="r">
              <a:defRPr sz="1400" b="0"/>
            </a:lvl1pPr>
          </a:lstStyle>
          <a:p>
            <a:pPr>
              <a:buFont typeface="Wingdings" pitchFamily="-65" charset="2"/>
              <a:buNone/>
              <a:defRPr/>
            </a:pPr>
            <a:fld id="{3FD7F658-55AC-CE4A-AC04-A8AE70956CA4}" type="slidenum">
              <a:rPr lang="de-DE" smtClean="0"/>
              <a:pPr>
                <a:buFont typeface="Wingdings" pitchFamily="-65" charset="2"/>
                <a:buNone/>
                <a:defRPr/>
              </a:pPr>
              <a:t>4</a:t>
            </a:fld>
            <a:endParaRPr lang="de-DE" dirty="0"/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02094" y="2481744"/>
            <a:ext cx="1427305" cy="841886"/>
          </a:xfrm>
          <a:prstGeom prst="rect">
            <a:avLst/>
          </a:prstGeom>
          <a:noFill/>
          <a:ln w="25400">
            <a:noFill/>
            <a:prstDash val="dash"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3098800" y="524510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en-US" sz="1000" b="0" kern="0" dirty="0" smtClean="0">
                <a:solidFill>
                  <a:srgbClr val="000000"/>
                </a:solidFill>
                <a:latin typeface="Century Gothic" pitchFamily="-65" charset="0"/>
                <a:ea typeface="Times New Roman"/>
                <a:cs typeface="Times New Roman"/>
              </a:rPr>
              <a:t>[A.B. </a:t>
            </a:r>
            <a:r>
              <a:rPr lang="en-US" sz="1000" b="0" kern="0" dirty="0" err="1" smtClean="0">
                <a:solidFill>
                  <a:srgbClr val="000000"/>
                </a:solidFill>
                <a:latin typeface="Century Gothic" pitchFamily="-65" charset="0"/>
                <a:ea typeface="Times New Roman"/>
                <a:cs typeface="Times New Roman"/>
              </a:rPr>
              <a:t>Abruzov</a:t>
            </a:r>
            <a:r>
              <a:rPr lang="en-US" sz="1000" b="0" kern="0" dirty="0" smtClean="0">
                <a:solidFill>
                  <a:srgbClr val="000000"/>
                </a:solidFill>
                <a:latin typeface="Century Gothic" pitchFamily="-65" charset="0"/>
                <a:ea typeface="Times New Roman"/>
                <a:cs typeface="Times New Roman"/>
              </a:rPr>
              <a:t> et al., </a:t>
            </a:r>
            <a:r>
              <a:rPr lang="en-US" sz="1000" b="0" kern="0" dirty="0" err="1" smtClean="0">
                <a:solidFill>
                  <a:srgbClr val="000000"/>
                </a:solidFill>
                <a:latin typeface="Century Gothic" pitchFamily="-65" charset="0"/>
                <a:ea typeface="Times New Roman"/>
                <a:cs typeface="Times New Roman"/>
              </a:rPr>
              <a:t>Comput</a:t>
            </a:r>
            <a:r>
              <a:rPr lang="en-US" sz="1000" b="0" kern="0" dirty="0" smtClean="0">
                <a:solidFill>
                  <a:srgbClr val="000000"/>
                </a:solidFill>
                <a:latin typeface="Century Gothic" pitchFamily="-65" charset="0"/>
                <a:ea typeface="Times New Roman"/>
                <a:cs typeface="Times New Roman"/>
              </a:rPr>
              <a:t>. Phys. </a:t>
            </a:r>
            <a:r>
              <a:rPr lang="en-US" sz="1000" b="0" kern="0" dirty="0" err="1" smtClean="0">
                <a:solidFill>
                  <a:srgbClr val="000000"/>
                </a:solidFill>
                <a:latin typeface="Century Gothic" pitchFamily="-65" charset="0"/>
                <a:ea typeface="Times New Roman"/>
                <a:cs typeface="Times New Roman"/>
              </a:rPr>
              <a:t>Commun</a:t>
            </a:r>
            <a:r>
              <a:rPr lang="en-US" sz="1000" b="0" kern="0" dirty="0" smtClean="0">
                <a:solidFill>
                  <a:srgbClr val="000000"/>
                </a:solidFill>
                <a:latin typeface="Century Gothic" pitchFamily="-65" charset="0"/>
                <a:ea typeface="Times New Roman"/>
                <a:cs typeface="Times New Roman"/>
              </a:rPr>
              <a:t>. 174 (2006) 728-758]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Electroweak fit – Experimental input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82600"/>
            <a:ext cx="5410200" cy="58674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defRPr/>
            </a:pPr>
            <a:r>
              <a:rPr lang="en-US" dirty="0" smtClean="0"/>
              <a:t>Free fit parameters:</a:t>
            </a:r>
          </a:p>
          <a:p>
            <a:pPr marL="471600" lvl="1" indent="-284400" eaLnBrk="1" hangingPunct="1">
              <a:lnSpc>
                <a:spcPct val="110000"/>
              </a:lnSpc>
              <a:defRPr/>
            </a:pPr>
            <a:r>
              <a:rPr lang="en-US" sz="1600" dirty="0" smtClean="0"/>
              <a:t>M</a:t>
            </a:r>
            <a:r>
              <a:rPr lang="en-US" sz="1600" baseline="-25000" dirty="0" smtClean="0"/>
              <a:t>Z</a:t>
            </a:r>
            <a:r>
              <a:rPr lang="en-US" sz="1600" dirty="0" smtClean="0"/>
              <a:t>, M</a:t>
            </a:r>
            <a:r>
              <a:rPr lang="en-US" sz="1600" baseline="-25000" dirty="0" smtClean="0"/>
              <a:t>H</a:t>
            </a:r>
            <a:r>
              <a:rPr lang="en-US" sz="1600" dirty="0" smtClean="0"/>
              <a:t>, </a:t>
            </a:r>
            <a:r>
              <a:rPr lang="en-US" sz="1600" dirty="0" err="1" smtClean="0"/>
              <a:t>m</a:t>
            </a:r>
            <a:r>
              <a:rPr lang="en-US" sz="1600" baseline="-25000" dirty="0" err="1" smtClean="0"/>
              <a:t>t</a:t>
            </a:r>
            <a:r>
              <a:rPr lang="en-US" sz="1600" dirty="0" smtClean="0"/>
              <a:t>, </a:t>
            </a:r>
            <a:r>
              <a:rPr lang="en-US" sz="1600" dirty="0" smtClean="0">
                <a:latin typeface="Symbol" pitchFamily="-65" charset="2"/>
              </a:rPr>
              <a:t>Da</a:t>
            </a:r>
            <a:r>
              <a:rPr lang="en-US" sz="1600" baseline="-25000" dirty="0" smtClean="0"/>
              <a:t>had</a:t>
            </a:r>
            <a:r>
              <a:rPr lang="en-US" sz="1600" baseline="30000" dirty="0" smtClean="0"/>
              <a:t>(5)</a:t>
            </a:r>
            <a:r>
              <a:rPr lang="en-US" sz="1600" dirty="0" smtClean="0"/>
              <a:t>(M</a:t>
            </a:r>
            <a:r>
              <a:rPr lang="en-US" sz="1600" baseline="-25000" dirty="0" smtClean="0"/>
              <a:t>Z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), </a:t>
            </a:r>
            <a:r>
              <a:rPr lang="en-US" sz="1600" dirty="0" smtClean="0">
                <a:latin typeface="Symbol" pitchFamily="-65" charset="2"/>
              </a:rPr>
              <a:t>a</a:t>
            </a:r>
            <a:r>
              <a:rPr lang="en-US" sz="1600" baseline="-25000" dirty="0" smtClean="0"/>
              <a:t>S</a:t>
            </a:r>
            <a:r>
              <a:rPr lang="en-US" sz="1600" dirty="0" smtClean="0"/>
              <a:t>(M</a:t>
            </a:r>
            <a:r>
              <a:rPr lang="en-US" sz="1600" baseline="-25000" dirty="0" smtClean="0"/>
              <a:t>Z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), m</a:t>
            </a:r>
            <a:r>
              <a:rPr lang="en-US" sz="1600" baseline="-25000" dirty="0" smtClean="0"/>
              <a:t>c</a:t>
            </a:r>
            <a:r>
              <a:rPr lang="en-US" sz="1600" dirty="0" smtClean="0"/>
              <a:t>, </a:t>
            </a:r>
            <a:r>
              <a:rPr lang="en-US" sz="1600" dirty="0" err="1" smtClean="0"/>
              <a:t>m</a:t>
            </a:r>
            <a:r>
              <a:rPr lang="en-US" sz="1600" baseline="-25000" dirty="0" err="1" smtClean="0"/>
              <a:t>b</a:t>
            </a:r>
            <a:endParaRPr lang="en-US" sz="1600" dirty="0" smtClean="0"/>
          </a:p>
          <a:p>
            <a:pPr marL="666000" lvl="2" indent="-230400"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Scale parameters for theoretical uncertainties</a:t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 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</a:t>
            </a:r>
            <a:r>
              <a:rPr lang="en-US" i="1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sin</a:t>
            </a:r>
            <a:r>
              <a:rPr lang="en-US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ymbol" pitchFamily="-65" charset="2"/>
              </a:rPr>
              <a:t>q </a:t>
            </a:r>
            <a:r>
              <a:rPr lang="en-US" i="1" baseline="30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</a:t>
            </a:r>
            <a:r>
              <a:rPr lang="en-US" i="1" baseline="-25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eff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-65" charset="0"/>
              </a:rPr>
              <a:t> (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 the EW form factors </a:t>
            </a:r>
            <a:r>
              <a:rPr lang="en-US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Symbol" pitchFamily="-65" charset="2"/>
              </a:rPr>
              <a:t>r</a:t>
            </a:r>
            <a:r>
              <a:rPr lang="en-US" i="1" baseline="-25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</a:t>
            </a:r>
            <a:r>
              <a:rPr lang="en-US" i="1" baseline="30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Symbol" pitchFamily="-65" charset="2"/>
              </a:rPr>
              <a:t>k</a:t>
            </a:r>
            <a:r>
              <a:rPr lang="en-US" i="1" baseline="-25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</a:t>
            </a:r>
            <a:r>
              <a:rPr lang="en-US" i="1" baseline="30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marL="889200" lvl="4"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Latest experimental input:</a:t>
            </a:r>
          </a:p>
          <a:p>
            <a:pPr marL="471600" lvl="1" indent="-284400" eaLnBrk="1" hangingPunct="1">
              <a:lnSpc>
                <a:spcPct val="90000"/>
              </a:lnSpc>
              <a:defRPr/>
            </a:pPr>
            <a:r>
              <a:rPr lang="en-US" sz="1600" kern="1200" dirty="0" smtClean="0">
                <a:solidFill>
                  <a:srgbClr val="FF0000"/>
                </a:solidFill>
              </a:rPr>
              <a:t>Z-pole observables</a:t>
            </a:r>
            <a:r>
              <a:rPr lang="en-US" sz="1600" kern="1200" dirty="0" smtClean="0">
                <a:solidFill>
                  <a:srgbClr val="000000"/>
                </a:solidFill>
              </a:rPr>
              <a:t>: LEP / SLC results</a:t>
            </a:r>
            <a:br>
              <a:rPr lang="en-US" sz="1600" kern="1200" dirty="0" smtClean="0">
                <a:solidFill>
                  <a:srgbClr val="000000"/>
                </a:solidFill>
              </a:rPr>
            </a:br>
            <a:r>
              <a:rPr lang="en-US" sz="700" kern="1200" dirty="0" smtClean="0">
                <a:solidFill>
                  <a:srgbClr val="000000"/>
                </a:solidFill>
                <a:latin typeface="Century Gothic" pitchFamily="-65" charset="0"/>
              </a:rPr>
              <a:t>[ADLO+SLD, Phys. Rept. 427, 257 (2006)]</a:t>
            </a:r>
            <a:endParaRPr lang="en-US" sz="1400" kern="1200" baseline="-25000" dirty="0" smtClean="0">
              <a:solidFill>
                <a:srgbClr val="333333"/>
              </a:solidFill>
            </a:endParaRPr>
          </a:p>
          <a:p>
            <a:pPr marL="471600" lvl="1" indent="-284400" eaLnBrk="1" hangingPunct="1">
              <a:lnSpc>
                <a:spcPct val="110000"/>
              </a:lnSpc>
              <a:defRPr/>
            </a:pPr>
            <a:r>
              <a:rPr lang="en-US" sz="1600" kern="1200" dirty="0" smtClean="0">
                <a:solidFill>
                  <a:srgbClr val="FF0000"/>
                </a:solidFill>
              </a:rPr>
              <a:t>M</a:t>
            </a:r>
            <a:r>
              <a:rPr lang="en-US" sz="1600" kern="1200" baseline="-25000" dirty="0" smtClean="0">
                <a:solidFill>
                  <a:srgbClr val="FF0000"/>
                </a:solidFill>
              </a:rPr>
              <a:t>W</a:t>
            </a:r>
            <a:r>
              <a:rPr lang="en-US" sz="1600" kern="1200" dirty="0" smtClean="0">
                <a:solidFill>
                  <a:srgbClr val="FF0000"/>
                </a:solidFill>
              </a:rPr>
              <a:t> and </a:t>
            </a:r>
            <a:r>
              <a:rPr lang="en-US" sz="1600" kern="1200" dirty="0" smtClean="0">
                <a:solidFill>
                  <a:srgbClr val="FF0000"/>
                </a:solidFill>
                <a:latin typeface="Symbol" pitchFamily="-65" charset="2"/>
              </a:rPr>
              <a:t>G</a:t>
            </a:r>
            <a:r>
              <a:rPr lang="en-US" sz="1600" kern="1200" baseline="-25000" dirty="0" smtClean="0">
                <a:solidFill>
                  <a:srgbClr val="FF0000"/>
                </a:solidFill>
              </a:rPr>
              <a:t>W</a:t>
            </a:r>
            <a:r>
              <a:rPr lang="en-US" sz="1600" kern="1200" dirty="0" smtClean="0">
                <a:solidFill>
                  <a:srgbClr val="000000"/>
                </a:solidFill>
              </a:rPr>
              <a:t> latest from LEP/</a:t>
            </a:r>
            <a:r>
              <a:rPr lang="en-US" sz="1600" kern="1200" dirty="0" err="1" smtClean="0">
                <a:solidFill>
                  <a:srgbClr val="000000"/>
                </a:solidFill>
              </a:rPr>
              <a:t>Tevatron</a:t>
            </a:r>
            <a:r>
              <a:rPr lang="en-US" sz="1600" kern="1200" dirty="0" smtClean="0">
                <a:solidFill>
                  <a:srgbClr val="000000"/>
                </a:solidFill>
              </a:rPr>
              <a:t> (03/2010) </a:t>
            </a:r>
            <a:br>
              <a:rPr lang="en-US" sz="1600" kern="1200" dirty="0" smtClean="0">
                <a:solidFill>
                  <a:srgbClr val="000000"/>
                </a:solidFill>
              </a:rPr>
            </a:br>
            <a:r>
              <a:rPr lang="en-US" sz="700" kern="1200" dirty="0" smtClean="0">
                <a:solidFill>
                  <a:srgbClr val="000000"/>
                </a:solidFill>
                <a:latin typeface="Century Gothic" pitchFamily="-65" charset="0"/>
              </a:rPr>
              <a:t>[ADLO,CFD+D0: arXiv:0908.1374v1]</a:t>
            </a:r>
            <a:endParaRPr lang="en-US" sz="1600" kern="1200" dirty="0" smtClean="0">
              <a:solidFill>
                <a:srgbClr val="000000"/>
              </a:solidFill>
            </a:endParaRPr>
          </a:p>
          <a:p>
            <a:pPr marL="471600" lvl="1" indent="-284400" eaLnBrk="1" hangingPunct="1">
              <a:lnSpc>
                <a:spcPct val="110000"/>
              </a:lnSpc>
              <a:defRPr/>
            </a:pPr>
            <a:r>
              <a:rPr lang="en-US" sz="1600" kern="1200" dirty="0" err="1" smtClean="0">
                <a:solidFill>
                  <a:srgbClr val="FF0000"/>
                </a:solidFill>
              </a:rPr>
              <a:t>m</a:t>
            </a:r>
            <a:r>
              <a:rPr lang="en-US" sz="1600" kern="1200" baseline="-25000" dirty="0" err="1" smtClean="0">
                <a:solidFill>
                  <a:srgbClr val="FF0000"/>
                </a:solidFill>
              </a:rPr>
              <a:t>top</a:t>
            </a:r>
            <a:r>
              <a:rPr lang="en-US" sz="1600" kern="1200" dirty="0" smtClean="0">
                <a:solidFill>
                  <a:srgbClr val="FF0000"/>
                </a:solidFill>
              </a:rPr>
              <a:t> </a:t>
            </a:r>
            <a:r>
              <a:rPr lang="en-US" sz="1600" kern="1200" dirty="0" smtClean="0">
                <a:solidFill>
                  <a:srgbClr val="000000"/>
                </a:solidFill>
              </a:rPr>
              <a:t>: latest </a:t>
            </a:r>
            <a:r>
              <a:rPr lang="en-US" sz="1600" kern="1200" dirty="0" err="1" smtClean="0">
                <a:solidFill>
                  <a:srgbClr val="000000"/>
                </a:solidFill>
              </a:rPr>
              <a:t>Tevatron</a:t>
            </a:r>
            <a:r>
              <a:rPr lang="en-US" sz="1600" kern="1200" dirty="0" smtClean="0">
                <a:solidFill>
                  <a:srgbClr val="000000"/>
                </a:solidFill>
              </a:rPr>
              <a:t> average (07/2010) </a:t>
            </a:r>
            <a:br>
              <a:rPr lang="en-US" sz="1600" kern="1200" dirty="0" smtClean="0">
                <a:solidFill>
                  <a:srgbClr val="000000"/>
                </a:solidFill>
              </a:rPr>
            </a:br>
            <a:r>
              <a:rPr lang="en-US" sz="700" kern="1200" dirty="0" smtClean="0">
                <a:solidFill>
                  <a:srgbClr val="000000"/>
                </a:solidFill>
                <a:latin typeface="Century Gothic" pitchFamily="-65" charset="0"/>
              </a:rPr>
              <a:t>[</a:t>
            </a:r>
            <a:r>
              <a:rPr lang="de-DE" sz="700" kern="1200" dirty="0" smtClean="0">
                <a:solidFill>
                  <a:srgbClr val="000000"/>
                </a:solidFill>
                <a:latin typeface="Century Gothic" pitchFamily="-65" charset="0"/>
              </a:rPr>
              <a:t>CDF&amp;D0: </a:t>
            </a:r>
            <a:r>
              <a:rPr lang="de-DE" sz="700" kern="1200" dirty="0" err="1" smtClean="0">
                <a:solidFill>
                  <a:srgbClr val="000000"/>
                </a:solidFill>
                <a:latin typeface="Century Gothic" pitchFamily="-65" charset="0"/>
              </a:rPr>
              <a:t>new</a:t>
            </a:r>
            <a:r>
              <a:rPr lang="de-DE" sz="700" kern="1200" dirty="0" smtClean="0">
                <a:solidFill>
                  <a:srgbClr val="000000"/>
                </a:solidFill>
                <a:latin typeface="Century Gothic" pitchFamily="-65" charset="0"/>
              </a:rPr>
              <a:t> </a:t>
            </a:r>
            <a:r>
              <a:rPr lang="de-DE" sz="700" kern="1200" dirty="0" err="1" smtClean="0">
                <a:solidFill>
                  <a:srgbClr val="000000"/>
                </a:solidFill>
                <a:latin typeface="Century Gothic" pitchFamily="-65" charset="0"/>
              </a:rPr>
              <a:t>combination</a:t>
            </a:r>
            <a:r>
              <a:rPr lang="de-DE" sz="700" kern="1200" dirty="0" smtClean="0">
                <a:solidFill>
                  <a:srgbClr val="000000"/>
                </a:solidFill>
                <a:latin typeface="Century Gothic" pitchFamily="-65" charset="0"/>
              </a:rPr>
              <a:t> ICHEP’10</a:t>
            </a:r>
            <a:r>
              <a:rPr lang="en-US" sz="700" kern="1200" dirty="0" smtClean="0">
                <a:solidFill>
                  <a:srgbClr val="000000"/>
                </a:solidFill>
                <a:latin typeface="Century Gothic" pitchFamily="-65" charset="0"/>
              </a:rPr>
              <a:t>]</a:t>
            </a:r>
            <a:endParaRPr lang="en-US" sz="1600" kern="1200" dirty="0" smtClean="0">
              <a:solidFill>
                <a:srgbClr val="000000"/>
              </a:solidFill>
            </a:endParaRPr>
          </a:p>
          <a:p>
            <a:pPr marL="471600" lvl="1" indent="-284400" eaLnBrk="1" hangingPunct="1">
              <a:lnSpc>
                <a:spcPct val="110000"/>
              </a:lnSpc>
              <a:defRPr/>
            </a:pPr>
            <a:r>
              <a:rPr lang="en-US" sz="1600" kern="1200" dirty="0" smtClean="0">
                <a:solidFill>
                  <a:srgbClr val="FF0000"/>
                </a:solidFill>
              </a:rPr>
              <a:t>m</a:t>
            </a:r>
            <a:r>
              <a:rPr lang="en-US" sz="1600" kern="1200" baseline="-25000" dirty="0" smtClean="0">
                <a:solidFill>
                  <a:srgbClr val="FF0000"/>
                </a:solidFill>
              </a:rPr>
              <a:t>c</a:t>
            </a:r>
            <a:r>
              <a:rPr lang="en-US" sz="1600" kern="1200" dirty="0" smtClean="0">
                <a:solidFill>
                  <a:srgbClr val="FF0000"/>
                </a:solidFill>
              </a:rPr>
              <a:t>, </a:t>
            </a:r>
            <a:r>
              <a:rPr lang="en-US" sz="1600" kern="1200" dirty="0" err="1" smtClean="0">
                <a:solidFill>
                  <a:srgbClr val="FF0000"/>
                </a:solidFill>
              </a:rPr>
              <a:t>m</a:t>
            </a:r>
            <a:r>
              <a:rPr lang="en-US" sz="1600" kern="1200" baseline="-25000" dirty="0" err="1" smtClean="0">
                <a:solidFill>
                  <a:srgbClr val="FF0000"/>
                </a:solidFill>
              </a:rPr>
              <a:t>b</a:t>
            </a:r>
            <a:r>
              <a:rPr lang="en-US" sz="1600" kern="1200" dirty="0" smtClean="0">
                <a:solidFill>
                  <a:srgbClr val="FF0000"/>
                </a:solidFill>
              </a:rPr>
              <a:t> </a:t>
            </a:r>
            <a:r>
              <a:rPr lang="en-US" sz="1600" kern="1200" dirty="0" smtClean="0">
                <a:solidFill>
                  <a:srgbClr val="000000"/>
                </a:solidFill>
              </a:rPr>
              <a:t>world averages </a:t>
            </a:r>
            <a:br>
              <a:rPr lang="en-US" sz="1600" kern="1200" dirty="0" smtClean="0">
                <a:solidFill>
                  <a:srgbClr val="000000"/>
                </a:solidFill>
              </a:rPr>
            </a:br>
            <a:r>
              <a:rPr lang="en-US" sz="700" kern="1200" dirty="0" smtClean="0">
                <a:solidFill>
                  <a:srgbClr val="000000"/>
                </a:solidFill>
                <a:latin typeface="Century Gothic" pitchFamily="-65" charset="0"/>
              </a:rPr>
              <a:t>[PDG, J. Phys. G33,1 (2006)]</a:t>
            </a:r>
            <a:endParaRPr lang="en-US" sz="1600" kern="1200" dirty="0" smtClean="0">
              <a:solidFill>
                <a:srgbClr val="000000"/>
              </a:solidFill>
            </a:endParaRPr>
          </a:p>
          <a:p>
            <a:pPr marL="471600" lvl="1" indent="-284400" eaLnBrk="1" hangingPunct="1">
              <a:lnSpc>
                <a:spcPct val="110000"/>
              </a:lnSpc>
              <a:defRPr/>
            </a:pPr>
            <a:r>
              <a:rPr lang="en-US" sz="1600" kern="1200" dirty="0" smtClean="0">
                <a:solidFill>
                  <a:srgbClr val="FF0000"/>
                </a:solidFill>
                <a:latin typeface="Symbol" pitchFamily="-65" charset="2"/>
              </a:rPr>
              <a:t>Da</a:t>
            </a:r>
            <a:r>
              <a:rPr lang="en-US" sz="1600" kern="1200" baseline="-25000" dirty="0" smtClean="0">
                <a:solidFill>
                  <a:srgbClr val="FF0000"/>
                </a:solidFill>
              </a:rPr>
              <a:t>had</a:t>
            </a:r>
            <a:r>
              <a:rPr lang="en-US" sz="1600" kern="1200" baseline="30000" dirty="0" smtClean="0">
                <a:solidFill>
                  <a:srgbClr val="FF0000"/>
                </a:solidFill>
              </a:rPr>
              <a:t>(5)</a:t>
            </a:r>
            <a:r>
              <a:rPr lang="en-US" sz="1600" kern="1200" dirty="0" smtClean="0">
                <a:solidFill>
                  <a:srgbClr val="FF0000"/>
                </a:solidFill>
              </a:rPr>
              <a:t>(M</a:t>
            </a:r>
            <a:r>
              <a:rPr lang="en-US" sz="1600" kern="1200" baseline="-25000" dirty="0" smtClean="0">
                <a:solidFill>
                  <a:srgbClr val="FF0000"/>
                </a:solidFill>
              </a:rPr>
              <a:t>Z</a:t>
            </a:r>
            <a:r>
              <a:rPr lang="en-US" sz="1600" kern="1200" baseline="30000" dirty="0" smtClean="0">
                <a:solidFill>
                  <a:srgbClr val="FF0000"/>
                </a:solidFill>
              </a:rPr>
              <a:t>2</a:t>
            </a:r>
            <a:r>
              <a:rPr lang="en-US" sz="1600" kern="1200" dirty="0" smtClean="0">
                <a:solidFill>
                  <a:srgbClr val="FF0000"/>
                </a:solidFill>
              </a:rPr>
              <a:t>) </a:t>
            </a:r>
            <a:r>
              <a:rPr lang="en-US" sz="1600" kern="1200" dirty="0" smtClean="0">
                <a:solidFill>
                  <a:srgbClr val="000000"/>
                </a:solidFill>
              </a:rPr>
              <a:t>including </a:t>
            </a:r>
            <a:r>
              <a:rPr lang="en-US" sz="1600" kern="1200" dirty="0" err="1" smtClean="0">
                <a:solidFill>
                  <a:srgbClr val="000000"/>
                </a:solidFill>
                <a:latin typeface="Symbol" pitchFamily="-65" charset="2"/>
              </a:rPr>
              <a:t>a</a:t>
            </a:r>
            <a:r>
              <a:rPr lang="en-US" sz="1600" kern="1200" baseline="-25000" dirty="0" err="1" smtClean="0">
                <a:solidFill>
                  <a:srgbClr val="000000"/>
                </a:solidFill>
              </a:rPr>
              <a:t>S</a:t>
            </a:r>
            <a:r>
              <a:rPr lang="en-US" sz="1600" kern="1200" baseline="-25000" dirty="0" smtClean="0">
                <a:solidFill>
                  <a:srgbClr val="000000"/>
                </a:solidFill>
              </a:rPr>
              <a:t> </a:t>
            </a:r>
            <a:r>
              <a:rPr lang="en-US" sz="1600" kern="1200" dirty="0" smtClean="0">
                <a:solidFill>
                  <a:srgbClr val="000000"/>
                </a:solidFill>
              </a:rPr>
              <a:t>dependency (10/2010) </a:t>
            </a:r>
            <a:br>
              <a:rPr lang="en-US" sz="1600" kern="1200" dirty="0" smtClean="0">
                <a:solidFill>
                  <a:srgbClr val="000000"/>
                </a:solidFill>
              </a:rPr>
            </a:br>
            <a:r>
              <a:rPr lang="en-US" sz="700" kern="1200" dirty="0" smtClean="0">
                <a:solidFill>
                  <a:srgbClr val="000000"/>
                </a:solidFill>
                <a:latin typeface="Century Gothic" pitchFamily="-65" charset="0"/>
              </a:rPr>
              <a:t>[</a:t>
            </a:r>
            <a:r>
              <a:rPr lang="en-US" sz="700" kern="1200" dirty="0" err="1" smtClean="0">
                <a:solidFill>
                  <a:srgbClr val="000000"/>
                </a:solidFill>
                <a:latin typeface="Century Gothic" pitchFamily="-65" charset="0"/>
              </a:rPr>
              <a:t>Davier</a:t>
            </a:r>
            <a:r>
              <a:rPr lang="en-US" sz="700" kern="1200" dirty="0" smtClean="0">
                <a:solidFill>
                  <a:srgbClr val="000000"/>
                </a:solidFill>
                <a:latin typeface="Century Gothic" pitchFamily="-65" charset="0"/>
              </a:rPr>
              <a:t> et al., arXiv:1010.4180]</a:t>
            </a:r>
            <a:endParaRPr lang="en-US" sz="1600" kern="1200" dirty="0" smtClean="0">
              <a:solidFill>
                <a:srgbClr val="000000"/>
              </a:solidFill>
            </a:endParaRPr>
          </a:p>
          <a:p>
            <a:pPr marL="471600" lvl="1" indent="-284400" eaLnBrk="1" hangingPunct="1">
              <a:lnSpc>
                <a:spcPct val="110000"/>
              </a:lnSpc>
              <a:defRPr/>
            </a:pPr>
            <a:r>
              <a:rPr lang="en-US" sz="1800" kern="1200" dirty="0" smtClean="0">
                <a:solidFill>
                  <a:srgbClr val="FF0000"/>
                </a:solidFill>
              </a:rPr>
              <a:t>Direct Higgs searches </a:t>
            </a:r>
            <a:r>
              <a:rPr lang="en-US" sz="1800" kern="1200" dirty="0" smtClean="0">
                <a:solidFill>
                  <a:srgbClr val="000000"/>
                </a:solidFill>
              </a:rPr>
              <a:t>from LEP/</a:t>
            </a:r>
            <a:r>
              <a:rPr lang="en-US" sz="1600" kern="1200" dirty="0" err="1" smtClean="0">
                <a:solidFill>
                  <a:srgbClr val="000000"/>
                </a:solidFill>
              </a:rPr>
              <a:t>Tevatron</a:t>
            </a:r>
            <a:r>
              <a:rPr lang="en-US" sz="1600" kern="1200" dirty="0" smtClean="0">
                <a:solidFill>
                  <a:srgbClr val="000000"/>
                </a:solidFill>
              </a:rPr>
              <a:t>/LHC </a:t>
            </a:r>
            <a:br>
              <a:rPr lang="en-US" sz="1600" kern="1200" dirty="0" smtClean="0">
                <a:solidFill>
                  <a:srgbClr val="000000"/>
                </a:solidFill>
              </a:rPr>
            </a:br>
            <a:r>
              <a:rPr lang="en-US" sz="1600" kern="1200" dirty="0" smtClean="0">
                <a:solidFill>
                  <a:srgbClr val="000000"/>
                </a:solidFill>
              </a:rPr>
              <a:t>(03/2011)</a:t>
            </a:r>
            <a:br>
              <a:rPr lang="en-US" sz="1600" kern="1200" dirty="0" smtClean="0">
                <a:solidFill>
                  <a:srgbClr val="000000"/>
                </a:solidFill>
              </a:rPr>
            </a:br>
            <a:r>
              <a:rPr lang="en-US" sz="700" kern="1200" dirty="0" smtClean="0">
                <a:solidFill>
                  <a:srgbClr val="000000"/>
                </a:solidFill>
              </a:rPr>
              <a:t>[ADLO: Phys. </a:t>
            </a:r>
            <a:r>
              <a:rPr lang="en-US" sz="700" kern="1200" dirty="0" err="1" smtClean="0">
                <a:solidFill>
                  <a:srgbClr val="000000"/>
                </a:solidFill>
              </a:rPr>
              <a:t>Lett</a:t>
            </a:r>
            <a:r>
              <a:rPr lang="en-US" sz="700" kern="1200" dirty="0" smtClean="0">
                <a:solidFill>
                  <a:srgbClr val="000000"/>
                </a:solidFill>
              </a:rPr>
              <a:t>. B565, 61 (2003)], [CDF+D0: </a:t>
            </a:r>
            <a:r>
              <a:rPr lang="en-US" sz="700" kern="1200" dirty="0" err="1" smtClean="0">
                <a:solidFill>
                  <a:srgbClr val="000000"/>
                </a:solidFill>
              </a:rPr>
              <a:t>Moriond</a:t>
            </a:r>
            <a:r>
              <a:rPr lang="en-US" sz="700" kern="1200" dirty="0" smtClean="0">
                <a:solidFill>
                  <a:srgbClr val="000000"/>
                </a:solidFill>
              </a:rPr>
              <a:t> 2011][ATLAS+CMS: </a:t>
            </a:r>
            <a:r>
              <a:rPr lang="en-US" sz="700" kern="1200" dirty="0" err="1" smtClean="0">
                <a:solidFill>
                  <a:srgbClr val="000000"/>
                </a:solidFill>
              </a:rPr>
              <a:t>Moriond</a:t>
            </a:r>
            <a:r>
              <a:rPr lang="en-US" sz="700" kern="1200" dirty="0" smtClean="0">
                <a:solidFill>
                  <a:srgbClr val="000000"/>
                </a:solidFill>
              </a:rPr>
              <a:t> 2011]</a:t>
            </a:r>
          </a:p>
          <a:p>
            <a:pPr>
              <a:buFont typeface="Wingdings" pitchFamily="-65" charset="2"/>
              <a:buNone/>
              <a:defRPr/>
            </a:pPr>
            <a:endParaRPr lang="en-US" dirty="0" smtClean="0"/>
          </a:p>
        </p:txBody>
      </p:sp>
      <p:sp>
        <p:nvSpPr>
          <p:cNvPr id="2048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Global Fit of electroweak SM and beyond </a:t>
            </a:r>
          </a:p>
        </p:txBody>
      </p:sp>
      <p:sp>
        <p:nvSpPr>
          <p:cNvPr id="20485" name="Line 7"/>
          <p:cNvSpPr>
            <a:spLocks noChangeShapeType="1"/>
          </p:cNvSpPr>
          <p:nvPr/>
        </p:nvSpPr>
        <p:spPr bwMode="auto">
          <a:xfrm>
            <a:off x="3797300" y="990600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486" name="Line 8"/>
          <p:cNvSpPr>
            <a:spLocks noChangeShapeType="1"/>
          </p:cNvSpPr>
          <p:nvPr/>
        </p:nvSpPr>
        <p:spPr bwMode="auto">
          <a:xfrm>
            <a:off x="4144963" y="990600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8689975" y="660400"/>
            <a:ext cx="1588" cy="3276600"/>
          </a:xfrm>
          <a:prstGeom prst="line">
            <a:avLst/>
          </a:prstGeom>
          <a:noFill/>
          <a:ln w="21590" cap="flat" cmpd="sng" algn="ctr">
            <a:solidFill>
              <a:schemeClr val="tx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bIns="0">
            <a:prstTxWarp prst="textNoShape">
              <a:avLst/>
            </a:prstTxWarp>
          </a:bodyPr>
          <a:lstStyle/>
          <a:p>
            <a:pPr>
              <a:defRPr/>
            </a:pPr>
            <a:endParaRPr lang="en-GB" sz="160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488" name="Text Box 13"/>
          <p:cNvSpPr txBox="1">
            <a:spLocks noChangeArrowheads="1"/>
          </p:cNvSpPr>
          <p:nvPr/>
        </p:nvSpPr>
        <p:spPr bwMode="auto">
          <a:xfrm rot="-5400000">
            <a:off x="8455819" y="2097881"/>
            <a:ext cx="7239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bIns="0"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" pitchFamily="-65" charset="2"/>
              <a:buNone/>
            </a:pPr>
            <a:r>
              <a:rPr lang="en-US" sz="1400">
                <a:solidFill>
                  <a:srgbClr val="60C99C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&amp; SLC</a:t>
            </a:r>
          </a:p>
        </p:txBody>
      </p:sp>
      <p:sp>
        <p:nvSpPr>
          <p:cNvPr id="20489" name="Text Box 10"/>
          <p:cNvSpPr txBox="1">
            <a:spLocks noChangeArrowheads="1"/>
          </p:cNvSpPr>
          <p:nvPr/>
        </p:nvSpPr>
        <p:spPr bwMode="auto">
          <a:xfrm rot="-5400000">
            <a:off x="7741444" y="4288631"/>
            <a:ext cx="21336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" pitchFamily="-65" charset="2"/>
              <a:buNone/>
            </a:pPr>
            <a:r>
              <a:rPr lang="en-US" sz="1400">
                <a:solidFill>
                  <a:srgbClr val="3F8DE2"/>
                </a:solidFill>
              </a:rPr>
              <a:t>LEP &amp; </a:t>
            </a:r>
            <a:r>
              <a:rPr lang="en-US" sz="1400">
                <a:solidFill>
                  <a:srgbClr val="900000"/>
                </a:solidFill>
              </a:rPr>
              <a:t>Tevatron</a:t>
            </a:r>
            <a:r>
              <a:rPr lang="en-US" sz="1400">
                <a:solidFill>
                  <a:srgbClr val="008000"/>
                </a:solidFill>
              </a:rPr>
              <a:t> &amp; LHC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 rot="-5400000">
            <a:off x="8330406" y="5880894"/>
            <a:ext cx="9302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bIns="0"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" pitchFamily="-65" charset="2"/>
              <a:buNone/>
            </a:pPr>
            <a:r>
              <a:rPr lang="en-US" sz="1400">
                <a:solidFill>
                  <a:srgbClr val="900000"/>
                </a:solidFill>
              </a:rPr>
              <a:t>Tevatron</a:t>
            </a:r>
          </a:p>
        </p:txBody>
      </p:sp>
      <p:sp>
        <p:nvSpPr>
          <p:cNvPr id="20491" name="Line 6"/>
          <p:cNvSpPr>
            <a:spLocks noChangeShapeType="1"/>
          </p:cNvSpPr>
          <p:nvPr/>
        </p:nvSpPr>
        <p:spPr bwMode="auto">
          <a:xfrm>
            <a:off x="8697913" y="5586413"/>
            <a:ext cx="1587" cy="260350"/>
          </a:xfrm>
          <a:prstGeom prst="line">
            <a:avLst/>
          </a:prstGeom>
          <a:noFill/>
          <a:ln w="21590">
            <a:solidFill>
              <a:schemeClr val="bg2"/>
            </a:solidFill>
            <a:round/>
            <a:headEnd/>
            <a:tailEnd/>
          </a:ln>
        </p:spPr>
        <p:txBody>
          <a:bodyPr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2" name="Text Box 10"/>
          <p:cNvSpPr txBox="1">
            <a:spLocks noChangeArrowheads="1"/>
          </p:cNvSpPr>
          <p:nvPr/>
        </p:nvSpPr>
        <p:spPr bwMode="auto">
          <a:xfrm rot="-5400000">
            <a:off x="8557419" y="2651919"/>
            <a:ext cx="53022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bIns="0"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" pitchFamily="-65" charset="2"/>
              <a:buNone/>
            </a:pPr>
            <a:r>
              <a:rPr lang="en-US" sz="1400">
                <a:solidFill>
                  <a:srgbClr val="3F8DE2"/>
                </a:solidFill>
              </a:rPr>
              <a:t>LEP</a:t>
            </a:r>
            <a:endParaRPr lang="en-US" sz="1400">
              <a:solidFill>
                <a:srgbClr val="900000"/>
              </a:solidFill>
            </a:endParaRP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304800" y="5435628"/>
            <a:ext cx="4292600" cy="1015663"/>
          </a:xfrm>
          <a:prstGeom prst="rect">
            <a:avLst/>
          </a:prstGeom>
          <a:solidFill>
            <a:srgbClr val="CCFF66"/>
          </a:solidFill>
          <a:ln w="25400">
            <a:noFill/>
            <a:prstDash val="dash"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0"/>
              </a:spcBef>
              <a:buClrTx/>
              <a:buFontTx/>
              <a:buChar char="•"/>
              <a:defRPr/>
            </a:pPr>
            <a:r>
              <a:rPr lang="en-US" sz="15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Not considered: </a:t>
            </a:r>
            <a:r>
              <a:rPr lang="en-US" sz="1500" b="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sin</a:t>
            </a:r>
            <a:r>
              <a:rPr lang="en-US" sz="1500" b="0" i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en-US" sz="1500" b="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ymbol" pitchFamily="-65" charset="2"/>
              </a:rPr>
              <a:t>q</a:t>
            </a:r>
            <a:r>
              <a:rPr lang="en-US" sz="1500" b="0" i="1" baseline="-25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eff</a:t>
            </a:r>
            <a:r>
              <a:rPr lang="en-US" sz="15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results from </a:t>
            </a:r>
            <a:r>
              <a:rPr lang="en-US" sz="1500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NuTeV</a:t>
            </a:r>
            <a:r>
              <a:rPr lang="en-US" sz="15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(uncertainties from NLO and </a:t>
            </a:r>
            <a:r>
              <a:rPr lang="en-US" sz="1500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nucl</a:t>
            </a:r>
            <a:r>
              <a:rPr lang="en-US" sz="15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effects of bound nucleon PDF) and APV and polarized </a:t>
            </a:r>
            <a:r>
              <a:rPr lang="en-US" sz="1500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Möller</a:t>
            </a:r>
            <a:r>
              <a:rPr lang="en-US" sz="15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scattering (exp. accuracy too low)</a:t>
            </a:r>
            <a:endParaRPr lang="en-US" sz="1500" b="0" dirty="0">
              <a:solidFill>
                <a:schemeClr val="tx1">
                  <a:lumMod val="65000"/>
                  <a:lumOff val="35000"/>
                </a:schemeClr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20494" name="Picture 29" descr="2010_11_16_ShowFullFitTable.eps"/>
          <p:cNvPicPr>
            <a:picLocks noChangeAspect="1"/>
          </p:cNvPicPr>
          <p:nvPr/>
        </p:nvPicPr>
        <p:blipFill>
          <a:blip r:embed="rId3"/>
          <a:srcRect t="7352" r="65112" b="23524"/>
          <a:stretch>
            <a:fillRect/>
          </a:stretch>
        </p:blipFill>
        <p:spPr bwMode="auto">
          <a:xfrm>
            <a:off x="5791200" y="584200"/>
            <a:ext cx="28003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Line 6"/>
          <p:cNvSpPr>
            <a:spLocks noChangeShapeType="1"/>
          </p:cNvSpPr>
          <p:nvPr/>
        </p:nvSpPr>
        <p:spPr bwMode="auto">
          <a:xfrm>
            <a:off x="8699500" y="4176713"/>
            <a:ext cx="0" cy="776287"/>
          </a:xfrm>
          <a:prstGeom prst="line">
            <a:avLst/>
          </a:prstGeom>
          <a:noFill/>
          <a:ln w="21590" cap="flat" cmpd="sng" algn="ctr">
            <a:solidFill>
              <a:schemeClr val="tx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bIns="0">
            <a:prstTxWarp prst="textNoShape">
              <a:avLst/>
            </a:prstTxWarp>
          </a:bodyPr>
          <a:lstStyle/>
          <a:p>
            <a:pPr>
              <a:defRPr/>
            </a:pPr>
            <a:endParaRPr lang="en-GB" sz="160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0496" name="Group 18"/>
          <p:cNvGrpSpPr>
            <a:grpSpLocks/>
          </p:cNvGrpSpPr>
          <p:nvPr/>
        </p:nvGrpSpPr>
        <p:grpSpPr bwMode="auto">
          <a:xfrm>
            <a:off x="5740400" y="4078288"/>
            <a:ext cx="2859088" cy="1751012"/>
            <a:chOff x="5740400" y="4078288"/>
            <a:chExt cx="2859088" cy="1751012"/>
          </a:xfrm>
        </p:grpSpPr>
        <p:sp>
          <p:nvSpPr>
            <p:cNvPr id="21" name="Rounded Rectangle 20"/>
            <p:cNvSpPr/>
            <p:nvPr/>
          </p:nvSpPr>
          <p:spPr>
            <a:xfrm>
              <a:off x="5740400" y="4078288"/>
              <a:ext cx="2859088" cy="239712"/>
            </a:xfrm>
            <a:prstGeom prst="roundRect">
              <a:avLst/>
            </a:prstGeom>
            <a:noFill/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5740400" y="4459288"/>
              <a:ext cx="2859088" cy="239712"/>
            </a:xfrm>
            <a:prstGeom prst="roundRect">
              <a:avLst/>
            </a:prstGeom>
            <a:noFill/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5740400" y="5589588"/>
              <a:ext cx="2859088" cy="239712"/>
            </a:xfrm>
            <a:prstGeom prst="roundRect">
              <a:avLst/>
            </a:prstGeom>
            <a:noFill/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20497" name="Oval 19"/>
          <p:cNvSpPr>
            <a:spLocks noChangeArrowheads="1"/>
          </p:cNvSpPr>
          <p:nvPr/>
        </p:nvSpPr>
        <p:spPr bwMode="auto">
          <a:xfrm>
            <a:off x="457200" y="4064000"/>
            <a:ext cx="2743200" cy="838200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/>
            <a:endParaRPr lang="en-US"/>
          </a:p>
        </p:txBody>
      </p:sp>
      <p:sp>
        <p:nvSpPr>
          <p:cNvPr id="20498" name="Right Arrow 21"/>
          <p:cNvSpPr>
            <a:spLocks noChangeArrowheads="1"/>
          </p:cNvSpPr>
          <p:nvPr/>
        </p:nvSpPr>
        <p:spPr bwMode="auto">
          <a:xfrm rot="9798466">
            <a:off x="2597250" y="3787890"/>
            <a:ext cx="1295400" cy="234950"/>
          </a:xfrm>
          <a:prstGeom prst="rightArrow">
            <a:avLst>
              <a:gd name="adj1" fmla="val 50000"/>
              <a:gd name="adj2" fmla="val 49749"/>
            </a:avLst>
          </a:prstGeom>
          <a:solidFill>
            <a:srgbClr val="008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/>
            <a:endParaRPr lang="en-US"/>
          </a:p>
        </p:txBody>
      </p:sp>
      <p:sp>
        <p:nvSpPr>
          <p:cNvPr id="20499" name="Rectangle 22"/>
          <p:cNvSpPr>
            <a:spLocks noChangeArrowheads="1"/>
          </p:cNvSpPr>
          <p:nvPr/>
        </p:nvSpPr>
        <p:spPr bwMode="auto">
          <a:xfrm>
            <a:off x="3927475" y="3530600"/>
            <a:ext cx="796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 typeface="Wingdings" pitchFamily="-65" charset="2"/>
              <a:buNone/>
            </a:pPr>
            <a:r>
              <a:rPr lang="en-US" dirty="0">
                <a:solidFill>
                  <a:srgbClr val="008000"/>
                </a:solidFill>
              </a:rPr>
              <a:t>New!</a:t>
            </a:r>
          </a:p>
        </p:txBody>
      </p:sp>
      <p:sp>
        <p:nvSpPr>
          <p:cNvPr id="23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8001000" y="6553200"/>
            <a:ext cx="1143000" cy="304800"/>
          </a:xfrm>
          <a:prstGeom prst="rect">
            <a:avLst/>
          </a:prstGeom>
        </p:spPr>
        <p:txBody>
          <a:bodyPr/>
          <a:lstStyle>
            <a:lvl1pPr algn="r">
              <a:defRPr sz="1400" b="0"/>
            </a:lvl1pPr>
          </a:lstStyle>
          <a:p>
            <a:pPr>
              <a:buFont typeface="Wingdings" pitchFamily="-65" charset="2"/>
              <a:buNone/>
              <a:defRPr/>
            </a:pPr>
            <a:fld id="{3FD7F658-55AC-CE4A-AC04-A8AE70956CA4}" type="slidenum">
              <a:rPr lang="de-DE" smtClean="0"/>
              <a:pPr>
                <a:buFont typeface="Wingdings" pitchFamily="-65" charset="2"/>
                <a:buNone/>
                <a:defRPr/>
              </a:pPr>
              <a:t>5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Global Fit of electroweak SM and beyond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Electroweak Fit – SM Fit Results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724275" y="622300"/>
            <a:ext cx="5410200" cy="60071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1800" dirty="0" smtClean="0"/>
              <a:t>Pull values of complete fit</a:t>
            </a:r>
          </a:p>
          <a:p>
            <a:pPr marL="471600" lvl="1" indent="-284400" eaLnBrk="1" hangingPunct="1">
              <a:lnSpc>
                <a:spcPct val="90000"/>
              </a:lnSpc>
              <a:defRPr/>
            </a:pPr>
            <a:r>
              <a:rPr lang="en-US" sz="1600" dirty="0" smtClean="0"/>
              <a:t>No individual value exceeds 3</a:t>
            </a:r>
            <a:r>
              <a:rPr lang="en-US" sz="1600" dirty="0" smtClean="0">
                <a:ea typeface="Tahoma" pitchFamily="-65" charset="0"/>
                <a:cs typeface="Tahoma" pitchFamily="-65" charset="0"/>
              </a:rPr>
              <a:t>σ</a:t>
            </a:r>
          </a:p>
          <a:p>
            <a:pPr marL="471600" lvl="1" indent="-284400" eaLnBrk="1" hangingPunct="1">
              <a:lnSpc>
                <a:spcPct val="90000"/>
              </a:lnSpc>
              <a:defRPr/>
            </a:pPr>
            <a:r>
              <a:rPr lang="en-US" sz="1600" dirty="0" smtClean="0"/>
              <a:t>FB asymmetry of bottom quarks</a:t>
            </a:r>
            <a:br>
              <a:rPr lang="en-US" sz="1600" dirty="0" smtClean="0"/>
            </a:br>
            <a:r>
              <a:rPr lang="en-US" sz="1600" dirty="0" err="1" smtClean="0">
                <a:sym typeface="Wingdings" pitchFamily="-65" charset="2"/>
              </a:rPr>
              <a:t></a:t>
            </a:r>
            <a:r>
              <a:rPr lang="en-US" sz="1600" dirty="0" smtClean="0"/>
              <a:t> largest contribution to </a:t>
            </a:r>
            <a:r>
              <a:rPr lang="en-US" sz="1600" dirty="0" smtClean="0">
                <a:latin typeface="Symbol" pitchFamily="-65" charset="2"/>
              </a:rPr>
              <a:t>c</a:t>
            </a:r>
            <a:r>
              <a:rPr lang="en-US" sz="1600" baseline="30000" dirty="0" smtClean="0"/>
              <a:t>2</a:t>
            </a:r>
          </a:p>
          <a:p>
            <a:pPr marL="471600" lvl="1" indent="-284400" eaLnBrk="1" hangingPunct="1">
              <a:lnSpc>
                <a:spcPct val="90000"/>
              </a:lnSpc>
              <a:defRPr/>
            </a:pPr>
            <a:r>
              <a:rPr lang="en-US" sz="1600" dirty="0" smtClean="0"/>
              <a:t>Small contributions from M</a:t>
            </a:r>
            <a:r>
              <a:rPr lang="en-US" sz="1600" baseline="-25000" dirty="0" smtClean="0"/>
              <a:t>Z</a:t>
            </a:r>
            <a:r>
              <a:rPr lang="en-US" sz="1600" dirty="0" smtClean="0"/>
              <a:t>, </a:t>
            </a:r>
            <a:r>
              <a:rPr lang="en-US" sz="1600" dirty="0" smtClean="0">
                <a:latin typeface="Symbol" pitchFamily="-65" charset="2"/>
              </a:rPr>
              <a:t>Da</a:t>
            </a:r>
            <a:r>
              <a:rPr lang="en-US" sz="1600" baseline="-25000" dirty="0" smtClean="0"/>
              <a:t>had</a:t>
            </a:r>
            <a:r>
              <a:rPr lang="en-US" sz="1600" baseline="30000" dirty="0" smtClean="0"/>
              <a:t>(5)</a:t>
            </a:r>
            <a:r>
              <a:rPr lang="en-US" sz="1600" dirty="0" smtClean="0"/>
              <a:t>(M</a:t>
            </a:r>
            <a:r>
              <a:rPr lang="en-US" sz="1600" baseline="-25000" dirty="0" smtClean="0"/>
              <a:t>Z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), m</a:t>
            </a:r>
            <a:r>
              <a:rPr lang="en-US" sz="1600" baseline="-25000" dirty="0" smtClean="0"/>
              <a:t>c</a:t>
            </a:r>
            <a:r>
              <a:rPr lang="en-US" sz="1600" dirty="0" smtClean="0"/>
              <a:t>, </a:t>
            </a:r>
            <a:r>
              <a:rPr lang="en-US" sz="1600" dirty="0" err="1" smtClean="0"/>
              <a:t>m</a:t>
            </a:r>
            <a:r>
              <a:rPr lang="en-US" sz="1600" baseline="-25000" dirty="0" err="1" smtClean="0"/>
              <a:t>b</a:t>
            </a:r>
            <a:r>
              <a:rPr lang="en-US" sz="1600" dirty="0" smtClean="0"/>
              <a:t> </a:t>
            </a:r>
          </a:p>
          <a:p>
            <a:pPr marL="666000" lvl="2" indent="-230400" eaLnBrk="1" hangingPunct="1">
              <a:lnSpc>
                <a:spcPct val="90000"/>
              </a:lnSpc>
              <a:defRPr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Input accuracies exceed fit requirements  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Symbol" pitchFamily="-65" charset="2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1800" i="1" dirty="0" smtClean="0"/>
          </a:p>
          <a:p>
            <a:pPr eaLnBrk="1" hangingPunct="1">
              <a:lnSpc>
                <a:spcPct val="120000"/>
              </a:lnSpc>
              <a:spcBef>
                <a:spcPts val="313"/>
              </a:spcBef>
              <a:defRPr/>
            </a:pPr>
            <a:r>
              <a:rPr lang="en-US" sz="1800" dirty="0" smtClean="0"/>
              <a:t>Goodness of fit – naïve </a:t>
            </a:r>
            <a:r>
              <a:rPr lang="en-US" sz="1800" dirty="0" err="1" smtClean="0"/>
              <a:t>p</a:t>
            </a:r>
            <a:r>
              <a:rPr lang="en-US" sz="1800" dirty="0" smtClean="0"/>
              <a:t>-value:</a:t>
            </a:r>
          </a:p>
          <a:p>
            <a:pPr marL="471600" lvl="1" indent="-284400" eaLnBrk="1" hangingPunct="1">
              <a:lnSpc>
                <a:spcPct val="90000"/>
              </a:lnSpc>
              <a:defRPr/>
            </a:pPr>
            <a:r>
              <a:rPr lang="en-US" sz="1600" dirty="0" smtClean="0"/>
              <a:t>Excluding direct Higgs searches: </a:t>
            </a:r>
            <a:r>
              <a:rPr lang="en-US" sz="1600" dirty="0" smtClean="0">
                <a:latin typeface="Symbol" pitchFamily="-65" charset="2"/>
              </a:rPr>
              <a:t>c</a:t>
            </a:r>
            <a:r>
              <a:rPr lang="en-US" sz="1600" baseline="30000" dirty="0" smtClean="0"/>
              <a:t>2</a:t>
            </a:r>
            <a:r>
              <a:rPr lang="en-US" sz="1600" baseline="-25000" dirty="0" smtClean="0"/>
              <a:t>min</a:t>
            </a:r>
            <a:r>
              <a:rPr lang="en-US" sz="1600" dirty="0" smtClean="0"/>
              <a:t>=16.6</a:t>
            </a:r>
          </a:p>
          <a:p>
            <a:pPr marL="471600" lvl="1" indent="-284400" eaLnBrk="1" hangingPunct="1">
              <a:spcBef>
                <a:spcPts val="313"/>
              </a:spcBef>
              <a:buClr>
                <a:srgbClr val="990000"/>
              </a:buClr>
              <a:buFontTx/>
              <a:buNone/>
              <a:defRPr/>
            </a:pPr>
            <a:r>
              <a:rPr lang="en-US" sz="1600" dirty="0" smtClean="0"/>
              <a:t>		</a:t>
            </a:r>
            <a:r>
              <a:rPr lang="en-US" sz="1600" dirty="0" err="1" smtClean="0">
                <a:sym typeface="Wingdings" pitchFamily="-65" charset="2"/>
              </a:rPr>
              <a:t></a:t>
            </a:r>
            <a:r>
              <a:rPr lang="en-US" sz="1600" dirty="0" smtClean="0"/>
              <a:t> Prob(</a:t>
            </a:r>
            <a:r>
              <a:rPr lang="en-US" sz="1600" dirty="0" smtClean="0">
                <a:latin typeface="Symbol" pitchFamily="-65" charset="2"/>
              </a:rPr>
              <a:t>c</a:t>
            </a:r>
            <a:r>
              <a:rPr lang="en-US" sz="1600" baseline="30000" dirty="0" smtClean="0"/>
              <a:t>2</a:t>
            </a:r>
            <a:r>
              <a:rPr lang="en-US" sz="1600" baseline="-25000" dirty="0" smtClean="0"/>
              <a:t>min</a:t>
            </a:r>
            <a:r>
              <a:rPr lang="en-US" sz="1600" dirty="0" smtClean="0"/>
              <a:t>, 13) = 22 %</a:t>
            </a:r>
          </a:p>
          <a:p>
            <a:pPr marL="471600" lvl="1" indent="-284400" eaLnBrk="1" hangingPunct="1">
              <a:lnSpc>
                <a:spcPct val="90000"/>
              </a:lnSpc>
              <a:defRPr/>
            </a:pPr>
            <a:r>
              <a:rPr lang="en-US" sz="1600" dirty="0" smtClean="0"/>
              <a:t>Consistent when including direct Higgs searches:</a:t>
            </a:r>
          </a:p>
          <a:p>
            <a:pPr marL="471600" lvl="1" indent="-284400" eaLnBrk="1" hangingPunct="1">
              <a:spcBef>
                <a:spcPts val="313"/>
              </a:spcBef>
              <a:buClr>
                <a:srgbClr val="990000"/>
              </a:buClr>
              <a:buNone/>
              <a:defRPr/>
            </a:pPr>
            <a:r>
              <a:rPr lang="en-US" sz="1600" dirty="0" smtClean="0">
                <a:sym typeface="Wingdings" pitchFamily="-65" charset="2"/>
              </a:rPr>
              <a:t>		</a:t>
            </a:r>
            <a:r>
              <a:rPr lang="en-US" sz="1600" dirty="0" err="1" smtClean="0">
                <a:sym typeface="Wingdings" pitchFamily="-65" charset="2"/>
              </a:rPr>
              <a:t></a:t>
            </a:r>
            <a:r>
              <a:rPr lang="en-US" sz="1600" dirty="0" smtClean="0"/>
              <a:t> </a:t>
            </a:r>
            <a:r>
              <a:rPr lang="en-US" sz="1600" dirty="0" err="1" smtClean="0"/>
              <a:t>p</a:t>
            </a:r>
            <a:r>
              <a:rPr lang="en-US" sz="1600" dirty="0" smtClean="0"/>
              <a:t>-value = 25 ± 1</a:t>
            </a:r>
            <a:r>
              <a:rPr lang="en-US" sz="1600" baseline="-25000" dirty="0" smtClean="0"/>
              <a:t>-2</a:t>
            </a:r>
            <a:r>
              <a:rPr lang="en-US" sz="1600" dirty="0" smtClean="0"/>
              <a:t> %  (as obtained from toys)</a:t>
            </a:r>
          </a:p>
          <a:p>
            <a:pPr marL="471600" lvl="1" indent="-284400" eaLnBrk="1" hangingPunct="1">
              <a:lnSpc>
                <a:spcPct val="120000"/>
              </a:lnSpc>
              <a:spcBef>
                <a:spcPct val="0"/>
              </a:spcBef>
              <a:defRPr/>
            </a:pPr>
            <a:r>
              <a:rPr lang="en-US" sz="1800" dirty="0" smtClean="0">
                <a:solidFill>
                  <a:srgbClr val="FF0000"/>
                </a:solidFill>
              </a:rPr>
              <a:t>No indication for new physics</a:t>
            </a:r>
            <a:endParaRPr lang="en-US" sz="18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1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i="1" dirty="0" smtClean="0"/>
              <a:t>N</a:t>
            </a:r>
            <a:r>
              <a:rPr lang="en-US" sz="1800" i="1" baseline="30000" dirty="0" smtClean="0"/>
              <a:t>3</a:t>
            </a:r>
            <a:r>
              <a:rPr lang="en-US" sz="1800" i="1" dirty="0" smtClean="0"/>
              <a:t>LO</a:t>
            </a:r>
            <a:r>
              <a:rPr lang="en-US" sz="1800" dirty="0" smtClean="0"/>
              <a:t> </a:t>
            </a:r>
            <a:r>
              <a:rPr lang="en-US" sz="1800" i="1" dirty="0" err="1" smtClean="0">
                <a:latin typeface="Symbol" pitchFamily="-65" charset="2"/>
              </a:rPr>
              <a:t>a</a:t>
            </a:r>
            <a:r>
              <a:rPr lang="en-US" sz="1800" i="1" baseline="-25000" dirty="0" err="1" smtClean="0"/>
              <a:t>S</a:t>
            </a:r>
            <a:r>
              <a:rPr lang="en-US" sz="1800" dirty="0" smtClean="0"/>
              <a:t> from fit:</a:t>
            </a:r>
          </a:p>
          <a:p>
            <a:pPr marL="471600" lvl="1" indent="-284400" eaLnBrk="1" hangingPunct="1">
              <a:lnSpc>
                <a:spcPct val="90000"/>
              </a:lnSpc>
              <a:defRPr/>
            </a:pPr>
            <a:r>
              <a:rPr lang="en-US" sz="1600" i="1" dirty="0" smtClean="0">
                <a:solidFill>
                  <a:srgbClr val="2C2C2C"/>
                </a:solidFill>
                <a:latin typeface="Symbol" pitchFamily="-65" charset="2"/>
                <a:ea typeface="ＭＳ Ｐゴシック" pitchFamily="-65" charset="-128"/>
              </a:rPr>
              <a:t>a</a:t>
            </a:r>
            <a:r>
              <a:rPr lang="en-US" sz="1600" i="1" baseline="-25000" dirty="0" smtClean="0">
                <a:solidFill>
                  <a:srgbClr val="2C2C2C"/>
                </a:solidFill>
                <a:ea typeface="ＭＳ Ｐゴシック" pitchFamily="-65" charset="-128"/>
              </a:rPr>
              <a:t>s</a:t>
            </a:r>
            <a:r>
              <a:rPr lang="en-US" sz="1600" i="1" dirty="0" smtClean="0">
                <a:solidFill>
                  <a:srgbClr val="2C2C2C"/>
                </a:solidFill>
                <a:ea typeface="ＭＳ Ｐゴシック" pitchFamily="-65" charset="-128"/>
              </a:rPr>
              <a:t>(M</a:t>
            </a:r>
            <a:r>
              <a:rPr lang="en-US" sz="1600" i="1" baseline="-25000" dirty="0" smtClean="0">
                <a:solidFill>
                  <a:srgbClr val="2C2C2C"/>
                </a:solidFill>
                <a:ea typeface="ＭＳ Ｐゴシック" pitchFamily="-65" charset="-128"/>
              </a:rPr>
              <a:t>Z</a:t>
            </a:r>
            <a:r>
              <a:rPr lang="en-US" sz="1600" i="1" baseline="30000" dirty="0" smtClean="0">
                <a:solidFill>
                  <a:srgbClr val="2C2C2C"/>
                </a:solidFill>
                <a:ea typeface="ＭＳ Ｐゴシック" pitchFamily="-65" charset="-128"/>
              </a:rPr>
              <a:t>2</a:t>
            </a:r>
            <a:r>
              <a:rPr lang="en-US" sz="1600" i="1" dirty="0" smtClean="0">
                <a:solidFill>
                  <a:srgbClr val="2C2C2C"/>
                </a:solidFill>
                <a:ea typeface="ＭＳ Ｐゴシック" pitchFamily="-65" charset="-128"/>
              </a:rPr>
              <a:t>)</a:t>
            </a:r>
            <a:r>
              <a:rPr lang="en-US" sz="1600" dirty="0" smtClean="0">
                <a:solidFill>
                  <a:srgbClr val="2C2C2C"/>
                </a:solidFill>
                <a:ea typeface="ＭＳ Ｐゴシック" pitchFamily="-65" charset="-128"/>
              </a:rPr>
              <a:t> = 0.1193 </a:t>
            </a:r>
            <a:r>
              <a:rPr lang="en-US" sz="1600" dirty="0" smtClean="0">
                <a:solidFill>
                  <a:srgbClr val="2C2C2C"/>
                </a:solidFill>
                <a:ea typeface="Arial" pitchFamily="-65" charset="0"/>
                <a:cs typeface="Arial" pitchFamily="-65" charset="0"/>
              </a:rPr>
              <a:t>± 0.0028 ± 0.0001</a:t>
            </a:r>
          </a:p>
          <a:p>
            <a:pPr marL="471600" lvl="1" indent="-284400" eaLnBrk="1" hangingPunct="1">
              <a:lnSpc>
                <a:spcPct val="90000"/>
              </a:lnSpc>
              <a:defRPr/>
            </a:pPr>
            <a:r>
              <a:rPr lang="en-US" sz="1600" dirty="0" smtClean="0"/>
              <a:t>First error is experimental fit error</a:t>
            </a:r>
          </a:p>
          <a:p>
            <a:pPr marL="471600" lvl="1" indent="-284400" eaLnBrk="1" hangingPunct="1">
              <a:lnSpc>
                <a:spcPct val="90000"/>
              </a:lnSpc>
              <a:defRPr/>
            </a:pPr>
            <a:r>
              <a:rPr lang="en-US" sz="1600" dirty="0" smtClean="0"/>
              <a:t>Second error due to missing QCD orders:</a:t>
            </a:r>
          </a:p>
          <a:p>
            <a:pPr marL="666000" lvl="2" indent="-230400" eaLnBrk="1" hangingPunct="1">
              <a:lnSpc>
                <a:spcPct val="90000"/>
              </a:lnSpc>
              <a:defRPr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incl. variation of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renorm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scale from </a:t>
            </a:r>
            <a:r>
              <a:rPr lang="en-US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</a:t>
            </a:r>
            <a:r>
              <a:rPr lang="en-US" sz="1400" i="1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</a:t>
            </a:r>
            <a:r>
              <a:rPr lang="en-US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/2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to </a:t>
            </a:r>
            <a:r>
              <a:rPr lang="en-US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2M</a:t>
            </a:r>
            <a:r>
              <a:rPr lang="en-US" sz="1400" i="1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and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massless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terms of order/beyond </a:t>
            </a:r>
            <a:r>
              <a:rPr lang="en-US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ymbol" pitchFamily="-65" charset="2"/>
              </a:rPr>
              <a:t>a</a:t>
            </a:r>
            <a:r>
              <a:rPr lang="en-US" sz="1400" i="1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</a:t>
            </a:r>
            <a:r>
              <a:rPr lang="en-US" sz="14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r>
            <a:r>
              <a:rPr lang="en-US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(M</a:t>
            </a:r>
            <a:r>
              <a:rPr lang="en-US" sz="1400" i="1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</a:t>
            </a:r>
            <a:r>
              <a:rPr lang="en-US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and massive terms of order/beyond </a:t>
            </a:r>
            <a:r>
              <a:rPr lang="en-US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ymbol" pitchFamily="-65" charset="2"/>
              </a:rPr>
              <a:t>a</a:t>
            </a:r>
            <a:r>
              <a:rPr lang="en-US" sz="1400" i="1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</a:t>
            </a:r>
            <a:r>
              <a:rPr lang="en-US" sz="14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r>
              <a:rPr lang="en-US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(M</a:t>
            </a:r>
            <a:r>
              <a:rPr lang="en-US" sz="1400" i="1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</a:t>
            </a:r>
            <a:r>
              <a:rPr lang="en-US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</a:p>
          <a:p>
            <a:pPr marL="471600" lvl="1" indent="-284400" eaLnBrk="1" hangingPunct="1">
              <a:lnSpc>
                <a:spcPct val="90000"/>
              </a:lnSpc>
              <a:defRPr/>
            </a:pPr>
            <a:r>
              <a:rPr lang="en-US" sz="1600" dirty="0" smtClean="0"/>
              <a:t>Excellent agreement with result </a:t>
            </a:r>
            <a:r>
              <a:rPr lang="en-US" sz="1600" i="1" dirty="0" smtClean="0">
                <a:ea typeface="ＭＳ Ｐゴシック" pitchFamily="-65" charset="-128"/>
              </a:rPr>
              <a:t>N</a:t>
            </a:r>
            <a:r>
              <a:rPr lang="en-US" sz="1600" i="1" baseline="30000" dirty="0" smtClean="0">
                <a:ea typeface="ＭＳ Ｐゴシック" pitchFamily="-65" charset="-128"/>
              </a:rPr>
              <a:t>3</a:t>
            </a:r>
            <a:r>
              <a:rPr lang="en-US" sz="1600" i="1" dirty="0" smtClean="0">
                <a:ea typeface="ＭＳ Ｐゴシック" pitchFamily="-65" charset="-128"/>
              </a:rPr>
              <a:t>LO</a:t>
            </a:r>
            <a:r>
              <a:rPr lang="en-US" sz="1600" dirty="0" smtClean="0">
                <a:ea typeface="ＭＳ Ｐゴシック" pitchFamily="-65" charset="-128"/>
              </a:rPr>
              <a:t> from </a:t>
            </a:r>
            <a:r>
              <a:rPr lang="en-US" sz="1600" i="1" dirty="0" err="1" smtClean="0">
                <a:latin typeface="Symbol" pitchFamily="-65" charset="2"/>
                <a:ea typeface="ＭＳ Ｐゴシック" pitchFamily="-65" charset="-128"/>
              </a:rPr>
              <a:t>t</a:t>
            </a:r>
            <a:r>
              <a:rPr lang="en-US" sz="1600" dirty="0" smtClean="0">
                <a:ea typeface="ＭＳ Ｐゴシック" pitchFamily="-65" charset="-128"/>
              </a:rPr>
              <a:t> decays</a:t>
            </a:r>
            <a:r>
              <a:rPr lang="en-US" sz="1600" dirty="0" smtClean="0"/>
              <a:t> </a:t>
            </a:r>
          </a:p>
        </p:txBody>
      </p:sp>
      <p:sp>
        <p:nvSpPr>
          <p:cNvPr id="24581" name="Line 10"/>
          <p:cNvSpPr>
            <a:spLocks noChangeShapeType="1"/>
          </p:cNvSpPr>
          <p:nvPr/>
        </p:nvSpPr>
        <p:spPr bwMode="auto">
          <a:xfrm>
            <a:off x="8108950" y="1708150"/>
            <a:ext cx="24765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82" name="Line 10"/>
          <p:cNvSpPr>
            <a:spLocks noChangeShapeType="1"/>
          </p:cNvSpPr>
          <p:nvPr/>
        </p:nvSpPr>
        <p:spPr bwMode="auto">
          <a:xfrm>
            <a:off x="8451850" y="1701800"/>
            <a:ext cx="246063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4583" name="Picture 9" descr="2010_11_16_PullPlot_logo.eps"/>
          <p:cNvPicPr>
            <a:picLocks noChangeAspect="1"/>
          </p:cNvPicPr>
          <p:nvPr/>
        </p:nvPicPr>
        <p:blipFill>
          <a:blip r:embed="rId2"/>
          <a:srcRect r="4900" b="2885"/>
          <a:stretch>
            <a:fillRect/>
          </a:stretch>
        </p:blipFill>
        <p:spPr bwMode="auto">
          <a:xfrm>
            <a:off x="242415" y="914400"/>
            <a:ext cx="3229448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5324475" y="6276975"/>
            <a:ext cx="3819525" cy="276225"/>
          </a:xfrm>
          <a:prstGeom prst="rect">
            <a:avLst/>
          </a:prstGeom>
          <a:noFill/>
          <a:ln w="25400">
            <a:noFill/>
            <a:prstDash val="dash"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sz="1200" b="0" kern="0" dirty="0">
                <a:solidFill>
                  <a:sysClr val="windowText" lastClr="000000"/>
                </a:solidFill>
                <a:latin typeface="+mn-lt"/>
              </a:rPr>
              <a:t>[</a:t>
            </a:r>
            <a:r>
              <a:rPr lang="en-US" sz="1200" b="0" kern="0" dirty="0" err="1">
                <a:solidFill>
                  <a:sysClr val="windowText" lastClr="000000"/>
                </a:solidFill>
                <a:latin typeface="+mn-lt"/>
              </a:rPr>
              <a:t>Davier</a:t>
            </a:r>
            <a:r>
              <a:rPr lang="en-US" sz="1200" b="0" kern="0" dirty="0">
                <a:solidFill>
                  <a:sysClr val="windowText" lastClr="000000"/>
                </a:solidFill>
                <a:latin typeface="+mn-lt"/>
              </a:rPr>
              <a:t> et al., EPJ C56, 305 (2008), arXiv:0803.0979]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8001000" y="6553200"/>
            <a:ext cx="1143000" cy="304800"/>
          </a:xfrm>
          <a:prstGeom prst="rect">
            <a:avLst/>
          </a:prstGeom>
        </p:spPr>
        <p:txBody>
          <a:bodyPr/>
          <a:lstStyle>
            <a:lvl1pPr algn="r">
              <a:defRPr sz="1400" b="0"/>
            </a:lvl1pPr>
          </a:lstStyle>
          <a:p>
            <a:pPr>
              <a:buFont typeface="Wingdings" pitchFamily="-65" charset="2"/>
              <a:buNone/>
              <a:defRPr/>
            </a:pPr>
            <a:fld id="{3FD7F658-55AC-CE4A-AC04-A8AE70956CA4}" type="slidenum">
              <a:rPr lang="de-DE" smtClean="0"/>
              <a:pPr>
                <a:buFont typeface="Wingdings" pitchFamily="-65" charset="2"/>
                <a:buNone/>
                <a:defRPr/>
              </a:pPr>
              <a:t>6</a:t>
            </a:fld>
            <a:endParaRPr lang="de-DE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8153400" y="6705600"/>
            <a:ext cx="1143000" cy="304800"/>
          </a:xfrm>
          <a:prstGeom prst="rect">
            <a:avLst/>
          </a:prstGeom>
        </p:spPr>
        <p:txBody>
          <a:bodyPr/>
          <a:lstStyle>
            <a:lvl1pPr algn="r">
              <a:defRPr sz="1400" b="0"/>
            </a:lvl1pPr>
          </a:lstStyle>
          <a:p>
            <a:pPr>
              <a:buFont typeface="Wingdings" pitchFamily="-65" charset="2"/>
              <a:buNone/>
              <a:defRPr/>
            </a:pPr>
            <a:fld id="{3FD7F658-55AC-CE4A-AC04-A8AE70956CA4}" type="slidenum">
              <a:rPr lang="de-DE" smtClean="0"/>
              <a:pPr>
                <a:buFont typeface="Wingdings" pitchFamily="-65" charset="2"/>
                <a:buNone/>
                <a:defRPr/>
              </a:pPr>
              <a:t>6</a:t>
            </a:fld>
            <a:endParaRPr lang="de-DE" dirty="0"/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228600" y="581223"/>
            <a:ext cx="342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 typeface="Wingdings" pitchFamily="-65" charset="2"/>
              <a:buNone/>
            </a:pPr>
            <a:r>
              <a:rPr lang="en-US" sz="1400" dirty="0" smtClean="0"/>
              <a:t>Standard fit w/o direct Higgs searches</a:t>
            </a:r>
            <a:endParaRPr lang="de-DE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HiggsScan_logo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52400" y="2660650"/>
            <a:ext cx="4496400" cy="3045181"/>
          </a:xfrm>
          <a:prstGeom prst="rect">
            <a:avLst/>
          </a:prstGeom>
        </p:spPr>
      </p:pic>
      <p:sp>
        <p:nvSpPr>
          <p:cNvPr id="2560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Global Fit of electroweak SM and beyond </a:t>
            </a:r>
          </a:p>
        </p:txBody>
      </p:sp>
      <p:sp>
        <p:nvSpPr>
          <p:cNvPr id="25609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Electroweak Fit – w/o direct Higgs searches</a:t>
            </a:r>
            <a:endParaRPr lang="de-DE" dirty="0" smtClean="0"/>
          </a:p>
        </p:txBody>
      </p:sp>
      <p:sp>
        <p:nvSpPr>
          <p:cNvPr id="25610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65113" y="692150"/>
            <a:ext cx="4459287" cy="1746250"/>
          </a:xfrm>
        </p:spPr>
        <p:txBody>
          <a:bodyPr/>
          <a:lstStyle/>
          <a:p>
            <a:pPr eaLnBrk="1" hangingPunct="1">
              <a:spcBef>
                <a:spcPts val="313"/>
              </a:spcBef>
              <a:buClr>
                <a:srgbClr val="990000"/>
              </a:buClr>
            </a:pPr>
            <a:r>
              <a:rPr lang="en-US" sz="1800" smtClean="0"/>
              <a:t>M</a:t>
            </a:r>
            <a:r>
              <a:rPr lang="en-US" sz="1800" baseline="-25000" smtClean="0"/>
              <a:t>H</a:t>
            </a:r>
            <a:r>
              <a:rPr lang="en-US" sz="1800" smtClean="0"/>
              <a:t> from fit w/o Higgs searches: </a:t>
            </a:r>
          </a:p>
          <a:p>
            <a:pPr marL="503238" lvl="1" eaLnBrk="1" hangingPunct="1">
              <a:spcBef>
                <a:spcPts val="313"/>
              </a:spcBef>
            </a:pPr>
            <a:r>
              <a:rPr lang="en-US" sz="1600" smtClean="0"/>
              <a:t>Central value  </a:t>
            </a:r>
            <a:r>
              <a:rPr lang="en-US" sz="1600" smtClean="0">
                <a:ea typeface="Arial" pitchFamily="-65" charset="0"/>
                <a:cs typeface="Arial" pitchFamily="-65" charset="0"/>
              </a:rPr>
              <a:t>±</a:t>
            </a:r>
            <a:r>
              <a:rPr lang="en-US" sz="1600" smtClean="0"/>
              <a:t>1</a:t>
            </a:r>
            <a:r>
              <a:rPr lang="en-US" sz="1600" smtClean="0">
                <a:latin typeface="Symbol" pitchFamily="-65" charset="2"/>
              </a:rPr>
              <a:t>s</a:t>
            </a:r>
            <a:r>
              <a:rPr lang="en-US" sz="1600" smtClean="0"/>
              <a:t>: </a:t>
            </a:r>
          </a:p>
          <a:p>
            <a:pPr marL="503238" lvl="1" eaLnBrk="1" hangingPunct="1">
              <a:spcBef>
                <a:spcPts val="313"/>
              </a:spcBef>
            </a:pPr>
            <a:endParaRPr lang="en-US" sz="1600" smtClean="0">
              <a:ea typeface="Arial" pitchFamily="-65" charset="0"/>
              <a:cs typeface="Arial" pitchFamily="-65" charset="0"/>
            </a:endParaRPr>
          </a:p>
          <a:p>
            <a:pPr marL="503238" lvl="1" eaLnBrk="1" hangingPunct="1">
              <a:spcBef>
                <a:spcPts val="313"/>
              </a:spcBef>
            </a:pPr>
            <a:r>
              <a:rPr lang="en-US" sz="1600" smtClean="0">
                <a:ea typeface="Arial" pitchFamily="-65" charset="0"/>
                <a:cs typeface="Arial" pitchFamily="-65" charset="0"/>
              </a:rPr>
              <a:t>2</a:t>
            </a:r>
            <a:r>
              <a:rPr lang="en-US" sz="1600" smtClean="0">
                <a:latin typeface="Symbol" pitchFamily="-65" charset="2"/>
              </a:rPr>
              <a:t>s </a:t>
            </a:r>
            <a:r>
              <a:rPr lang="en-US" sz="1600" smtClean="0"/>
              <a:t>interval: </a:t>
            </a:r>
            <a:endParaRPr lang="en-US" sz="1600" smtClean="0">
              <a:ea typeface="Arial" pitchFamily="-65" charset="0"/>
              <a:cs typeface="Arial" pitchFamily="-65" charset="0"/>
            </a:endParaRPr>
          </a:p>
        </p:txBody>
      </p:sp>
      <p:sp>
        <p:nvSpPr>
          <p:cNvPr id="25612" name="Rectangle 1027"/>
          <p:cNvSpPr txBox="1">
            <a:spLocks noChangeArrowheads="1"/>
          </p:cNvSpPr>
          <p:nvPr/>
        </p:nvSpPr>
        <p:spPr bwMode="auto">
          <a:xfrm>
            <a:off x="268288" y="5791200"/>
            <a:ext cx="734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ts val="313"/>
              </a:spcBef>
            </a:pPr>
            <a:r>
              <a:rPr lang="en-US" sz="1800" b="0" dirty="0">
                <a:solidFill>
                  <a:srgbClr val="79992A"/>
                </a:solidFill>
              </a:rPr>
              <a:t>Green</a:t>
            </a:r>
            <a:r>
              <a:rPr lang="en-US" sz="1800" b="0" dirty="0"/>
              <a:t> error band from including / excluding theoretical errors in fit</a:t>
            </a:r>
          </a:p>
          <a:p>
            <a:pPr marL="503238" lvl="1" indent="-285750">
              <a:spcBef>
                <a:spcPts val="313"/>
              </a:spcBef>
              <a:buFontTx/>
              <a:buChar char="•"/>
            </a:pPr>
            <a:r>
              <a:rPr lang="en-US" sz="1600" b="0" dirty="0"/>
              <a:t>Theoretical errors included in </a:t>
            </a:r>
            <a:r>
              <a:rPr lang="en-US" sz="1600" b="0" dirty="0">
                <a:latin typeface="Symbol" pitchFamily="-65" charset="2"/>
              </a:rPr>
              <a:t>c</a:t>
            </a:r>
            <a:r>
              <a:rPr lang="en-US" sz="1600" b="0" baseline="30000" dirty="0"/>
              <a:t>2</a:t>
            </a:r>
            <a:r>
              <a:rPr lang="en-US" sz="1600" b="0" dirty="0"/>
              <a:t> with “flat likelihood term”  </a:t>
            </a:r>
            <a:endParaRPr lang="en-US" sz="1800" b="0" dirty="0"/>
          </a:p>
        </p:txBody>
      </p:sp>
      <p:sp>
        <p:nvSpPr>
          <p:cNvPr id="25613" name="Up Arrow 14"/>
          <p:cNvSpPr>
            <a:spLocks noChangeArrowheads="1"/>
          </p:cNvSpPr>
          <p:nvPr/>
        </p:nvSpPr>
        <p:spPr bwMode="auto">
          <a:xfrm>
            <a:off x="1524000" y="5575300"/>
            <a:ext cx="228600" cy="2520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B8D75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/>
            <a:endParaRPr lang="en-US"/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1938338" y="1325563"/>
          <a:ext cx="1752600" cy="285750"/>
        </p:xfrm>
        <a:graphic>
          <a:graphicData uri="http://schemas.openxmlformats.org/presentationml/2006/ole">
            <p:oleObj spid="_x0000_s25602" name="Equation" r:id="rId6" imgW="1244600" imgH="203200" progId="Equation.3">
              <p:embed/>
            </p:oleObj>
          </a:graphicData>
        </a:graphic>
      </p:graphicFrame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1941513" y="1847850"/>
          <a:ext cx="1216025" cy="285750"/>
        </p:xfrm>
        <a:graphic>
          <a:graphicData uri="http://schemas.openxmlformats.org/presentationml/2006/ole">
            <p:oleObj spid="_x0000_s25603" name="Equation" r:id="rId7" imgW="863600" imgH="203200" progId="Equation.3">
              <p:embed/>
            </p:oleObj>
          </a:graphicData>
        </a:graphic>
      </p:graphicFrame>
      <p:sp>
        <p:nvSpPr>
          <p:cNvPr id="17" name="Rectangle 1027"/>
          <p:cNvSpPr txBox="1">
            <a:spLocks noChangeArrowheads="1"/>
          </p:cNvSpPr>
          <p:nvPr/>
        </p:nvSpPr>
        <p:spPr bwMode="auto">
          <a:xfrm>
            <a:off x="4648200" y="685800"/>
            <a:ext cx="4611687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ts val="313"/>
              </a:spcBef>
              <a:defRPr/>
            </a:pPr>
            <a:r>
              <a:rPr lang="en-US" sz="1800" b="0" kern="0" dirty="0" err="1" smtClean="0">
                <a:solidFill>
                  <a:srgbClr val="0033CC"/>
                </a:solidFill>
                <a:latin typeface="+mn-lt"/>
                <a:ea typeface="+mn-ea"/>
                <a:cs typeface="+mn-cs"/>
              </a:rPr>
              <a:t>m</a:t>
            </a:r>
            <a:r>
              <a:rPr lang="en-US" sz="1800" b="0" kern="0" baseline="-25000" dirty="0" err="1" smtClean="0">
                <a:solidFill>
                  <a:srgbClr val="0033CC"/>
                </a:solidFill>
                <a:latin typeface="+mn-lt"/>
                <a:ea typeface="+mn-ea"/>
                <a:cs typeface="+mn-cs"/>
              </a:rPr>
              <a:t>top</a:t>
            </a:r>
            <a:r>
              <a:rPr lang="en-US" sz="1800" b="0" kern="0" dirty="0" smtClean="0">
                <a:solidFill>
                  <a:srgbClr val="0033CC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b="0" kern="0" dirty="0" err="1" smtClean="0">
                <a:solidFill>
                  <a:srgbClr val="0033CC"/>
                </a:solidFill>
                <a:latin typeface="+mn-lt"/>
                <a:ea typeface="+mn-ea"/>
                <a:cs typeface="+mn-cs"/>
              </a:rPr>
              <a:t>vs</a:t>
            </a:r>
            <a:r>
              <a:rPr lang="en-US" sz="1800" b="0" kern="0" dirty="0" smtClean="0">
                <a:solidFill>
                  <a:srgbClr val="0033CC"/>
                </a:solidFill>
                <a:latin typeface="+mn-lt"/>
                <a:ea typeface="+mn-ea"/>
                <a:cs typeface="+mn-cs"/>
              </a:rPr>
              <a:t> M</a:t>
            </a:r>
            <a:r>
              <a:rPr lang="en-US" sz="1800" b="0" kern="0" baseline="-25000" dirty="0" smtClean="0">
                <a:solidFill>
                  <a:srgbClr val="0033CC"/>
                </a:solidFill>
                <a:latin typeface="+mn-lt"/>
                <a:ea typeface="+mn-ea"/>
                <a:cs typeface="+mn-cs"/>
              </a:rPr>
              <a:t>W</a:t>
            </a:r>
            <a:r>
              <a:rPr lang="en-US" sz="1800" b="0" kern="0" dirty="0" smtClean="0">
                <a:solidFill>
                  <a:srgbClr val="0033CC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503238" lvl="1" indent="-284400">
              <a:spcBef>
                <a:spcPts val="313"/>
              </a:spcBef>
              <a:buClr>
                <a:srgbClr val="800000"/>
              </a:buClr>
              <a:buFontTx/>
              <a:buChar char="•"/>
              <a:defRPr/>
            </a:pPr>
            <a:r>
              <a:rPr lang="en-US" sz="1600" b="0" kern="0" dirty="0" smtClean="0">
                <a:latin typeface="+mn-lt"/>
                <a:ea typeface="+mn-ea"/>
                <a:cs typeface="+mn-cs"/>
              </a:rPr>
              <a:t>Indirect results agree nicely with direct measurements.</a:t>
            </a:r>
          </a:p>
          <a:p>
            <a:pPr marL="503238" lvl="1" indent="-284400">
              <a:spcBef>
                <a:spcPts val="313"/>
              </a:spcBef>
              <a:buClr>
                <a:srgbClr val="800000"/>
              </a:buClr>
              <a:buFontTx/>
              <a:buChar char="•"/>
              <a:defRPr/>
            </a:pPr>
            <a:r>
              <a:rPr lang="en-US" sz="1600" b="0" kern="0" dirty="0" smtClean="0">
                <a:latin typeface="+mn-lt"/>
                <a:ea typeface="+mn-ea"/>
                <a:cs typeface="+mn-cs"/>
              </a:rPr>
              <a:t>Results from Higgs searches significantly reduces allowed indirect parameter space.</a:t>
            </a:r>
          </a:p>
          <a:p>
            <a:pPr marL="503238" lvl="1" indent="-284400">
              <a:spcBef>
                <a:spcPts val="313"/>
              </a:spcBef>
              <a:buClr>
                <a:srgbClr val="800000"/>
              </a:buClr>
              <a:buFontTx/>
              <a:buChar char="•"/>
              <a:defRPr/>
            </a:pPr>
            <a:r>
              <a:rPr lang="en-US" sz="1600" b="0" kern="0" dirty="0" smtClean="0"/>
              <a:t>Illustrative probe of SM,</a:t>
            </a:r>
            <a:br>
              <a:rPr lang="en-US" sz="1600" b="0" kern="0" dirty="0" smtClean="0"/>
            </a:br>
            <a:r>
              <a:rPr lang="en-US" sz="1600" b="0" kern="0" dirty="0" smtClean="0"/>
              <a:t>if Higgs measured at LHC.</a:t>
            </a:r>
            <a:endParaRPr lang="en-US" sz="1600" b="0" kern="0" dirty="0" smtClean="0">
              <a:ea typeface="Arial" pitchFamily="-65" charset="0"/>
              <a:cs typeface="Arial" pitchFamily="-65" charset="0"/>
            </a:endParaRPr>
          </a:p>
          <a:p>
            <a:pPr marL="503238" lvl="1" indent="-284400">
              <a:spcBef>
                <a:spcPts val="313"/>
              </a:spcBef>
              <a:buClr>
                <a:srgbClr val="800000"/>
              </a:buClr>
              <a:buFontTx/>
              <a:buChar char="•"/>
              <a:defRPr/>
            </a:pPr>
            <a:endParaRPr lang="en-US" sz="1600" b="0" kern="0" dirty="0" smtClean="0">
              <a:latin typeface="+mn-lt"/>
              <a:ea typeface="+mn-ea"/>
              <a:cs typeface="+mn-cs"/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8001000" y="6553200"/>
            <a:ext cx="1143000" cy="304800"/>
          </a:xfrm>
          <a:prstGeom prst="rect">
            <a:avLst/>
          </a:prstGeom>
        </p:spPr>
        <p:txBody>
          <a:bodyPr/>
          <a:lstStyle>
            <a:lvl1pPr algn="r">
              <a:defRPr sz="1400" b="0"/>
            </a:lvl1pPr>
          </a:lstStyle>
          <a:p>
            <a:pPr>
              <a:buFont typeface="Wingdings" pitchFamily="-65" charset="2"/>
              <a:buNone/>
              <a:defRPr/>
            </a:pPr>
            <a:fld id="{3FD7F658-55AC-CE4A-AC04-A8AE70956CA4}" type="slidenum">
              <a:rPr lang="de-DE" smtClean="0"/>
              <a:pPr>
                <a:buFont typeface="Wingdings" pitchFamily="-65" charset="2"/>
                <a:buNone/>
                <a:defRPr/>
              </a:pPr>
              <a:t>7</a:t>
            </a:fld>
            <a:endParaRPr lang="de-DE" dirty="0"/>
          </a:p>
        </p:txBody>
      </p:sp>
      <p:pic>
        <p:nvPicPr>
          <p:cNvPr id="20" name="Picture 19" descr="W_vs_top_logo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4647600" y="2667000"/>
            <a:ext cx="4496400" cy="3045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Electroweak fit – Impact of new </a:t>
            </a:r>
            <a:r>
              <a:rPr lang="en-US" i="1">
                <a:latin typeface="Symbol" pitchFamily="-65" charset="2"/>
              </a:rPr>
              <a:t>Da</a:t>
            </a:r>
            <a:r>
              <a:rPr lang="en-US" i="1" baseline="-25000"/>
              <a:t>had</a:t>
            </a:r>
            <a:r>
              <a:rPr lang="en-US" i="1" baseline="30000"/>
              <a:t>(5)</a:t>
            </a:r>
            <a:r>
              <a:rPr lang="en-US" i="1"/>
              <a:t>(M</a:t>
            </a:r>
            <a:r>
              <a:rPr lang="en-US" i="1" baseline="-25000"/>
              <a:t>Z</a:t>
            </a:r>
            <a:r>
              <a:rPr lang="en-US" i="1" baseline="30000"/>
              <a:t>2</a:t>
            </a:r>
            <a:r>
              <a:rPr lang="en-US" i="1"/>
              <a:t>)</a:t>
            </a:r>
            <a:endParaRPr lang="en-US"/>
          </a:p>
        </p:txBody>
      </p:sp>
      <p:sp>
        <p:nvSpPr>
          <p:cNvPr id="266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09600"/>
            <a:ext cx="8686800" cy="1295400"/>
          </a:xfrm>
        </p:spPr>
        <p:txBody>
          <a:bodyPr/>
          <a:lstStyle/>
          <a:p>
            <a:r>
              <a:rPr lang="en-US" dirty="0"/>
              <a:t>We use latest value:</a:t>
            </a:r>
            <a:endParaRPr lang="en-US" dirty="0" smtClean="0"/>
          </a:p>
          <a:p>
            <a:pPr lvl="1"/>
            <a:r>
              <a:rPr lang="en-US" sz="1800" dirty="0" smtClean="0"/>
              <a:t>Includes (among others) new </a:t>
            </a:r>
            <a:r>
              <a:rPr lang="en-US" sz="1800" dirty="0" err="1" smtClean="0">
                <a:latin typeface="Symbol" pitchFamily="-65" charset="2"/>
              </a:rPr>
              <a:t>p</a:t>
            </a:r>
            <a:r>
              <a:rPr lang="en-US" sz="1800" baseline="30000" dirty="0" err="1" smtClean="0"/>
              <a:t>+</a:t>
            </a:r>
            <a:r>
              <a:rPr lang="en-US" sz="1800" dirty="0" err="1" smtClean="0">
                <a:latin typeface="Symbol" pitchFamily="-65" charset="2"/>
              </a:rPr>
              <a:t>p</a:t>
            </a:r>
            <a:r>
              <a:rPr lang="en-US" sz="1800" baseline="30000" dirty="0" smtClean="0"/>
              <a:t>- </a:t>
            </a:r>
            <a:r>
              <a:rPr lang="en-US" sz="1800" dirty="0" smtClean="0"/>
              <a:t>and multi-</a:t>
            </a:r>
            <a:r>
              <a:rPr lang="en-US" sz="1800" dirty="0" err="1" smtClean="0"/>
              <a:t>hadron</a:t>
            </a:r>
            <a:r>
              <a:rPr lang="en-US" sz="1800" dirty="0" smtClean="0"/>
              <a:t> </a:t>
            </a:r>
            <a:r>
              <a:rPr lang="en-US" sz="1800" dirty="0" err="1" smtClean="0"/>
              <a:t>x</a:t>
            </a:r>
            <a:r>
              <a:rPr lang="en-US" sz="1800" dirty="0" smtClean="0"/>
              <a:t>-sections from BABAR</a:t>
            </a:r>
          </a:p>
          <a:p>
            <a:pPr lvl="1"/>
            <a:r>
              <a:rPr lang="en-US" sz="1800" dirty="0" smtClean="0"/>
              <a:t>Value decreased compared with previous value: </a:t>
            </a:r>
            <a:endParaRPr lang="en-US" sz="1800" baseline="30000" dirty="0"/>
          </a:p>
        </p:txBody>
      </p:sp>
      <p:pic>
        <p:nvPicPr>
          <p:cNvPr id="26634" name="Picture 5"/>
          <p:cNvPicPr>
            <a:picLocks noChangeAspect="1" noChangeArrowheads="1"/>
          </p:cNvPicPr>
          <p:nvPr/>
        </p:nvPicPr>
        <p:blipFill>
          <a:blip r:embed="rId4"/>
          <a:srcRect l="2003"/>
          <a:stretch>
            <a:fillRect/>
          </a:stretch>
        </p:blipFill>
        <p:spPr bwMode="auto">
          <a:xfrm>
            <a:off x="3916363" y="2057400"/>
            <a:ext cx="5227637" cy="3582988"/>
          </a:xfrm>
          <a:prstGeom prst="rect">
            <a:avLst/>
          </a:prstGeom>
          <a:noFill/>
          <a:ln w="25400">
            <a:noFill/>
            <a:prstDash val="dash"/>
            <a:miter lim="800000"/>
            <a:headEnd/>
            <a:tailEnd/>
          </a:ln>
        </p:spPr>
      </p:pic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2971800" y="649288"/>
          <a:ext cx="3073400" cy="384175"/>
        </p:xfrm>
        <a:graphic>
          <a:graphicData uri="http://schemas.openxmlformats.org/presentationml/2006/ole">
            <p:oleObj spid="_x0000_s26626" name="Equation" r:id="rId5" imgW="7315200" imgH="914400" progId="Equation.3">
              <p:embed/>
            </p:oleObj>
          </a:graphicData>
        </a:graphic>
      </p:graphicFrame>
      <p:sp>
        <p:nvSpPr>
          <p:cNvPr id="26635" name="Text Box 9"/>
          <p:cNvSpPr txBox="1">
            <a:spLocks noChangeArrowheads="1"/>
          </p:cNvSpPr>
          <p:nvPr/>
        </p:nvSpPr>
        <p:spPr bwMode="auto">
          <a:xfrm>
            <a:off x="6237288" y="708025"/>
            <a:ext cx="2297112" cy="277813"/>
          </a:xfrm>
          <a:prstGeom prst="rect">
            <a:avLst/>
          </a:prstGeom>
          <a:noFill/>
          <a:ln w="25400">
            <a:noFill/>
            <a:prstDash val="dash"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" pitchFamily="-65" charset="2"/>
              <a:buNone/>
            </a:pPr>
            <a:r>
              <a:rPr lang="en-US" sz="1200" b="0" dirty="0"/>
              <a:t>[</a:t>
            </a:r>
            <a:r>
              <a:rPr lang="en-US" sz="1200" b="0" dirty="0" err="1"/>
              <a:t>Davier</a:t>
            </a:r>
            <a:r>
              <a:rPr lang="en-US" sz="1200" b="0" dirty="0"/>
              <a:t> et al., arXiv:1010.4180]</a:t>
            </a:r>
          </a:p>
        </p:txBody>
      </p:sp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5715000" y="1349375"/>
          <a:ext cx="2743200" cy="341313"/>
        </p:xfrm>
        <a:graphic>
          <a:graphicData uri="http://schemas.openxmlformats.org/presentationml/2006/ole">
            <p:oleObj spid="_x0000_s26627" name="Equation" r:id="rId6" imgW="7315200" imgH="914400" progId="Equation.3">
              <p:embed/>
            </p:oleObj>
          </a:graphicData>
        </a:graphic>
      </p:graphicFrame>
      <p:sp>
        <p:nvSpPr>
          <p:cNvPr id="26636" name="Text Box 11"/>
          <p:cNvSpPr txBox="1">
            <a:spLocks noChangeArrowheads="1"/>
          </p:cNvSpPr>
          <p:nvPr/>
        </p:nvSpPr>
        <p:spPr bwMode="auto">
          <a:xfrm>
            <a:off x="6248400" y="1628775"/>
            <a:ext cx="2895600" cy="276225"/>
          </a:xfrm>
          <a:prstGeom prst="rect">
            <a:avLst/>
          </a:prstGeom>
          <a:noFill/>
          <a:ln w="25400">
            <a:noFill/>
            <a:prstDash val="dash"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" pitchFamily="-65" charset="2"/>
              <a:buNone/>
            </a:pPr>
            <a:r>
              <a:rPr lang="en-US" sz="1200" b="0" dirty="0"/>
              <a:t>[Hagiwara et al., PLB B649, 173 (2007)]</a:t>
            </a:r>
          </a:p>
        </p:txBody>
      </p:sp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6369050" y="5273675"/>
          <a:ext cx="1719263" cy="365125"/>
        </p:xfrm>
        <a:graphic>
          <a:graphicData uri="http://schemas.openxmlformats.org/presentationml/2006/ole">
            <p:oleObj spid="_x0000_s26628" name="Equation" r:id="rId7" imgW="7315200" imgH="1549400" progId="Equation.3">
              <p:embed/>
            </p:oleObj>
          </a:graphicData>
        </a:graphic>
      </p:graphicFrame>
      <p:sp>
        <p:nvSpPr>
          <p:cNvPr id="26637" name="Line 14"/>
          <p:cNvSpPr>
            <a:spLocks noChangeShapeType="1"/>
          </p:cNvSpPr>
          <p:nvPr/>
        </p:nvSpPr>
        <p:spPr bwMode="auto">
          <a:xfrm flipH="1" flipV="1">
            <a:off x="5791200" y="5181600"/>
            <a:ext cx="533400" cy="152400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6629" name="Object 5"/>
          <p:cNvGraphicFramePr>
            <a:graphicFrameLocks noChangeAspect="1"/>
          </p:cNvGraphicFramePr>
          <p:nvPr/>
        </p:nvGraphicFramePr>
        <p:xfrm>
          <a:off x="6172200" y="5856288"/>
          <a:ext cx="1524000" cy="323850"/>
        </p:xfrm>
        <a:graphic>
          <a:graphicData uri="http://schemas.openxmlformats.org/presentationml/2006/ole">
            <p:oleObj spid="_x0000_s26629" name="Equation" r:id="rId8" imgW="7315200" imgH="1549400" progId="Equation.3">
              <p:embed/>
            </p:oleObj>
          </a:graphicData>
        </a:graphic>
      </p:graphicFrame>
      <p:graphicFrame>
        <p:nvGraphicFramePr>
          <p:cNvPr id="26630" name="Object 6"/>
          <p:cNvGraphicFramePr>
            <a:graphicFrameLocks noChangeAspect="1"/>
          </p:cNvGraphicFramePr>
          <p:nvPr/>
        </p:nvGraphicFramePr>
        <p:xfrm>
          <a:off x="4191000" y="5330825"/>
          <a:ext cx="1698625" cy="384175"/>
        </p:xfrm>
        <a:graphic>
          <a:graphicData uri="http://schemas.openxmlformats.org/presentationml/2006/ole">
            <p:oleObj spid="_x0000_s26630" name="Equation" r:id="rId9" imgW="7315200" imgH="1651000" progId="Equation.3">
              <p:embed/>
            </p:oleObj>
          </a:graphicData>
        </a:graphic>
      </p:graphicFrame>
      <p:sp>
        <p:nvSpPr>
          <p:cNvPr id="26638" name="Line 18"/>
          <p:cNvSpPr>
            <a:spLocks noChangeShapeType="1"/>
          </p:cNvSpPr>
          <p:nvPr/>
        </p:nvSpPr>
        <p:spPr bwMode="auto">
          <a:xfrm flipV="1">
            <a:off x="4953000" y="5181600"/>
            <a:ext cx="228600" cy="15240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6639" name="Picture 19" descr="2010_11_16_DAlphaHad_vs_higgs_logo_full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6200" y="2774950"/>
            <a:ext cx="3962400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6631" name="Object 7"/>
          <p:cNvGraphicFramePr>
            <a:graphicFrameLocks noChangeAspect="1"/>
          </p:cNvGraphicFramePr>
          <p:nvPr/>
        </p:nvGraphicFramePr>
        <p:xfrm>
          <a:off x="6172200" y="6151563"/>
          <a:ext cx="1506538" cy="342900"/>
        </p:xfrm>
        <a:graphic>
          <a:graphicData uri="http://schemas.openxmlformats.org/presentationml/2006/ole">
            <p:oleObj spid="_x0000_s26631" name="Equation" r:id="rId11" imgW="7315200" imgH="1651000" progId="Equation.3">
              <p:embed/>
            </p:oleObj>
          </a:graphicData>
        </a:graphic>
      </p:graphicFrame>
      <p:sp>
        <p:nvSpPr>
          <p:cNvPr id="26640" name="Rectangle 3"/>
          <p:cNvSpPr txBox="1">
            <a:spLocks noChangeArrowheads="1"/>
          </p:cNvSpPr>
          <p:nvPr/>
        </p:nvSpPr>
        <p:spPr bwMode="auto">
          <a:xfrm>
            <a:off x="152400" y="1676400"/>
            <a:ext cx="3505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0" hangingPunct="0">
              <a:buClr>
                <a:srgbClr val="800000"/>
              </a:buClr>
            </a:pPr>
            <a:r>
              <a:rPr lang="en-US" b="0" dirty="0">
                <a:solidFill>
                  <a:srgbClr val="0033CC"/>
                </a:solidFill>
              </a:rPr>
              <a:t>Increase of M</a:t>
            </a:r>
            <a:r>
              <a:rPr lang="en-US" b="0" baseline="-25000" dirty="0">
                <a:solidFill>
                  <a:srgbClr val="0033CC"/>
                </a:solidFill>
              </a:rPr>
              <a:t>H</a:t>
            </a:r>
            <a:r>
              <a:rPr lang="en-US" b="0" dirty="0" smtClean="0">
                <a:solidFill>
                  <a:srgbClr val="0033CC"/>
                </a:solidFill>
              </a:rPr>
              <a:t> by </a:t>
            </a:r>
            <a:r>
              <a:rPr lang="en-US" b="0" dirty="0">
                <a:solidFill>
                  <a:srgbClr val="0033CC"/>
                </a:solidFill>
              </a:rPr>
              <a:t>12 </a:t>
            </a:r>
            <a:r>
              <a:rPr lang="en-US" b="0" dirty="0" err="1" smtClean="0">
                <a:solidFill>
                  <a:srgbClr val="0033CC"/>
                </a:solidFill>
              </a:rPr>
              <a:t>GeV</a:t>
            </a:r>
            <a:r>
              <a:rPr lang="en-US" b="0" dirty="0" smtClean="0">
                <a:solidFill>
                  <a:srgbClr val="0033CC"/>
                </a:solidFill>
              </a:rPr>
              <a:t> </a:t>
            </a:r>
            <a:r>
              <a:rPr lang="en-US" b="0" dirty="0">
                <a:solidFill>
                  <a:srgbClr val="0033CC"/>
                </a:solidFill>
              </a:rPr>
              <a:t>thanks to negative </a:t>
            </a:r>
            <a:r>
              <a:rPr lang="en-US" b="0" dirty="0" smtClean="0">
                <a:solidFill>
                  <a:srgbClr val="0033CC"/>
                </a:solidFill>
              </a:rPr>
              <a:t>correlation (-39%)</a:t>
            </a:r>
            <a:endParaRPr lang="en-US" sz="1800" b="0" baseline="30000" dirty="0"/>
          </a:p>
        </p:txBody>
      </p:sp>
      <p:sp>
        <p:nvSpPr>
          <p:cNvPr id="26641" name="Rectangle 3"/>
          <p:cNvSpPr txBox="1">
            <a:spLocks noChangeArrowheads="1"/>
          </p:cNvSpPr>
          <p:nvPr/>
        </p:nvSpPr>
        <p:spPr bwMode="auto">
          <a:xfrm>
            <a:off x="152400" y="5486400"/>
            <a:ext cx="8153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0" hangingPunct="0">
              <a:buClr>
                <a:srgbClr val="800000"/>
              </a:buClr>
            </a:pPr>
            <a:r>
              <a:rPr lang="en-US" b="0">
                <a:solidFill>
                  <a:srgbClr val="0033CC"/>
                </a:solidFill>
              </a:rPr>
              <a:t>In comparison: </a:t>
            </a:r>
          </a:p>
          <a:p>
            <a:pPr marL="471488" lvl="1" indent="-284163" eaLnBrk="0" hangingPunct="0">
              <a:buClr>
                <a:srgbClr val="800000"/>
              </a:buClr>
              <a:buFontTx/>
              <a:buChar char="•"/>
            </a:pPr>
            <a:r>
              <a:rPr lang="en-US" sz="1600" b="0"/>
              <a:t>Preliminary value (275.9±1.5)·10</a:t>
            </a:r>
            <a:r>
              <a:rPr lang="en-US" sz="1600" b="0" baseline="30000"/>
              <a:t>-4</a:t>
            </a:r>
            <a:r>
              <a:rPr lang="en-US" sz="1600" b="0"/>
              <a:t> (Teubner at Tau2010):</a:t>
            </a:r>
          </a:p>
          <a:p>
            <a:pPr marL="471488" lvl="1" indent="-284163" eaLnBrk="0" hangingPunct="0">
              <a:buClr>
                <a:srgbClr val="800000"/>
              </a:buClr>
              <a:buFontTx/>
              <a:buChar char="•"/>
            </a:pPr>
            <a:r>
              <a:rPr lang="en-US" sz="1600" b="0"/>
              <a:t>LEP EW wg: (275.8±3.5)·10</a:t>
            </a:r>
            <a:r>
              <a:rPr lang="en-US" sz="1600" b="0" baseline="30000"/>
              <a:t>-4</a:t>
            </a:r>
            <a:r>
              <a:rPr lang="en-US" sz="1600" b="0"/>
              <a:t> (Burghardt &amp; Pietrzyk, 2005): </a:t>
            </a:r>
          </a:p>
        </p:txBody>
      </p:sp>
      <p:sp>
        <p:nvSpPr>
          <p:cNvPr id="2664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Global Fit of electroweak SM and beyond </a:t>
            </a:r>
          </a:p>
        </p:txBody>
      </p:sp>
      <p:sp>
        <p:nvSpPr>
          <p:cNvPr id="19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8001000" y="6553200"/>
            <a:ext cx="1143000" cy="304800"/>
          </a:xfrm>
          <a:prstGeom prst="rect">
            <a:avLst/>
          </a:prstGeom>
        </p:spPr>
        <p:txBody>
          <a:bodyPr/>
          <a:lstStyle>
            <a:lvl1pPr algn="r">
              <a:defRPr sz="1400" b="0"/>
            </a:lvl1pPr>
          </a:lstStyle>
          <a:p>
            <a:pPr>
              <a:buFont typeface="Wingdings" pitchFamily="-65" charset="2"/>
              <a:buNone/>
              <a:defRPr/>
            </a:pPr>
            <a:fld id="{3FD7F658-55AC-CE4A-AC04-A8AE70956CA4}" type="slidenum">
              <a:rPr lang="de-DE" smtClean="0"/>
              <a:pPr>
                <a:buFont typeface="Wingdings" pitchFamily="-65" charset="2"/>
                <a:buNone/>
                <a:defRPr/>
              </a:pPr>
              <a:t>8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Electroweak fit – Experimental input</a:t>
            </a:r>
          </a:p>
        </p:txBody>
      </p:sp>
      <p:sp>
        <p:nvSpPr>
          <p:cNvPr id="2253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Global Fit of electroweak SM and beyond </a:t>
            </a:r>
          </a:p>
        </p:txBody>
      </p:sp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568160"/>
            <a:ext cx="2428875" cy="2413000"/>
          </a:xfrm>
          <a:prstGeom prst="rect">
            <a:avLst/>
          </a:prstGeom>
          <a:noFill/>
          <a:ln w="25400">
            <a:noFill/>
            <a:prstDash val="dash"/>
            <a:miter lim="800000"/>
            <a:headEnd/>
            <a:tailEnd/>
          </a:ln>
        </p:spPr>
      </p:pic>
      <p:sp>
        <p:nvSpPr>
          <p:cNvPr id="22534" name="Content Placeholder 2"/>
          <p:cNvSpPr>
            <a:spLocks noGrp="1"/>
          </p:cNvSpPr>
          <p:nvPr>
            <p:ph idx="1"/>
          </p:nvPr>
        </p:nvSpPr>
        <p:spPr>
          <a:xfrm>
            <a:off x="80962" y="838200"/>
            <a:ext cx="5481638" cy="2667000"/>
          </a:xfrm>
        </p:spPr>
        <p:txBody>
          <a:bodyPr/>
          <a:lstStyle/>
          <a:p>
            <a:r>
              <a:rPr lang="en-US" dirty="0" smtClean="0"/>
              <a:t>Direct Higgs searches</a:t>
            </a:r>
          </a:p>
          <a:p>
            <a:pPr lvl="1"/>
            <a:r>
              <a:rPr lang="en-US" sz="1600" dirty="0" smtClean="0">
                <a:solidFill>
                  <a:srgbClr val="FF0000"/>
                </a:solidFill>
              </a:rPr>
              <a:t>LEP</a:t>
            </a:r>
            <a:r>
              <a:rPr lang="en-US" sz="1600" dirty="0" smtClean="0"/>
              <a:t>: Higgs-</a:t>
            </a:r>
            <a:r>
              <a:rPr lang="en-US" sz="1600" dirty="0" err="1" smtClean="0"/>
              <a:t>Strahlung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200" dirty="0" smtClean="0"/>
              <a:t>[ADLO: Phys. </a:t>
            </a:r>
            <a:r>
              <a:rPr lang="en-US" sz="1200" dirty="0" err="1" smtClean="0"/>
              <a:t>Lett</a:t>
            </a:r>
            <a:r>
              <a:rPr lang="en-US" sz="1200" dirty="0" smtClean="0"/>
              <a:t>. B565, 61 (2003)]</a:t>
            </a:r>
          </a:p>
          <a:p>
            <a:pPr lvl="2"/>
            <a:r>
              <a:rPr lang="en-US" sz="1400" dirty="0" err="1" smtClean="0"/>
              <a:t>ee</a:t>
            </a:r>
            <a:r>
              <a:rPr lang="en-US" sz="1400" dirty="0" smtClean="0"/>
              <a:t> </a:t>
            </a:r>
            <a:r>
              <a:rPr lang="en-US" sz="1400" dirty="0" smtClean="0">
                <a:solidFill>
                  <a:srgbClr val="5C5C5C"/>
                </a:solidFill>
                <a:latin typeface="Arial" pitchFamily="-65" charset="0"/>
                <a:ea typeface="Arial" pitchFamily="-65" charset="0"/>
                <a:cs typeface="Arial" pitchFamily="-65" charset="0"/>
              </a:rPr>
              <a:t>→</a:t>
            </a:r>
            <a:r>
              <a:rPr lang="en-US" sz="1400" dirty="0" smtClean="0">
                <a:solidFill>
                  <a:srgbClr val="4D4D4D"/>
                </a:solidFill>
              </a:rPr>
              <a:t> ZH (</a:t>
            </a:r>
            <a:r>
              <a:rPr lang="en-US" sz="1400" dirty="0" err="1" smtClean="0">
                <a:solidFill>
                  <a:srgbClr val="5C5C5C"/>
                </a:solidFill>
                <a:latin typeface="Arial" pitchFamily="-65" charset="0"/>
                <a:ea typeface="Arial" pitchFamily="-65" charset="0"/>
                <a:cs typeface="Arial" pitchFamily="-65" charset="0"/>
              </a:rPr>
              <a:t>H→bb</a:t>
            </a:r>
            <a:r>
              <a:rPr lang="en-US" sz="1400" dirty="0" smtClean="0">
                <a:solidFill>
                  <a:srgbClr val="5C5C5C"/>
                </a:solidFill>
                <a:latin typeface="Arial" pitchFamily="-65" charset="0"/>
                <a:ea typeface="Arial" pitchFamily="-65" charset="0"/>
                <a:cs typeface="Arial" pitchFamily="-65" charset="0"/>
              </a:rPr>
              <a:t>, </a:t>
            </a:r>
            <a:r>
              <a:rPr lang="en-US" sz="1400" dirty="0" err="1" smtClean="0">
                <a:solidFill>
                  <a:srgbClr val="5C5C5C"/>
                </a:solidFill>
                <a:latin typeface="Symbol" pitchFamily="-65" charset="2"/>
                <a:ea typeface="Arial" pitchFamily="-65" charset="0"/>
                <a:cs typeface="Arial" pitchFamily="-65" charset="0"/>
              </a:rPr>
              <a:t>tt</a:t>
            </a:r>
            <a:r>
              <a:rPr lang="en-US" sz="1400" dirty="0" smtClean="0">
                <a:solidFill>
                  <a:srgbClr val="5C5C5C"/>
                </a:solidFill>
                <a:latin typeface="Arial" pitchFamily="-65" charset="0"/>
                <a:ea typeface="Arial" pitchFamily="-65" charset="0"/>
                <a:cs typeface="Arial" pitchFamily="-65" charset="0"/>
              </a:rPr>
              <a:t>)</a:t>
            </a:r>
            <a:endParaRPr lang="en-US" sz="1400" dirty="0" smtClean="0"/>
          </a:p>
          <a:p>
            <a:pPr lvl="1"/>
            <a:r>
              <a:rPr lang="en-US" sz="1600" dirty="0" err="1" smtClean="0">
                <a:solidFill>
                  <a:srgbClr val="FF0000"/>
                </a:solidFill>
              </a:rPr>
              <a:t>Tevatron</a:t>
            </a:r>
            <a:r>
              <a:rPr lang="en-US" sz="1600" dirty="0" smtClean="0"/>
              <a:t>: various channels </a:t>
            </a:r>
            <a:br>
              <a:rPr lang="en-US" sz="1600" dirty="0" smtClean="0"/>
            </a:br>
            <a:r>
              <a:rPr lang="en-US" sz="1400" dirty="0" err="1" smtClean="0">
                <a:solidFill>
                  <a:srgbClr val="4D4D4D"/>
                </a:solidFill>
              </a:rPr>
              <a:t>gg</a:t>
            </a:r>
            <a:r>
              <a:rPr lang="en-US" sz="1400" dirty="0" smtClean="0">
                <a:solidFill>
                  <a:srgbClr val="4D4D4D"/>
                </a:solidFill>
              </a:rPr>
              <a:t> fusion with H </a:t>
            </a:r>
            <a:r>
              <a:rPr lang="en-US" sz="1400" dirty="0" smtClean="0">
                <a:solidFill>
                  <a:srgbClr val="5C5C5C"/>
                </a:solidFill>
                <a:latin typeface="Arial" pitchFamily="-65" charset="0"/>
                <a:ea typeface="Arial" pitchFamily="-65" charset="0"/>
                <a:cs typeface="Arial" pitchFamily="-65" charset="0"/>
              </a:rPr>
              <a:t>→</a:t>
            </a:r>
            <a:r>
              <a:rPr lang="en-US" sz="1400" dirty="0" smtClean="0">
                <a:solidFill>
                  <a:srgbClr val="4D4D4D"/>
                </a:solidFill>
              </a:rPr>
              <a:t> WW, </a:t>
            </a:r>
            <a:br>
              <a:rPr lang="en-US" sz="1400" dirty="0" smtClean="0">
                <a:solidFill>
                  <a:srgbClr val="4D4D4D"/>
                </a:solidFill>
              </a:rPr>
            </a:br>
            <a:r>
              <a:rPr lang="en-US" sz="1400" dirty="0" smtClean="0">
                <a:solidFill>
                  <a:srgbClr val="4D4D4D"/>
                </a:solidFill>
              </a:rPr>
              <a:t>assoc. prod., VBF</a:t>
            </a:r>
          </a:p>
          <a:p>
            <a:pPr lvl="2">
              <a:buNone/>
            </a:pPr>
            <a:r>
              <a:rPr lang="en-US" sz="1200" dirty="0" smtClean="0">
                <a:solidFill>
                  <a:schemeClr val="tx1"/>
                </a:solidFill>
              </a:rPr>
              <a:t>[FERMILAB-CONF-11</a:t>
            </a:r>
            <a:r>
              <a:rPr lang="en-US" sz="1200" dirty="0" smtClean="0">
                <a:solidFill>
                  <a:schemeClr val="tx1"/>
                </a:solidFill>
              </a:rPr>
              <a:t>-044-</a:t>
            </a:r>
            <a:r>
              <a:rPr lang="en-US" sz="1200" dirty="0" smtClean="0">
                <a:solidFill>
                  <a:schemeClr val="tx1"/>
                </a:solidFill>
              </a:rPr>
              <a:t>E]</a:t>
            </a:r>
            <a:endParaRPr lang="en-US" sz="1800" dirty="0" smtClean="0">
              <a:solidFill>
                <a:schemeClr val="tx1"/>
              </a:solidFill>
            </a:endParaRPr>
          </a:p>
          <a:p>
            <a:pPr lvl="1"/>
            <a:r>
              <a:rPr lang="en-US" sz="1600" dirty="0" smtClean="0">
                <a:solidFill>
                  <a:srgbClr val="FF0000"/>
                </a:solidFill>
              </a:rPr>
              <a:t>CMS &amp; ATLAS</a:t>
            </a:r>
            <a:r>
              <a:rPr lang="en-US" sz="1600" dirty="0" smtClean="0"/>
              <a:t>: latest H</a:t>
            </a:r>
            <a:r>
              <a:rPr lang="en-US" sz="1600" dirty="0" smtClean="0">
                <a:ea typeface="Arial" pitchFamily="-65" charset="0"/>
                <a:cs typeface="Arial" pitchFamily="-65" charset="0"/>
              </a:rPr>
              <a:t>→</a:t>
            </a:r>
            <a:r>
              <a:rPr lang="en-US" sz="1600" dirty="0" smtClean="0"/>
              <a:t>WW results, 35 and 36 /</a:t>
            </a:r>
            <a:r>
              <a:rPr lang="en-US" sz="1600" dirty="0" err="1" smtClean="0"/>
              <a:t>pb</a:t>
            </a:r>
            <a:r>
              <a:rPr lang="en-US" sz="1600" dirty="0" smtClean="0"/>
              <a:t> </a:t>
            </a:r>
            <a:r>
              <a:rPr lang="en-US" sz="1200" dirty="0" smtClean="0"/>
              <a:t>[CMS: arXiv:1102:5429] [ATLAS: ATLAS-CONF-2011-005]</a:t>
            </a:r>
          </a:p>
        </p:txBody>
      </p:sp>
      <p:pic>
        <p:nvPicPr>
          <p:cNvPr id="9" name="Picture 8" descr="Picture 1.png"/>
          <p:cNvPicPr>
            <a:picLocks noChangeAspect="1"/>
          </p:cNvPicPr>
          <p:nvPr/>
        </p:nvPicPr>
        <p:blipFill>
          <a:blip r:embed="rId4"/>
          <a:srcRect t="2622"/>
          <a:stretch>
            <a:fillRect/>
          </a:stretch>
        </p:blipFill>
        <p:spPr>
          <a:xfrm>
            <a:off x="773436" y="3429000"/>
            <a:ext cx="3341364" cy="3108136"/>
          </a:xfrm>
          <a:prstGeom prst="rect">
            <a:avLst/>
          </a:prstGeom>
        </p:spPr>
      </p:pic>
      <p:sp>
        <p:nvSpPr>
          <p:cNvPr id="10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8001000" y="6553200"/>
            <a:ext cx="1143000" cy="304800"/>
          </a:xfrm>
          <a:prstGeom prst="rect">
            <a:avLst/>
          </a:prstGeom>
        </p:spPr>
        <p:txBody>
          <a:bodyPr/>
          <a:lstStyle>
            <a:lvl1pPr algn="r">
              <a:defRPr sz="1400" b="0"/>
            </a:lvl1pPr>
          </a:lstStyle>
          <a:p>
            <a:pPr>
              <a:buFont typeface="Wingdings" pitchFamily="-65" charset="2"/>
              <a:buNone/>
              <a:defRPr/>
            </a:pPr>
            <a:fld id="{3FD7F658-55AC-CE4A-AC04-A8AE70956CA4}" type="slidenum">
              <a:rPr lang="de-DE" smtClean="0"/>
              <a:pPr>
                <a:buFont typeface="Wingdings" pitchFamily="-65" charset="2"/>
                <a:buNone/>
                <a:defRPr/>
              </a:pPr>
              <a:t>9</a:t>
            </a:fld>
            <a:endParaRPr lang="de-DE" dirty="0"/>
          </a:p>
        </p:txBody>
      </p:sp>
      <p:pic>
        <p:nvPicPr>
          <p:cNvPr id="12" name="Picture 11" descr="ATLASHIGG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1600" y="3345572"/>
            <a:ext cx="4320000" cy="3131428"/>
          </a:xfrm>
          <a:prstGeom prst="rect">
            <a:avLst/>
          </a:prstGeom>
        </p:spPr>
      </p:pic>
      <p:pic>
        <p:nvPicPr>
          <p:cNvPr id="13" name="Picture 12" descr="Picture 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2810" y="558800"/>
            <a:ext cx="3461189" cy="2374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990000"/>
      </a:accent2>
      <a:accent3>
        <a:srgbClr val="FFFFFF"/>
      </a:accent3>
      <a:accent4>
        <a:srgbClr val="000000"/>
      </a:accent4>
      <a:accent5>
        <a:srgbClr val="AAE2CA"/>
      </a:accent5>
      <a:accent6>
        <a:srgbClr val="8A0000"/>
      </a:accent6>
      <a:hlink>
        <a:srgbClr val="990000"/>
      </a:hlink>
      <a:folHlink>
        <a:srgbClr val="990000"/>
      </a:folHlink>
    </a:clrScheme>
    <a:fontScheme name="Standarddesign">
      <a:majorFont>
        <a:latin typeface="Malgun Gothic"/>
        <a:ea typeface="Times New Roman"/>
        <a:cs typeface="Times New Roman"/>
      </a:majorFont>
      <a:minorFont>
        <a:latin typeface="Malgun Gothic"/>
        <a:ea typeface="Times New Roman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990000"/>
          </a:buClr>
          <a:buSzTx/>
          <a:buFont typeface="Wingdings" pitchFamily="-65" charset="2"/>
          <a:buChar char="§"/>
          <a:tabLst/>
          <a:defRPr kumimoji="0" lang="de-DE" sz="2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Malgun Gothic" pitchFamily="34" charset="-127"/>
            <a:ea typeface="Times New Roman" pitchFamily="-65" charset="0"/>
            <a:cs typeface="Times New Roman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990000"/>
          </a:buClr>
          <a:buSzTx/>
          <a:buFont typeface="Wingdings" pitchFamily="-65" charset="2"/>
          <a:buChar char="§"/>
          <a:tabLst/>
          <a:defRPr kumimoji="0" lang="de-DE" sz="2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Malgun Gothic" pitchFamily="34" charset="-127"/>
            <a:ea typeface="Times New Roman" pitchFamily="-65" charset="0"/>
            <a:cs typeface="Times New Roman" pitchFamily="-65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9083</TotalTime>
  <Words>5416</Words>
  <Application>Microsoft PowerPoint</Application>
  <PresentationFormat>On-screen Show (4:3)</PresentationFormat>
  <Paragraphs>639</Paragraphs>
  <Slides>36</Slides>
  <Notes>13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Standarddesign</vt:lpstr>
      <vt:lpstr>Equation</vt:lpstr>
      <vt:lpstr>Slide 1</vt:lpstr>
      <vt:lpstr>The Gfitter Project – Introduction</vt:lpstr>
      <vt:lpstr>The global electroweak fit of the SM</vt:lpstr>
      <vt:lpstr>The global electroweak fit with Gfitter</vt:lpstr>
      <vt:lpstr>Electroweak fit – Experimental input</vt:lpstr>
      <vt:lpstr>Electroweak Fit – SM Fit Results</vt:lpstr>
      <vt:lpstr>Electroweak Fit – w/o direct Higgs searches</vt:lpstr>
      <vt:lpstr>Electroweak fit – Impact of new Dahad(5)(MZ2)</vt:lpstr>
      <vt:lpstr>Electroweak fit – Experimental input</vt:lpstr>
      <vt:lpstr>Statistical interpretation direct Higgs searches</vt:lpstr>
      <vt:lpstr>Electroweak Fit – with direct Higgs searches</vt:lpstr>
      <vt:lpstr>Constraints on New Physics Models through oblique corrections</vt:lpstr>
      <vt:lpstr>A Gfitter package for Oblique Corrections</vt:lpstr>
      <vt:lpstr>Fit to Oblique Parameters</vt:lpstr>
      <vt:lpstr>Fit to Oblique Parameters</vt:lpstr>
      <vt:lpstr>Many BSM theories can be tested …</vt:lpstr>
      <vt:lpstr>Inert Higgs Doublet Model</vt:lpstr>
      <vt:lpstr>Inert Higgs Doublet Model</vt:lpstr>
      <vt:lpstr>Universal Extra Dimensions</vt:lpstr>
      <vt:lpstr>Warped Extra Dimensions (Randall-Sundrum)</vt:lpstr>
      <vt:lpstr>4th fermion generation</vt:lpstr>
      <vt:lpstr>4th fermion generation</vt:lpstr>
      <vt:lpstr>4th fermion generation</vt:lpstr>
      <vt:lpstr>Conclusion &amp; Prospects</vt:lpstr>
      <vt:lpstr>Backup</vt:lpstr>
      <vt:lpstr>Comparison of ATLAS and CMS</vt:lpstr>
      <vt:lpstr>Electroweak Fit – Tevatron Higgs Constraints</vt:lpstr>
      <vt:lpstr>Goodness of Global Fit</vt:lpstr>
      <vt:lpstr>Prospects for LHC and ILC</vt:lpstr>
      <vt:lpstr>Minimal Extended Technicolor</vt:lpstr>
      <vt:lpstr>Warped Extra Dimensions w/ custodial symmetry</vt:lpstr>
      <vt:lpstr>Littlest Higgs Model with T-Parity</vt:lpstr>
      <vt:lpstr>Littlest Higgs with T-Parity</vt:lpstr>
      <vt:lpstr>Littlest Higgs with T-Parity</vt:lpstr>
      <vt:lpstr>Littlest Higgs with T-Parity</vt:lpstr>
      <vt:lpstr>Fit correlations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Gfitter - Electroweak Fits</dc:title>
  <dc:creator>mgoebel</dc:creator>
  <cp:lastModifiedBy>g m</cp:lastModifiedBy>
  <cp:revision>1197</cp:revision>
  <cp:lastPrinted>2007-10-01T17:29:19Z</cp:lastPrinted>
  <dcterms:created xsi:type="dcterms:W3CDTF">2011-03-14T23:32:35Z</dcterms:created>
  <dcterms:modified xsi:type="dcterms:W3CDTF">2011-03-14T23:35:40Z</dcterms:modified>
</cp:coreProperties>
</file>