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2" r:id="rId3"/>
    <p:sldId id="343" r:id="rId4"/>
    <p:sldId id="329" r:id="rId5"/>
    <p:sldId id="330" r:id="rId6"/>
    <p:sldId id="362" r:id="rId7"/>
    <p:sldId id="327" r:id="rId8"/>
    <p:sldId id="360" r:id="rId9"/>
    <p:sldId id="334" r:id="rId10"/>
    <p:sldId id="337" r:id="rId11"/>
    <p:sldId id="369" r:id="rId12"/>
    <p:sldId id="370" r:id="rId13"/>
    <p:sldId id="338" r:id="rId14"/>
    <p:sldId id="359" r:id="rId15"/>
    <p:sldId id="352" r:id="rId16"/>
    <p:sldId id="354" r:id="rId17"/>
    <p:sldId id="364" r:id="rId18"/>
    <p:sldId id="363" r:id="rId19"/>
    <p:sldId id="353" r:id="rId20"/>
    <p:sldId id="368" r:id="rId21"/>
    <p:sldId id="367" r:id="rId22"/>
    <p:sldId id="366" r:id="rId23"/>
    <p:sldId id="356" r:id="rId24"/>
    <p:sldId id="357" r:id="rId25"/>
  </p:sldIdLst>
  <p:sldSz cx="9144000" cy="6858000" type="screen4x3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3366FF"/>
    <a:srgbClr val="DDDDDD"/>
    <a:srgbClr val="EAEAEA"/>
    <a:srgbClr val="EF9595"/>
    <a:srgbClr val="FF0066"/>
    <a:srgbClr val="0066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0" autoAdjust="0"/>
    <p:restoredTop sz="99885" autoAdjust="0"/>
  </p:normalViewPr>
  <p:slideViewPr>
    <p:cSldViewPr snapToObjects="1">
      <p:cViewPr>
        <p:scale>
          <a:sx n="100" d="100"/>
          <a:sy n="100" d="100"/>
        </p:scale>
        <p:origin x="-67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fld id="{9E6AC7C7-E8D4-4859-A214-E12E01417E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1" tIns="45854" rIns="91711" bIns="4585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fld id="{1379D0BD-CBBC-4C3E-9BC7-55EEB2F06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CI_PPT_temp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908050"/>
            <a:ext cx="4038600" cy="525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908050"/>
            <a:ext cx="4038600" cy="525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43438" y="6381750"/>
            <a:ext cx="411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08050"/>
            <a:ext cx="82296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9" name="Picture 10" descr="logo_ral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6165850"/>
            <a:ext cx="2663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989138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GB" b="1" dirty="0" smtClean="0"/>
              <a:t>Beam Window Studies for </a:t>
            </a:r>
            <a:r>
              <a:rPr lang="en-GB" b="1" dirty="0" err="1" smtClean="0"/>
              <a:t>Superbeams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3429000"/>
            <a:ext cx="7772400" cy="1692275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dirty="0" smtClean="0"/>
              <a:t>Matt Rooney, Tristan Davenne, Chris Densham</a:t>
            </a:r>
          </a:p>
          <a:p>
            <a:pPr marL="0" indent="0" algn="ctr" eaLnBrk="1" hangingPunct="1">
              <a:buFontTx/>
              <a:buNone/>
            </a:pPr>
            <a:endParaRPr lang="en-GB" dirty="0" smtClean="0"/>
          </a:p>
          <a:p>
            <a:pPr marL="0" indent="0" algn="ctr" eaLnBrk="1" hangingPunct="1">
              <a:buFontTx/>
              <a:buNone/>
            </a:pPr>
            <a:r>
              <a:rPr lang="en-GB" dirty="0" smtClean="0"/>
              <a:t>Krakow, October 2010</a:t>
            </a:r>
          </a:p>
          <a:p>
            <a:pPr marL="0" indent="0" algn="ctr" eaLnBrk="1" hangingPunct="1">
              <a:buFontTx/>
              <a:buNone/>
            </a:pPr>
            <a:endParaRPr lang="en-GB" dirty="0" smtClean="0"/>
          </a:p>
          <a:p>
            <a:pPr marL="0" indent="0" algn="ctr" eaLnBrk="1" hangingPunct="1">
              <a:buFontTx/>
              <a:buNone/>
            </a:pPr>
            <a:endParaRPr lang="en-GB" dirty="0" smtClean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‘Shock’ stress due to single pulse in beryllium window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648" y="1079499"/>
            <a:ext cx="733107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22662" y="894833"/>
            <a:ext cx="4860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Temp jump of 22</a:t>
            </a:r>
            <a:r>
              <a:rPr lang="en-GB" dirty="0" smtClean="0">
                <a:solidFill>
                  <a:srgbClr val="C00000"/>
                </a:solidFill>
                <a:latin typeface="Calibri"/>
              </a:rPr>
              <a:t>°C results in 50 </a:t>
            </a:r>
            <a:r>
              <a:rPr lang="en-GB" dirty="0" err="1" smtClean="0">
                <a:solidFill>
                  <a:srgbClr val="C00000"/>
                </a:solidFill>
                <a:latin typeface="Calibri"/>
              </a:rPr>
              <a:t>MPa</a:t>
            </a:r>
            <a:r>
              <a:rPr lang="en-GB" dirty="0" smtClean="0">
                <a:solidFill>
                  <a:srgbClr val="C00000"/>
                </a:solidFill>
                <a:latin typeface="Calibri"/>
              </a:rPr>
              <a:t> peak stress. When superimposed with other stresses the peak may be around 80 </a:t>
            </a:r>
            <a:r>
              <a:rPr lang="en-GB" dirty="0" err="1" smtClean="0">
                <a:solidFill>
                  <a:srgbClr val="C00000"/>
                </a:solidFill>
                <a:latin typeface="Calibri"/>
              </a:rPr>
              <a:t>MPa</a:t>
            </a:r>
            <a:r>
              <a:rPr lang="en-GB" dirty="0" smtClean="0">
                <a:solidFill>
                  <a:srgbClr val="C00000"/>
                </a:solidFill>
                <a:latin typeface="Calibri"/>
              </a:rPr>
              <a:t>, giving a SF of around 4 on the UTS.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089116" y="1264164"/>
            <a:ext cx="1533546" cy="5582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Minimum beam size for beryllium window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1176338"/>
            <a:ext cx="6942137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00138" y="5836622"/>
            <a:ext cx="639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Design stress </a:t>
            </a:r>
            <a:r>
              <a:rPr lang="en-GB" dirty="0" smtClean="0"/>
              <a:t>is assumed to be half ultimate tensile strength.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UTS falls with temperature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513091" cy="3518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4787279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ITER Material Properties Handbook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MW window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5501508" cy="35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4383789"/>
            <a:ext cx="3987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Yield strength of beryllium @ 260°C</a:t>
            </a:r>
          </a:p>
          <a:p>
            <a:r>
              <a:rPr lang="en-GB" dirty="0" smtClean="0">
                <a:latin typeface="+mj-lt"/>
              </a:rPr>
              <a:t>is around 200 </a:t>
            </a:r>
            <a:r>
              <a:rPr lang="en-GB" dirty="0" err="1" smtClean="0">
                <a:latin typeface="+mj-lt"/>
              </a:rPr>
              <a:t>MPa</a:t>
            </a:r>
            <a:r>
              <a:rPr lang="en-GB" dirty="0" smtClean="0">
                <a:latin typeface="+mj-lt"/>
              </a:rPr>
              <a:t>.  This leaves a safety factor of about 2 for a beryllium neutrino factory window with these beam parameters. </a:t>
            </a:r>
            <a:endParaRPr lang="en-US" dirty="0">
              <a:latin typeface="+mj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315" y="2982896"/>
            <a:ext cx="5392685" cy="339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229234" y="1397560"/>
            <a:ext cx="2758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50 pulses (1 second)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Empirical heat transfer coefficient of flowing gaseous helium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Matt Rooney, October 2010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4428492" cy="413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194093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1000 W/m</a:t>
            </a:r>
            <a:r>
              <a:rPr lang="en-GB" baseline="30000" dirty="0" smtClean="0"/>
              <a:t>2</a:t>
            </a:r>
            <a:r>
              <a:rPr lang="en-GB" dirty="0" smtClean="0"/>
              <a:t>K would require velocity of around 500 </a:t>
            </a:r>
            <a:r>
              <a:rPr lang="en-GB" dirty="0" err="1" smtClean="0"/>
              <a:t>m/s</a:t>
            </a:r>
            <a:r>
              <a:rPr lang="en-GB" dirty="0" smtClean="0"/>
              <a:t>. This is possible but may be very costly.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90218" y="3499520"/>
            <a:ext cx="1476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5444324" y="4021578"/>
            <a:ext cx="10441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2456" y="5589240"/>
            <a:ext cx="3853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Ref: Y. Yamada. </a:t>
            </a:r>
            <a:r>
              <a:rPr lang="en-GB" sz="1000" i="1" dirty="0" smtClean="0"/>
              <a:t>T2K Target Station Interim Design Report. </a:t>
            </a:r>
            <a:r>
              <a:rPr lang="en-GB" sz="1000" dirty="0" smtClean="0"/>
              <a:t>2005.</a:t>
            </a:r>
            <a:endParaRPr lang="en-US" sz="1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72035" y="5006640"/>
            <a:ext cx="328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Dalle</a:t>
            </a:r>
            <a:r>
              <a:rPr lang="en-GB" sz="1400" dirty="0" smtClean="0"/>
              <a:t> Donne formula for turbulent flow: </a:t>
            </a:r>
          </a:p>
          <a:p>
            <a:r>
              <a:rPr lang="en-GB" sz="1400" dirty="0" smtClean="0"/>
              <a:t>Nu = 0.019r</a:t>
            </a:r>
            <a:r>
              <a:rPr lang="en-GB" sz="1400" baseline="30000" dirty="0" smtClean="0"/>
              <a:t>-0.16</a:t>
            </a:r>
            <a:r>
              <a:rPr lang="en-GB" sz="1400" dirty="0" smtClean="0"/>
              <a:t>Re</a:t>
            </a:r>
            <a:r>
              <a:rPr lang="en-GB" sz="1400" baseline="30000" dirty="0" smtClean="0"/>
              <a:t>0.8</a:t>
            </a:r>
            <a:r>
              <a:rPr lang="en-GB" sz="1400" dirty="0" smtClean="0"/>
              <a:t>Pr</a:t>
            </a:r>
            <a:r>
              <a:rPr lang="en-GB" sz="1400" baseline="30000" dirty="0" smtClean="0"/>
              <a:t>0.5</a:t>
            </a:r>
            <a:endParaRPr lang="en-US" sz="1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 wave interaction at 50 Hz?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51620" y="5476582"/>
            <a:ext cx="673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Stress waves in window dissipate before arrival of next pulse. But this will depend heavily on the geometry. Needs to be studied for target.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8200"/>
            <a:ext cx="7099777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989138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GB" b="1" dirty="0" smtClean="0"/>
              <a:t>LBNE Window Studies</a:t>
            </a:r>
            <a:endParaRPr lang="en-GB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3429000"/>
            <a:ext cx="7772400" cy="1692275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GB" dirty="0" smtClean="0"/>
          </a:p>
          <a:p>
            <a:pPr marL="0" indent="0" algn="ctr" eaLnBrk="1" hangingPunct="1">
              <a:buFontTx/>
              <a:buNone/>
            </a:pPr>
            <a:endParaRPr lang="en-GB" dirty="0" smtClean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AlBeMet</a:t>
            </a:r>
            <a:r>
              <a:rPr lang="en-GB" dirty="0" smtClean="0"/>
              <a:t> window as a window material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8200"/>
            <a:ext cx="4765560" cy="315912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888940"/>
            <a:ext cx="4587113" cy="30603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365104"/>
            <a:ext cx="3276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AlBeMet</a:t>
            </a:r>
            <a:r>
              <a:rPr lang="en-GB" dirty="0" smtClean="0"/>
              <a:t> seems to offer little benefit over beryllium and is relative untested in radiation environment.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ANSYS Autodyne simulation of off-centre beam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804" y="1124744"/>
            <a:ext cx="5279678" cy="430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7544" y="1484784"/>
            <a:ext cx="19082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Single pulse</a:t>
            </a:r>
          </a:p>
          <a:p>
            <a:pPr>
              <a:buFontTx/>
              <a:buChar char="-"/>
            </a:pPr>
            <a:r>
              <a:rPr lang="en-GB" dirty="0" smtClean="0"/>
              <a:t>on-centre</a:t>
            </a:r>
          </a:p>
          <a:p>
            <a:pPr>
              <a:buFontTx/>
              <a:buChar char="-"/>
            </a:pPr>
            <a:r>
              <a:rPr lang="en-GB" dirty="0" smtClean="0"/>
              <a:t>3mm off centre</a:t>
            </a:r>
          </a:p>
          <a:p>
            <a:pPr>
              <a:buFontTx/>
              <a:buChar char="-"/>
            </a:pPr>
            <a:r>
              <a:rPr lang="en-GB" dirty="0" smtClean="0"/>
              <a:t>10mm off centre</a:t>
            </a:r>
          </a:p>
          <a:p>
            <a:pPr>
              <a:buFontTx/>
              <a:buChar char="-"/>
            </a:pPr>
            <a:r>
              <a:rPr lang="en-GB" dirty="0" smtClean="0"/>
              <a:t>15mm off centre</a:t>
            </a:r>
          </a:p>
          <a:p>
            <a:endParaRPr lang="en-GB" dirty="0" smtClean="0"/>
          </a:p>
          <a:p>
            <a:r>
              <a:rPr lang="en-GB" dirty="0" smtClean="0"/>
              <a:t>Heat profile imported from FLUKA</a:t>
            </a: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Off-centre beam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088" y="838200"/>
            <a:ext cx="7070169" cy="42139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76619" y="5194066"/>
            <a:ext cx="6733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Study by Tristan Davenne (RAL) seems to confirm that hemispherical shape is tolerant to off-centre beam pulses. </a:t>
            </a:r>
          </a:p>
          <a:p>
            <a:r>
              <a:rPr lang="en-GB" dirty="0" smtClean="0"/>
              <a:t>Similar results for multiple pulses, but depends on boundary conditions, i.e. how the window is fixed/welded/joined.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Window candidate materials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04908" y="4962546"/>
            <a:ext cx="304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Others candidate: </a:t>
            </a:r>
            <a:r>
              <a:rPr lang="en-GB" dirty="0" err="1" smtClean="0"/>
              <a:t>AlBeMet</a:t>
            </a: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08" y="1916832"/>
            <a:ext cx="6096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59" y="838200"/>
            <a:ext cx="4579081" cy="281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Significance of window thickness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pic>
        <p:nvPicPr>
          <p:cNvPr id="4098" name="Chart 8"/>
          <p:cNvPicPr>
            <a:picLocks noChangeArrowheads="1"/>
          </p:cNvPicPr>
          <p:nvPr/>
        </p:nvPicPr>
        <p:blipFill>
          <a:blip r:embed="rId3" cstate="print"/>
          <a:srcRect b="-34"/>
          <a:stretch>
            <a:fillRect/>
          </a:stretch>
        </p:blipFill>
        <p:spPr bwMode="auto">
          <a:xfrm>
            <a:off x="2189163" y="1932396"/>
            <a:ext cx="4908550" cy="2803525"/>
          </a:xfrm>
          <a:prstGeom prst="rect">
            <a:avLst/>
          </a:prstGeom>
          <a:noFill/>
        </p:spPr>
      </p:pic>
      <p:pic>
        <p:nvPicPr>
          <p:cNvPr id="4100" name="Chart 9"/>
          <p:cNvPicPr>
            <a:picLocks noChangeArrowheads="1"/>
          </p:cNvPicPr>
          <p:nvPr/>
        </p:nvPicPr>
        <p:blipFill>
          <a:blip r:embed="rId4" cstate="print"/>
          <a:srcRect b="-15"/>
          <a:stretch>
            <a:fillRect/>
          </a:stretch>
        </p:blipFill>
        <p:spPr bwMode="auto">
          <a:xfrm>
            <a:off x="3923928" y="2924944"/>
            <a:ext cx="4438266" cy="28071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89163" y="4806582"/>
            <a:ext cx="13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0.2 mm thick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5732090"/>
            <a:ext cx="13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0.1 mm thick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3548" y="3653719"/>
            <a:ext cx="13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0.3 mm thick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-bar Targ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6708"/>
            <a:ext cx="4712115" cy="5341302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"/>
          </p:nvPr>
        </p:nvSpPr>
        <p:spPr>
          <a:xfrm>
            <a:off x="4860033" y="1088740"/>
            <a:ext cx="4283968" cy="4919270"/>
          </a:xfrm>
        </p:spPr>
        <p:txBody>
          <a:bodyPr>
            <a:noAutofit/>
          </a:bodyPr>
          <a:lstStyle/>
          <a:p>
            <a:r>
              <a:rPr lang="en-US" sz="2000" dirty="0" smtClean="0"/>
              <a:t>P-bar Target (FNAL) has a Beryllium cover that regularly sees 1000 J/cc and shows no evidence of damage</a:t>
            </a:r>
          </a:p>
          <a:p>
            <a:pPr>
              <a:buNone/>
            </a:pPr>
            <a:r>
              <a:rPr lang="en-US" dirty="0" smtClean="0"/>
              <a:t>Possible explanations:</a:t>
            </a:r>
          </a:p>
          <a:p>
            <a:pPr lvl="1">
              <a:buNone/>
            </a:pPr>
            <a:r>
              <a:rPr lang="en-US" dirty="0" smtClean="0"/>
              <a:t>1. Small areas of deformation not visible</a:t>
            </a:r>
          </a:p>
          <a:p>
            <a:pPr lvl="2"/>
            <a:r>
              <a:rPr lang="en-US" dirty="0" smtClean="0"/>
              <a:t>Analysis indicates about 0.05 mm of plastic deformation on surface in an outward “bump” with diameter of about 1 mm</a:t>
            </a:r>
          </a:p>
          <a:p>
            <a:pPr lvl="1">
              <a:buNone/>
            </a:pPr>
            <a:r>
              <a:rPr lang="en-US" dirty="0" smtClean="0"/>
              <a:t>2. Beam profile is not </a:t>
            </a:r>
            <a:r>
              <a:rPr lang="en-US" dirty="0" err="1" smtClean="0"/>
              <a:t>gaussian</a:t>
            </a:r>
            <a:endParaRPr lang="en-US" dirty="0" smtClean="0"/>
          </a:p>
          <a:p>
            <a:pPr lvl="2"/>
            <a:r>
              <a:rPr lang="en-US" dirty="0" smtClean="0"/>
              <a:t>At such small sigma, peak energy deposition would be reduced greatly if profile were flat in center of beam</a:t>
            </a:r>
          </a:p>
          <a:p>
            <a:pPr lvl="1">
              <a:buNone/>
            </a:pPr>
            <a:r>
              <a:rPr lang="en-US" dirty="0" smtClean="0"/>
              <a:t>3. Fast energy deposition rate creates high strain rates</a:t>
            </a:r>
          </a:p>
          <a:p>
            <a:pPr lvl="2"/>
            <a:r>
              <a:rPr lang="en-US" dirty="0" smtClean="0"/>
              <a:t>Yield strength of metals increases for high strain rates</a:t>
            </a:r>
          </a:p>
          <a:p>
            <a:endParaRPr lang="en-US" sz="20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P-bar target at </a:t>
            </a:r>
            <a:r>
              <a:rPr lang="en-GB" dirty="0" err="1" smtClean="0"/>
              <a:t>Fermilab</a:t>
            </a:r>
            <a:r>
              <a:rPr lang="en-GB" dirty="0" smtClean="0"/>
              <a:t> (</a:t>
            </a:r>
            <a:r>
              <a:rPr lang="en-GB" i="1" dirty="0" smtClean="0"/>
              <a:t>P. </a:t>
            </a:r>
            <a:r>
              <a:rPr lang="en-GB" i="1" dirty="0" err="1" smtClean="0"/>
              <a:t>Hurh</a:t>
            </a:r>
            <a:r>
              <a:rPr lang="en-GB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rStress11_Run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1" y="1268760"/>
            <a:ext cx="6426307" cy="4833156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"/>
          </p:nvPr>
        </p:nvSpPr>
        <p:spPr>
          <a:xfrm>
            <a:off x="6552221" y="1268760"/>
            <a:ext cx="2591779" cy="4919270"/>
          </a:xfrm>
        </p:spPr>
        <p:txBody>
          <a:bodyPr>
            <a:noAutofit/>
          </a:bodyPr>
          <a:lstStyle/>
          <a:p>
            <a:r>
              <a:rPr lang="en-US" sz="2000" dirty="0" smtClean="0"/>
              <a:t>120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0.2 mm sigma</a:t>
            </a:r>
          </a:p>
          <a:p>
            <a:r>
              <a:rPr lang="en-US" sz="2000" dirty="0" smtClean="0"/>
              <a:t>Elastic/plastic</a:t>
            </a:r>
          </a:p>
          <a:p>
            <a:r>
              <a:rPr lang="en-US" sz="2000" dirty="0" smtClean="0"/>
              <a:t>Temp Dependent </a:t>
            </a:r>
            <a:r>
              <a:rPr lang="en-US" sz="2000" dirty="0" err="1" smtClean="0"/>
              <a:t>Mat’l</a:t>
            </a:r>
            <a:r>
              <a:rPr lang="en-US" sz="2000" dirty="0" smtClean="0"/>
              <a:t> Properties</a:t>
            </a:r>
          </a:p>
          <a:p>
            <a:r>
              <a:rPr lang="en-US" sz="2000" dirty="0" smtClean="0"/>
              <a:t>Peak </a:t>
            </a:r>
            <a:r>
              <a:rPr lang="en-US" sz="2000" dirty="0" err="1" smtClean="0"/>
              <a:t>Seqv</a:t>
            </a:r>
            <a:r>
              <a:rPr lang="en-US" sz="2000" dirty="0" smtClean="0"/>
              <a:t> is 300 </a:t>
            </a:r>
            <a:r>
              <a:rPr lang="en-US" sz="2000" dirty="0" err="1" smtClean="0"/>
              <a:t>MPa</a:t>
            </a:r>
            <a:endParaRPr lang="en-US" sz="2000" dirty="0" smtClean="0"/>
          </a:p>
          <a:p>
            <a:r>
              <a:rPr lang="en-US" sz="2000" dirty="0" smtClean="0"/>
              <a:t>Peak Temp is ~800 C</a:t>
            </a:r>
          </a:p>
          <a:p>
            <a:r>
              <a:rPr lang="en-US" sz="2000" dirty="0" smtClean="0"/>
              <a:t>Be Melting Temp is 1278 C</a:t>
            </a:r>
          </a:p>
          <a:p>
            <a:r>
              <a:rPr lang="en-US" sz="2000" dirty="0" smtClean="0"/>
              <a:t>Be UTS at 600 C is ~150 </a:t>
            </a:r>
            <a:r>
              <a:rPr lang="en-US" sz="2000" dirty="0" err="1" smtClean="0"/>
              <a:t>MPa</a:t>
            </a:r>
            <a:endParaRPr lang="en-US" sz="20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Beryllium P-bar target cover – surviving 1000 J/cc pulses?</a:t>
            </a:r>
            <a:br>
              <a:rPr lang="en-US" dirty="0" smtClean="0"/>
            </a:br>
            <a:r>
              <a:rPr lang="en-US" dirty="0" smtClean="0"/>
              <a:t>(results presented by P. Hurh at NBI 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Elastic plastic simulation - High intensity beams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1167" b="1294"/>
          <a:stretch>
            <a:fillRect/>
          </a:stretch>
        </p:blipFill>
        <p:spPr bwMode="auto">
          <a:xfrm>
            <a:off x="1403648" y="838200"/>
            <a:ext cx="5652628" cy="4296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35597" y="5337212"/>
            <a:ext cx="7308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ANSYS elastic-plastic simulation using a bi-linear stress strain curve with yield strength 273 </a:t>
            </a:r>
            <a:r>
              <a:rPr lang="en-GB" dirty="0" err="1" smtClean="0"/>
              <a:t>Mpa</a:t>
            </a:r>
            <a:r>
              <a:rPr lang="en-GB" dirty="0" smtClean="0"/>
              <a:t> and UTS 453 </a:t>
            </a:r>
            <a:r>
              <a:rPr lang="en-GB" dirty="0" err="1" smtClean="0"/>
              <a:t>Mpa</a:t>
            </a:r>
            <a:r>
              <a:rPr lang="en-GB" dirty="0" smtClean="0"/>
              <a:t> (from </a:t>
            </a:r>
            <a:r>
              <a:rPr lang="en-GB" i="1" dirty="0" smtClean="0"/>
              <a:t>ITER Material Properties Handbook</a:t>
            </a:r>
            <a:r>
              <a:rPr lang="en-GB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Elastic-plastic simulation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52500"/>
            <a:ext cx="4564063" cy="343852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732" y="1662112"/>
            <a:ext cx="4716463" cy="346392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884" y="2850356"/>
            <a:ext cx="5038725" cy="308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Superbeam</a:t>
            </a:r>
            <a:r>
              <a:rPr lang="en-GB" dirty="0" smtClean="0"/>
              <a:t> comparison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49317" y="1412776"/>
          <a:ext cx="6389776" cy="3190142"/>
        </p:xfrm>
        <a:graphic>
          <a:graphicData uri="http://schemas.openxmlformats.org/drawingml/2006/table">
            <a:tbl>
              <a:tblPr/>
              <a:tblGrid>
                <a:gridCol w="1541122"/>
                <a:gridCol w="1008912"/>
                <a:gridCol w="1008912"/>
                <a:gridCol w="1008912"/>
                <a:gridCol w="1008912"/>
                <a:gridCol w="813006"/>
              </a:tblGrid>
              <a:tr h="46870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EUROnu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SPL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LBNE 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(700 kW)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LBNE</a:t>
                      </a:r>
                    </a:p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(2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MW)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T2K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 power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MW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 energy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GeV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Protons per pulse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1.50e14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5.60e13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1.6e14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3.30e14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Beam sigma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Peak energy dep.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 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~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~ 128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~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J/cc/spill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Pulse length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μ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Hz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2603" y="4954709"/>
            <a:ext cx="379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NOTE: 	Energy deposition is for beryllium.</a:t>
            </a:r>
          </a:p>
          <a:p>
            <a:r>
              <a:rPr lang="en-GB" sz="1400" dirty="0" smtClean="0"/>
              <a:t>	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 analysis – variables studied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89925" cy="2374898"/>
          </a:xfrm>
        </p:spPr>
        <p:txBody>
          <a:bodyPr/>
          <a:lstStyle/>
          <a:p>
            <a:pPr>
              <a:buNone/>
            </a:pPr>
            <a:r>
              <a:rPr lang="en-GB" u="sng" dirty="0" smtClean="0"/>
              <a:t>Beam parameters:</a:t>
            </a:r>
          </a:p>
          <a:p>
            <a:r>
              <a:rPr lang="en-GB" dirty="0" smtClean="0"/>
              <a:t>Power: 1 MW (4 MW divided between four targets/windows)</a:t>
            </a:r>
          </a:p>
          <a:p>
            <a:r>
              <a:rPr lang="en-GB" dirty="0" smtClean="0"/>
              <a:t>Energy: 5 </a:t>
            </a:r>
            <a:r>
              <a:rPr lang="en-GB" dirty="0" err="1" smtClean="0"/>
              <a:t>GeV</a:t>
            </a:r>
            <a:endParaRPr lang="en-GB" dirty="0" smtClean="0"/>
          </a:p>
          <a:p>
            <a:r>
              <a:rPr lang="en-GB" dirty="0" smtClean="0"/>
              <a:t>1.5 x 10</a:t>
            </a:r>
            <a:r>
              <a:rPr lang="en-GB" baseline="30000" dirty="0" smtClean="0"/>
              <a:t>14</a:t>
            </a:r>
            <a:r>
              <a:rPr lang="en-GB" dirty="0" smtClean="0"/>
              <a:t> protons per pulse</a:t>
            </a:r>
          </a:p>
          <a:p>
            <a:r>
              <a:rPr lang="en-GB" dirty="0" smtClean="0"/>
              <a:t>Frequency: 12.5 Hz</a:t>
            </a:r>
          </a:p>
          <a:p>
            <a:r>
              <a:rPr lang="en-GB" dirty="0" smtClean="0"/>
              <a:t>Pulse length: 5 microseconds</a:t>
            </a:r>
          </a:p>
          <a:p>
            <a:r>
              <a:rPr lang="en-GB" dirty="0" smtClean="0"/>
              <a:t>Beam sigma: 4 mm</a:t>
            </a:r>
          </a:p>
          <a:p>
            <a:endParaRPr lang="en-GB" dirty="0" smtClean="0"/>
          </a:p>
          <a:p>
            <a:pPr>
              <a:buNone/>
            </a:pPr>
            <a:r>
              <a:rPr lang="en-GB" u="sng" dirty="0" smtClean="0"/>
              <a:t>Design considerations:</a:t>
            </a:r>
          </a:p>
          <a:p>
            <a:r>
              <a:rPr lang="en-GB" dirty="0" smtClean="0"/>
              <a:t>Materials: Beryllium (S65C), </a:t>
            </a:r>
            <a:r>
              <a:rPr lang="en-GB" dirty="0" err="1" smtClean="0"/>
              <a:t>AlBeMet</a:t>
            </a:r>
            <a:endParaRPr lang="en-GB" dirty="0" smtClean="0"/>
          </a:p>
          <a:p>
            <a:r>
              <a:rPr lang="en-GB" dirty="0" smtClean="0"/>
              <a:t>Cooling methods: direct forced convection helium and circumferential water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8313" y="5184293"/>
            <a:ext cx="468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Beam parameters taken from </a:t>
            </a:r>
            <a:r>
              <a:rPr lang="en-GB" sz="1400" i="1" dirty="0" err="1" smtClean="0"/>
              <a:t>EUROnu</a:t>
            </a:r>
            <a:r>
              <a:rPr lang="en-GB" sz="1400" i="1" dirty="0" smtClean="0"/>
              <a:t> WP2 Note 09-11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deposition 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68771" y="5498486"/>
            <a:ext cx="72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	Data produced by Tristan Davenne (RAL) using </a:t>
            </a:r>
            <a:r>
              <a:rPr lang="en-GB" sz="1200" dirty="0" err="1" smtClean="0"/>
              <a:t>Fluka</a:t>
            </a:r>
            <a:r>
              <a:rPr lang="en-GB" sz="1200" dirty="0" smtClean="0"/>
              <a:t>. </a:t>
            </a:r>
          </a:p>
          <a:p>
            <a:r>
              <a:rPr lang="en-GB" sz="1200" dirty="0" smtClean="0"/>
              <a:t>	A Gaussian approximation of this data has been used in ANSYS for simplicity.</a:t>
            </a:r>
          </a:p>
          <a:p>
            <a:r>
              <a:rPr lang="en-GB" sz="1200" dirty="0" smtClean="0"/>
              <a:t>	Peak is around 80 J/cc/spill for beryllium window</a:t>
            </a:r>
          </a:p>
          <a:p>
            <a:r>
              <a:rPr lang="en-GB" sz="1200" dirty="0" smtClean="0"/>
              <a:t>	A bug was found in FLUKA that means peak may be slightly lower. Needs to be checked.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771" y="1193769"/>
            <a:ext cx="6209253" cy="407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Window energy dep. as a function of beam sigma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Matt Rooney, October 2010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838200"/>
            <a:ext cx="7195944" cy="466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5974298" y="3724647"/>
            <a:ext cx="756084" cy="6840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4643438" y="2896555"/>
            <a:ext cx="2086944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211960" y="2284487"/>
            <a:ext cx="2518422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3325" y="2130598"/>
            <a:ext cx="207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LBNE 700 kW (1.5 mm)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33325" y="2742666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T2K 700 kW (4.24 mm)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30382" y="3570758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EUROnu</a:t>
            </a:r>
            <a:r>
              <a:rPr lang="en-GB" sz="1400" dirty="0" smtClean="0"/>
              <a:t> 1 MW (4 mm)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75556" y="5620598"/>
            <a:ext cx="780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Gaussian profile beam: (peak energy dep.) x </a:t>
            </a:r>
            <a:r>
              <a:rPr lang="el-GR" dirty="0" smtClean="0"/>
              <a:t>σ</a:t>
            </a:r>
            <a:r>
              <a:rPr lang="en-GB" baseline="30000" dirty="0" smtClean="0"/>
              <a:t>2</a:t>
            </a:r>
            <a:r>
              <a:rPr lang="en-GB" dirty="0" smtClean="0"/>
              <a:t> = constant</a:t>
            </a:r>
          </a:p>
          <a:p>
            <a:r>
              <a:rPr lang="en-GB" dirty="0" smtClean="0"/>
              <a:t>(assumes constant total heat deposited, confirmed by FLUKA simulations)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ANSYS model showing cooling options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6209" y="5357886"/>
            <a:ext cx="8362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ANSYS </a:t>
            </a:r>
            <a:r>
              <a:rPr lang="en-GB" dirty="0" err="1" smtClean="0"/>
              <a:t>Multiphysics</a:t>
            </a:r>
            <a:r>
              <a:rPr lang="en-GB" dirty="0" smtClean="0"/>
              <a:t> v11 used with coupled field elements (</a:t>
            </a:r>
            <a:r>
              <a:rPr lang="en-GB" dirty="0" err="1" smtClean="0"/>
              <a:t>axisymmetric</a:t>
            </a:r>
            <a:r>
              <a:rPr lang="en-GB" dirty="0" smtClean="0"/>
              <a:t> model)</a:t>
            </a:r>
          </a:p>
          <a:p>
            <a:r>
              <a:rPr lang="en-GB" dirty="0" smtClean="0"/>
              <a:t>Window thickness is 0.25 mm.</a:t>
            </a:r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620688"/>
            <a:ext cx="6084676" cy="45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Thermal stress and strain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1088740"/>
            <a:ext cx="5072063" cy="38687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1664804"/>
            <a:ext cx="3146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Stress components:</a:t>
            </a:r>
          </a:p>
          <a:p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Quasi-static thermal stress</a:t>
            </a:r>
          </a:p>
          <a:p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Stress waves</a:t>
            </a:r>
          </a:p>
          <a:p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Background stress due to pressure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Circumferentially water cooled beryllium window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Matt Rooney, October 2010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986"/>
            <a:ext cx="6381442" cy="354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460" y="2902563"/>
            <a:ext cx="5370540" cy="347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4122747"/>
            <a:ext cx="43652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0.25 mm thick beryllium window</a:t>
            </a:r>
          </a:p>
          <a:p>
            <a:r>
              <a:rPr lang="en-GB" dirty="0" smtClean="0">
                <a:latin typeface="+mj-lt"/>
              </a:rPr>
              <a:t>Circumferentially water cooled</a:t>
            </a:r>
          </a:p>
          <a:p>
            <a:r>
              <a:rPr lang="en-GB" dirty="0" smtClean="0">
                <a:latin typeface="+mj-lt"/>
              </a:rPr>
              <a:t>(assumes 2000 W/m</a:t>
            </a:r>
            <a:r>
              <a:rPr lang="en-GB" baseline="30000" dirty="0" smtClean="0">
                <a:latin typeface="+mj-lt"/>
              </a:rPr>
              <a:t>2</a:t>
            </a:r>
            <a:r>
              <a:rPr lang="en-GB" dirty="0" smtClean="0">
                <a:latin typeface="+mj-lt"/>
              </a:rPr>
              <a:t>K)</a:t>
            </a:r>
          </a:p>
          <a:p>
            <a:r>
              <a:rPr lang="en-GB" dirty="0" smtClean="0">
                <a:latin typeface="+mj-lt"/>
              </a:rPr>
              <a:t>Max temp ~ 180 °C</a:t>
            </a:r>
          </a:p>
          <a:p>
            <a:r>
              <a:rPr lang="en-GB" b="1" dirty="0" smtClean="0">
                <a:latin typeface="+mj-lt"/>
              </a:rPr>
              <a:t>Max stress ~ 50 </a:t>
            </a:r>
            <a:r>
              <a:rPr lang="en-GB" b="1" dirty="0" err="1" smtClean="0">
                <a:latin typeface="+mj-lt"/>
              </a:rPr>
              <a:t>MPa</a:t>
            </a:r>
            <a:r>
              <a:rPr lang="en-GB" b="1" dirty="0" smtClean="0">
                <a:latin typeface="+mj-lt"/>
              </a:rPr>
              <a:t> (yield ~ 270 </a:t>
            </a:r>
            <a:r>
              <a:rPr lang="en-GB" b="1" dirty="0" err="1" smtClean="0">
                <a:latin typeface="+mj-lt"/>
              </a:rPr>
              <a:t>MPa</a:t>
            </a:r>
            <a:r>
              <a:rPr lang="en-GB" b="1" dirty="0" smtClean="0">
                <a:latin typeface="+mj-lt"/>
              </a:rPr>
              <a:t>)</a:t>
            </a:r>
          </a:p>
          <a:p>
            <a:endParaRPr lang="en-GB" b="1" dirty="0" smtClean="0">
              <a:latin typeface="+mj-lt"/>
            </a:endParaRPr>
          </a:p>
          <a:p>
            <a:endParaRPr lang="en-GB" b="1" dirty="0" smtClean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LRC_template">
  <a:themeElements>
    <a:clrScheme name="CCLR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LR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LR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LR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LR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bottom nav horizon Master small</Template>
  <TotalTime>32370</TotalTime>
  <Words>906</Words>
  <Application>Microsoft Office PowerPoint</Application>
  <PresentationFormat>On-screen Show (4:3)</PresentationFormat>
  <Paragraphs>174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CCLRC_template</vt:lpstr>
      <vt:lpstr>Beam Window Studies for Superbeams </vt:lpstr>
      <vt:lpstr>Window candidate materials</vt:lpstr>
      <vt:lpstr>Superbeam comparison</vt:lpstr>
      <vt:lpstr>Stress analysis – variables studied</vt:lpstr>
      <vt:lpstr>Energy deposition profile</vt:lpstr>
      <vt:lpstr>Window energy dep. as a function of beam sigma</vt:lpstr>
      <vt:lpstr>Typical ANSYS model showing cooling options</vt:lpstr>
      <vt:lpstr>Thermal stress and strain</vt:lpstr>
      <vt:lpstr>Circumferentially water cooled beryllium window</vt:lpstr>
      <vt:lpstr>‘Shock’ stress due to single pulse in beryllium window</vt:lpstr>
      <vt:lpstr>Minimum beam size for beryllium window</vt:lpstr>
      <vt:lpstr>But UTS falls with temperature</vt:lpstr>
      <vt:lpstr>4 MW window</vt:lpstr>
      <vt:lpstr>Empirical heat transfer coefficient of flowing gaseous helium</vt:lpstr>
      <vt:lpstr>Stress wave interaction at 50 Hz?</vt:lpstr>
      <vt:lpstr>LBNE Window Studies</vt:lpstr>
      <vt:lpstr>AlBeMet window as a window material</vt:lpstr>
      <vt:lpstr>3D ANSYS Autodyne simulation of off-centre beam</vt:lpstr>
      <vt:lpstr>Off-centre beam results</vt:lpstr>
      <vt:lpstr>Significance of window thickness</vt:lpstr>
      <vt:lpstr>P-bar target at Fermilab (P. Hurh)</vt:lpstr>
      <vt:lpstr>Beryllium P-bar target cover – surviving 1000 J/cc pulses? (results presented by P. Hurh at NBI 2010)</vt:lpstr>
      <vt:lpstr>Elastic plastic simulation - High intensity beams</vt:lpstr>
      <vt:lpstr>Elastic-plastic simulation results</vt:lpstr>
    </vt:vector>
  </TitlesOfParts>
  <Company>CCLRC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User</dc:creator>
  <cp:lastModifiedBy>Matt Rooney</cp:lastModifiedBy>
  <cp:revision>643</cp:revision>
  <dcterms:created xsi:type="dcterms:W3CDTF">2004-03-02T11:32:43Z</dcterms:created>
  <dcterms:modified xsi:type="dcterms:W3CDTF">2010-10-14T07:26:47Z</dcterms:modified>
</cp:coreProperties>
</file>