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8" r:id="rId17"/>
    <p:sldId id="272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495597"/>
    <a:srgbClr val="1C7BA9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46" autoAdjust="0"/>
    <p:restoredTop sz="94660"/>
  </p:normalViewPr>
  <p:slideViewPr>
    <p:cSldViewPr>
      <p:cViewPr varScale="1">
        <p:scale>
          <a:sx n="68" d="100"/>
          <a:sy n="68" d="100"/>
        </p:scale>
        <p:origin x="-7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3348038" y="6237288"/>
            <a:ext cx="245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hlinkClick r:id="rId13"/>
              </a:rPr>
              <a:t>Powerpoint Templates</a:t>
            </a:r>
            <a:endParaRPr lang="fr-FR"/>
          </a:p>
        </p:txBody>
      </p:sp>
      <p:pic>
        <p:nvPicPr>
          <p:cNvPr id="1036" name="Picture 12" descr="Sans titre-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812088" y="6308725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495597"/>
                </a:solidFill>
              </a:rPr>
              <a:t>Page </a:t>
            </a:r>
            <a:fld id="{B1099853-803F-45AA-AA06-EBA95683C775}" type="slidenum">
              <a:rPr lang="fr-FR" b="1">
                <a:solidFill>
                  <a:srgbClr val="495597"/>
                </a:solidFill>
              </a:rPr>
              <a:pPr/>
              <a:t>‹N°›</a:t>
            </a:fld>
            <a:endParaRPr lang="fr-FR" b="1">
              <a:solidFill>
                <a:srgbClr val="49559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348038" y="6237288"/>
            <a:ext cx="245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Powerpoint Templates</a:t>
            </a:r>
            <a:endParaRPr lang="fr-FR"/>
          </a:p>
        </p:txBody>
      </p:sp>
      <p:pic>
        <p:nvPicPr>
          <p:cNvPr id="2056" name="Picture 8" descr="Sans titre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987824" y="2132856"/>
            <a:ext cx="592772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r-FR" sz="2800" b="1" dirty="0" err="1" smtClean="0">
                <a:solidFill>
                  <a:srgbClr val="495597"/>
                </a:solidFill>
                <a:latin typeface="Verdana" pitchFamily="34" charset="0"/>
              </a:rPr>
              <a:t>Looking</a:t>
            </a:r>
            <a:r>
              <a:rPr lang="fr-FR" sz="2800" b="1" dirty="0" smtClean="0">
                <a:solidFill>
                  <a:srgbClr val="495597"/>
                </a:solidFill>
                <a:latin typeface="Verdana" pitchFamily="34" charset="0"/>
              </a:rPr>
              <a:t> for a non standard </a:t>
            </a:r>
            <a:r>
              <a:rPr lang="fr-FR" sz="2800" b="1" dirty="0" err="1" smtClean="0">
                <a:solidFill>
                  <a:srgbClr val="495597"/>
                </a:solidFill>
                <a:latin typeface="Verdana" pitchFamily="34" charset="0"/>
              </a:rPr>
              <a:t>supersymmetric</a:t>
            </a:r>
            <a:r>
              <a:rPr lang="fr-FR" sz="2800" b="1" dirty="0" smtClean="0">
                <a:solidFill>
                  <a:srgbClr val="495597"/>
                </a:solidFill>
                <a:latin typeface="Verdana" pitchFamily="34" charset="0"/>
              </a:rPr>
              <a:t> </a:t>
            </a:r>
            <a:r>
              <a:rPr lang="fr-FR" sz="2800" b="1" dirty="0" err="1" smtClean="0">
                <a:solidFill>
                  <a:srgbClr val="495597"/>
                </a:solidFill>
                <a:latin typeface="Verdana" pitchFamily="34" charset="0"/>
              </a:rPr>
              <a:t>Higgs</a:t>
            </a:r>
            <a:endParaRPr lang="fr-FR" sz="2000" b="1" i="1" dirty="0">
              <a:solidFill>
                <a:srgbClr val="495597"/>
              </a:solidFill>
              <a:latin typeface="Verdana" pitchFamily="34" charset="0"/>
            </a:endParaRPr>
          </a:p>
          <a:p>
            <a:pPr algn="ctr"/>
            <a:endParaRPr lang="fr-FR" sz="2000" i="1" dirty="0">
              <a:solidFill>
                <a:srgbClr val="495597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816" y="3212976"/>
            <a:ext cx="5927725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95597"/>
                </a:solidFill>
                <a:latin typeface="Verdana" pitchFamily="34" charset="0"/>
              </a:rPr>
              <a:t>Guillaume </a:t>
            </a:r>
            <a:r>
              <a:rPr lang="fr-FR" b="1" dirty="0" err="1" smtClean="0">
                <a:solidFill>
                  <a:srgbClr val="495597"/>
                </a:solidFill>
                <a:latin typeface="Verdana" pitchFamily="34" charset="0"/>
              </a:rPr>
              <a:t>Drieu</a:t>
            </a:r>
            <a:r>
              <a:rPr lang="fr-FR" b="1" dirty="0" smtClean="0">
                <a:solidFill>
                  <a:srgbClr val="495597"/>
                </a:solidFill>
                <a:latin typeface="Verdana" pitchFamily="34" charset="0"/>
              </a:rPr>
              <a:t> La Rochelle, LAPTH</a:t>
            </a:r>
            <a:endParaRPr lang="fr-FR" sz="1400" b="1" i="1" dirty="0">
              <a:solidFill>
                <a:srgbClr val="495597"/>
              </a:solidFill>
              <a:latin typeface="Verdana" pitchFamily="34" charset="0"/>
            </a:endParaRPr>
          </a:p>
          <a:p>
            <a:pPr algn="ctr"/>
            <a:endParaRPr lang="fr-FR" sz="2000" i="1" dirty="0">
              <a:solidFill>
                <a:srgbClr val="49559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TOOLS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34368" y="1742373"/>
            <a:ext cx="2016856" cy="772657"/>
          </a:xfrm>
          <a:prstGeom prst="roundRect">
            <a:avLst/>
          </a:prstGeom>
          <a:solidFill>
            <a:schemeClr val="accent2">
              <a:lumMod val="40000"/>
              <a:lumOff val="60000"/>
              <a:alpha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 smtClean="0">
                <a:solidFill>
                  <a:srgbClr val="C00000"/>
                </a:solidFill>
              </a:rPr>
              <a:t>Lagrangian</a:t>
            </a:r>
            <a:endParaRPr lang="en-GB" sz="1600" dirty="0" smtClean="0">
              <a:solidFill>
                <a:srgbClr val="C00000"/>
              </a:solidFill>
            </a:endParaRPr>
          </a:p>
          <a:p>
            <a:pPr algn="ctr"/>
            <a:r>
              <a:rPr lang="en-GB" sz="1600" dirty="0" smtClean="0">
                <a:solidFill>
                  <a:srgbClr val="C00000"/>
                </a:solidFill>
              </a:rPr>
              <a:t>&amp;</a:t>
            </a:r>
          </a:p>
          <a:p>
            <a:pPr algn="ctr"/>
            <a:r>
              <a:rPr lang="en-GB" sz="1600" dirty="0" smtClean="0">
                <a:solidFill>
                  <a:srgbClr val="C00000"/>
                </a:solidFill>
              </a:rPr>
              <a:t>Parameter Space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166882" y="1742373"/>
            <a:ext cx="2016856" cy="772657"/>
          </a:xfrm>
          <a:prstGeom prst="roundRect">
            <a:avLst/>
          </a:prstGeom>
          <a:solidFill>
            <a:schemeClr val="accent2">
              <a:lumMod val="40000"/>
              <a:lumOff val="60000"/>
              <a:alpha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Feynman</a:t>
            </a:r>
          </a:p>
          <a:p>
            <a:pPr algn="ctr"/>
            <a:r>
              <a:rPr lang="en-GB" dirty="0" smtClean="0">
                <a:solidFill>
                  <a:srgbClr val="C00000"/>
                </a:solidFill>
              </a:rPr>
              <a:t>Rules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834336" y="1742373"/>
            <a:ext cx="2016856" cy="772657"/>
          </a:xfrm>
          <a:prstGeom prst="roundRect">
            <a:avLst/>
          </a:prstGeom>
          <a:solidFill>
            <a:schemeClr val="accent2">
              <a:lumMod val="40000"/>
              <a:lumOff val="60000"/>
              <a:alpha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rgbClr val="C00000"/>
                </a:solidFill>
              </a:rPr>
              <a:t>Observables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914456" y="3038517"/>
            <a:ext cx="2016856" cy="772657"/>
          </a:xfrm>
          <a:prstGeom prst="roundRect">
            <a:avLst/>
          </a:prstGeom>
          <a:solidFill>
            <a:schemeClr val="accent2">
              <a:lumMod val="40000"/>
              <a:lumOff val="60000"/>
              <a:alpha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rgbClr val="C00000"/>
                </a:solidFill>
              </a:rPr>
              <a:t>Test Data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17712" y="3110525"/>
            <a:ext cx="2016856" cy="772657"/>
          </a:xfrm>
          <a:prstGeom prst="roundRect">
            <a:avLst/>
          </a:prstGeom>
          <a:solidFill>
            <a:schemeClr val="accent2">
              <a:lumMod val="40000"/>
              <a:lumOff val="60000"/>
              <a:alpha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rgbClr val="C00000"/>
                </a:solidFill>
              </a:rPr>
              <a:t>Reference Data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602088" y="3758597"/>
            <a:ext cx="2016856" cy="772657"/>
          </a:xfrm>
          <a:prstGeom prst="roundRect">
            <a:avLst/>
          </a:prstGeom>
          <a:solidFill>
            <a:schemeClr val="accent2">
              <a:lumMod val="40000"/>
              <a:lumOff val="60000"/>
              <a:alpha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rgbClr val="C00000"/>
                </a:solidFill>
              </a:rPr>
              <a:t>Predictions</a:t>
            </a:r>
          </a:p>
        </p:txBody>
      </p:sp>
      <p:cxnSp>
        <p:nvCxnSpPr>
          <p:cNvPr id="9" name="Connecteur droit avec flèche 8"/>
          <p:cNvCxnSpPr>
            <a:stCxn id="3" idx="3"/>
            <a:endCxn id="4" idx="1"/>
          </p:cNvCxnSpPr>
          <p:nvPr/>
        </p:nvCxnSpPr>
        <p:spPr>
          <a:xfrm>
            <a:off x="2451224" y="2128702"/>
            <a:ext cx="715658" cy="1311"/>
          </a:xfrm>
          <a:prstGeom prst="straightConnector1">
            <a:avLst/>
          </a:prstGeom>
          <a:ln w="25400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stCxn id="4" idx="3"/>
            <a:endCxn id="5" idx="1"/>
          </p:cNvCxnSpPr>
          <p:nvPr/>
        </p:nvCxnSpPr>
        <p:spPr>
          <a:xfrm>
            <a:off x="5183738" y="2128702"/>
            <a:ext cx="650599" cy="1311"/>
          </a:xfrm>
          <a:prstGeom prst="straightConnector1">
            <a:avLst/>
          </a:prstGeom>
          <a:ln w="25400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stCxn id="5" idx="2"/>
            <a:endCxn id="7" idx="3"/>
          </p:cNvCxnSpPr>
          <p:nvPr/>
        </p:nvCxnSpPr>
        <p:spPr>
          <a:xfrm rot="5400000">
            <a:off x="4047754" y="701844"/>
            <a:ext cx="981824" cy="4608196"/>
          </a:xfrm>
          <a:prstGeom prst="straightConnector1">
            <a:avLst/>
          </a:prstGeom>
          <a:ln w="25400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6" idx="1"/>
            <a:endCxn id="8" idx="3"/>
          </p:cNvCxnSpPr>
          <p:nvPr/>
        </p:nvCxnSpPr>
        <p:spPr>
          <a:xfrm rot="10800000" flipV="1">
            <a:off x="5618944" y="3424846"/>
            <a:ext cx="1295512" cy="72008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7" idx="0"/>
            <a:endCxn id="3" idx="2"/>
          </p:cNvCxnSpPr>
          <p:nvPr/>
        </p:nvCxnSpPr>
        <p:spPr>
          <a:xfrm rot="5400000" flipH="1" flipV="1">
            <a:off x="1036721" y="2704450"/>
            <a:ext cx="595495" cy="216656"/>
          </a:xfrm>
          <a:prstGeom prst="straightConnector1">
            <a:avLst/>
          </a:prstGeom>
          <a:ln w="25400">
            <a:solidFill>
              <a:srgbClr val="E2A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2491247" y="2279545"/>
            <a:ext cx="650599" cy="1311"/>
          </a:xfrm>
          <a:prstGeom prst="straightConnector1">
            <a:avLst/>
          </a:prstGeom>
          <a:ln w="25400">
            <a:solidFill>
              <a:srgbClr val="E2A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5198725" y="2277290"/>
            <a:ext cx="650599" cy="1311"/>
          </a:xfrm>
          <a:prstGeom prst="straightConnector1">
            <a:avLst/>
          </a:prstGeom>
          <a:ln w="25400">
            <a:solidFill>
              <a:srgbClr val="E2A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endCxn id="6" idx="0"/>
          </p:cNvCxnSpPr>
          <p:nvPr/>
        </p:nvCxnSpPr>
        <p:spPr>
          <a:xfrm>
            <a:off x="7059104" y="2534461"/>
            <a:ext cx="863780" cy="504056"/>
          </a:xfrm>
          <a:prstGeom prst="straightConnector1">
            <a:avLst/>
          </a:prstGeom>
          <a:ln w="25400">
            <a:solidFill>
              <a:srgbClr val="E2A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395536" y="4869160"/>
            <a:ext cx="7920880" cy="120032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I :   </a:t>
            </a:r>
            <a:r>
              <a:rPr lang="en-GB" dirty="0" err="1" smtClean="0"/>
              <a:t>LanHEP</a:t>
            </a:r>
            <a:endParaRPr lang="en-GB" dirty="0" smtClean="0"/>
          </a:p>
          <a:p>
            <a:r>
              <a:rPr lang="en-GB" dirty="0" smtClean="0"/>
              <a:t>II :  </a:t>
            </a:r>
            <a:r>
              <a:rPr lang="en-GB" dirty="0" err="1" smtClean="0"/>
              <a:t>CalcHEP</a:t>
            </a:r>
            <a:r>
              <a:rPr lang="en-GB" dirty="0" smtClean="0"/>
              <a:t>/</a:t>
            </a:r>
            <a:r>
              <a:rPr lang="en-GB" dirty="0" err="1" smtClean="0"/>
              <a:t>SuSpect</a:t>
            </a:r>
            <a:endParaRPr lang="en-GB" dirty="0" smtClean="0"/>
          </a:p>
          <a:p>
            <a:r>
              <a:rPr lang="en-GB" dirty="0" smtClean="0"/>
              <a:t>III : </a:t>
            </a:r>
            <a:r>
              <a:rPr lang="en-GB" dirty="0" err="1" smtClean="0"/>
              <a:t>MicrOmegas</a:t>
            </a:r>
            <a:r>
              <a:rPr lang="en-GB" dirty="0" smtClean="0"/>
              <a:t>/</a:t>
            </a:r>
            <a:r>
              <a:rPr lang="en-GB" dirty="0" err="1" smtClean="0"/>
              <a:t>HiggsBound</a:t>
            </a:r>
            <a:r>
              <a:rPr lang="en-GB" dirty="0" smtClean="0"/>
              <a:t>/</a:t>
            </a:r>
            <a:r>
              <a:rPr lang="en-GB" dirty="0" err="1" smtClean="0"/>
              <a:t>Hdecay</a:t>
            </a:r>
            <a:endParaRPr lang="en-GB" dirty="0" smtClean="0"/>
          </a:p>
          <a:p>
            <a:r>
              <a:rPr lang="en-GB" dirty="0" smtClean="0"/>
              <a:t>IV : </a:t>
            </a:r>
            <a:r>
              <a:rPr lang="en-GB" dirty="0" err="1" smtClean="0"/>
              <a:t>Mathematica</a:t>
            </a:r>
            <a:endParaRPr lang="en-GB" dirty="0"/>
          </a:p>
        </p:txBody>
      </p:sp>
      <p:sp>
        <p:nvSpPr>
          <p:cNvPr id="18" name="ZoneTexte 17"/>
          <p:cNvSpPr txBox="1"/>
          <p:nvPr/>
        </p:nvSpPr>
        <p:spPr>
          <a:xfrm>
            <a:off x="2627784" y="17008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</a:t>
            </a:r>
            <a:endParaRPr lang="en-GB" dirty="0"/>
          </a:p>
        </p:txBody>
      </p:sp>
      <p:sp>
        <p:nvSpPr>
          <p:cNvPr id="19" name="ZoneTexte 18"/>
          <p:cNvSpPr txBox="1"/>
          <p:nvPr/>
        </p:nvSpPr>
        <p:spPr>
          <a:xfrm>
            <a:off x="5292080" y="17008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II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668344" y="25556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III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475656" y="26369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8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Basic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Phenomenology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texte 8"/>
          <p:cNvSpPr txBox="1">
            <a:spLocks/>
          </p:cNvSpPr>
          <p:nvPr/>
        </p:nvSpPr>
        <p:spPr>
          <a:xfrm>
            <a:off x="457200" y="1196752"/>
            <a:ext cx="4040188" cy="63976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Interactions altered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contenu 10"/>
          <p:cNvSpPr txBox="1">
            <a:spLocks/>
          </p:cNvSpPr>
          <p:nvPr/>
        </p:nvSpPr>
        <p:spPr>
          <a:xfrm>
            <a:off x="457200" y="1836514"/>
            <a:ext cx="4040188" cy="2888630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texte 11"/>
          <p:cNvSpPr txBox="1">
            <a:spLocks/>
          </p:cNvSpPr>
          <p:nvPr/>
        </p:nvSpPr>
        <p:spPr>
          <a:xfrm>
            <a:off x="4645025" y="1196752"/>
            <a:ext cx="4041775" cy="6397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Observables altered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contenu 12"/>
          <p:cNvSpPr txBox="1">
            <a:spLocks/>
          </p:cNvSpPr>
          <p:nvPr/>
        </p:nvSpPr>
        <p:spPr>
          <a:xfrm>
            <a:off x="4645025" y="1836514"/>
            <a:ext cx="4041775" cy="39512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W,Z masses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Scalar Higgs 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Masses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Couplings to matter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Neutralinos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GB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charginos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Masses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Couplings to SM matter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9552" y="5085184"/>
            <a:ext cx="8280920" cy="923330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But                 are taken as reference data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/>
              <a:t> </a:t>
            </a:r>
            <a:r>
              <a:rPr lang="en-GB" dirty="0" smtClean="0"/>
              <a:t>Hence                stay fixed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/>
              <a:t> </a:t>
            </a:r>
            <a:r>
              <a:rPr lang="en-GB" dirty="0" smtClean="0"/>
              <a:t>But weak couplings change (while performing the extraction)</a:t>
            </a:r>
          </a:p>
        </p:txBody>
      </p:sp>
      <p:grpSp>
        <p:nvGrpSpPr>
          <p:cNvPr id="17" name="Groupe 16"/>
          <p:cNvGrpSpPr/>
          <p:nvPr/>
        </p:nvGrpSpPr>
        <p:grpSpPr>
          <a:xfrm>
            <a:off x="2739033" y="6095037"/>
            <a:ext cx="5472608" cy="369332"/>
            <a:chOff x="2853333" y="6095037"/>
            <a:chExt cx="5472608" cy="369332"/>
          </a:xfrm>
        </p:grpSpPr>
        <p:sp>
          <p:nvSpPr>
            <p:cNvPr id="8" name="ZoneTexte 7"/>
            <p:cNvSpPr txBox="1"/>
            <p:nvPr/>
          </p:nvSpPr>
          <p:spPr>
            <a:xfrm>
              <a:off x="2853333" y="6095037"/>
              <a:ext cx="54726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         coupling change               EW Precision Test  </a:t>
              </a:r>
              <a:endParaRPr lang="en-GB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53916" y="6121240"/>
              <a:ext cx="504056" cy="301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Flèche droite 9"/>
            <p:cNvSpPr/>
            <p:nvPr/>
          </p:nvSpPr>
          <p:spPr>
            <a:xfrm>
              <a:off x="5306148" y="6267116"/>
              <a:ext cx="648072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3384" y="1907306"/>
            <a:ext cx="1800225" cy="333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058" y="2357551"/>
            <a:ext cx="1809726" cy="3215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6932" y="3499587"/>
            <a:ext cx="2098884" cy="3532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1689" y="5149028"/>
            <a:ext cx="921198" cy="25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67060" y="5426174"/>
            <a:ext cx="921198" cy="25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Colliders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Constraints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LEP </a:t>
            </a:r>
            <a:r>
              <a:rPr kumimoji="0" lang="en-GB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ElectroWeak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Precision Data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Partly taken as input (masses, electromagnetic and strong couplings)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Partly as constraints from weak couplings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Precision observable   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GB" sz="1600" b="1" kern="0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LE</a:t>
            </a: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cs typeface="+mn-cs"/>
              </a:rPr>
              <a:t>PEWWG hep-ex:0509008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Higgs exclusion bound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Tevatron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searches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Constraints from Higgs searches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Implemented via 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HiggsBound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051720" y="566124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arXiv:0811.4169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4644008" y="2857132"/>
            <a:ext cx="4258692" cy="2995552"/>
            <a:chOff x="4644008" y="2857132"/>
            <a:chExt cx="4258692" cy="2995552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23916" y="3211515"/>
              <a:ext cx="3678784" cy="2305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76256" y="5589240"/>
              <a:ext cx="432047" cy="263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44008" y="4077072"/>
              <a:ext cx="382759" cy="216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04248" y="2857132"/>
              <a:ext cx="720080" cy="3047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Astrophysics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constraints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Relic density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WMAP bounds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3522" y="2095853"/>
            <a:ext cx="2736304" cy="4822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grpSp>
        <p:nvGrpSpPr>
          <p:cNvPr id="12" name="Groupe 11"/>
          <p:cNvGrpSpPr/>
          <p:nvPr/>
        </p:nvGrpSpPr>
        <p:grpSpPr>
          <a:xfrm>
            <a:off x="4991472" y="3305122"/>
            <a:ext cx="4025528" cy="2991821"/>
            <a:chOff x="4991472" y="3305122"/>
            <a:chExt cx="4025528" cy="2991821"/>
          </a:xfrm>
        </p:grpSpPr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91472" y="3305122"/>
              <a:ext cx="4025528" cy="254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44208" y="5949280"/>
              <a:ext cx="595313" cy="347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upe 10"/>
          <p:cNvGrpSpPr/>
          <p:nvPr/>
        </p:nvGrpSpPr>
        <p:grpSpPr>
          <a:xfrm>
            <a:off x="50800" y="3284984"/>
            <a:ext cx="4677352" cy="3033167"/>
            <a:chOff x="50800" y="3284984"/>
            <a:chExt cx="4677352" cy="3033167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3284984"/>
              <a:ext cx="4044584" cy="25529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6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22352" y="5970488"/>
              <a:ext cx="595313" cy="347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7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0800" y="4437112"/>
              <a:ext cx="504056" cy="282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Theoretical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validity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Effective expansion truncated at order 2 : is it enough?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Accidental cancelations at  low orders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Singularities at low orders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         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degeneracies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             e.g.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Estimator  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Compute the relative size of 3</a:t>
            </a:r>
            <a:r>
              <a:rPr kumimoji="0" lang="en-GB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rd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order contribution for a given observable</a:t>
            </a:r>
          </a:p>
          <a:p>
            <a:pPr marL="2514600" lvl="5" indent="-228600">
              <a:spcBef>
                <a:spcPct val="20000"/>
              </a:spcBef>
              <a:buFontTx/>
              <a:buChar char="•"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Exclude point in non-</a:t>
            </a:r>
            <a:r>
              <a:rPr kumimoji="0" lang="en-GB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perturbative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regions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Not because they are not physical,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		but the mathematical set-up is no more suitable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0050" y="4574778"/>
            <a:ext cx="432305" cy="26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5114" y="2718446"/>
            <a:ext cx="1894258" cy="52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4456776"/>
            <a:ext cx="1008112" cy="48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Scanning the SM-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like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Higgs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>
          <a:xfrm>
            <a:off x="827584" y="1207293"/>
            <a:ext cx="8229600" cy="5174035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Observables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Masses :  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Higgs production 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Higgs decay 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 space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MSSM parameters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effective coefficients are of the order of unity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Soft masses, 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trilinear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couplings are taken at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cs typeface="+mn-cs"/>
              </a:rPr>
              <a:t>SPS1a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Comparison with Standard Model 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Same observables, with Higgs mass as input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843808" y="1685971"/>
            <a:ext cx="844157" cy="3608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31853" y="2026940"/>
            <a:ext cx="2724807" cy="34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97390" y="2392313"/>
            <a:ext cx="2989970" cy="342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8896" y="3704621"/>
            <a:ext cx="1548185" cy="286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71170" y="3753026"/>
            <a:ext cx="1077094" cy="23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68820" y="4380344"/>
            <a:ext cx="1497656" cy="354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Discriminating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 SUSY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from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 SM</a:t>
            </a:r>
          </a:p>
        </p:txBody>
      </p:sp>
      <p:grpSp>
        <p:nvGrpSpPr>
          <p:cNvPr id="9" name="Groupe 8"/>
          <p:cNvGrpSpPr/>
          <p:nvPr/>
        </p:nvGrpSpPr>
        <p:grpSpPr>
          <a:xfrm>
            <a:off x="3059833" y="1340768"/>
            <a:ext cx="5150489" cy="2637631"/>
            <a:chOff x="3059833" y="1340768"/>
            <a:chExt cx="5150489" cy="2637631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39952" y="1340768"/>
              <a:ext cx="4070370" cy="2386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59833" y="2276872"/>
              <a:ext cx="485396" cy="26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36096" y="3717032"/>
              <a:ext cx="485396" cy="26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0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84602" y="3716340"/>
              <a:ext cx="243581" cy="239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1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89288" y="2283222"/>
              <a:ext cx="366713" cy="223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ZoneTexte 9"/>
          <p:cNvSpPr txBox="1"/>
          <p:nvPr/>
        </p:nvSpPr>
        <p:spPr>
          <a:xfrm>
            <a:off x="1331640" y="4293096"/>
            <a:ext cx="6696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Work in progress :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Most points get excluded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Regions favoured by constraints are NOT those resembling the Standard Model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Need for a slightly more involved study</a:t>
            </a:r>
          </a:p>
          <a:p>
            <a:pPr lvl="2">
              <a:buFont typeface="Wingdings" pitchFamily="2" charset="2"/>
              <a:buChar char="§"/>
            </a:pPr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Summary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 and Outlook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Espace réservé du contenu 4"/>
          <p:cNvSpPr txBox="1">
            <a:spLocks/>
          </p:cNvSpPr>
          <p:nvPr/>
        </p:nvSpPr>
        <p:spPr>
          <a:xfrm>
            <a:off x="457200" y="126876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Summary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We can use the EFT formalism to encode any extra physics effect – provided extra physics is heavy -- in a finite set of effective coefficients.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From this formulation, it is possible to reduce the effective parameter space with experimental constraints (colliders measurements, searches, and astrophysics data).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For Higgs signature at LHC, extra physics in the Higgs sector change considerably the expectations from the MSSM.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GB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Outlook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Use those effective operators, not as extra physics contribution, but as higher loop contribution     Include loop computation in a intrinsically gauge invariant way.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GB" kern="0" dirty="0" smtClean="0">
                <a:latin typeface="+mn-lt"/>
                <a:cs typeface="+mn-cs"/>
              </a:rPr>
              <a:t>Include more sectors.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Effective potential</a:t>
            </a:r>
            <a:r>
              <a:rPr kumimoji="0" lang="en-GB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for relic density.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003796" y="4820284"/>
            <a:ext cx="6696744" cy="1656184"/>
          </a:xfrm>
          <a:prstGeom prst="rect">
            <a:avLst/>
          </a:prstGeom>
          <a:ln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numCol="2"/>
          <a:lstStyle/>
          <a:p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</a:rPr>
              <a:t>WARNING :</a:t>
            </a: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fr-FR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No </a:t>
            </a:r>
            <a:r>
              <a:rPr lang="fr-FR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superparticles</a:t>
            </a:r>
            <a:r>
              <a:rPr lang="fr-FR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fr-FR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seen</a:t>
            </a:r>
            <a:endParaRPr lang="fr-FR" dirty="0" smtClean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fr-FR" dirty="0" smtClean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fr-FR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Higgs</a:t>
            </a:r>
            <a:r>
              <a:rPr lang="fr-FR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fr-FR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too</a:t>
            </a:r>
            <a:r>
              <a:rPr lang="fr-FR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light</a:t>
            </a:r>
          </a:p>
          <a:p>
            <a:pPr>
              <a:buFont typeface="Arial" pitchFamily="34" charset="0"/>
              <a:buChar char="•"/>
            </a:pPr>
            <a:endParaRPr lang="fr-FR" dirty="0" smtClean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fr-FR" dirty="0" smtClean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Theoretical</a:t>
            </a:r>
            <a:r>
              <a:rPr lang="fr-FR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issues :</a:t>
            </a:r>
          </a:p>
          <a:p>
            <a:r>
              <a:rPr lang="fr-FR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      mu </a:t>
            </a:r>
            <a:r>
              <a:rPr lang="fr-FR" dirty="0" err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problem</a:t>
            </a:r>
            <a:endParaRPr lang="fr-FR" dirty="0">
              <a:solidFill>
                <a:schemeClr val="bg2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40644" y="2420888"/>
            <a:ext cx="2775172" cy="12224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Unique</a:t>
            </a:r>
            <a:r>
              <a:rPr lang="fr-FR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extension of the Poincaré group</a:t>
            </a:r>
            <a:endParaRPr lang="fr-FR" dirty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928070" y="0"/>
            <a:ext cx="46682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3200" b="1" dirty="0" err="1" smtClean="0">
                <a:solidFill>
                  <a:schemeClr val="accent2"/>
                </a:solidFill>
                <a:latin typeface="Verdana" pitchFamily="34" charset="0"/>
              </a:rPr>
              <a:t>From</a:t>
            </a:r>
            <a:r>
              <a:rPr lang="fr-FR" sz="3200" b="1" dirty="0" smtClean="0">
                <a:solidFill>
                  <a:schemeClr val="accent2"/>
                </a:solidFill>
                <a:latin typeface="Verdana" pitchFamily="34" charset="0"/>
              </a:rPr>
              <a:t> simple susy…</a:t>
            </a:r>
            <a:endParaRPr lang="fr-FR" dirty="0">
              <a:solidFill>
                <a:schemeClr val="accent2"/>
              </a:solidFill>
            </a:endParaRPr>
          </a:p>
        </p:txBody>
      </p:sp>
      <p:pic>
        <p:nvPicPr>
          <p:cNvPr id="10242" name="Picture 2" descr="D:\Boulot\Ecrits\lapth_oct_2010\susyparticles_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772816"/>
            <a:ext cx="4334460" cy="19932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3200" b="1" dirty="0" smtClean="0">
                <a:solidFill>
                  <a:schemeClr val="accent2"/>
                </a:solidFill>
                <a:latin typeface="Verdana" pitchFamily="34" charset="0"/>
              </a:rPr>
              <a:t>                           … to </a:t>
            </a:r>
            <a:r>
              <a:rPr lang="fr-FR" sz="3200" b="1" dirty="0" err="1" smtClean="0">
                <a:solidFill>
                  <a:schemeClr val="accent2"/>
                </a:solidFill>
                <a:latin typeface="Verdana" pitchFamily="34" charset="0"/>
              </a:rPr>
              <a:t>realistic</a:t>
            </a:r>
            <a:r>
              <a:rPr lang="fr-FR" sz="3200" b="1" dirty="0" smtClean="0">
                <a:solidFill>
                  <a:schemeClr val="accent2"/>
                </a:solidFill>
                <a:latin typeface="Verdana" pitchFamily="34" charset="0"/>
              </a:rPr>
              <a:t> susy</a:t>
            </a:r>
            <a:endParaRPr lang="fr-FR" dirty="0">
              <a:solidFill>
                <a:schemeClr val="accent2"/>
              </a:solidFill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3163312" y="5787140"/>
            <a:ext cx="3456384" cy="409636"/>
            <a:chOff x="1835696" y="4859634"/>
            <a:chExt cx="3456384" cy="409636"/>
          </a:xfrm>
        </p:grpSpPr>
        <p:sp>
          <p:nvSpPr>
            <p:cNvPr id="4" name="ZoneTexte 3"/>
            <p:cNvSpPr txBox="1"/>
            <p:nvPr/>
          </p:nvSpPr>
          <p:spPr>
            <a:xfrm>
              <a:off x="1835696" y="4869160"/>
              <a:ext cx="108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MSSM</a:t>
              </a:r>
              <a:endParaRPr lang="en-GB" sz="20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3923928" y="4859634"/>
              <a:ext cx="1368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solidFill>
                    <a:schemeClr val="accent2">
                      <a:lumMod val="7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BMSSM</a:t>
              </a:r>
              <a:endParaRPr lang="en-GB" sz="2000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cxnSp>
          <p:nvCxnSpPr>
            <p:cNvPr id="6" name="Connecteur droit avec flèche 5"/>
            <p:cNvCxnSpPr>
              <a:stCxn id="4" idx="3"/>
              <a:endCxn id="5" idx="1"/>
            </p:cNvCxnSpPr>
            <p:nvPr/>
          </p:nvCxnSpPr>
          <p:spPr>
            <a:xfrm flipV="1">
              <a:off x="2915816" y="5059689"/>
              <a:ext cx="1008112" cy="952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2" descr="D:\Boulot\Ecrits\lapth_oct_2010\susyparticles_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772816"/>
            <a:ext cx="4334460" cy="1993255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5418692" y="373276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983536" y="4396576"/>
            <a:ext cx="3528392" cy="79208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something else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5496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smtClean="0">
                <a:solidFill>
                  <a:schemeClr val="accent2"/>
                </a:solidFill>
                <a:latin typeface="Verdana" pitchFamily="34" charset="0"/>
              </a:rPr>
              <a:t>BMMSM </a:t>
            </a:r>
            <a:r>
              <a:rPr lang="fr-FR" sz="3200" b="1" dirty="0" err="1" smtClean="0">
                <a:solidFill>
                  <a:schemeClr val="accent2"/>
                </a:solidFill>
                <a:latin typeface="Verdana" pitchFamily="34" charset="0"/>
              </a:rPr>
              <a:t>Physics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1268760"/>
            <a:ext cx="7776864" cy="4108817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Many different scenarios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NMSSM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U(1)’MSSM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MSSM with ED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... </a:t>
            </a:r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GB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Are there any susy general features?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How will susy show up in experiments?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How much freedom does it leave us with?</a:t>
            </a:r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2987824" y="2636912"/>
            <a:ext cx="1224136" cy="288032"/>
          </a:xfrm>
          <a:prstGeom prst="straightConnector1">
            <a:avLst/>
          </a:prstGeom>
          <a:ln w="19050">
            <a:solidFill>
              <a:schemeClr val="accent5">
                <a:lumMod val="25000"/>
              </a:schemeClr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>
            <a:off x="2987824" y="2204864"/>
            <a:ext cx="1296144" cy="216024"/>
          </a:xfrm>
          <a:prstGeom prst="straightConnector1">
            <a:avLst/>
          </a:prstGeom>
          <a:ln w="19050">
            <a:solidFill>
              <a:schemeClr val="accent5">
                <a:lumMod val="25000"/>
              </a:schemeClr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2987824" y="1844824"/>
            <a:ext cx="1296144" cy="72008"/>
          </a:xfrm>
          <a:prstGeom prst="straightConnector1">
            <a:avLst/>
          </a:prstGeom>
          <a:ln w="19050">
            <a:solidFill>
              <a:schemeClr val="accent5">
                <a:lumMod val="25000"/>
              </a:schemeClr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076056" y="2132856"/>
            <a:ext cx="3672408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Different </a:t>
            </a:r>
            <a:r>
              <a:rPr lang="en-GB" dirty="0" err="1" smtClean="0">
                <a:solidFill>
                  <a:schemeClr val="accent5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phenomenologies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788024" y="2852936"/>
            <a:ext cx="251189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Dedicated studies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err="1" smtClean="0">
                <a:solidFill>
                  <a:schemeClr val="accent2"/>
                </a:solidFill>
                <a:latin typeface="Verdana" pitchFamily="34" charset="0"/>
              </a:rPr>
              <a:t>Heavy</a:t>
            </a:r>
            <a:r>
              <a:rPr lang="fr-FR" sz="3200" b="1" dirty="0" smtClean="0">
                <a:solidFill>
                  <a:schemeClr val="accent2"/>
                </a:solidFill>
                <a:latin typeface="Verdana" pitchFamily="34" charset="0"/>
              </a:rPr>
              <a:t> BMSSM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10"/>
          <p:cNvSpPr txBox="1">
            <a:spLocks/>
          </p:cNvSpPr>
          <p:nvPr/>
        </p:nvSpPr>
        <p:spPr>
          <a:xfrm>
            <a:off x="457200" y="1196752"/>
            <a:ext cx="8229600" cy="51125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Heavy extra 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(non standard)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physics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Effective Field Theory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endParaRPr kumimoji="0" lang="en-GB" sz="2000" b="0" i="0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Integrating out extra particles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Theory with no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extra particles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but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extra vertices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Validity of the EFT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MSSM is 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renormalisable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             EFT is predictive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776906" y="1313028"/>
            <a:ext cx="2160240" cy="369332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Standard = MSSM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2580" y="2496324"/>
            <a:ext cx="1440160" cy="414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avec flèche 5"/>
          <p:cNvCxnSpPr/>
          <p:nvPr/>
        </p:nvCxnSpPr>
        <p:spPr>
          <a:xfrm>
            <a:off x="4489903" y="6091708"/>
            <a:ext cx="9361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0400" y="2568555"/>
            <a:ext cx="3995936" cy="32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smtClean="0">
                <a:solidFill>
                  <a:schemeClr val="accent2"/>
                </a:solidFill>
                <a:latin typeface="Verdana" pitchFamily="34" charset="0"/>
              </a:rPr>
              <a:t>Restriction of EFT </a:t>
            </a:r>
            <a:r>
              <a:rPr lang="fr-FR" sz="3200" b="1" dirty="0" err="1" smtClean="0">
                <a:solidFill>
                  <a:schemeClr val="accent2"/>
                </a:solidFill>
                <a:latin typeface="Verdana" pitchFamily="34" charset="0"/>
              </a:rPr>
              <a:t>framework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Generic       Include all possible operators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Theoretical consistency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Gauge invariance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Lorentz invariance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Study preferences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Higgs sector only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Order 1 and 2 in 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2035984" y="1855936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0033" y="5147524"/>
            <a:ext cx="278507" cy="42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5004048" y="3645024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Antoniadis et al. arXiv:0910.1100</a:t>
            </a:r>
          </a:p>
          <a:p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Carena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 et al. arXiv:0909.5434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8628" y="2108473"/>
            <a:ext cx="1885420" cy="58045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0" y="1912268"/>
            <a:ext cx="3933825" cy="32289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" y="2191668"/>
            <a:ext cx="1643063" cy="75406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572000" y="1340768"/>
            <a:ext cx="2928938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10253F"/>
                </a:solidFill>
                <a:ea typeface="DejaVu Sans" charset="0"/>
                <a:cs typeface="DejaVu Sans" charset="0"/>
              </a:rPr>
              <a:t>Dimension 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54811" y="1340768"/>
            <a:ext cx="2127721" cy="398463"/>
          </a:xfrm>
          <a:prstGeom prst="rect">
            <a:avLst/>
          </a:prstGeom>
          <a:solidFill>
            <a:schemeClr val="bg1">
              <a:alpha val="76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10253F"/>
                </a:solidFill>
                <a:ea typeface="DejaVu Sans" charset="0"/>
                <a:cs typeface="DejaVu Sans" charset="0"/>
              </a:rPr>
              <a:t>Dimension 5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Base of Effective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Operators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17038" y="5373216"/>
            <a:ext cx="5087410" cy="944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395536" y="5589240"/>
            <a:ext cx="2448272" cy="369332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Effective Coefficients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Computation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method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Feynman approach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Feynman expansion truncated 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the truncation level</a:t>
            </a:r>
            <a:r>
              <a:rPr kumimoji="0" lang="en-GB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depends on the observable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Regularisation scheme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Renormalisation scheme 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Issue of      (2 schemes : </a:t>
            </a:r>
            <a:r>
              <a:rPr lang="en-GB" kern="0" dirty="0" smtClean="0">
                <a:latin typeface="+mn-lt"/>
                <a:cs typeface="+mn-cs"/>
              </a:rPr>
              <a:t>    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 and         )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 extraction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SM canonical set (                             ... 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MSSM masses (        ) and 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trilinear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couplings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Extraction of     via         in the case of the          scheme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For On-Shell observables, the extraction is done at tree-level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7675" y="3456576"/>
            <a:ext cx="499865" cy="25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3681" y="4970942"/>
            <a:ext cx="504057" cy="27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3334" y="5297641"/>
            <a:ext cx="224496" cy="233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1196" y="5249498"/>
            <a:ext cx="499865" cy="25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6916" y="5249448"/>
            <a:ext cx="499865" cy="25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41490" y="3503389"/>
            <a:ext cx="250701" cy="25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9"/>
          <p:cNvSpPr txBox="1"/>
          <p:nvPr/>
        </p:nvSpPr>
        <p:spPr>
          <a:xfrm>
            <a:off x="5652120" y="2695436"/>
            <a:ext cx="33843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Dimensional Regularisation</a:t>
            </a:r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300192" y="3107293"/>
            <a:ext cx="216024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kern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On-Shell and MS</a:t>
            </a:r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63767" y="3477195"/>
            <a:ext cx="445340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89139" y="4581594"/>
            <a:ext cx="1944216" cy="28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23850" y="44450"/>
            <a:ext cx="8640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Computation </a:t>
            </a:r>
            <a:r>
              <a:rPr lang="fr-FR" sz="32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Precision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	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8"/>
          <p:cNvSpPr txBox="1">
            <a:spLocks/>
          </p:cNvSpPr>
          <p:nvPr/>
        </p:nvSpPr>
        <p:spPr>
          <a:xfrm>
            <a:off x="457200" y="1124744"/>
            <a:ext cx="8229600" cy="5544616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EFT validity         we should be able to reach any accuracy we want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Truncation on the loop expansion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Only standard particles contribute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		 usual MSSM 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radiative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corrections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Masses, strong couplings : 2-loops via RGE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Higgs interactions : effective potentials (~loop)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b-quark, and self-interactions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Truncation on the     expansion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Truncation at order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Loop expansion well under control (no need for high accuracy)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expansion much more likely to be wrong   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2548058" y="1377661"/>
            <a:ext cx="576064" cy="1588"/>
          </a:xfrm>
          <a:prstGeom prst="straightConnector1">
            <a:avLst/>
          </a:prstGeom>
          <a:ln w="3492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3952" y="4456453"/>
            <a:ext cx="304537" cy="462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672" y="6123100"/>
            <a:ext cx="309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649</Words>
  <Application>Microsoft Office PowerPoint</Application>
  <PresentationFormat>Affichage à l'écran (4:3)</PresentationFormat>
  <Paragraphs>186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Modèle par défaut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Simple</dc:title>
  <dc:creator>www.powerpointstyles.com</dc:creator>
  <cp:lastModifiedBy>GDLR</cp:lastModifiedBy>
  <cp:revision>35</cp:revision>
  <dcterms:created xsi:type="dcterms:W3CDTF">2009-03-23T15:23:24Z</dcterms:created>
  <dcterms:modified xsi:type="dcterms:W3CDTF">2010-10-18T08:53:15Z</dcterms:modified>
</cp:coreProperties>
</file>