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58" r:id="rId17"/>
    <p:sldId id="272" r:id="rId18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00"/>
    <a:srgbClr val="495597"/>
    <a:srgbClr val="1C7BA9"/>
    <a:srgbClr val="3399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646" autoAdjust="0"/>
    <p:restoredTop sz="94660"/>
  </p:normalViewPr>
  <p:slideViewPr>
    <p:cSldViewPr>
      <p:cViewPr varScale="1">
        <p:scale>
          <a:sx n="68" d="100"/>
          <a:sy n="68" d="100"/>
        </p:scale>
        <p:origin x="-75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powerpointstyles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7" name="Text Box 13"/>
          <p:cNvSpPr txBox="1">
            <a:spLocks noChangeArrowheads="1"/>
          </p:cNvSpPr>
          <p:nvPr userDrawn="1"/>
        </p:nvSpPr>
        <p:spPr bwMode="auto">
          <a:xfrm>
            <a:off x="3348038" y="6237288"/>
            <a:ext cx="2457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>
                <a:hlinkClick r:id="rId13"/>
              </a:rPr>
              <a:t>Powerpoint Templates</a:t>
            </a:r>
            <a:endParaRPr lang="fr-FR"/>
          </a:p>
        </p:txBody>
      </p:sp>
      <p:pic>
        <p:nvPicPr>
          <p:cNvPr id="1036" name="Picture 12" descr="Sans titre-1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1032" name="Text Box 8"/>
          <p:cNvSpPr txBox="1">
            <a:spLocks noChangeArrowheads="1"/>
          </p:cNvSpPr>
          <p:nvPr userDrawn="1"/>
        </p:nvSpPr>
        <p:spPr bwMode="auto">
          <a:xfrm>
            <a:off x="7812088" y="6308725"/>
            <a:ext cx="10731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b="1">
                <a:solidFill>
                  <a:srgbClr val="495597"/>
                </a:solidFill>
              </a:rPr>
              <a:t>Page </a:t>
            </a:r>
            <a:fld id="{B1099853-803F-45AA-AA06-EBA95683C775}" type="slidenum">
              <a:rPr lang="fr-FR" b="1">
                <a:solidFill>
                  <a:srgbClr val="495597"/>
                </a:solidFill>
              </a:rPr>
              <a:pPr/>
              <a:t>‹N°›</a:t>
            </a:fld>
            <a:endParaRPr lang="fr-FR" b="1">
              <a:solidFill>
                <a:srgbClr val="495597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www.powerpointstyles.com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6.png"/><Relationship Id="rId4" Type="http://schemas.openxmlformats.org/officeDocument/2006/relationships/image" Target="../media/image25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1.png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7" Type="http://schemas.openxmlformats.org/officeDocument/2006/relationships/image" Target="../media/image40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9.png"/><Relationship Id="rId5" Type="http://schemas.openxmlformats.org/officeDocument/2006/relationships/image" Target="../media/image38.png"/><Relationship Id="rId4" Type="http://schemas.openxmlformats.org/officeDocument/2006/relationships/image" Target="../media/image3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4.png"/><Relationship Id="rId4" Type="http://schemas.openxmlformats.org/officeDocument/2006/relationships/image" Target="../media/image43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7" Type="http://schemas.openxmlformats.org/officeDocument/2006/relationships/image" Target="../media/image15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7" name="Text Box 9"/>
          <p:cNvSpPr txBox="1">
            <a:spLocks noChangeArrowheads="1"/>
          </p:cNvSpPr>
          <p:nvPr/>
        </p:nvSpPr>
        <p:spPr bwMode="auto">
          <a:xfrm>
            <a:off x="3348038" y="6237288"/>
            <a:ext cx="2457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>
                <a:hlinkClick r:id="rId2"/>
              </a:rPr>
              <a:t>Powerpoint Templates</a:t>
            </a:r>
            <a:endParaRPr lang="fr-FR"/>
          </a:p>
        </p:txBody>
      </p:sp>
      <p:pic>
        <p:nvPicPr>
          <p:cNvPr id="2056" name="Picture 8" descr="Sans titre-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054" name="Text Box 6"/>
          <p:cNvSpPr txBox="1">
            <a:spLocks noChangeArrowheads="1"/>
          </p:cNvSpPr>
          <p:nvPr/>
        </p:nvSpPr>
        <p:spPr bwMode="auto">
          <a:xfrm>
            <a:off x="2987824" y="2132856"/>
            <a:ext cx="5927725" cy="12618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fr-FR" sz="2800" b="1" dirty="0" err="1" smtClean="0">
                <a:solidFill>
                  <a:srgbClr val="495597"/>
                </a:solidFill>
                <a:latin typeface="Verdana" pitchFamily="34" charset="0"/>
              </a:rPr>
              <a:t>Looking</a:t>
            </a:r>
            <a:r>
              <a:rPr lang="fr-FR" sz="2800" b="1" dirty="0" smtClean="0">
                <a:solidFill>
                  <a:srgbClr val="495597"/>
                </a:solidFill>
                <a:latin typeface="Verdana" pitchFamily="34" charset="0"/>
              </a:rPr>
              <a:t> for a non standard </a:t>
            </a:r>
            <a:r>
              <a:rPr lang="fr-FR" sz="2800" b="1" dirty="0" err="1" smtClean="0">
                <a:solidFill>
                  <a:srgbClr val="495597"/>
                </a:solidFill>
                <a:latin typeface="Verdana" pitchFamily="34" charset="0"/>
              </a:rPr>
              <a:t>supersymmetric</a:t>
            </a:r>
            <a:r>
              <a:rPr lang="fr-FR" sz="2800" b="1" dirty="0" smtClean="0">
                <a:solidFill>
                  <a:srgbClr val="495597"/>
                </a:solidFill>
                <a:latin typeface="Verdana" pitchFamily="34" charset="0"/>
              </a:rPr>
              <a:t> </a:t>
            </a:r>
            <a:r>
              <a:rPr lang="fr-FR" sz="2800" b="1" dirty="0" err="1" smtClean="0">
                <a:solidFill>
                  <a:srgbClr val="495597"/>
                </a:solidFill>
                <a:latin typeface="Verdana" pitchFamily="34" charset="0"/>
              </a:rPr>
              <a:t>Higgs</a:t>
            </a:r>
            <a:endParaRPr lang="fr-FR" sz="2000" b="1" i="1" dirty="0">
              <a:solidFill>
                <a:srgbClr val="495597"/>
              </a:solidFill>
              <a:latin typeface="Verdana" pitchFamily="34" charset="0"/>
            </a:endParaRPr>
          </a:p>
          <a:p>
            <a:pPr algn="ctr"/>
            <a:endParaRPr lang="fr-FR" sz="2000" i="1" dirty="0">
              <a:solidFill>
                <a:srgbClr val="495597"/>
              </a:solidFill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2915816" y="3212976"/>
            <a:ext cx="5927725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fr-FR" b="1" dirty="0" smtClean="0">
                <a:solidFill>
                  <a:srgbClr val="495597"/>
                </a:solidFill>
                <a:latin typeface="Verdana" pitchFamily="34" charset="0"/>
              </a:rPr>
              <a:t>Guillaume </a:t>
            </a:r>
            <a:r>
              <a:rPr lang="fr-FR" b="1" dirty="0" err="1" smtClean="0">
                <a:solidFill>
                  <a:srgbClr val="495597"/>
                </a:solidFill>
                <a:latin typeface="Verdana" pitchFamily="34" charset="0"/>
              </a:rPr>
              <a:t>Drieu</a:t>
            </a:r>
            <a:r>
              <a:rPr lang="fr-FR" b="1" dirty="0" smtClean="0">
                <a:solidFill>
                  <a:srgbClr val="495597"/>
                </a:solidFill>
                <a:latin typeface="Verdana" pitchFamily="34" charset="0"/>
              </a:rPr>
              <a:t> La Rochelle, LAPTH</a:t>
            </a:r>
            <a:endParaRPr lang="fr-FR" sz="1400" b="1" i="1" dirty="0">
              <a:solidFill>
                <a:srgbClr val="495597"/>
              </a:solidFill>
              <a:latin typeface="Verdana" pitchFamily="34" charset="0"/>
            </a:endParaRPr>
          </a:p>
          <a:p>
            <a:pPr algn="ctr"/>
            <a:endParaRPr lang="fr-FR" sz="2000" i="1" dirty="0">
              <a:solidFill>
                <a:srgbClr val="495597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323850" y="44450"/>
            <a:ext cx="86406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TOOLS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Rectangle à coins arrondis 2"/>
          <p:cNvSpPr/>
          <p:nvPr/>
        </p:nvSpPr>
        <p:spPr>
          <a:xfrm>
            <a:off x="434368" y="1742373"/>
            <a:ext cx="2016856" cy="772657"/>
          </a:xfrm>
          <a:prstGeom prst="roundRect">
            <a:avLst/>
          </a:prstGeom>
          <a:solidFill>
            <a:schemeClr val="accent2">
              <a:lumMod val="40000"/>
              <a:lumOff val="60000"/>
              <a:alpha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err="1" smtClean="0">
                <a:solidFill>
                  <a:srgbClr val="C00000"/>
                </a:solidFill>
              </a:rPr>
              <a:t>Lagrangian</a:t>
            </a:r>
            <a:endParaRPr lang="en-GB" sz="1600" dirty="0" smtClean="0">
              <a:solidFill>
                <a:srgbClr val="C00000"/>
              </a:solidFill>
            </a:endParaRPr>
          </a:p>
          <a:p>
            <a:pPr algn="ctr"/>
            <a:r>
              <a:rPr lang="en-GB" sz="1600" dirty="0" smtClean="0">
                <a:solidFill>
                  <a:srgbClr val="C00000"/>
                </a:solidFill>
              </a:rPr>
              <a:t>&amp;</a:t>
            </a:r>
          </a:p>
          <a:p>
            <a:pPr algn="ctr"/>
            <a:r>
              <a:rPr lang="en-GB" sz="1600" dirty="0" smtClean="0">
                <a:solidFill>
                  <a:srgbClr val="C00000"/>
                </a:solidFill>
              </a:rPr>
              <a:t>Parameter Space</a:t>
            </a:r>
            <a:endParaRPr lang="en-GB" sz="1600" dirty="0">
              <a:solidFill>
                <a:srgbClr val="C00000"/>
              </a:solidFill>
            </a:endParaRPr>
          </a:p>
        </p:txBody>
      </p:sp>
      <p:sp>
        <p:nvSpPr>
          <p:cNvPr id="4" name="Rectangle à coins arrondis 3"/>
          <p:cNvSpPr/>
          <p:nvPr/>
        </p:nvSpPr>
        <p:spPr>
          <a:xfrm>
            <a:off x="3166882" y="1742373"/>
            <a:ext cx="2016856" cy="772657"/>
          </a:xfrm>
          <a:prstGeom prst="roundRect">
            <a:avLst/>
          </a:prstGeom>
          <a:solidFill>
            <a:schemeClr val="accent2">
              <a:lumMod val="40000"/>
              <a:lumOff val="60000"/>
              <a:alpha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rgbClr val="C00000"/>
                </a:solidFill>
              </a:rPr>
              <a:t>Feynman</a:t>
            </a:r>
          </a:p>
          <a:p>
            <a:pPr algn="ctr"/>
            <a:r>
              <a:rPr lang="en-GB" dirty="0" smtClean="0">
                <a:solidFill>
                  <a:srgbClr val="C00000"/>
                </a:solidFill>
              </a:rPr>
              <a:t>Rules</a:t>
            </a:r>
            <a:endParaRPr lang="en-GB" dirty="0">
              <a:solidFill>
                <a:srgbClr val="C00000"/>
              </a:solidFill>
            </a:endParaRPr>
          </a:p>
        </p:txBody>
      </p:sp>
      <p:sp>
        <p:nvSpPr>
          <p:cNvPr id="5" name="Rectangle à coins arrondis 4"/>
          <p:cNvSpPr/>
          <p:nvPr/>
        </p:nvSpPr>
        <p:spPr>
          <a:xfrm>
            <a:off x="5834336" y="1742373"/>
            <a:ext cx="2016856" cy="772657"/>
          </a:xfrm>
          <a:prstGeom prst="roundRect">
            <a:avLst/>
          </a:prstGeom>
          <a:solidFill>
            <a:schemeClr val="accent2">
              <a:lumMod val="40000"/>
              <a:lumOff val="60000"/>
              <a:alpha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rgbClr val="C00000"/>
                </a:solidFill>
              </a:rPr>
              <a:t>Observables</a:t>
            </a:r>
            <a:endParaRPr lang="en-GB" sz="1600" dirty="0">
              <a:solidFill>
                <a:srgbClr val="C00000"/>
              </a:solidFill>
            </a:endParaRPr>
          </a:p>
        </p:txBody>
      </p:sp>
      <p:sp>
        <p:nvSpPr>
          <p:cNvPr id="6" name="Rectangle à coins arrondis 5"/>
          <p:cNvSpPr/>
          <p:nvPr/>
        </p:nvSpPr>
        <p:spPr>
          <a:xfrm>
            <a:off x="6914456" y="3038517"/>
            <a:ext cx="2016856" cy="772657"/>
          </a:xfrm>
          <a:prstGeom prst="roundRect">
            <a:avLst/>
          </a:prstGeom>
          <a:solidFill>
            <a:schemeClr val="accent2">
              <a:lumMod val="40000"/>
              <a:lumOff val="60000"/>
              <a:alpha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rgbClr val="C00000"/>
                </a:solidFill>
              </a:rPr>
              <a:t>Test Data</a:t>
            </a:r>
            <a:endParaRPr lang="en-GB" sz="1600" dirty="0">
              <a:solidFill>
                <a:srgbClr val="C00000"/>
              </a:solidFill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217712" y="3110525"/>
            <a:ext cx="2016856" cy="772657"/>
          </a:xfrm>
          <a:prstGeom prst="roundRect">
            <a:avLst/>
          </a:prstGeom>
          <a:solidFill>
            <a:schemeClr val="accent2">
              <a:lumMod val="40000"/>
              <a:lumOff val="60000"/>
              <a:alpha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rgbClr val="C00000"/>
                </a:solidFill>
              </a:rPr>
              <a:t>Reference Data</a:t>
            </a:r>
            <a:endParaRPr lang="en-GB" sz="1600" dirty="0">
              <a:solidFill>
                <a:srgbClr val="C00000"/>
              </a:solidFill>
            </a:endParaRPr>
          </a:p>
        </p:txBody>
      </p:sp>
      <p:sp>
        <p:nvSpPr>
          <p:cNvPr id="8" name="Rectangle à coins arrondis 7"/>
          <p:cNvSpPr/>
          <p:nvPr/>
        </p:nvSpPr>
        <p:spPr>
          <a:xfrm>
            <a:off x="3602088" y="3758597"/>
            <a:ext cx="2016856" cy="772657"/>
          </a:xfrm>
          <a:prstGeom prst="roundRect">
            <a:avLst/>
          </a:prstGeom>
          <a:solidFill>
            <a:schemeClr val="accent2">
              <a:lumMod val="40000"/>
              <a:lumOff val="60000"/>
              <a:alpha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 smtClean="0">
                <a:solidFill>
                  <a:srgbClr val="C00000"/>
                </a:solidFill>
              </a:rPr>
              <a:t>Predictions</a:t>
            </a:r>
          </a:p>
        </p:txBody>
      </p:sp>
      <p:cxnSp>
        <p:nvCxnSpPr>
          <p:cNvPr id="9" name="Connecteur droit avec flèche 8"/>
          <p:cNvCxnSpPr>
            <a:stCxn id="3" idx="3"/>
            <a:endCxn id="4" idx="1"/>
          </p:cNvCxnSpPr>
          <p:nvPr/>
        </p:nvCxnSpPr>
        <p:spPr>
          <a:xfrm>
            <a:off x="2451224" y="2128702"/>
            <a:ext cx="715658" cy="1311"/>
          </a:xfrm>
          <a:prstGeom prst="straightConnector1">
            <a:avLst/>
          </a:prstGeom>
          <a:ln w="25400">
            <a:solidFill>
              <a:schemeClr val="tx2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>
            <a:stCxn id="4" idx="3"/>
            <a:endCxn id="5" idx="1"/>
          </p:cNvCxnSpPr>
          <p:nvPr/>
        </p:nvCxnSpPr>
        <p:spPr>
          <a:xfrm>
            <a:off x="5183738" y="2128702"/>
            <a:ext cx="650599" cy="1311"/>
          </a:xfrm>
          <a:prstGeom prst="straightConnector1">
            <a:avLst/>
          </a:prstGeom>
          <a:ln w="25400">
            <a:solidFill>
              <a:schemeClr val="tx2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>
            <a:stCxn id="5" idx="2"/>
            <a:endCxn id="7" idx="3"/>
          </p:cNvCxnSpPr>
          <p:nvPr/>
        </p:nvCxnSpPr>
        <p:spPr>
          <a:xfrm rot="5400000">
            <a:off x="4047754" y="701844"/>
            <a:ext cx="981824" cy="4608196"/>
          </a:xfrm>
          <a:prstGeom prst="straightConnector1">
            <a:avLst/>
          </a:prstGeom>
          <a:ln w="25400">
            <a:solidFill>
              <a:schemeClr val="tx2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cteur droit avec flèche 11"/>
          <p:cNvCxnSpPr>
            <a:stCxn id="6" idx="1"/>
            <a:endCxn id="8" idx="3"/>
          </p:cNvCxnSpPr>
          <p:nvPr/>
        </p:nvCxnSpPr>
        <p:spPr>
          <a:xfrm rot="10800000" flipV="1">
            <a:off x="5618944" y="3424846"/>
            <a:ext cx="1295512" cy="720080"/>
          </a:xfrm>
          <a:prstGeom prst="straightConnector1">
            <a:avLst/>
          </a:prstGeom>
          <a:ln w="25400">
            <a:solidFill>
              <a:schemeClr val="accent6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avec flèche 12"/>
          <p:cNvCxnSpPr>
            <a:stCxn id="7" idx="0"/>
            <a:endCxn id="3" idx="2"/>
          </p:cNvCxnSpPr>
          <p:nvPr/>
        </p:nvCxnSpPr>
        <p:spPr>
          <a:xfrm rot="5400000" flipH="1" flipV="1">
            <a:off x="1036721" y="2704450"/>
            <a:ext cx="595495" cy="216656"/>
          </a:xfrm>
          <a:prstGeom prst="straightConnector1">
            <a:avLst/>
          </a:prstGeom>
          <a:ln w="25400">
            <a:solidFill>
              <a:srgbClr val="E2A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>
            <a:off x="2491247" y="2279545"/>
            <a:ext cx="650599" cy="1311"/>
          </a:xfrm>
          <a:prstGeom prst="straightConnector1">
            <a:avLst/>
          </a:prstGeom>
          <a:ln w="25400">
            <a:solidFill>
              <a:srgbClr val="E2A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avec flèche 14"/>
          <p:cNvCxnSpPr/>
          <p:nvPr/>
        </p:nvCxnSpPr>
        <p:spPr>
          <a:xfrm>
            <a:off x="5198725" y="2277290"/>
            <a:ext cx="650599" cy="1311"/>
          </a:xfrm>
          <a:prstGeom prst="straightConnector1">
            <a:avLst/>
          </a:prstGeom>
          <a:ln w="25400">
            <a:solidFill>
              <a:srgbClr val="E2A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avec flèche 15"/>
          <p:cNvCxnSpPr>
            <a:endCxn id="6" idx="0"/>
          </p:cNvCxnSpPr>
          <p:nvPr/>
        </p:nvCxnSpPr>
        <p:spPr>
          <a:xfrm>
            <a:off x="7059104" y="2534461"/>
            <a:ext cx="863780" cy="504056"/>
          </a:xfrm>
          <a:prstGeom prst="straightConnector1">
            <a:avLst/>
          </a:prstGeom>
          <a:ln w="25400">
            <a:solidFill>
              <a:srgbClr val="E2AC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395536" y="4869160"/>
            <a:ext cx="7920880" cy="1200329"/>
          </a:xfrm>
          <a:prstGeom prst="rect">
            <a:avLst/>
          </a:prstGeom>
          <a:solidFill>
            <a:schemeClr val="bg1">
              <a:alpha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I :   </a:t>
            </a:r>
            <a:r>
              <a:rPr lang="en-GB" dirty="0" err="1" smtClean="0"/>
              <a:t>LanHEP</a:t>
            </a:r>
            <a:endParaRPr lang="en-GB" dirty="0" smtClean="0"/>
          </a:p>
          <a:p>
            <a:r>
              <a:rPr lang="en-GB" dirty="0" smtClean="0"/>
              <a:t>II :  </a:t>
            </a:r>
            <a:r>
              <a:rPr lang="en-GB" dirty="0" err="1" smtClean="0"/>
              <a:t>CalcHEP</a:t>
            </a:r>
            <a:r>
              <a:rPr lang="en-GB" dirty="0" smtClean="0"/>
              <a:t>/</a:t>
            </a:r>
            <a:r>
              <a:rPr lang="en-GB" dirty="0" err="1" smtClean="0"/>
              <a:t>SuSpect</a:t>
            </a:r>
            <a:endParaRPr lang="en-GB" dirty="0" smtClean="0"/>
          </a:p>
          <a:p>
            <a:r>
              <a:rPr lang="en-GB" dirty="0" smtClean="0"/>
              <a:t>III : </a:t>
            </a:r>
            <a:r>
              <a:rPr lang="en-GB" dirty="0" err="1" smtClean="0"/>
              <a:t>MicrOmegas</a:t>
            </a:r>
            <a:r>
              <a:rPr lang="en-GB" dirty="0" smtClean="0"/>
              <a:t>/</a:t>
            </a:r>
            <a:r>
              <a:rPr lang="en-GB" dirty="0" err="1" smtClean="0"/>
              <a:t>HiggsBound</a:t>
            </a:r>
            <a:r>
              <a:rPr lang="en-GB" dirty="0" smtClean="0"/>
              <a:t>/</a:t>
            </a:r>
            <a:r>
              <a:rPr lang="en-GB" dirty="0" err="1" smtClean="0"/>
              <a:t>Hdecay</a:t>
            </a:r>
            <a:endParaRPr lang="en-GB" dirty="0" smtClean="0"/>
          </a:p>
          <a:p>
            <a:r>
              <a:rPr lang="en-GB" dirty="0" smtClean="0"/>
              <a:t>IV : </a:t>
            </a:r>
            <a:r>
              <a:rPr lang="en-GB" dirty="0" err="1" smtClean="0"/>
              <a:t>Mathematica</a:t>
            </a:r>
            <a:endParaRPr lang="en-GB" dirty="0"/>
          </a:p>
        </p:txBody>
      </p:sp>
      <p:sp>
        <p:nvSpPr>
          <p:cNvPr id="18" name="ZoneTexte 17"/>
          <p:cNvSpPr txBox="1"/>
          <p:nvPr/>
        </p:nvSpPr>
        <p:spPr>
          <a:xfrm>
            <a:off x="2627784" y="170080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</a:t>
            </a:r>
            <a:endParaRPr lang="en-GB" dirty="0"/>
          </a:p>
        </p:txBody>
      </p:sp>
      <p:sp>
        <p:nvSpPr>
          <p:cNvPr id="19" name="ZoneTexte 18"/>
          <p:cNvSpPr txBox="1"/>
          <p:nvPr/>
        </p:nvSpPr>
        <p:spPr>
          <a:xfrm>
            <a:off x="5292080" y="1700808"/>
            <a:ext cx="3600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II</a:t>
            </a:r>
          </a:p>
        </p:txBody>
      </p:sp>
      <p:sp>
        <p:nvSpPr>
          <p:cNvPr id="20" name="ZoneTexte 19"/>
          <p:cNvSpPr txBox="1"/>
          <p:nvPr/>
        </p:nvSpPr>
        <p:spPr>
          <a:xfrm>
            <a:off x="7668344" y="25556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III</a:t>
            </a:r>
          </a:p>
        </p:txBody>
      </p:sp>
      <p:sp>
        <p:nvSpPr>
          <p:cNvPr id="21" name="ZoneTexte 20"/>
          <p:cNvSpPr txBox="1"/>
          <p:nvPr/>
        </p:nvSpPr>
        <p:spPr>
          <a:xfrm>
            <a:off x="1475656" y="2636912"/>
            <a:ext cx="504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IV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18" grpId="0"/>
      <p:bldP spid="19" grpId="0"/>
      <p:bldP spid="20" grpId="0"/>
      <p:bldP spid="2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323850" y="44450"/>
            <a:ext cx="86406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Basic </a:t>
            </a:r>
            <a:r>
              <a:rPr lang="fr-FR" sz="3200" b="1" dirty="0" err="1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Phenomenology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ce réservé du texte 8"/>
          <p:cNvSpPr txBox="1">
            <a:spLocks/>
          </p:cNvSpPr>
          <p:nvPr/>
        </p:nvSpPr>
        <p:spPr>
          <a:xfrm>
            <a:off x="457200" y="1196752"/>
            <a:ext cx="4040188" cy="639762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Interactions altered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Espace réservé du contenu 10"/>
          <p:cNvSpPr txBox="1">
            <a:spLocks/>
          </p:cNvSpPr>
          <p:nvPr/>
        </p:nvSpPr>
        <p:spPr>
          <a:xfrm>
            <a:off x="457200" y="1836514"/>
            <a:ext cx="4040188" cy="2888630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5" name="Espace réservé du texte 11"/>
          <p:cNvSpPr txBox="1">
            <a:spLocks/>
          </p:cNvSpPr>
          <p:nvPr/>
        </p:nvSpPr>
        <p:spPr>
          <a:xfrm>
            <a:off x="4645025" y="1196752"/>
            <a:ext cx="4041775" cy="639762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Observables altered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Espace réservé du contenu 12"/>
          <p:cNvSpPr txBox="1">
            <a:spLocks/>
          </p:cNvSpPr>
          <p:nvPr/>
        </p:nvSpPr>
        <p:spPr>
          <a:xfrm>
            <a:off x="4645025" y="1836514"/>
            <a:ext cx="4041775" cy="3951288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W,Z masses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Scalar Higgs 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Masses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Couplings to matter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Neutralinos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/</a:t>
            </a:r>
            <a:r>
              <a:rPr kumimoji="0" lang="en-GB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charginos</a:t>
            </a: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Masses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Couplings to SM matter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539552" y="5085184"/>
            <a:ext cx="8280920" cy="923330"/>
          </a:xfrm>
          <a:prstGeom prst="rect">
            <a:avLst/>
          </a:prstGeom>
          <a:solidFill>
            <a:schemeClr val="bg1">
              <a:alpha val="9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GB" dirty="0" smtClean="0"/>
              <a:t>But                 are taken as reference data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/>
              <a:t> </a:t>
            </a:r>
            <a:r>
              <a:rPr lang="en-GB" dirty="0" smtClean="0"/>
              <a:t>Hence                stay fixed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/>
              <a:t> </a:t>
            </a:r>
            <a:r>
              <a:rPr lang="en-GB" dirty="0" smtClean="0"/>
              <a:t>But weak couplings change (while performing the extraction)</a:t>
            </a:r>
          </a:p>
        </p:txBody>
      </p:sp>
      <p:grpSp>
        <p:nvGrpSpPr>
          <p:cNvPr id="17" name="Groupe 16"/>
          <p:cNvGrpSpPr/>
          <p:nvPr/>
        </p:nvGrpSpPr>
        <p:grpSpPr>
          <a:xfrm>
            <a:off x="2739033" y="6095037"/>
            <a:ext cx="5472608" cy="369332"/>
            <a:chOff x="2853333" y="6095037"/>
            <a:chExt cx="5472608" cy="369332"/>
          </a:xfrm>
        </p:grpSpPr>
        <p:sp>
          <p:nvSpPr>
            <p:cNvPr id="8" name="ZoneTexte 7"/>
            <p:cNvSpPr txBox="1"/>
            <p:nvPr/>
          </p:nvSpPr>
          <p:spPr>
            <a:xfrm>
              <a:off x="2853333" y="6095037"/>
              <a:ext cx="5472608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 smtClean="0"/>
                <a:t>         coupling change               EW Precision Test  </a:t>
              </a:r>
              <a:endParaRPr lang="en-GB" dirty="0"/>
            </a:p>
          </p:txBody>
        </p:sp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2953916" y="6121240"/>
              <a:ext cx="504056" cy="30149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Flèche droite 9"/>
            <p:cNvSpPr/>
            <p:nvPr/>
          </p:nvSpPr>
          <p:spPr>
            <a:xfrm>
              <a:off x="5306148" y="6267116"/>
              <a:ext cx="648072" cy="72008"/>
            </a:xfrm>
            <a:prstGeom prst="rightArrow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3384" y="1907306"/>
            <a:ext cx="1800225" cy="3333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818058" y="2357551"/>
            <a:ext cx="1809726" cy="32152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16932" y="3499587"/>
            <a:ext cx="2098884" cy="353277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</p:pic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061689" y="5149028"/>
            <a:ext cx="921198" cy="253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6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967060" y="5426174"/>
            <a:ext cx="921198" cy="253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323850" y="44450"/>
            <a:ext cx="86406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fr-FR" sz="3200" b="1" dirty="0" err="1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Colliders</a:t>
            </a:r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fr-FR" sz="3200" b="1" dirty="0" err="1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Constraints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ce réservé du contenu 8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LEP </a:t>
            </a:r>
            <a:r>
              <a:rPr kumimoji="0" lang="en-GB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ElectroWeak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Precision Data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Partly taken as input (masses, electromagnetic and strong couplings)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Partly as constraints from weak couplings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Precision observable   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Wingdings" pitchFamily="2" charset="2"/>
              <a:buChar char="Ø"/>
              <a:tabLst/>
              <a:defRPr/>
            </a:pPr>
            <a:r>
              <a:rPr lang="en-GB" sz="1600" b="1" kern="0" dirty="0" smtClean="0">
                <a:solidFill>
                  <a:schemeClr val="accent5">
                    <a:lumMod val="50000"/>
                  </a:schemeClr>
                </a:solidFill>
                <a:latin typeface="+mn-lt"/>
                <a:cs typeface="+mn-cs"/>
              </a:rPr>
              <a:t>LE</a:t>
            </a:r>
            <a:r>
              <a:rPr kumimoji="0" lang="en-GB" sz="1600" b="1" i="0" u="none" strike="noStrike" kern="0" cap="none" spc="0" normalizeH="0" baseline="0" noProof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uLnTx/>
                <a:uFillTx/>
                <a:latin typeface="+mn-lt"/>
                <a:cs typeface="+mn-cs"/>
              </a:rPr>
              <a:t>PEWWG hep-ex:0509008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Higgs exclusion bound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Tevatron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searches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Constraints from Higgs searches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Implemented via </a:t>
            </a:r>
            <a:r>
              <a:rPr kumimoji="0" lang="en-GB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HiggsBound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sp>
        <p:nvSpPr>
          <p:cNvPr id="5" name="ZoneTexte 4"/>
          <p:cNvSpPr txBox="1"/>
          <p:nvPr/>
        </p:nvSpPr>
        <p:spPr>
          <a:xfrm>
            <a:off x="2051720" y="5661248"/>
            <a:ext cx="2664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 arXiv:0811.4169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grpSp>
        <p:nvGrpSpPr>
          <p:cNvPr id="10" name="Groupe 9"/>
          <p:cNvGrpSpPr/>
          <p:nvPr/>
        </p:nvGrpSpPr>
        <p:grpSpPr>
          <a:xfrm>
            <a:off x="4644008" y="2857132"/>
            <a:ext cx="4258692" cy="2995552"/>
            <a:chOff x="4644008" y="2857132"/>
            <a:chExt cx="4258692" cy="2995552"/>
          </a:xfrm>
        </p:grpSpPr>
        <p:pic>
          <p:nvPicPr>
            <p:cNvPr id="717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5223916" y="3211515"/>
              <a:ext cx="3678784" cy="230571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1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6876256" y="5589240"/>
              <a:ext cx="432047" cy="263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2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4644008" y="4077072"/>
              <a:ext cx="382759" cy="21634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173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804248" y="2857132"/>
              <a:ext cx="720080" cy="30479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323850" y="44450"/>
            <a:ext cx="86406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fr-FR" sz="3200" b="1" dirty="0" err="1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Astrophysics</a:t>
            </a:r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fr-FR" sz="3200" b="1" dirty="0" err="1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constraints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ce réservé du contenu 8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8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Relic density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400" b="0" i="0" u="none" strike="noStrike" kern="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WMAP bounds</a:t>
            </a:r>
            <a:endParaRPr kumimoji="0" lang="en-GB" sz="24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83522" y="2095853"/>
            <a:ext cx="2736304" cy="482280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grpSp>
        <p:nvGrpSpPr>
          <p:cNvPr id="12" name="Groupe 11"/>
          <p:cNvGrpSpPr/>
          <p:nvPr/>
        </p:nvGrpSpPr>
        <p:grpSpPr>
          <a:xfrm>
            <a:off x="4991472" y="3305122"/>
            <a:ext cx="4025528" cy="2991821"/>
            <a:chOff x="4991472" y="3305122"/>
            <a:chExt cx="4025528" cy="2991821"/>
          </a:xfrm>
        </p:grpSpPr>
        <p:pic>
          <p:nvPicPr>
            <p:cNvPr id="8195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991472" y="3305122"/>
              <a:ext cx="4025528" cy="254501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6444208" y="5949280"/>
              <a:ext cx="595313" cy="347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grpSp>
        <p:nvGrpSpPr>
          <p:cNvPr id="11" name="Groupe 10"/>
          <p:cNvGrpSpPr/>
          <p:nvPr/>
        </p:nvGrpSpPr>
        <p:grpSpPr>
          <a:xfrm>
            <a:off x="50800" y="3284984"/>
            <a:ext cx="4677352" cy="3033167"/>
            <a:chOff x="50800" y="3284984"/>
            <a:chExt cx="4677352" cy="3033167"/>
          </a:xfrm>
        </p:grpSpPr>
        <p:pic>
          <p:nvPicPr>
            <p:cNvPr id="8194" name="Picture 2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683568" y="3284984"/>
              <a:ext cx="4044584" cy="25529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196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2822352" y="5970488"/>
              <a:ext cx="595313" cy="3476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197" name="Picture 5"/>
            <p:cNvPicPr>
              <a:picLocks noChangeAspect="1" noChangeArrowheads="1"/>
            </p:cNvPicPr>
            <p:nvPr/>
          </p:nvPicPr>
          <p:blipFill>
            <a:blip r:embed="rId6" cstate="print"/>
            <a:srcRect/>
            <a:stretch>
              <a:fillRect/>
            </a:stretch>
          </p:blipFill>
          <p:spPr bwMode="auto">
            <a:xfrm>
              <a:off x="50800" y="4437112"/>
              <a:ext cx="504056" cy="28227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323850" y="44450"/>
            <a:ext cx="86406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fr-FR" sz="3200" b="1" dirty="0" err="1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Theoretical</a:t>
            </a:r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fr-FR" sz="3200" b="1" dirty="0" err="1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validity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ce réservé du contenu 8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Effective expansion truncated at order 2 : is it enough?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Accidental cancelations at  low orders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Singularities at low orders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         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degeneracies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             e.g.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Estimator  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Compute the relative size of 3</a:t>
            </a:r>
            <a:r>
              <a:rPr kumimoji="0" lang="en-GB" sz="2000" b="0" i="0" u="none" strike="noStrike" kern="0" cap="none" spc="0" normalizeH="0" baseline="3000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rd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order contribution for a given observable</a:t>
            </a:r>
          </a:p>
          <a:p>
            <a:pPr marL="2514600" lvl="5" indent="-228600">
              <a:spcBef>
                <a:spcPct val="20000"/>
              </a:spcBef>
              <a:buFontTx/>
              <a:buChar char="•"/>
              <a:defRPr/>
            </a:pPr>
            <a:r>
              <a:rPr kumimoji="0" lang="en-GB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 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Exclude point in non-</a:t>
            </a:r>
            <a:r>
              <a:rPr kumimoji="0" lang="en-GB" sz="24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perturbative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regions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Not because they are not physical,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		but the mathematical set-up is no more suitable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pic>
        <p:nvPicPr>
          <p:cNvPr id="6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050050" y="4574778"/>
            <a:ext cx="432305" cy="2655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935114" y="2718446"/>
            <a:ext cx="1894258" cy="5263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4" y="4456776"/>
            <a:ext cx="1008112" cy="486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323850" y="44450"/>
            <a:ext cx="86406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Scanning the SM-</a:t>
            </a:r>
            <a:r>
              <a:rPr lang="fr-FR" sz="3200" b="1" dirty="0" err="1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like</a:t>
            </a:r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 </a:t>
            </a:r>
            <a:r>
              <a:rPr lang="fr-FR" sz="3200" b="1" dirty="0" err="1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Higgs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ce réservé du contenu 8"/>
          <p:cNvSpPr txBox="1">
            <a:spLocks/>
          </p:cNvSpPr>
          <p:nvPr/>
        </p:nvSpPr>
        <p:spPr>
          <a:xfrm>
            <a:off x="827584" y="1207293"/>
            <a:ext cx="8229600" cy="5174035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Observables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Masses :  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Higgs production 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Higgs decay :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Parameter space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MSSM parameters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effective coefficients are of the order of unity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Soft masses, </a:t>
            </a:r>
            <a:r>
              <a:rPr kumimoji="0" lang="en-GB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trilinear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couplings are taken at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1">
                    <a:lumMod val="50000"/>
                  </a:schemeClr>
                </a:solidFill>
                <a:effectLst/>
                <a:uLnTx/>
                <a:uFillTx/>
                <a:latin typeface="+mn-lt"/>
                <a:cs typeface="+mn-cs"/>
              </a:rPr>
              <a:t>SPS1a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Comparison with Standard Model :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Same observables, with Higgs mass as input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2843808" y="1685971"/>
            <a:ext cx="844157" cy="360809"/>
          </a:xfrm>
          <a:prstGeom prst="rect">
            <a:avLst/>
          </a:prstGeom>
          <a:noFill/>
          <a:ln>
            <a:noFill/>
          </a:ln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31853" y="2026940"/>
            <a:ext cx="2724807" cy="34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397390" y="2392313"/>
            <a:ext cx="2989970" cy="342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048896" y="3704621"/>
            <a:ext cx="1548185" cy="2861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49" name="Picture 5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871170" y="3753026"/>
            <a:ext cx="1077094" cy="23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150" name="Picture 6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668820" y="4380344"/>
            <a:ext cx="1497656" cy="3543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23850" y="44450"/>
            <a:ext cx="86406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fr-FR" sz="3200" b="1" dirty="0" err="1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Discriminating</a:t>
            </a:r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 SUSY </a:t>
            </a:r>
            <a:r>
              <a:rPr lang="fr-FR" sz="3200" b="1" dirty="0" err="1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from</a:t>
            </a:r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 SM</a:t>
            </a:r>
          </a:p>
        </p:txBody>
      </p:sp>
      <p:grpSp>
        <p:nvGrpSpPr>
          <p:cNvPr id="9" name="Groupe 8"/>
          <p:cNvGrpSpPr/>
          <p:nvPr/>
        </p:nvGrpSpPr>
        <p:grpSpPr>
          <a:xfrm>
            <a:off x="3059833" y="1340768"/>
            <a:ext cx="5150489" cy="2637631"/>
            <a:chOff x="3059833" y="1340768"/>
            <a:chExt cx="5150489" cy="2637631"/>
          </a:xfrm>
        </p:grpSpPr>
        <p:pic>
          <p:nvPicPr>
            <p:cNvPr id="921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139952" y="1340768"/>
              <a:ext cx="4070370" cy="238621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19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059833" y="2276872"/>
              <a:ext cx="485396" cy="261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" name="Picture 3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5436096" y="3717032"/>
              <a:ext cx="485396" cy="2613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0" name="Picture 4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5984602" y="3716340"/>
              <a:ext cx="243581" cy="23983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21" name="Picture 5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3589288" y="2283222"/>
              <a:ext cx="366713" cy="2238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10" name="ZoneTexte 9"/>
          <p:cNvSpPr txBox="1"/>
          <p:nvPr/>
        </p:nvSpPr>
        <p:spPr>
          <a:xfrm>
            <a:off x="1331640" y="4293096"/>
            <a:ext cx="66967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Work in progress :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Most points get excluded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Regions favoured by constraints are NOT those resembling the Standard Model</a:t>
            </a:r>
          </a:p>
          <a:p>
            <a:pPr lvl="1">
              <a:buFont typeface="Wingdings" pitchFamily="2" charset="2"/>
              <a:buChar char="§"/>
            </a:pPr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Need for a slightly more involved study</a:t>
            </a:r>
          </a:p>
          <a:p>
            <a:pPr lvl="2">
              <a:buFont typeface="Wingdings" pitchFamily="2" charset="2"/>
              <a:buChar char="§"/>
            </a:pPr>
            <a:endParaRPr lang="en-GB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323850" y="44450"/>
            <a:ext cx="86406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fr-FR" sz="3200" b="1" dirty="0" err="1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Summary</a:t>
            </a:r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 and Outlook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5" name="Espace réservé du contenu 4"/>
          <p:cNvSpPr txBox="1">
            <a:spLocks/>
          </p:cNvSpPr>
          <p:nvPr/>
        </p:nvSpPr>
        <p:spPr>
          <a:xfrm>
            <a:off x="457200" y="1268760"/>
            <a:ext cx="8229600" cy="4525963"/>
          </a:xfrm>
          <a:prstGeom prst="rect">
            <a:avLst/>
          </a:prstGeom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Summary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We can use the EFT formalism to encode any extra physics effect – provided extra physics is heavy -- in a finite set of effective coefficients.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From this formulation, it is possible to reduce the effective parameter space with experimental constraints (colliders measurements, searches, and astrophysics data).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For Higgs signature at LHC, extra physics in the Higgs sector change considerably the expectations from the MSSM.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GB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Outlook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Use those effective operators, not as extra physics contribution, but as higher loop contribution     Include loop computation in a intrinsically gauge invariant way.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lang="en-GB" kern="0" dirty="0" smtClean="0">
                <a:latin typeface="+mn-lt"/>
                <a:cs typeface="+mn-cs"/>
              </a:rPr>
              <a:t>Include more sectors.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Effective potential</a:t>
            </a:r>
            <a:r>
              <a:rPr kumimoji="0" lang="en-GB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for relic density.</a:t>
            </a:r>
            <a:endParaRPr kumimoji="0" lang="en-GB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1003796" y="4820284"/>
            <a:ext cx="6696744" cy="1656184"/>
          </a:xfrm>
          <a:prstGeom prst="rect">
            <a:avLst/>
          </a:prstGeom>
          <a:ln>
            <a:headEnd/>
            <a:tailEnd/>
          </a:ln>
          <a:effectLst>
            <a:glow rad="139700">
              <a:schemeClr val="accent2">
                <a:satMod val="175000"/>
                <a:alpha val="40000"/>
              </a:schemeClr>
            </a:glow>
          </a:effectLst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numCol="2"/>
          <a:lstStyle/>
          <a:p>
            <a:r>
              <a:rPr lang="fr-FR" b="1" dirty="0" smtClean="0">
                <a:solidFill>
                  <a:schemeClr val="accent3">
                    <a:lumMod val="50000"/>
                  </a:schemeClr>
                </a:solidFill>
                <a:latin typeface="Verdana" pitchFamily="34" charset="0"/>
              </a:rPr>
              <a:t>WARNING :</a:t>
            </a:r>
          </a:p>
          <a:p>
            <a:pPr>
              <a:buFont typeface="Arial" pitchFamily="34" charset="0"/>
              <a:buChar char="•"/>
            </a:pPr>
            <a:r>
              <a:rPr lang="fr-FR" b="1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No </a:t>
            </a:r>
            <a:r>
              <a:rPr lang="fr-FR" dirty="0" err="1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superparticles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fr-FR" dirty="0" err="1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seen</a:t>
            </a:r>
            <a:endParaRPr lang="fr-FR" dirty="0" smtClean="0">
              <a:solidFill>
                <a:schemeClr val="bg2">
                  <a:lumMod val="50000"/>
                </a:schemeClr>
              </a:solidFill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endParaRPr lang="fr-FR" dirty="0" smtClean="0">
              <a:solidFill>
                <a:schemeClr val="bg2">
                  <a:lumMod val="50000"/>
                </a:schemeClr>
              </a:solidFill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fr-FR" dirty="0" err="1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Higgs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fr-FR" dirty="0" err="1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too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 light</a:t>
            </a:r>
          </a:p>
          <a:p>
            <a:pPr>
              <a:buFont typeface="Arial" pitchFamily="34" charset="0"/>
              <a:buChar char="•"/>
            </a:pPr>
            <a:endParaRPr lang="fr-FR" dirty="0" smtClean="0">
              <a:solidFill>
                <a:schemeClr val="bg2">
                  <a:lumMod val="50000"/>
                </a:schemeClr>
              </a:solidFill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endParaRPr lang="fr-FR" dirty="0" smtClean="0">
              <a:solidFill>
                <a:schemeClr val="bg2">
                  <a:lumMod val="50000"/>
                </a:schemeClr>
              </a:solidFill>
              <a:latin typeface="Verdana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fr-FR" dirty="0" err="1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Theoretical</a:t>
            </a:r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 issues :</a:t>
            </a:r>
          </a:p>
          <a:p>
            <a:r>
              <a:rPr lang="fr-FR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      mu </a:t>
            </a:r>
            <a:r>
              <a:rPr lang="fr-FR" dirty="0" err="1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</a:rPr>
              <a:t>problem</a:t>
            </a:r>
            <a:endParaRPr lang="fr-FR" dirty="0">
              <a:solidFill>
                <a:schemeClr val="bg2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7" name="Rectangle à coins arrondis 6"/>
          <p:cNvSpPr/>
          <p:nvPr/>
        </p:nvSpPr>
        <p:spPr>
          <a:xfrm>
            <a:off x="140644" y="2420888"/>
            <a:ext cx="2775172" cy="1222468"/>
          </a:xfrm>
          <a:prstGeom prst="round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r-FR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Unique</a:t>
            </a:r>
            <a:r>
              <a:rPr lang="fr-FR" b="1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 </a:t>
            </a:r>
            <a:r>
              <a:rPr lang="fr-FR" dirty="0" smtClean="0">
                <a:solidFill>
                  <a:schemeClr val="accent6">
                    <a:lumMod val="50000"/>
                  </a:schemeClr>
                </a:solidFill>
                <a:latin typeface="Verdana" pitchFamily="34" charset="0"/>
              </a:rPr>
              <a:t>extension of the Poincaré group</a:t>
            </a:r>
            <a:endParaRPr lang="fr-FR" dirty="0">
              <a:solidFill>
                <a:schemeClr val="accent6">
                  <a:lumMod val="50000"/>
                </a:schemeClr>
              </a:solidFill>
              <a:latin typeface="Verdana" pitchFamily="34" charset="0"/>
            </a:endParaRPr>
          </a:p>
        </p:txBody>
      </p:sp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2928070" y="0"/>
            <a:ext cx="4668266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fr-FR" sz="3200" b="1" dirty="0" err="1" smtClean="0">
                <a:solidFill>
                  <a:schemeClr val="accent2"/>
                </a:solidFill>
                <a:latin typeface="Verdana" pitchFamily="34" charset="0"/>
              </a:rPr>
              <a:t>From</a:t>
            </a:r>
            <a:r>
              <a:rPr lang="fr-FR" sz="3200" b="1" dirty="0" smtClean="0">
                <a:solidFill>
                  <a:schemeClr val="accent2"/>
                </a:solidFill>
                <a:latin typeface="Verdana" pitchFamily="34" charset="0"/>
              </a:rPr>
              <a:t> simple susy…</a:t>
            </a:r>
            <a:endParaRPr lang="fr-FR" dirty="0">
              <a:solidFill>
                <a:schemeClr val="accent2"/>
              </a:solidFill>
            </a:endParaRPr>
          </a:p>
        </p:txBody>
      </p:sp>
      <p:pic>
        <p:nvPicPr>
          <p:cNvPr id="10242" name="Picture 2" descr="D:\Boulot\Ecrits\lapth_oct_2010\susyparticles_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1772816"/>
            <a:ext cx="4334460" cy="199325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323850" y="44450"/>
            <a:ext cx="86406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fr-FR" sz="3200" b="1" dirty="0" smtClean="0">
                <a:solidFill>
                  <a:schemeClr val="accent2"/>
                </a:solidFill>
                <a:latin typeface="Verdana" pitchFamily="34" charset="0"/>
              </a:rPr>
              <a:t>                           … to </a:t>
            </a:r>
            <a:r>
              <a:rPr lang="fr-FR" sz="3200" b="1" dirty="0" err="1" smtClean="0">
                <a:solidFill>
                  <a:schemeClr val="accent2"/>
                </a:solidFill>
                <a:latin typeface="Verdana" pitchFamily="34" charset="0"/>
              </a:rPr>
              <a:t>realistic</a:t>
            </a:r>
            <a:r>
              <a:rPr lang="fr-FR" sz="3200" b="1" dirty="0" smtClean="0">
                <a:solidFill>
                  <a:schemeClr val="accent2"/>
                </a:solidFill>
                <a:latin typeface="Verdana" pitchFamily="34" charset="0"/>
              </a:rPr>
              <a:t> susy</a:t>
            </a:r>
            <a:endParaRPr lang="fr-FR" dirty="0">
              <a:solidFill>
                <a:schemeClr val="accent2"/>
              </a:solidFill>
            </a:endParaRPr>
          </a:p>
        </p:txBody>
      </p:sp>
      <p:grpSp>
        <p:nvGrpSpPr>
          <p:cNvPr id="3" name="Groupe 2"/>
          <p:cNvGrpSpPr/>
          <p:nvPr/>
        </p:nvGrpSpPr>
        <p:grpSpPr>
          <a:xfrm>
            <a:off x="3163312" y="5787140"/>
            <a:ext cx="3456384" cy="409636"/>
            <a:chOff x="1835696" y="4859634"/>
            <a:chExt cx="3456384" cy="409636"/>
          </a:xfrm>
        </p:grpSpPr>
        <p:sp>
          <p:nvSpPr>
            <p:cNvPr id="4" name="ZoneTexte 3"/>
            <p:cNvSpPr txBox="1"/>
            <p:nvPr/>
          </p:nvSpPr>
          <p:spPr>
            <a:xfrm>
              <a:off x="1835696" y="4869160"/>
              <a:ext cx="108012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>
                  <a:solidFill>
                    <a:schemeClr val="bg2">
                      <a:lumMod val="50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MSSM</a:t>
              </a:r>
              <a:endParaRPr lang="en-GB" sz="2000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sp>
          <p:nvSpPr>
            <p:cNvPr id="5" name="ZoneTexte 4"/>
            <p:cNvSpPr txBox="1"/>
            <p:nvPr/>
          </p:nvSpPr>
          <p:spPr>
            <a:xfrm>
              <a:off x="3923928" y="4859634"/>
              <a:ext cx="136815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000" dirty="0" smtClean="0">
                  <a:solidFill>
                    <a:schemeClr val="accent2">
                      <a:lumMod val="75000"/>
                    </a:schemeClr>
                  </a:solidFill>
                  <a:latin typeface="Verdana" pitchFamily="34" charset="0"/>
                  <a:ea typeface="Verdana" pitchFamily="34" charset="0"/>
                  <a:cs typeface="Verdana" pitchFamily="34" charset="0"/>
                </a:rPr>
                <a:t>BMSSM</a:t>
              </a:r>
              <a:endParaRPr lang="en-GB" sz="2000" dirty="0">
                <a:solidFill>
                  <a:schemeClr val="accent2">
                    <a:lumMod val="75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endParaRPr>
            </a:p>
          </p:txBody>
        </p:sp>
        <p:cxnSp>
          <p:nvCxnSpPr>
            <p:cNvPr id="6" name="Connecteur droit avec flèche 5"/>
            <p:cNvCxnSpPr>
              <a:stCxn id="4" idx="3"/>
              <a:endCxn id="5" idx="1"/>
            </p:cNvCxnSpPr>
            <p:nvPr/>
          </p:nvCxnSpPr>
          <p:spPr>
            <a:xfrm flipV="1">
              <a:off x="2915816" y="5059689"/>
              <a:ext cx="1008112" cy="9526"/>
            </a:xfrm>
            <a:prstGeom prst="straightConnector1">
              <a:avLst/>
            </a:prstGeom>
            <a:ln w="19050"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" name="Picture 2" descr="D:\Boulot\Ecrits\lapth_oct_2010\susyparticles_s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91880" y="1772816"/>
            <a:ext cx="4334460" cy="1993255"/>
          </a:xfrm>
          <a:prstGeom prst="rect">
            <a:avLst/>
          </a:prstGeom>
          <a:noFill/>
        </p:spPr>
      </p:pic>
      <p:sp>
        <p:nvSpPr>
          <p:cNvPr id="8" name="ZoneTexte 7"/>
          <p:cNvSpPr txBox="1"/>
          <p:nvPr/>
        </p:nvSpPr>
        <p:spPr>
          <a:xfrm>
            <a:off x="5418692" y="3732768"/>
            <a:ext cx="5760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solidFill>
                  <a:schemeClr val="accent1">
                    <a:lumMod val="50000"/>
                  </a:schemeClr>
                </a:solidFill>
              </a:rPr>
              <a:t>+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9" name="Ellipse 8"/>
          <p:cNvSpPr/>
          <p:nvPr/>
        </p:nvSpPr>
        <p:spPr>
          <a:xfrm>
            <a:off x="3983536" y="4396576"/>
            <a:ext cx="3528392" cy="792088"/>
          </a:xfrm>
          <a:prstGeom prst="ellipse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>
                <a:solidFill>
                  <a:schemeClr val="bg2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something else 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35496" y="44450"/>
            <a:ext cx="86406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fr-FR" sz="3200" b="1" dirty="0" smtClean="0">
                <a:solidFill>
                  <a:schemeClr val="accent2"/>
                </a:solidFill>
                <a:latin typeface="Verdana" pitchFamily="34" charset="0"/>
              </a:rPr>
              <a:t>BMMSM </a:t>
            </a:r>
            <a:r>
              <a:rPr lang="fr-FR" sz="3200" b="1" dirty="0" err="1" smtClean="0">
                <a:solidFill>
                  <a:schemeClr val="accent2"/>
                </a:solidFill>
                <a:latin typeface="Verdana" pitchFamily="34" charset="0"/>
              </a:rPr>
              <a:t>Physics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3" name="ZoneTexte 2"/>
          <p:cNvSpPr txBox="1"/>
          <p:nvPr/>
        </p:nvSpPr>
        <p:spPr>
          <a:xfrm>
            <a:off x="467544" y="1268760"/>
            <a:ext cx="7776864" cy="4108817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§"/>
            </a:pPr>
            <a:r>
              <a:rPr lang="en-GB" sz="200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Many different scenarios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NMSSM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U(1)’MSSM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MSSM with ED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... </a:t>
            </a:r>
            <a:endParaRPr lang="en-GB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lvl="1">
              <a:buFont typeface="Wingdings" pitchFamily="2" charset="2"/>
              <a:buChar char="§"/>
            </a:pPr>
            <a:endParaRPr lang="en-GB" dirty="0" smtClean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GB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buFont typeface="Wingdings" pitchFamily="2" charset="2"/>
              <a:buChar char="§"/>
            </a:pPr>
            <a:endParaRPr lang="en-GB" dirty="0"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§"/>
            </a:pPr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 Are there any susy general features?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How will susy show up in experiments?</a:t>
            </a:r>
          </a:p>
          <a:p>
            <a:pPr lvl="1">
              <a:lnSpc>
                <a:spcPct val="150000"/>
              </a:lnSpc>
              <a:buFont typeface="Wingdings" pitchFamily="2" charset="2"/>
              <a:buChar char="§"/>
            </a:pPr>
            <a:r>
              <a:rPr lang="en-GB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How much freedom does it leave us with?</a:t>
            </a:r>
            <a:endParaRPr lang="en-GB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2987824" y="2636912"/>
            <a:ext cx="1224136" cy="288032"/>
          </a:xfrm>
          <a:prstGeom prst="straightConnector1">
            <a:avLst/>
          </a:prstGeom>
          <a:ln w="19050">
            <a:solidFill>
              <a:schemeClr val="accent5">
                <a:lumMod val="25000"/>
              </a:schemeClr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" name="Connecteur droit avec flèche 4"/>
          <p:cNvCxnSpPr/>
          <p:nvPr/>
        </p:nvCxnSpPr>
        <p:spPr>
          <a:xfrm>
            <a:off x="2987824" y="2204864"/>
            <a:ext cx="1296144" cy="216024"/>
          </a:xfrm>
          <a:prstGeom prst="straightConnector1">
            <a:avLst/>
          </a:prstGeom>
          <a:ln w="19050">
            <a:solidFill>
              <a:schemeClr val="accent5">
                <a:lumMod val="25000"/>
              </a:schemeClr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Connecteur droit avec flèche 5"/>
          <p:cNvCxnSpPr/>
          <p:nvPr/>
        </p:nvCxnSpPr>
        <p:spPr>
          <a:xfrm>
            <a:off x="2987824" y="1844824"/>
            <a:ext cx="1296144" cy="72008"/>
          </a:xfrm>
          <a:prstGeom prst="straightConnector1">
            <a:avLst/>
          </a:prstGeom>
          <a:ln w="19050">
            <a:solidFill>
              <a:schemeClr val="accent5">
                <a:lumMod val="25000"/>
              </a:schemeClr>
            </a:solidFill>
            <a:tailEnd type="arrow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5076056" y="2132856"/>
            <a:ext cx="3672408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 Different </a:t>
            </a:r>
            <a:r>
              <a:rPr lang="en-GB" dirty="0" err="1" smtClean="0">
                <a:solidFill>
                  <a:schemeClr val="accent5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phenomenologies</a:t>
            </a:r>
            <a:endParaRPr lang="en-GB" dirty="0">
              <a:solidFill>
                <a:schemeClr val="accent5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4788024" y="2852936"/>
            <a:ext cx="2511896" cy="36933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GB" dirty="0" smtClean="0">
                <a:solidFill>
                  <a:schemeClr val="accent5">
                    <a:lumMod val="50000"/>
                  </a:schemeClr>
                </a:solidFill>
                <a:latin typeface="Verdana" pitchFamily="34" charset="0"/>
                <a:ea typeface="Verdana" pitchFamily="34" charset="0"/>
                <a:cs typeface="Verdana" pitchFamily="34" charset="0"/>
              </a:rPr>
              <a:t>Dedicated studies</a:t>
            </a:r>
            <a:endParaRPr lang="en-GB" dirty="0">
              <a:solidFill>
                <a:schemeClr val="accent5">
                  <a:lumMod val="50000"/>
                </a:schemeClr>
              </a:solidFill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323850" y="44450"/>
            <a:ext cx="86406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fr-FR" sz="3200" b="1" dirty="0" err="1" smtClean="0">
                <a:solidFill>
                  <a:schemeClr val="accent2"/>
                </a:solidFill>
                <a:latin typeface="Verdana" pitchFamily="34" charset="0"/>
              </a:rPr>
              <a:t>Heavy</a:t>
            </a:r>
            <a:r>
              <a:rPr lang="fr-FR" sz="3200" b="1" dirty="0" smtClean="0">
                <a:solidFill>
                  <a:schemeClr val="accent2"/>
                </a:solidFill>
                <a:latin typeface="Verdana" pitchFamily="34" charset="0"/>
              </a:rPr>
              <a:t> BMSSM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3" name="Espace réservé du contenu 10"/>
          <p:cNvSpPr txBox="1">
            <a:spLocks/>
          </p:cNvSpPr>
          <p:nvPr/>
        </p:nvSpPr>
        <p:spPr>
          <a:xfrm>
            <a:off x="457200" y="1196752"/>
            <a:ext cx="8229600" cy="5112568"/>
          </a:xfrm>
          <a:prstGeom prst="rect">
            <a:avLst/>
          </a:prstGeom>
          <a:solidFill>
            <a:schemeClr val="bg1">
              <a:alpha val="85000"/>
            </a:schemeClr>
          </a:solidFill>
          <a:ln>
            <a:solidFill>
              <a:schemeClr val="bg1"/>
            </a:solidFill>
          </a:ln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Heavy extra 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(non standard)</a:t>
            </a: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physics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Effective Field Theory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   </a:t>
            </a:r>
            <a:endParaRPr kumimoji="0" lang="en-GB" sz="2000" b="0" i="0" u="none" strike="noStrike" kern="0" cap="none" spc="0" normalizeH="0" baseline="-2500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Integrating out extra particles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Theory with no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8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extra particles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                    but 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extra vertices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Validity of the EFT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MSSM is </a:t>
            </a:r>
            <a:r>
              <a:rPr kumimoji="0" lang="en-GB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renormalisable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t>              EFT is predictive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6776906" y="1313028"/>
            <a:ext cx="2160240" cy="369332"/>
          </a:xfrm>
          <a:prstGeom prst="rect">
            <a:avLst/>
          </a:prstGeom>
          <a:ln/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dirty="0" smtClean="0">
                <a:solidFill>
                  <a:schemeClr val="accent1">
                    <a:lumMod val="50000"/>
                  </a:schemeClr>
                </a:solidFill>
              </a:rPr>
              <a:t>Standard = MSSM</a:t>
            </a:r>
            <a:endParaRPr lang="en-GB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32580" y="2496324"/>
            <a:ext cx="1440160" cy="4148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necteur droit avec flèche 5"/>
          <p:cNvCxnSpPr/>
          <p:nvPr/>
        </p:nvCxnSpPr>
        <p:spPr>
          <a:xfrm>
            <a:off x="4489903" y="6091708"/>
            <a:ext cx="936104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600400" y="2568555"/>
            <a:ext cx="3995936" cy="3234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323850" y="44450"/>
            <a:ext cx="86406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fr-FR" sz="3200" b="1" dirty="0" smtClean="0">
                <a:solidFill>
                  <a:schemeClr val="accent2"/>
                </a:solidFill>
                <a:latin typeface="Verdana" pitchFamily="34" charset="0"/>
              </a:rPr>
              <a:t>Restriction of EFT </a:t>
            </a:r>
            <a:r>
              <a:rPr lang="fr-FR" sz="3200" b="1" dirty="0" err="1" smtClean="0">
                <a:solidFill>
                  <a:schemeClr val="accent2"/>
                </a:solidFill>
                <a:latin typeface="Verdana" pitchFamily="34" charset="0"/>
              </a:rPr>
              <a:t>framework</a:t>
            </a:r>
            <a:endParaRPr lang="fr-FR" dirty="0">
              <a:solidFill>
                <a:schemeClr val="accent2"/>
              </a:solidFill>
            </a:endParaRPr>
          </a:p>
        </p:txBody>
      </p:sp>
      <p:sp>
        <p:nvSpPr>
          <p:cNvPr id="3" name="Espace réservé du contenu 8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Generic       Include all possible operators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Theoretical consistency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Gauge invariance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Lorentz invariance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tabLst/>
              <a:defRPr/>
            </a:pPr>
            <a:endParaRPr kumimoji="0" lang="en-GB" sz="20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Study preferences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Higgs sector only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Order 1 and 2 in 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2035984" y="1855936"/>
            <a:ext cx="432048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4"/>
          </a:lnRef>
          <a:fillRef idx="0">
            <a:schemeClr val="accent4"/>
          </a:fillRef>
          <a:effectRef idx="1">
            <a:schemeClr val="accent4"/>
          </a:effectRef>
          <a:fontRef idx="minor">
            <a:schemeClr val="tx1"/>
          </a:fontRef>
        </p:style>
      </p:cxn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160033" y="5147524"/>
            <a:ext cx="278507" cy="4278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ZoneTexte 6"/>
          <p:cNvSpPr txBox="1"/>
          <p:nvPr/>
        </p:nvSpPr>
        <p:spPr>
          <a:xfrm>
            <a:off x="5004048" y="3645024"/>
            <a:ext cx="39604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Antoniadis et al. arXiv:0910.1100</a:t>
            </a:r>
          </a:p>
          <a:p>
            <a:r>
              <a:rPr lang="en-GB" b="1" dirty="0" err="1" smtClean="0">
                <a:solidFill>
                  <a:schemeClr val="accent1">
                    <a:lumMod val="75000"/>
                  </a:schemeClr>
                </a:solidFill>
              </a:rPr>
              <a:t>Carena</a:t>
            </a:r>
            <a:r>
              <a:rPr lang="en-GB" b="1" dirty="0" smtClean="0">
                <a:solidFill>
                  <a:schemeClr val="accent1">
                    <a:lumMod val="75000"/>
                  </a:schemeClr>
                </a:solidFill>
              </a:rPr>
              <a:t> et al. arXiv:0909.5434</a:t>
            </a:r>
            <a:endParaRPr lang="en-GB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18628" y="2108473"/>
            <a:ext cx="1885420" cy="580455"/>
          </a:xfrm>
          <a:prstGeom prst="rect">
            <a:avLst/>
          </a:prstGeom>
          <a:ln>
            <a:headEnd/>
            <a:tailEnd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000500" y="1912268"/>
            <a:ext cx="3933825" cy="3228975"/>
          </a:xfrm>
          <a:prstGeom prst="rect">
            <a:avLst/>
          </a:prstGeom>
          <a:ln>
            <a:headEnd/>
            <a:tailEnd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</p:pic>
      <p:pic>
        <p:nvPicPr>
          <p:cNvPr id="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00125" y="2191668"/>
            <a:ext cx="1643063" cy="754063"/>
          </a:xfrm>
          <a:prstGeom prst="rect">
            <a:avLst/>
          </a:prstGeom>
          <a:ln>
            <a:headEnd/>
            <a:tailEnd/>
          </a:ln>
        </p:spPr>
        <p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p:style>
      </p:pic>
      <p:sp>
        <p:nvSpPr>
          <p:cNvPr id="4" name="Text Box 6"/>
          <p:cNvSpPr txBox="1">
            <a:spLocks noChangeArrowheads="1"/>
          </p:cNvSpPr>
          <p:nvPr/>
        </p:nvSpPr>
        <p:spPr bwMode="auto">
          <a:xfrm>
            <a:off x="4572000" y="1340768"/>
            <a:ext cx="2928938" cy="3984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0000" tIns="46800" rIns="90000" bIns="4680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10253F"/>
                </a:solidFill>
                <a:ea typeface="DejaVu Sans" charset="0"/>
                <a:cs typeface="DejaVu Sans" charset="0"/>
              </a:rPr>
              <a:t>Dimension 6</a:t>
            </a:r>
          </a:p>
        </p:txBody>
      </p:sp>
      <p:sp>
        <p:nvSpPr>
          <p:cNvPr id="5" name="Text Box 7"/>
          <p:cNvSpPr txBox="1">
            <a:spLocks noChangeArrowheads="1"/>
          </p:cNvSpPr>
          <p:nvPr/>
        </p:nvSpPr>
        <p:spPr bwMode="auto">
          <a:xfrm>
            <a:off x="654811" y="1340768"/>
            <a:ext cx="2127721" cy="398463"/>
          </a:xfrm>
          <a:prstGeom prst="rect">
            <a:avLst/>
          </a:prstGeom>
          <a:solidFill>
            <a:schemeClr val="bg1">
              <a:alpha val="76000"/>
            </a:schemeClr>
          </a:solidFill>
          <a:ln w="9525">
            <a:noFill/>
            <a:round/>
            <a:headEnd/>
            <a:tailEnd/>
          </a:ln>
          <a:effectLst/>
        </p:spPr>
        <p:txBody>
          <a:bodyPr wrap="square" lIns="90000" tIns="46800" rIns="90000" bIns="46800">
            <a:spAutoFit/>
          </a:bodyPr>
          <a:lstStyle/>
          <a:p>
            <a: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2000" dirty="0">
                <a:solidFill>
                  <a:srgbClr val="10253F"/>
                </a:solidFill>
                <a:ea typeface="DejaVu Sans" charset="0"/>
                <a:cs typeface="DejaVu Sans" charset="0"/>
              </a:rPr>
              <a:t>Dimension 5</a:t>
            </a:r>
          </a:p>
        </p:txBody>
      </p:sp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23850" y="44450"/>
            <a:ext cx="86406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Base of Effective </a:t>
            </a:r>
            <a:r>
              <a:rPr lang="fr-FR" sz="3200" b="1" dirty="0" err="1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Operators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17038" y="5373216"/>
            <a:ext cx="5087410" cy="9445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ZoneTexte 7"/>
          <p:cNvSpPr txBox="1"/>
          <p:nvPr/>
        </p:nvSpPr>
        <p:spPr>
          <a:xfrm>
            <a:off x="395536" y="5589240"/>
            <a:ext cx="2448272" cy="369332"/>
          </a:xfrm>
          <a:prstGeom prst="rect">
            <a:avLst/>
          </a:prstGeom>
          <a:solidFill>
            <a:schemeClr val="bg1">
              <a:alpha val="72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dirty="0" smtClean="0"/>
              <a:t>Effective Coefficients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323850" y="44450"/>
            <a:ext cx="86406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Computation </a:t>
            </a:r>
            <a:r>
              <a:rPr lang="fr-FR" sz="3200" b="1" dirty="0" err="1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method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ce réservé du contenu 8"/>
          <p:cNvSpPr txBox="1">
            <a:spLocks/>
          </p:cNvSpPr>
          <p:nvPr/>
        </p:nvSpPr>
        <p:spPr>
          <a:xfrm>
            <a:off x="457200" y="1600200"/>
            <a:ext cx="8229600" cy="4525963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Feynman approach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Feynman expansion truncated 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the truncation level</a:t>
            </a:r>
            <a:r>
              <a:rPr kumimoji="0" lang="en-GB" sz="16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</a:t>
            </a: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depends on the observable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Regularisation scheme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Renormalisation scheme 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Issue of      (2 schemes : </a:t>
            </a:r>
            <a:r>
              <a:rPr lang="en-GB" kern="0" dirty="0" smtClean="0">
                <a:latin typeface="+mn-lt"/>
                <a:cs typeface="+mn-cs"/>
              </a:rPr>
              <a:t>    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 and         )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Parameter extraction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SM canonical set (                             ... )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MSSM masses (        ) and </a:t>
            </a:r>
            <a:r>
              <a:rPr kumimoji="0" lang="en-GB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trilinear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couplings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Extraction of     via         in the case of the          scheme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For On-Shell observables, the extraction is done at tree-level</a:t>
            </a:r>
            <a:endParaRPr kumimoji="0" lang="en-GB" sz="2000" b="0" i="0" u="none" strike="noStrike" kern="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7675" y="3456576"/>
            <a:ext cx="499865" cy="251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163681" y="4970942"/>
            <a:ext cx="504057" cy="274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53334" y="5297641"/>
            <a:ext cx="224496" cy="2336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41196" y="5249498"/>
            <a:ext cx="499865" cy="251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66916" y="5249448"/>
            <a:ext cx="499865" cy="2519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6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2541490" y="3503389"/>
            <a:ext cx="250701" cy="250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ZoneTexte 9"/>
          <p:cNvSpPr txBox="1"/>
          <p:nvPr/>
        </p:nvSpPr>
        <p:spPr>
          <a:xfrm>
            <a:off x="5652120" y="2695436"/>
            <a:ext cx="3384376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Dimensional Regularisation</a:t>
            </a:r>
            <a:endParaRPr lang="en-GB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6300192" y="3107293"/>
            <a:ext cx="2160240" cy="369332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kern="0" dirty="0" smtClean="0">
                <a:latin typeface="Verdana" pitchFamily="34" charset="0"/>
                <a:ea typeface="Verdana" pitchFamily="34" charset="0"/>
                <a:cs typeface="Verdana" pitchFamily="34" charset="0"/>
              </a:rPr>
              <a:t>On-Shell and MS</a:t>
            </a:r>
            <a:endParaRPr lang="en-GB" dirty="0"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4163767" y="3477195"/>
            <a:ext cx="445340" cy="2160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389139" y="4581594"/>
            <a:ext cx="1944216" cy="28165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3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7"/>
          <p:cNvSpPr txBox="1">
            <a:spLocks noChangeArrowheads="1"/>
          </p:cNvSpPr>
          <p:nvPr/>
        </p:nvSpPr>
        <p:spPr bwMode="auto">
          <a:xfrm>
            <a:off x="323850" y="44450"/>
            <a:ext cx="8640638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r"/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Computation </a:t>
            </a:r>
            <a:r>
              <a:rPr lang="fr-FR" sz="3200" b="1" dirty="0" err="1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Precision</a:t>
            </a:r>
            <a:r>
              <a:rPr lang="fr-FR" sz="3200" b="1" dirty="0" smtClean="0">
                <a:solidFill>
                  <a:schemeClr val="accent6">
                    <a:lumMod val="75000"/>
                  </a:schemeClr>
                </a:solidFill>
                <a:latin typeface="Verdana" pitchFamily="34" charset="0"/>
              </a:rPr>
              <a:t>	</a:t>
            </a:r>
            <a:endParaRPr lang="fr-F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3" name="Espace réservé du contenu 8"/>
          <p:cNvSpPr txBox="1">
            <a:spLocks/>
          </p:cNvSpPr>
          <p:nvPr/>
        </p:nvSpPr>
        <p:spPr>
          <a:xfrm>
            <a:off x="457200" y="1124744"/>
            <a:ext cx="8229600" cy="5544616"/>
          </a:xfrm>
          <a:prstGeom prst="rect">
            <a:avLst/>
          </a:prstGeom>
          <a:solidFill>
            <a:schemeClr val="bg1">
              <a:alpha val="85000"/>
            </a:schemeClr>
          </a:solidFill>
        </p:spPr>
        <p:txBody>
          <a:bodyPr/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EFT validity         we should be able to reach any accuracy we want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Truncation on the loop expansion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Only standard particles contribute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		 usual MSSM </a:t>
            </a:r>
            <a:r>
              <a:rPr kumimoji="0" lang="en-GB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radiative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 corrections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Masses, strong couplings : 2-loops via RGE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Higgs interactions : effective potentials (~loop)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b-quark, and self-interactions</a:t>
            </a:r>
          </a:p>
          <a:p>
            <a:pPr marL="1143000" marR="0" lvl="2" indent="-2286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4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Truncation on the     expansion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cs typeface="+mn-cs"/>
              </a:rPr>
              <a:t>Truncation at order 2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GB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Loop expansion well under control (no need for high accuracy)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expansion much more likely to be wrong    </a:t>
            </a:r>
          </a:p>
          <a:p>
            <a:pPr marL="742950" marR="0" lvl="1" indent="-28575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–"/>
              <a:tabLst/>
              <a:defRPr/>
            </a:pPr>
            <a:endParaRPr kumimoji="0" lang="en-GB" sz="16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cs typeface="+mn-cs"/>
            </a:endParaRPr>
          </a:p>
        </p:txBody>
      </p:sp>
      <p:cxnSp>
        <p:nvCxnSpPr>
          <p:cNvPr id="4" name="Connecteur droit avec flèche 3"/>
          <p:cNvCxnSpPr/>
          <p:nvPr/>
        </p:nvCxnSpPr>
        <p:spPr>
          <a:xfrm>
            <a:off x="2548058" y="1377661"/>
            <a:ext cx="576064" cy="1588"/>
          </a:xfrm>
          <a:prstGeom prst="straightConnector1">
            <a:avLst/>
          </a:prstGeom>
          <a:ln w="34925">
            <a:solidFill>
              <a:schemeClr val="accent2">
                <a:lumMod val="60000"/>
                <a:lumOff val="4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313952" y="4456453"/>
            <a:ext cx="304537" cy="4627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672" y="6123100"/>
            <a:ext cx="309563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649</Words>
  <Application>Microsoft Office PowerPoint</Application>
  <PresentationFormat>Affichage à l'écran (4:3)</PresentationFormat>
  <Paragraphs>186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Modèle par défaut</vt:lpstr>
      <vt:lpstr>Diapositive 1</vt:lpstr>
      <vt:lpstr>Diapositive 2</vt:lpstr>
      <vt:lpstr>Diapositive 3</vt:lpstr>
      <vt:lpstr>Diapositive 4</vt:lpstr>
      <vt:lpstr>Diapositive 5</vt:lpstr>
      <vt:lpstr>Diapositive 6</vt:lpstr>
      <vt:lpstr>Diapositive 7</vt:lpstr>
      <vt:lpstr>Diapositive 8</vt:lpstr>
      <vt:lpstr>Diapositive 9</vt:lpstr>
      <vt:lpstr>Diapositive 10</vt:lpstr>
      <vt:lpstr>Diapositive 11</vt:lpstr>
      <vt:lpstr>Diapositive 12</vt:lpstr>
      <vt:lpstr>Diapositive 13</vt:lpstr>
      <vt:lpstr>Diapositive 14</vt:lpstr>
      <vt:lpstr>Diapositive 15</vt:lpstr>
      <vt:lpstr>Diapositive 16</vt:lpstr>
      <vt:lpstr>Diapositive 17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 Simple</dc:title>
  <dc:creator>www.powerpointstyles.com</dc:creator>
  <cp:lastModifiedBy>GDLR</cp:lastModifiedBy>
  <cp:revision>35</cp:revision>
  <dcterms:created xsi:type="dcterms:W3CDTF">2009-03-23T15:23:24Z</dcterms:created>
  <dcterms:modified xsi:type="dcterms:W3CDTF">2010-10-18T08:53:15Z</dcterms:modified>
</cp:coreProperties>
</file>