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4"/>
  </p:notesMasterIdLst>
  <p:handoutMasterIdLst>
    <p:handoutMasterId r:id="rId75"/>
  </p:handoutMasterIdLst>
  <p:sldIdLst>
    <p:sldId id="263" r:id="rId3"/>
    <p:sldId id="264" r:id="rId4"/>
    <p:sldId id="299" r:id="rId5"/>
    <p:sldId id="364" r:id="rId6"/>
    <p:sldId id="301" r:id="rId7"/>
    <p:sldId id="300" r:id="rId8"/>
    <p:sldId id="348" r:id="rId9"/>
    <p:sldId id="349" r:id="rId10"/>
    <p:sldId id="350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98" r:id="rId20"/>
    <p:sldId id="395" r:id="rId21"/>
    <p:sldId id="281" r:id="rId22"/>
    <p:sldId id="282" r:id="rId23"/>
    <p:sldId id="297" r:id="rId24"/>
    <p:sldId id="298" r:id="rId25"/>
    <p:sldId id="396" r:id="rId26"/>
    <p:sldId id="397" r:id="rId27"/>
    <p:sldId id="334" r:id="rId28"/>
    <p:sldId id="302" r:id="rId29"/>
    <p:sldId id="305" r:id="rId30"/>
    <p:sldId id="307" r:id="rId31"/>
    <p:sldId id="308" r:id="rId32"/>
    <p:sldId id="309" r:id="rId33"/>
    <p:sldId id="320" r:id="rId34"/>
    <p:sldId id="306" r:id="rId35"/>
    <p:sldId id="407" r:id="rId36"/>
    <p:sldId id="310" r:id="rId37"/>
    <p:sldId id="389" r:id="rId38"/>
    <p:sldId id="424" r:id="rId39"/>
    <p:sldId id="425" r:id="rId40"/>
    <p:sldId id="438" r:id="rId41"/>
    <p:sldId id="439" r:id="rId42"/>
    <p:sldId id="440" r:id="rId43"/>
    <p:sldId id="426" r:id="rId44"/>
    <p:sldId id="427" r:id="rId45"/>
    <p:sldId id="428" r:id="rId46"/>
    <p:sldId id="429" r:id="rId47"/>
    <p:sldId id="430" r:id="rId48"/>
    <p:sldId id="431" r:id="rId49"/>
    <p:sldId id="435" r:id="rId50"/>
    <p:sldId id="437" r:id="rId51"/>
    <p:sldId id="436" r:id="rId52"/>
    <p:sldId id="380" r:id="rId53"/>
    <p:sldId id="343" r:id="rId54"/>
    <p:sldId id="333" r:id="rId55"/>
    <p:sldId id="313" r:id="rId56"/>
    <p:sldId id="376" r:id="rId57"/>
    <p:sldId id="314" r:id="rId58"/>
    <p:sldId id="375" r:id="rId59"/>
    <p:sldId id="377" r:id="rId60"/>
    <p:sldId id="383" r:id="rId61"/>
    <p:sldId id="386" r:id="rId62"/>
    <p:sldId id="441" r:id="rId63"/>
    <p:sldId id="414" r:id="rId64"/>
    <p:sldId id="415" r:id="rId65"/>
    <p:sldId id="444" r:id="rId66"/>
    <p:sldId id="445" r:id="rId67"/>
    <p:sldId id="418" r:id="rId68"/>
    <p:sldId id="443" r:id="rId69"/>
    <p:sldId id="442" r:id="rId70"/>
    <p:sldId id="420" r:id="rId71"/>
    <p:sldId id="421" r:id="rId72"/>
    <p:sldId id="423" r:id="rId7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gs Bunny" initials="B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83"/>
    <a:srgbClr val="CC3300"/>
    <a:srgbClr val="C00000"/>
    <a:srgbClr val="003300"/>
    <a:srgbClr val="83A601"/>
    <a:srgbClr val="A50021"/>
    <a:srgbClr val="FFFF00"/>
    <a:srgbClr val="F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8275" autoAdjust="0"/>
  </p:normalViewPr>
  <p:slideViewPr>
    <p:cSldViewPr>
      <p:cViewPr>
        <p:scale>
          <a:sx n="66" d="100"/>
          <a:sy n="66" d="100"/>
        </p:scale>
        <p:origin x="-146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90EFC-DDD0-4EC0-AD93-C3AC236FE1A9}" type="datetimeFigureOut">
              <a:rPr lang="fr-FR" smtClean="0"/>
              <a:pPr/>
              <a:t>26/10/2010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FCFD9-5219-4CC2-A4D6-47C0972EF2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8116-6261-410B-A15D-1007CBD01F1D}" type="datetimeFigureOut">
              <a:rPr lang="fr-FR" smtClean="0"/>
              <a:pPr/>
              <a:t>26/10/2010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3491C-687B-45FA-AC9E-4CAAA7A95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Reprendre</a:t>
            </a:r>
            <a:r>
              <a:rPr lang="fr-FR" baseline="0" dirty="0" smtClean="0"/>
              <a:t> ce schéma entre chaque </a:t>
            </a:r>
            <a:r>
              <a:rPr lang="fr-FR" baseline="0" smtClean="0"/>
              <a:t>partie contextuelle</a:t>
            </a:r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Remarque </a:t>
            </a:r>
            <a:r>
              <a:rPr lang="fr-FR" dirty="0" err="1" smtClean="0"/>
              <a:t>fred</a:t>
            </a:r>
            <a:r>
              <a:rPr lang="fr-FR" dirty="0" smtClean="0"/>
              <a:t> rajouter des logos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coe</a:t>
            </a:r>
            <a:r>
              <a:rPr lang="fr-FR" baseline="0" dirty="0" smtClean="0"/>
              <a:t> des </a:t>
            </a:r>
            <a:r>
              <a:rPr lang="fr-FR" baseline="0" dirty="0" err="1" smtClean="0"/>
              <a:t>abbréviations</a:t>
            </a:r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Reprendre</a:t>
            </a:r>
            <a:r>
              <a:rPr lang="fr-FR" baseline="0" dirty="0" smtClean="0"/>
              <a:t> ce schéma entre chaque </a:t>
            </a:r>
            <a:r>
              <a:rPr lang="fr-FR" baseline="0" smtClean="0"/>
              <a:t>partie contextuelle</a:t>
            </a:r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ANIMATION SUR LE ROUGE</a:t>
            </a:r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Version Compatible grille c tout ! Pas de technique !</a:t>
            </a:r>
          </a:p>
          <a:p>
            <a:r>
              <a:rPr lang="fr-FR" dirty="0" smtClean="0"/>
              <a:t>PAS TRIVIAL</a:t>
            </a:r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Problématique</a:t>
            </a:r>
            <a:r>
              <a:rPr lang="fr-FR" baseline="0" dirty="0" smtClean="0"/>
              <a:t> classique de l’adoption de la grille</a:t>
            </a:r>
            <a:endParaRPr lang="fr-FR" dirty="0" smtClean="0"/>
          </a:p>
          <a:p>
            <a:r>
              <a:rPr lang="fr-FR" dirty="0" smtClean="0"/>
              <a:t>Calculatoire / Interopérabilité</a:t>
            </a:r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Mieux illustrer !!!! Pour compenser le fait qu’on </a:t>
            </a:r>
            <a:r>
              <a:rPr lang="fr-FR" dirty="0" err="1" smtClean="0"/>
              <a:t>enleve</a:t>
            </a:r>
            <a:r>
              <a:rPr lang="fr-FR" dirty="0" smtClean="0"/>
              <a:t> l’exemple de </a:t>
            </a:r>
            <a:r>
              <a:rPr lang="fr-FR" dirty="0" err="1" smtClean="0"/>
              <a:t>requete</a:t>
            </a:r>
            <a:r>
              <a:rPr lang="fr-FR" dirty="0" smtClean="0"/>
              <a:t> XML</a:t>
            </a:r>
          </a:p>
          <a:p>
            <a:endParaRPr lang="fr-FR" dirty="0" smtClean="0"/>
          </a:p>
          <a:p>
            <a:r>
              <a:rPr lang="fr-FR" dirty="0" smtClean="0"/>
              <a:t>Fleche</a:t>
            </a:r>
            <a:r>
              <a:rPr lang="fr-FR" baseline="0" dirty="0" smtClean="0"/>
              <a:t> de sortie (</a:t>
            </a:r>
            <a:r>
              <a:rPr lang="fr-FR" baseline="0" dirty="0" err="1" smtClean="0"/>
              <a:t>hydrogramme</a:t>
            </a:r>
            <a:r>
              <a:rPr lang="fr-FR" baseline="0" dirty="0" smtClean="0"/>
              <a:t>)</a:t>
            </a:r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Couleur pas </a:t>
            </a:r>
            <a:r>
              <a:rPr lang="fr-FR" dirty="0" err="1" smtClean="0"/>
              <a:t>tres</a:t>
            </a:r>
            <a:r>
              <a:rPr lang="fr-FR" dirty="0" smtClean="0"/>
              <a:t> visible</a:t>
            </a:r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dégradé</a:t>
            </a:r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Appuyer mon</a:t>
            </a:r>
            <a:r>
              <a:rPr lang="fr-FR" baseline="0" dirty="0" smtClean="0"/>
              <a:t> apport =&gt; temps de réponse COURT !!!</a:t>
            </a:r>
          </a:p>
          <a:p>
            <a:endParaRPr lang="fr-FR" baseline="0" dirty="0" smtClean="0"/>
          </a:p>
          <a:p>
            <a:r>
              <a:rPr lang="fr-FR" baseline="0" dirty="0" smtClean="0"/>
              <a:t>Adapter un système existant pour des </a:t>
            </a:r>
            <a:r>
              <a:rPr lang="fr-FR" baseline="0" dirty="0" err="1" smtClean="0"/>
              <a:t>phenomenes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differents</a:t>
            </a:r>
            <a:r>
              <a:rPr lang="fr-FR" baseline="0" dirty="0" smtClean="0"/>
              <a:t> </a:t>
            </a:r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Expliquer la</a:t>
            </a:r>
            <a:r>
              <a:rPr lang="fr-FR" baseline="0" dirty="0" smtClean="0"/>
              <a:t> prévision d’ensembles</a:t>
            </a:r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Limiter</a:t>
            </a:r>
            <a:r>
              <a:rPr lang="fr-FR" baseline="0" dirty="0" smtClean="0"/>
              <a:t> la soumission par l’approche pull</a:t>
            </a:r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Traits noirs</a:t>
            </a:r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Reprendre</a:t>
            </a:r>
            <a:r>
              <a:rPr lang="fr-FR" baseline="0" dirty="0" smtClean="0"/>
              <a:t> ce schéma entre chaque </a:t>
            </a:r>
            <a:r>
              <a:rPr lang="fr-FR" baseline="0" smtClean="0"/>
              <a:t>partie contextuelle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liste à mieux préciser</a:t>
            </a:r>
            <a:r>
              <a:rPr lang="fr-FR" baseline="0" dirty="0" smtClean="0"/>
              <a:t> en faire une diapo « Besoins »</a:t>
            </a:r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Pas de speech sur Anduze =&gt; mais plutôt parler d’</a:t>
            </a:r>
            <a:r>
              <a:rPr lang="fr-FR" dirty="0" err="1" smtClean="0"/>
              <a:t>alhtair</a:t>
            </a:r>
            <a:r>
              <a:rPr lang="fr-FR" dirty="0" smtClean="0"/>
              <a:t> qui sert a modéliser les BV</a:t>
            </a:r>
          </a:p>
          <a:p>
            <a:r>
              <a:rPr lang="fr-FR" dirty="0" smtClean="0"/>
              <a:t>A terme sur</a:t>
            </a:r>
            <a:r>
              <a:rPr lang="fr-FR" baseline="0" dirty="0" smtClean="0"/>
              <a:t> tous les BV</a:t>
            </a:r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voit pas le BV !!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Qui correspond au temps de transfert sur le BV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C8AF-2E01-4311-A9D1-FC9D86520C53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2E37-E380-42A5-807A-2F201B8D0B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240B-E227-4281-9B14-5574783184AD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2E37-E380-42A5-807A-2F201B8D0B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C366-EA35-4043-831C-E13B35BBB8F3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2E37-E380-42A5-807A-2F201B8D0B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352C-6954-4E19-9F9B-297AC9E4E5B3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62B3-39A9-4FB2-85DF-9E3CBFC09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0A73-4EC1-4444-B205-882F5BB53125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62B3-39A9-4FB2-85DF-9E3CBFC09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ECC2-4CC0-4529-8E7E-9C8664EB1661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62B3-39A9-4FB2-85DF-9E3CBFC09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836F-A055-41C6-B1E2-8F0510060D95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62B3-39A9-4FB2-85DF-9E3CBFC09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6C8F-B903-40C0-B649-2EDE47797593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62B3-39A9-4FB2-85DF-9E3CBFC09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636-F58C-4E69-BA7F-008C034F3543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62B3-39A9-4FB2-85DF-9E3CBFC09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AB9F-DF28-46D7-886D-8A953DB53A71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62B3-39A9-4FB2-85DF-9E3CBFC09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D91C-DEF5-49FF-8F29-20B1CFCF67BE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62B3-39A9-4FB2-85DF-9E3CBFC09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73F6-0FBB-420D-85BB-4510D9985928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1632536" y="15475"/>
            <a:ext cx="2133600" cy="365125"/>
          </a:xfrm>
        </p:spPr>
        <p:txBody>
          <a:bodyPr/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9482E37-E380-42A5-807A-2F201B8D0B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D25-4036-41DE-878E-ADBC218648FB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62B3-39A9-4FB2-85DF-9E3CBFC09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5906-B43B-4C74-A931-904B81F18D60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62B3-39A9-4FB2-85DF-9E3CBFC09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2851-6D35-4075-9C3D-27FB457D5BB9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62B3-39A9-4FB2-85DF-9E3CBFC09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A25B-F567-4F8C-B614-AE2A211CC3BD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2E37-E380-42A5-807A-2F201B8D0B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80EB-E5BC-4DC4-8662-84FFCCAF51C8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2E37-E380-42A5-807A-2F201B8D0B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F73E-6AE9-463B-AC38-13DA7E4D43F1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2E37-E380-42A5-807A-2F201B8D0B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B542-6080-4E9B-96B6-72BEEA60D125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2E37-E380-42A5-807A-2F201B8D0B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C347-5B31-4693-8270-92E216D581D8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2E37-E380-42A5-807A-2F201B8D0B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A4D-034C-44E1-ABC9-43D7E4F0A1A7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2E37-E380-42A5-807A-2F201B8D0B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BACA-5AC4-4B19-BE4A-AD42F6272AB1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2E37-E380-42A5-807A-2F201B8D0B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3877-A517-462B-BE5E-001454F48353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82E37-E380-42A5-807A-2F201B8D0B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58060-6BF8-48C1-B6E3-63D60ABC7F6B}" type="datetime1">
              <a:rPr lang="fr-FR" smtClean="0"/>
              <a:pPr/>
              <a:t>26/10/2010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362B3-39A9-4FB2-85DF-9E3CBFC09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  <a:effectLst>
            <a:outerShdw blurRad="457200" dist="635000" dir="6360000" sx="90000" sy="-19000" rotWithShape="0">
              <a:prstClr val="black">
                <a:alpha val="3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28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10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Contribution à l’amélioration de l’expertise </a:t>
            </a:r>
          </a:p>
          <a:p>
            <a:pPr algn="ctr"/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situation de crise </a:t>
            </a:r>
          </a:p>
          <a:p>
            <a:pPr algn="ctr"/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 l’utilisation de l’informatique distribuée</a:t>
            </a:r>
          </a:p>
          <a:p>
            <a:pPr algn="ctr"/>
            <a:endParaRPr lang="fr-FR" sz="1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 aux crues à cinétique rapide</a:t>
            </a:r>
          </a:p>
          <a:p>
            <a:pPr algn="ctr"/>
            <a:endParaRPr lang="fr-FR" sz="24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4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u="sng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Vincent THIERION (CEMAGREF)</a:t>
            </a:r>
          </a:p>
          <a:p>
            <a:pPr algn="ctr"/>
            <a:endParaRPr lang="fr-FR" sz="800" u="sng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Pierre-Alain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Ayral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Sophie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Sauvagnargues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-Lesage</a:t>
            </a:r>
          </a:p>
          <a:p>
            <a:pPr algn="ctr"/>
            <a:endParaRPr lang="fr-FR" sz="2400" u="sng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1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fr-FR" sz="8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29200"/>
            <a:ext cx="1872208" cy="1087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843808" y="5157192"/>
          <a:ext cx="6096029" cy="1341016"/>
        </p:xfrm>
        <a:graphic>
          <a:graphicData uri="http://schemas.openxmlformats.org/drawingml/2006/table">
            <a:tbl>
              <a:tblPr/>
              <a:tblGrid>
                <a:gridCol w="208074"/>
                <a:gridCol w="5887955"/>
              </a:tblGrid>
              <a:tr h="365348"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 marL="91337" marR="91337" marT="45668" marB="45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>
                        <a:solidFill>
                          <a:srgbClr val="FFC000"/>
                        </a:solidFill>
                      </a:endParaRPr>
                    </a:p>
                  </a:txBody>
                  <a:tcPr marL="91337" marR="91337" marT="45668" marB="45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02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FFC000"/>
                          </a:solidFill>
                        </a:rPr>
                        <a:t>Formation sur l'utilisation du portail web de l’Open </a:t>
                      </a:r>
                      <a:r>
                        <a:rPr lang="fr-FR" sz="1800" b="1" dirty="0" err="1">
                          <a:solidFill>
                            <a:srgbClr val="FFC000"/>
                          </a:solidFill>
                        </a:rPr>
                        <a:t>Geospatial</a:t>
                      </a:r>
                      <a:r>
                        <a:rPr lang="fr-FR" sz="1800" b="1" dirty="0">
                          <a:solidFill>
                            <a:srgbClr val="FFC000"/>
                          </a:solidFill>
                        </a:rPr>
                        <a:t> Consortium (OGC) dans le contexte Grille </a:t>
                      </a:r>
                      <a:endParaRPr lang="fr-FR" sz="18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r-FR" sz="10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fr-FR" sz="1800" b="1" dirty="0" smtClean="0">
                          <a:solidFill>
                            <a:srgbClr val="FFC000"/>
                          </a:solidFill>
                        </a:rPr>
                        <a:t>26/10/2010 à Marseille</a:t>
                      </a:r>
                      <a:endParaRPr lang="fr-FR" sz="18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673370" y="2703894"/>
            <a:ext cx="979577" cy="1565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B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8001" y="547200"/>
            <a:ext cx="9143997" cy="4682673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3779912" y="2708920"/>
            <a:ext cx="2664296" cy="2520280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283968" y="1628800"/>
            <a:ext cx="2664296" cy="2520280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3"/>
          <p:cNvGrpSpPr/>
          <p:nvPr/>
        </p:nvGrpSpPr>
        <p:grpSpPr>
          <a:xfrm>
            <a:off x="6804248" y="4653136"/>
            <a:ext cx="1512168" cy="379785"/>
            <a:chOff x="6804248" y="4129335"/>
            <a:chExt cx="1512168" cy="379785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6804248" y="4437112"/>
              <a:ext cx="1512168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5400000">
              <a:off x="6732240" y="4437112"/>
              <a:ext cx="14401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8244407" y="4437112"/>
              <a:ext cx="14401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7233101" y="412933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>
                      <a:lumMod val="85000"/>
                    </a:schemeClr>
                  </a:solidFill>
                </a:rPr>
                <a:t>100 km</a:t>
              </a:r>
              <a:endParaRPr lang="fr-FR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5496" y="4699010"/>
            <a:ext cx="5819414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170 stations (pluviomètres et/ou  </a:t>
            </a:r>
            <a:r>
              <a:rPr lang="fr-FR" dirty="0" err="1" smtClean="0">
                <a:solidFill>
                  <a:schemeClr val="bg1"/>
                </a:solidFill>
              </a:rPr>
              <a:t>limnimètres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endParaRPr lang="fr-FR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&gt; 30 bassins versants modélisés</a:t>
            </a:r>
            <a:endParaRPr lang="fr-FR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800" dirty="0">
                <a:solidFill>
                  <a:schemeClr val="bg1"/>
                </a:solidFill>
              </a:rPr>
              <a:t>  Système d’observation radar </a:t>
            </a:r>
            <a:r>
              <a:rPr lang="fr-FR" sz="1800" dirty="0" smtClean="0">
                <a:solidFill>
                  <a:schemeClr val="bg1"/>
                </a:solidFill>
              </a:rPr>
              <a:t>(CALAMAR) : 2 radars au sol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Le SPC-GD et la prévision des crues à cinétique rapide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Pentagone 18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20" name="Pentagone 19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21" name="Pentagone 20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0" name="Pentagone 29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Pentagone 32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4" name="Image 23" descr="googleearth-Franc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9984"/>
            <a:ext cx="3096344" cy="2288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32" name="ZoneTexte 31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9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radar-Andu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44624" y="1196752"/>
            <a:ext cx="6558828" cy="3358797"/>
          </a:xfrm>
          <a:prstGeom prst="rect">
            <a:avLst/>
          </a:prstGeom>
        </p:spPr>
      </p:pic>
      <p:pic>
        <p:nvPicPr>
          <p:cNvPr id="30" name="Image 29" descr="Radar.jpg"/>
          <p:cNvPicPr>
            <a:picLocks noChangeAspect="1"/>
          </p:cNvPicPr>
          <p:nvPr/>
        </p:nvPicPr>
        <p:blipFill>
          <a:blip r:embed="rId4" cstate="print"/>
          <a:srcRect l="20467"/>
          <a:stretch>
            <a:fillRect/>
          </a:stretch>
        </p:blipFill>
        <p:spPr>
          <a:xfrm>
            <a:off x="3779912" y="547200"/>
            <a:ext cx="7273896" cy="4683600"/>
          </a:xfrm>
          <a:prstGeom prst="rect">
            <a:avLst/>
          </a:prstGeom>
        </p:spPr>
      </p:pic>
      <p:grpSp>
        <p:nvGrpSpPr>
          <p:cNvPr id="2" name="Groupe 30"/>
          <p:cNvGrpSpPr/>
          <p:nvPr/>
        </p:nvGrpSpPr>
        <p:grpSpPr>
          <a:xfrm>
            <a:off x="6804248" y="4653136"/>
            <a:ext cx="1512168" cy="379785"/>
            <a:chOff x="6804248" y="4129335"/>
            <a:chExt cx="1512168" cy="379785"/>
          </a:xfrm>
        </p:grpSpPr>
        <p:cxnSp>
          <p:nvCxnSpPr>
            <p:cNvPr id="32" name="Connecteur droit 31"/>
            <p:cNvCxnSpPr/>
            <p:nvPr/>
          </p:nvCxnSpPr>
          <p:spPr>
            <a:xfrm>
              <a:off x="6804248" y="4437112"/>
              <a:ext cx="1512168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5400000">
              <a:off x="6732240" y="4437112"/>
              <a:ext cx="14401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8244407" y="4437112"/>
              <a:ext cx="14401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7233101" y="412933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>
                      <a:lumMod val="85000"/>
                    </a:schemeClr>
                  </a:solidFill>
                </a:rPr>
                <a:t>100 km</a:t>
              </a:r>
              <a:endParaRPr lang="fr-FR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5496" y="4699010"/>
            <a:ext cx="783060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bg1"/>
                </a:solidFill>
              </a:rPr>
              <a:t> 170 stations (pluviomètres et/ou  </a:t>
            </a:r>
            <a:r>
              <a:rPr lang="fr-FR" dirty="0" err="1" smtClean="0">
                <a:solidFill>
                  <a:schemeClr val="bg1"/>
                </a:solidFill>
              </a:rPr>
              <a:t>limnimètres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bg1"/>
                </a:solidFill>
              </a:rPr>
              <a:t> &gt; 30 bassins versants modélisés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800" dirty="0" smtClean="0">
                <a:solidFill>
                  <a:schemeClr val="bg1"/>
                </a:solidFill>
              </a:rPr>
              <a:t>  </a:t>
            </a:r>
            <a:r>
              <a:rPr lang="fr-FR" sz="1800" dirty="0">
                <a:solidFill>
                  <a:schemeClr val="bg1"/>
                </a:solidFill>
              </a:rPr>
              <a:t>Système d’observation radar </a:t>
            </a:r>
            <a:r>
              <a:rPr lang="fr-FR" dirty="0" smtClean="0">
                <a:solidFill>
                  <a:schemeClr val="bg1"/>
                </a:solidFill>
              </a:rPr>
              <a:t>(CALAMAR) </a:t>
            </a:r>
            <a:r>
              <a:rPr lang="fr-FR" sz="1800" dirty="0" smtClean="0">
                <a:solidFill>
                  <a:schemeClr val="bg1"/>
                </a:solidFill>
              </a:rPr>
              <a:t>: </a:t>
            </a:r>
            <a:r>
              <a:rPr lang="fr-FR" dirty="0" smtClean="0">
                <a:solidFill>
                  <a:schemeClr val="bg1"/>
                </a:solidFill>
              </a:rPr>
              <a:t>10 zones d’intensité pluviométrique</a:t>
            </a:r>
            <a:endParaRPr lang="fr-FR" sz="1800" dirty="0" smtClean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351" y="836712"/>
            <a:ext cx="385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Intensité horaire au pas de temps 5 mn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ZoneTexte 13"/>
          <p:cNvSpPr txBox="1">
            <a:spLocks noChangeArrowheads="1"/>
          </p:cNvSpPr>
          <p:nvPr/>
        </p:nvSpPr>
        <p:spPr bwMode="auto">
          <a:xfrm>
            <a:off x="0" y="60212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=&gt;</a:t>
            </a:r>
            <a:r>
              <a:rPr lang="fr-FR" sz="2000" dirty="0">
                <a:solidFill>
                  <a:srgbClr val="FFC000"/>
                </a:solidFill>
              </a:rPr>
              <a:t> </a:t>
            </a:r>
            <a:r>
              <a:rPr lang="fr-FR" sz="2000" dirty="0" smtClean="0">
                <a:solidFill>
                  <a:srgbClr val="FFC000"/>
                </a:solidFill>
              </a:rPr>
              <a:t>Spatialisation de la pluie « temps réel » et de la pluie prévue à 1h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Le SPC-GD et la prévision des crues à cinétique rapide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21" name="Pentagone 20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23" name="Pentagone 22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9" name="Pentagone 28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Pentagone 36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10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Z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000" y="547200"/>
            <a:ext cx="9144000" cy="4682674"/>
          </a:xfrm>
          <a:prstGeom prst="rect">
            <a:avLst/>
          </a:prstGeom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5496" y="4699010"/>
            <a:ext cx="783060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bg1"/>
                </a:solidFill>
              </a:rPr>
              <a:t> 170 stations (pluviomètres et/ou  </a:t>
            </a:r>
            <a:r>
              <a:rPr lang="fr-FR" dirty="0" err="1" smtClean="0">
                <a:solidFill>
                  <a:schemeClr val="bg1"/>
                </a:solidFill>
              </a:rPr>
              <a:t>limnimètres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bg1"/>
                </a:solidFill>
              </a:rPr>
              <a:t> &gt; 30 bassins versants modélisés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bg1"/>
                </a:solidFill>
              </a:rPr>
              <a:t>  Système d’observation radar (CALAMAR) </a:t>
            </a:r>
            <a:r>
              <a:rPr lang="fr-FR" sz="1800" dirty="0" smtClean="0">
                <a:solidFill>
                  <a:schemeClr val="bg1"/>
                </a:solidFill>
              </a:rPr>
              <a:t>: </a:t>
            </a:r>
            <a:r>
              <a:rPr lang="fr-FR" dirty="0" smtClean="0">
                <a:solidFill>
                  <a:schemeClr val="bg1"/>
                </a:solidFill>
              </a:rPr>
              <a:t>10 zones d’intensité pluviométrique</a:t>
            </a:r>
            <a:endParaRPr lang="fr-FR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800" dirty="0" smtClean="0">
                <a:solidFill>
                  <a:schemeClr val="bg1"/>
                </a:solidFill>
              </a:rPr>
              <a:t>  Zones « Avertissement Prévision » - Météo-France</a:t>
            </a:r>
            <a:endParaRPr lang="fr-FR" sz="1800" dirty="0">
              <a:solidFill>
                <a:schemeClr val="bg1"/>
              </a:solidFill>
            </a:endParaRPr>
          </a:p>
        </p:txBody>
      </p:sp>
      <p:grpSp>
        <p:nvGrpSpPr>
          <p:cNvPr id="2" name="Groupe 14"/>
          <p:cNvGrpSpPr/>
          <p:nvPr/>
        </p:nvGrpSpPr>
        <p:grpSpPr>
          <a:xfrm>
            <a:off x="6804248" y="4653136"/>
            <a:ext cx="1512168" cy="379785"/>
            <a:chOff x="6804248" y="4129335"/>
            <a:chExt cx="1512168" cy="379785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6804248" y="4437112"/>
              <a:ext cx="1512168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6732240" y="4437112"/>
              <a:ext cx="14401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>
              <a:off x="8244407" y="4437112"/>
              <a:ext cx="14401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7233101" y="412933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>
                      <a:lumMod val="85000"/>
                    </a:schemeClr>
                  </a:solidFill>
                </a:rPr>
                <a:t>100 km</a:t>
              </a:r>
              <a:endParaRPr lang="fr-FR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827584" y="170080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Détail bulletin AP 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Mm/h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Le SPC-GD et la prévision des crues à cinétique rapide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31" name="Pentagone 30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2" name="Pentagone 31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3" name="Pentagone 32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Pentagone 33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83" y="1340768"/>
            <a:ext cx="352169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49351" y="836712"/>
            <a:ext cx="450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Cumuls de précipitation prévus sur 24h et 48h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11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Une chaîne de traitements hydrométéorologiques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148" y="548680"/>
            <a:ext cx="8241308" cy="58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entagone 9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1" name="Pentagone 10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13" name="Pentagone 12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4" name="Pentagone 13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Pentagone 14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23928" y="6002124"/>
            <a:ext cx="136815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rgbClr val="FFC000"/>
                </a:solidFill>
              </a:rPr>
              <a:t>SPC-GD</a:t>
            </a:r>
            <a:endParaRPr lang="fr-FR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Webmapping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12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148" y="548680"/>
            <a:ext cx="8241308" cy="58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21482" y="536154"/>
            <a:ext cx="8712968" cy="6264696"/>
          </a:xfrm>
          <a:prstGeom prst="rect">
            <a:avLst/>
          </a:prstGeom>
          <a:solidFill>
            <a:schemeClr val="accent1">
              <a:lumMod val="50000"/>
              <a:alpha val="67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251520" y="3501008"/>
            <a:ext cx="2808312" cy="86409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Donnée radar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251520" y="1556792"/>
            <a:ext cx="2808312" cy="1656184"/>
          </a:xfrm>
          <a:prstGeom prst="rightArrow">
            <a:avLst>
              <a:gd name="adj1" fmla="val 54600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Données hydrométéorologiques </a:t>
            </a:r>
            <a:r>
              <a:rPr lang="fr-FR" i="1" dirty="0" smtClean="0"/>
              <a:t>in situ</a:t>
            </a:r>
            <a:endParaRPr lang="fr-FR" i="1" dirty="0"/>
          </a:p>
        </p:txBody>
      </p:sp>
      <p:sp>
        <p:nvSpPr>
          <p:cNvPr id="17" name="Flèche vers le bas 16"/>
          <p:cNvSpPr/>
          <p:nvPr/>
        </p:nvSpPr>
        <p:spPr>
          <a:xfrm>
            <a:off x="3347864" y="4869160"/>
            <a:ext cx="4968552" cy="136815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Expertise hydrométéorologique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03848" y="1340768"/>
            <a:ext cx="5256584" cy="338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Système d’information géographique </a:t>
            </a:r>
          </a:p>
          <a:p>
            <a:pPr algn="ctr"/>
            <a:r>
              <a:rPr lang="fr-FR" sz="2400" dirty="0" smtClean="0"/>
              <a:t>et modélisation hydrologique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Une chaîne de traitements hydrométéorologiques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Pentagone 20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23" name="Pentagone 22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24" name="Pentagone 23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5" name="Pentagone 24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Pentagone 25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13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215"/>
          <p:cNvCxnSpPr>
            <a:cxnSpLocks noChangeShapeType="1"/>
          </p:cNvCxnSpPr>
          <p:nvPr/>
        </p:nvCxnSpPr>
        <p:spPr bwMode="auto">
          <a:xfrm>
            <a:off x="507554" y="4116710"/>
            <a:ext cx="4337050" cy="1588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6" name="Cube 216"/>
          <p:cNvSpPr>
            <a:spLocks noChangeArrowheads="1"/>
          </p:cNvSpPr>
          <p:nvPr/>
        </p:nvSpPr>
        <p:spPr bwMode="auto">
          <a:xfrm>
            <a:off x="2680842" y="3068960"/>
            <a:ext cx="1535112" cy="1311275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pPr algn="ctr">
              <a:buFontTx/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Module de transfert</a:t>
            </a:r>
            <a:endParaRPr lang="fr-FR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585342" y="881385"/>
            <a:ext cx="785812" cy="714375"/>
          </a:xfrm>
          <a:prstGeom prst="rect">
            <a:avLst/>
          </a:prstGeom>
          <a:noFill/>
          <a:ln w="9360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737742" y="1033785"/>
            <a:ext cx="785812" cy="714375"/>
          </a:xfrm>
          <a:prstGeom prst="rect">
            <a:avLst/>
          </a:prstGeom>
          <a:noFill/>
          <a:ln w="9360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899667" y="1197298"/>
            <a:ext cx="785812" cy="714375"/>
          </a:xfrm>
          <a:prstGeom prst="rect">
            <a:avLst/>
          </a:prstGeom>
          <a:solidFill>
            <a:srgbClr val="BFBFBF"/>
          </a:solidFill>
          <a:ln w="2556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969025" y="1927548"/>
            <a:ext cx="646331" cy="36933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Pluie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1" name="AutoShape 28"/>
          <p:cNvCxnSpPr>
            <a:cxnSpLocks noChangeShapeType="1"/>
          </p:cNvCxnSpPr>
          <p:nvPr/>
        </p:nvCxnSpPr>
        <p:spPr bwMode="auto">
          <a:xfrm rot="16200000" flipV="1">
            <a:off x="1418779" y="811535"/>
            <a:ext cx="412750" cy="406400"/>
          </a:xfrm>
          <a:prstGeom prst="straightConnector1">
            <a:avLst/>
          </a:prstGeom>
          <a:noFill/>
          <a:ln w="9360">
            <a:solidFill>
              <a:schemeClr val="bg1">
                <a:lumMod val="85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1658492" y="838523"/>
            <a:ext cx="653512" cy="307777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Temps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3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919" y="1207468"/>
            <a:ext cx="770386" cy="69755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sp>
        <p:nvSpPr>
          <p:cNvPr id="14" name="Rectangle 56"/>
          <p:cNvSpPr>
            <a:spLocks noChangeArrowheads="1"/>
          </p:cNvSpPr>
          <p:nvPr/>
        </p:nvSpPr>
        <p:spPr bwMode="auto">
          <a:xfrm>
            <a:off x="3195192" y="1202060"/>
            <a:ext cx="785812" cy="714375"/>
          </a:xfrm>
          <a:prstGeom prst="rect">
            <a:avLst/>
          </a:prstGeom>
          <a:solidFill>
            <a:srgbClr val="BFBFB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2804667" y="1919610"/>
            <a:ext cx="1536062" cy="36933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Bassin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Versant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3309492" y="1256035"/>
            <a:ext cx="484187" cy="598488"/>
          </a:xfrm>
          <a:custGeom>
            <a:avLst/>
            <a:gdLst>
              <a:gd name="T0" fmla="*/ 134581 w 483863"/>
              <a:gd name="T1" fmla="*/ 51432 h 598727"/>
              <a:gd name="T2" fmla="*/ 9725 w 483863"/>
              <a:gd name="T3" fmla="*/ 294029 h 598727"/>
              <a:gd name="T4" fmla="*/ 48150 w 483863"/>
              <a:gd name="T5" fmla="*/ 424651 h 598727"/>
              <a:gd name="T6" fmla="*/ 182601 w 483863"/>
              <a:gd name="T7" fmla="*/ 517955 h 598727"/>
              <a:gd name="T8" fmla="*/ 278635 w 483863"/>
              <a:gd name="T9" fmla="*/ 573944 h 598727"/>
              <a:gd name="T10" fmla="*/ 355465 w 483863"/>
              <a:gd name="T11" fmla="*/ 583275 h 598727"/>
              <a:gd name="T12" fmla="*/ 413083 w 483863"/>
              <a:gd name="T13" fmla="*/ 592603 h 598727"/>
              <a:gd name="T14" fmla="*/ 470704 w 483863"/>
              <a:gd name="T15" fmla="*/ 555280 h 598727"/>
              <a:gd name="T16" fmla="*/ 441896 w 483863"/>
              <a:gd name="T17" fmla="*/ 368673 h 598727"/>
              <a:gd name="T18" fmla="*/ 384277 w 483863"/>
              <a:gd name="T19" fmla="*/ 88758 h 598727"/>
              <a:gd name="T20" fmla="*/ 326652 w 483863"/>
              <a:gd name="T21" fmla="*/ 51432 h 598727"/>
              <a:gd name="T22" fmla="*/ 134581 w 483863"/>
              <a:gd name="T23" fmla="*/ 51432 h 5987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3863"/>
              <a:gd name="T37" fmla="*/ 0 h 598727"/>
              <a:gd name="T38" fmla="*/ 483863 w 483863"/>
              <a:gd name="T39" fmla="*/ 598727 h 5987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3863" h="598727">
                <a:moveTo>
                  <a:pt x="132103" y="51972"/>
                </a:moveTo>
                <a:cubicBezTo>
                  <a:pt x="80256" y="92822"/>
                  <a:pt x="40771" y="211226"/>
                  <a:pt x="9555" y="297069"/>
                </a:cubicBezTo>
                <a:cubicBezTo>
                  <a:pt x="0" y="323345"/>
                  <a:pt x="34317" y="410921"/>
                  <a:pt x="47262" y="429044"/>
                </a:cubicBezTo>
                <a:cubicBezTo>
                  <a:pt x="106319" y="511725"/>
                  <a:pt x="103006" y="482955"/>
                  <a:pt x="179237" y="523312"/>
                </a:cubicBezTo>
                <a:cubicBezTo>
                  <a:pt x="211623" y="540458"/>
                  <a:pt x="239352" y="566591"/>
                  <a:pt x="273505" y="579873"/>
                </a:cubicBezTo>
                <a:cubicBezTo>
                  <a:pt x="297116" y="589055"/>
                  <a:pt x="323841" y="585717"/>
                  <a:pt x="348920" y="589300"/>
                </a:cubicBezTo>
                <a:cubicBezTo>
                  <a:pt x="367841" y="592003"/>
                  <a:pt x="386627" y="595585"/>
                  <a:pt x="405480" y="598727"/>
                </a:cubicBezTo>
                <a:cubicBezTo>
                  <a:pt x="424334" y="586158"/>
                  <a:pt x="456274" y="582932"/>
                  <a:pt x="462041" y="561019"/>
                </a:cubicBezTo>
                <a:cubicBezTo>
                  <a:pt x="482978" y="481459"/>
                  <a:pt x="458878" y="435276"/>
                  <a:pt x="433761" y="372483"/>
                </a:cubicBezTo>
                <a:cubicBezTo>
                  <a:pt x="408893" y="36768"/>
                  <a:pt x="483863" y="181104"/>
                  <a:pt x="377200" y="89679"/>
                </a:cubicBezTo>
                <a:cubicBezTo>
                  <a:pt x="332264" y="51163"/>
                  <a:pt x="368745" y="68007"/>
                  <a:pt x="320639" y="51972"/>
                </a:cubicBezTo>
                <a:cubicBezTo>
                  <a:pt x="242683" y="0"/>
                  <a:pt x="183950" y="11123"/>
                  <a:pt x="132103" y="51972"/>
                </a:cubicBez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3249167" y="1198885"/>
            <a:ext cx="692150" cy="692150"/>
            <a:chOff x="4786" y="2977"/>
            <a:chExt cx="436" cy="436"/>
          </a:xfrm>
        </p:grpSpPr>
        <p:sp>
          <p:nvSpPr>
            <p:cNvPr id="18" name="Line 64"/>
            <p:cNvSpPr>
              <a:spLocks noChangeShapeType="1"/>
            </p:cNvSpPr>
            <p:nvPr/>
          </p:nvSpPr>
          <p:spPr bwMode="auto">
            <a:xfrm flipH="1">
              <a:off x="4856" y="2977"/>
              <a:ext cx="3" cy="4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65"/>
            <p:cNvSpPr>
              <a:spLocks noChangeShapeType="1"/>
            </p:cNvSpPr>
            <p:nvPr/>
          </p:nvSpPr>
          <p:spPr bwMode="auto">
            <a:xfrm flipH="1">
              <a:off x="4952" y="2983"/>
              <a:ext cx="3" cy="4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66"/>
            <p:cNvSpPr>
              <a:spLocks noChangeShapeType="1"/>
            </p:cNvSpPr>
            <p:nvPr/>
          </p:nvSpPr>
          <p:spPr bwMode="auto">
            <a:xfrm flipH="1">
              <a:off x="5048" y="2983"/>
              <a:ext cx="3" cy="4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67"/>
            <p:cNvSpPr>
              <a:spLocks noChangeShapeType="1"/>
            </p:cNvSpPr>
            <p:nvPr/>
          </p:nvSpPr>
          <p:spPr bwMode="auto">
            <a:xfrm flipH="1">
              <a:off x="5144" y="2983"/>
              <a:ext cx="3" cy="4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4786" y="3066"/>
              <a:ext cx="438" cy="291"/>
              <a:chOff x="4786" y="3066"/>
              <a:chExt cx="438" cy="291"/>
            </a:xfrm>
          </p:grpSpPr>
          <p:sp>
            <p:nvSpPr>
              <p:cNvPr id="23" name="Line 69"/>
              <p:cNvSpPr>
                <a:spLocks noChangeShapeType="1"/>
              </p:cNvSpPr>
              <p:nvPr/>
            </p:nvSpPr>
            <p:spPr bwMode="auto">
              <a:xfrm flipH="1" flipV="1">
                <a:off x="4791" y="3066"/>
                <a:ext cx="43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70"/>
              <p:cNvSpPr>
                <a:spLocks noChangeShapeType="1"/>
              </p:cNvSpPr>
              <p:nvPr/>
            </p:nvSpPr>
            <p:spPr bwMode="auto">
              <a:xfrm flipH="1" flipV="1">
                <a:off x="4786" y="3162"/>
                <a:ext cx="43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71"/>
              <p:cNvSpPr>
                <a:spLocks noChangeShapeType="1"/>
              </p:cNvSpPr>
              <p:nvPr/>
            </p:nvSpPr>
            <p:spPr bwMode="auto">
              <a:xfrm flipH="1" flipV="1">
                <a:off x="4786" y="3258"/>
                <a:ext cx="43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72"/>
              <p:cNvSpPr>
                <a:spLocks noChangeShapeType="1"/>
              </p:cNvSpPr>
              <p:nvPr/>
            </p:nvSpPr>
            <p:spPr bwMode="auto">
              <a:xfrm flipH="1" flipV="1">
                <a:off x="4786" y="3354"/>
                <a:ext cx="43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7" name="Rectangle 173"/>
          <p:cNvSpPr>
            <a:spLocks noChangeArrowheads="1"/>
          </p:cNvSpPr>
          <p:nvPr/>
        </p:nvSpPr>
        <p:spPr bwMode="auto">
          <a:xfrm>
            <a:off x="2614167" y="5388298"/>
            <a:ext cx="207962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Rectangle 174"/>
          <p:cNvSpPr>
            <a:spLocks noChangeArrowheads="1"/>
          </p:cNvSpPr>
          <p:nvPr/>
        </p:nvSpPr>
        <p:spPr bwMode="auto">
          <a:xfrm>
            <a:off x="2822129" y="5388298"/>
            <a:ext cx="207963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175"/>
          <p:cNvSpPr>
            <a:spLocks noChangeArrowheads="1"/>
          </p:cNvSpPr>
          <p:nvPr/>
        </p:nvSpPr>
        <p:spPr bwMode="auto">
          <a:xfrm>
            <a:off x="3030092" y="5388298"/>
            <a:ext cx="209550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Rectangle 176"/>
          <p:cNvSpPr>
            <a:spLocks noChangeArrowheads="1"/>
          </p:cNvSpPr>
          <p:nvPr/>
        </p:nvSpPr>
        <p:spPr bwMode="auto">
          <a:xfrm>
            <a:off x="3239642" y="5388298"/>
            <a:ext cx="207962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Rectangle 177"/>
          <p:cNvSpPr>
            <a:spLocks noChangeArrowheads="1"/>
          </p:cNvSpPr>
          <p:nvPr/>
        </p:nvSpPr>
        <p:spPr bwMode="auto">
          <a:xfrm>
            <a:off x="3447604" y="5388298"/>
            <a:ext cx="207963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Rectangle 178"/>
          <p:cNvSpPr>
            <a:spLocks noChangeArrowheads="1"/>
          </p:cNvSpPr>
          <p:nvPr/>
        </p:nvSpPr>
        <p:spPr bwMode="auto">
          <a:xfrm>
            <a:off x="3655567" y="5388298"/>
            <a:ext cx="207962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Rectangle 179"/>
          <p:cNvSpPr>
            <a:spLocks noChangeArrowheads="1"/>
          </p:cNvSpPr>
          <p:nvPr/>
        </p:nvSpPr>
        <p:spPr bwMode="auto">
          <a:xfrm>
            <a:off x="3863529" y="5388298"/>
            <a:ext cx="207963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Line 180"/>
          <p:cNvSpPr>
            <a:spLocks noChangeShapeType="1"/>
          </p:cNvSpPr>
          <p:nvPr/>
        </p:nvSpPr>
        <p:spPr bwMode="auto">
          <a:xfrm>
            <a:off x="2822129" y="5388298"/>
            <a:ext cx="1588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" name="Line 181"/>
          <p:cNvSpPr>
            <a:spLocks noChangeShapeType="1"/>
          </p:cNvSpPr>
          <p:nvPr/>
        </p:nvSpPr>
        <p:spPr bwMode="auto">
          <a:xfrm>
            <a:off x="3030092" y="5388298"/>
            <a:ext cx="1587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" name="Line 182"/>
          <p:cNvSpPr>
            <a:spLocks noChangeShapeType="1"/>
          </p:cNvSpPr>
          <p:nvPr/>
        </p:nvSpPr>
        <p:spPr bwMode="auto">
          <a:xfrm>
            <a:off x="3239642" y="5388298"/>
            <a:ext cx="1587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" name="Line 183"/>
          <p:cNvSpPr>
            <a:spLocks noChangeShapeType="1"/>
          </p:cNvSpPr>
          <p:nvPr/>
        </p:nvSpPr>
        <p:spPr bwMode="auto">
          <a:xfrm>
            <a:off x="3447604" y="5388298"/>
            <a:ext cx="1588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" name="Line 184"/>
          <p:cNvSpPr>
            <a:spLocks noChangeShapeType="1"/>
          </p:cNvSpPr>
          <p:nvPr/>
        </p:nvSpPr>
        <p:spPr bwMode="auto">
          <a:xfrm>
            <a:off x="3655567" y="5388298"/>
            <a:ext cx="1587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" name="Line 185"/>
          <p:cNvSpPr>
            <a:spLocks noChangeShapeType="1"/>
          </p:cNvSpPr>
          <p:nvPr/>
        </p:nvSpPr>
        <p:spPr bwMode="auto">
          <a:xfrm>
            <a:off x="3863529" y="5388298"/>
            <a:ext cx="1588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" name="Line 186"/>
          <p:cNvSpPr>
            <a:spLocks noChangeShapeType="1"/>
          </p:cNvSpPr>
          <p:nvPr/>
        </p:nvSpPr>
        <p:spPr bwMode="auto">
          <a:xfrm>
            <a:off x="2614167" y="5388298"/>
            <a:ext cx="207962" cy="1587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" name="Line 187"/>
          <p:cNvSpPr>
            <a:spLocks noChangeShapeType="1"/>
          </p:cNvSpPr>
          <p:nvPr/>
        </p:nvSpPr>
        <p:spPr bwMode="auto">
          <a:xfrm>
            <a:off x="2822129" y="5388298"/>
            <a:ext cx="1041400" cy="1587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" name="Line 188"/>
          <p:cNvSpPr>
            <a:spLocks noChangeShapeType="1"/>
          </p:cNvSpPr>
          <p:nvPr/>
        </p:nvSpPr>
        <p:spPr bwMode="auto">
          <a:xfrm>
            <a:off x="3863529" y="5388298"/>
            <a:ext cx="207963" cy="1587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" name="Line 189"/>
          <p:cNvSpPr>
            <a:spLocks noChangeShapeType="1"/>
          </p:cNvSpPr>
          <p:nvPr/>
        </p:nvSpPr>
        <p:spPr bwMode="auto">
          <a:xfrm>
            <a:off x="2614167" y="5602610"/>
            <a:ext cx="207962" cy="1588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" name="Line 190"/>
          <p:cNvSpPr>
            <a:spLocks noChangeShapeType="1"/>
          </p:cNvSpPr>
          <p:nvPr/>
        </p:nvSpPr>
        <p:spPr bwMode="auto">
          <a:xfrm>
            <a:off x="2822129" y="5602610"/>
            <a:ext cx="1041400" cy="1588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" name="Line 191"/>
          <p:cNvSpPr>
            <a:spLocks noChangeShapeType="1"/>
          </p:cNvSpPr>
          <p:nvPr/>
        </p:nvSpPr>
        <p:spPr bwMode="auto">
          <a:xfrm>
            <a:off x="3863529" y="5602610"/>
            <a:ext cx="207963" cy="1588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" name="Text Box 193"/>
          <p:cNvSpPr txBox="1">
            <a:spLocks noChangeArrowheads="1"/>
          </p:cNvSpPr>
          <p:nvPr/>
        </p:nvSpPr>
        <p:spPr bwMode="auto">
          <a:xfrm>
            <a:off x="2622104" y="5659760"/>
            <a:ext cx="1582549" cy="36933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Hydrogramme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7" name="Connecteur droit avec flèche 386"/>
          <p:cNvCxnSpPr>
            <a:cxnSpLocks noChangeShapeType="1"/>
          </p:cNvCxnSpPr>
          <p:nvPr/>
        </p:nvCxnSpPr>
        <p:spPr bwMode="auto">
          <a:xfrm rot="5400000">
            <a:off x="2965004" y="4937448"/>
            <a:ext cx="720725" cy="0"/>
          </a:xfrm>
          <a:prstGeom prst="straightConnector1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grpSp>
        <p:nvGrpSpPr>
          <p:cNvPr id="4" name="Groupe 296"/>
          <p:cNvGrpSpPr>
            <a:grpSpLocks/>
          </p:cNvGrpSpPr>
          <p:nvPr/>
        </p:nvGrpSpPr>
        <p:grpSpPr bwMode="auto">
          <a:xfrm>
            <a:off x="266254" y="4937448"/>
            <a:ext cx="2019300" cy="914400"/>
            <a:chOff x="26671587" y="28867100"/>
            <a:chExt cx="2019937" cy="914401"/>
          </a:xfrm>
        </p:grpSpPr>
        <p:sp>
          <p:nvSpPr>
            <p:cNvPr id="49" name="Line 93"/>
            <p:cNvSpPr>
              <a:spLocks noChangeShapeType="1"/>
            </p:cNvSpPr>
            <p:nvPr/>
          </p:nvSpPr>
          <p:spPr bwMode="auto">
            <a:xfrm>
              <a:off x="26671587" y="29779913"/>
              <a:ext cx="1720850" cy="1588"/>
            </a:xfrm>
            <a:prstGeom prst="line">
              <a:avLst/>
            </a:prstGeom>
            <a:noFill/>
            <a:ln w="936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50" name="AutoShape 94"/>
            <p:cNvCxnSpPr>
              <a:cxnSpLocks noChangeShapeType="1"/>
            </p:cNvCxnSpPr>
            <p:nvPr/>
          </p:nvCxnSpPr>
          <p:spPr bwMode="auto">
            <a:xfrm flipV="1">
              <a:off x="27679650" y="28867100"/>
              <a:ext cx="1588" cy="912813"/>
            </a:xfrm>
            <a:prstGeom prst="straightConnector1">
              <a:avLst/>
            </a:prstGeom>
            <a:noFill/>
            <a:ln w="9360">
              <a:solidFill>
                <a:schemeClr val="bg1">
                  <a:lumMod val="85000"/>
                </a:schemeClr>
              </a:solidFill>
              <a:miter lim="800000"/>
              <a:headEnd/>
              <a:tailEnd type="triangle" w="med" len="med"/>
            </a:ln>
          </p:spPr>
        </p:cxnSp>
        <p:sp>
          <p:nvSpPr>
            <p:cNvPr id="51" name="AutoShape 95"/>
            <p:cNvSpPr>
              <a:spLocks noChangeArrowheads="1"/>
            </p:cNvSpPr>
            <p:nvPr/>
          </p:nvSpPr>
          <p:spPr bwMode="auto">
            <a:xfrm>
              <a:off x="26695400" y="29173488"/>
              <a:ext cx="993775" cy="544513"/>
            </a:xfrm>
            <a:custGeom>
              <a:avLst/>
              <a:gdLst>
                <a:gd name="T0" fmla="*/ 0 w 2390172"/>
                <a:gd name="T1" fmla="*/ 0 h 1107311"/>
                <a:gd name="T2" fmla="*/ 0 w 2390172"/>
                <a:gd name="T3" fmla="*/ 0 h 1107311"/>
                <a:gd name="T4" fmla="*/ 0 w 2390172"/>
                <a:gd name="T5" fmla="*/ 0 h 1107311"/>
                <a:gd name="T6" fmla="*/ 0 w 2390172"/>
                <a:gd name="T7" fmla="*/ 0 h 1107311"/>
                <a:gd name="T8" fmla="*/ 0 w 2390172"/>
                <a:gd name="T9" fmla="*/ 0 h 1107311"/>
                <a:gd name="T10" fmla="*/ 0 w 2390172"/>
                <a:gd name="T11" fmla="*/ 0 h 1107311"/>
                <a:gd name="T12" fmla="*/ 0 w 2390172"/>
                <a:gd name="T13" fmla="*/ 0 h 1107311"/>
                <a:gd name="T14" fmla="*/ 0 w 2390172"/>
                <a:gd name="T15" fmla="*/ 0 h 1107311"/>
                <a:gd name="T16" fmla="*/ 0 w 2390172"/>
                <a:gd name="T17" fmla="*/ 0 h 1107311"/>
                <a:gd name="T18" fmla="*/ 0 w 2390172"/>
                <a:gd name="T19" fmla="*/ 0 h 1107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90172"/>
                <a:gd name="T31" fmla="*/ 0 h 1107311"/>
                <a:gd name="T32" fmla="*/ 2390172 w 2390172"/>
                <a:gd name="T33" fmla="*/ 1107311 h 1107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90172" h="1107311">
                  <a:moveTo>
                    <a:pt x="0" y="1107311"/>
                  </a:moveTo>
                  <a:lnTo>
                    <a:pt x="497711" y="1095736"/>
                  </a:lnTo>
                  <a:cubicBezTo>
                    <a:pt x="638536" y="1089949"/>
                    <a:pt x="844952" y="1072587"/>
                    <a:pt x="844952" y="1072587"/>
                  </a:cubicBezTo>
                  <a:cubicBezTo>
                    <a:pt x="987707" y="1061012"/>
                    <a:pt x="1196051" y="1051366"/>
                    <a:pt x="1354238" y="1026288"/>
                  </a:cubicBezTo>
                  <a:cubicBezTo>
                    <a:pt x="1512425" y="1001210"/>
                    <a:pt x="1682187" y="968415"/>
                    <a:pt x="1794076" y="922116"/>
                  </a:cubicBezTo>
                  <a:cubicBezTo>
                    <a:pt x="1905965" y="875817"/>
                    <a:pt x="1967696" y="804440"/>
                    <a:pt x="2025569" y="748496"/>
                  </a:cubicBezTo>
                  <a:cubicBezTo>
                    <a:pt x="2083442" y="692552"/>
                    <a:pt x="2100805" y="659756"/>
                    <a:pt x="2141316" y="586450"/>
                  </a:cubicBezTo>
                  <a:cubicBezTo>
                    <a:pt x="2181827" y="513144"/>
                    <a:pt x="2230056" y="399326"/>
                    <a:pt x="2268638" y="308658"/>
                  </a:cubicBezTo>
                  <a:cubicBezTo>
                    <a:pt x="2307220" y="217990"/>
                    <a:pt x="2355448" y="84880"/>
                    <a:pt x="2372810" y="42440"/>
                  </a:cubicBezTo>
                  <a:cubicBezTo>
                    <a:pt x="2390172" y="0"/>
                    <a:pt x="2381491" y="27007"/>
                    <a:pt x="2372810" y="54015"/>
                  </a:cubicBezTo>
                </a:path>
              </a:pathLst>
            </a:custGeom>
            <a:noFill/>
            <a:ln w="2556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Forme libre 295"/>
            <p:cNvSpPr>
              <a:spLocks noChangeArrowheads="1"/>
            </p:cNvSpPr>
            <p:nvPr/>
          </p:nvSpPr>
          <p:spPr bwMode="auto">
            <a:xfrm>
              <a:off x="27555826" y="29126180"/>
              <a:ext cx="1135698" cy="644947"/>
            </a:xfrm>
            <a:custGeom>
              <a:avLst/>
              <a:gdLst>
                <a:gd name="T0" fmla="*/ 0 w 1135698"/>
                <a:gd name="T1" fmla="*/ 392537 h 644947"/>
                <a:gd name="T2" fmla="*/ 112078 w 1135698"/>
                <a:gd name="T3" fmla="*/ 108374 h 644947"/>
                <a:gd name="T4" fmla="*/ 151132 w 1135698"/>
                <a:gd name="T5" fmla="*/ 13441 h 644947"/>
                <a:gd name="T6" fmla="*/ 206059 w 1135698"/>
                <a:gd name="T7" fmla="*/ 27728 h 644947"/>
                <a:gd name="T8" fmla="*/ 230825 w 1135698"/>
                <a:gd name="T9" fmla="*/ 48684 h 644947"/>
                <a:gd name="T10" fmla="*/ 247651 w 1135698"/>
                <a:gd name="T11" fmla="*/ 69956 h 644947"/>
                <a:gd name="T12" fmla="*/ 258763 w 1135698"/>
                <a:gd name="T13" fmla="*/ 86148 h 644947"/>
                <a:gd name="T14" fmla="*/ 288292 w 1135698"/>
                <a:gd name="T15" fmla="*/ 130916 h 644947"/>
                <a:gd name="T16" fmla="*/ 340043 w 1135698"/>
                <a:gd name="T17" fmla="*/ 218228 h 644947"/>
                <a:gd name="T18" fmla="*/ 365127 w 1135698"/>
                <a:gd name="T19" fmla="*/ 275696 h 644947"/>
                <a:gd name="T20" fmla="*/ 385764 w 1135698"/>
                <a:gd name="T21" fmla="*/ 335069 h 644947"/>
                <a:gd name="T22" fmla="*/ 411163 w 1135698"/>
                <a:gd name="T23" fmla="*/ 390948 h 644947"/>
                <a:gd name="T24" fmla="*/ 451803 w 1135698"/>
                <a:gd name="T25" fmla="*/ 462068 h 644947"/>
                <a:gd name="T26" fmla="*/ 492443 w 1135698"/>
                <a:gd name="T27" fmla="*/ 533188 h 644947"/>
                <a:gd name="T28" fmla="*/ 563563 w 1135698"/>
                <a:gd name="T29" fmla="*/ 604308 h 644947"/>
                <a:gd name="T30" fmla="*/ 710883 w 1135698"/>
                <a:gd name="T31" fmla="*/ 631612 h 644947"/>
                <a:gd name="T32" fmla="*/ 806766 w 1135698"/>
                <a:gd name="T33" fmla="*/ 635420 h 644947"/>
                <a:gd name="T34" fmla="*/ 871538 w 1135698"/>
                <a:gd name="T35" fmla="*/ 639232 h 644947"/>
                <a:gd name="T36" fmla="*/ 922020 w 1135698"/>
                <a:gd name="T37" fmla="*/ 637539 h 644947"/>
                <a:gd name="T38" fmla="*/ 969644 w 1135698"/>
                <a:gd name="T39" fmla="*/ 641349 h 644947"/>
                <a:gd name="T40" fmla="*/ 1135698 w 1135698"/>
                <a:gd name="T41" fmla="*/ 644947 h 6449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5698"/>
                <a:gd name="T64" fmla="*/ 0 h 644947"/>
                <a:gd name="T65" fmla="*/ 1135698 w 1135698"/>
                <a:gd name="T66" fmla="*/ 644947 h 6449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5698" h="644947">
                  <a:moveTo>
                    <a:pt x="0" y="392537"/>
                  </a:moveTo>
                  <a:cubicBezTo>
                    <a:pt x="60746" y="271889"/>
                    <a:pt x="96412" y="177270"/>
                    <a:pt x="112078" y="108374"/>
                  </a:cubicBezTo>
                  <a:cubicBezTo>
                    <a:pt x="137267" y="45191"/>
                    <a:pt x="135469" y="26882"/>
                    <a:pt x="151132" y="13441"/>
                  </a:cubicBezTo>
                  <a:cubicBezTo>
                    <a:pt x="166796" y="0"/>
                    <a:pt x="196587" y="18997"/>
                    <a:pt x="206059" y="27728"/>
                  </a:cubicBezTo>
                  <a:lnTo>
                    <a:pt x="230825" y="48684"/>
                  </a:lnTo>
                  <a:cubicBezTo>
                    <a:pt x="235534" y="52864"/>
                    <a:pt x="242995" y="63712"/>
                    <a:pt x="247651" y="69956"/>
                  </a:cubicBezTo>
                  <a:cubicBezTo>
                    <a:pt x="252307" y="76200"/>
                    <a:pt x="251990" y="75988"/>
                    <a:pt x="258763" y="86148"/>
                  </a:cubicBezTo>
                  <a:cubicBezTo>
                    <a:pt x="265536" y="96308"/>
                    <a:pt x="274745" y="108903"/>
                    <a:pt x="288292" y="130916"/>
                  </a:cubicBezTo>
                  <a:cubicBezTo>
                    <a:pt x="301839" y="152929"/>
                    <a:pt x="327237" y="194098"/>
                    <a:pt x="340043" y="218228"/>
                  </a:cubicBezTo>
                  <a:cubicBezTo>
                    <a:pt x="352849" y="242358"/>
                    <a:pt x="357507" y="256223"/>
                    <a:pt x="365127" y="275696"/>
                  </a:cubicBezTo>
                  <a:cubicBezTo>
                    <a:pt x="372747" y="295169"/>
                    <a:pt x="378091" y="315860"/>
                    <a:pt x="385764" y="335069"/>
                  </a:cubicBezTo>
                  <a:cubicBezTo>
                    <a:pt x="393437" y="354278"/>
                    <a:pt x="400157" y="369782"/>
                    <a:pt x="411163" y="390948"/>
                  </a:cubicBezTo>
                  <a:cubicBezTo>
                    <a:pt x="422169" y="412114"/>
                    <a:pt x="451803" y="462068"/>
                    <a:pt x="451803" y="462068"/>
                  </a:cubicBezTo>
                  <a:cubicBezTo>
                    <a:pt x="465350" y="485775"/>
                    <a:pt x="473816" y="509481"/>
                    <a:pt x="492443" y="533188"/>
                  </a:cubicBezTo>
                  <a:cubicBezTo>
                    <a:pt x="511070" y="556895"/>
                    <a:pt x="527156" y="587904"/>
                    <a:pt x="563563" y="604308"/>
                  </a:cubicBezTo>
                  <a:cubicBezTo>
                    <a:pt x="599970" y="620712"/>
                    <a:pt x="670349" y="626427"/>
                    <a:pt x="710883" y="631612"/>
                  </a:cubicBezTo>
                  <a:cubicBezTo>
                    <a:pt x="751417" y="636797"/>
                    <a:pt x="779990" y="634150"/>
                    <a:pt x="806766" y="635420"/>
                  </a:cubicBezTo>
                  <a:cubicBezTo>
                    <a:pt x="833542" y="636690"/>
                    <a:pt x="852329" y="638879"/>
                    <a:pt x="871538" y="639232"/>
                  </a:cubicBezTo>
                  <a:cubicBezTo>
                    <a:pt x="890747" y="639585"/>
                    <a:pt x="907892" y="638774"/>
                    <a:pt x="922020" y="637539"/>
                  </a:cubicBezTo>
                  <a:cubicBezTo>
                    <a:pt x="923925" y="640079"/>
                    <a:pt x="990599" y="640714"/>
                    <a:pt x="969644" y="641349"/>
                  </a:cubicBezTo>
                  <a:lnTo>
                    <a:pt x="1135698" y="644947"/>
                  </a:lnTo>
                </a:path>
              </a:pathLst>
            </a:cu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defTabSz="2085975"/>
              <a:endParaRPr lang="fr-FR" sz="4100"/>
            </a:p>
          </p:txBody>
        </p:sp>
      </p:grpSp>
      <p:sp>
        <p:nvSpPr>
          <p:cNvPr id="54" name="AutoShape 98"/>
          <p:cNvSpPr>
            <a:spLocks noChangeArrowheads="1"/>
          </p:cNvSpPr>
          <p:nvPr/>
        </p:nvSpPr>
        <p:spPr bwMode="auto">
          <a:xfrm>
            <a:off x="107504" y="2724473"/>
            <a:ext cx="4737100" cy="1858962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endParaRPr lang="fr-FR" sz="2000">
              <a:solidFill>
                <a:srgbClr val="FFFFFF"/>
              </a:solidFill>
            </a:endParaRPr>
          </a:p>
        </p:txBody>
      </p:sp>
      <p:cxnSp>
        <p:nvCxnSpPr>
          <p:cNvPr id="55" name="Connecteur droit 265"/>
          <p:cNvCxnSpPr>
            <a:cxnSpLocks noChangeShapeType="1"/>
          </p:cNvCxnSpPr>
          <p:nvPr/>
        </p:nvCxnSpPr>
        <p:spPr bwMode="auto">
          <a:xfrm flipV="1">
            <a:off x="110679" y="4197673"/>
            <a:ext cx="415925" cy="385762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56" name="Cube 266"/>
          <p:cNvSpPr>
            <a:spLocks noChangeArrowheads="1"/>
          </p:cNvSpPr>
          <p:nvPr/>
        </p:nvSpPr>
        <p:spPr bwMode="auto">
          <a:xfrm>
            <a:off x="496442" y="3068960"/>
            <a:ext cx="1535112" cy="1311275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pPr algn="ctr">
              <a:buFontTx/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Module de production</a:t>
            </a:r>
            <a:endParaRPr lang="fr-FR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7" name="Parallélogramme 267"/>
          <p:cNvSpPr>
            <a:spLocks noChangeArrowheads="1"/>
          </p:cNvSpPr>
          <p:nvPr/>
        </p:nvSpPr>
        <p:spPr bwMode="auto">
          <a:xfrm>
            <a:off x="110679" y="2724473"/>
            <a:ext cx="4733925" cy="457200"/>
          </a:xfrm>
          <a:prstGeom prst="parallelogram">
            <a:avLst>
              <a:gd name="adj" fmla="val 101528"/>
            </a:avLst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cxnSp>
        <p:nvCxnSpPr>
          <p:cNvPr id="58" name="Connecteur droit avec flèche 386"/>
          <p:cNvCxnSpPr>
            <a:cxnSpLocks noChangeShapeType="1"/>
          </p:cNvCxnSpPr>
          <p:nvPr/>
        </p:nvCxnSpPr>
        <p:spPr bwMode="auto">
          <a:xfrm rot="5400000">
            <a:off x="3219004" y="2621286"/>
            <a:ext cx="720725" cy="0"/>
          </a:xfrm>
          <a:prstGeom prst="straightConnector1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59" name="Connecteur droit avec flèche 386"/>
          <p:cNvCxnSpPr>
            <a:cxnSpLocks noChangeShapeType="1"/>
          </p:cNvCxnSpPr>
          <p:nvPr/>
        </p:nvCxnSpPr>
        <p:spPr bwMode="auto">
          <a:xfrm rot="5400000">
            <a:off x="942529" y="2621286"/>
            <a:ext cx="720725" cy="0"/>
          </a:xfrm>
          <a:prstGeom prst="straightConnector1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60" name="Connecteur droit avec flèche 270"/>
          <p:cNvCxnSpPr>
            <a:cxnSpLocks noChangeShapeType="1"/>
            <a:stCxn id="56" idx="4"/>
            <a:endCxn id="6" idx="2"/>
          </p:cNvCxnSpPr>
          <p:nvPr/>
        </p:nvCxnSpPr>
        <p:spPr bwMode="auto">
          <a:xfrm>
            <a:off x="1702942" y="3888110"/>
            <a:ext cx="977900" cy="1588"/>
          </a:xfrm>
          <a:prstGeom prst="straightConnector1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sp>
        <p:nvSpPr>
          <p:cNvPr id="62" name="ZoneTexte 61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Modèle hydrologique opérationnel : ALHTAÏR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4788024" y="1595115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Modèle conceptuel distribué </a:t>
            </a:r>
          </a:p>
          <a:p>
            <a:pPr algn="ctr"/>
            <a:r>
              <a:rPr lang="fr-FR" b="1" dirty="0" smtClean="0">
                <a:solidFill>
                  <a:srgbClr val="FFC000"/>
                </a:solidFill>
              </a:rPr>
              <a:t>et évènementiel</a:t>
            </a:r>
          </a:p>
          <a:p>
            <a:pPr algn="ctr"/>
            <a:endParaRPr lang="fr-FR" dirty="0" smtClean="0">
              <a:solidFill>
                <a:srgbClr val="FFC000"/>
              </a:solidFill>
            </a:endParaRPr>
          </a:p>
          <a:p>
            <a:pPr lvl="2">
              <a:buFont typeface="Wingdings" pitchFamily="2" charset="2"/>
              <a:buChar char="q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6 paramètres</a:t>
            </a:r>
          </a:p>
          <a:p>
            <a:pPr lvl="2">
              <a:buFont typeface="Wingdings" pitchFamily="2" charset="2"/>
              <a:buChar char="q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Résolution spatiale : 50 m</a:t>
            </a:r>
          </a:p>
          <a:p>
            <a:pPr lvl="2">
              <a:buFont typeface="Wingdings" pitchFamily="2" charset="2"/>
              <a:buChar char="q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Résolution temporelle : 5 mn</a:t>
            </a:r>
          </a:p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68" name="Flèche vers le bas 67"/>
          <p:cNvSpPr/>
          <p:nvPr/>
        </p:nvSpPr>
        <p:spPr>
          <a:xfrm>
            <a:off x="6804248" y="3717032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5220072" y="451086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Temps réel + Prévision à pluie nulle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Prévision à 1h + Prévision à pluie nulle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7" name="Pentagone 66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71" name="Pentagone 70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72" name="Pentagone 71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73" name="Pentagone 72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4" name="Pentagone 73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14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215"/>
          <p:cNvCxnSpPr>
            <a:cxnSpLocks noChangeShapeType="1"/>
          </p:cNvCxnSpPr>
          <p:nvPr/>
        </p:nvCxnSpPr>
        <p:spPr bwMode="auto">
          <a:xfrm>
            <a:off x="507554" y="4116710"/>
            <a:ext cx="4337050" cy="1588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6" name="Cube 216"/>
          <p:cNvSpPr>
            <a:spLocks noChangeArrowheads="1"/>
          </p:cNvSpPr>
          <p:nvPr/>
        </p:nvSpPr>
        <p:spPr bwMode="auto">
          <a:xfrm>
            <a:off x="2680842" y="3068960"/>
            <a:ext cx="1535112" cy="1311275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pPr algn="ctr">
              <a:buFontTx/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Module de transfert</a:t>
            </a:r>
            <a:endParaRPr lang="fr-FR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585342" y="881385"/>
            <a:ext cx="785812" cy="714375"/>
          </a:xfrm>
          <a:prstGeom prst="rect">
            <a:avLst/>
          </a:prstGeom>
          <a:noFill/>
          <a:ln w="9360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737742" y="1033785"/>
            <a:ext cx="785812" cy="714375"/>
          </a:xfrm>
          <a:prstGeom prst="rect">
            <a:avLst/>
          </a:prstGeom>
          <a:noFill/>
          <a:ln w="9360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899667" y="1197298"/>
            <a:ext cx="785812" cy="714375"/>
          </a:xfrm>
          <a:prstGeom prst="rect">
            <a:avLst/>
          </a:prstGeom>
          <a:solidFill>
            <a:srgbClr val="BFBFBF"/>
          </a:solidFill>
          <a:ln w="2556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625415" y="1927548"/>
            <a:ext cx="1352358" cy="36933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Pluie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(RHEA)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1" name="AutoShape 28"/>
          <p:cNvCxnSpPr>
            <a:cxnSpLocks noChangeShapeType="1"/>
          </p:cNvCxnSpPr>
          <p:nvPr/>
        </p:nvCxnSpPr>
        <p:spPr bwMode="auto">
          <a:xfrm rot="16200000" flipV="1">
            <a:off x="1418779" y="811535"/>
            <a:ext cx="412750" cy="406400"/>
          </a:xfrm>
          <a:prstGeom prst="straightConnector1">
            <a:avLst/>
          </a:prstGeom>
          <a:noFill/>
          <a:ln w="9360">
            <a:solidFill>
              <a:schemeClr val="bg1">
                <a:lumMod val="85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1658492" y="838523"/>
            <a:ext cx="653512" cy="307777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Temps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3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919" y="1207468"/>
            <a:ext cx="770386" cy="69755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sp>
        <p:nvSpPr>
          <p:cNvPr id="14" name="Rectangle 56"/>
          <p:cNvSpPr>
            <a:spLocks noChangeArrowheads="1"/>
          </p:cNvSpPr>
          <p:nvPr/>
        </p:nvSpPr>
        <p:spPr bwMode="auto">
          <a:xfrm>
            <a:off x="3195192" y="1202060"/>
            <a:ext cx="785812" cy="714375"/>
          </a:xfrm>
          <a:prstGeom prst="rect">
            <a:avLst/>
          </a:prstGeom>
          <a:solidFill>
            <a:srgbClr val="BFBFB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2804667" y="1919610"/>
            <a:ext cx="1536062" cy="36933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Bassin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Versant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3309492" y="1256035"/>
            <a:ext cx="484187" cy="598488"/>
          </a:xfrm>
          <a:custGeom>
            <a:avLst/>
            <a:gdLst>
              <a:gd name="T0" fmla="*/ 134581 w 483863"/>
              <a:gd name="T1" fmla="*/ 51432 h 598727"/>
              <a:gd name="T2" fmla="*/ 9725 w 483863"/>
              <a:gd name="T3" fmla="*/ 294029 h 598727"/>
              <a:gd name="T4" fmla="*/ 48150 w 483863"/>
              <a:gd name="T5" fmla="*/ 424651 h 598727"/>
              <a:gd name="T6" fmla="*/ 182601 w 483863"/>
              <a:gd name="T7" fmla="*/ 517955 h 598727"/>
              <a:gd name="T8" fmla="*/ 278635 w 483863"/>
              <a:gd name="T9" fmla="*/ 573944 h 598727"/>
              <a:gd name="T10" fmla="*/ 355465 w 483863"/>
              <a:gd name="T11" fmla="*/ 583275 h 598727"/>
              <a:gd name="T12" fmla="*/ 413083 w 483863"/>
              <a:gd name="T13" fmla="*/ 592603 h 598727"/>
              <a:gd name="T14" fmla="*/ 470704 w 483863"/>
              <a:gd name="T15" fmla="*/ 555280 h 598727"/>
              <a:gd name="T16" fmla="*/ 441896 w 483863"/>
              <a:gd name="T17" fmla="*/ 368673 h 598727"/>
              <a:gd name="T18" fmla="*/ 384277 w 483863"/>
              <a:gd name="T19" fmla="*/ 88758 h 598727"/>
              <a:gd name="T20" fmla="*/ 326652 w 483863"/>
              <a:gd name="T21" fmla="*/ 51432 h 598727"/>
              <a:gd name="T22" fmla="*/ 134581 w 483863"/>
              <a:gd name="T23" fmla="*/ 51432 h 5987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3863"/>
              <a:gd name="T37" fmla="*/ 0 h 598727"/>
              <a:gd name="T38" fmla="*/ 483863 w 483863"/>
              <a:gd name="T39" fmla="*/ 598727 h 5987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3863" h="598727">
                <a:moveTo>
                  <a:pt x="132103" y="51972"/>
                </a:moveTo>
                <a:cubicBezTo>
                  <a:pt x="80256" y="92822"/>
                  <a:pt x="40771" y="211226"/>
                  <a:pt x="9555" y="297069"/>
                </a:cubicBezTo>
                <a:cubicBezTo>
                  <a:pt x="0" y="323345"/>
                  <a:pt x="34317" y="410921"/>
                  <a:pt x="47262" y="429044"/>
                </a:cubicBezTo>
                <a:cubicBezTo>
                  <a:pt x="106319" y="511725"/>
                  <a:pt x="103006" y="482955"/>
                  <a:pt x="179237" y="523312"/>
                </a:cubicBezTo>
                <a:cubicBezTo>
                  <a:pt x="211623" y="540458"/>
                  <a:pt x="239352" y="566591"/>
                  <a:pt x="273505" y="579873"/>
                </a:cubicBezTo>
                <a:cubicBezTo>
                  <a:pt x="297116" y="589055"/>
                  <a:pt x="323841" y="585717"/>
                  <a:pt x="348920" y="589300"/>
                </a:cubicBezTo>
                <a:cubicBezTo>
                  <a:pt x="367841" y="592003"/>
                  <a:pt x="386627" y="595585"/>
                  <a:pt x="405480" y="598727"/>
                </a:cubicBezTo>
                <a:cubicBezTo>
                  <a:pt x="424334" y="586158"/>
                  <a:pt x="456274" y="582932"/>
                  <a:pt x="462041" y="561019"/>
                </a:cubicBezTo>
                <a:cubicBezTo>
                  <a:pt x="482978" y="481459"/>
                  <a:pt x="458878" y="435276"/>
                  <a:pt x="433761" y="372483"/>
                </a:cubicBezTo>
                <a:cubicBezTo>
                  <a:pt x="408893" y="36768"/>
                  <a:pt x="483863" y="181104"/>
                  <a:pt x="377200" y="89679"/>
                </a:cubicBezTo>
                <a:cubicBezTo>
                  <a:pt x="332264" y="51163"/>
                  <a:pt x="368745" y="68007"/>
                  <a:pt x="320639" y="51972"/>
                </a:cubicBezTo>
                <a:cubicBezTo>
                  <a:pt x="242683" y="0"/>
                  <a:pt x="183950" y="11123"/>
                  <a:pt x="132103" y="51972"/>
                </a:cubicBez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3249167" y="1198885"/>
            <a:ext cx="692150" cy="692150"/>
            <a:chOff x="4786" y="2977"/>
            <a:chExt cx="436" cy="436"/>
          </a:xfrm>
        </p:grpSpPr>
        <p:sp>
          <p:nvSpPr>
            <p:cNvPr id="18" name="Line 64"/>
            <p:cNvSpPr>
              <a:spLocks noChangeShapeType="1"/>
            </p:cNvSpPr>
            <p:nvPr/>
          </p:nvSpPr>
          <p:spPr bwMode="auto">
            <a:xfrm flipH="1">
              <a:off x="4856" y="2977"/>
              <a:ext cx="3" cy="4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65"/>
            <p:cNvSpPr>
              <a:spLocks noChangeShapeType="1"/>
            </p:cNvSpPr>
            <p:nvPr/>
          </p:nvSpPr>
          <p:spPr bwMode="auto">
            <a:xfrm flipH="1">
              <a:off x="4952" y="2983"/>
              <a:ext cx="3" cy="4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66"/>
            <p:cNvSpPr>
              <a:spLocks noChangeShapeType="1"/>
            </p:cNvSpPr>
            <p:nvPr/>
          </p:nvSpPr>
          <p:spPr bwMode="auto">
            <a:xfrm flipH="1">
              <a:off x="5048" y="2983"/>
              <a:ext cx="3" cy="4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67"/>
            <p:cNvSpPr>
              <a:spLocks noChangeShapeType="1"/>
            </p:cNvSpPr>
            <p:nvPr/>
          </p:nvSpPr>
          <p:spPr bwMode="auto">
            <a:xfrm flipH="1">
              <a:off x="5144" y="2983"/>
              <a:ext cx="3" cy="4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4786" y="3066"/>
              <a:ext cx="438" cy="291"/>
              <a:chOff x="4786" y="3066"/>
              <a:chExt cx="438" cy="291"/>
            </a:xfrm>
          </p:grpSpPr>
          <p:sp>
            <p:nvSpPr>
              <p:cNvPr id="23" name="Line 69"/>
              <p:cNvSpPr>
                <a:spLocks noChangeShapeType="1"/>
              </p:cNvSpPr>
              <p:nvPr/>
            </p:nvSpPr>
            <p:spPr bwMode="auto">
              <a:xfrm flipH="1" flipV="1">
                <a:off x="4791" y="3066"/>
                <a:ext cx="43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70"/>
              <p:cNvSpPr>
                <a:spLocks noChangeShapeType="1"/>
              </p:cNvSpPr>
              <p:nvPr/>
            </p:nvSpPr>
            <p:spPr bwMode="auto">
              <a:xfrm flipH="1" flipV="1">
                <a:off x="4786" y="3162"/>
                <a:ext cx="43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71"/>
              <p:cNvSpPr>
                <a:spLocks noChangeShapeType="1"/>
              </p:cNvSpPr>
              <p:nvPr/>
            </p:nvSpPr>
            <p:spPr bwMode="auto">
              <a:xfrm flipH="1" flipV="1">
                <a:off x="4786" y="3258"/>
                <a:ext cx="43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72"/>
              <p:cNvSpPr>
                <a:spLocks noChangeShapeType="1"/>
              </p:cNvSpPr>
              <p:nvPr/>
            </p:nvSpPr>
            <p:spPr bwMode="auto">
              <a:xfrm flipH="1" flipV="1">
                <a:off x="4786" y="3354"/>
                <a:ext cx="43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7" name="Rectangle 173"/>
          <p:cNvSpPr>
            <a:spLocks noChangeArrowheads="1"/>
          </p:cNvSpPr>
          <p:nvPr/>
        </p:nvSpPr>
        <p:spPr bwMode="auto">
          <a:xfrm>
            <a:off x="2614167" y="5388298"/>
            <a:ext cx="207962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Rectangle 174"/>
          <p:cNvSpPr>
            <a:spLocks noChangeArrowheads="1"/>
          </p:cNvSpPr>
          <p:nvPr/>
        </p:nvSpPr>
        <p:spPr bwMode="auto">
          <a:xfrm>
            <a:off x="2822129" y="5388298"/>
            <a:ext cx="207963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175"/>
          <p:cNvSpPr>
            <a:spLocks noChangeArrowheads="1"/>
          </p:cNvSpPr>
          <p:nvPr/>
        </p:nvSpPr>
        <p:spPr bwMode="auto">
          <a:xfrm>
            <a:off x="3030092" y="5388298"/>
            <a:ext cx="209550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Rectangle 176"/>
          <p:cNvSpPr>
            <a:spLocks noChangeArrowheads="1"/>
          </p:cNvSpPr>
          <p:nvPr/>
        </p:nvSpPr>
        <p:spPr bwMode="auto">
          <a:xfrm>
            <a:off x="3239642" y="5388298"/>
            <a:ext cx="207962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Rectangle 177"/>
          <p:cNvSpPr>
            <a:spLocks noChangeArrowheads="1"/>
          </p:cNvSpPr>
          <p:nvPr/>
        </p:nvSpPr>
        <p:spPr bwMode="auto">
          <a:xfrm>
            <a:off x="3447604" y="5388298"/>
            <a:ext cx="207963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Rectangle 178"/>
          <p:cNvSpPr>
            <a:spLocks noChangeArrowheads="1"/>
          </p:cNvSpPr>
          <p:nvPr/>
        </p:nvSpPr>
        <p:spPr bwMode="auto">
          <a:xfrm>
            <a:off x="3655567" y="5388298"/>
            <a:ext cx="207962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Rectangle 179"/>
          <p:cNvSpPr>
            <a:spLocks noChangeArrowheads="1"/>
          </p:cNvSpPr>
          <p:nvPr/>
        </p:nvSpPr>
        <p:spPr bwMode="auto">
          <a:xfrm>
            <a:off x="3863529" y="5388298"/>
            <a:ext cx="207963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Line 180"/>
          <p:cNvSpPr>
            <a:spLocks noChangeShapeType="1"/>
          </p:cNvSpPr>
          <p:nvPr/>
        </p:nvSpPr>
        <p:spPr bwMode="auto">
          <a:xfrm>
            <a:off x="2822129" y="5388298"/>
            <a:ext cx="1588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" name="Line 181"/>
          <p:cNvSpPr>
            <a:spLocks noChangeShapeType="1"/>
          </p:cNvSpPr>
          <p:nvPr/>
        </p:nvSpPr>
        <p:spPr bwMode="auto">
          <a:xfrm>
            <a:off x="3030092" y="5388298"/>
            <a:ext cx="1587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" name="Line 182"/>
          <p:cNvSpPr>
            <a:spLocks noChangeShapeType="1"/>
          </p:cNvSpPr>
          <p:nvPr/>
        </p:nvSpPr>
        <p:spPr bwMode="auto">
          <a:xfrm>
            <a:off x="3239642" y="5388298"/>
            <a:ext cx="1587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" name="Line 183"/>
          <p:cNvSpPr>
            <a:spLocks noChangeShapeType="1"/>
          </p:cNvSpPr>
          <p:nvPr/>
        </p:nvSpPr>
        <p:spPr bwMode="auto">
          <a:xfrm>
            <a:off x="3447604" y="5388298"/>
            <a:ext cx="1588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" name="Line 184"/>
          <p:cNvSpPr>
            <a:spLocks noChangeShapeType="1"/>
          </p:cNvSpPr>
          <p:nvPr/>
        </p:nvSpPr>
        <p:spPr bwMode="auto">
          <a:xfrm>
            <a:off x="3655567" y="5388298"/>
            <a:ext cx="1587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" name="Line 185"/>
          <p:cNvSpPr>
            <a:spLocks noChangeShapeType="1"/>
          </p:cNvSpPr>
          <p:nvPr/>
        </p:nvSpPr>
        <p:spPr bwMode="auto">
          <a:xfrm>
            <a:off x="3863529" y="5388298"/>
            <a:ext cx="1588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" name="Line 186"/>
          <p:cNvSpPr>
            <a:spLocks noChangeShapeType="1"/>
          </p:cNvSpPr>
          <p:nvPr/>
        </p:nvSpPr>
        <p:spPr bwMode="auto">
          <a:xfrm>
            <a:off x="2614167" y="5388298"/>
            <a:ext cx="207962" cy="1587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" name="Line 187"/>
          <p:cNvSpPr>
            <a:spLocks noChangeShapeType="1"/>
          </p:cNvSpPr>
          <p:nvPr/>
        </p:nvSpPr>
        <p:spPr bwMode="auto">
          <a:xfrm>
            <a:off x="2822129" y="5388298"/>
            <a:ext cx="1041400" cy="1587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" name="Line 188"/>
          <p:cNvSpPr>
            <a:spLocks noChangeShapeType="1"/>
          </p:cNvSpPr>
          <p:nvPr/>
        </p:nvSpPr>
        <p:spPr bwMode="auto">
          <a:xfrm>
            <a:off x="3863529" y="5388298"/>
            <a:ext cx="207963" cy="1587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" name="Line 189"/>
          <p:cNvSpPr>
            <a:spLocks noChangeShapeType="1"/>
          </p:cNvSpPr>
          <p:nvPr/>
        </p:nvSpPr>
        <p:spPr bwMode="auto">
          <a:xfrm>
            <a:off x="2614167" y="5602610"/>
            <a:ext cx="207962" cy="1588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" name="Line 190"/>
          <p:cNvSpPr>
            <a:spLocks noChangeShapeType="1"/>
          </p:cNvSpPr>
          <p:nvPr/>
        </p:nvSpPr>
        <p:spPr bwMode="auto">
          <a:xfrm>
            <a:off x="2822129" y="5602610"/>
            <a:ext cx="1041400" cy="1588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" name="Line 191"/>
          <p:cNvSpPr>
            <a:spLocks noChangeShapeType="1"/>
          </p:cNvSpPr>
          <p:nvPr/>
        </p:nvSpPr>
        <p:spPr bwMode="auto">
          <a:xfrm>
            <a:off x="3863529" y="5602610"/>
            <a:ext cx="207963" cy="1588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" name="Text Box 193"/>
          <p:cNvSpPr txBox="1">
            <a:spLocks noChangeArrowheads="1"/>
          </p:cNvSpPr>
          <p:nvPr/>
        </p:nvSpPr>
        <p:spPr bwMode="auto">
          <a:xfrm>
            <a:off x="2622104" y="5659760"/>
            <a:ext cx="1582549" cy="36933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Hydrogramme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7" name="Connecteur droit avec flèche 386"/>
          <p:cNvCxnSpPr>
            <a:cxnSpLocks noChangeShapeType="1"/>
          </p:cNvCxnSpPr>
          <p:nvPr/>
        </p:nvCxnSpPr>
        <p:spPr bwMode="auto">
          <a:xfrm rot="5400000">
            <a:off x="2965004" y="4937448"/>
            <a:ext cx="720725" cy="0"/>
          </a:xfrm>
          <a:prstGeom prst="straightConnector1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grpSp>
        <p:nvGrpSpPr>
          <p:cNvPr id="4" name="Groupe 296"/>
          <p:cNvGrpSpPr>
            <a:grpSpLocks/>
          </p:cNvGrpSpPr>
          <p:nvPr/>
        </p:nvGrpSpPr>
        <p:grpSpPr bwMode="auto">
          <a:xfrm>
            <a:off x="266254" y="4937448"/>
            <a:ext cx="2019300" cy="914400"/>
            <a:chOff x="26671587" y="28867100"/>
            <a:chExt cx="2019937" cy="914401"/>
          </a:xfrm>
        </p:grpSpPr>
        <p:sp>
          <p:nvSpPr>
            <p:cNvPr id="49" name="Line 93"/>
            <p:cNvSpPr>
              <a:spLocks noChangeShapeType="1"/>
            </p:cNvSpPr>
            <p:nvPr/>
          </p:nvSpPr>
          <p:spPr bwMode="auto">
            <a:xfrm>
              <a:off x="26671587" y="29779913"/>
              <a:ext cx="1720850" cy="1588"/>
            </a:xfrm>
            <a:prstGeom prst="line">
              <a:avLst/>
            </a:prstGeom>
            <a:noFill/>
            <a:ln w="936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50" name="AutoShape 94"/>
            <p:cNvCxnSpPr>
              <a:cxnSpLocks noChangeShapeType="1"/>
            </p:cNvCxnSpPr>
            <p:nvPr/>
          </p:nvCxnSpPr>
          <p:spPr bwMode="auto">
            <a:xfrm flipV="1">
              <a:off x="27679650" y="28867100"/>
              <a:ext cx="1588" cy="912813"/>
            </a:xfrm>
            <a:prstGeom prst="straightConnector1">
              <a:avLst/>
            </a:prstGeom>
            <a:noFill/>
            <a:ln w="9360">
              <a:solidFill>
                <a:schemeClr val="bg1">
                  <a:lumMod val="85000"/>
                </a:schemeClr>
              </a:solidFill>
              <a:miter lim="800000"/>
              <a:headEnd/>
              <a:tailEnd type="triangle" w="med" len="med"/>
            </a:ln>
          </p:spPr>
        </p:cxnSp>
        <p:sp>
          <p:nvSpPr>
            <p:cNvPr id="51" name="AutoShape 95"/>
            <p:cNvSpPr>
              <a:spLocks noChangeArrowheads="1"/>
            </p:cNvSpPr>
            <p:nvPr/>
          </p:nvSpPr>
          <p:spPr bwMode="auto">
            <a:xfrm>
              <a:off x="26695400" y="29173488"/>
              <a:ext cx="993775" cy="544513"/>
            </a:xfrm>
            <a:custGeom>
              <a:avLst/>
              <a:gdLst>
                <a:gd name="T0" fmla="*/ 0 w 2390172"/>
                <a:gd name="T1" fmla="*/ 0 h 1107311"/>
                <a:gd name="T2" fmla="*/ 0 w 2390172"/>
                <a:gd name="T3" fmla="*/ 0 h 1107311"/>
                <a:gd name="T4" fmla="*/ 0 w 2390172"/>
                <a:gd name="T5" fmla="*/ 0 h 1107311"/>
                <a:gd name="T6" fmla="*/ 0 w 2390172"/>
                <a:gd name="T7" fmla="*/ 0 h 1107311"/>
                <a:gd name="T8" fmla="*/ 0 w 2390172"/>
                <a:gd name="T9" fmla="*/ 0 h 1107311"/>
                <a:gd name="T10" fmla="*/ 0 w 2390172"/>
                <a:gd name="T11" fmla="*/ 0 h 1107311"/>
                <a:gd name="T12" fmla="*/ 0 w 2390172"/>
                <a:gd name="T13" fmla="*/ 0 h 1107311"/>
                <a:gd name="T14" fmla="*/ 0 w 2390172"/>
                <a:gd name="T15" fmla="*/ 0 h 1107311"/>
                <a:gd name="T16" fmla="*/ 0 w 2390172"/>
                <a:gd name="T17" fmla="*/ 0 h 1107311"/>
                <a:gd name="T18" fmla="*/ 0 w 2390172"/>
                <a:gd name="T19" fmla="*/ 0 h 1107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90172"/>
                <a:gd name="T31" fmla="*/ 0 h 1107311"/>
                <a:gd name="T32" fmla="*/ 2390172 w 2390172"/>
                <a:gd name="T33" fmla="*/ 1107311 h 1107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90172" h="1107311">
                  <a:moveTo>
                    <a:pt x="0" y="1107311"/>
                  </a:moveTo>
                  <a:lnTo>
                    <a:pt x="497711" y="1095736"/>
                  </a:lnTo>
                  <a:cubicBezTo>
                    <a:pt x="638536" y="1089949"/>
                    <a:pt x="844952" y="1072587"/>
                    <a:pt x="844952" y="1072587"/>
                  </a:cubicBezTo>
                  <a:cubicBezTo>
                    <a:pt x="987707" y="1061012"/>
                    <a:pt x="1196051" y="1051366"/>
                    <a:pt x="1354238" y="1026288"/>
                  </a:cubicBezTo>
                  <a:cubicBezTo>
                    <a:pt x="1512425" y="1001210"/>
                    <a:pt x="1682187" y="968415"/>
                    <a:pt x="1794076" y="922116"/>
                  </a:cubicBezTo>
                  <a:cubicBezTo>
                    <a:pt x="1905965" y="875817"/>
                    <a:pt x="1967696" y="804440"/>
                    <a:pt x="2025569" y="748496"/>
                  </a:cubicBezTo>
                  <a:cubicBezTo>
                    <a:pt x="2083442" y="692552"/>
                    <a:pt x="2100805" y="659756"/>
                    <a:pt x="2141316" y="586450"/>
                  </a:cubicBezTo>
                  <a:cubicBezTo>
                    <a:pt x="2181827" y="513144"/>
                    <a:pt x="2230056" y="399326"/>
                    <a:pt x="2268638" y="308658"/>
                  </a:cubicBezTo>
                  <a:cubicBezTo>
                    <a:pt x="2307220" y="217990"/>
                    <a:pt x="2355448" y="84880"/>
                    <a:pt x="2372810" y="42440"/>
                  </a:cubicBezTo>
                  <a:cubicBezTo>
                    <a:pt x="2390172" y="0"/>
                    <a:pt x="2381491" y="27007"/>
                    <a:pt x="2372810" y="54015"/>
                  </a:cubicBezTo>
                </a:path>
              </a:pathLst>
            </a:custGeom>
            <a:noFill/>
            <a:ln w="2556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Forme libre 295"/>
            <p:cNvSpPr>
              <a:spLocks noChangeArrowheads="1"/>
            </p:cNvSpPr>
            <p:nvPr/>
          </p:nvSpPr>
          <p:spPr bwMode="auto">
            <a:xfrm>
              <a:off x="27555826" y="29126180"/>
              <a:ext cx="1135698" cy="644947"/>
            </a:xfrm>
            <a:custGeom>
              <a:avLst/>
              <a:gdLst>
                <a:gd name="T0" fmla="*/ 0 w 1135698"/>
                <a:gd name="T1" fmla="*/ 392537 h 644947"/>
                <a:gd name="T2" fmla="*/ 112078 w 1135698"/>
                <a:gd name="T3" fmla="*/ 108374 h 644947"/>
                <a:gd name="T4" fmla="*/ 151132 w 1135698"/>
                <a:gd name="T5" fmla="*/ 13441 h 644947"/>
                <a:gd name="T6" fmla="*/ 206059 w 1135698"/>
                <a:gd name="T7" fmla="*/ 27728 h 644947"/>
                <a:gd name="T8" fmla="*/ 230825 w 1135698"/>
                <a:gd name="T9" fmla="*/ 48684 h 644947"/>
                <a:gd name="T10" fmla="*/ 247651 w 1135698"/>
                <a:gd name="T11" fmla="*/ 69956 h 644947"/>
                <a:gd name="T12" fmla="*/ 258763 w 1135698"/>
                <a:gd name="T13" fmla="*/ 86148 h 644947"/>
                <a:gd name="T14" fmla="*/ 288292 w 1135698"/>
                <a:gd name="T15" fmla="*/ 130916 h 644947"/>
                <a:gd name="T16" fmla="*/ 340043 w 1135698"/>
                <a:gd name="T17" fmla="*/ 218228 h 644947"/>
                <a:gd name="T18" fmla="*/ 365127 w 1135698"/>
                <a:gd name="T19" fmla="*/ 275696 h 644947"/>
                <a:gd name="T20" fmla="*/ 385764 w 1135698"/>
                <a:gd name="T21" fmla="*/ 335069 h 644947"/>
                <a:gd name="T22" fmla="*/ 411163 w 1135698"/>
                <a:gd name="T23" fmla="*/ 390948 h 644947"/>
                <a:gd name="T24" fmla="*/ 451803 w 1135698"/>
                <a:gd name="T25" fmla="*/ 462068 h 644947"/>
                <a:gd name="T26" fmla="*/ 492443 w 1135698"/>
                <a:gd name="T27" fmla="*/ 533188 h 644947"/>
                <a:gd name="T28" fmla="*/ 563563 w 1135698"/>
                <a:gd name="T29" fmla="*/ 604308 h 644947"/>
                <a:gd name="T30" fmla="*/ 710883 w 1135698"/>
                <a:gd name="T31" fmla="*/ 631612 h 644947"/>
                <a:gd name="T32" fmla="*/ 806766 w 1135698"/>
                <a:gd name="T33" fmla="*/ 635420 h 644947"/>
                <a:gd name="T34" fmla="*/ 871538 w 1135698"/>
                <a:gd name="T35" fmla="*/ 639232 h 644947"/>
                <a:gd name="T36" fmla="*/ 922020 w 1135698"/>
                <a:gd name="T37" fmla="*/ 637539 h 644947"/>
                <a:gd name="T38" fmla="*/ 969644 w 1135698"/>
                <a:gd name="T39" fmla="*/ 641349 h 644947"/>
                <a:gd name="T40" fmla="*/ 1135698 w 1135698"/>
                <a:gd name="T41" fmla="*/ 644947 h 6449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5698"/>
                <a:gd name="T64" fmla="*/ 0 h 644947"/>
                <a:gd name="T65" fmla="*/ 1135698 w 1135698"/>
                <a:gd name="T66" fmla="*/ 644947 h 6449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5698" h="644947">
                  <a:moveTo>
                    <a:pt x="0" y="392537"/>
                  </a:moveTo>
                  <a:cubicBezTo>
                    <a:pt x="60746" y="271889"/>
                    <a:pt x="96412" y="177270"/>
                    <a:pt x="112078" y="108374"/>
                  </a:cubicBezTo>
                  <a:cubicBezTo>
                    <a:pt x="137267" y="45191"/>
                    <a:pt x="135469" y="26882"/>
                    <a:pt x="151132" y="13441"/>
                  </a:cubicBezTo>
                  <a:cubicBezTo>
                    <a:pt x="166796" y="0"/>
                    <a:pt x="196587" y="18997"/>
                    <a:pt x="206059" y="27728"/>
                  </a:cubicBezTo>
                  <a:lnTo>
                    <a:pt x="230825" y="48684"/>
                  </a:lnTo>
                  <a:cubicBezTo>
                    <a:pt x="235534" y="52864"/>
                    <a:pt x="242995" y="63712"/>
                    <a:pt x="247651" y="69956"/>
                  </a:cubicBezTo>
                  <a:cubicBezTo>
                    <a:pt x="252307" y="76200"/>
                    <a:pt x="251990" y="75988"/>
                    <a:pt x="258763" y="86148"/>
                  </a:cubicBezTo>
                  <a:cubicBezTo>
                    <a:pt x="265536" y="96308"/>
                    <a:pt x="274745" y="108903"/>
                    <a:pt x="288292" y="130916"/>
                  </a:cubicBezTo>
                  <a:cubicBezTo>
                    <a:pt x="301839" y="152929"/>
                    <a:pt x="327237" y="194098"/>
                    <a:pt x="340043" y="218228"/>
                  </a:cubicBezTo>
                  <a:cubicBezTo>
                    <a:pt x="352849" y="242358"/>
                    <a:pt x="357507" y="256223"/>
                    <a:pt x="365127" y="275696"/>
                  </a:cubicBezTo>
                  <a:cubicBezTo>
                    <a:pt x="372747" y="295169"/>
                    <a:pt x="378091" y="315860"/>
                    <a:pt x="385764" y="335069"/>
                  </a:cubicBezTo>
                  <a:cubicBezTo>
                    <a:pt x="393437" y="354278"/>
                    <a:pt x="400157" y="369782"/>
                    <a:pt x="411163" y="390948"/>
                  </a:cubicBezTo>
                  <a:cubicBezTo>
                    <a:pt x="422169" y="412114"/>
                    <a:pt x="451803" y="462068"/>
                    <a:pt x="451803" y="462068"/>
                  </a:cubicBezTo>
                  <a:cubicBezTo>
                    <a:pt x="465350" y="485775"/>
                    <a:pt x="473816" y="509481"/>
                    <a:pt x="492443" y="533188"/>
                  </a:cubicBezTo>
                  <a:cubicBezTo>
                    <a:pt x="511070" y="556895"/>
                    <a:pt x="527156" y="587904"/>
                    <a:pt x="563563" y="604308"/>
                  </a:cubicBezTo>
                  <a:cubicBezTo>
                    <a:pt x="599970" y="620712"/>
                    <a:pt x="670349" y="626427"/>
                    <a:pt x="710883" y="631612"/>
                  </a:cubicBezTo>
                  <a:cubicBezTo>
                    <a:pt x="751417" y="636797"/>
                    <a:pt x="779990" y="634150"/>
                    <a:pt x="806766" y="635420"/>
                  </a:cubicBezTo>
                  <a:cubicBezTo>
                    <a:pt x="833542" y="636690"/>
                    <a:pt x="852329" y="638879"/>
                    <a:pt x="871538" y="639232"/>
                  </a:cubicBezTo>
                  <a:cubicBezTo>
                    <a:pt x="890747" y="639585"/>
                    <a:pt x="907892" y="638774"/>
                    <a:pt x="922020" y="637539"/>
                  </a:cubicBezTo>
                  <a:cubicBezTo>
                    <a:pt x="923925" y="640079"/>
                    <a:pt x="990599" y="640714"/>
                    <a:pt x="969644" y="641349"/>
                  </a:cubicBezTo>
                  <a:lnTo>
                    <a:pt x="1135698" y="644947"/>
                  </a:lnTo>
                </a:path>
              </a:pathLst>
            </a:cu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defTabSz="2085975"/>
              <a:endParaRPr lang="fr-FR" sz="4100"/>
            </a:p>
          </p:txBody>
        </p:sp>
      </p:grpSp>
      <p:sp>
        <p:nvSpPr>
          <p:cNvPr id="54" name="AutoShape 98"/>
          <p:cNvSpPr>
            <a:spLocks noChangeArrowheads="1"/>
          </p:cNvSpPr>
          <p:nvPr/>
        </p:nvSpPr>
        <p:spPr bwMode="auto">
          <a:xfrm>
            <a:off x="107504" y="2724473"/>
            <a:ext cx="4737100" cy="1858962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endParaRPr lang="fr-FR" sz="2000">
              <a:solidFill>
                <a:srgbClr val="FFFFFF"/>
              </a:solidFill>
            </a:endParaRPr>
          </a:p>
        </p:txBody>
      </p:sp>
      <p:cxnSp>
        <p:nvCxnSpPr>
          <p:cNvPr id="55" name="Connecteur droit 265"/>
          <p:cNvCxnSpPr>
            <a:cxnSpLocks noChangeShapeType="1"/>
          </p:cNvCxnSpPr>
          <p:nvPr/>
        </p:nvCxnSpPr>
        <p:spPr bwMode="auto">
          <a:xfrm flipV="1">
            <a:off x="110679" y="4197673"/>
            <a:ext cx="415925" cy="385762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56" name="Cube 266"/>
          <p:cNvSpPr>
            <a:spLocks noChangeArrowheads="1"/>
          </p:cNvSpPr>
          <p:nvPr/>
        </p:nvSpPr>
        <p:spPr bwMode="auto">
          <a:xfrm>
            <a:off x="496442" y="3068960"/>
            <a:ext cx="1535112" cy="1311275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25400" algn="ctr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pPr algn="ctr">
              <a:buFontTx/>
              <a:buNone/>
            </a:pPr>
            <a:r>
              <a:rPr lang="fr-FR" sz="1600" dirty="0" smtClean="0"/>
              <a:t>Module de production</a:t>
            </a:r>
            <a:endParaRPr lang="fr-FR" sz="1600" dirty="0"/>
          </a:p>
        </p:txBody>
      </p:sp>
      <p:sp>
        <p:nvSpPr>
          <p:cNvPr id="57" name="Parallélogramme 267"/>
          <p:cNvSpPr>
            <a:spLocks noChangeArrowheads="1"/>
          </p:cNvSpPr>
          <p:nvPr/>
        </p:nvSpPr>
        <p:spPr bwMode="auto">
          <a:xfrm>
            <a:off x="110679" y="2724473"/>
            <a:ext cx="4733925" cy="457200"/>
          </a:xfrm>
          <a:prstGeom prst="parallelogram">
            <a:avLst>
              <a:gd name="adj" fmla="val 101528"/>
            </a:avLst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cxnSp>
        <p:nvCxnSpPr>
          <p:cNvPr id="58" name="Connecteur droit avec flèche 386"/>
          <p:cNvCxnSpPr>
            <a:cxnSpLocks noChangeShapeType="1"/>
          </p:cNvCxnSpPr>
          <p:nvPr/>
        </p:nvCxnSpPr>
        <p:spPr bwMode="auto">
          <a:xfrm rot="5400000">
            <a:off x="3219004" y="2621286"/>
            <a:ext cx="720725" cy="0"/>
          </a:xfrm>
          <a:prstGeom prst="straightConnector1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59" name="Connecteur droit avec flèche 386"/>
          <p:cNvCxnSpPr>
            <a:cxnSpLocks noChangeShapeType="1"/>
          </p:cNvCxnSpPr>
          <p:nvPr/>
        </p:nvCxnSpPr>
        <p:spPr bwMode="auto">
          <a:xfrm rot="5400000">
            <a:off x="942529" y="2621286"/>
            <a:ext cx="720725" cy="0"/>
          </a:xfrm>
          <a:prstGeom prst="straightConnector1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60" name="Connecteur droit avec flèche 270"/>
          <p:cNvCxnSpPr>
            <a:cxnSpLocks noChangeShapeType="1"/>
            <a:stCxn id="56" idx="4"/>
            <a:endCxn id="6" idx="2"/>
          </p:cNvCxnSpPr>
          <p:nvPr/>
        </p:nvCxnSpPr>
        <p:spPr bwMode="auto">
          <a:xfrm>
            <a:off x="1702942" y="3888110"/>
            <a:ext cx="977900" cy="1588"/>
          </a:xfrm>
          <a:prstGeom prst="straightConnector1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sp>
        <p:nvSpPr>
          <p:cNvPr id="70" name="ZoneTexte 65"/>
          <p:cNvSpPr txBox="1">
            <a:spLocks noChangeArrowheads="1"/>
          </p:cNvSpPr>
          <p:nvPr/>
        </p:nvSpPr>
        <p:spPr bwMode="auto">
          <a:xfrm>
            <a:off x="5383758" y="1961703"/>
            <a:ext cx="337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fr-FR" dirty="0" smtClean="0">
                <a:solidFill>
                  <a:srgbClr val="FFC000"/>
                </a:solidFill>
              </a:rPr>
              <a:t>Module de production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71" name="Nuage 70"/>
          <p:cNvSpPr/>
          <p:nvPr/>
        </p:nvSpPr>
        <p:spPr bwMode="auto">
          <a:xfrm>
            <a:off x="6563841" y="2561778"/>
            <a:ext cx="1382713" cy="565150"/>
          </a:xfrm>
          <a:prstGeom prst="cloud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cxnSp>
        <p:nvCxnSpPr>
          <p:cNvPr id="72" name="Connecteur droit 83"/>
          <p:cNvCxnSpPr>
            <a:cxnSpLocks noChangeShapeType="1"/>
          </p:cNvCxnSpPr>
          <p:nvPr/>
        </p:nvCxnSpPr>
        <p:spPr bwMode="auto">
          <a:xfrm rot="5400000">
            <a:off x="7468716" y="3209478"/>
            <a:ext cx="179388" cy="1588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73" name="Connecteur droit 84"/>
          <p:cNvCxnSpPr>
            <a:cxnSpLocks noChangeShapeType="1"/>
          </p:cNvCxnSpPr>
          <p:nvPr/>
        </p:nvCxnSpPr>
        <p:spPr bwMode="auto">
          <a:xfrm rot="5400000">
            <a:off x="7661597" y="3168997"/>
            <a:ext cx="180975" cy="1588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74" name="Connecteur droit 87"/>
          <p:cNvCxnSpPr>
            <a:cxnSpLocks noChangeShapeType="1"/>
          </p:cNvCxnSpPr>
          <p:nvPr/>
        </p:nvCxnSpPr>
        <p:spPr bwMode="auto">
          <a:xfrm rot="5400000">
            <a:off x="6696397" y="3219797"/>
            <a:ext cx="180975" cy="1588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75" name="Connecteur droit 88"/>
          <p:cNvCxnSpPr>
            <a:cxnSpLocks noChangeShapeType="1"/>
          </p:cNvCxnSpPr>
          <p:nvPr/>
        </p:nvCxnSpPr>
        <p:spPr bwMode="auto">
          <a:xfrm rot="5400000">
            <a:off x="6890866" y="3179316"/>
            <a:ext cx="179387" cy="1588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76" name="Connecteur droit 89"/>
          <p:cNvCxnSpPr>
            <a:cxnSpLocks noChangeShapeType="1"/>
          </p:cNvCxnSpPr>
          <p:nvPr/>
        </p:nvCxnSpPr>
        <p:spPr bwMode="auto">
          <a:xfrm rot="5400000">
            <a:off x="7072635" y="3219797"/>
            <a:ext cx="180975" cy="1587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77" name="Connecteur droit 90"/>
          <p:cNvCxnSpPr>
            <a:cxnSpLocks noChangeShapeType="1"/>
          </p:cNvCxnSpPr>
          <p:nvPr/>
        </p:nvCxnSpPr>
        <p:spPr bwMode="auto">
          <a:xfrm rot="5400000">
            <a:off x="7245672" y="3224560"/>
            <a:ext cx="180975" cy="1588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78" name="Connecteur droit 68"/>
          <p:cNvCxnSpPr>
            <a:cxnSpLocks noChangeShapeType="1"/>
          </p:cNvCxnSpPr>
          <p:nvPr/>
        </p:nvCxnSpPr>
        <p:spPr bwMode="auto">
          <a:xfrm rot="16200000" flipH="1">
            <a:off x="6500021" y="3617208"/>
            <a:ext cx="1066003" cy="1033613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79" name="Connecteur droit 70"/>
          <p:cNvCxnSpPr>
            <a:cxnSpLocks noChangeShapeType="1"/>
          </p:cNvCxnSpPr>
          <p:nvPr/>
        </p:nvCxnSpPr>
        <p:spPr bwMode="auto">
          <a:xfrm rot="16200000" flipH="1">
            <a:off x="7143810" y="3590253"/>
            <a:ext cx="1112836" cy="1078363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80" name="Connecteur droit 72"/>
          <p:cNvCxnSpPr>
            <a:cxnSpLocks noChangeShapeType="1"/>
          </p:cNvCxnSpPr>
          <p:nvPr/>
        </p:nvCxnSpPr>
        <p:spPr bwMode="auto">
          <a:xfrm>
            <a:off x="6592981" y="3682417"/>
            <a:ext cx="675536" cy="1069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81" name="Connecteur droit 73"/>
          <p:cNvCxnSpPr>
            <a:cxnSpLocks noChangeShapeType="1"/>
          </p:cNvCxnSpPr>
          <p:nvPr/>
        </p:nvCxnSpPr>
        <p:spPr bwMode="auto">
          <a:xfrm>
            <a:off x="6915396" y="4010617"/>
            <a:ext cx="675536" cy="1069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82" name="Connecteur droit 74"/>
          <p:cNvCxnSpPr>
            <a:cxnSpLocks noChangeShapeType="1"/>
          </p:cNvCxnSpPr>
          <p:nvPr/>
        </p:nvCxnSpPr>
        <p:spPr bwMode="auto">
          <a:xfrm>
            <a:off x="7253164" y="4366167"/>
            <a:ext cx="675536" cy="1069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83" name="Connecteur droit 76"/>
          <p:cNvCxnSpPr>
            <a:cxnSpLocks noChangeShapeType="1"/>
          </p:cNvCxnSpPr>
          <p:nvPr/>
        </p:nvCxnSpPr>
        <p:spPr bwMode="auto">
          <a:xfrm rot="16200000" flipH="1">
            <a:off x="7834288" y="3582986"/>
            <a:ext cx="1112836" cy="1092896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84" name="Connecteur droit 77"/>
          <p:cNvCxnSpPr>
            <a:cxnSpLocks noChangeShapeType="1"/>
          </p:cNvCxnSpPr>
          <p:nvPr/>
        </p:nvCxnSpPr>
        <p:spPr bwMode="auto">
          <a:xfrm>
            <a:off x="7276194" y="3682417"/>
            <a:ext cx="675536" cy="1069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85" name="Connecteur droit 78"/>
          <p:cNvCxnSpPr>
            <a:cxnSpLocks noChangeShapeType="1"/>
          </p:cNvCxnSpPr>
          <p:nvPr/>
        </p:nvCxnSpPr>
        <p:spPr bwMode="auto">
          <a:xfrm>
            <a:off x="7598608" y="4010617"/>
            <a:ext cx="675536" cy="1069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86" name="Connecteur droit 79"/>
          <p:cNvCxnSpPr>
            <a:cxnSpLocks noChangeShapeType="1"/>
          </p:cNvCxnSpPr>
          <p:nvPr/>
        </p:nvCxnSpPr>
        <p:spPr bwMode="auto">
          <a:xfrm>
            <a:off x="7936376" y="4366167"/>
            <a:ext cx="675536" cy="1069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87" name="Forme libre 86"/>
          <p:cNvSpPr/>
          <p:nvPr/>
        </p:nvSpPr>
        <p:spPr bwMode="auto">
          <a:xfrm>
            <a:off x="6620809" y="3692673"/>
            <a:ext cx="944215" cy="310251"/>
          </a:xfrm>
          <a:custGeom>
            <a:avLst/>
            <a:gdLst>
              <a:gd name="connsiteX0" fmla="*/ 0 w 1249680"/>
              <a:gd name="connsiteY0" fmla="*/ 0 h 461010"/>
              <a:gd name="connsiteX1" fmla="*/ 849630 w 1249680"/>
              <a:gd name="connsiteY1" fmla="*/ 3810 h 461010"/>
              <a:gd name="connsiteX2" fmla="*/ 1249680 w 1249680"/>
              <a:gd name="connsiteY2" fmla="*/ 461010 h 461010"/>
              <a:gd name="connsiteX3" fmla="*/ 392430 w 1249680"/>
              <a:gd name="connsiteY3" fmla="*/ 457200 h 461010"/>
              <a:gd name="connsiteX4" fmla="*/ 0 w 1249680"/>
              <a:gd name="connsiteY4" fmla="*/ 0 h 4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80" h="461010">
                <a:moveTo>
                  <a:pt x="0" y="0"/>
                </a:moveTo>
                <a:lnTo>
                  <a:pt x="849630" y="3810"/>
                </a:lnTo>
                <a:lnTo>
                  <a:pt x="1249680" y="461010"/>
                </a:lnTo>
                <a:lnTo>
                  <a:pt x="392430" y="4572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>
              <a:rot lat="0" lon="0" rev="0"/>
            </a:lightRig>
          </a:scene3d>
          <a:sp3d extrusionH="76200" contourW="12700" prstMaterial="matte">
            <a:bevelT w="190500" h="50800"/>
            <a:bevelB w="0" h="0"/>
            <a:extrusionClr>
              <a:schemeClr val="bg1"/>
            </a:extrusionClr>
            <a:contourClr>
              <a:schemeClr val="tx1"/>
            </a:contourClr>
          </a:sp3d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cxnSp>
        <p:nvCxnSpPr>
          <p:cNvPr id="88" name="Connecteur droit 104"/>
          <p:cNvCxnSpPr>
            <a:cxnSpLocks noChangeShapeType="1"/>
          </p:cNvCxnSpPr>
          <p:nvPr/>
        </p:nvCxnSpPr>
        <p:spPr bwMode="auto">
          <a:xfrm rot="5400000">
            <a:off x="6102673" y="4172297"/>
            <a:ext cx="990600" cy="1587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89" name="Connecteur droit 106"/>
          <p:cNvCxnSpPr>
            <a:cxnSpLocks noChangeShapeType="1"/>
          </p:cNvCxnSpPr>
          <p:nvPr/>
        </p:nvCxnSpPr>
        <p:spPr bwMode="auto">
          <a:xfrm>
            <a:off x="6589241" y="4685853"/>
            <a:ext cx="962025" cy="1588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0" name="Connecteur droit 108"/>
          <p:cNvCxnSpPr>
            <a:cxnSpLocks noChangeShapeType="1"/>
          </p:cNvCxnSpPr>
          <p:nvPr/>
        </p:nvCxnSpPr>
        <p:spPr bwMode="auto">
          <a:xfrm>
            <a:off x="7551266" y="4685853"/>
            <a:ext cx="1376363" cy="1588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91" name="Connecteur droit 114"/>
          <p:cNvCxnSpPr>
            <a:cxnSpLocks noChangeShapeType="1"/>
          </p:cNvCxnSpPr>
          <p:nvPr/>
        </p:nvCxnSpPr>
        <p:spPr bwMode="auto">
          <a:xfrm>
            <a:off x="6917854" y="4000053"/>
            <a:ext cx="1587" cy="695325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2" name="Connecteur droit 116"/>
          <p:cNvCxnSpPr>
            <a:cxnSpLocks noChangeShapeType="1"/>
          </p:cNvCxnSpPr>
          <p:nvPr/>
        </p:nvCxnSpPr>
        <p:spPr bwMode="auto">
          <a:xfrm rot="5400000">
            <a:off x="6401123" y="4148484"/>
            <a:ext cx="565150" cy="1587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93" name="Connecteur droit 117"/>
          <p:cNvCxnSpPr>
            <a:cxnSpLocks noChangeShapeType="1"/>
          </p:cNvCxnSpPr>
          <p:nvPr/>
        </p:nvCxnSpPr>
        <p:spPr bwMode="auto">
          <a:xfrm rot="5400000">
            <a:off x="6563048" y="4358034"/>
            <a:ext cx="565150" cy="1587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94" name="Connecteur droit 118"/>
          <p:cNvCxnSpPr>
            <a:cxnSpLocks noChangeShapeType="1"/>
          </p:cNvCxnSpPr>
          <p:nvPr/>
        </p:nvCxnSpPr>
        <p:spPr bwMode="auto">
          <a:xfrm rot="5400000">
            <a:off x="6486848" y="4245322"/>
            <a:ext cx="565150" cy="1587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95" name="Text Box 27"/>
          <p:cNvSpPr txBox="1">
            <a:spLocks noChangeArrowheads="1"/>
          </p:cNvSpPr>
          <p:nvPr/>
        </p:nvSpPr>
        <p:spPr bwMode="auto">
          <a:xfrm>
            <a:off x="5436096" y="2687191"/>
            <a:ext cx="646331" cy="36933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Pluie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6" name="Text Box 27"/>
          <p:cNvSpPr txBox="1">
            <a:spLocks noChangeArrowheads="1"/>
          </p:cNvSpPr>
          <p:nvPr/>
        </p:nvSpPr>
        <p:spPr bwMode="auto">
          <a:xfrm>
            <a:off x="5006956" y="3933056"/>
            <a:ext cx="1509260" cy="646331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Conditions </a:t>
            </a:r>
          </a:p>
          <a:p>
            <a:pPr algn="ctr"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hydrologiques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7" name="Text Box 27"/>
          <p:cNvSpPr txBox="1">
            <a:spLocks noChangeArrowheads="1"/>
          </p:cNvSpPr>
          <p:nvPr/>
        </p:nvSpPr>
        <p:spPr bwMode="auto">
          <a:xfrm>
            <a:off x="5004048" y="3284984"/>
            <a:ext cx="1497013" cy="36933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Ruissellement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8" name="Connecteur droit 97"/>
          <p:cNvCxnSpPr/>
          <p:nvPr/>
        </p:nvCxnSpPr>
        <p:spPr>
          <a:xfrm>
            <a:off x="6581080" y="3470830"/>
            <a:ext cx="5040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rot="5400000">
            <a:off x="6896496" y="3656533"/>
            <a:ext cx="374105" cy="158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>
            <a:off x="5868144" y="5517232"/>
            <a:ext cx="269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Principe pseudo-</a:t>
            </a:r>
            <a:r>
              <a:rPr lang="fr-FR" dirty="0" err="1" smtClean="0">
                <a:solidFill>
                  <a:srgbClr val="FFC000"/>
                </a:solidFill>
              </a:rPr>
              <a:t>hortonien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Modèle hydrologique opérationnel : ALHTAÏR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2" name="Pentagone 101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03" name="Pentagone 102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104" name="Pentagone 103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05" name="Pentagone 104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6" name="Pentagone 105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15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215"/>
          <p:cNvCxnSpPr>
            <a:cxnSpLocks noChangeShapeType="1"/>
          </p:cNvCxnSpPr>
          <p:nvPr/>
        </p:nvCxnSpPr>
        <p:spPr bwMode="auto">
          <a:xfrm>
            <a:off x="507554" y="4116710"/>
            <a:ext cx="4337050" cy="1588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6" name="Cube 216"/>
          <p:cNvSpPr>
            <a:spLocks noChangeArrowheads="1"/>
          </p:cNvSpPr>
          <p:nvPr/>
        </p:nvSpPr>
        <p:spPr bwMode="auto">
          <a:xfrm>
            <a:off x="2680842" y="3068960"/>
            <a:ext cx="1535112" cy="1311275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25400" algn="ctr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pPr algn="ctr">
              <a:buFontTx/>
              <a:buNone/>
            </a:pPr>
            <a:r>
              <a:rPr lang="fr-FR" sz="1600" dirty="0" smtClean="0"/>
              <a:t>Module de transfert</a:t>
            </a:r>
            <a:endParaRPr lang="fr-FR" sz="1600" dirty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585342" y="881385"/>
            <a:ext cx="785812" cy="714375"/>
          </a:xfrm>
          <a:prstGeom prst="rect">
            <a:avLst/>
          </a:prstGeom>
          <a:noFill/>
          <a:ln w="9360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737742" y="1033785"/>
            <a:ext cx="785812" cy="714375"/>
          </a:xfrm>
          <a:prstGeom prst="rect">
            <a:avLst/>
          </a:prstGeom>
          <a:noFill/>
          <a:ln w="9360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899667" y="1197298"/>
            <a:ext cx="785812" cy="714375"/>
          </a:xfrm>
          <a:prstGeom prst="rect">
            <a:avLst/>
          </a:prstGeom>
          <a:solidFill>
            <a:srgbClr val="BFBFBF"/>
          </a:solidFill>
          <a:ln w="2556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969025" y="1927548"/>
            <a:ext cx="646331" cy="36933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Pluie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1" name="AutoShape 28"/>
          <p:cNvCxnSpPr>
            <a:cxnSpLocks noChangeShapeType="1"/>
          </p:cNvCxnSpPr>
          <p:nvPr/>
        </p:nvCxnSpPr>
        <p:spPr bwMode="auto">
          <a:xfrm rot="16200000" flipV="1">
            <a:off x="1418779" y="811535"/>
            <a:ext cx="412750" cy="406400"/>
          </a:xfrm>
          <a:prstGeom prst="straightConnector1">
            <a:avLst/>
          </a:prstGeom>
          <a:noFill/>
          <a:ln w="9360">
            <a:solidFill>
              <a:schemeClr val="bg1">
                <a:lumMod val="85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1658492" y="838523"/>
            <a:ext cx="653512" cy="307777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Temps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3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919" y="1207468"/>
            <a:ext cx="770386" cy="69755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sp>
        <p:nvSpPr>
          <p:cNvPr id="14" name="Rectangle 56"/>
          <p:cNvSpPr>
            <a:spLocks noChangeArrowheads="1"/>
          </p:cNvSpPr>
          <p:nvPr/>
        </p:nvSpPr>
        <p:spPr bwMode="auto">
          <a:xfrm>
            <a:off x="3195192" y="1202060"/>
            <a:ext cx="785812" cy="714375"/>
          </a:xfrm>
          <a:prstGeom prst="rect">
            <a:avLst/>
          </a:prstGeom>
          <a:solidFill>
            <a:srgbClr val="BFBFB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2804667" y="1919610"/>
            <a:ext cx="1536062" cy="36933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Bassin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Versant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3309492" y="1256035"/>
            <a:ext cx="484187" cy="598488"/>
          </a:xfrm>
          <a:custGeom>
            <a:avLst/>
            <a:gdLst>
              <a:gd name="T0" fmla="*/ 134581 w 483863"/>
              <a:gd name="T1" fmla="*/ 51432 h 598727"/>
              <a:gd name="T2" fmla="*/ 9725 w 483863"/>
              <a:gd name="T3" fmla="*/ 294029 h 598727"/>
              <a:gd name="T4" fmla="*/ 48150 w 483863"/>
              <a:gd name="T5" fmla="*/ 424651 h 598727"/>
              <a:gd name="T6" fmla="*/ 182601 w 483863"/>
              <a:gd name="T7" fmla="*/ 517955 h 598727"/>
              <a:gd name="T8" fmla="*/ 278635 w 483863"/>
              <a:gd name="T9" fmla="*/ 573944 h 598727"/>
              <a:gd name="T10" fmla="*/ 355465 w 483863"/>
              <a:gd name="T11" fmla="*/ 583275 h 598727"/>
              <a:gd name="T12" fmla="*/ 413083 w 483863"/>
              <a:gd name="T13" fmla="*/ 592603 h 598727"/>
              <a:gd name="T14" fmla="*/ 470704 w 483863"/>
              <a:gd name="T15" fmla="*/ 555280 h 598727"/>
              <a:gd name="T16" fmla="*/ 441896 w 483863"/>
              <a:gd name="T17" fmla="*/ 368673 h 598727"/>
              <a:gd name="T18" fmla="*/ 384277 w 483863"/>
              <a:gd name="T19" fmla="*/ 88758 h 598727"/>
              <a:gd name="T20" fmla="*/ 326652 w 483863"/>
              <a:gd name="T21" fmla="*/ 51432 h 598727"/>
              <a:gd name="T22" fmla="*/ 134581 w 483863"/>
              <a:gd name="T23" fmla="*/ 51432 h 5987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3863"/>
              <a:gd name="T37" fmla="*/ 0 h 598727"/>
              <a:gd name="T38" fmla="*/ 483863 w 483863"/>
              <a:gd name="T39" fmla="*/ 598727 h 5987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3863" h="598727">
                <a:moveTo>
                  <a:pt x="132103" y="51972"/>
                </a:moveTo>
                <a:cubicBezTo>
                  <a:pt x="80256" y="92822"/>
                  <a:pt x="40771" y="211226"/>
                  <a:pt x="9555" y="297069"/>
                </a:cubicBezTo>
                <a:cubicBezTo>
                  <a:pt x="0" y="323345"/>
                  <a:pt x="34317" y="410921"/>
                  <a:pt x="47262" y="429044"/>
                </a:cubicBezTo>
                <a:cubicBezTo>
                  <a:pt x="106319" y="511725"/>
                  <a:pt x="103006" y="482955"/>
                  <a:pt x="179237" y="523312"/>
                </a:cubicBezTo>
                <a:cubicBezTo>
                  <a:pt x="211623" y="540458"/>
                  <a:pt x="239352" y="566591"/>
                  <a:pt x="273505" y="579873"/>
                </a:cubicBezTo>
                <a:cubicBezTo>
                  <a:pt x="297116" y="589055"/>
                  <a:pt x="323841" y="585717"/>
                  <a:pt x="348920" y="589300"/>
                </a:cubicBezTo>
                <a:cubicBezTo>
                  <a:pt x="367841" y="592003"/>
                  <a:pt x="386627" y="595585"/>
                  <a:pt x="405480" y="598727"/>
                </a:cubicBezTo>
                <a:cubicBezTo>
                  <a:pt x="424334" y="586158"/>
                  <a:pt x="456274" y="582932"/>
                  <a:pt x="462041" y="561019"/>
                </a:cubicBezTo>
                <a:cubicBezTo>
                  <a:pt x="482978" y="481459"/>
                  <a:pt x="458878" y="435276"/>
                  <a:pt x="433761" y="372483"/>
                </a:cubicBezTo>
                <a:cubicBezTo>
                  <a:pt x="408893" y="36768"/>
                  <a:pt x="483863" y="181104"/>
                  <a:pt x="377200" y="89679"/>
                </a:cubicBezTo>
                <a:cubicBezTo>
                  <a:pt x="332264" y="51163"/>
                  <a:pt x="368745" y="68007"/>
                  <a:pt x="320639" y="51972"/>
                </a:cubicBezTo>
                <a:cubicBezTo>
                  <a:pt x="242683" y="0"/>
                  <a:pt x="183950" y="11123"/>
                  <a:pt x="132103" y="51972"/>
                </a:cubicBez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3249167" y="1198885"/>
            <a:ext cx="692150" cy="692150"/>
            <a:chOff x="4786" y="2977"/>
            <a:chExt cx="436" cy="436"/>
          </a:xfrm>
        </p:grpSpPr>
        <p:sp>
          <p:nvSpPr>
            <p:cNvPr id="18" name="Line 64"/>
            <p:cNvSpPr>
              <a:spLocks noChangeShapeType="1"/>
            </p:cNvSpPr>
            <p:nvPr/>
          </p:nvSpPr>
          <p:spPr bwMode="auto">
            <a:xfrm flipH="1">
              <a:off x="4856" y="2977"/>
              <a:ext cx="3" cy="4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65"/>
            <p:cNvSpPr>
              <a:spLocks noChangeShapeType="1"/>
            </p:cNvSpPr>
            <p:nvPr/>
          </p:nvSpPr>
          <p:spPr bwMode="auto">
            <a:xfrm flipH="1">
              <a:off x="4952" y="2983"/>
              <a:ext cx="3" cy="4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66"/>
            <p:cNvSpPr>
              <a:spLocks noChangeShapeType="1"/>
            </p:cNvSpPr>
            <p:nvPr/>
          </p:nvSpPr>
          <p:spPr bwMode="auto">
            <a:xfrm flipH="1">
              <a:off x="5048" y="2983"/>
              <a:ext cx="3" cy="4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67"/>
            <p:cNvSpPr>
              <a:spLocks noChangeShapeType="1"/>
            </p:cNvSpPr>
            <p:nvPr/>
          </p:nvSpPr>
          <p:spPr bwMode="auto">
            <a:xfrm flipH="1">
              <a:off x="5144" y="2983"/>
              <a:ext cx="3" cy="4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4786" y="3066"/>
              <a:ext cx="438" cy="291"/>
              <a:chOff x="4786" y="3066"/>
              <a:chExt cx="438" cy="291"/>
            </a:xfrm>
          </p:grpSpPr>
          <p:sp>
            <p:nvSpPr>
              <p:cNvPr id="23" name="Line 69"/>
              <p:cNvSpPr>
                <a:spLocks noChangeShapeType="1"/>
              </p:cNvSpPr>
              <p:nvPr/>
            </p:nvSpPr>
            <p:spPr bwMode="auto">
              <a:xfrm flipH="1" flipV="1">
                <a:off x="4791" y="3066"/>
                <a:ext cx="43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70"/>
              <p:cNvSpPr>
                <a:spLocks noChangeShapeType="1"/>
              </p:cNvSpPr>
              <p:nvPr/>
            </p:nvSpPr>
            <p:spPr bwMode="auto">
              <a:xfrm flipH="1" flipV="1">
                <a:off x="4786" y="3162"/>
                <a:ext cx="43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71"/>
              <p:cNvSpPr>
                <a:spLocks noChangeShapeType="1"/>
              </p:cNvSpPr>
              <p:nvPr/>
            </p:nvSpPr>
            <p:spPr bwMode="auto">
              <a:xfrm flipH="1" flipV="1">
                <a:off x="4786" y="3258"/>
                <a:ext cx="43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72"/>
              <p:cNvSpPr>
                <a:spLocks noChangeShapeType="1"/>
              </p:cNvSpPr>
              <p:nvPr/>
            </p:nvSpPr>
            <p:spPr bwMode="auto">
              <a:xfrm flipH="1" flipV="1">
                <a:off x="4786" y="3354"/>
                <a:ext cx="43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7" name="Rectangle 173"/>
          <p:cNvSpPr>
            <a:spLocks noChangeArrowheads="1"/>
          </p:cNvSpPr>
          <p:nvPr/>
        </p:nvSpPr>
        <p:spPr bwMode="auto">
          <a:xfrm>
            <a:off x="2614167" y="5388298"/>
            <a:ext cx="207962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Rectangle 174"/>
          <p:cNvSpPr>
            <a:spLocks noChangeArrowheads="1"/>
          </p:cNvSpPr>
          <p:nvPr/>
        </p:nvSpPr>
        <p:spPr bwMode="auto">
          <a:xfrm>
            <a:off x="2822129" y="5388298"/>
            <a:ext cx="207963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175"/>
          <p:cNvSpPr>
            <a:spLocks noChangeArrowheads="1"/>
          </p:cNvSpPr>
          <p:nvPr/>
        </p:nvSpPr>
        <p:spPr bwMode="auto">
          <a:xfrm>
            <a:off x="3030092" y="5388298"/>
            <a:ext cx="209550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Rectangle 176"/>
          <p:cNvSpPr>
            <a:spLocks noChangeArrowheads="1"/>
          </p:cNvSpPr>
          <p:nvPr/>
        </p:nvSpPr>
        <p:spPr bwMode="auto">
          <a:xfrm>
            <a:off x="3239642" y="5388298"/>
            <a:ext cx="207962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Rectangle 177"/>
          <p:cNvSpPr>
            <a:spLocks noChangeArrowheads="1"/>
          </p:cNvSpPr>
          <p:nvPr/>
        </p:nvSpPr>
        <p:spPr bwMode="auto">
          <a:xfrm>
            <a:off x="3447604" y="5388298"/>
            <a:ext cx="207963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Rectangle 178"/>
          <p:cNvSpPr>
            <a:spLocks noChangeArrowheads="1"/>
          </p:cNvSpPr>
          <p:nvPr/>
        </p:nvSpPr>
        <p:spPr bwMode="auto">
          <a:xfrm>
            <a:off x="3655567" y="5388298"/>
            <a:ext cx="207962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Rectangle 179"/>
          <p:cNvSpPr>
            <a:spLocks noChangeArrowheads="1"/>
          </p:cNvSpPr>
          <p:nvPr/>
        </p:nvSpPr>
        <p:spPr bwMode="auto">
          <a:xfrm>
            <a:off x="3863529" y="5388298"/>
            <a:ext cx="207963" cy="21431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Line 180"/>
          <p:cNvSpPr>
            <a:spLocks noChangeShapeType="1"/>
          </p:cNvSpPr>
          <p:nvPr/>
        </p:nvSpPr>
        <p:spPr bwMode="auto">
          <a:xfrm>
            <a:off x="2822129" y="5388298"/>
            <a:ext cx="1588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" name="Line 181"/>
          <p:cNvSpPr>
            <a:spLocks noChangeShapeType="1"/>
          </p:cNvSpPr>
          <p:nvPr/>
        </p:nvSpPr>
        <p:spPr bwMode="auto">
          <a:xfrm>
            <a:off x="3030092" y="5388298"/>
            <a:ext cx="1587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" name="Line 182"/>
          <p:cNvSpPr>
            <a:spLocks noChangeShapeType="1"/>
          </p:cNvSpPr>
          <p:nvPr/>
        </p:nvSpPr>
        <p:spPr bwMode="auto">
          <a:xfrm>
            <a:off x="3239642" y="5388298"/>
            <a:ext cx="1587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" name="Line 183"/>
          <p:cNvSpPr>
            <a:spLocks noChangeShapeType="1"/>
          </p:cNvSpPr>
          <p:nvPr/>
        </p:nvSpPr>
        <p:spPr bwMode="auto">
          <a:xfrm>
            <a:off x="3447604" y="5388298"/>
            <a:ext cx="1588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" name="Line 184"/>
          <p:cNvSpPr>
            <a:spLocks noChangeShapeType="1"/>
          </p:cNvSpPr>
          <p:nvPr/>
        </p:nvSpPr>
        <p:spPr bwMode="auto">
          <a:xfrm>
            <a:off x="3655567" y="5388298"/>
            <a:ext cx="1587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" name="Line 185"/>
          <p:cNvSpPr>
            <a:spLocks noChangeShapeType="1"/>
          </p:cNvSpPr>
          <p:nvPr/>
        </p:nvSpPr>
        <p:spPr bwMode="auto">
          <a:xfrm>
            <a:off x="3863529" y="5388298"/>
            <a:ext cx="1588" cy="214312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" name="Line 186"/>
          <p:cNvSpPr>
            <a:spLocks noChangeShapeType="1"/>
          </p:cNvSpPr>
          <p:nvPr/>
        </p:nvSpPr>
        <p:spPr bwMode="auto">
          <a:xfrm>
            <a:off x="2614167" y="5388298"/>
            <a:ext cx="207962" cy="1587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" name="Line 187"/>
          <p:cNvSpPr>
            <a:spLocks noChangeShapeType="1"/>
          </p:cNvSpPr>
          <p:nvPr/>
        </p:nvSpPr>
        <p:spPr bwMode="auto">
          <a:xfrm>
            <a:off x="2822129" y="5388298"/>
            <a:ext cx="1041400" cy="1587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" name="Line 188"/>
          <p:cNvSpPr>
            <a:spLocks noChangeShapeType="1"/>
          </p:cNvSpPr>
          <p:nvPr/>
        </p:nvSpPr>
        <p:spPr bwMode="auto">
          <a:xfrm>
            <a:off x="3863529" y="5388298"/>
            <a:ext cx="207963" cy="1587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" name="Line 189"/>
          <p:cNvSpPr>
            <a:spLocks noChangeShapeType="1"/>
          </p:cNvSpPr>
          <p:nvPr/>
        </p:nvSpPr>
        <p:spPr bwMode="auto">
          <a:xfrm>
            <a:off x="2614167" y="5602610"/>
            <a:ext cx="207962" cy="1588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" name="Line 190"/>
          <p:cNvSpPr>
            <a:spLocks noChangeShapeType="1"/>
          </p:cNvSpPr>
          <p:nvPr/>
        </p:nvSpPr>
        <p:spPr bwMode="auto">
          <a:xfrm>
            <a:off x="2822129" y="5602610"/>
            <a:ext cx="1041400" cy="1588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" name="Line 191"/>
          <p:cNvSpPr>
            <a:spLocks noChangeShapeType="1"/>
          </p:cNvSpPr>
          <p:nvPr/>
        </p:nvSpPr>
        <p:spPr bwMode="auto">
          <a:xfrm>
            <a:off x="3863529" y="5602610"/>
            <a:ext cx="207963" cy="1588"/>
          </a:xfrm>
          <a:prstGeom prst="line">
            <a:avLst/>
          </a:prstGeom>
          <a:noFill/>
          <a:ln w="126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" name="Text Box 193"/>
          <p:cNvSpPr txBox="1">
            <a:spLocks noChangeArrowheads="1"/>
          </p:cNvSpPr>
          <p:nvPr/>
        </p:nvSpPr>
        <p:spPr bwMode="auto">
          <a:xfrm>
            <a:off x="2622104" y="5659760"/>
            <a:ext cx="1582549" cy="369332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Hydrogramme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7" name="Connecteur droit avec flèche 386"/>
          <p:cNvCxnSpPr>
            <a:cxnSpLocks noChangeShapeType="1"/>
          </p:cNvCxnSpPr>
          <p:nvPr/>
        </p:nvCxnSpPr>
        <p:spPr bwMode="auto">
          <a:xfrm rot="5400000">
            <a:off x="2965004" y="4937448"/>
            <a:ext cx="720725" cy="0"/>
          </a:xfrm>
          <a:prstGeom prst="straightConnector1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grpSp>
        <p:nvGrpSpPr>
          <p:cNvPr id="4" name="Groupe 296"/>
          <p:cNvGrpSpPr>
            <a:grpSpLocks/>
          </p:cNvGrpSpPr>
          <p:nvPr/>
        </p:nvGrpSpPr>
        <p:grpSpPr bwMode="auto">
          <a:xfrm>
            <a:off x="266254" y="4937448"/>
            <a:ext cx="2019300" cy="914400"/>
            <a:chOff x="26671587" y="28867100"/>
            <a:chExt cx="2019937" cy="914401"/>
          </a:xfrm>
        </p:grpSpPr>
        <p:sp>
          <p:nvSpPr>
            <p:cNvPr id="49" name="Line 93"/>
            <p:cNvSpPr>
              <a:spLocks noChangeShapeType="1"/>
            </p:cNvSpPr>
            <p:nvPr/>
          </p:nvSpPr>
          <p:spPr bwMode="auto">
            <a:xfrm>
              <a:off x="26671587" y="29779913"/>
              <a:ext cx="1720850" cy="1588"/>
            </a:xfrm>
            <a:prstGeom prst="line">
              <a:avLst/>
            </a:prstGeom>
            <a:noFill/>
            <a:ln w="936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50" name="AutoShape 94"/>
            <p:cNvCxnSpPr>
              <a:cxnSpLocks noChangeShapeType="1"/>
            </p:cNvCxnSpPr>
            <p:nvPr/>
          </p:nvCxnSpPr>
          <p:spPr bwMode="auto">
            <a:xfrm flipV="1">
              <a:off x="27679650" y="28867100"/>
              <a:ext cx="1588" cy="912813"/>
            </a:xfrm>
            <a:prstGeom prst="straightConnector1">
              <a:avLst/>
            </a:prstGeom>
            <a:noFill/>
            <a:ln w="9360">
              <a:solidFill>
                <a:schemeClr val="bg1">
                  <a:lumMod val="85000"/>
                </a:schemeClr>
              </a:solidFill>
              <a:miter lim="800000"/>
              <a:headEnd/>
              <a:tailEnd type="triangle" w="med" len="med"/>
            </a:ln>
          </p:spPr>
        </p:cxnSp>
        <p:sp>
          <p:nvSpPr>
            <p:cNvPr id="51" name="AutoShape 95"/>
            <p:cNvSpPr>
              <a:spLocks noChangeArrowheads="1"/>
            </p:cNvSpPr>
            <p:nvPr/>
          </p:nvSpPr>
          <p:spPr bwMode="auto">
            <a:xfrm>
              <a:off x="26695400" y="29173488"/>
              <a:ext cx="993775" cy="544513"/>
            </a:xfrm>
            <a:custGeom>
              <a:avLst/>
              <a:gdLst>
                <a:gd name="T0" fmla="*/ 0 w 2390172"/>
                <a:gd name="T1" fmla="*/ 0 h 1107311"/>
                <a:gd name="T2" fmla="*/ 0 w 2390172"/>
                <a:gd name="T3" fmla="*/ 0 h 1107311"/>
                <a:gd name="T4" fmla="*/ 0 w 2390172"/>
                <a:gd name="T5" fmla="*/ 0 h 1107311"/>
                <a:gd name="T6" fmla="*/ 0 w 2390172"/>
                <a:gd name="T7" fmla="*/ 0 h 1107311"/>
                <a:gd name="T8" fmla="*/ 0 w 2390172"/>
                <a:gd name="T9" fmla="*/ 0 h 1107311"/>
                <a:gd name="T10" fmla="*/ 0 w 2390172"/>
                <a:gd name="T11" fmla="*/ 0 h 1107311"/>
                <a:gd name="T12" fmla="*/ 0 w 2390172"/>
                <a:gd name="T13" fmla="*/ 0 h 1107311"/>
                <a:gd name="T14" fmla="*/ 0 w 2390172"/>
                <a:gd name="T15" fmla="*/ 0 h 1107311"/>
                <a:gd name="T16" fmla="*/ 0 w 2390172"/>
                <a:gd name="T17" fmla="*/ 0 h 1107311"/>
                <a:gd name="T18" fmla="*/ 0 w 2390172"/>
                <a:gd name="T19" fmla="*/ 0 h 1107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90172"/>
                <a:gd name="T31" fmla="*/ 0 h 1107311"/>
                <a:gd name="T32" fmla="*/ 2390172 w 2390172"/>
                <a:gd name="T33" fmla="*/ 1107311 h 1107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90172" h="1107311">
                  <a:moveTo>
                    <a:pt x="0" y="1107311"/>
                  </a:moveTo>
                  <a:lnTo>
                    <a:pt x="497711" y="1095736"/>
                  </a:lnTo>
                  <a:cubicBezTo>
                    <a:pt x="638536" y="1089949"/>
                    <a:pt x="844952" y="1072587"/>
                    <a:pt x="844952" y="1072587"/>
                  </a:cubicBezTo>
                  <a:cubicBezTo>
                    <a:pt x="987707" y="1061012"/>
                    <a:pt x="1196051" y="1051366"/>
                    <a:pt x="1354238" y="1026288"/>
                  </a:cubicBezTo>
                  <a:cubicBezTo>
                    <a:pt x="1512425" y="1001210"/>
                    <a:pt x="1682187" y="968415"/>
                    <a:pt x="1794076" y="922116"/>
                  </a:cubicBezTo>
                  <a:cubicBezTo>
                    <a:pt x="1905965" y="875817"/>
                    <a:pt x="1967696" y="804440"/>
                    <a:pt x="2025569" y="748496"/>
                  </a:cubicBezTo>
                  <a:cubicBezTo>
                    <a:pt x="2083442" y="692552"/>
                    <a:pt x="2100805" y="659756"/>
                    <a:pt x="2141316" y="586450"/>
                  </a:cubicBezTo>
                  <a:cubicBezTo>
                    <a:pt x="2181827" y="513144"/>
                    <a:pt x="2230056" y="399326"/>
                    <a:pt x="2268638" y="308658"/>
                  </a:cubicBezTo>
                  <a:cubicBezTo>
                    <a:pt x="2307220" y="217990"/>
                    <a:pt x="2355448" y="84880"/>
                    <a:pt x="2372810" y="42440"/>
                  </a:cubicBezTo>
                  <a:cubicBezTo>
                    <a:pt x="2390172" y="0"/>
                    <a:pt x="2381491" y="27007"/>
                    <a:pt x="2372810" y="54015"/>
                  </a:cubicBezTo>
                </a:path>
              </a:pathLst>
            </a:custGeom>
            <a:noFill/>
            <a:ln w="2556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Forme libre 295"/>
            <p:cNvSpPr>
              <a:spLocks noChangeArrowheads="1"/>
            </p:cNvSpPr>
            <p:nvPr/>
          </p:nvSpPr>
          <p:spPr bwMode="auto">
            <a:xfrm>
              <a:off x="27555826" y="29126180"/>
              <a:ext cx="1135698" cy="644947"/>
            </a:xfrm>
            <a:custGeom>
              <a:avLst/>
              <a:gdLst>
                <a:gd name="T0" fmla="*/ 0 w 1135698"/>
                <a:gd name="T1" fmla="*/ 392537 h 644947"/>
                <a:gd name="T2" fmla="*/ 112078 w 1135698"/>
                <a:gd name="T3" fmla="*/ 108374 h 644947"/>
                <a:gd name="T4" fmla="*/ 151132 w 1135698"/>
                <a:gd name="T5" fmla="*/ 13441 h 644947"/>
                <a:gd name="T6" fmla="*/ 206059 w 1135698"/>
                <a:gd name="T7" fmla="*/ 27728 h 644947"/>
                <a:gd name="T8" fmla="*/ 230825 w 1135698"/>
                <a:gd name="T9" fmla="*/ 48684 h 644947"/>
                <a:gd name="T10" fmla="*/ 247651 w 1135698"/>
                <a:gd name="T11" fmla="*/ 69956 h 644947"/>
                <a:gd name="T12" fmla="*/ 258763 w 1135698"/>
                <a:gd name="T13" fmla="*/ 86148 h 644947"/>
                <a:gd name="T14" fmla="*/ 288292 w 1135698"/>
                <a:gd name="T15" fmla="*/ 130916 h 644947"/>
                <a:gd name="T16" fmla="*/ 340043 w 1135698"/>
                <a:gd name="T17" fmla="*/ 218228 h 644947"/>
                <a:gd name="T18" fmla="*/ 365127 w 1135698"/>
                <a:gd name="T19" fmla="*/ 275696 h 644947"/>
                <a:gd name="T20" fmla="*/ 385764 w 1135698"/>
                <a:gd name="T21" fmla="*/ 335069 h 644947"/>
                <a:gd name="T22" fmla="*/ 411163 w 1135698"/>
                <a:gd name="T23" fmla="*/ 390948 h 644947"/>
                <a:gd name="T24" fmla="*/ 451803 w 1135698"/>
                <a:gd name="T25" fmla="*/ 462068 h 644947"/>
                <a:gd name="T26" fmla="*/ 492443 w 1135698"/>
                <a:gd name="T27" fmla="*/ 533188 h 644947"/>
                <a:gd name="T28" fmla="*/ 563563 w 1135698"/>
                <a:gd name="T29" fmla="*/ 604308 h 644947"/>
                <a:gd name="T30" fmla="*/ 710883 w 1135698"/>
                <a:gd name="T31" fmla="*/ 631612 h 644947"/>
                <a:gd name="T32" fmla="*/ 806766 w 1135698"/>
                <a:gd name="T33" fmla="*/ 635420 h 644947"/>
                <a:gd name="T34" fmla="*/ 871538 w 1135698"/>
                <a:gd name="T35" fmla="*/ 639232 h 644947"/>
                <a:gd name="T36" fmla="*/ 922020 w 1135698"/>
                <a:gd name="T37" fmla="*/ 637539 h 644947"/>
                <a:gd name="T38" fmla="*/ 969644 w 1135698"/>
                <a:gd name="T39" fmla="*/ 641349 h 644947"/>
                <a:gd name="T40" fmla="*/ 1135698 w 1135698"/>
                <a:gd name="T41" fmla="*/ 644947 h 6449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5698"/>
                <a:gd name="T64" fmla="*/ 0 h 644947"/>
                <a:gd name="T65" fmla="*/ 1135698 w 1135698"/>
                <a:gd name="T66" fmla="*/ 644947 h 6449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5698" h="644947">
                  <a:moveTo>
                    <a:pt x="0" y="392537"/>
                  </a:moveTo>
                  <a:cubicBezTo>
                    <a:pt x="60746" y="271889"/>
                    <a:pt x="96412" y="177270"/>
                    <a:pt x="112078" y="108374"/>
                  </a:cubicBezTo>
                  <a:cubicBezTo>
                    <a:pt x="137267" y="45191"/>
                    <a:pt x="135469" y="26882"/>
                    <a:pt x="151132" y="13441"/>
                  </a:cubicBezTo>
                  <a:cubicBezTo>
                    <a:pt x="166796" y="0"/>
                    <a:pt x="196587" y="18997"/>
                    <a:pt x="206059" y="27728"/>
                  </a:cubicBezTo>
                  <a:lnTo>
                    <a:pt x="230825" y="48684"/>
                  </a:lnTo>
                  <a:cubicBezTo>
                    <a:pt x="235534" y="52864"/>
                    <a:pt x="242995" y="63712"/>
                    <a:pt x="247651" y="69956"/>
                  </a:cubicBezTo>
                  <a:cubicBezTo>
                    <a:pt x="252307" y="76200"/>
                    <a:pt x="251990" y="75988"/>
                    <a:pt x="258763" y="86148"/>
                  </a:cubicBezTo>
                  <a:cubicBezTo>
                    <a:pt x="265536" y="96308"/>
                    <a:pt x="274745" y="108903"/>
                    <a:pt x="288292" y="130916"/>
                  </a:cubicBezTo>
                  <a:cubicBezTo>
                    <a:pt x="301839" y="152929"/>
                    <a:pt x="327237" y="194098"/>
                    <a:pt x="340043" y="218228"/>
                  </a:cubicBezTo>
                  <a:cubicBezTo>
                    <a:pt x="352849" y="242358"/>
                    <a:pt x="357507" y="256223"/>
                    <a:pt x="365127" y="275696"/>
                  </a:cubicBezTo>
                  <a:cubicBezTo>
                    <a:pt x="372747" y="295169"/>
                    <a:pt x="378091" y="315860"/>
                    <a:pt x="385764" y="335069"/>
                  </a:cubicBezTo>
                  <a:cubicBezTo>
                    <a:pt x="393437" y="354278"/>
                    <a:pt x="400157" y="369782"/>
                    <a:pt x="411163" y="390948"/>
                  </a:cubicBezTo>
                  <a:cubicBezTo>
                    <a:pt x="422169" y="412114"/>
                    <a:pt x="451803" y="462068"/>
                    <a:pt x="451803" y="462068"/>
                  </a:cubicBezTo>
                  <a:cubicBezTo>
                    <a:pt x="465350" y="485775"/>
                    <a:pt x="473816" y="509481"/>
                    <a:pt x="492443" y="533188"/>
                  </a:cubicBezTo>
                  <a:cubicBezTo>
                    <a:pt x="511070" y="556895"/>
                    <a:pt x="527156" y="587904"/>
                    <a:pt x="563563" y="604308"/>
                  </a:cubicBezTo>
                  <a:cubicBezTo>
                    <a:pt x="599970" y="620712"/>
                    <a:pt x="670349" y="626427"/>
                    <a:pt x="710883" y="631612"/>
                  </a:cubicBezTo>
                  <a:cubicBezTo>
                    <a:pt x="751417" y="636797"/>
                    <a:pt x="779990" y="634150"/>
                    <a:pt x="806766" y="635420"/>
                  </a:cubicBezTo>
                  <a:cubicBezTo>
                    <a:pt x="833542" y="636690"/>
                    <a:pt x="852329" y="638879"/>
                    <a:pt x="871538" y="639232"/>
                  </a:cubicBezTo>
                  <a:cubicBezTo>
                    <a:pt x="890747" y="639585"/>
                    <a:pt x="907892" y="638774"/>
                    <a:pt x="922020" y="637539"/>
                  </a:cubicBezTo>
                  <a:cubicBezTo>
                    <a:pt x="923925" y="640079"/>
                    <a:pt x="990599" y="640714"/>
                    <a:pt x="969644" y="641349"/>
                  </a:cubicBezTo>
                  <a:lnTo>
                    <a:pt x="1135698" y="644947"/>
                  </a:lnTo>
                </a:path>
              </a:pathLst>
            </a:cu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defTabSz="2085975"/>
              <a:endParaRPr lang="fr-FR" sz="4100"/>
            </a:p>
          </p:txBody>
        </p:sp>
      </p:grpSp>
      <p:sp>
        <p:nvSpPr>
          <p:cNvPr id="54" name="AutoShape 98"/>
          <p:cNvSpPr>
            <a:spLocks noChangeArrowheads="1"/>
          </p:cNvSpPr>
          <p:nvPr/>
        </p:nvSpPr>
        <p:spPr bwMode="auto">
          <a:xfrm>
            <a:off x="107504" y="2724473"/>
            <a:ext cx="4737100" cy="1858962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  <a:tabLst>
                <a:tab pos="0" algn="l"/>
                <a:tab pos="627063" algn="l"/>
                <a:tab pos="1255713" algn="l"/>
                <a:tab pos="1884363" algn="l"/>
                <a:tab pos="2514600" algn="l"/>
                <a:tab pos="3141663" algn="l"/>
                <a:tab pos="3770313" algn="l"/>
                <a:tab pos="4398963" algn="l"/>
                <a:tab pos="5029200" algn="l"/>
                <a:tab pos="5656263" algn="l"/>
                <a:tab pos="6284913" algn="l"/>
                <a:tab pos="6913563" algn="l"/>
                <a:tab pos="7543800" algn="l"/>
                <a:tab pos="8170863" algn="l"/>
                <a:tab pos="8799513" algn="l"/>
                <a:tab pos="9428163" algn="l"/>
                <a:tab pos="10058400" algn="l"/>
                <a:tab pos="10685463" algn="l"/>
              </a:tabLst>
            </a:pPr>
            <a:endParaRPr lang="fr-FR" sz="2000">
              <a:solidFill>
                <a:srgbClr val="FFFFFF"/>
              </a:solidFill>
            </a:endParaRPr>
          </a:p>
        </p:txBody>
      </p:sp>
      <p:cxnSp>
        <p:nvCxnSpPr>
          <p:cNvPr id="55" name="Connecteur droit 265"/>
          <p:cNvCxnSpPr>
            <a:cxnSpLocks noChangeShapeType="1"/>
          </p:cNvCxnSpPr>
          <p:nvPr/>
        </p:nvCxnSpPr>
        <p:spPr bwMode="auto">
          <a:xfrm flipV="1">
            <a:off x="110679" y="4197673"/>
            <a:ext cx="415925" cy="385762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56" name="Cube 266"/>
          <p:cNvSpPr>
            <a:spLocks noChangeArrowheads="1"/>
          </p:cNvSpPr>
          <p:nvPr/>
        </p:nvSpPr>
        <p:spPr bwMode="auto">
          <a:xfrm>
            <a:off x="496442" y="3068960"/>
            <a:ext cx="1535112" cy="1311275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pPr algn="ctr">
              <a:buFontTx/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Module de production</a:t>
            </a:r>
            <a:endParaRPr lang="fr-FR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7" name="Parallélogramme 267"/>
          <p:cNvSpPr>
            <a:spLocks noChangeArrowheads="1"/>
          </p:cNvSpPr>
          <p:nvPr/>
        </p:nvSpPr>
        <p:spPr bwMode="auto">
          <a:xfrm>
            <a:off x="110679" y="2724473"/>
            <a:ext cx="4733925" cy="457200"/>
          </a:xfrm>
          <a:prstGeom prst="parallelogram">
            <a:avLst>
              <a:gd name="adj" fmla="val 101528"/>
            </a:avLst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cxnSp>
        <p:nvCxnSpPr>
          <p:cNvPr id="58" name="Connecteur droit avec flèche 386"/>
          <p:cNvCxnSpPr>
            <a:cxnSpLocks noChangeShapeType="1"/>
          </p:cNvCxnSpPr>
          <p:nvPr/>
        </p:nvCxnSpPr>
        <p:spPr bwMode="auto">
          <a:xfrm rot="5400000">
            <a:off x="3219004" y="2621286"/>
            <a:ext cx="720725" cy="0"/>
          </a:xfrm>
          <a:prstGeom prst="straightConnector1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59" name="Connecteur droit avec flèche 386"/>
          <p:cNvCxnSpPr>
            <a:cxnSpLocks noChangeShapeType="1"/>
          </p:cNvCxnSpPr>
          <p:nvPr/>
        </p:nvCxnSpPr>
        <p:spPr bwMode="auto">
          <a:xfrm rot="5400000">
            <a:off x="942529" y="2621286"/>
            <a:ext cx="720725" cy="0"/>
          </a:xfrm>
          <a:prstGeom prst="straightConnector1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60" name="Connecteur droit avec flèche 270"/>
          <p:cNvCxnSpPr>
            <a:cxnSpLocks noChangeShapeType="1"/>
            <a:stCxn id="56" idx="4"/>
            <a:endCxn id="6" idx="2"/>
          </p:cNvCxnSpPr>
          <p:nvPr/>
        </p:nvCxnSpPr>
        <p:spPr bwMode="auto">
          <a:xfrm>
            <a:off x="1702942" y="3888110"/>
            <a:ext cx="977900" cy="1588"/>
          </a:xfrm>
          <a:prstGeom prst="straightConnector1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sp>
        <p:nvSpPr>
          <p:cNvPr id="119" name="ZoneTexte 65"/>
          <p:cNvSpPr txBox="1">
            <a:spLocks noChangeArrowheads="1"/>
          </p:cNvSpPr>
          <p:nvPr/>
        </p:nvSpPr>
        <p:spPr bwMode="auto">
          <a:xfrm>
            <a:off x="5383758" y="1961703"/>
            <a:ext cx="337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fr-FR" dirty="0" smtClean="0">
                <a:solidFill>
                  <a:srgbClr val="FFC000"/>
                </a:solidFill>
              </a:rPr>
              <a:t>Module de transfert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6985050" y="397234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Débit à l’exutoire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27" name="Connecteur droit 68"/>
          <p:cNvCxnSpPr>
            <a:cxnSpLocks noChangeShapeType="1"/>
          </p:cNvCxnSpPr>
          <p:nvPr/>
        </p:nvCxnSpPr>
        <p:spPr bwMode="auto">
          <a:xfrm rot="16200000" flipH="1">
            <a:off x="6113043" y="2792403"/>
            <a:ext cx="1066003" cy="1033613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128" name="Connecteur droit 70"/>
          <p:cNvCxnSpPr>
            <a:cxnSpLocks noChangeShapeType="1"/>
          </p:cNvCxnSpPr>
          <p:nvPr/>
        </p:nvCxnSpPr>
        <p:spPr bwMode="auto">
          <a:xfrm rot="16200000" flipH="1">
            <a:off x="6756832" y="2765448"/>
            <a:ext cx="1112836" cy="1078363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129" name="Connecteur droit 72"/>
          <p:cNvCxnSpPr>
            <a:cxnSpLocks noChangeShapeType="1"/>
          </p:cNvCxnSpPr>
          <p:nvPr/>
        </p:nvCxnSpPr>
        <p:spPr bwMode="auto">
          <a:xfrm>
            <a:off x="6206003" y="2857612"/>
            <a:ext cx="675536" cy="1069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130" name="Connecteur droit 73"/>
          <p:cNvCxnSpPr>
            <a:cxnSpLocks noChangeShapeType="1"/>
          </p:cNvCxnSpPr>
          <p:nvPr/>
        </p:nvCxnSpPr>
        <p:spPr bwMode="auto">
          <a:xfrm>
            <a:off x="6528418" y="3185812"/>
            <a:ext cx="675536" cy="1069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131" name="Connecteur droit 74"/>
          <p:cNvCxnSpPr>
            <a:cxnSpLocks noChangeShapeType="1"/>
          </p:cNvCxnSpPr>
          <p:nvPr/>
        </p:nvCxnSpPr>
        <p:spPr bwMode="auto">
          <a:xfrm>
            <a:off x="6866186" y="3541362"/>
            <a:ext cx="675536" cy="1069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132" name="Connecteur droit 76"/>
          <p:cNvCxnSpPr>
            <a:cxnSpLocks noChangeShapeType="1"/>
          </p:cNvCxnSpPr>
          <p:nvPr/>
        </p:nvCxnSpPr>
        <p:spPr bwMode="auto">
          <a:xfrm rot="16200000" flipH="1">
            <a:off x="7447310" y="2758181"/>
            <a:ext cx="1112836" cy="1092896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133" name="Connecteur droit 77"/>
          <p:cNvCxnSpPr>
            <a:cxnSpLocks noChangeShapeType="1"/>
          </p:cNvCxnSpPr>
          <p:nvPr/>
        </p:nvCxnSpPr>
        <p:spPr bwMode="auto">
          <a:xfrm>
            <a:off x="6889216" y="2857612"/>
            <a:ext cx="675536" cy="1069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134" name="Connecteur droit 78"/>
          <p:cNvCxnSpPr>
            <a:cxnSpLocks noChangeShapeType="1"/>
          </p:cNvCxnSpPr>
          <p:nvPr/>
        </p:nvCxnSpPr>
        <p:spPr bwMode="auto">
          <a:xfrm>
            <a:off x="7211630" y="3185812"/>
            <a:ext cx="675536" cy="1069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135" name="Connecteur droit 79"/>
          <p:cNvCxnSpPr>
            <a:cxnSpLocks noChangeShapeType="1"/>
          </p:cNvCxnSpPr>
          <p:nvPr/>
        </p:nvCxnSpPr>
        <p:spPr bwMode="auto">
          <a:xfrm>
            <a:off x="7549398" y="3541362"/>
            <a:ext cx="675536" cy="1069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136" name="Forme libre 135"/>
          <p:cNvSpPr/>
          <p:nvPr/>
        </p:nvSpPr>
        <p:spPr bwMode="auto">
          <a:xfrm>
            <a:off x="6233831" y="2867868"/>
            <a:ext cx="944215" cy="310251"/>
          </a:xfrm>
          <a:custGeom>
            <a:avLst/>
            <a:gdLst>
              <a:gd name="connsiteX0" fmla="*/ 0 w 1249680"/>
              <a:gd name="connsiteY0" fmla="*/ 0 h 461010"/>
              <a:gd name="connsiteX1" fmla="*/ 849630 w 1249680"/>
              <a:gd name="connsiteY1" fmla="*/ 3810 h 461010"/>
              <a:gd name="connsiteX2" fmla="*/ 1249680 w 1249680"/>
              <a:gd name="connsiteY2" fmla="*/ 461010 h 461010"/>
              <a:gd name="connsiteX3" fmla="*/ 392430 w 1249680"/>
              <a:gd name="connsiteY3" fmla="*/ 457200 h 461010"/>
              <a:gd name="connsiteX4" fmla="*/ 0 w 1249680"/>
              <a:gd name="connsiteY4" fmla="*/ 0 h 4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80" h="461010">
                <a:moveTo>
                  <a:pt x="0" y="0"/>
                </a:moveTo>
                <a:lnTo>
                  <a:pt x="849630" y="3810"/>
                </a:lnTo>
                <a:lnTo>
                  <a:pt x="1249680" y="461010"/>
                </a:lnTo>
                <a:lnTo>
                  <a:pt x="392430" y="4572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>
              <a:rot lat="0" lon="0" rev="0"/>
            </a:lightRig>
          </a:scene3d>
          <a:sp3d extrusionH="76200" contourW="12700" prstMaterial="matte">
            <a:bevelT w="190500" h="50800"/>
            <a:bevelB w="0" h="0"/>
            <a:extrusionClr>
              <a:schemeClr val="bg1"/>
            </a:extrusionClr>
            <a:contourClr>
              <a:schemeClr val="tx1"/>
            </a:contourClr>
          </a:sp3d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cxnSp>
        <p:nvCxnSpPr>
          <p:cNvPr id="137" name="Connecteur droit 104"/>
          <p:cNvCxnSpPr>
            <a:cxnSpLocks noChangeShapeType="1"/>
          </p:cNvCxnSpPr>
          <p:nvPr/>
        </p:nvCxnSpPr>
        <p:spPr bwMode="auto">
          <a:xfrm rot="5400000">
            <a:off x="5715695" y="3347492"/>
            <a:ext cx="990600" cy="1587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38" name="Connecteur droit 106"/>
          <p:cNvCxnSpPr>
            <a:cxnSpLocks noChangeShapeType="1"/>
          </p:cNvCxnSpPr>
          <p:nvPr/>
        </p:nvCxnSpPr>
        <p:spPr bwMode="auto">
          <a:xfrm>
            <a:off x="6202263" y="3861048"/>
            <a:ext cx="962025" cy="1588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39" name="Connecteur droit 108"/>
          <p:cNvCxnSpPr>
            <a:cxnSpLocks noChangeShapeType="1"/>
          </p:cNvCxnSpPr>
          <p:nvPr/>
        </p:nvCxnSpPr>
        <p:spPr bwMode="auto">
          <a:xfrm>
            <a:off x="7164288" y="3861048"/>
            <a:ext cx="1376363" cy="1588"/>
          </a:xfrm>
          <a:prstGeom prst="line">
            <a:avLst/>
          </a:prstGeom>
          <a:noFill/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140" name="Connecteur droit 114"/>
          <p:cNvCxnSpPr>
            <a:cxnSpLocks noChangeShapeType="1"/>
          </p:cNvCxnSpPr>
          <p:nvPr/>
        </p:nvCxnSpPr>
        <p:spPr bwMode="auto">
          <a:xfrm>
            <a:off x="6530876" y="3175248"/>
            <a:ext cx="1587" cy="695325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41" name="Connecteur droit 116"/>
          <p:cNvCxnSpPr>
            <a:cxnSpLocks noChangeShapeType="1"/>
          </p:cNvCxnSpPr>
          <p:nvPr/>
        </p:nvCxnSpPr>
        <p:spPr bwMode="auto">
          <a:xfrm rot="5400000">
            <a:off x="6014145" y="3323679"/>
            <a:ext cx="565150" cy="1587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142" name="Connecteur droit 117"/>
          <p:cNvCxnSpPr>
            <a:cxnSpLocks noChangeShapeType="1"/>
          </p:cNvCxnSpPr>
          <p:nvPr/>
        </p:nvCxnSpPr>
        <p:spPr bwMode="auto">
          <a:xfrm rot="5400000">
            <a:off x="6176070" y="3533229"/>
            <a:ext cx="565150" cy="1587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143" name="Connecteur droit 118"/>
          <p:cNvCxnSpPr>
            <a:cxnSpLocks noChangeShapeType="1"/>
          </p:cNvCxnSpPr>
          <p:nvPr/>
        </p:nvCxnSpPr>
        <p:spPr bwMode="auto">
          <a:xfrm rot="5400000">
            <a:off x="6099870" y="3420517"/>
            <a:ext cx="565150" cy="1587"/>
          </a:xfrm>
          <a:prstGeom prst="line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152" name="Connecteur droit avec flèche 151"/>
          <p:cNvCxnSpPr/>
          <p:nvPr/>
        </p:nvCxnSpPr>
        <p:spPr>
          <a:xfrm>
            <a:off x="6660232" y="2996952"/>
            <a:ext cx="1413222" cy="688951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ZoneTexte 153"/>
          <p:cNvSpPr txBox="1"/>
          <p:nvPr/>
        </p:nvSpPr>
        <p:spPr>
          <a:xfrm>
            <a:off x="6974686" y="3203684"/>
            <a:ext cx="2616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t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Modèle hydrologique opérationnel : ALHTAÏR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6" name="Pentagone 85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87" name="Pentagone 86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88" name="Pentagone 87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89" name="Pentagone 88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0" name="Pentagone 89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16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/>
          <p:cNvSpPr/>
          <p:nvPr/>
        </p:nvSpPr>
        <p:spPr>
          <a:xfrm>
            <a:off x="2051720" y="3356992"/>
            <a:ext cx="2016224" cy="93610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Information actualisée</a:t>
            </a:r>
            <a:endParaRPr lang="fr-FR" dirty="0"/>
          </a:p>
        </p:txBody>
      </p:sp>
      <p:sp>
        <p:nvSpPr>
          <p:cNvPr id="28" name="Ellipse 27"/>
          <p:cNvSpPr/>
          <p:nvPr/>
        </p:nvSpPr>
        <p:spPr>
          <a:xfrm>
            <a:off x="4860032" y="4653136"/>
            <a:ext cx="2160240" cy="93610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Calage et assimilation </a:t>
            </a: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2483768" y="4149080"/>
            <a:ext cx="2160240" cy="93610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Réseaux de mesures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0" y="764704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</a:rPr>
              <a:t>Deux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évènements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exceptionnels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Aude</a:t>
            </a:r>
            <a:r>
              <a:rPr lang="en-US" dirty="0" smtClean="0">
                <a:solidFill>
                  <a:schemeClr val="bg1"/>
                </a:solidFill>
              </a:rPr>
              <a:t>, 1999 et </a:t>
            </a:r>
            <a:r>
              <a:rPr lang="en-US" dirty="0" err="1" smtClean="0">
                <a:solidFill>
                  <a:schemeClr val="bg1"/>
                </a:solidFill>
              </a:rPr>
              <a:t>Gard</a:t>
            </a:r>
            <a:r>
              <a:rPr lang="en-US" dirty="0" smtClean="0">
                <a:solidFill>
                  <a:schemeClr val="bg1"/>
                </a:solidFill>
              </a:rPr>
              <a:t>, 2002 de part :</a:t>
            </a:r>
          </a:p>
          <a:p>
            <a:pPr lvl="4"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coût</a:t>
            </a:r>
            <a:r>
              <a:rPr lang="en-US" dirty="0" smtClean="0">
                <a:solidFill>
                  <a:schemeClr val="bg1"/>
                </a:solidFill>
              </a:rPr>
              <a:t> (600 et 1200 M€)</a:t>
            </a:r>
          </a:p>
          <a:p>
            <a:pPr lvl="4"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</a:rPr>
              <a:t> les </a:t>
            </a:r>
            <a:r>
              <a:rPr lang="en-US" dirty="0" err="1" smtClean="0">
                <a:solidFill>
                  <a:schemeClr val="bg1"/>
                </a:solidFill>
              </a:rPr>
              <a:t>dommages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occasionnés</a:t>
            </a:r>
            <a:endParaRPr lang="en-US" dirty="0" smtClean="0">
              <a:solidFill>
                <a:schemeClr val="bg1"/>
              </a:solidFill>
            </a:endParaRPr>
          </a:p>
          <a:p>
            <a:pPr lvl="4"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l’impact</a:t>
            </a:r>
            <a:r>
              <a:rPr lang="en-US" dirty="0" smtClean="0">
                <a:solidFill>
                  <a:schemeClr val="bg1"/>
                </a:solidFill>
              </a:rPr>
              <a:t> fort </a:t>
            </a:r>
            <a:r>
              <a:rPr lang="en-US" dirty="0" err="1" smtClean="0">
                <a:solidFill>
                  <a:schemeClr val="bg1"/>
                </a:solidFill>
              </a:rPr>
              <a:t>sur</a:t>
            </a:r>
            <a:r>
              <a:rPr lang="en-US" dirty="0" smtClean="0">
                <a:solidFill>
                  <a:schemeClr val="bg1"/>
                </a:solidFill>
              </a:rPr>
              <a:t> le cadre </a:t>
            </a:r>
            <a:r>
              <a:rPr lang="en-US" dirty="0" err="1" smtClean="0">
                <a:solidFill>
                  <a:schemeClr val="bg1"/>
                </a:solidFill>
              </a:rPr>
              <a:t>institutionnel</a:t>
            </a:r>
            <a:r>
              <a:rPr lang="en-US" dirty="0" smtClean="0">
                <a:solidFill>
                  <a:schemeClr val="bg1"/>
                </a:solidFill>
              </a:rPr>
              <a:t> et </a:t>
            </a:r>
            <a:r>
              <a:rPr lang="en-US" dirty="0" err="1" smtClean="0">
                <a:solidFill>
                  <a:schemeClr val="bg1"/>
                </a:solidFill>
              </a:rPr>
              <a:t>opérationnel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existant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 rot="16200000">
            <a:off x="922897" y="2397584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245820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Nombreux</a:t>
            </a:r>
            <a:r>
              <a:rPr lang="en-US" dirty="0" smtClean="0">
                <a:solidFill>
                  <a:srgbClr val="FFC000"/>
                </a:solidFill>
              </a:rPr>
              <a:t> retours </a:t>
            </a:r>
            <a:r>
              <a:rPr lang="en-US" dirty="0" err="1" smtClean="0">
                <a:solidFill>
                  <a:srgbClr val="FFC000"/>
                </a:solidFill>
              </a:rPr>
              <a:t>d’expériences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scientifiques</a:t>
            </a:r>
            <a:r>
              <a:rPr lang="en-US" dirty="0" smtClean="0">
                <a:solidFill>
                  <a:srgbClr val="FFC000"/>
                </a:solidFill>
              </a:rPr>
              <a:t> et </a:t>
            </a:r>
            <a:r>
              <a:rPr lang="en-US" dirty="0" err="1" smtClean="0">
                <a:solidFill>
                  <a:srgbClr val="FFC000"/>
                </a:solidFill>
              </a:rPr>
              <a:t>institutionnels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79512" y="3212976"/>
            <a:ext cx="2160240" cy="9361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Partage des données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123728" y="5373216"/>
            <a:ext cx="2088232" cy="9361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Information géographique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55576" y="3933056"/>
            <a:ext cx="2160240" cy="9361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Intégration de l’expertise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148064" y="3356992"/>
            <a:ext cx="2160240" cy="93610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REX et données historiques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5148064" y="5445224"/>
            <a:ext cx="2232248" cy="9361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Modélisation opérationnelle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516216" y="4869160"/>
            <a:ext cx="2160240" cy="9361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Prévision d’ensembles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Des retours d’expérience aux besoins inhérents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Pentagone 33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35" name="Pentagone 34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6" name="Pentagone 35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7" name="Pentagone 36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Pentagone 37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17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920" y="3284984"/>
            <a:ext cx="122413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15616" y="2924944"/>
            <a:ext cx="3384376" cy="3312368"/>
          </a:xfrm>
          <a:prstGeom prst="ellipse">
            <a:avLst/>
          </a:prstGeom>
          <a:gradFill>
            <a:gsLst>
              <a:gs pos="1200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18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843808" y="188640"/>
            <a:ext cx="3384376" cy="331236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5400000" scaled="0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427984" y="2924944"/>
            <a:ext cx="3384376" cy="3312368"/>
          </a:xfrm>
          <a:prstGeom prst="ellipse">
            <a:avLst/>
          </a:prstGeom>
          <a:gradFill>
            <a:gsLst>
              <a:gs pos="1200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13800000" scaled="0"/>
          </a:gra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60032" y="42930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A50021"/>
                </a:solidFill>
              </a:rPr>
              <a:t>Géomatique</a:t>
            </a:r>
            <a:endParaRPr lang="fr-FR" sz="3200" dirty="0">
              <a:solidFill>
                <a:srgbClr val="A5002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75656" y="42930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A50021"/>
                </a:solidFill>
              </a:rPr>
              <a:t>Grille</a:t>
            </a:r>
            <a:endParaRPr lang="fr-FR" sz="3200" dirty="0">
              <a:solidFill>
                <a:srgbClr val="A5002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75856" y="140406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A50021"/>
                </a:solidFill>
              </a:rPr>
              <a:t>Hydrologie</a:t>
            </a:r>
            <a:endParaRPr lang="fr-FR" sz="32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uée 16"/>
          <p:cNvSpPr/>
          <p:nvPr/>
        </p:nvSpPr>
        <p:spPr>
          <a:xfrm>
            <a:off x="1084113" y="260648"/>
            <a:ext cx="3375375" cy="3339218"/>
          </a:xfrm>
          <a:prstGeom prst="donut">
            <a:avLst>
              <a:gd name="adj" fmla="val 10388"/>
            </a:avLst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9" name="Image 58" descr="Image1.png"/>
          <p:cNvPicPr>
            <a:picLocks noChangeAspect="1"/>
          </p:cNvPicPr>
          <p:nvPr/>
        </p:nvPicPr>
        <p:blipFill>
          <a:blip r:embed="rId3" cstate="print"/>
          <a:srcRect r="47609"/>
          <a:stretch>
            <a:fillRect/>
          </a:stretch>
        </p:blipFill>
        <p:spPr>
          <a:xfrm>
            <a:off x="539552" y="-171400"/>
            <a:ext cx="2304256" cy="4120556"/>
          </a:xfrm>
          <a:prstGeom prst="rect">
            <a:avLst/>
          </a:prstGeom>
        </p:spPr>
      </p:pic>
      <p:sp>
        <p:nvSpPr>
          <p:cNvPr id="18" name="Chevron 17"/>
          <p:cNvSpPr/>
          <p:nvPr/>
        </p:nvSpPr>
        <p:spPr>
          <a:xfrm rot="5400000">
            <a:off x="3881803" y="1562265"/>
            <a:ext cx="761576" cy="618819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10800000">
            <a:off x="2503219" y="3085321"/>
            <a:ext cx="731331" cy="644411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16200000">
            <a:off x="900221" y="1562265"/>
            <a:ext cx="761576" cy="618819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2352452" y="65832"/>
            <a:ext cx="745480" cy="792088"/>
          </a:xfrm>
          <a:prstGeom prst="chevron">
            <a:avLst>
              <a:gd name="adj" fmla="val 46793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43608" y="7554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Prévention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419872" y="7647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Prévision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71600" y="25649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Retour d’expérience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203848" y="25666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Gestion des secours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Éclair 25"/>
          <p:cNvSpPr/>
          <p:nvPr/>
        </p:nvSpPr>
        <p:spPr>
          <a:xfrm rot="6308070">
            <a:off x="4275781" y="920650"/>
            <a:ext cx="664445" cy="640838"/>
          </a:xfrm>
          <a:prstGeom prst="lightningBol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0" y="3789040"/>
            <a:ext cx="2411760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588" y="400506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Objectif général :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</a:p>
          <a:p>
            <a:endParaRPr lang="fr-FR" sz="800" dirty="0" smtClean="0">
              <a:solidFill>
                <a:srgbClr val="FFC000"/>
              </a:solidFill>
            </a:endParaRPr>
          </a:p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Meilleure anticipation de l’aléa « crue à cinétique rapide » en vue de </a:t>
            </a:r>
          </a:p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diminuer la vulnérabilité de la société  en situation de crise 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1547664" y="1484784"/>
            <a:ext cx="2430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Gestion du risque</a:t>
            </a:r>
          </a:p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« inondation »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0" y="518158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Hypothèse de recherche :</a:t>
            </a:r>
          </a:p>
          <a:p>
            <a:endParaRPr lang="fr-FR" sz="8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fr-FR" sz="2000" u="sng" dirty="0" smtClean="0">
                <a:solidFill>
                  <a:srgbClr val="FFC000"/>
                </a:solidFill>
              </a:rPr>
              <a:t>La voie technologique</a:t>
            </a:r>
            <a:r>
              <a:rPr lang="fr-FR" sz="2000" dirty="0" smtClean="0">
                <a:solidFill>
                  <a:srgbClr val="FFC000"/>
                </a:solidFill>
              </a:rPr>
              <a:t> représente un des vecteurs d’amélioration des opérations gravitant autour de la gestion de crise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Accolade fermante 29"/>
          <p:cNvSpPr/>
          <p:nvPr/>
        </p:nvSpPr>
        <p:spPr>
          <a:xfrm>
            <a:off x="4932040" y="404664"/>
            <a:ext cx="648072" cy="3168352"/>
          </a:xfrm>
          <a:prstGeom prst="rightBrace">
            <a:avLst>
              <a:gd name="adj1" fmla="val 58724"/>
              <a:gd name="adj2" fmla="val 50000"/>
            </a:avLst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845220" y="1556792"/>
            <a:ext cx="3119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Expertise hydrologique </a:t>
            </a:r>
          </a:p>
          <a:p>
            <a:pPr algn="ctr"/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en situation de crise</a:t>
            </a:r>
          </a:p>
        </p:txBody>
      </p:sp>
      <p:sp>
        <p:nvSpPr>
          <p:cNvPr id="34" name="Pentagone 33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45" name="Pentagone 44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47" name="Pentagone 46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48" name="Pentagone 47"/>
          <p:cNvSpPr/>
          <p:nvPr/>
        </p:nvSpPr>
        <p:spPr>
          <a:xfrm>
            <a:off x="1403648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Contexte </a:t>
            </a:r>
            <a:endParaRPr lang="fr-FR" dirty="0"/>
          </a:p>
        </p:txBody>
      </p:sp>
      <p:sp>
        <p:nvSpPr>
          <p:cNvPr id="49" name="Pentagone 48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Introduction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2414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solidFill>
                  <a:schemeClr val="bg1">
                    <a:lumMod val="85000"/>
                  </a:schemeClr>
                </a:solidFill>
              </a:rPr>
              <a:t>Cartographie en ligne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et Services d’information géographique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539552" y="2636912"/>
            <a:ext cx="7745759" cy="2797150"/>
            <a:chOff x="570657" y="3584178"/>
            <a:chExt cx="7745759" cy="27971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0657" y="4363566"/>
              <a:ext cx="946150" cy="947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Nuage 16"/>
            <p:cNvSpPr/>
            <p:nvPr/>
          </p:nvSpPr>
          <p:spPr>
            <a:xfrm>
              <a:off x="2226841" y="4338166"/>
              <a:ext cx="1728192" cy="1008112"/>
            </a:xfrm>
            <a:prstGeom prst="cloud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Internet - Intranet</a:t>
              </a:r>
              <a:endParaRPr lang="fr-FR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47121" y="4376266"/>
              <a:ext cx="688975" cy="94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87281" y="4376266"/>
              <a:ext cx="688975" cy="94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7441" y="5384378"/>
              <a:ext cx="688975" cy="99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7441" y="3584178"/>
              <a:ext cx="688975" cy="94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Connecteur droit 20"/>
            <p:cNvCxnSpPr>
              <a:stCxn id="4098" idx="3"/>
              <a:endCxn id="17" idx="2"/>
            </p:cNvCxnSpPr>
            <p:nvPr/>
          </p:nvCxnSpPr>
          <p:spPr>
            <a:xfrm>
              <a:off x="1516807" y="4837435"/>
              <a:ext cx="715395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stCxn id="17" idx="0"/>
              <a:endCxn id="4099" idx="1"/>
            </p:cNvCxnSpPr>
            <p:nvPr/>
          </p:nvCxnSpPr>
          <p:spPr>
            <a:xfrm>
              <a:off x="3953593" y="4842222"/>
              <a:ext cx="793528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4099" idx="3"/>
              <a:endCxn id="4100" idx="1"/>
            </p:cNvCxnSpPr>
            <p:nvPr/>
          </p:nvCxnSpPr>
          <p:spPr>
            <a:xfrm>
              <a:off x="5436096" y="4846960"/>
              <a:ext cx="751185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4100" idx="0"/>
              <a:endCxn id="4102" idx="1"/>
            </p:cNvCxnSpPr>
            <p:nvPr/>
          </p:nvCxnSpPr>
          <p:spPr>
            <a:xfrm rot="5400000" flipH="1" flipV="1">
              <a:off x="6918908" y="3667733"/>
              <a:ext cx="321394" cy="1095672"/>
            </a:xfrm>
            <a:prstGeom prst="bentConnector2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Forme 29"/>
            <p:cNvCxnSpPr>
              <a:stCxn id="4100" idx="2"/>
              <a:endCxn id="4101" idx="1"/>
            </p:cNvCxnSpPr>
            <p:nvPr/>
          </p:nvCxnSpPr>
          <p:spPr>
            <a:xfrm rot="16200000" flipH="1">
              <a:off x="6797005" y="5052417"/>
              <a:ext cx="565200" cy="1095672"/>
            </a:xfrm>
            <a:prstGeom prst="bentConnector2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0" y="90872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Distribution de données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géoréférencées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via un réseau informatique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Interrogation par des requêtes attributaires et géographiques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Fonctions de navigation et dimension multimédia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Architecture client – serveur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ZoneTexte 13"/>
          <p:cNvSpPr txBox="1">
            <a:spLocks noChangeArrowheads="1"/>
          </p:cNvSpPr>
          <p:nvPr/>
        </p:nvSpPr>
        <p:spPr bwMode="auto">
          <a:xfrm>
            <a:off x="0" y="537321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fr-FR" sz="2000" dirty="0" smtClean="0">
                <a:solidFill>
                  <a:srgbClr val="FFC000"/>
                </a:solidFill>
              </a:rPr>
              <a:t> Mise à disposition de données géographiques (visualisation/téléchargement)</a:t>
            </a:r>
          </a:p>
          <a:p>
            <a:pPr lvl="1">
              <a:buFont typeface="Wingdings" pitchFamily="2" charset="2"/>
              <a:buChar char="q"/>
            </a:pPr>
            <a:r>
              <a:rPr lang="fr-FR" sz="2000" dirty="0" smtClean="0">
                <a:solidFill>
                  <a:srgbClr val="FFC000"/>
                </a:solidFill>
              </a:rPr>
              <a:t> Approche collaborative et temps réel limitée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95936" y="6002124"/>
            <a:ext cx="12241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SPC-GD</a:t>
            </a:r>
          </a:p>
          <a:p>
            <a:pPr algn="ctr"/>
            <a:r>
              <a:rPr lang="fr-FR" sz="1400" b="1" dirty="0" err="1" smtClean="0">
                <a:solidFill>
                  <a:srgbClr val="FFC000"/>
                </a:solidFill>
              </a:rPr>
              <a:t>Webmapping</a:t>
            </a:r>
            <a:endParaRPr lang="fr-FR" sz="1400" b="1" dirty="0">
              <a:solidFill>
                <a:srgbClr val="FFC000"/>
              </a:solidFill>
            </a:endParaRPr>
          </a:p>
        </p:txBody>
      </p:sp>
      <p:sp>
        <p:nvSpPr>
          <p:cNvPr id="28" name="Pentagone 27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34" name="Pentagone 33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5" name="Pentagone 34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Pentagone 36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19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13"/>
          <p:cNvSpPr txBox="1">
            <a:spLocks noChangeArrowheads="1"/>
          </p:cNvSpPr>
          <p:nvPr/>
        </p:nvSpPr>
        <p:spPr bwMode="auto">
          <a:xfrm>
            <a:off x="1115616" y="5229200"/>
            <a:ext cx="6768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Définition d’interfaces standardisées en vue de normaliser l’accès à des données </a:t>
            </a:r>
            <a:r>
              <a:rPr lang="fr-FR" sz="2000" dirty="0" err="1" smtClean="0">
                <a:solidFill>
                  <a:srgbClr val="FFC000"/>
                </a:solidFill>
              </a:rPr>
              <a:t>géoréférencées</a:t>
            </a:r>
            <a:r>
              <a:rPr lang="fr-FR" sz="2000" dirty="0" smtClean="0">
                <a:solidFill>
                  <a:srgbClr val="FFC000"/>
                </a:solidFill>
              </a:rPr>
              <a:t> et des </a:t>
            </a:r>
            <a:r>
              <a:rPr lang="fr-FR" sz="2000" dirty="0" err="1" smtClean="0">
                <a:solidFill>
                  <a:srgbClr val="FFC000"/>
                </a:solidFill>
              </a:rPr>
              <a:t>géotraitements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9512" y="910461"/>
            <a:ext cx="8784976" cy="646331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La multiplication des formats de données et des solutions algorithmiques dédiés à la gestion de l’information géographique limite l’</a:t>
            </a:r>
            <a:r>
              <a:rPr lang="fr-FR" u="sng" dirty="0" smtClean="0">
                <a:solidFill>
                  <a:schemeClr val="bg1">
                    <a:lumMod val="85000"/>
                  </a:schemeClr>
                </a:solidFill>
              </a:rPr>
              <a:t>interopérabilité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 systèmes d’information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635896" y="278092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1">
                    <a:lumMod val="85000"/>
                  </a:schemeClr>
                </a:solidFill>
                <a:latin typeface="Angsana New" pitchFamily="18" charset="-34"/>
                <a:cs typeface="Angsana New" pitchFamily="18" charset="-34"/>
              </a:rPr>
              <a:t>OGC</a:t>
            </a:r>
            <a:endParaRPr lang="fr-FR" sz="6000" dirty="0">
              <a:solidFill>
                <a:schemeClr val="bg1">
                  <a:lumMod val="8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2238114" cy="284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60566"/>
            <a:ext cx="2227457" cy="284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Pentagone 23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25" name="Pentagone 24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26" name="Pentagone 25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7" name="Pentagone 26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Pentagone 27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0" y="2414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solidFill>
                  <a:schemeClr val="bg1">
                    <a:lumMod val="85000"/>
                  </a:schemeClr>
                </a:solidFill>
              </a:rPr>
              <a:t>Cartographie en ligne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et Services d’information géographique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20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4704"/>
            <a:ext cx="9144000" cy="923330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lvl="1">
              <a:buClr>
                <a:srgbClr val="FFFFFF"/>
              </a:buCl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Interface d’accès à une donnée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géoréférencée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ou un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géotraitement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Auto-descriptif  (service web)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Communication avec un autre service, un système d’information ou une application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32048" y="1916832"/>
            <a:ext cx="8820472" cy="4202113"/>
            <a:chOff x="251520" y="2132856"/>
            <a:chExt cx="8820472" cy="4202113"/>
          </a:xfrm>
        </p:grpSpPr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5679" y="2132856"/>
              <a:ext cx="3516313" cy="420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645024"/>
              <a:ext cx="2066925" cy="141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3539108"/>
              <a:ext cx="2032000" cy="119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Nuage 16"/>
            <p:cNvSpPr/>
            <p:nvPr/>
          </p:nvSpPr>
          <p:spPr>
            <a:xfrm>
              <a:off x="2267744" y="3645024"/>
              <a:ext cx="1800200" cy="1080120"/>
            </a:xfrm>
            <a:prstGeom prst="cloud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Internet</a:t>
              </a:r>
              <a:endParaRPr lang="fr-FR" dirty="0"/>
            </a:p>
          </p:txBody>
        </p:sp>
      </p:grp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6504" y="2996952"/>
            <a:ext cx="4730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ZoneTexte 29"/>
          <p:cNvSpPr txBox="1"/>
          <p:nvPr/>
        </p:nvSpPr>
        <p:spPr>
          <a:xfrm>
            <a:off x="1656184" y="33477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HTTP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Pentagone 17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9" name="Pentagone 18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27" name="Pentagone 26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8" name="Pentagone 27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Pentagone 28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0" y="2414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solidFill>
                  <a:schemeClr val="bg1">
                    <a:lumMod val="85000"/>
                  </a:schemeClr>
                </a:solidFill>
              </a:rPr>
              <a:t>Cartographie en ligne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et Services d’information géographique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21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 45"/>
          <p:cNvGrpSpPr/>
          <p:nvPr/>
        </p:nvGrpSpPr>
        <p:grpSpPr>
          <a:xfrm>
            <a:off x="432048" y="1916832"/>
            <a:ext cx="8820472" cy="4202113"/>
            <a:chOff x="251520" y="2132856"/>
            <a:chExt cx="8820472" cy="4202113"/>
          </a:xfrm>
        </p:grpSpPr>
        <p:pic>
          <p:nvPicPr>
            <p:cNvPr id="47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5679" y="2132856"/>
              <a:ext cx="3516313" cy="420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645024"/>
              <a:ext cx="2066925" cy="141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5936" y="3539108"/>
              <a:ext cx="2032000" cy="119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Nuage 49"/>
            <p:cNvSpPr/>
            <p:nvPr/>
          </p:nvSpPr>
          <p:spPr>
            <a:xfrm>
              <a:off x="2267744" y="3645024"/>
              <a:ext cx="1800200" cy="1080120"/>
            </a:xfrm>
            <a:prstGeom prst="cloud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Internet</a:t>
              </a:r>
              <a:endParaRPr lang="fr-FR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-252536" y="2420888"/>
            <a:ext cx="4680520" cy="4248472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996952"/>
            <a:ext cx="4730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6156176" y="1916832"/>
            <a:ext cx="2987824" cy="4248472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13"/>
          <p:cNvSpPr txBox="1">
            <a:spLocks noChangeArrowheads="1"/>
          </p:cNvSpPr>
          <p:nvPr/>
        </p:nvSpPr>
        <p:spPr bwMode="auto">
          <a:xfrm>
            <a:off x="144016" y="908720"/>
            <a:ext cx="46440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Invocation par requête HTTP (Internet):</a:t>
            </a:r>
          </a:p>
          <a:p>
            <a:pPr lvl="2">
              <a:buFont typeface="Wingdings" pitchFamily="2" charset="2"/>
              <a:buChar char="q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Nom du service</a:t>
            </a:r>
          </a:p>
          <a:p>
            <a:pPr lvl="2">
              <a:buFont typeface="Wingdings" pitchFamily="2" charset="2"/>
              <a:buChar char="q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Variables</a:t>
            </a:r>
          </a:p>
          <a:p>
            <a:pPr lvl="2">
              <a:buFont typeface="Wingdings" pitchFamily="2" charset="2"/>
              <a:buChar char="q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Paramètres</a:t>
            </a:r>
          </a:p>
          <a:p>
            <a:pPr lvl="2">
              <a:buFont typeface="Wingdings" pitchFamily="2" charset="2"/>
              <a:buChar char="q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Format de sortie</a:t>
            </a:r>
          </a:p>
        </p:txBody>
      </p:sp>
      <p:cxnSp>
        <p:nvCxnSpPr>
          <p:cNvPr id="23" name="Connecteur droit avec flèche 22"/>
          <p:cNvCxnSpPr>
            <a:endCxn id="20" idx="2"/>
          </p:cNvCxnSpPr>
          <p:nvPr/>
        </p:nvCxnSpPr>
        <p:spPr>
          <a:xfrm flipV="1">
            <a:off x="1763688" y="3897052"/>
            <a:ext cx="2952328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4716016" y="2924944"/>
            <a:ext cx="1944216" cy="194421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13"/>
          <p:cNvSpPr txBox="1">
            <a:spLocks noChangeArrowheads="1"/>
          </p:cNvSpPr>
          <p:nvPr/>
        </p:nvSpPr>
        <p:spPr bwMode="auto">
          <a:xfrm>
            <a:off x="35496" y="5457418"/>
            <a:ext cx="67687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Véritable capacité de traitement </a:t>
            </a:r>
            <a:r>
              <a:rPr lang="fr-FR" sz="2000" u="sng" dirty="0" smtClean="0">
                <a:solidFill>
                  <a:srgbClr val="FFC000"/>
                </a:solidFill>
              </a:rPr>
              <a:t>asynchrone</a:t>
            </a:r>
            <a:r>
              <a:rPr lang="fr-FR" sz="2000" dirty="0" smtClean="0">
                <a:solidFill>
                  <a:srgbClr val="FFC000"/>
                </a:solidFill>
              </a:rPr>
              <a:t> de l’information géographique au travers d’une architecture informatique distribuée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236296" y="2348880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</a:rPr>
              <a:t>WPS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596336" y="3212976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</a:rPr>
              <a:t>WCS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64288" y="5157192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</a:rPr>
              <a:t>WMS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740352" y="4221088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</a:rPr>
              <a:t>WFS</a:t>
            </a:r>
            <a:endParaRPr lang="fr-FR" sz="3200" dirty="0">
              <a:solidFill>
                <a:srgbClr val="FFC000"/>
              </a:solidFill>
            </a:endParaRPr>
          </a:p>
        </p:txBody>
      </p:sp>
      <p:pic>
        <p:nvPicPr>
          <p:cNvPr id="53" name="Image 52" descr="engrena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69378" y="2060848"/>
            <a:ext cx="535070" cy="493729"/>
          </a:xfrm>
          <a:prstGeom prst="rect">
            <a:avLst/>
          </a:prstGeom>
        </p:spPr>
      </p:pic>
      <p:pic>
        <p:nvPicPr>
          <p:cNvPr id="54" name="Image 53" descr="ras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0392" y="5013176"/>
            <a:ext cx="583837" cy="476672"/>
          </a:xfrm>
          <a:prstGeom prst="rect">
            <a:avLst/>
          </a:prstGeom>
        </p:spPr>
      </p:pic>
      <p:sp>
        <p:nvSpPr>
          <p:cNvPr id="55" name="Organigramme : Disque magnétique 54"/>
          <p:cNvSpPr/>
          <p:nvPr/>
        </p:nvSpPr>
        <p:spPr>
          <a:xfrm>
            <a:off x="8676456" y="4149080"/>
            <a:ext cx="216024" cy="360040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8" name="Groupe 67"/>
          <p:cNvGrpSpPr/>
          <p:nvPr/>
        </p:nvGrpSpPr>
        <p:grpSpPr>
          <a:xfrm>
            <a:off x="8498604" y="2996952"/>
            <a:ext cx="393876" cy="360040"/>
            <a:chOff x="8498604" y="2996952"/>
            <a:chExt cx="393876" cy="360040"/>
          </a:xfrm>
        </p:grpSpPr>
        <p:pic>
          <p:nvPicPr>
            <p:cNvPr id="65" name="Picture 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98604" y="2996952"/>
              <a:ext cx="302816" cy="290576"/>
            </a:xfrm>
            <a:prstGeom prst="rect">
              <a:avLst/>
            </a:prstGeom>
            <a:noFill/>
            <a:ln w="8890">
              <a:solidFill>
                <a:schemeClr val="tx1"/>
              </a:solidFill>
              <a:round/>
              <a:headEnd/>
              <a:tailEnd/>
            </a:ln>
          </p:spPr>
        </p:pic>
        <p:pic>
          <p:nvPicPr>
            <p:cNvPr id="66" name="Picture 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41966" y="3030293"/>
              <a:ext cx="302816" cy="290576"/>
            </a:xfrm>
            <a:prstGeom prst="rect">
              <a:avLst/>
            </a:prstGeom>
            <a:noFill/>
            <a:ln w="8890">
              <a:solidFill>
                <a:schemeClr val="tx1"/>
              </a:solidFill>
              <a:round/>
              <a:headEnd/>
              <a:tailEnd/>
            </a:ln>
          </p:spPr>
        </p:pic>
        <p:pic>
          <p:nvPicPr>
            <p:cNvPr id="67" name="Picture 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89664" y="3066416"/>
              <a:ext cx="302816" cy="290576"/>
            </a:xfrm>
            <a:prstGeom prst="rect">
              <a:avLst/>
            </a:prstGeom>
            <a:noFill/>
            <a:ln w="8890">
              <a:solidFill>
                <a:schemeClr val="tx1"/>
              </a:solidFill>
              <a:round/>
              <a:headEnd/>
              <a:tailEnd/>
            </a:ln>
          </p:spPr>
        </p:pic>
      </p:grpSp>
      <p:sp>
        <p:nvSpPr>
          <p:cNvPr id="33" name="ZoneTexte 32"/>
          <p:cNvSpPr txBox="1"/>
          <p:nvPr/>
        </p:nvSpPr>
        <p:spPr>
          <a:xfrm>
            <a:off x="5292080" y="1412776"/>
            <a:ext cx="143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Web services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4" name="Pentagone 33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35" name="Pentagone 34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6" name="Pentagone 35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7" name="Pentagone 36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Pentagone 37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656184" y="33477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HTTP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0" y="2414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solidFill>
                  <a:schemeClr val="bg1">
                    <a:lumMod val="85000"/>
                  </a:schemeClr>
                </a:solidFill>
              </a:rPr>
              <a:t>Cartographie en ligne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et Services d’information géographique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22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920" y="3284984"/>
            <a:ext cx="122413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843808" y="188640"/>
            <a:ext cx="3384376" cy="331236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5400000" scaled="0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427984" y="2924944"/>
            <a:ext cx="3384376" cy="3312368"/>
          </a:xfrm>
          <a:prstGeom prst="ellipse">
            <a:avLst/>
          </a:prstGeom>
          <a:gradFill>
            <a:gsLst>
              <a:gs pos="1200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15616" y="2924944"/>
            <a:ext cx="3384376" cy="3312368"/>
          </a:xfrm>
          <a:prstGeom prst="ellipse">
            <a:avLst/>
          </a:prstGeom>
          <a:gradFill>
            <a:gsLst>
              <a:gs pos="1200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18600000" scaled="0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60032" y="42930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A50021"/>
                </a:solidFill>
              </a:rPr>
              <a:t>Géomatique</a:t>
            </a:r>
            <a:endParaRPr lang="fr-FR" sz="3200" dirty="0">
              <a:solidFill>
                <a:srgbClr val="A5002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75656" y="42930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A50021"/>
                </a:solidFill>
              </a:rPr>
              <a:t>Grille</a:t>
            </a:r>
            <a:endParaRPr lang="fr-FR" sz="3200" dirty="0">
              <a:solidFill>
                <a:srgbClr val="A5002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245413" y="1343670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A50021"/>
                </a:solidFill>
              </a:rPr>
              <a:t>Hydrologie</a:t>
            </a:r>
          </a:p>
          <a:p>
            <a:pPr algn="ctr"/>
            <a:r>
              <a:rPr lang="fr-FR" sz="3200" dirty="0" smtClean="0">
                <a:solidFill>
                  <a:srgbClr val="A50021"/>
                </a:solidFill>
              </a:rPr>
              <a:t>opérationnelle</a:t>
            </a:r>
            <a:endParaRPr lang="fr-FR" sz="32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553634" y="1594982"/>
            <a:ext cx="1357322" cy="121444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uage 4"/>
          <p:cNvSpPr/>
          <p:nvPr/>
        </p:nvSpPr>
        <p:spPr>
          <a:xfrm>
            <a:off x="1696510" y="1737858"/>
            <a:ext cx="7500990" cy="464347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696906" y="2095048"/>
            <a:ext cx="2143140" cy="14287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768080" y="3809560"/>
            <a:ext cx="2143140" cy="14287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49196" y="4381064"/>
            <a:ext cx="99268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3400035" y="3880998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SITE 1</a:t>
            </a:r>
            <a:endParaRPr lang="fr-FR" sz="2400" b="1" dirty="0"/>
          </a:p>
        </p:txBody>
      </p:sp>
      <p:cxnSp>
        <p:nvCxnSpPr>
          <p:cNvPr id="10" name="Connecteur en arc 29"/>
          <p:cNvCxnSpPr>
            <a:stCxn id="6" idx="6"/>
            <a:endCxn id="13" idx="0"/>
          </p:cNvCxnSpPr>
          <p:nvPr/>
        </p:nvCxnSpPr>
        <p:spPr>
          <a:xfrm flipH="1">
            <a:off x="6473244" y="2809428"/>
            <a:ext cx="366802" cy="1071594"/>
          </a:xfrm>
          <a:prstGeom prst="curvedConnector4">
            <a:avLst>
              <a:gd name="adj1" fmla="val -62322"/>
              <a:gd name="adj2" fmla="val 83333"/>
            </a:avLst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rc 31"/>
          <p:cNvCxnSpPr>
            <a:stCxn id="6" idx="2"/>
            <a:endCxn id="7" idx="0"/>
          </p:cNvCxnSpPr>
          <p:nvPr/>
        </p:nvCxnSpPr>
        <p:spPr>
          <a:xfrm rot="10800000" flipV="1">
            <a:off x="3839650" y="2809428"/>
            <a:ext cx="857256" cy="1000132"/>
          </a:xfrm>
          <a:prstGeom prst="curvedConnector2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rc 11"/>
          <p:cNvCxnSpPr>
            <a:stCxn id="7" idx="5"/>
            <a:endCxn id="13" idx="3"/>
          </p:cNvCxnSpPr>
          <p:nvPr/>
        </p:nvCxnSpPr>
        <p:spPr>
          <a:xfrm rot="16200000" flipH="1">
            <a:off x="5120716" y="4505731"/>
            <a:ext cx="71462" cy="1118166"/>
          </a:xfrm>
          <a:prstGeom prst="curvedConnector3">
            <a:avLst>
              <a:gd name="adj1" fmla="val 712685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5401674" y="3881022"/>
            <a:ext cx="2143140" cy="14287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82790" y="4452526"/>
            <a:ext cx="99268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6033629" y="3952460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SITE 3</a:t>
            </a:r>
            <a:endParaRPr lang="fr-FR" sz="24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78022" y="2666552"/>
            <a:ext cx="99268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5328861" y="2166486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SITE 2</a:t>
            </a:r>
            <a:endParaRPr lang="fr-FR" sz="2400" b="1" dirty="0"/>
          </a:p>
        </p:txBody>
      </p:sp>
      <p:cxnSp>
        <p:nvCxnSpPr>
          <p:cNvPr id="18" name="Forme 17"/>
          <p:cNvCxnSpPr>
            <a:stCxn id="13" idx="7"/>
          </p:cNvCxnSpPr>
          <p:nvPr/>
        </p:nvCxnSpPr>
        <p:spPr>
          <a:xfrm rot="5400000" flipH="1" flipV="1">
            <a:off x="7502377" y="2680886"/>
            <a:ext cx="1137955" cy="168079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/>
          <p:cNvCxnSpPr/>
          <p:nvPr/>
        </p:nvCxnSpPr>
        <p:spPr>
          <a:xfrm>
            <a:off x="6625732" y="2380800"/>
            <a:ext cx="2357454" cy="35719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uage 19"/>
          <p:cNvSpPr/>
          <p:nvPr/>
        </p:nvSpPr>
        <p:spPr>
          <a:xfrm>
            <a:off x="-36512" y="728458"/>
            <a:ext cx="2571768" cy="171451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79" y="1037628"/>
            <a:ext cx="1257297" cy="9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ZoneTexte 21"/>
          <p:cNvSpPr txBox="1"/>
          <p:nvPr/>
        </p:nvSpPr>
        <p:spPr>
          <a:xfrm>
            <a:off x="5139071" y="5589240"/>
            <a:ext cx="928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V.O.</a:t>
            </a:r>
            <a:endParaRPr lang="fr-FR" sz="3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42534" y="4957932"/>
            <a:ext cx="1782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bg1"/>
                </a:solidFill>
              </a:rPr>
              <a:t>Réseau </a:t>
            </a:r>
          </a:p>
          <a:p>
            <a:pPr algn="ctr"/>
            <a:r>
              <a:rPr lang="fr-FR" i="1" dirty="0" smtClean="0">
                <a:solidFill>
                  <a:schemeClr val="bg1"/>
                </a:solidFill>
              </a:rPr>
              <a:t>très </a:t>
            </a:r>
          </a:p>
          <a:p>
            <a:pPr algn="ctr"/>
            <a:r>
              <a:rPr lang="fr-FR" i="1" dirty="0" smtClean="0">
                <a:solidFill>
                  <a:schemeClr val="bg1"/>
                </a:solidFill>
              </a:rPr>
              <a:t>haut débit (Gb/s)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 rot="19605158">
            <a:off x="1221283" y="2564371"/>
            <a:ext cx="30884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INTERGICIEL DE GRILLE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 rot="19605158">
            <a:off x="342977" y="1680986"/>
            <a:ext cx="326006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INTERFACE UTILISATEUR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L’accès aux ressources de grille : l’interface utilisateur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Pentagone 30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32" name="Pentagone 31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4" name="Pentagone 33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Pentagone 36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24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920" y="3284984"/>
            <a:ext cx="122413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15616" y="2924944"/>
            <a:ext cx="3384376" cy="3312368"/>
          </a:xfrm>
          <a:prstGeom prst="ellipse">
            <a:avLst/>
          </a:prstGeom>
          <a:gradFill>
            <a:gsLst>
              <a:gs pos="1200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427984" y="2924944"/>
            <a:ext cx="3384376" cy="3312368"/>
          </a:xfrm>
          <a:prstGeom prst="ellipse">
            <a:avLst/>
          </a:prstGeom>
          <a:gradFill>
            <a:gsLst>
              <a:gs pos="1200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843808" y="188640"/>
            <a:ext cx="3384376" cy="331236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60032" y="42930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A50021"/>
                </a:solidFill>
              </a:rPr>
              <a:t>Géomatique</a:t>
            </a:r>
            <a:endParaRPr lang="fr-FR" sz="3200" dirty="0">
              <a:solidFill>
                <a:srgbClr val="A5002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75656" y="42930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A50021"/>
                </a:solidFill>
              </a:rPr>
              <a:t>Grille</a:t>
            </a:r>
            <a:endParaRPr lang="fr-FR" sz="3200" dirty="0">
              <a:solidFill>
                <a:srgbClr val="A5002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75856" y="140406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A50021"/>
                </a:solidFill>
              </a:rPr>
              <a:t>Hydrologie</a:t>
            </a:r>
            <a:endParaRPr lang="fr-FR" sz="3200" dirty="0">
              <a:solidFill>
                <a:srgbClr val="A5002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15816" y="242088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Prévision </a:t>
            </a:r>
          </a:p>
          <a:p>
            <a:pPr algn="ctr"/>
            <a:r>
              <a:rPr lang="fr-FR" sz="2400" b="1" dirty="0" smtClean="0"/>
              <a:t>hydrologique </a:t>
            </a:r>
          </a:p>
          <a:p>
            <a:pPr algn="ctr"/>
            <a:r>
              <a:rPr lang="fr-FR" sz="2400" b="1" dirty="0" smtClean="0"/>
              <a:t>multi-horizons et </a:t>
            </a:r>
          </a:p>
          <a:p>
            <a:pPr algn="ctr"/>
            <a:r>
              <a:rPr lang="fr-FR" sz="2400" b="1" dirty="0" smtClean="0"/>
              <a:t>multi-sources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660232" y="119675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Prévision météorologique quantitative à petite échelle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4" name="Interdiction 13"/>
          <p:cNvSpPr/>
          <p:nvPr/>
        </p:nvSpPr>
        <p:spPr>
          <a:xfrm>
            <a:off x="7092280" y="980728"/>
            <a:ext cx="1368152" cy="1512168"/>
          </a:xfrm>
          <a:prstGeom prst="noSmoking">
            <a:avLst>
              <a:gd name="adj" fmla="val 10111"/>
            </a:avLst>
          </a:prstGeom>
          <a:solidFill>
            <a:srgbClr val="C00000">
              <a:alpha val="40000"/>
            </a:srgbClr>
          </a:solidFill>
          <a:ln w="38100">
            <a:solidFill>
              <a:srgbClr val="C0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51920" y="3284984"/>
            <a:ext cx="122413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15616" y="2924944"/>
            <a:ext cx="3384376" cy="3312368"/>
          </a:xfrm>
          <a:prstGeom prst="ellipse">
            <a:avLst/>
          </a:prstGeom>
          <a:gradFill>
            <a:gsLst>
              <a:gs pos="1200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427984" y="2924944"/>
            <a:ext cx="3384376" cy="3312368"/>
          </a:xfrm>
          <a:prstGeom prst="ellipse">
            <a:avLst/>
          </a:prstGeom>
          <a:gradFill>
            <a:gsLst>
              <a:gs pos="1200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843808" y="188640"/>
            <a:ext cx="3384376" cy="331236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860032" y="42930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A50021"/>
                </a:solidFill>
              </a:rPr>
              <a:t>Géomatique</a:t>
            </a:r>
            <a:endParaRPr lang="fr-FR" sz="3200" dirty="0">
              <a:solidFill>
                <a:srgbClr val="A5002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75656" y="42930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A50021"/>
                </a:solidFill>
              </a:rPr>
              <a:t>Grille</a:t>
            </a:r>
            <a:endParaRPr lang="fr-FR" sz="3200" dirty="0">
              <a:solidFill>
                <a:srgbClr val="A5002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75856" y="140406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A50021"/>
                </a:solidFill>
              </a:rPr>
              <a:t>Hydrologie</a:t>
            </a:r>
            <a:endParaRPr lang="fr-FR" sz="3200" dirty="0">
              <a:solidFill>
                <a:srgbClr val="A5002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131840" y="249289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G-ALTHAÏR : Système spatial d’aide à la décision hydrologique</a:t>
            </a:r>
            <a:endParaRPr lang="fr-FR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660232" y="119675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Environnement collaboratif et interopérable en temps-réel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3" name="Interdiction 12"/>
          <p:cNvSpPr/>
          <p:nvPr/>
        </p:nvSpPr>
        <p:spPr>
          <a:xfrm>
            <a:off x="7092280" y="980728"/>
            <a:ext cx="1368152" cy="1512168"/>
          </a:xfrm>
          <a:prstGeom prst="noSmoking">
            <a:avLst>
              <a:gd name="adj" fmla="val 10111"/>
            </a:avLst>
          </a:prstGeom>
          <a:solidFill>
            <a:srgbClr val="C00000">
              <a:alpha val="40000"/>
            </a:srgbClr>
          </a:solidFill>
          <a:ln w="38100">
            <a:solidFill>
              <a:srgbClr val="C0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148" y="548680"/>
            <a:ext cx="8241308" cy="58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79512" y="548680"/>
            <a:ext cx="8712968" cy="5760640"/>
          </a:xfrm>
          <a:prstGeom prst="rect">
            <a:avLst/>
          </a:prstGeom>
          <a:solidFill>
            <a:schemeClr val="accent1">
              <a:lumMod val="50000"/>
              <a:alpha val="67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Flèche droite 19"/>
          <p:cNvSpPr/>
          <p:nvPr/>
        </p:nvSpPr>
        <p:spPr>
          <a:xfrm>
            <a:off x="251520" y="3501008"/>
            <a:ext cx="2808312" cy="86409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Donnée radar</a:t>
            </a:r>
            <a:endParaRPr lang="fr-FR" dirty="0"/>
          </a:p>
        </p:txBody>
      </p:sp>
      <p:sp>
        <p:nvSpPr>
          <p:cNvPr id="22" name="Flèche droite 21"/>
          <p:cNvSpPr/>
          <p:nvPr/>
        </p:nvSpPr>
        <p:spPr>
          <a:xfrm>
            <a:off x="251520" y="1556792"/>
            <a:ext cx="2808312" cy="1656184"/>
          </a:xfrm>
          <a:prstGeom prst="rightArrow">
            <a:avLst>
              <a:gd name="adj1" fmla="val 54600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Données hydrométéorologiques </a:t>
            </a:r>
            <a:r>
              <a:rPr lang="fr-FR" i="1" dirty="0" smtClean="0"/>
              <a:t>in situ</a:t>
            </a:r>
            <a:endParaRPr lang="fr-FR" i="1" dirty="0"/>
          </a:p>
        </p:txBody>
      </p:sp>
      <p:sp>
        <p:nvSpPr>
          <p:cNvPr id="23" name="Flèche vers le bas 22"/>
          <p:cNvSpPr/>
          <p:nvPr/>
        </p:nvSpPr>
        <p:spPr>
          <a:xfrm>
            <a:off x="3347864" y="4869160"/>
            <a:ext cx="4968552" cy="136815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Expertise </a:t>
            </a:r>
            <a:r>
              <a:rPr lang="fr-FR" dirty="0" err="1" smtClean="0"/>
              <a:t>hydrolométéorologique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03848" y="1340768"/>
            <a:ext cx="5256584" cy="338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Système d’information géographique </a:t>
            </a:r>
          </a:p>
          <a:p>
            <a:pPr algn="ctr"/>
            <a:r>
              <a:rPr lang="fr-FR" sz="2400" dirty="0" smtClean="0"/>
              <a:t>et modélisation hydrologique</a:t>
            </a:r>
            <a:endParaRPr lang="fr-FR" sz="2400" dirty="0"/>
          </a:p>
        </p:txBody>
      </p:sp>
      <p:sp>
        <p:nvSpPr>
          <p:cNvPr id="17" name="Pentagone 16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8" name="Pentagone 17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25" name="Pentagone 24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6" name="Pentagone 25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Pentagone 26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27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2414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G-ALHTAÏR : Système Spatial d’Aide à la Décision hydrologique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3848" y="1772816"/>
            <a:ext cx="5256584" cy="338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 smtClean="0">
                <a:solidFill>
                  <a:schemeClr val="bg1">
                    <a:lumMod val="85000"/>
                  </a:schemeClr>
                </a:solidFill>
              </a:rPr>
              <a:t>     G-ALHTAÏR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3995936" y="5364505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WMS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28184" y="2276872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WPS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28184" y="3996353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WCS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44008" y="908720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WMS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596336" y="692696"/>
            <a:ext cx="4968552" cy="5400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08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96336" y="692696"/>
            <a:ext cx="4968552" cy="5400600"/>
          </a:xfrm>
          <a:prstGeom prst="ellipse">
            <a:avLst/>
          </a:prstGeom>
          <a:noFill/>
          <a:ln w="254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884368" y="3068960"/>
            <a:ext cx="20882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FFC000"/>
                </a:solidFill>
              </a:rPr>
              <a:t>gLite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Grillification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et Qualité de Service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4008" y="836712"/>
            <a:ext cx="1512168" cy="720080"/>
          </a:xfrm>
          <a:prstGeom prst="rect">
            <a:avLst/>
          </a:prstGeom>
          <a:solidFill>
            <a:schemeClr val="accent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995936" y="5301208"/>
            <a:ext cx="1512168" cy="720080"/>
          </a:xfrm>
          <a:prstGeom prst="rect">
            <a:avLst/>
          </a:prstGeom>
          <a:solidFill>
            <a:schemeClr val="accent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084168" y="2060848"/>
            <a:ext cx="1512168" cy="720080"/>
          </a:xfrm>
          <a:prstGeom prst="rect">
            <a:avLst/>
          </a:prstGeom>
          <a:solidFill>
            <a:schemeClr val="accent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868144" y="3933056"/>
            <a:ext cx="1512168" cy="720080"/>
          </a:xfrm>
          <a:prstGeom prst="rect">
            <a:avLst/>
          </a:prstGeom>
          <a:solidFill>
            <a:schemeClr val="accent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13"/>
          <p:cNvSpPr txBox="1">
            <a:spLocks noChangeArrowheads="1"/>
          </p:cNvSpPr>
          <p:nvPr/>
        </p:nvSpPr>
        <p:spPr bwMode="auto">
          <a:xfrm>
            <a:off x="25400" y="1916832"/>
            <a:ext cx="3131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Permettre la modélisation intensive de scénarios de prévision hydrologique sur l’architecture de grille EGI 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1369740" y="3429000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13"/>
          <p:cNvSpPr txBox="1">
            <a:spLocks noChangeArrowheads="1"/>
          </p:cNvSpPr>
          <p:nvPr/>
        </p:nvSpPr>
        <p:spPr bwMode="auto">
          <a:xfrm>
            <a:off x="26988" y="4049777"/>
            <a:ext cx="31318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Etude paramétrique : différents scénarios de prévision en simultanée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29" name="Pentagone 28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31" name="Pentagone 30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2" name="Pentagone 31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3" name="Pentagone 32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Pentagone 33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28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917133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fr-FR" sz="2400" dirty="0" smtClean="0">
                <a:solidFill>
                  <a:srgbClr val="FFC000"/>
                </a:solidFill>
              </a:rPr>
              <a:t>Contexte</a:t>
            </a:r>
          </a:p>
          <a:p>
            <a:pPr lvl="2">
              <a:lnSpc>
                <a:spcPct val="150000"/>
              </a:lnSpc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L’expertise hydrométéorologique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>
                <a:solidFill>
                  <a:srgbClr val="FFC000"/>
                </a:solidFill>
              </a:rPr>
              <a:t>Mise en problématique</a:t>
            </a:r>
          </a:p>
          <a:p>
            <a:pPr lvl="2">
              <a:lnSpc>
                <a:spcPct val="150000"/>
              </a:lnSpc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Hydrologie opérationnelle : Le SPC-GD et la prévision des crues</a:t>
            </a:r>
          </a:p>
          <a:p>
            <a:pPr lvl="2">
              <a:lnSpc>
                <a:spcPct val="150000"/>
              </a:lnSpc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Cartographie en ligne et Services d’information géographique</a:t>
            </a:r>
          </a:p>
          <a:p>
            <a:pPr lvl="2">
              <a:lnSpc>
                <a:spcPct val="150000"/>
              </a:lnSpc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Interface Grille – système d’information externe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>
                <a:solidFill>
                  <a:srgbClr val="FFC000"/>
                </a:solidFill>
              </a:rPr>
              <a:t>Méthodologie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	Portage des algorithmes et des données hydrométéorologiques</a:t>
            </a:r>
          </a:p>
          <a:p>
            <a:pPr lvl="2">
              <a:lnSpc>
                <a:spcPct val="150000"/>
              </a:lnSpc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G-ALHTAÏR : Système Spatial d’Aide à la Décision hydrologique</a:t>
            </a:r>
            <a:endParaRPr lang="fr-FR" sz="2400" u="sng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fr-FR" sz="24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Pentagone 17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9" name="Pentagone 18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27" name="Pentagone 26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28" name="Pentagone 27"/>
          <p:cNvSpPr/>
          <p:nvPr/>
        </p:nvSpPr>
        <p:spPr>
          <a:xfrm>
            <a:off x="1403648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Contexte </a:t>
            </a:r>
            <a:endParaRPr lang="fr-FR" dirty="0"/>
          </a:p>
        </p:txBody>
      </p:sp>
      <p:sp>
        <p:nvSpPr>
          <p:cNvPr id="29" name="Pentagone 28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Introduction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3848" y="1772816"/>
            <a:ext cx="5256584" cy="338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 smtClean="0">
                <a:solidFill>
                  <a:schemeClr val="bg1">
                    <a:lumMod val="85000"/>
                  </a:schemeClr>
                </a:solidFill>
              </a:rPr>
              <a:t>     G-ALHTAÏR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3995936" y="5364505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WMS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28184" y="2276872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WPS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28184" y="3996353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WCS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44008" y="908720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WMS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596336" y="692696"/>
            <a:ext cx="4968552" cy="5400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08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596336" y="692696"/>
            <a:ext cx="4968552" cy="5400600"/>
          </a:xfrm>
          <a:prstGeom prst="ellipse">
            <a:avLst/>
          </a:prstGeom>
          <a:noFill/>
          <a:ln w="254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884368" y="3068960"/>
            <a:ext cx="20882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FFC000"/>
                </a:solidFill>
              </a:rPr>
              <a:t>gLite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Services d’information géographique et Interopérabilité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15816" y="836712"/>
            <a:ext cx="4752528" cy="648072"/>
          </a:xfrm>
          <a:prstGeom prst="rect">
            <a:avLst/>
          </a:prstGeom>
          <a:solidFill>
            <a:schemeClr val="accent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627784" y="5373216"/>
            <a:ext cx="4752528" cy="648072"/>
          </a:xfrm>
          <a:prstGeom prst="rect">
            <a:avLst/>
          </a:prstGeom>
          <a:solidFill>
            <a:schemeClr val="accent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812360" y="2996952"/>
            <a:ext cx="4752528" cy="648072"/>
          </a:xfrm>
          <a:prstGeom prst="rect">
            <a:avLst/>
          </a:prstGeom>
          <a:solidFill>
            <a:schemeClr val="accent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13"/>
          <p:cNvSpPr txBox="1">
            <a:spLocks noChangeArrowheads="1"/>
          </p:cNvSpPr>
          <p:nvPr/>
        </p:nvSpPr>
        <p:spPr bwMode="auto">
          <a:xfrm>
            <a:off x="21208" y="1916832"/>
            <a:ext cx="3131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Permettre l’accès dynamique et transparent à la prévision hydrologique sur la grille EGI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Flèche vers le bas 26"/>
          <p:cNvSpPr/>
          <p:nvPr/>
        </p:nvSpPr>
        <p:spPr>
          <a:xfrm>
            <a:off x="1369740" y="3429000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13"/>
          <p:cNvSpPr txBox="1">
            <a:spLocks noChangeArrowheads="1"/>
          </p:cNvSpPr>
          <p:nvPr/>
        </p:nvSpPr>
        <p:spPr bwMode="auto">
          <a:xfrm>
            <a:off x="26988" y="4049777"/>
            <a:ext cx="3131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Services d’information géographique pour la prise en charge des traitements de Grille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26" name="Pentagone 25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30" name="Pentagone 29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1" name="Pentagone 30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2" name="Pentagone 31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Pentagone 32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29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3848" y="1772816"/>
            <a:ext cx="5256584" cy="338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 smtClean="0">
                <a:solidFill>
                  <a:schemeClr val="bg1">
                    <a:lumMod val="85000"/>
                  </a:schemeClr>
                </a:solidFill>
              </a:rPr>
              <a:t>     G-ALHTAÏR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3995936" y="5364505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WMS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28184" y="2276872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WPS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28184" y="3996353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WCS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44008" y="908720"/>
            <a:ext cx="15121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WMS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596336" y="692696"/>
            <a:ext cx="4968552" cy="5400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08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596336" y="692696"/>
            <a:ext cx="4968552" cy="5400600"/>
          </a:xfrm>
          <a:prstGeom prst="ellipse">
            <a:avLst/>
          </a:prstGeom>
          <a:noFill/>
          <a:ln w="254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884368" y="3068960"/>
            <a:ext cx="20882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FFC000"/>
                </a:solidFill>
              </a:rPr>
              <a:t>gLite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Cartographie en ligne et Opérationnalité</a:t>
            </a:r>
            <a:endParaRPr lang="fr-FR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12360" y="2996952"/>
            <a:ext cx="4752528" cy="648072"/>
          </a:xfrm>
          <a:prstGeom prst="rect">
            <a:avLst/>
          </a:prstGeom>
          <a:solidFill>
            <a:schemeClr val="accent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13"/>
          <p:cNvSpPr txBox="1">
            <a:spLocks noChangeArrowheads="1"/>
          </p:cNvSpPr>
          <p:nvPr/>
        </p:nvSpPr>
        <p:spPr bwMode="auto">
          <a:xfrm>
            <a:off x="22796" y="1916832"/>
            <a:ext cx="3131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Soutenir l’aide à la décision collaborative en situation de crise « crue à cinétique rapide »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Flèche vers le bas 26"/>
          <p:cNvSpPr/>
          <p:nvPr/>
        </p:nvSpPr>
        <p:spPr>
          <a:xfrm>
            <a:off x="1369740" y="3429000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13"/>
          <p:cNvSpPr txBox="1">
            <a:spLocks noChangeArrowheads="1"/>
          </p:cNvSpPr>
          <p:nvPr/>
        </p:nvSpPr>
        <p:spPr bwMode="auto">
          <a:xfrm>
            <a:off x="26988" y="4049777"/>
            <a:ext cx="31318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Interface de cartographie en ligne basée sur les technologies Web 2.0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26" name="Pentagone 25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30" name="Pentagone 29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1" name="Pentagone 30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2" name="Pentagone 31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Pentagone 32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30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51520" y="188640"/>
            <a:ext cx="4791816" cy="27134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Cartographie en ligne </a:t>
            </a:r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/>
          </a:p>
        </p:txBody>
      </p:sp>
      <p:sp>
        <p:nvSpPr>
          <p:cNvPr id="5" name="Ellipse 4"/>
          <p:cNvSpPr/>
          <p:nvPr/>
        </p:nvSpPr>
        <p:spPr>
          <a:xfrm>
            <a:off x="925920" y="1189894"/>
            <a:ext cx="3463964" cy="17223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Interfaçage Local - Grille</a:t>
            </a:r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/>
          </a:p>
        </p:txBody>
      </p:sp>
      <p:sp>
        <p:nvSpPr>
          <p:cNvPr id="6" name="Ellipse 5"/>
          <p:cNvSpPr/>
          <p:nvPr/>
        </p:nvSpPr>
        <p:spPr>
          <a:xfrm>
            <a:off x="1797596" y="1988846"/>
            <a:ext cx="1731982" cy="92371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Portage des algorithmes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899592" y="5661248"/>
            <a:ext cx="9144000" cy="646331"/>
          </a:xfrm>
          <a:prstGeom prst="rect">
            <a:avLst/>
          </a:prstGeom>
          <a:noFill/>
          <a:effectLst>
            <a:outerShdw blurRad="50800" dist="228600" dir="264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>
                    <a:lumMod val="85000"/>
                  </a:schemeClr>
                </a:solidFill>
              </a:rPr>
              <a:t>Portage des modules hydrologiques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397231" y="3006426"/>
            <a:ext cx="642938" cy="61879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uage 8"/>
          <p:cNvSpPr/>
          <p:nvPr/>
        </p:nvSpPr>
        <p:spPr>
          <a:xfrm>
            <a:off x="5464908" y="3079226"/>
            <a:ext cx="3553080" cy="236599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886140" y="3261226"/>
            <a:ext cx="1015166" cy="7279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972491" y="4134825"/>
            <a:ext cx="1015166" cy="7279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7755" y="4426025"/>
            <a:ext cx="470216" cy="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6271836" y="4171225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SITE 1</a:t>
            </a:r>
            <a:endParaRPr lang="fr-FR" sz="1000" b="1" dirty="0"/>
          </a:p>
        </p:txBody>
      </p:sp>
      <p:cxnSp>
        <p:nvCxnSpPr>
          <p:cNvPr id="15" name="Connecteur en arc 29"/>
          <p:cNvCxnSpPr>
            <a:stCxn id="11" idx="6"/>
            <a:endCxn id="18" idx="0"/>
          </p:cNvCxnSpPr>
          <p:nvPr/>
        </p:nvCxnSpPr>
        <p:spPr>
          <a:xfrm flipH="1">
            <a:off x="7727559" y="3625225"/>
            <a:ext cx="173747" cy="546012"/>
          </a:xfrm>
          <a:prstGeom prst="curvedConnector4">
            <a:avLst>
              <a:gd name="adj1" fmla="val -62322"/>
              <a:gd name="adj2" fmla="val 83333"/>
            </a:avLst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31"/>
          <p:cNvCxnSpPr>
            <a:stCxn id="11" idx="2"/>
            <a:endCxn id="12" idx="0"/>
          </p:cNvCxnSpPr>
          <p:nvPr/>
        </p:nvCxnSpPr>
        <p:spPr>
          <a:xfrm rot="10800000" flipV="1">
            <a:off x="6480074" y="3625225"/>
            <a:ext cx="406066" cy="509600"/>
          </a:xfrm>
          <a:prstGeom prst="curvedConnector2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/>
          <p:cNvCxnSpPr>
            <a:stCxn id="12" idx="5"/>
            <a:endCxn id="18" idx="3"/>
          </p:cNvCxnSpPr>
          <p:nvPr/>
        </p:nvCxnSpPr>
        <p:spPr>
          <a:xfrm rot="16200000" flipH="1">
            <a:off x="7085610" y="4509590"/>
            <a:ext cx="36412" cy="529654"/>
          </a:xfrm>
          <a:prstGeom prst="curvedConnector3">
            <a:avLst>
              <a:gd name="adj1" fmla="val 712685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7219976" y="4171237"/>
            <a:ext cx="1015166" cy="7279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95240" y="4462437"/>
            <a:ext cx="470216" cy="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ZoneTexte 19"/>
          <p:cNvSpPr txBox="1"/>
          <p:nvPr/>
        </p:nvSpPr>
        <p:spPr>
          <a:xfrm>
            <a:off x="7519321" y="4207637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SITE 3</a:t>
            </a:r>
            <a:endParaRPr lang="fr-FR" sz="10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61404" y="3552426"/>
            <a:ext cx="470216" cy="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ZoneTexte 21"/>
          <p:cNvSpPr txBox="1"/>
          <p:nvPr/>
        </p:nvSpPr>
        <p:spPr>
          <a:xfrm>
            <a:off x="7185486" y="3297626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SITE 2</a:t>
            </a:r>
            <a:endParaRPr lang="fr-FR" sz="1000" b="1" dirty="0"/>
          </a:p>
        </p:txBody>
      </p:sp>
      <p:cxnSp>
        <p:nvCxnSpPr>
          <p:cNvPr id="23" name="Forme 22"/>
          <p:cNvCxnSpPr>
            <a:stCxn id="18" idx="7"/>
          </p:cNvCxnSpPr>
          <p:nvPr/>
        </p:nvCxnSpPr>
        <p:spPr>
          <a:xfrm rot="5400000" flipH="1" flipV="1">
            <a:off x="8194641" y="3589858"/>
            <a:ext cx="579825" cy="796160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/>
          <p:nvPr/>
        </p:nvCxnSpPr>
        <p:spPr>
          <a:xfrm>
            <a:off x="7799789" y="3406826"/>
            <a:ext cx="1116682" cy="1820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Nuage 24"/>
          <p:cNvSpPr/>
          <p:nvPr/>
        </p:nvSpPr>
        <p:spPr>
          <a:xfrm>
            <a:off x="4644008" y="2564904"/>
            <a:ext cx="1218199" cy="87359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260" y="2722436"/>
            <a:ext cx="595558" cy="4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ZoneTexte 26"/>
          <p:cNvSpPr txBox="1"/>
          <p:nvPr/>
        </p:nvSpPr>
        <p:spPr>
          <a:xfrm>
            <a:off x="7095586" y="5041630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V.O.</a:t>
            </a:r>
            <a:endParaRPr lang="fr-FR" sz="1000" dirty="0"/>
          </a:p>
        </p:txBody>
      </p:sp>
      <p:sp>
        <p:nvSpPr>
          <p:cNvPr id="28" name="ZoneTexte 27"/>
          <p:cNvSpPr txBox="1"/>
          <p:nvPr/>
        </p:nvSpPr>
        <p:spPr>
          <a:xfrm rot="19605158">
            <a:off x="5273811" y="3494867"/>
            <a:ext cx="1394934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FFC000"/>
                </a:solidFill>
              </a:rPr>
              <a:t>INTERGICIEL DE GRILLE</a:t>
            </a:r>
            <a:endParaRPr lang="fr-FR" sz="1000" b="1" dirty="0">
              <a:solidFill>
                <a:srgbClr val="FFC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 rot="19605158">
            <a:off x="4852728" y="3044754"/>
            <a:ext cx="1486304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FFC000"/>
                </a:solidFill>
              </a:rPr>
              <a:t>INTERFACE UTILISATEUR</a:t>
            </a:r>
            <a:endParaRPr lang="fr-FR" sz="1000" b="1" dirty="0">
              <a:solidFill>
                <a:srgbClr val="FFC000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5863804" y="3991210"/>
            <a:ext cx="1215163" cy="10081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87624" y="2420888"/>
            <a:ext cx="6480720" cy="32403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1112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Portage des modules hydrologiques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215206" y="2420888"/>
          <a:ext cx="7208714" cy="3200400"/>
        </p:xfrm>
        <a:graphic>
          <a:graphicData uri="http://schemas.openxmlformats.org/drawingml/2006/table">
            <a:tbl>
              <a:tblPr/>
              <a:tblGrid>
                <a:gridCol w="1368152"/>
                <a:gridCol w="216024"/>
                <a:gridCol w="5624538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Type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=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"Job";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JobType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=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"Normal";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Executable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=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fr-FR" sz="140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env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 python";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Arguments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=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"Alhtair.py";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InputSandbox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=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{"Alhtair.py","alhtair.tar.gz”,"bassin-versant.nc","conditions-initiales.nc</a:t>
                      </a:r>
                      <a:r>
                        <a:rPr lang="fr-FR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",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prévision-pluie.nc","hydrogramme-tps-reel.nc"};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StdOutput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=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"std.out";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StdError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=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"std.err";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OutputSandbox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=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{"std.out","std.err","hydrogramme.xml","post-conditions.nc", "logfile.log"};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Requirements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=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“</a:t>
                      </a:r>
                      <a:r>
                        <a:rPr lang="fr-FR" sz="140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other.GlueHostArchitecturePlatformType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Narrow"/>
                          <a:ea typeface="Times New Roman"/>
                          <a:cs typeface="Arial"/>
                        </a:rPr>
                        <a:t> == "i686"”;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123728" y="908720"/>
            <a:ext cx="7020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u="sng" dirty="0" smtClean="0">
                <a:solidFill>
                  <a:schemeClr val="bg1">
                    <a:lumMod val="85000"/>
                  </a:schemeClr>
                </a:solidFill>
              </a:rPr>
              <a:t>Recodage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 modules hydrologiques d’ALHTAÏR (WINDEV</a:t>
            </a:r>
            <a:r>
              <a:rPr lang="fr-FR" sz="1200" dirty="0" smtClean="0">
                <a:solidFill>
                  <a:schemeClr val="bg1">
                    <a:lumMod val="85000"/>
                  </a:schemeClr>
                </a:solidFill>
              </a:rPr>
              <a:t>©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) en Python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u="sng" dirty="0" smtClean="0">
                <a:solidFill>
                  <a:schemeClr val="bg1">
                    <a:lumMod val="85000"/>
                  </a:schemeClr>
                </a:solidFill>
              </a:rPr>
              <a:t>Formatage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 données grâce au format multidimensionnel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NetCDF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194" name="Picture 2" descr="D:\linu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496" y="476672"/>
            <a:ext cx="965668" cy="1152128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395536" y="332656"/>
            <a:ext cx="151216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C++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1560" y="836712"/>
            <a:ext cx="151216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C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1560" y="1444714"/>
            <a:ext cx="151216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JAVA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9512" y="1916832"/>
            <a:ext cx="151216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Python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22" name="Pentagone 21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3" name="Pentagone 22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Pentagone 23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Pentagone 24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96136" y="6002124"/>
            <a:ext cx="151216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fr-FR" sz="1400" b="1" dirty="0" smtClean="0">
                <a:solidFill>
                  <a:srgbClr val="FFC000"/>
                </a:solidFill>
              </a:rPr>
              <a:t>Portage</a:t>
            </a:r>
            <a:endParaRPr lang="fr-FR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buClr>
                <a:srgbClr val="FFC000"/>
              </a:buClr>
            </a:pP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Services Web</a:t>
            </a:r>
            <a:endParaRPr lang="fr-FR" sz="1400" dirty="0">
              <a:solidFill>
                <a:srgbClr val="FFC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884368" y="378904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JOB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32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Vincent\Bureau\panoply.png"/>
          <p:cNvPicPr>
            <a:picLocks noChangeAspect="1" noChangeArrowheads="1"/>
          </p:cNvPicPr>
          <p:nvPr/>
        </p:nvPicPr>
        <p:blipFill>
          <a:blip r:embed="rId2" cstate="print"/>
          <a:srcRect l="23784" t="16365" r="23354" b="6000"/>
          <a:stretch>
            <a:fillRect/>
          </a:stretch>
        </p:blipFill>
        <p:spPr bwMode="auto">
          <a:xfrm>
            <a:off x="179512" y="764704"/>
            <a:ext cx="43924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4714875" y="667022"/>
            <a:ext cx="4572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u="sng" dirty="0">
                <a:solidFill>
                  <a:schemeClr val="bg1">
                    <a:lumMod val="85000"/>
                  </a:schemeClr>
                </a:solidFill>
              </a:rPr>
              <a:t>dimensions:</a:t>
            </a: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  time = UNLIMITED;   // (1056 currently)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x = 676;   // (has coord.var)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y = 566;   // (has coord.var)</a:t>
            </a:r>
          </a:p>
          <a:p>
            <a:r>
              <a:rPr lang="fr-FR" sz="1200" u="sng" dirty="0">
                <a:solidFill>
                  <a:schemeClr val="bg1">
                    <a:lumMod val="85000"/>
                  </a:schemeClr>
                </a:solidFill>
              </a:rPr>
              <a:t> variables: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int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Lambert_Conformal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grid_mapping_name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"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lambert_conformal_conic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";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standard_parallel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43.20317, 44.99683; // double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longitude_of_central_meridian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2.337229; // double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latitude_of_projection_origin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44.1; // double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false_easting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600.0; // double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false_northing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3200.0; // double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_CoordinateTransformType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"Projection";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_CoordinateSystems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"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ProjectionCoordinateSystem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";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_CoordinateAxes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"y x";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_CoordinateAxisTypes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"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GeoX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GeoY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";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char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LatLonCoordinateSystem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_CoordinateAxes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"time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lat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lon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";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char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ProjectionCoordinateSystem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_CoordinateAxes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"time y x";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_CoordinateTransforms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"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LambertConformalProjection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";</a:t>
            </a:r>
          </a:p>
          <a:p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…</a:t>
            </a:r>
          </a:p>
          <a:p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200" dirty="0" smtClean="0">
                <a:solidFill>
                  <a:schemeClr val="bg1">
                    <a:lumMod val="85000"/>
                  </a:schemeClr>
                </a:solidFill>
              </a:rPr>
              <a:t>  double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runoff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(time=1056, y=566, x=676);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units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"mm";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long_name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"surface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runoff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situation";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coordinates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"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lat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lon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";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grid_mapping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"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Lambert_Conformal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";</a:t>
            </a:r>
          </a:p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    :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_CoordinateSystems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= "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ProjectionCoordinateSystem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LatLonCoordinateSystem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";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Format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NetCDF</a:t>
            </a:r>
            <a:endParaRPr lang="fr-FR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33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ZoneTexte 13"/>
          <p:cNvSpPr txBox="1">
            <a:spLocks noChangeArrowheads="1"/>
          </p:cNvSpPr>
          <p:nvPr/>
        </p:nvSpPr>
        <p:spPr bwMode="auto">
          <a:xfrm>
            <a:off x="683568" y="5157192"/>
            <a:ext cx="31318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Format </a:t>
            </a:r>
            <a:r>
              <a:rPr lang="fr-FR" sz="2000" dirty="0" err="1" smtClean="0">
                <a:solidFill>
                  <a:srgbClr val="FFC000"/>
                </a:solidFill>
              </a:rPr>
              <a:t>multi-dimensionnel</a:t>
            </a:r>
            <a:r>
              <a:rPr lang="fr-FR" sz="2000" dirty="0" smtClean="0">
                <a:solidFill>
                  <a:srgbClr val="FFC000"/>
                </a:solidFill>
              </a:rPr>
              <a:t> adapté à l’interfaçage avec le WCS</a:t>
            </a:r>
            <a:endParaRPr lang="fr-FR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Portage des modules hydrologiques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10800000">
            <a:off x="1403648" y="5589240"/>
            <a:ext cx="1728192" cy="1588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Documents and Settings\Vincent.Thierion\Bureau\GacrueLivrable\Site\img\annexes\map_calq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04" y="5207992"/>
            <a:ext cx="1152128" cy="5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Documents and Settings\Vincent.Thierion\Bureau\GacrueLivrable\Site\img\annexes\ongradar2.jpg"/>
          <p:cNvPicPr>
            <a:picLocks noChangeAspect="1" noChangeArrowheads="1"/>
          </p:cNvPicPr>
          <p:nvPr/>
        </p:nvPicPr>
        <p:blipFill>
          <a:blip r:embed="rId4" cstate="print"/>
          <a:srcRect l="697" r="398" b="2400"/>
          <a:stretch>
            <a:fillRect/>
          </a:stretch>
        </p:blipFill>
        <p:spPr bwMode="auto">
          <a:xfrm>
            <a:off x="133695" y="5773733"/>
            <a:ext cx="1152180" cy="25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97" name="Group 225"/>
          <p:cNvGrpSpPr>
            <a:grpSpLocks noChangeAspect="1"/>
          </p:cNvGrpSpPr>
          <p:nvPr/>
        </p:nvGrpSpPr>
        <p:grpSpPr bwMode="auto">
          <a:xfrm>
            <a:off x="15875" y="620713"/>
            <a:ext cx="9280525" cy="5856287"/>
            <a:chOff x="10" y="391"/>
            <a:chExt cx="5846" cy="3689"/>
          </a:xfrm>
        </p:grpSpPr>
        <p:sp>
          <p:nvSpPr>
            <p:cNvPr id="3296" name="AutoShape 224"/>
            <p:cNvSpPr>
              <a:spLocks noChangeAspect="1" noChangeArrowheads="1" noTextEdit="1"/>
            </p:cNvSpPr>
            <p:nvPr/>
          </p:nvSpPr>
          <p:spPr bwMode="auto">
            <a:xfrm>
              <a:off x="10" y="391"/>
              <a:ext cx="5846" cy="3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498" name="Group 426"/>
            <p:cNvGrpSpPr>
              <a:grpSpLocks/>
            </p:cNvGrpSpPr>
            <p:nvPr/>
          </p:nvGrpSpPr>
          <p:grpSpPr bwMode="auto">
            <a:xfrm>
              <a:off x="62" y="423"/>
              <a:ext cx="5793" cy="3651"/>
              <a:chOff x="62" y="423"/>
              <a:chExt cx="5793" cy="3651"/>
            </a:xfrm>
          </p:grpSpPr>
          <p:sp>
            <p:nvSpPr>
              <p:cNvPr id="3298" name="Freeform 226"/>
              <p:cNvSpPr>
                <a:spLocks noEditPoints="1"/>
              </p:cNvSpPr>
              <p:nvPr/>
            </p:nvSpPr>
            <p:spPr bwMode="auto">
              <a:xfrm>
                <a:off x="3446" y="3281"/>
                <a:ext cx="2409" cy="79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0"/>
                  </a:cxn>
                  <a:cxn ang="0">
                    <a:pos x="7396" y="0"/>
                  </a:cxn>
                  <a:cxn ang="0">
                    <a:pos x="7408" y="12"/>
                  </a:cxn>
                  <a:cxn ang="0">
                    <a:pos x="7408" y="2476"/>
                  </a:cxn>
                  <a:cxn ang="0">
                    <a:pos x="7396" y="2488"/>
                  </a:cxn>
                  <a:cxn ang="0">
                    <a:pos x="12" y="2488"/>
                  </a:cxn>
                  <a:cxn ang="0">
                    <a:pos x="0" y="2476"/>
                  </a:cxn>
                  <a:cxn ang="0">
                    <a:pos x="0" y="12"/>
                  </a:cxn>
                  <a:cxn ang="0">
                    <a:pos x="24" y="2476"/>
                  </a:cxn>
                  <a:cxn ang="0">
                    <a:pos x="12" y="2464"/>
                  </a:cxn>
                  <a:cxn ang="0">
                    <a:pos x="7396" y="2464"/>
                  </a:cxn>
                  <a:cxn ang="0">
                    <a:pos x="7384" y="2476"/>
                  </a:cxn>
                  <a:cxn ang="0">
                    <a:pos x="7384" y="12"/>
                  </a:cxn>
                  <a:cxn ang="0">
                    <a:pos x="7396" y="24"/>
                  </a:cxn>
                  <a:cxn ang="0">
                    <a:pos x="12" y="24"/>
                  </a:cxn>
                  <a:cxn ang="0">
                    <a:pos x="24" y="12"/>
                  </a:cxn>
                  <a:cxn ang="0">
                    <a:pos x="24" y="2476"/>
                  </a:cxn>
                </a:cxnLst>
                <a:rect l="0" t="0" r="r" b="b"/>
                <a:pathLst>
                  <a:path w="7408" h="2488">
                    <a:moveTo>
                      <a:pt x="0" y="12"/>
                    </a:moveTo>
                    <a:cubicBezTo>
                      <a:pt x="0" y="6"/>
                      <a:pt x="6" y="0"/>
                      <a:pt x="12" y="0"/>
                    </a:cubicBezTo>
                    <a:lnTo>
                      <a:pt x="7396" y="0"/>
                    </a:lnTo>
                    <a:cubicBezTo>
                      <a:pt x="7403" y="0"/>
                      <a:pt x="7408" y="6"/>
                      <a:pt x="7408" y="12"/>
                    </a:cubicBezTo>
                    <a:lnTo>
                      <a:pt x="7408" y="2476"/>
                    </a:lnTo>
                    <a:cubicBezTo>
                      <a:pt x="7408" y="2483"/>
                      <a:pt x="7403" y="2488"/>
                      <a:pt x="7396" y="2488"/>
                    </a:cubicBezTo>
                    <a:lnTo>
                      <a:pt x="12" y="2488"/>
                    </a:lnTo>
                    <a:cubicBezTo>
                      <a:pt x="6" y="2488"/>
                      <a:pt x="0" y="2483"/>
                      <a:pt x="0" y="2476"/>
                    </a:cubicBezTo>
                    <a:lnTo>
                      <a:pt x="0" y="12"/>
                    </a:lnTo>
                    <a:close/>
                    <a:moveTo>
                      <a:pt x="24" y="2476"/>
                    </a:moveTo>
                    <a:lnTo>
                      <a:pt x="12" y="2464"/>
                    </a:lnTo>
                    <a:lnTo>
                      <a:pt x="7396" y="2464"/>
                    </a:lnTo>
                    <a:lnTo>
                      <a:pt x="7384" y="2476"/>
                    </a:lnTo>
                    <a:lnTo>
                      <a:pt x="7384" y="12"/>
                    </a:lnTo>
                    <a:lnTo>
                      <a:pt x="7396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2476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99" name="Freeform 227"/>
              <p:cNvSpPr>
                <a:spLocks noEditPoints="1"/>
              </p:cNvSpPr>
              <p:nvPr/>
            </p:nvSpPr>
            <p:spPr bwMode="auto">
              <a:xfrm>
                <a:off x="991" y="2004"/>
                <a:ext cx="36" cy="304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35" y="1857"/>
                  </a:cxn>
                  <a:cxn ang="0">
                    <a:pos x="87" y="1857"/>
                  </a:cxn>
                  <a:cxn ang="0">
                    <a:pos x="87" y="0"/>
                  </a:cxn>
                  <a:cxn ang="0">
                    <a:pos x="135" y="0"/>
                  </a:cxn>
                  <a:cxn ang="0">
                    <a:pos x="216" y="1725"/>
                  </a:cxn>
                  <a:cxn ang="0">
                    <a:pos x="111" y="1905"/>
                  </a:cxn>
                  <a:cxn ang="0">
                    <a:pos x="7" y="1725"/>
                  </a:cxn>
                  <a:cxn ang="0">
                    <a:pos x="15" y="1692"/>
                  </a:cxn>
                  <a:cxn ang="0">
                    <a:pos x="48" y="1701"/>
                  </a:cxn>
                  <a:cxn ang="0">
                    <a:pos x="132" y="1845"/>
                  </a:cxn>
                  <a:cxn ang="0">
                    <a:pos x="91" y="1845"/>
                  </a:cxn>
                  <a:cxn ang="0">
                    <a:pos x="175" y="1701"/>
                  </a:cxn>
                  <a:cxn ang="0">
                    <a:pos x="208" y="1692"/>
                  </a:cxn>
                  <a:cxn ang="0">
                    <a:pos x="216" y="1725"/>
                  </a:cxn>
                </a:cxnLst>
                <a:rect l="0" t="0" r="r" b="b"/>
                <a:pathLst>
                  <a:path w="223" h="1905">
                    <a:moveTo>
                      <a:pt x="135" y="0"/>
                    </a:moveTo>
                    <a:lnTo>
                      <a:pt x="135" y="1857"/>
                    </a:lnTo>
                    <a:lnTo>
                      <a:pt x="87" y="1857"/>
                    </a:lnTo>
                    <a:lnTo>
                      <a:pt x="87" y="0"/>
                    </a:lnTo>
                    <a:lnTo>
                      <a:pt x="135" y="0"/>
                    </a:lnTo>
                    <a:close/>
                    <a:moveTo>
                      <a:pt x="216" y="1725"/>
                    </a:moveTo>
                    <a:lnTo>
                      <a:pt x="111" y="1905"/>
                    </a:lnTo>
                    <a:lnTo>
                      <a:pt x="7" y="1725"/>
                    </a:lnTo>
                    <a:cubicBezTo>
                      <a:pt x="0" y="1714"/>
                      <a:pt x="4" y="1699"/>
                      <a:pt x="15" y="1692"/>
                    </a:cubicBezTo>
                    <a:cubicBezTo>
                      <a:pt x="27" y="1686"/>
                      <a:pt x="42" y="1689"/>
                      <a:pt x="48" y="1701"/>
                    </a:cubicBezTo>
                    <a:lnTo>
                      <a:pt x="132" y="1845"/>
                    </a:lnTo>
                    <a:lnTo>
                      <a:pt x="91" y="1845"/>
                    </a:lnTo>
                    <a:lnTo>
                      <a:pt x="175" y="1701"/>
                    </a:lnTo>
                    <a:cubicBezTo>
                      <a:pt x="181" y="1689"/>
                      <a:pt x="196" y="1686"/>
                      <a:pt x="208" y="1692"/>
                    </a:cubicBezTo>
                    <a:cubicBezTo>
                      <a:pt x="219" y="1699"/>
                      <a:pt x="223" y="1714"/>
                      <a:pt x="216" y="1725"/>
                    </a:cubicBez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0" name="Freeform 228"/>
              <p:cNvSpPr>
                <a:spLocks noEditPoints="1"/>
              </p:cNvSpPr>
              <p:nvPr/>
            </p:nvSpPr>
            <p:spPr bwMode="auto">
              <a:xfrm>
                <a:off x="413" y="2006"/>
                <a:ext cx="37" cy="303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35" y="1849"/>
                  </a:cxn>
                  <a:cxn ang="0">
                    <a:pos x="87" y="1849"/>
                  </a:cxn>
                  <a:cxn ang="0">
                    <a:pos x="87" y="0"/>
                  </a:cxn>
                  <a:cxn ang="0">
                    <a:pos x="135" y="0"/>
                  </a:cxn>
                  <a:cxn ang="0">
                    <a:pos x="216" y="1717"/>
                  </a:cxn>
                  <a:cxn ang="0">
                    <a:pos x="111" y="1897"/>
                  </a:cxn>
                  <a:cxn ang="0">
                    <a:pos x="7" y="1717"/>
                  </a:cxn>
                  <a:cxn ang="0">
                    <a:pos x="15" y="1684"/>
                  </a:cxn>
                  <a:cxn ang="0">
                    <a:pos x="48" y="1693"/>
                  </a:cxn>
                  <a:cxn ang="0">
                    <a:pos x="132" y="1837"/>
                  </a:cxn>
                  <a:cxn ang="0">
                    <a:pos x="91" y="1837"/>
                  </a:cxn>
                  <a:cxn ang="0">
                    <a:pos x="175" y="1693"/>
                  </a:cxn>
                  <a:cxn ang="0">
                    <a:pos x="208" y="1684"/>
                  </a:cxn>
                  <a:cxn ang="0">
                    <a:pos x="216" y="1717"/>
                  </a:cxn>
                </a:cxnLst>
                <a:rect l="0" t="0" r="r" b="b"/>
                <a:pathLst>
                  <a:path w="223" h="1897">
                    <a:moveTo>
                      <a:pt x="135" y="0"/>
                    </a:moveTo>
                    <a:lnTo>
                      <a:pt x="135" y="1849"/>
                    </a:lnTo>
                    <a:lnTo>
                      <a:pt x="87" y="1849"/>
                    </a:lnTo>
                    <a:lnTo>
                      <a:pt x="87" y="0"/>
                    </a:lnTo>
                    <a:lnTo>
                      <a:pt x="135" y="0"/>
                    </a:lnTo>
                    <a:close/>
                    <a:moveTo>
                      <a:pt x="216" y="1717"/>
                    </a:moveTo>
                    <a:lnTo>
                      <a:pt x="111" y="1897"/>
                    </a:lnTo>
                    <a:lnTo>
                      <a:pt x="7" y="1717"/>
                    </a:lnTo>
                    <a:cubicBezTo>
                      <a:pt x="0" y="1706"/>
                      <a:pt x="4" y="1691"/>
                      <a:pt x="15" y="1684"/>
                    </a:cubicBezTo>
                    <a:cubicBezTo>
                      <a:pt x="27" y="1678"/>
                      <a:pt x="42" y="1681"/>
                      <a:pt x="48" y="1693"/>
                    </a:cubicBezTo>
                    <a:lnTo>
                      <a:pt x="132" y="1837"/>
                    </a:lnTo>
                    <a:lnTo>
                      <a:pt x="91" y="1837"/>
                    </a:lnTo>
                    <a:lnTo>
                      <a:pt x="175" y="1693"/>
                    </a:lnTo>
                    <a:cubicBezTo>
                      <a:pt x="181" y="1681"/>
                      <a:pt x="196" y="1678"/>
                      <a:pt x="208" y="1684"/>
                    </a:cubicBezTo>
                    <a:cubicBezTo>
                      <a:pt x="219" y="1691"/>
                      <a:pt x="223" y="1706"/>
                      <a:pt x="216" y="1717"/>
                    </a:cubicBez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1" name="Freeform 229"/>
              <p:cNvSpPr>
                <a:spLocks noEditPoints="1"/>
              </p:cNvSpPr>
              <p:nvPr/>
            </p:nvSpPr>
            <p:spPr bwMode="auto">
              <a:xfrm>
                <a:off x="113" y="1714"/>
                <a:ext cx="1298" cy="29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75" y="0"/>
                  </a:cxn>
                  <a:cxn ang="0">
                    <a:pos x="1298" y="0"/>
                  </a:cxn>
                  <a:cxn ang="0">
                    <a:pos x="1298" y="220"/>
                  </a:cxn>
                  <a:cxn ang="0">
                    <a:pos x="1223" y="294"/>
                  </a:cxn>
                  <a:cxn ang="0">
                    <a:pos x="0" y="294"/>
                  </a:cxn>
                  <a:cxn ang="0">
                    <a:pos x="0" y="74"/>
                  </a:cxn>
                  <a:cxn ang="0">
                    <a:pos x="8" y="290"/>
                  </a:cxn>
                  <a:cxn ang="0">
                    <a:pos x="4" y="286"/>
                  </a:cxn>
                  <a:cxn ang="0">
                    <a:pos x="1221" y="286"/>
                  </a:cxn>
                  <a:cxn ang="0">
                    <a:pos x="1218" y="287"/>
                  </a:cxn>
                  <a:cxn ang="0">
                    <a:pos x="1291" y="216"/>
                  </a:cxn>
                  <a:cxn ang="0">
                    <a:pos x="1290" y="218"/>
                  </a:cxn>
                  <a:cxn ang="0">
                    <a:pos x="1290" y="4"/>
                  </a:cxn>
                  <a:cxn ang="0">
                    <a:pos x="1294" y="8"/>
                  </a:cxn>
                  <a:cxn ang="0">
                    <a:pos x="77" y="8"/>
                  </a:cxn>
                  <a:cxn ang="0">
                    <a:pos x="79" y="7"/>
                  </a:cxn>
                  <a:cxn ang="0">
                    <a:pos x="6" y="78"/>
                  </a:cxn>
                  <a:cxn ang="0">
                    <a:pos x="8" y="75"/>
                  </a:cxn>
                  <a:cxn ang="0">
                    <a:pos x="8" y="290"/>
                  </a:cxn>
                  <a:cxn ang="0">
                    <a:pos x="4" y="72"/>
                  </a:cxn>
                  <a:cxn ang="0">
                    <a:pos x="1221" y="72"/>
                  </a:cxn>
                  <a:cxn ang="0">
                    <a:pos x="1218" y="73"/>
                  </a:cxn>
                  <a:cxn ang="0">
                    <a:pos x="1291" y="1"/>
                  </a:cxn>
                  <a:cxn ang="0">
                    <a:pos x="1297" y="7"/>
                  </a:cxn>
                  <a:cxn ang="0">
                    <a:pos x="1223" y="79"/>
                  </a:cxn>
                  <a:cxn ang="0">
                    <a:pos x="4" y="79"/>
                  </a:cxn>
                  <a:cxn ang="0">
                    <a:pos x="4" y="72"/>
                  </a:cxn>
                  <a:cxn ang="0">
                    <a:pos x="1225" y="75"/>
                  </a:cxn>
                  <a:cxn ang="0">
                    <a:pos x="1225" y="290"/>
                  </a:cxn>
                  <a:cxn ang="0">
                    <a:pos x="1217" y="290"/>
                  </a:cxn>
                  <a:cxn ang="0">
                    <a:pos x="1217" y="75"/>
                  </a:cxn>
                  <a:cxn ang="0">
                    <a:pos x="1225" y="75"/>
                  </a:cxn>
                </a:cxnLst>
                <a:rect l="0" t="0" r="r" b="b"/>
                <a:pathLst>
                  <a:path w="1298" h="294">
                    <a:moveTo>
                      <a:pt x="0" y="74"/>
                    </a:moveTo>
                    <a:lnTo>
                      <a:pt x="75" y="0"/>
                    </a:lnTo>
                    <a:lnTo>
                      <a:pt x="1298" y="0"/>
                    </a:lnTo>
                    <a:lnTo>
                      <a:pt x="1298" y="220"/>
                    </a:lnTo>
                    <a:lnTo>
                      <a:pt x="1223" y="294"/>
                    </a:lnTo>
                    <a:lnTo>
                      <a:pt x="0" y="294"/>
                    </a:lnTo>
                    <a:lnTo>
                      <a:pt x="0" y="74"/>
                    </a:lnTo>
                    <a:close/>
                    <a:moveTo>
                      <a:pt x="8" y="290"/>
                    </a:moveTo>
                    <a:lnTo>
                      <a:pt x="4" y="286"/>
                    </a:lnTo>
                    <a:lnTo>
                      <a:pt x="1221" y="286"/>
                    </a:lnTo>
                    <a:lnTo>
                      <a:pt x="1218" y="287"/>
                    </a:lnTo>
                    <a:lnTo>
                      <a:pt x="1291" y="216"/>
                    </a:lnTo>
                    <a:lnTo>
                      <a:pt x="1290" y="218"/>
                    </a:lnTo>
                    <a:lnTo>
                      <a:pt x="1290" y="4"/>
                    </a:lnTo>
                    <a:lnTo>
                      <a:pt x="1294" y="8"/>
                    </a:lnTo>
                    <a:lnTo>
                      <a:pt x="77" y="8"/>
                    </a:lnTo>
                    <a:lnTo>
                      <a:pt x="79" y="7"/>
                    </a:lnTo>
                    <a:lnTo>
                      <a:pt x="6" y="78"/>
                    </a:lnTo>
                    <a:lnTo>
                      <a:pt x="8" y="75"/>
                    </a:lnTo>
                    <a:lnTo>
                      <a:pt x="8" y="290"/>
                    </a:lnTo>
                    <a:close/>
                    <a:moveTo>
                      <a:pt x="4" y="72"/>
                    </a:moveTo>
                    <a:lnTo>
                      <a:pt x="1221" y="72"/>
                    </a:lnTo>
                    <a:lnTo>
                      <a:pt x="1218" y="73"/>
                    </a:lnTo>
                    <a:lnTo>
                      <a:pt x="1291" y="1"/>
                    </a:lnTo>
                    <a:lnTo>
                      <a:pt x="1297" y="7"/>
                    </a:lnTo>
                    <a:lnTo>
                      <a:pt x="1223" y="79"/>
                    </a:lnTo>
                    <a:lnTo>
                      <a:pt x="4" y="79"/>
                    </a:lnTo>
                    <a:lnTo>
                      <a:pt x="4" y="72"/>
                    </a:lnTo>
                    <a:close/>
                    <a:moveTo>
                      <a:pt x="1225" y="75"/>
                    </a:moveTo>
                    <a:lnTo>
                      <a:pt x="1225" y="290"/>
                    </a:lnTo>
                    <a:lnTo>
                      <a:pt x="1217" y="290"/>
                    </a:lnTo>
                    <a:lnTo>
                      <a:pt x="1217" y="75"/>
                    </a:lnTo>
                    <a:lnTo>
                      <a:pt x="1225" y="75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2" name="Rectangle 230"/>
              <p:cNvSpPr>
                <a:spLocks noChangeArrowheads="1"/>
              </p:cNvSpPr>
              <p:nvPr/>
            </p:nvSpPr>
            <p:spPr bwMode="auto">
              <a:xfrm>
                <a:off x="333" y="1846"/>
                <a:ext cx="372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ALHTAÏR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3" name="Rectangle 231"/>
              <p:cNvSpPr>
                <a:spLocks noChangeArrowheads="1"/>
              </p:cNvSpPr>
              <p:nvPr/>
            </p:nvSpPr>
            <p:spPr bwMode="auto">
              <a:xfrm>
                <a:off x="632" y="1846"/>
                <a:ext cx="8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«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4" name="Rectangle 232"/>
              <p:cNvSpPr>
                <a:spLocks noChangeArrowheads="1"/>
              </p:cNvSpPr>
              <p:nvPr/>
            </p:nvSpPr>
            <p:spPr bwMode="auto">
              <a:xfrm>
                <a:off x="695" y="1846"/>
                <a:ext cx="429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temps réel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5" name="Rectangle 233"/>
              <p:cNvSpPr>
                <a:spLocks noChangeArrowheads="1"/>
              </p:cNvSpPr>
              <p:nvPr/>
            </p:nvSpPr>
            <p:spPr bwMode="auto">
              <a:xfrm>
                <a:off x="1072" y="1846"/>
                <a:ext cx="8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»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6" name="Freeform 234"/>
              <p:cNvSpPr>
                <a:spLocks noEditPoints="1"/>
              </p:cNvSpPr>
              <p:nvPr/>
            </p:nvSpPr>
            <p:spPr bwMode="auto">
              <a:xfrm>
                <a:off x="891" y="750"/>
                <a:ext cx="218" cy="193"/>
              </a:xfrm>
              <a:custGeom>
                <a:avLst/>
                <a:gdLst/>
                <a:ahLst/>
                <a:cxnLst>
                  <a:cxn ang="0">
                    <a:pos x="16" y="1208"/>
                  </a:cxn>
                  <a:cxn ang="0">
                    <a:pos x="16" y="1032"/>
                  </a:cxn>
                  <a:cxn ang="0">
                    <a:pos x="0" y="920"/>
                  </a:cxn>
                  <a:cxn ang="0">
                    <a:pos x="0" y="872"/>
                  </a:cxn>
                  <a:cxn ang="0">
                    <a:pos x="0" y="872"/>
                  </a:cxn>
                  <a:cxn ang="0">
                    <a:pos x="16" y="760"/>
                  </a:cxn>
                  <a:cxn ang="0">
                    <a:pos x="16" y="584"/>
                  </a:cxn>
                  <a:cxn ang="0">
                    <a:pos x="0" y="472"/>
                  </a:cxn>
                  <a:cxn ang="0">
                    <a:pos x="0" y="424"/>
                  </a:cxn>
                  <a:cxn ang="0">
                    <a:pos x="0" y="424"/>
                  </a:cxn>
                  <a:cxn ang="0">
                    <a:pos x="16" y="312"/>
                  </a:cxn>
                  <a:cxn ang="0">
                    <a:pos x="16" y="135"/>
                  </a:cxn>
                  <a:cxn ang="0">
                    <a:pos x="0" y="23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54" y="16"/>
                  </a:cxn>
                  <a:cxn ang="0">
                    <a:pos x="330" y="16"/>
                  </a:cxn>
                  <a:cxn ang="0">
                    <a:pos x="442" y="0"/>
                  </a:cxn>
                  <a:cxn ang="0">
                    <a:pos x="490" y="0"/>
                  </a:cxn>
                  <a:cxn ang="0">
                    <a:pos x="490" y="0"/>
                  </a:cxn>
                  <a:cxn ang="0">
                    <a:pos x="602" y="16"/>
                  </a:cxn>
                  <a:cxn ang="0">
                    <a:pos x="778" y="16"/>
                  </a:cxn>
                  <a:cxn ang="0">
                    <a:pos x="891" y="0"/>
                  </a:cxn>
                  <a:cxn ang="0">
                    <a:pos x="939" y="0"/>
                  </a:cxn>
                  <a:cxn ang="0">
                    <a:pos x="939" y="0"/>
                  </a:cxn>
                  <a:cxn ang="0">
                    <a:pos x="1051" y="16"/>
                  </a:cxn>
                  <a:cxn ang="0">
                    <a:pos x="1227" y="16"/>
                  </a:cxn>
                  <a:cxn ang="0">
                    <a:pos x="1336" y="0"/>
                  </a:cxn>
                  <a:cxn ang="0">
                    <a:pos x="1328" y="8"/>
                  </a:cxn>
                  <a:cxn ang="0">
                    <a:pos x="1344" y="59"/>
                  </a:cxn>
                  <a:cxn ang="0">
                    <a:pos x="1344" y="59"/>
                  </a:cxn>
                  <a:cxn ang="0">
                    <a:pos x="1328" y="171"/>
                  </a:cxn>
                  <a:cxn ang="0">
                    <a:pos x="1328" y="347"/>
                  </a:cxn>
                  <a:cxn ang="0">
                    <a:pos x="1344" y="459"/>
                  </a:cxn>
                  <a:cxn ang="0">
                    <a:pos x="1344" y="507"/>
                  </a:cxn>
                  <a:cxn ang="0">
                    <a:pos x="1344" y="507"/>
                  </a:cxn>
                  <a:cxn ang="0">
                    <a:pos x="1328" y="620"/>
                  </a:cxn>
                  <a:cxn ang="0">
                    <a:pos x="1328" y="796"/>
                  </a:cxn>
                  <a:cxn ang="0">
                    <a:pos x="1344" y="908"/>
                  </a:cxn>
                  <a:cxn ang="0">
                    <a:pos x="1344" y="956"/>
                  </a:cxn>
                  <a:cxn ang="0">
                    <a:pos x="1344" y="956"/>
                  </a:cxn>
                  <a:cxn ang="0">
                    <a:pos x="1328" y="1068"/>
                  </a:cxn>
                  <a:cxn ang="0">
                    <a:pos x="1336" y="1216"/>
                  </a:cxn>
                  <a:cxn ang="0">
                    <a:pos x="1328" y="1208"/>
                  </a:cxn>
                  <a:cxn ang="0">
                    <a:pos x="1189" y="1216"/>
                  </a:cxn>
                  <a:cxn ang="0">
                    <a:pos x="1141" y="1216"/>
                  </a:cxn>
                  <a:cxn ang="0">
                    <a:pos x="1141" y="1216"/>
                  </a:cxn>
                  <a:cxn ang="0">
                    <a:pos x="1028" y="1200"/>
                  </a:cxn>
                  <a:cxn ang="0">
                    <a:pos x="852" y="1200"/>
                  </a:cxn>
                  <a:cxn ang="0">
                    <a:pos x="740" y="1216"/>
                  </a:cxn>
                  <a:cxn ang="0">
                    <a:pos x="692" y="1216"/>
                  </a:cxn>
                  <a:cxn ang="0">
                    <a:pos x="692" y="1216"/>
                  </a:cxn>
                  <a:cxn ang="0">
                    <a:pos x="580" y="1200"/>
                  </a:cxn>
                  <a:cxn ang="0">
                    <a:pos x="404" y="1200"/>
                  </a:cxn>
                  <a:cxn ang="0">
                    <a:pos x="292" y="1216"/>
                  </a:cxn>
                  <a:cxn ang="0">
                    <a:pos x="244" y="1216"/>
                  </a:cxn>
                  <a:cxn ang="0">
                    <a:pos x="244" y="1216"/>
                  </a:cxn>
                  <a:cxn ang="0">
                    <a:pos x="132" y="1200"/>
                  </a:cxn>
                  <a:cxn ang="0">
                    <a:pos x="8" y="1200"/>
                  </a:cxn>
                </a:cxnLst>
                <a:rect l="0" t="0" r="r" b="b"/>
                <a:pathLst>
                  <a:path w="1344" h="1216">
                    <a:moveTo>
                      <a:pt x="0" y="1208"/>
                    </a:moveTo>
                    <a:lnTo>
                      <a:pt x="0" y="1144"/>
                    </a:lnTo>
                    <a:lnTo>
                      <a:pt x="16" y="1144"/>
                    </a:lnTo>
                    <a:lnTo>
                      <a:pt x="16" y="1208"/>
                    </a:lnTo>
                    <a:lnTo>
                      <a:pt x="0" y="1208"/>
                    </a:lnTo>
                    <a:close/>
                    <a:moveTo>
                      <a:pt x="0" y="1096"/>
                    </a:moveTo>
                    <a:lnTo>
                      <a:pt x="0" y="1032"/>
                    </a:lnTo>
                    <a:lnTo>
                      <a:pt x="16" y="1032"/>
                    </a:lnTo>
                    <a:lnTo>
                      <a:pt x="16" y="1096"/>
                    </a:lnTo>
                    <a:lnTo>
                      <a:pt x="0" y="1096"/>
                    </a:lnTo>
                    <a:close/>
                    <a:moveTo>
                      <a:pt x="0" y="984"/>
                    </a:moveTo>
                    <a:lnTo>
                      <a:pt x="0" y="920"/>
                    </a:lnTo>
                    <a:lnTo>
                      <a:pt x="16" y="920"/>
                    </a:lnTo>
                    <a:lnTo>
                      <a:pt x="16" y="984"/>
                    </a:lnTo>
                    <a:lnTo>
                      <a:pt x="0" y="984"/>
                    </a:lnTo>
                    <a:close/>
                    <a:moveTo>
                      <a:pt x="0" y="872"/>
                    </a:moveTo>
                    <a:lnTo>
                      <a:pt x="0" y="808"/>
                    </a:lnTo>
                    <a:lnTo>
                      <a:pt x="16" y="808"/>
                    </a:lnTo>
                    <a:lnTo>
                      <a:pt x="16" y="872"/>
                    </a:lnTo>
                    <a:lnTo>
                      <a:pt x="0" y="872"/>
                    </a:lnTo>
                    <a:close/>
                    <a:moveTo>
                      <a:pt x="0" y="760"/>
                    </a:moveTo>
                    <a:lnTo>
                      <a:pt x="0" y="696"/>
                    </a:lnTo>
                    <a:lnTo>
                      <a:pt x="16" y="696"/>
                    </a:lnTo>
                    <a:lnTo>
                      <a:pt x="16" y="760"/>
                    </a:lnTo>
                    <a:lnTo>
                      <a:pt x="0" y="760"/>
                    </a:lnTo>
                    <a:close/>
                    <a:moveTo>
                      <a:pt x="0" y="648"/>
                    </a:moveTo>
                    <a:lnTo>
                      <a:pt x="0" y="584"/>
                    </a:lnTo>
                    <a:lnTo>
                      <a:pt x="16" y="584"/>
                    </a:lnTo>
                    <a:lnTo>
                      <a:pt x="16" y="648"/>
                    </a:lnTo>
                    <a:lnTo>
                      <a:pt x="0" y="648"/>
                    </a:lnTo>
                    <a:close/>
                    <a:moveTo>
                      <a:pt x="0" y="536"/>
                    </a:moveTo>
                    <a:lnTo>
                      <a:pt x="0" y="472"/>
                    </a:lnTo>
                    <a:lnTo>
                      <a:pt x="16" y="472"/>
                    </a:lnTo>
                    <a:lnTo>
                      <a:pt x="16" y="536"/>
                    </a:lnTo>
                    <a:lnTo>
                      <a:pt x="0" y="536"/>
                    </a:lnTo>
                    <a:close/>
                    <a:moveTo>
                      <a:pt x="0" y="424"/>
                    </a:moveTo>
                    <a:lnTo>
                      <a:pt x="0" y="360"/>
                    </a:lnTo>
                    <a:lnTo>
                      <a:pt x="16" y="360"/>
                    </a:lnTo>
                    <a:lnTo>
                      <a:pt x="16" y="424"/>
                    </a:lnTo>
                    <a:lnTo>
                      <a:pt x="0" y="424"/>
                    </a:lnTo>
                    <a:close/>
                    <a:moveTo>
                      <a:pt x="0" y="312"/>
                    </a:moveTo>
                    <a:lnTo>
                      <a:pt x="0" y="248"/>
                    </a:lnTo>
                    <a:lnTo>
                      <a:pt x="16" y="248"/>
                    </a:lnTo>
                    <a:lnTo>
                      <a:pt x="16" y="312"/>
                    </a:lnTo>
                    <a:lnTo>
                      <a:pt x="0" y="312"/>
                    </a:lnTo>
                    <a:close/>
                    <a:moveTo>
                      <a:pt x="0" y="199"/>
                    </a:moveTo>
                    <a:lnTo>
                      <a:pt x="0" y="135"/>
                    </a:lnTo>
                    <a:lnTo>
                      <a:pt x="16" y="135"/>
                    </a:lnTo>
                    <a:lnTo>
                      <a:pt x="16" y="199"/>
                    </a:lnTo>
                    <a:lnTo>
                      <a:pt x="0" y="199"/>
                    </a:lnTo>
                    <a:close/>
                    <a:moveTo>
                      <a:pt x="0" y="87"/>
                    </a:moveTo>
                    <a:lnTo>
                      <a:pt x="0" y="23"/>
                    </a:lnTo>
                    <a:lnTo>
                      <a:pt x="16" y="23"/>
                    </a:lnTo>
                    <a:lnTo>
                      <a:pt x="16" y="87"/>
                    </a:lnTo>
                    <a:lnTo>
                      <a:pt x="0" y="87"/>
                    </a:lnTo>
                    <a:close/>
                    <a:moveTo>
                      <a:pt x="42" y="0"/>
                    </a:moveTo>
                    <a:lnTo>
                      <a:pt x="106" y="0"/>
                    </a:lnTo>
                    <a:lnTo>
                      <a:pt x="106" y="16"/>
                    </a:lnTo>
                    <a:lnTo>
                      <a:pt x="42" y="16"/>
                    </a:lnTo>
                    <a:lnTo>
                      <a:pt x="42" y="0"/>
                    </a:lnTo>
                    <a:close/>
                    <a:moveTo>
                      <a:pt x="154" y="0"/>
                    </a:moveTo>
                    <a:lnTo>
                      <a:pt x="218" y="0"/>
                    </a:lnTo>
                    <a:lnTo>
                      <a:pt x="218" y="16"/>
                    </a:lnTo>
                    <a:lnTo>
                      <a:pt x="154" y="16"/>
                    </a:lnTo>
                    <a:lnTo>
                      <a:pt x="154" y="0"/>
                    </a:lnTo>
                    <a:close/>
                    <a:moveTo>
                      <a:pt x="266" y="0"/>
                    </a:moveTo>
                    <a:lnTo>
                      <a:pt x="330" y="0"/>
                    </a:lnTo>
                    <a:lnTo>
                      <a:pt x="330" y="16"/>
                    </a:lnTo>
                    <a:lnTo>
                      <a:pt x="266" y="16"/>
                    </a:lnTo>
                    <a:lnTo>
                      <a:pt x="266" y="0"/>
                    </a:lnTo>
                    <a:close/>
                    <a:moveTo>
                      <a:pt x="378" y="0"/>
                    </a:moveTo>
                    <a:lnTo>
                      <a:pt x="442" y="0"/>
                    </a:lnTo>
                    <a:lnTo>
                      <a:pt x="442" y="16"/>
                    </a:lnTo>
                    <a:lnTo>
                      <a:pt x="378" y="16"/>
                    </a:lnTo>
                    <a:lnTo>
                      <a:pt x="378" y="0"/>
                    </a:lnTo>
                    <a:close/>
                    <a:moveTo>
                      <a:pt x="490" y="0"/>
                    </a:moveTo>
                    <a:lnTo>
                      <a:pt x="554" y="0"/>
                    </a:lnTo>
                    <a:lnTo>
                      <a:pt x="554" y="16"/>
                    </a:lnTo>
                    <a:lnTo>
                      <a:pt x="490" y="16"/>
                    </a:lnTo>
                    <a:lnTo>
                      <a:pt x="490" y="0"/>
                    </a:lnTo>
                    <a:close/>
                    <a:moveTo>
                      <a:pt x="602" y="0"/>
                    </a:moveTo>
                    <a:lnTo>
                      <a:pt x="666" y="0"/>
                    </a:lnTo>
                    <a:lnTo>
                      <a:pt x="666" y="16"/>
                    </a:lnTo>
                    <a:lnTo>
                      <a:pt x="602" y="16"/>
                    </a:lnTo>
                    <a:lnTo>
                      <a:pt x="602" y="0"/>
                    </a:lnTo>
                    <a:close/>
                    <a:moveTo>
                      <a:pt x="714" y="0"/>
                    </a:moveTo>
                    <a:lnTo>
                      <a:pt x="778" y="0"/>
                    </a:lnTo>
                    <a:lnTo>
                      <a:pt x="778" y="16"/>
                    </a:lnTo>
                    <a:lnTo>
                      <a:pt x="714" y="16"/>
                    </a:lnTo>
                    <a:lnTo>
                      <a:pt x="714" y="0"/>
                    </a:lnTo>
                    <a:close/>
                    <a:moveTo>
                      <a:pt x="826" y="0"/>
                    </a:moveTo>
                    <a:lnTo>
                      <a:pt x="891" y="0"/>
                    </a:lnTo>
                    <a:lnTo>
                      <a:pt x="891" y="16"/>
                    </a:lnTo>
                    <a:lnTo>
                      <a:pt x="826" y="16"/>
                    </a:lnTo>
                    <a:lnTo>
                      <a:pt x="826" y="0"/>
                    </a:lnTo>
                    <a:close/>
                    <a:moveTo>
                      <a:pt x="939" y="0"/>
                    </a:moveTo>
                    <a:lnTo>
                      <a:pt x="1003" y="0"/>
                    </a:lnTo>
                    <a:lnTo>
                      <a:pt x="1003" y="16"/>
                    </a:lnTo>
                    <a:lnTo>
                      <a:pt x="939" y="16"/>
                    </a:lnTo>
                    <a:lnTo>
                      <a:pt x="939" y="0"/>
                    </a:lnTo>
                    <a:close/>
                    <a:moveTo>
                      <a:pt x="1051" y="0"/>
                    </a:moveTo>
                    <a:lnTo>
                      <a:pt x="1115" y="0"/>
                    </a:lnTo>
                    <a:lnTo>
                      <a:pt x="1115" y="16"/>
                    </a:lnTo>
                    <a:lnTo>
                      <a:pt x="1051" y="16"/>
                    </a:lnTo>
                    <a:lnTo>
                      <a:pt x="1051" y="0"/>
                    </a:lnTo>
                    <a:close/>
                    <a:moveTo>
                      <a:pt x="1163" y="0"/>
                    </a:moveTo>
                    <a:lnTo>
                      <a:pt x="1227" y="0"/>
                    </a:lnTo>
                    <a:lnTo>
                      <a:pt x="1227" y="16"/>
                    </a:lnTo>
                    <a:lnTo>
                      <a:pt x="1163" y="16"/>
                    </a:lnTo>
                    <a:lnTo>
                      <a:pt x="1163" y="0"/>
                    </a:lnTo>
                    <a:close/>
                    <a:moveTo>
                      <a:pt x="1275" y="0"/>
                    </a:move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1"/>
                    </a:lnTo>
                    <a:lnTo>
                      <a:pt x="1328" y="11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1275" y="16"/>
                    </a:lnTo>
                    <a:lnTo>
                      <a:pt x="1275" y="0"/>
                    </a:lnTo>
                    <a:close/>
                    <a:moveTo>
                      <a:pt x="1344" y="59"/>
                    </a:moveTo>
                    <a:lnTo>
                      <a:pt x="1344" y="123"/>
                    </a:lnTo>
                    <a:lnTo>
                      <a:pt x="1328" y="123"/>
                    </a:lnTo>
                    <a:lnTo>
                      <a:pt x="1328" y="59"/>
                    </a:lnTo>
                    <a:lnTo>
                      <a:pt x="1344" y="59"/>
                    </a:lnTo>
                    <a:close/>
                    <a:moveTo>
                      <a:pt x="1344" y="171"/>
                    </a:moveTo>
                    <a:lnTo>
                      <a:pt x="1344" y="235"/>
                    </a:lnTo>
                    <a:lnTo>
                      <a:pt x="1328" y="235"/>
                    </a:lnTo>
                    <a:lnTo>
                      <a:pt x="1328" y="171"/>
                    </a:lnTo>
                    <a:lnTo>
                      <a:pt x="1344" y="171"/>
                    </a:lnTo>
                    <a:close/>
                    <a:moveTo>
                      <a:pt x="1344" y="283"/>
                    </a:moveTo>
                    <a:lnTo>
                      <a:pt x="1344" y="347"/>
                    </a:lnTo>
                    <a:lnTo>
                      <a:pt x="1328" y="347"/>
                    </a:lnTo>
                    <a:lnTo>
                      <a:pt x="1328" y="283"/>
                    </a:lnTo>
                    <a:lnTo>
                      <a:pt x="1344" y="283"/>
                    </a:lnTo>
                    <a:close/>
                    <a:moveTo>
                      <a:pt x="1344" y="395"/>
                    </a:moveTo>
                    <a:lnTo>
                      <a:pt x="1344" y="459"/>
                    </a:lnTo>
                    <a:lnTo>
                      <a:pt x="1328" y="459"/>
                    </a:lnTo>
                    <a:lnTo>
                      <a:pt x="1328" y="395"/>
                    </a:lnTo>
                    <a:lnTo>
                      <a:pt x="1344" y="395"/>
                    </a:lnTo>
                    <a:close/>
                    <a:moveTo>
                      <a:pt x="1344" y="507"/>
                    </a:moveTo>
                    <a:lnTo>
                      <a:pt x="1344" y="572"/>
                    </a:lnTo>
                    <a:lnTo>
                      <a:pt x="1328" y="572"/>
                    </a:lnTo>
                    <a:lnTo>
                      <a:pt x="1328" y="507"/>
                    </a:lnTo>
                    <a:lnTo>
                      <a:pt x="1344" y="507"/>
                    </a:lnTo>
                    <a:close/>
                    <a:moveTo>
                      <a:pt x="1344" y="620"/>
                    </a:moveTo>
                    <a:lnTo>
                      <a:pt x="1344" y="684"/>
                    </a:lnTo>
                    <a:lnTo>
                      <a:pt x="1328" y="684"/>
                    </a:lnTo>
                    <a:lnTo>
                      <a:pt x="1328" y="620"/>
                    </a:lnTo>
                    <a:lnTo>
                      <a:pt x="1344" y="620"/>
                    </a:lnTo>
                    <a:close/>
                    <a:moveTo>
                      <a:pt x="1344" y="732"/>
                    </a:moveTo>
                    <a:lnTo>
                      <a:pt x="1344" y="796"/>
                    </a:lnTo>
                    <a:lnTo>
                      <a:pt x="1328" y="796"/>
                    </a:lnTo>
                    <a:lnTo>
                      <a:pt x="1328" y="732"/>
                    </a:lnTo>
                    <a:lnTo>
                      <a:pt x="1344" y="732"/>
                    </a:lnTo>
                    <a:close/>
                    <a:moveTo>
                      <a:pt x="1344" y="844"/>
                    </a:moveTo>
                    <a:lnTo>
                      <a:pt x="1344" y="908"/>
                    </a:lnTo>
                    <a:lnTo>
                      <a:pt x="1328" y="908"/>
                    </a:lnTo>
                    <a:lnTo>
                      <a:pt x="1328" y="844"/>
                    </a:lnTo>
                    <a:lnTo>
                      <a:pt x="1344" y="844"/>
                    </a:lnTo>
                    <a:close/>
                    <a:moveTo>
                      <a:pt x="1344" y="956"/>
                    </a:moveTo>
                    <a:lnTo>
                      <a:pt x="1344" y="1020"/>
                    </a:lnTo>
                    <a:lnTo>
                      <a:pt x="1328" y="1020"/>
                    </a:lnTo>
                    <a:lnTo>
                      <a:pt x="1328" y="956"/>
                    </a:lnTo>
                    <a:lnTo>
                      <a:pt x="1344" y="956"/>
                    </a:lnTo>
                    <a:close/>
                    <a:moveTo>
                      <a:pt x="1344" y="1068"/>
                    </a:moveTo>
                    <a:lnTo>
                      <a:pt x="1344" y="1132"/>
                    </a:lnTo>
                    <a:lnTo>
                      <a:pt x="1328" y="1132"/>
                    </a:lnTo>
                    <a:lnTo>
                      <a:pt x="1328" y="1068"/>
                    </a:lnTo>
                    <a:lnTo>
                      <a:pt x="1344" y="1068"/>
                    </a:lnTo>
                    <a:close/>
                    <a:moveTo>
                      <a:pt x="1344" y="1180"/>
                    </a:move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1301" y="1216"/>
                    </a:lnTo>
                    <a:lnTo>
                      <a:pt x="1301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1180"/>
                    </a:lnTo>
                    <a:lnTo>
                      <a:pt x="1344" y="1180"/>
                    </a:lnTo>
                    <a:close/>
                    <a:moveTo>
                      <a:pt x="1253" y="1216"/>
                    </a:moveTo>
                    <a:lnTo>
                      <a:pt x="1189" y="1216"/>
                    </a:lnTo>
                    <a:lnTo>
                      <a:pt x="1189" y="1200"/>
                    </a:lnTo>
                    <a:lnTo>
                      <a:pt x="1253" y="1200"/>
                    </a:lnTo>
                    <a:lnTo>
                      <a:pt x="1253" y="1216"/>
                    </a:lnTo>
                    <a:close/>
                    <a:moveTo>
                      <a:pt x="1141" y="1216"/>
                    </a:moveTo>
                    <a:lnTo>
                      <a:pt x="1076" y="1216"/>
                    </a:lnTo>
                    <a:lnTo>
                      <a:pt x="1076" y="1200"/>
                    </a:lnTo>
                    <a:lnTo>
                      <a:pt x="1141" y="1200"/>
                    </a:lnTo>
                    <a:lnTo>
                      <a:pt x="1141" y="1216"/>
                    </a:lnTo>
                    <a:close/>
                    <a:moveTo>
                      <a:pt x="1028" y="1216"/>
                    </a:moveTo>
                    <a:lnTo>
                      <a:pt x="964" y="1216"/>
                    </a:lnTo>
                    <a:lnTo>
                      <a:pt x="964" y="1200"/>
                    </a:lnTo>
                    <a:lnTo>
                      <a:pt x="1028" y="1200"/>
                    </a:lnTo>
                    <a:lnTo>
                      <a:pt x="1028" y="1216"/>
                    </a:lnTo>
                    <a:close/>
                    <a:moveTo>
                      <a:pt x="916" y="1216"/>
                    </a:moveTo>
                    <a:lnTo>
                      <a:pt x="852" y="1216"/>
                    </a:lnTo>
                    <a:lnTo>
                      <a:pt x="852" y="1200"/>
                    </a:lnTo>
                    <a:lnTo>
                      <a:pt x="916" y="1200"/>
                    </a:lnTo>
                    <a:lnTo>
                      <a:pt x="916" y="1216"/>
                    </a:lnTo>
                    <a:close/>
                    <a:moveTo>
                      <a:pt x="804" y="1216"/>
                    </a:moveTo>
                    <a:lnTo>
                      <a:pt x="740" y="1216"/>
                    </a:lnTo>
                    <a:lnTo>
                      <a:pt x="740" y="1200"/>
                    </a:lnTo>
                    <a:lnTo>
                      <a:pt x="804" y="1200"/>
                    </a:lnTo>
                    <a:lnTo>
                      <a:pt x="804" y="1216"/>
                    </a:lnTo>
                    <a:close/>
                    <a:moveTo>
                      <a:pt x="692" y="1216"/>
                    </a:moveTo>
                    <a:lnTo>
                      <a:pt x="628" y="1216"/>
                    </a:lnTo>
                    <a:lnTo>
                      <a:pt x="628" y="1200"/>
                    </a:lnTo>
                    <a:lnTo>
                      <a:pt x="692" y="1200"/>
                    </a:lnTo>
                    <a:lnTo>
                      <a:pt x="692" y="1216"/>
                    </a:lnTo>
                    <a:close/>
                    <a:moveTo>
                      <a:pt x="580" y="1216"/>
                    </a:moveTo>
                    <a:lnTo>
                      <a:pt x="516" y="1216"/>
                    </a:lnTo>
                    <a:lnTo>
                      <a:pt x="516" y="1200"/>
                    </a:lnTo>
                    <a:lnTo>
                      <a:pt x="580" y="1200"/>
                    </a:lnTo>
                    <a:lnTo>
                      <a:pt x="580" y="1216"/>
                    </a:lnTo>
                    <a:close/>
                    <a:moveTo>
                      <a:pt x="468" y="1216"/>
                    </a:moveTo>
                    <a:lnTo>
                      <a:pt x="404" y="1216"/>
                    </a:lnTo>
                    <a:lnTo>
                      <a:pt x="404" y="1200"/>
                    </a:lnTo>
                    <a:lnTo>
                      <a:pt x="468" y="1200"/>
                    </a:lnTo>
                    <a:lnTo>
                      <a:pt x="468" y="1216"/>
                    </a:lnTo>
                    <a:close/>
                    <a:moveTo>
                      <a:pt x="356" y="1216"/>
                    </a:moveTo>
                    <a:lnTo>
                      <a:pt x="292" y="1216"/>
                    </a:lnTo>
                    <a:lnTo>
                      <a:pt x="292" y="1200"/>
                    </a:lnTo>
                    <a:lnTo>
                      <a:pt x="356" y="1200"/>
                    </a:lnTo>
                    <a:lnTo>
                      <a:pt x="356" y="1216"/>
                    </a:lnTo>
                    <a:close/>
                    <a:moveTo>
                      <a:pt x="244" y="1216"/>
                    </a:moveTo>
                    <a:lnTo>
                      <a:pt x="180" y="1216"/>
                    </a:lnTo>
                    <a:lnTo>
                      <a:pt x="180" y="1200"/>
                    </a:lnTo>
                    <a:lnTo>
                      <a:pt x="244" y="1200"/>
                    </a:lnTo>
                    <a:lnTo>
                      <a:pt x="244" y="1216"/>
                    </a:lnTo>
                    <a:close/>
                    <a:moveTo>
                      <a:pt x="132" y="1216"/>
                    </a:moveTo>
                    <a:lnTo>
                      <a:pt x="67" y="1216"/>
                    </a:lnTo>
                    <a:lnTo>
                      <a:pt x="67" y="1200"/>
                    </a:lnTo>
                    <a:lnTo>
                      <a:pt x="132" y="1200"/>
                    </a:lnTo>
                    <a:lnTo>
                      <a:pt x="132" y="1216"/>
                    </a:lnTo>
                    <a:close/>
                    <a:moveTo>
                      <a:pt x="19" y="1216"/>
                    </a:moveTo>
                    <a:lnTo>
                      <a:pt x="8" y="1216"/>
                    </a:lnTo>
                    <a:lnTo>
                      <a:pt x="8" y="1200"/>
                    </a:lnTo>
                    <a:lnTo>
                      <a:pt x="19" y="1200"/>
                    </a:lnTo>
                    <a:lnTo>
                      <a:pt x="19" y="1216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7" name="Rectangle 235"/>
              <p:cNvSpPr>
                <a:spLocks noChangeArrowheads="1"/>
              </p:cNvSpPr>
              <p:nvPr/>
            </p:nvSpPr>
            <p:spPr bwMode="auto">
              <a:xfrm>
                <a:off x="931" y="789"/>
                <a:ext cx="216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8" name="Freeform 236"/>
              <p:cNvSpPr>
                <a:spLocks noEditPoints="1"/>
              </p:cNvSpPr>
              <p:nvPr/>
            </p:nvSpPr>
            <p:spPr bwMode="auto">
              <a:xfrm>
                <a:off x="930" y="788"/>
                <a:ext cx="218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36" y="0"/>
                  </a:cxn>
                  <a:cxn ang="0">
                    <a:pos x="1344" y="8"/>
                  </a:cxn>
                  <a:cxn ang="0">
                    <a:pos x="1344" y="1208"/>
                  </a:cxn>
                  <a:cxn ang="0">
                    <a:pos x="1336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36" y="1200"/>
                  </a:cxn>
                  <a:cxn ang="0">
                    <a:pos x="1328" y="1208"/>
                  </a:cxn>
                  <a:cxn ang="0">
                    <a:pos x="1328" y="8"/>
                  </a:cxn>
                  <a:cxn ang="0">
                    <a:pos x="133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44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9" name="Rectangle 237"/>
              <p:cNvSpPr>
                <a:spLocks noChangeArrowheads="1"/>
              </p:cNvSpPr>
              <p:nvPr/>
            </p:nvSpPr>
            <p:spPr bwMode="auto">
              <a:xfrm>
                <a:off x="127" y="771"/>
                <a:ext cx="216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0" name="Freeform 238"/>
              <p:cNvSpPr>
                <a:spLocks noEditPoints="1"/>
              </p:cNvSpPr>
              <p:nvPr/>
            </p:nvSpPr>
            <p:spPr bwMode="auto">
              <a:xfrm>
                <a:off x="126" y="770"/>
                <a:ext cx="218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36" y="0"/>
                  </a:cxn>
                  <a:cxn ang="0">
                    <a:pos x="1344" y="8"/>
                  </a:cxn>
                  <a:cxn ang="0">
                    <a:pos x="1344" y="1208"/>
                  </a:cxn>
                  <a:cxn ang="0">
                    <a:pos x="1336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36" y="1200"/>
                  </a:cxn>
                  <a:cxn ang="0">
                    <a:pos x="1328" y="1208"/>
                  </a:cxn>
                  <a:cxn ang="0">
                    <a:pos x="1328" y="8"/>
                  </a:cxn>
                  <a:cxn ang="0">
                    <a:pos x="133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44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1" name="Freeform 239"/>
              <p:cNvSpPr>
                <a:spLocks noEditPoints="1"/>
              </p:cNvSpPr>
              <p:nvPr/>
            </p:nvSpPr>
            <p:spPr bwMode="auto">
              <a:xfrm>
                <a:off x="167" y="811"/>
                <a:ext cx="219" cy="194"/>
              </a:xfrm>
              <a:custGeom>
                <a:avLst/>
                <a:gdLst/>
                <a:ahLst/>
                <a:cxnLst>
                  <a:cxn ang="0">
                    <a:pos x="16" y="1208"/>
                  </a:cxn>
                  <a:cxn ang="0">
                    <a:pos x="16" y="1032"/>
                  </a:cxn>
                  <a:cxn ang="0">
                    <a:pos x="0" y="920"/>
                  </a:cxn>
                  <a:cxn ang="0">
                    <a:pos x="0" y="872"/>
                  </a:cxn>
                  <a:cxn ang="0">
                    <a:pos x="0" y="872"/>
                  </a:cxn>
                  <a:cxn ang="0">
                    <a:pos x="16" y="760"/>
                  </a:cxn>
                  <a:cxn ang="0">
                    <a:pos x="16" y="584"/>
                  </a:cxn>
                  <a:cxn ang="0">
                    <a:pos x="0" y="472"/>
                  </a:cxn>
                  <a:cxn ang="0">
                    <a:pos x="0" y="424"/>
                  </a:cxn>
                  <a:cxn ang="0">
                    <a:pos x="0" y="424"/>
                  </a:cxn>
                  <a:cxn ang="0">
                    <a:pos x="16" y="312"/>
                  </a:cxn>
                  <a:cxn ang="0">
                    <a:pos x="16" y="135"/>
                  </a:cxn>
                  <a:cxn ang="0">
                    <a:pos x="0" y="23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54" y="16"/>
                  </a:cxn>
                  <a:cxn ang="0">
                    <a:pos x="330" y="16"/>
                  </a:cxn>
                  <a:cxn ang="0">
                    <a:pos x="442" y="0"/>
                  </a:cxn>
                  <a:cxn ang="0">
                    <a:pos x="490" y="0"/>
                  </a:cxn>
                  <a:cxn ang="0">
                    <a:pos x="490" y="0"/>
                  </a:cxn>
                  <a:cxn ang="0">
                    <a:pos x="602" y="16"/>
                  </a:cxn>
                  <a:cxn ang="0">
                    <a:pos x="778" y="16"/>
                  </a:cxn>
                  <a:cxn ang="0">
                    <a:pos x="891" y="0"/>
                  </a:cxn>
                  <a:cxn ang="0">
                    <a:pos x="939" y="0"/>
                  </a:cxn>
                  <a:cxn ang="0">
                    <a:pos x="939" y="0"/>
                  </a:cxn>
                  <a:cxn ang="0">
                    <a:pos x="1051" y="16"/>
                  </a:cxn>
                  <a:cxn ang="0">
                    <a:pos x="1227" y="16"/>
                  </a:cxn>
                  <a:cxn ang="0">
                    <a:pos x="1336" y="0"/>
                  </a:cxn>
                  <a:cxn ang="0">
                    <a:pos x="1328" y="8"/>
                  </a:cxn>
                  <a:cxn ang="0">
                    <a:pos x="1344" y="59"/>
                  </a:cxn>
                  <a:cxn ang="0">
                    <a:pos x="1344" y="59"/>
                  </a:cxn>
                  <a:cxn ang="0">
                    <a:pos x="1328" y="171"/>
                  </a:cxn>
                  <a:cxn ang="0">
                    <a:pos x="1328" y="347"/>
                  </a:cxn>
                  <a:cxn ang="0">
                    <a:pos x="1344" y="459"/>
                  </a:cxn>
                  <a:cxn ang="0">
                    <a:pos x="1344" y="507"/>
                  </a:cxn>
                  <a:cxn ang="0">
                    <a:pos x="1344" y="507"/>
                  </a:cxn>
                  <a:cxn ang="0">
                    <a:pos x="1328" y="620"/>
                  </a:cxn>
                  <a:cxn ang="0">
                    <a:pos x="1328" y="796"/>
                  </a:cxn>
                  <a:cxn ang="0">
                    <a:pos x="1344" y="908"/>
                  </a:cxn>
                  <a:cxn ang="0">
                    <a:pos x="1344" y="956"/>
                  </a:cxn>
                  <a:cxn ang="0">
                    <a:pos x="1344" y="956"/>
                  </a:cxn>
                  <a:cxn ang="0">
                    <a:pos x="1328" y="1068"/>
                  </a:cxn>
                  <a:cxn ang="0">
                    <a:pos x="1336" y="1216"/>
                  </a:cxn>
                  <a:cxn ang="0">
                    <a:pos x="1328" y="1208"/>
                  </a:cxn>
                  <a:cxn ang="0">
                    <a:pos x="1189" y="1216"/>
                  </a:cxn>
                  <a:cxn ang="0">
                    <a:pos x="1141" y="1216"/>
                  </a:cxn>
                  <a:cxn ang="0">
                    <a:pos x="1141" y="1216"/>
                  </a:cxn>
                  <a:cxn ang="0">
                    <a:pos x="1028" y="1200"/>
                  </a:cxn>
                  <a:cxn ang="0">
                    <a:pos x="852" y="1200"/>
                  </a:cxn>
                  <a:cxn ang="0">
                    <a:pos x="740" y="1216"/>
                  </a:cxn>
                  <a:cxn ang="0">
                    <a:pos x="692" y="1216"/>
                  </a:cxn>
                  <a:cxn ang="0">
                    <a:pos x="692" y="1216"/>
                  </a:cxn>
                  <a:cxn ang="0">
                    <a:pos x="580" y="1200"/>
                  </a:cxn>
                  <a:cxn ang="0">
                    <a:pos x="404" y="1200"/>
                  </a:cxn>
                  <a:cxn ang="0">
                    <a:pos x="292" y="1216"/>
                  </a:cxn>
                  <a:cxn ang="0">
                    <a:pos x="244" y="1216"/>
                  </a:cxn>
                  <a:cxn ang="0">
                    <a:pos x="244" y="1216"/>
                  </a:cxn>
                  <a:cxn ang="0">
                    <a:pos x="132" y="1200"/>
                  </a:cxn>
                  <a:cxn ang="0">
                    <a:pos x="8" y="1200"/>
                  </a:cxn>
                </a:cxnLst>
                <a:rect l="0" t="0" r="r" b="b"/>
                <a:pathLst>
                  <a:path w="1344" h="1216">
                    <a:moveTo>
                      <a:pt x="0" y="1208"/>
                    </a:moveTo>
                    <a:lnTo>
                      <a:pt x="0" y="1144"/>
                    </a:lnTo>
                    <a:lnTo>
                      <a:pt x="16" y="1144"/>
                    </a:lnTo>
                    <a:lnTo>
                      <a:pt x="16" y="1208"/>
                    </a:lnTo>
                    <a:lnTo>
                      <a:pt x="0" y="1208"/>
                    </a:lnTo>
                    <a:close/>
                    <a:moveTo>
                      <a:pt x="0" y="1096"/>
                    </a:moveTo>
                    <a:lnTo>
                      <a:pt x="0" y="1032"/>
                    </a:lnTo>
                    <a:lnTo>
                      <a:pt x="16" y="1032"/>
                    </a:lnTo>
                    <a:lnTo>
                      <a:pt x="16" y="1096"/>
                    </a:lnTo>
                    <a:lnTo>
                      <a:pt x="0" y="1096"/>
                    </a:lnTo>
                    <a:close/>
                    <a:moveTo>
                      <a:pt x="0" y="984"/>
                    </a:moveTo>
                    <a:lnTo>
                      <a:pt x="0" y="920"/>
                    </a:lnTo>
                    <a:lnTo>
                      <a:pt x="16" y="920"/>
                    </a:lnTo>
                    <a:lnTo>
                      <a:pt x="16" y="984"/>
                    </a:lnTo>
                    <a:lnTo>
                      <a:pt x="0" y="984"/>
                    </a:lnTo>
                    <a:close/>
                    <a:moveTo>
                      <a:pt x="0" y="872"/>
                    </a:moveTo>
                    <a:lnTo>
                      <a:pt x="0" y="808"/>
                    </a:lnTo>
                    <a:lnTo>
                      <a:pt x="16" y="808"/>
                    </a:lnTo>
                    <a:lnTo>
                      <a:pt x="16" y="872"/>
                    </a:lnTo>
                    <a:lnTo>
                      <a:pt x="0" y="872"/>
                    </a:lnTo>
                    <a:close/>
                    <a:moveTo>
                      <a:pt x="0" y="760"/>
                    </a:moveTo>
                    <a:lnTo>
                      <a:pt x="0" y="696"/>
                    </a:lnTo>
                    <a:lnTo>
                      <a:pt x="16" y="696"/>
                    </a:lnTo>
                    <a:lnTo>
                      <a:pt x="16" y="760"/>
                    </a:lnTo>
                    <a:lnTo>
                      <a:pt x="0" y="760"/>
                    </a:lnTo>
                    <a:close/>
                    <a:moveTo>
                      <a:pt x="0" y="648"/>
                    </a:moveTo>
                    <a:lnTo>
                      <a:pt x="0" y="584"/>
                    </a:lnTo>
                    <a:lnTo>
                      <a:pt x="16" y="584"/>
                    </a:lnTo>
                    <a:lnTo>
                      <a:pt x="16" y="648"/>
                    </a:lnTo>
                    <a:lnTo>
                      <a:pt x="0" y="648"/>
                    </a:lnTo>
                    <a:close/>
                    <a:moveTo>
                      <a:pt x="0" y="536"/>
                    </a:moveTo>
                    <a:lnTo>
                      <a:pt x="0" y="472"/>
                    </a:lnTo>
                    <a:lnTo>
                      <a:pt x="16" y="472"/>
                    </a:lnTo>
                    <a:lnTo>
                      <a:pt x="16" y="536"/>
                    </a:lnTo>
                    <a:lnTo>
                      <a:pt x="0" y="536"/>
                    </a:lnTo>
                    <a:close/>
                    <a:moveTo>
                      <a:pt x="0" y="424"/>
                    </a:moveTo>
                    <a:lnTo>
                      <a:pt x="0" y="360"/>
                    </a:lnTo>
                    <a:lnTo>
                      <a:pt x="16" y="360"/>
                    </a:lnTo>
                    <a:lnTo>
                      <a:pt x="16" y="424"/>
                    </a:lnTo>
                    <a:lnTo>
                      <a:pt x="0" y="424"/>
                    </a:lnTo>
                    <a:close/>
                    <a:moveTo>
                      <a:pt x="0" y="312"/>
                    </a:moveTo>
                    <a:lnTo>
                      <a:pt x="0" y="248"/>
                    </a:lnTo>
                    <a:lnTo>
                      <a:pt x="16" y="248"/>
                    </a:lnTo>
                    <a:lnTo>
                      <a:pt x="16" y="312"/>
                    </a:lnTo>
                    <a:lnTo>
                      <a:pt x="0" y="312"/>
                    </a:lnTo>
                    <a:close/>
                    <a:moveTo>
                      <a:pt x="0" y="199"/>
                    </a:moveTo>
                    <a:lnTo>
                      <a:pt x="0" y="135"/>
                    </a:lnTo>
                    <a:lnTo>
                      <a:pt x="16" y="135"/>
                    </a:lnTo>
                    <a:lnTo>
                      <a:pt x="16" y="199"/>
                    </a:lnTo>
                    <a:lnTo>
                      <a:pt x="0" y="199"/>
                    </a:lnTo>
                    <a:close/>
                    <a:moveTo>
                      <a:pt x="0" y="87"/>
                    </a:moveTo>
                    <a:lnTo>
                      <a:pt x="0" y="23"/>
                    </a:lnTo>
                    <a:lnTo>
                      <a:pt x="16" y="23"/>
                    </a:lnTo>
                    <a:lnTo>
                      <a:pt x="16" y="87"/>
                    </a:lnTo>
                    <a:lnTo>
                      <a:pt x="0" y="87"/>
                    </a:lnTo>
                    <a:close/>
                    <a:moveTo>
                      <a:pt x="42" y="0"/>
                    </a:moveTo>
                    <a:lnTo>
                      <a:pt x="106" y="0"/>
                    </a:lnTo>
                    <a:lnTo>
                      <a:pt x="106" y="16"/>
                    </a:lnTo>
                    <a:lnTo>
                      <a:pt x="42" y="16"/>
                    </a:lnTo>
                    <a:lnTo>
                      <a:pt x="42" y="0"/>
                    </a:lnTo>
                    <a:close/>
                    <a:moveTo>
                      <a:pt x="154" y="0"/>
                    </a:moveTo>
                    <a:lnTo>
                      <a:pt x="218" y="0"/>
                    </a:lnTo>
                    <a:lnTo>
                      <a:pt x="218" y="16"/>
                    </a:lnTo>
                    <a:lnTo>
                      <a:pt x="154" y="16"/>
                    </a:lnTo>
                    <a:lnTo>
                      <a:pt x="154" y="0"/>
                    </a:lnTo>
                    <a:close/>
                    <a:moveTo>
                      <a:pt x="266" y="0"/>
                    </a:moveTo>
                    <a:lnTo>
                      <a:pt x="330" y="0"/>
                    </a:lnTo>
                    <a:lnTo>
                      <a:pt x="330" y="16"/>
                    </a:lnTo>
                    <a:lnTo>
                      <a:pt x="266" y="16"/>
                    </a:lnTo>
                    <a:lnTo>
                      <a:pt x="266" y="0"/>
                    </a:lnTo>
                    <a:close/>
                    <a:moveTo>
                      <a:pt x="378" y="0"/>
                    </a:moveTo>
                    <a:lnTo>
                      <a:pt x="442" y="0"/>
                    </a:lnTo>
                    <a:lnTo>
                      <a:pt x="442" y="16"/>
                    </a:lnTo>
                    <a:lnTo>
                      <a:pt x="378" y="16"/>
                    </a:lnTo>
                    <a:lnTo>
                      <a:pt x="378" y="0"/>
                    </a:lnTo>
                    <a:close/>
                    <a:moveTo>
                      <a:pt x="490" y="0"/>
                    </a:moveTo>
                    <a:lnTo>
                      <a:pt x="554" y="0"/>
                    </a:lnTo>
                    <a:lnTo>
                      <a:pt x="554" y="16"/>
                    </a:lnTo>
                    <a:lnTo>
                      <a:pt x="490" y="16"/>
                    </a:lnTo>
                    <a:lnTo>
                      <a:pt x="490" y="0"/>
                    </a:lnTo>
                    <a:close/>
                    <a:moveTo>
                      <a:pt x="602" y="0"/>
                    </a:moveTo>
                    <a:lnTo>
                      <a:pt x="666" y="0"/>
                    </a:lnTo>
                    <a:lnTo>
                      <a:pt x="666" y="16"/>
                    </a:lnTo>
                    <a:lnTo>
                      <a:pt x="602" y="16"/>
                    </a:lnTo>
                    <a:lnTo>
                      <a:pt x="602" y="0"/>
                    </a:lnTo>
                    <a:close/>
                    <a:moveTo>
                      <a:pt x="714" y="0"/>
                    </a:moveTo>
                    <a:lnTo>
                      <a:pt x="778" y="0"/>
                    </a:lnTo>
                    <a:lnTo>
                      <a:pt x="778" y="16"/>
                    </a:lnTo>
                    <a:lnTo>
                      <a:pt x="714" y="16"/>
                    </a:lnTo>
                    <a:lnTo>
                      <a:pt x="714" y="0"/>
                    </a:lnTo>
                    <a:close/>
                    <a:moveTo>
                      <a:pt x="826" y="0"/>
                    </a:moveTo>
                    <a:lnTo>
                      <a:pt x="891" y="0"/>
                    </a:lnTo>
                    <a:lnTo>
                      <a:pt x="891" y="16"/>
                    </a:lnTo>
                    <a:lnTo>
                      <a:pt x="826" y="16"/>
                    </a:lnTo>
                    <a:lnTo>
                      <a:pt x="826" y="0"/>
                    </a:lnTo>
                    <a:close/>
                    <a:moveTo>
                      <a:pt x="939" y="0"/>
                    </a:moveTo>
                    <a:lnTo>
                      <a:pt x="1003" y="0"/>
                    </a:lnTo>
                    <a:lnTo>
                      <a:pt x="1003" y="16"/>
                    </a:lnTo>
                    <a:lnTo>
                      <a:pt x="939" y="16"/>
                    </a:lnTo>
                    <a:lnTo>
                      <a:pt x="939" y="0"/>
                    </a:lnTo>
                    <a:close/>
                    <a:moveTo>
                      <a:pt x="1051" y="0"/>
                    </a:moveTo>
                    <a:lnTo>
                      <a:pt x="1115" y="0"/>
                    </a:lnTo>
                    <a:lnTo>
                      <a:pt x="1115" y="16"/>
                    </a:lnTo>
                    <a:lnTo>
                      <a:pt x="1051" y="16"/>
                    </a:lnTo>
                    <a:lnTo>
                      <a:pt x="1051" y="0"/>
                    </a:lnTo>
                    <a:close/>
                    <a:moveTo>
                      <a:pt x="1163" y="0"/>
                    </a:moveTo>
                    <a:lnTo>
                      <a:pt x="1227" y="0"/>
                    </a:lnTo>
                    <a:lnTo>
                      <a:pt x="1227" y="16"/>
                    </a:lnTo>
                    <a:lnTo>
                      <a:pt x="1163" y="16"/>
                    </a:lnTo>
                    <a:lnTo>
                      <a:pt x="1163" y="0"/>
                    </a:lnTo>
                    <a:close/>
                    <a:moveTo>
                      <a:pt x="1275" y="0"/>
                    </a:move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1"/>
                    </a:lnTo>
                    <a:lnTo>
                      <a:pt x="1328" y="11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1275" y="16"/>
                    </a:lnTo>
                    <a:lnTo>
                      <a:pt x="1275" y="0"/>
                    </a:lnTo>
                    <a:close/>
                    <a:moveTo>
                      <a:pt x="1344" y="59"/>
                    </a:moveTo>
                    <a:lnTo>
                      <a:pt x="1344" y="123"/>
                    </a:lnTo>
                    <a:lnTo>
                      <a:pt x="1328" y="123"/>
                    </a:lnTo>
                    <a:lnTo>
                      <a:pt x="1328" y="59"/>
                    </a:lnTo>
                    <a:lnTo>
                      <a:pt x="1344" y="59"/>
                    </a:lnTo>
                    <a:close/>
                    <a:moveTo>
                      <a:pt x="1344" y="171"/>
                    </a:moveTo>
                    <a:lnTo>
                      <a:pt x="1344" y="235"/>
                    </a:lnTo>
                    <a:lnTo>
                      <a:pt x="1328" y="235"/>
                    </a:lnTo>
                    <a:lnTo>
                      <a:pt x="1328" y="171"/>
                    </a:lnTo>
                    <a:lnTo>
                      <a:pt x="1344" y="171"/>
                    </a:lnTo>
                    <a:close/>
                    <a:moveTo>
                      <a:pt x="1344" y="283"/>
                    </a:moveTo>
                    <a:lnTo>
                      <a:pt x="1344" y="347"/>
                    </a:lnTo>
                    <a:lnTo>
                      <a:pt x="1328" y="347"/>
                    </a:lnTo>
                    <a:lnTo>
                      <a:pt x="1328" y="283"/>
                    </a:lnTo>
                    <a:lnTo>
                      <a:pt x="1344" y="283"/>
                    </a:lnTo>
                    <a:close/>
                    <a:moveTo>
                      <a:pt x="1344" y="395"/>
                    </a:moveTo>
                    <a:lnTo>
                      <a:pt x="1344" y="459"/>
                    </a:lnTo>
                    <a:lnTo>
                      <a:pt x="1328" y="459"/>
                    </a:lnTo>
                    <a:lnTo>
                      <a:pt x="1328" y="395"/>
                    </a:lnTo>
                    <a:lnTo>
                      <a:pt x="1344" y="395"/>
                    </a:lnTo>
                    <a:close/>
                    <a:moveTo>
                      <a:pt x="1344" y="507"/>
                    </a:moveTo>
                    <a:lnTo>
                      <a:pt x="1344" y="572"/>
                    </a:lnTo>
                    <a:lnTo>
                      <a:pt x="1328" y="572"/>
                    </a:lnTo>
                    <a:lnTo>
                      <a:pt x="1328" y="507"/>
                    </a:lnTo>
                    <a:lnTo>
                      <a:pt x="1344" y="507"/>
                    </a:lnTo>
                    <a:close/>
                    <a:moveTo>
                      <a:pt x="1344" y="620"/>
                    </a:moveTo>
                    <a:lnTo>
                      <a:pt x="1344" y="684"/>
                    </a:lnTo>
                    <a:lnTo>
                      <a:pt x="1328" y="684"/>
                    </a:lnTo>
                    <a:lnTo>
                      <a:pt x="1328" y="620"/>
                    </a:lnTo>
                    <a:lnTo>
                      <a:pt x="1344" y="620"/>
                    </a:lnTo>
                    <a:close/>
                    <a:moveTo>
                      <a:pt x="1344" y="732"/>
                    </a:moveTo>
                    <a:lnTo>
                      <a:pt x="1344" y="796"/>
                    </a:lnTo>
                    <a:lnTo>
                      <a:pt x="1328" y="796"/>
                    </a:lnTo>
                    <a:lnTo>
                      <a:pt x="1328" y="732"/>
                    </a:lnTo>
                    <a:lnTo>
                      <a:pt x="1344" y="732"/>
                    </a:lnTo>
                    <a:close/>
                    <a:moveTo>
                      <a:pt x="1344" y="844"/>
                    </a:moveTo>
                    <a:lnTo>
                      <a:pt x="1344" y="908"/>
                    </a:lnTo>
                    <a:lnTo>
                      <a:pt x="1328" y="908"/>
                    </a:lnTo>
                    <a:lnTo>
                      <a:pt x="1328" y="844"/>
                    </a:lnTo>
                    <a:lnTo>
                      <a:pt x="1344" y="844"/>
                    </a:lnTo>
                    <a:close/>
                    <a:moveTo>
                      <a:pt x="1344" y="956"/>
                    </a:moveTo>
                    <a:lnTo>
                      <a:pt x="1344" y="1020"/>
                    </a:lnTo>
                    <a:lnTo>
                      <a:pt x="1328" y="1020"/>
                    </a:lnTo>
                    <a:lnTo>
                      <a:pt x="1328" y="956"/>
                    </a:lnTo>
                    <a:lnTo>
                      <a:pt x="1344" y="956"/>
                    </a:lnTo>
                    <a:close/>
                    <a:moveTo>
                      <a:pt x="1344" y="1068"/>
                    </a:moveTo>
                    <a:lnTo>
                      <a:pt x="1344" y="1132"/>
                    </a:lnTo>
                    <a:lnTo>
                      <a:pt x="1328" y="1132"/>
                    </a:lnTo>
                    <a:lnTo>
                      <a:pt x="1328" y="1068"/>
                    </a:lnTo>
                    <a:lnTo>
                      <a:pt x="1344" y="1068"/>
                    </a:lnTo>
                    <a:close/>
                    <a:moveTo>
                      <a:pt x="1344" y="1180"/>
                    </a:move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1301" y="1216"/>
                    </a:lnTo>
                    <a:lnTo>
                      <a:pt x="1301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1180"/>
                    </a:lnTo>
                    <a:lnTo>
                      <a:pt x="1344" y="1180"/>
                    </a:lnTo>
                    <a:close/>
                    <a:moveTo>
                      <a:pt x="1253" y="1216"/>
                    </a:moveTo>
                    <a:lnTo>
                      <a:pt x="1189" y="1216"/>
                    </a:lnTo>
                    <a:lnTo>
                      <a:pt x="1189" y="1200"/>
                    </a:lnTo>
                    <a:lnTo>
                      <a:pt x="1253" y="1200"/>
                    </a:lnTo>
                    <a:lnTo>
                      <a:pt x="1253" y="1216"/>
                    </a:lnTo>
                    <a:close/>
                    <a:moveTo>
                      <a:pt x="1141" y="1216"/>
                    </a:moveTo>
                    <a:lnTo>
                      <a:pt x="1076" y="1216"/>
                    </a:lnTo>
                    <a:lnTo>
                      <a:pt x="1076" y="1200"/>
                    </a:lnTo>
                    <a:lnTo>
                      <a:pt x="1141" y="1200"/>
                    </a:lnTo>
                    <a:lnTo>
                      <a:pt x="1141" y="1216"/>
                    </a:lnTo>
                    <a:close/>
                    <a:moveTo>
                      <a:pt x="1028" y="1216"/>
                    </a:moveTo>
                    <a:lnTo>
                      <a:pt x="964" y="1216"/>
                    </a:lnTo>
                    <a:lnTo>
                      <a:pt x="964" y="1200"/>
                    </a:lnTo>
                    <a:lnTo>
                      <a:pt x="1028" y="1200"/>
                    </a:lnTo>
                    <a:lnTo>
                      <a:pt x="1028" y="1216"/>
                    </a:lnTo>
                    <a:close/>
                    <a:moveTo>
                      <a:pt x="916" y="1216"/>
                    </a:moveTo>
                    <a:lnTo>
                      <a:pt x="852" y="1216"/>
                    </a:lnTo>
                    <a:lnTo>
                      <a:pt x="852" y="1200"/>
                    </a:lnTo>
                    <a:lnTo>
                      <a:pt x="916" y="1200"/>
                    </a:lnTo>
                    <a:lnTo>
                      <a:pt x="916" y="1216"/>
                    </a:lnTo>
                    <a:close/>
                    <a:moveTo>
                      <a:pt x="804" y="1216"/>
                    </a:moveTo>
                    <a:lnTo>
                      <a:pt x="740" y="1216"/>
                    </a:lnTo>
                    <a:lnTo>
                      <a:pt x="740" y="1200"/>
                    </a:lnTo>
                    <a:lnTo>
                      <a:pt x="804" y="1200"/>
                    </a:lnTo>
                    <a:lnTo>
                      <a:pt x="804" y="1216"/>
                    </a:lnTo>
                    <a:close/>
                    <a:moveTo>
                      <a:pt x="692" y="1216"/>
                    </a:moveTo>
                    <a:lnTo>
                      <a:pt x="628" y="1216"/>
                    </a:lnTo>
                    <a:lnTo>
                      <a:pt x="628" y="1200"/>
                    </a:lnTo>
                    <a:lnTo>
                      <a:pt x="692" y="1200"/>
                    </a:lnTo>
                    <a:lnTo>
                      <a:pt x="692" y="1216"/>
                    </a:lnTo>
                    <a:close/>
                    <a:moveTo>
                      <a:pt x="580" y="1216"/>
                    </a:moveTo>
                    <a:lnTo>
                      <a:pt x="516" y="1216"/>
                    </a:lnTo>
                    <a:lnTo>
                      <a:pt x="516" y="1200"/>
                    </a:lnTo>
                    <a:lnTo>
                      <a:pt x="580" y="1200"/>
                    </a:lnTo>
                    <a:lnTo>
                      <a:pt x="580" y="1216"/>
                    </a:lnTo>
                    <a:close/>
                    <a:moveTo>
                      <a:pt x="468" y="1216"/>
                    </a:moveTo>
                    <a:lnTo>
                      <a:pt x="404" y="1216"/>
                    </a:lnTo>
                    <a:lnTo>
                      <a:pt x="404" y="1200"/>
                    </a:lnTo>
                    <a:lnTo>
                      <a:pt x="468" y="1200"/>
                    </a:lnTo>
                    <a:lnTo>
                      <a:pt x="468" y="1216"/>
                    </a:lnTo>
                    <a:close/>
                    <a:moveTo>
                      <a:pt x="356" y="1216"/>
                    </a:moveTo>
                    <a:lnTo>
                      <a:pt x="292" y="1216"/>
                    </a:lnTo>
                    <a:lnTo>
                      <a:pt x="292" y="1200"/>
                    </a:lnTo>
                    <a:lnTo>
                      <a:pt x="356" y="1200"/>
                    </a:lnTo>
                    <a:lnTo>
                      <a:pt x="356" y="1216"/>
                    </a:lnTo>
                    <a:close/>
                    <a:moveTo>
                      <a:pt x="244" y="1216"/>
                    </a:moveTo>
                    <a:lnTo>
                      <a:pt x="180" y="1216"/>
                    </a:lnTo>
                    <a:lnTo>
                      <a:pt x="180" y="1200"/>
                    </a:lnTo>
                    <a:lnTo>
                      <a:pt x="244" y="1200"/>
                    </a:lnTo>
                    <a:lnTo>
                      <a:pt x="244" y="1216"/>
                    </a:lnTo>
                    <a:close/>
                    <a:moveTo>
                      <a:pt x="132" y="1216"/>
                    </a:moveTo>
                    <a:lnTo>
                      <a:pt x="67" y="1216"/>
                    </a:lnTo>
                    <a:lnTo>
                      <a:pt x="67" y="1200"/>
                    </a:lnTo>
                    <a:lnTo>
                      <a:pt x="132" y="1200"/>
                    </a:lnTo>
                    <a:lnTo>
                      <a:pt x="132" y="1216"/>
                    </a:lnTo>
                    <a:close/>
                    <a:moveTo>
                      <a:pt x="19" y="1216"/>
                    </a:moveTo>
                    <a:lnTo>
                      <a:pt x="8" y="1216"/>
                    </a:lnTo>
                    <a:lnTo>
                      <a:pt x="8" y="1200"/>
                    </a:lnTo>
                    <a:lnTo>
                      <a:pt x="19" y="1200"/>
                    </a:lnTo>
                    <a:lnTo>
                      <a:pt x="19" y="121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2" name="Freeform 240"/>
              <p:cNvSpPr>
                <a:spLocks noEditPoints="1"/>
              </p:cNvSpPr>
              <p:nvPr/>
            </p:nvSpPr>
            <p:spPr bwMode="auto">
              <a:xfrm>
                <a:off x="209" y="852"/>
                <a:ext cx="219" cy="194"/>
              </a:xfrm>
              <a:custGeom>
                <a:avLst/>
                <a:gdLst/>
                <a:ahLst/>
                <a:cxnLst>
                  <a:cxn ang="0">
                    <a:pos x="16" y="1208"/>
                  </a:cxn>
                  <a:cxn ang="0">
                    <a:pos x="16" y="1032"/>
                  </a:cxn>
                  <a:cxn ang="0">
                    <a:pos x="0" y="920"/>
                  </a:cxn>
                  <a:cxn ang="0">
                    <a:pos x="0" y="872"/>
                  </a:cxn>
                  <a:cxn ang="0">
                    <a:pos x="0" y="872"/>
                  </a:cxn>
                  <a:cxn ang="0">
                    <a:pos x="16" y="760"/>
                  </a:cxn>
                  <a:cxn ang="0">
                    <a:pos x="16" y="584"/>
                  </a:cxn>
                  <a:cxn ang="0">
                    <a:pos x="0" y="472"/>
                  </a:cxn>
                  <a:cxn ang="0">
                    <a:pos x="0" y="424"/>
                  </a:cxn>
                  <a:cxn ang="0">
                    <a:pos x="0" y="424"/>
                  </a:cxn>
                  <a:cxn ang="0">
                    <a:pos x="16" y="312"/>
                  </a:cxn>
                  <a:cxn ang="0">
                    <a:pos x="16" y="135"/>
                  </a:cxn>
                  <a:cxn ang="0">
                    <a:pos x="0" y="23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54" y="16"/>
                  </a:cxn>
                  <a:cxn ang="0">
                    <a:pos x="330" y="16"/>
                  </a:cxn>
                  <a:cxn ang="0">
                    <a:pos x="442" y="0"/>
                  </a:cxn>
                  <a:cxn ang="0">
                    <a:pos x="490" y="0"/>
                  </a:cxn>
                  <a:cxn ang="0">
                    <a:pos x="490" y="0"/>
                  </a:cxn>
                  <a:cxn ang="0">
                    <a:pos x="602" y="16"/>
                  </a:cxn>
                  <a:cxn ang="0">
                    <a:pos x="778" y="16"/>
                  </a:cxn>
                  <a:cxn ang="0">
                    <a:pos x="891" y="0"/>
                  </a:cxn>
                  <a:cxn ang="0">
                    <a:pos x="939" y="0"/>
                  </a:cxn>
                  <a:cxn ang="0">
                    <a:pos x="939" y="0"/>
                  </a:cxn>
                  <a:cxn ang="0">
                    <a:pos x="1051" y="16"/>
                  </a:cxn>
                  <a:cxn ang="0">
                    <a:pos x="1227" y="16"/>
                  </a:cxn>
                  <a:cxn ang="0">
                    <a:pos x="1336" y="0"/>
                  </a:cxn>
                  <a:cxn ang="0">
                    <a:pos x="1328" y="8"/>
                  </a:cxn>
                  <a:cxn ang="0">
                    <a:pos x="1344" y="59"/>
                  </a:cxn>
                  <a:cxn ang="0">
                    <a:pos x="1344" y="59"/>
                  </a:cxn>
                  <a:cxn ang="0">
                    <a:pos x="1328" y="171"/>
                  </a:cxn>
                  <a:cxn ang="0">
                    <a:pos x="1328" y="347"/>
                  </a:cxn>
                  <a:cxn ang="0">
                    <a:pos x="1344" y="459"/>
                  </a:cxn>
                  <a:cxn ang="0">
                    <a:pos x="1344" y="507"/>
                  </a:cxn>
                  <a:cxn ang="0">
                    <a:pos x="1344" y="507"/>
                  </a:cxn>
                  <a:cxn ang="0">
                    <a:pos x="1328" y="620"/>
                  </a:cxn>
                  <a:cxn ang="0">
                    <a:pos x="1328" y="796"/>
                  </a:cxn>
                  <a:cxn ang="0">
                    <a:pos x="1344" y="908"/>
                  </a:cxn>
                  <a:cxn ang="0">
                    <a:pos x="1344" y="956"/>
                  </a:cxn>
                  <a:cxn ang="0">
                    <a:pos x="1344" y="956"/>
                  </a:cxn>
                  <a:cxn ang="0">
                    <a:pos x="1328" y="1068"/>
                  </a:cxn>
                  <a:cxn ang="0">
                    <a:pos x="1336" y="1216"/>
                  </a:cxn>
                  <a:cxn ang="0">
                    <a:pos x="1328" y="1208"/>
                  </a:cxn>
                  <a:cxn ang="0">
                    <a:pos x="1189" y="1216"/>
                  </a:cxn>
                  <a:cxn ang="0">
                    <a:pos x="1141" y="1216"/>
                  </a:cxn>
                  <a:cxn ang="0">
                    <a:pos x="1141" y="1216"/>
                  </a:cxn>
                  <a:cxn ang="0">
                    <a:pos x="1028" y="1200"/>
                  </a:cxn>
                  <a:cxn ang="0">
                    <a:pos x="852" y="1200"/>
                  </a:cxn>
                  <a:cxn ang="0">
                    <a:pos x="740" y="1216"/>
                  </a:cxn>
                  <a:cxn ang="0">
                    <a:pos x="692" y="1216"/>
                  </a:cxn>
                  <a:cxn ang="0">
                    <a:pos x="692" y="1216"/>
                  </a:cxn>
                  <a:cxn ang="0">
                    <a:pos x="580" y="1200"/>
                  </a:cxn>
                  <a:cxn ang="0">
                    <a:pos x="404" y="1200"/>
                  </a:cxn>
                  <a:cxn ang="0">
                    <a:pos x="292" y="1216"/>
                  </a:cxn>
                  <a:cxn ang="0">
                    <a:pos x="244" y="1216"/>
                  </a:cxn>
                  <a:cxn ang="0">
                    <a:pos x="244" y="1216"/>
                  </a:cxn>
                  <a:cxn ang="0">
                    <a:pos x="132" y="1200"/>
                  </a:cxn>
                  <a:cxn ang="0">
                    <a:pos x="8" y="1200"/>
                  </a:cxn>
                </a:cxnLst>
                <a:rect l="0" t="0" r="r" b="b"/>
                <a:pathLst>
                  <a:path w="1344" h="1216">
                    <a:moveTo>
                      <a:pt x="0" y="1208"/>
                    </a:moveTo>
                    <a:lnTo>
                      <a:pt x="0" y="1144"/>
                    </a:lnTo>
                    <a:lnTo>
                      <a:pt x="16" y="1144"/>
                    </a:lnTo>
                    <a:lnTo>
                      <a:pt x="16" y="1208"/>
                    </a:lnTo>
                    <a:lnTo>
                      <a:pt x="0" y="1208"/>
                    </a:lnTo>
                    <a:close/>
                    <a:moveTo>
                      <a:pt x="0" y="1096"/>
                    </a:moveTo>
                    <a:lnTo>
                      <a:pt x="0" y="1032"/>
                    </a:lnTo>
                    <a:lnTo>
                      <a:pt x="16" y="1032"/>
                    </a:lnTo>
                    <a:lnTo>
                      <a:pt x="16" y="1096"/>
                    </a:lnTo>
                    <a:lnTo>
                      <a:pt x="0" y="1096"/>
                    </a:lnTo>
                    <a:close/>
                    <a:moveTo>
                      <a:pt x="0" y="984"/>
                    </a:moveTo>
                    <a:lnTo>
                      <a:pt x="0" y="920"/>
                    </a:lnTo>
                    <a:lnTo>
                      <a:pt x="16" y="920"/>
                    </a:lnTo>
                    <a:lnTo>
                      <a:pt x="16" y="984"/>
                    </a:lnTo>
                    <a:lnTo>
                      <a:pt x="0" y="984"/>
                    </a:lnTo>
                    <a:close/>
                    <a:moveTo>
                      <a:pt x="0" y="872"/>
                    </a:moveTo>
                    <a:lnTo>
                      <a:pt x="0" y="808"/>
                    </a:lnTo>
                    <a:lnTo>
                      <a:pt x="16" y="808"/>
                    </a:lnTo>
                    <a:lnTo>
                      <a:pt x="16" y="872"/>
                    </a:lnTo>
                    <a:lnTo>
                      <a:pt x="0" y="872"/>
                    </a:lnTo>
                    <a:close/>
                    <a:moveTo>
                      <a:pt x="0" y="760"/>
                    </a:moveTo>
                    <a:lnTo>
                      <a:pt x="0" y="696"/>
                    </a:lnTo>
                    <a:lnTo>
                      <a:pt x="16" y="696"/>
                    </a:lnTo>
                    <a:lnTo>
                      <a:pt x="16" y="760"/>
                    </a:lnTo>
                    <a:lnTo>
                      <a:pt x="0" y="760"/>
                    </a:lnTo>
                    <a:close/>
                    <a:moveTo>
                      <a:pt x="0" y="648"/>
                    </a:moveTo>
                    <a:lnTo>
                      <a:pt x="0" y="584"/>
                    </a:lnTo>
                    <a:lnTo>
                      <a:pt x="16" y="584"/>
                    </a:lnTo>
                    <a:lnTo>
                      <a:pt x="16" y="648"/>
                    </a:lnTo>
                    <a:lnTo>
                      <a:pt x="0" y="648"/>
                    </a:lnTo>
                    <a:close/>
                    <a:moveTo>
                      <a:pt x="0" y="536"/>
                    </a:moveTo>
                    <a:lnTo>
                      <a:pt x="0" y="472"/>
                    </a:lnTo>
                    <a:lnTo>
                      <a:pt x="16" y="472"/>
                    </a:lnTo>
                    <a:lnTo>
                      <a:pt x="16" y="536"/>
                    </a:lnTo>
                    <a:lnTo>
                      <a:pt x="0" y="536"/>
                    </a:lnTo>
                    <a:close/>
                    <a:moveTo>
                      <a:pt x="0" y="424"/>
                    </a:moveTo>
                    <a:lnTo>
                      <a:pt x="0" y="360"/>
                    </a:lnTo>
                    <a:lnTo>
                      <a:pt x="16" y="360"/>
                    </a:lnTo>
                    <a:lnTo>
                      <a:pt x="16" y="424"/>
                    </a:lnTo>
                    <a:lnTo>
                      <a:pt x="0" y="424"/>
                    </a:lnTo>
                    <a:close/>
                    <a:moveTo>
                      <a:pt x="0" y="312"/>
                    </a:moveTo>
                    <a:lnTo>
                      <a:pt x="0" y="248"/>
                    </a:lnTo>
                    <a:lnTo>
                      <a:pt x="16" y="248"/>
                    </a:lnTo>
                    <a:lnTo>
                      <a:pt x="16" y="312"/>
                    </a:lnTo>
                    <a:lnTo>
                      <a:pt x="0" y="312"/>
                    </a:lnTo>
                    <a:close/>
                    <a:moveTo>
                      <a:pt x="0" y="199"/>
                    </a:moveTo>
                    <a:lnTo>
                      <a:pt x="0" y="135"/>
                    </a:lnTo>
                    <a:lnTo>
                      <a:pt x="16" y="135"/>
                    </a:lnTo>
                    <a:lnTo>
                      <a:pt x="16" y="199"/>
                    </a:lnTo>
                    <a:lnTo>
                      <a:pt x="0" y="199"/>
                    </a:lnTo>
                    <a:close/>
                    <a:moveTo>
                      <a:pt x="0" y="87"/>
                    </a:moveTo>
                    <a:lnTo>
                      <a:pt x="0" y="23"/>
                    </a:lnTo>
                    <a:lnTo>
                      <a:pt x="16" y="23"/>
                    </a:lnTo>
                    <a:lnTo>
                      <a:pt x="16" y="87"/>
                    </a:lnTo>
                    <a:lnTo>
                      <a:pt x="0" y="87"/>
                    </a:lnTo>
                    <a:close/>
                    <a:moveTo>
                      <a:pt x="42" y="0"/>
                    </a:moveTo>
                    <a:lnTo>
                      <a:pt x="106" y="0"/>
                    </a:lnTo>
                    <a:lnTo>
                      <a:pt x="106" y="16"/>
                    </a:lnTo>
                    <a:lnTo>
                      <a:pt x="42" y="16"/>
                    </a:lnTo>
                    <a:lnTo>
                      <a:pt x="42" y="0"/>
                    </a:lnTo>
                    <a:close/>
                    <a:moveTo>
                      <a:pt x="154" y="0"/>
                    </a:moveTo>
                    <a:lnTo>
                      <a:pt x="218" y="0"/>
                    </a:lnTo>
                    <a:lnTo>
                      <a:pt x="218" y="16"/>
                    </a:lnTo>
                    <a:lnTo>
                      <a:pt x="154" y="16"/>
                    </a:lnTo>
                    <a:lnTo>
                      <a:pt x="154" y="0"/>
                    </a:lnTo>
                    <a:close/>
                    <a:moveTo>
                      <a:pt x="266" y="0"/>
                    </a:moveTo>
                    <a:lnTo>
                      <a:pt x="330" y="0"/>
                    </a:lnTo>
                    <a:lnTo>
                      <a:pt x="330" y="16"/>
                    </a:lnTo>
                    <a:lnTo>
                      <a:pt x="266" y="16"/>
                    </a:lnTo>
                    <a:lnTo>
                      <a:pt x="266" y="0"/>
                    </a:lnTo>
                    <a:close/>
                    <a:moveTo>
                      <a:pt x="378" y="0"/>
                    </a:moveTo>
                    <a:lnTo>
                      <a:pt x="442" y="0"/>
                    </a:lnTo>
                    <a:lnTo>
                      <a:pt x="442" y="16"/>
                    </a:lnTo>
                    <a:lnTo>
                      <a:pt x="378" y="16"/>
                    </a:lnTo>
                    <a:lnTo>
                      <a:pt x="378" y="0"/>
                    </a:lnTo>
                    <a:close/>
                    <a:moveTo>
                      <a:pt x="490" y="0"/>
                    </a:moveTo>
                    <a:lnTo>
                      <a:pt x="554" y="0"/>
                    </a:lnTo>
                    <a:lnTo>
                      <a:pt x="554" y="16"/>
                    </a:lnTo>
                    <a:lnTo>
                      <a:pt x="490" y="16"/>
                    </a:lnTo>
                    <a:lnTo>
                      <a:pt x="490" y="0"/>
                    </a:lnTo>
                    <a:close/>
                    <a:moveTo>
                      <a:pt x="602" y="0"/>
                    </a:moveTo>
                    <a:lnTo>
                      <a:pt x="666" y="0"/>
                    </a:lnTo>
                    <a:lnTo>
                      <a:pt x="666" y="16"/>
                    </a:lnTo>
                    <a:lnTo>
                      <a:pt x="602" y="16"/>
                    </a:lnTo>
                    <a:lnTo>
                      <a:pt x="602" y="0"/>
                    </a:lnTo>
                    <a:close/>
                    <a:moveTo>
                      <a:pt x="714" y="0"/>
                    </a:moveTo>
                    <a:lnTo>
                      <a:pt x="778" y="0"/>
                    </a:lnTo>
                    <a:lnTo>
                      <a:pt x="778" y="16"/>
                    </a:lnTo>
                    <a:lnTo>
                      <a:pt x="714" y="16"/>
                    </a:lnTo>
                    <a:lnTo>
                      <a:pt x="714" y="0"/>
                    </a:lnTo>
                    <a:close/>
                    <a:moveTo>
                      <a:pt x="826" y="0"/>
                    </a:moveTo>
                    <a:lnTo>
                      <a:pt x="891" y="0"/>
                    </a:lnTo>
                    <a:lnTo>
                      <a:pt x="891" y="16"/>
                    </a:lnTo>
                    <a:lnTo>
                      <a:pt x="826" y="16"/>
                    </a:lnTo>
                    <a:lnTo>
                      <a:pt x="826" y="0"/>
                    </a:lnTo>
                    <a:close/>
                    <a:moveTo>
                      <a:pt x="939" y="0"/>
                    </a:moveTo>
                    <a:lnTo>
                      <a:pt x="1003" y="0"/>
                    </a:lnTo>
                    <a:lnTo>
                      <a:pt x="1003" y="16"/>
                    </a:lnTo>
                    <a:lnTo>
                      <a:pt x="939" y="16"/>
                    </a:lnTo>
                    <a:lnTo>
                      <a:pt x="939" y="0"/>
                    </a:lnTo>
                    <a:close/>
                    <a:moveTo>
                      <a:pt x="1051" y="0"/>
                    </a:moveTo>
                    <a:lnTo>
                      <a:pt x="1115" y="0"/>
                    </a:lnTo>
                    <a:lnTo>
                      <a:pt x="1115" y="16"/>
                    </a:lnTo>
                    <a:lnTo>
                      <a:pt x="1051" y="16"/>
                    </a:lnTo>
                    <a:lnTo>
                      <a:pt x="1051" y="0"/>
                    </a:lnTo>
                    <a:close/>
                    <a:moveTo>
                      <a:pt x="1163" y="0"/>
                    </a:moveTo>
                    <a:lnTo>
                      <a:pt x="1227" y="0"/>
                    </a:lnTo>
                    <a:lnTo>
                      <a:pt x="1227" y="16"/>
                    </a:lnTo>
                    <a:lnTo>
                      <a:pt x="1163" y="16"/>
                    </a:lnTo>
                    <a:lnTo>
                      <a:pt x="1163" y="0"/>
                    </a:lnTo>
                    <a:close/>
                    <a:moveTo>
                      <a:pt x="1275" y="0"/>
                    </a:move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1"/>
                    </a:lnTo>
                    <a:lnTo>
                      <a:pt x="1328" y="11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1275" y="16"/>
                    </a:lnTo>
                    <a:lnTo>
                      <a:pt x="1275" y="0"/>
                    </a:lnTo>
                    <a:close/>
                    <a:moveTo>
                      <a:pt x="1344" y="59"/>
                    </a:moveTo>
                    <a:lnTo>
                      <a:pt x="1344" y="123"/>
                    </a:lnTo>
                    <a:lnTo>
                      <a:pt x="1328" y="123"/>
                    </a:lnTo>
                    <a:lnTo>
                      <a:pt x="1328" y="59"/>
                    </a:lnTo>
                    <a:lnTo>
                      <a:pt x="1344" y="59"/>
                    </a:lnTo>
                    <a:close/>
                    <a:moveTo>
                      <a:pt x="1344" y="171"/>
                    </a:moveTo>
                    <a:lnTo>
                      <a:pt x="1344" y="235"/>
                    </a:lnTo>
                    <a:lnTo>
                      <a:pt x="1328" y="235"/>
                    </a:lnTo>
                    <a:lnTo>
                      <a:pt x="1328" y="171"/>
                    </a:lnTo>
                    <a:lnTo>
                      <a:pt x="1344" y="171"/>
                    </a:lnTo>
                    <a:close/>
                    <a:moveTo>
                      <a:pt x="1344" y="283"/>
                    </a:moveTo>
                    <a:lnTo>
                      <a:pt x="1344" y="347"/>
                    </a:lnTo>
                    <a:lnTo>
                      <a:pt x="1328" y="347"/>
                    </a:lnTo>
                    <a:lnTo>
                      <a:pt x="1328" y="283"/>
                    </a:lnTo>
                    <a:lnTo>
                      <a:pt x="1344" y="283"/>
                    </a:lnTo>
                    <a:close/>
                    <a:moveTo>
                      <a:pt x="1344" y="395"/>
                    </a:moveTo>
                    <a:lnTo>
                      <a:pt x="1344" y="459"/>
                    </a:lnTo>
                    <a:lnTo>
                      <a:pt x="1328" y="459"/>
                    </a:lnTo>
                    <a:lnTo>
                      <a:pt x="1328" y="395"/>
                    </a:lnTo>
                    <a:lnTo>
                      <a:pt x="1344" y="395"/>
                    </a:lnTo>
                    <a:close/>
                    <a:moveTo>
                      <a:pt x="1344" y="507"/>
                    </a:moveTo>
                    <a:lnTo>
                      <a:pt x="1344" y="572"/>
                    </a:lnTo>
                    <a:lnTo>
                      <a:pt x="1328" y="572"/>
                    </a:lnTo>
                    <a:lnTo>
                      <a:pt x="1328" y="507"/>
                    </a:lnTo>
                    <a:lnTo>
                      <a:pt x="1344" y="507"/>
                    </a:lnTo>
                    <a:close/>
                    <a:moveTo>
                      <a:pt x="1344" y="620"/>
                    </a:moveTo>
                    <a:lnTo>
                      <a:pt x="1344" y="684"/>
                    </a:lnTo>
                    <a:lnTo>
                      <a:pt x="1328" y="684"/>
                    </a:lnTo>
                    <a:lnTo>
                      <a:pt x="1328" y="620"/>
                    </a:lnTo>
                    <a:lnTo>
                      <a:pt x="1344" y="620"/>
                    </a:lnTo>
                    <a:close/>
                    <a:moveTo>
                      <a:pt x="1344" y="732"/>
                    </a:moveTo>
                    <a:lnTo>
                      <a:pt x="1344" y="796"/>
                    </a:lnTo>
                    <a:lnTo>
                      <a:pt x="1328" y="796"/>
                    </a:lnTo>
                    <a:lnTo>
                      <a:pt x="1328" y="732"/>
                    </a:lnTo>
                    <a:lnTo>
                      <a:pt x="1344" y="732"/>
                    </a:lnTo>
                    <a:close/>
                    <a:moveTo>
                      <a:pt x="1344" y="844"/>
                    </a:moveTo>
                    <a:lnTo>
                      <a:pt x="1344" y="908"/>
                    </a:lnTo>
                    <a:lnTo>
                      <a:pt x="1328" y="908"/>
                    </a:lnTo>
                    <a:lnTo>
                      <a:pt x="1328" y="844"/>
                    </a:lnTo>
                    <a:lnTo>
                      <a:pt x="1344" y="844"/>
                    </a:lnTo>
                    <a:close/>
                    <a:moveTo>
                      <a:pt x="1344" y="956"/>
                    </a:moveTo>
                    <a:lnTo>
                      <a:pt x="1344" y="1020"/>
                    </a:lnTo>
                    <a:lnTo>
                      <a:pt x="1328" y="1020"/>
                    </a:lnTo>
                    <a:lnTo>
                      <a:pt x="1328" y="956"/>
                    </a:lnTo>
                    <a:lnTo>
                      <a:pt x="1344" y="956"/>
                    </a:lnTo>
                    <a:close/>
                    <a:moveTo>
                      <a:pt x="1344" y="1068"/>
                    </a:moveTo>
                    <a:lnTo>
                      <a:pt x="1344" y="1132"/>
                    </a:lnTo>
                    <a:lnTo>
                      <a:pt x="1328" y="1132"/>
                    </a:lnTo>
                    <a:lnTo>
                      <a:pt x="1328" y="1068"/>
                    </a:lnTo>
                    <a:lnTo>
                      <a:pt x="1344" y="1068"/>
                    </a:lnTo>
                    <a:close/>
                    <a:moveTo>
                      <a:pt x="1344" y="1180"/>
                    </a:move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1301" y="1216"/>
                    </a:lnTo>
                    <a:lnTo>
                      <a:pt x="1301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1180"/>
                    </a:lnTo>
                    <a:lnTo>
                      <a:pt x="1344" y="1180"/>
                    </a:lnTo>
                    <a:close/>
                    <a:moveTo>
                      <a:pt x="1253" y="1216"/>
                    </a:moveTo>
                    <a:lnTo>
                      <a:pt x="1189" y="1216"/>
                    </a:lnTo>
                    <a:lnTo>
                      <a:pt x="1189" y="1200"/>
                    </a:lnTo>
                    <a:lnTo>
                      <a:pt x="1253" y="1200"/>
                    </a:lnTo>
                    <a:lnTo>
                      <a:pt x="1253" y="1216"/>
                    </a:lnTo>
                    <a:close/>
                    <a:moveTo>
                      <a:pt x="1141" y="1216"/>
                    </a:moveTo>
                    <a:lnTo>
                      <a:pt x="1076" y="1216"/>
                    </a:lnTo>
                    <a:lnTo>
                      <a:pt x="1076" y="1200"/>
                    </a:lnTo>
                    <a:lnTo>
                      <a:pt x="1141" y="1200"/>
                    </a:lnTo>
                    <a:lnTo>
                      <a:pt x="1141" y="1216"/>
                    </a:lnTo>
                    <a:close/>
                    <a:moveTo>
                      <a:pt x="1028" y="1216"/>
                    </a:moveTo>
                    <a:lnTo>
                      <a:pt x="964" y="1216"/>
                    </a:lnTo>
                    <a:lnTo>
                      <a:pt x="964" y="1200"/>
                    </a:lnTo>
                    <a:lnTo>
                      <a:pt x="1028" y="1200"/>
                    </a:lnTo>
                    <a:lnTo>
                      <a:pt x="1028" y="1216"/>
                    </a:lnTo>
                    <a:close/>
                    <a:moveTo>
                      <a:pt x="916" y="1216"/>
                    </a:moveTo>
                    <a:lnTo>
                      <a:pt x="852" y="1216"/>
                    </a:lnTo>
                    <a:lnTo>
                      <a:pt x="852" y="1200"/>
                    </a:lnTo>
                    <a:lnTo>
                      <a:pt x="916" y="1200"/>
                    </a:lnTo>
                    <a:lnTo>
                      <a:pt x="916" y="1216"/>
                    </a:lnTo>
                    <a:close/>
                    <a:moveTo>
                      <a:pt x="804" y="1216"/>
                    </a:moveTo>
                    <a:lnTo>
                      <a:pt x="740" y="1216"/>
                    </a:lnTo>
                    <a:lnTo>
                      <a:pt x="740" y="1200"/>
                    </a:lnTo>
                    <a:lnTo>
                      <a:pt x="804" y="1200"/>
                    </a:lnTo>
                    <a:lnTo>
                      <a:pt x="804" y="1216"/>
                    </a:lnTo>
                    <a:close/>
                    <a:moveTo>
                      <a:pt x="692" y="1216"/>
                    </a:moveTo>
                    <a:lnTo>
                      <a:pt x="628" y="1216"/>
                    </a:lnTo>
                    <a:lnTo>
                      <a:pt x="628" y="1200"/>
                    </a:lnTo>
                    <a:lnTo>
                      <a:pt x="692" y="1200"/>
                    </a:lnTo>
                    <a:lnTo>
                      <a:pt x="692" y="1216"/>
                    </a:lnTo>
                    <a:close/>
                    <a:moveTo>
                      <a:pt x="580" y="1216"/>
                    </a:moveTo>
                    <a:lnTo>
                      <a:pt x="516" y="1216"/>
                    </a:lnTo>
                    <a:lnTo>
                      <a:pt x="516" y="1200"/>
                    </a:lnTo>
                    <a:lnTo>
                      <a:pt x="580" y="1200"/>
                    </a:lnTo>
                    <a:lnTo>
                      <a:pt x="580" y="1216"/>
                    </a:lnTo>
                    <a:close/>
                    <a:moveTo>
                      <a:pt x="468" y="1216"/>
                    </a:moveTo>
                    <a:lnTo>
                      <a:pt x="404" y="1216"/>
                    </a:lnTo>
                    <a:lnTo>
                      <a:pt x="404" y="1200"/>
                    </a:lnTo>
                    <a:lnTo>
                      <a:pt x="468" y="1200"/>
                    </a:lnTo>
                    <a:lnTo>
                      <a:pt x="468" y="1216"/>
                    </a:lnTo>
                    <a:close/>
                    <a:moveTo>
                      <a:pt x="356" y="1216"/>
                    </a:moveTo>
                    <a:lnTo>
                      <a:pt x="292" y="1216"/>
                    </a:lnTo>
                    <a:lnTo>
                      <a:pt x="292" y="1200"/>
                    </a:lnTo>
                    <a:lnTo>
                      <a:pt x="356" y="1200"/>
                    </a:lnTo>
                    <a:lnTo>
                      <a:pt x="356" y="1216"/>
                    </a:lnTo>
                    <a:close/>
                    <a:moveTo>
                      <a:pt x="244" y="1216"/>
                    </a:moveTo>
                    <a:lnTo>
                      <a:pt x="180" y="1216"/>
                    </a:lnTo>
                    <a:lnTo>
                      <a:pt x="180" y="1200"/>
                    </a:lnTo>
                    <a:lnTo>
                      <a:pt x="244" y="1200"/>
                    </a:lnTo>
                    <a:lnTo>
                      <a:pt x="244" y="1216"/>
                    </a:lnTo>
                    <a:close/>
                    <a:moveTo>
                      <a:pt x="132" y="1216"/>
                    </a:moveTo>
                    <a:lnTo>
                      <a:pt x="67" y="1216"/>
                    </a:lnTo>
                    <a:lnTo>
                      <a:pt x="67" y="1200"/>
                    </a:lnTo>
                    <a:lnTo>
                      <a:pt x="132" y="1200"/>
                    </a:lnTo>
                    <a:lnTo>
                      <a:pt x="132" y="1216"/>
                    </a:lnTo>
                    <a:close/>
                    <a:moveTo>
                      <a:pt x="19" y="1216"/>
                    </a:moveTo>
                    <a:lnTo>
                      <a:pt x="8" y="1216"/>
                    </a:lnTo>
                    <a:lnTo>
                      <a:pt x="8" y="1200"/>
                    </a:lnTo>
                    <a:lnTo>
                      <a:pt x="19" y="1200"/>
                    </a:lnTo>
                    <a:lnTo>
                      <a:pt x="19" y="121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3" name="Rectangle 241"/>
              <p:cNvSpPr>
                <a:spLocks noChangeArrowheads="1"/>
              </p:cNvSpPr>
              <p:nvPr/>
            </p:nvSpPr>
            <p:spPr bwMode="auto">
              <a:xfrm>
                <a:off x="252" y="894"/>
                <a:ext cx="216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4" name="Freeform 242"/>
              <p:cNvSpPr>
                <a:spLocks noEditPoints="1"/>
              </p:cNvSpPr>
              <p:nvPr/>
            </p:nvSpPr>
            <p:spPr bwMode="auto">
              <a:xfrm>
                <a:off x="251" y="892"/>
                <a:ext cx="218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36" y="0"/>
                  </a:cxn>
                  <a:cxn ang="0">
                    <a:pos x="1344" y="8"/>
                  </a:cxn>
                  <a:cxn ang="0">
                    <a:pos x="1344" y="1208"/>
                  </a:cxn>
                  <a:cxn ang="0">
                    <a:pos x="1336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36" y="1200"/>
                  </a:cxn>
                  <a:cxn ang="0">
                    <a:pos x="1328" y="1208"/>
                  </a:cxn>
                  <a:cxn ang="0">
                    <a:pos x="1328" y="8"/>
                  </a:cxn>
                  <a:cxn ang="0">
                    <a:pos x="133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44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5" name="Rectangle 243"/>
              <p:cNvSpPr>
                <a:spLocks noChangeArrowheads="1"/>
              </p:cNvSpPr>
              <p:nvPr/>
            </p:nvSpPr>
            <p:spPr bwMode="auto">
              <a:xfrm>
                <a:off x="294" y="935"/>
                <a:ext cx="216" cy="191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6" name="Freeform 244"/>
              <p:cNvSpPr>
                <a:spLocks noEditPoints="1"/>
              </p:cNvSpPr>
              <p:nvPr/>
            </p:nvSpPr>
            <p:spPr bwMode="auto">
              <a:xfrm>
                <a:off x="290" y="931"/>
                <a:ext cx="223" cy="19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1352" y="0"/>
                  </a:cxn>
                  <a:cxn ang="0">
                    <a:pos x="1376" y="24"/>
                  </a:cxn>
                  <a:cxn ang="0">
                    <a:pos x="1376" y="1224"/>
                  </a:cxn>
                  <a:cxn ang="0">
                    <a:pos x="1352" y="1248"/>
                  </a:cxn>
                  <a:cxn ang="0">
                    <a:pos x="24" y="1248"/>
                  </a:cxn>
                  <a:cxn ang="0">
                    <a:pos x="0" y="1224"/>
                  </a:cxn>
                  <a:cxn ang="0">
                    <a:pos x="0" y="24"/>
                  </a:cxn>
                  <a:cxn ang="0">
                    <a:pos x="48" y="1224"/>
                  </a:cxn>
                  <a:cxn ang="0">
                    <a:pos x="24" y="1200"/>
                  </a:cxn>
                  <a:cxn ang="0">
                    <a:pos x="1352" y="1200"/>
                  </a:cxn>
                  <a:cxn ang="0">
                    <a:pos x="1328" y="1224"/>
                  </a:cxn>
                  <a:cxn ang="0">
                    <a:pos x="1328" y="24"/>
                  </a:cxn>
                  <a:cxn ang="0">
                    <a:pos x="1352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1224"/>
                  </a:cxn>
                </a:cxnLst>
                <a:rect l="0" t="0" r="r" b="b"/>
                <a:pathLst>
                  <a:path w="1376" h="1248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352" y="0"/>
                    </a:lnTo>
                    <a:cubicBezTo>
                      <a:pt x="1366" y="0"/>
                      <a:pt x="1376" y="11"/>
                      <a:pt x="1376" y="24"/>
                    </a:cubicBezTo>
                    <a:lnTo>
                      <a:pt x="1376" y="1224"/>
                    </a:lnTo>
                    <a:cubicBezTo>
                      <a:pt x="1376" y="1238"/>
                      <a:pt x="1366" y="1248"/>
                      <a:pt x="1352" y="1248"/>
                    </a:cubicBezTo>
                    <a:lnTo>
                      <a:pt x="24" y="1248"/>
                    </a:lnTo>
                    <a:cubicBezTo>
                      <a:pt x="11" y="1248"/>
                      <a:pt x="0" y="1238"/>
                      <a:pt x="0" y="1224"/>
                    </a:cubicBezTo>
                    <a:lnTo>
                      <a:pt x="0" y="24"/>
                    </a:lnTo>
                    <a:close/>
                    <a:moveTo>
                      <a:pt x="48" y="1224"/>
                    </a:moveTo>
                    <a:lnTo>
                      <a:pt x="24" y="1200"/>
                    </a:lnTo>
                    <a:lnTo>
                      <a:pt x="1352" y="1200"/>
                    </a:lnTo>
                    <a:lnTo>
                      <a:pt x="1328" y="1224"/>
                    </a:lnTo>
                    <a:lnTo>
                      <a:pt x="1328" y="24"/>
                    </a:lnTo>
                    <a:lnTo>
                      <a:pt x="1352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224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7" name="Rectangle 245"/>
              <p:cNvSpPr>
                <a:spLocks noChangeArrowheads="1"/>
              </p:cNvSpPr>
              <p:nvPr/>
            </p:nvSpPr>
            <p:spPr bwMode="auto">
              <a:xfrm>
                <a:off x="324" y="1132"/>
                <a:ext cx="22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Pluie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8" name="Freeform 246"/>
              <p:cNvSpPr>
                <a:spLocks noEditPoints="1"/>
              </p:cNvSpPr>
              <p:nvPr/>
            </p:nvSpPr>
            <p:spPr bwMode="auto">
              <a:xfrm>
                <a:off x="400" y="761"/>
                <a:ext cx="157" cy="154"/>
              </a:xfrm>
              <a:custGeom>
                <a:avLst/>
                <a:gdLst/>
                <a:ahLst/>
                <a:cxnLst>
                  <a:cxn ang="0">
                    <a:pos x="156" y="154"/>
                  </a:cxn>
                  <a:cxn ang="0">
                    <a:pos x="12" y="13"/>
                  </a:cxn>
                  <a:cxn ang="0">
                    <a:pos x="14" y="11"/>
                  </a:cxn>
                  <a:cxn ang="0">
                    <a:pos x="157" y="152"/>
                  </a:cxn>
                  <a:cxn ang="0">
                    <a:pos x="156" y="154"/>
                  </a:cxn>
                  <a:cxn ang="0">
                    <a:pos x="8" y="22"/>
                  </a:cxn>
                  <a:cxn ang="0">
                    <a:pos x="0" y="0"/>
                  </a:cxn>
                  <a:cxn ang="0">
                    <a:pos x="22" y="7"/>
                  </a:cxn>
                  <a:cxn ang="0">
                    <a:pos x="8" y="22"/>
                  </a:cxn>
                </a:cxnLst>
                <a:rect l="0" t="0" r="r" b="b"/>
                <a:pathLst>
                  <a:path w="157" h="154">
                    <a:moveTo>
                      <a:pt x="156" y="154"/>
                    </a:moveTo>
                    <a:lnTo>
                      <a:pt x="12" y="13"/>
                    </a:lnTo>
                    <a:lnTo>
                      <a:pt x="14" y="11"/>
                    </a:lnTo>
                    <a:lnTo>
                      <a:pt x="157" y="152"/>
                    </a:lnTo>
                    <a:lnTo>
                      <a:pt x="156" y="154"/>
                    </a:lnTo>
                    <a:close/>
                    <a:moveTo>
                      <a:pt x="8" y="22"/>
                    </a:moveTo>
                    <a:lnTo>
                      <a:pt x="0" y="0"/>
                    </a:lnTo>
                    <a:lnTo>
                      <a:pt x="22" y="7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/>
            </p:nvSpPr>
            <p:spPr bwMode="auto">
              <a:xfrm>
                <a:off x="511" y="772"/>
                <a:ext cx="27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temps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320" name="Picture 24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1" y="940"/>
                <a:ext cx="206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21" name="Rectangle 249"/>
              <p:cNvSpPr>
                <a:spLocks noChangeArrowheads="1"/>
              </p:cNvSpPr>
              <p:nvPr/>
            </p:nvSpPr>
            <p:spPr bwMode="auto">
              <a:xfrm>
                <a:off x="975" y="827"/>
                <a:ext cx="214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2" name="Freeform 250"/>
              <p:cNvSpPr>
                <a:spLocks noEditPoints="1"/>
              </p:cNvSpPr>
              <p:nvPr/>
            </p:nvSpPr>
            <p:spPr bwMode="auto">
              <a:xfrm>
                <a:off x="974" y="826"/>
                <a:ext cx="216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20" y="0"/>
                  </a:cxn>
                  <a:cxn ang="0">
                    <a:pos x="1328" y="8"/>
                  </a:cxn>
                  <a:cxn ang="0">
                    <a:pos x="1328" y="1208"/>
                  </a:cxn>
                  <a:cxn ang="0">
                    <a:pos x="1320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20" y="1200"/>
                  </a:cxn>
                  <a:cxn ang="0">
                    <a:pos x="1312" y="1208"/>
                  </a:cxn>
                  <a:cxn ang="0">
                    <a:pos x="1312" y="8"/>
                  </a:cxn>
                  <a:cxn ang="0">
                    <a:pos x="13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28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20" y="0"/>
                    </a:lnTo>
                    <a:cubicBezTo>
                      <a:pt x="1325" y="0"/>
                      <a:pt x="1328" y="4"/>
                      <a:pt x="1328" y="8"/>
                    </a:cubicBezTo>
                    <a:lnTo>
                      <a:pt x="1328" y="1208"/>
                    </a:lnTo>
                    <a:cubicBezTo>
                      <a:pt x="1328" y="1213"/>
                      <a:pt x="1325" y="1216"/>
                      <a:pt x="1320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20" y="1200"/>
                    </a:lnTo>
                    <a:lnTo>
                      <a:pt x="1312" y="1208"/>
                    </a:lnTo>
                    <a:lnTo>
                      <a:pt x="1312" y="8"/>
                    </a:lnTo>
                    <a:lnTo>
                      <a:pt x="13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3" name="Rectangle 251"/>
              <p:cNvSpPr>
                <a:spLocks noChangeArrowheads="1"/>
              </p:cNvSpPr>
              <p:nvPr/>
            </p:nvSpPr>
            <p:spPr bwMode="auto">
              <a:xfrm>
                <a:off x="1017" y="868"/>
                <a:ext cx="213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4" name="Freeform 252"/>
              <p:cNvSpPr>
                <a:spLocks noEditPoints="1"/>
              </p:cNvSpPr>
              <p:nvPr/>
            </p:nvSpPr>
            <p:spPr bwMode="auto">
              <a:xfrm>
                <a:off x="1016" y="867"/>
                <a:ext cx="215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20" y="0"/>
                  </a:cxn>
                  <a:cxn ang="0">
                    <a:pos x="1328" y="8"/>
                  </a:cxn>
                  <a:cxn ang="0">
                    <a:pos x="1328" y="1208"/>
                  </a:cxn>
                  <a:cxn ang="0">
                    <a:pos x="1320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20" y="1200"/>
                  </a:cxn>
                  <a:cxn ang="0">
                    <a:pos x="1312" y="1208"/>
                  </a:cxn>
                  <a:cxn ang="0">
                    <a:pos x="1312" y="8"/>
                  </a:cxn>
                  <a:cxn ang="0">
                    <a:pos x="13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28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20" y="0"/>
                    </a:lnTo>
                    <a:cubicBezTo>
                      <a:pt x="1325" y="0"/>
                      <a:pt x="1328" y="4"/>
                      <a:pt x="1328" y="8"/>
                    </a:cubicBezTo>
                    <a:lnTo>
                      <a:pt x="1328" y="1208"/>
                    </a:lnTo>
                    <a:cubicBezTo>
                      <a:pt x="1328" y="1213"/>
                      <a:pt x="1325" y="1216"/>
                      <a:pt x="1320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20" y="1200"/>
                    </a:lnTo>
                    <a:lnTo>
                      <a:pt x="1312" y="1208"/>
                    </a:lnTo>
                    <a:lnTo>
                      <a:pt x="1312" y="8"/>
                    </a:lnTo>
                    <a:lnTo>
                      <a:pt x="13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5" name="Rectangle 253"/>
              <p:cNvSpPr>
                <a:spLocks noChangeArrowheads="1"/>
              </p:cNvSpPr>
              <p:nvPr/>
            </p:nvSpPr>
            <p:spPr bwMode="auto">
              <a:xfrm>
                <a:off x="1058" y="909"/>
                <a:ext cx="214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6" name="Freeform 254"/>
              <p:cNvSpPr>
                <a:spLocks noEditPoints="1"/>
              </p:cNvSpPr>
              <p:nvPr/>
            </p:nvSpPr>
            <p:spPr bwMode="auto">
              <a:xfrm>
                <a:off x="1057" y="908"/>
                <a:ext cx="216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20" y="0"/>
                  </a:cxn>
                  <a:cxn ang="0">
                    <a:pos x="1328" y="8"/>
                  </a:cxn>
                  <a:cxn ang="0">
                    <a:pos x="1328" y="1208"/>
                  </a:cxn>
                  <a:cxn ang="0">
                    <a:pos x="1320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20" y="1200"/>
                  </a:cxn>
                  <a:cxn ang="0">
                    <a:pos x="1312" y="1208"/>
                  </a:cxn>
                  <a:cxn ang="0">
                    <a:pos x="1312" y="8"/>
                  </a:cxn>
                  <a:cxn ang="0">
                    <a:pos x="13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28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20" y="0"/>
                    </a:lnTo>
                    <a:cubicBezTo>
                      <a:pt x="1325" y="0"/>
                      <a:pt x="1328" y="4"/>
                      <a:pt x="1328" y="8"/>
                    </a:cubicBezTo>
                    <a:lnTo>
                      <a:pt x="1328" y="1208"/>
                    </a:lnTo>
                    <a:cubicBezTo>
                      <a:pt x="1328" y="1213"/>
                      <a:pt x="1325" y="1216"/>
                      <a:pt x="1320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20" y="1200"/>
                    </a:lnTo>
                    <a:lnTo>
                      <a:pt x="1312" y="1208"/>
                    </a:lnTo>
                    <a:lnTo>
                      <a:pt x="1312" y="8"/>
                    </a:lnTo>
                    <a:lnTo>
                      <a:pt x="13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7" name="Rectangle 255"/>
              <p:cNvSpPr>
                <a:spLocks noChangeArrowheads="1"/>
              </p:cNvSpPr>
              <p:nvPr/>
            </p:nvSpPr>
            <p:spPr bwMode="auto">
              <a:xfrm>
                <a:off x="1100" y="950"/>
                <a:ext cx="213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8" name="Freeform 256"/>
              <p:cNvSpPr>
                <a:spLocks noEditPoints="1"/>
              </p:cNvSpPr>
              <p:nvPr/>
            </p:nvSpPr>
            <p:spPr bwMode="auto">
              <a:xfrm>
                <a:off x="1099" y="949"/>
                <a:ext cx="216" cy="19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20" y="0"/>
                  </a:cxn>
                  <a:cxn ang="0">
                    <a:pos x="1328" y="8"/>
                  </a:cxn>
                  <a:cxn ang="0">
                    <a:pos x="1328" y="1208"/>
                  </a:cxn>
                  <a:cxn ang="0">
                    <a:pos x="1320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20" y="1200"/>
                  </a:cxn>
                  <a:cxn ang="0">
                    <a:pos x="1312" y="1208"/>
                  </a:cxn>
                  <a:cxn ang="0">
                    <a:pos x="1312" y="8"/>
                  </a:cxn>
                  <a:cxn ang="0">
                    <a:pos x="13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28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20" y="0"/>
                    </a:lnTo>
                    <a:cubicBezTo>
                      <a:pt x="1325" y="0"/>
                      <a:pt x="1328" y="4"/>
                      <a:pt x="1328" y="8"/>
                    </a:cubicBezTo>
                    <a:lnTo>
                      <a:pt x="1328" y="1208"/>
                    </a:lnTo>
                    <a:cubicBezTo>
                      <a:pt x="1328" y="1213"/>
                      <a:pt x="1325" y="1216"/>
                      <a:pt x="1320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20" y="1200"/>
                    </a:lnTo>
                    <a:lnTo>
                      <a:pt x="1312" y="1208"/>
                    </a:lnTo>
                    <a:lnTo>
                      <a:pt x="1312" y="8"/>
                    </a:lnTo>
                    <a:lnTo>
                      <a:pt x="13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9" name="Rectangle 257"/>
              <p:cNvSpPr>
                <a:spLocks noChangeArrowheads="1"/>
              </p:cNvSpPr>
              <p:nvPr/>
            </p:nvSpPr>
            <p:spPr bwMode="auto">
              <a:xfrm>
                <a:off x="938" y="1132"/>
                <a:ext cx="27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Bassin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0" name="Rectangle 258"/>
              <p:cNvSpPr>
                <a:spLocks noChangeArrowheads="1"/>
              </p:cNvSpPr>
              <p:nvPr/>
            </p:nvSpPr>
            <p:spPr bwMode="auto">
              <a:xfrm>
                <a:off x="1167" y="1132"/>
                <a:ext cx="322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Versant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1" name="Rectangle 259"/>
              <p:cNvSpPr>
                <a:spLocks noChangeArrowheads="1"/>
              </p:cNvSpPr>
              <p:nvPr/>
            </p:nvSpPr>
            <p:spPr bwMode="auto">
              <a:xfrm>
                <a:off x="1387" y="932"/>
                <a:ext cx="35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1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transfert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2" name="Rectangle 260"/>
              <p:cNvSpPr>
                <a:spLocks noChangeArrowheads="1"/>
              </p:cNvSpPr>
              <p:nvPr/>
            </p:nvSpPr>
            <p:spPr bwMode="auto">
              <a:xfrm>
                <a:off x="1252" y="745"/>
                <a:ext cx="117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1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fo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3" name="Rectangle 261"/>
              <p:cNvSpPr>
                <a:spLocks noChangeArrowheads="1"/>
              </p:cNvSpPr>
              <p:nvPr/>
            </p:nvSpPr>
            <p:spPr bwMode="auto">
              <a:xfrm>
                <a:off x="1307" y="808"/>
                <a:ext cx="109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1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fc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4" name="Rectangle 262"/>
              <p:cNvSpPr>
                <a:spLocks noChangeArrowheads="1"/>
              </p:cNvSpPr>
              <p:nvPr/>
            </p:nvSpPr>
            <p:spPr bwMode="auto">
              <a:xfrm>
                <a:off x="1352" y="870"/>
                <a:ext cx="109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1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fv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5" name="Freeform 263"/>
              <p:cNvSpPr>
                <a:spLocks/>
              </p:cNvSpPr>
              <p:nvPr/>
            </p:nvSpPr>
            <p:spPr bwMode="auto">
              <a:xfrm>
                <a:off x="1131" y="965"/>
                <a:ext cx="133" cy="158"/>
              </a:xfrm>
              <a:custGeom>
                <a:avLst/>
                <a:gdLst/>
                <a:ahLst/>
                <a:cxnLst>
                  <a:cxn ang="0">
                    <a:pos x="223" y="87"/>
                  </a:cxn>
                  <a:cxn ang="0">
                    <a:pos x="17" y="493"/>
                  </a:cxn>
                  <a:cxn ang="0">
                    <a:pos x="80" y="711"/>
                  </a:cxn>
                  <a:cxn ang="0">
                    <a:pos x="303" y="868"/>
                  </a:cxn>
                  <a:cxn ang="0">
                    <a:pos x="462" y="961"/>
                  </a:cxn>
                  <a:cxn ang="0">
                    <a:pos x="589" y="977"/>
                  </a:cxn>
                  <a:cxn ang="0">
                    <a:pos x="684" y="992"/>
                  </a:cxn>
                  <a:cxn ang="0">
                    <a:pos x="780" y="930"/>
                  </a:cxn>
                  <a:cxn ang="0">
                    <a:pos x="732" y="618"/>
                  </a:cxn>
                  <a:cxn ang="0">
                    <a:pos x="637" y="149"/>
                  </a:cxn>
                  <a:cxn ang="0">
                    <a:pos x="541" y="87"/>
                  </a:cxn>
                  <a:cxn ang="0">
                    <a:pos x="223" y="87"/>
                  </a:cxn>
                </a:cxnLst>
                <a:rect l="0" t="0" r="r" b="b"/>
                <a:pathLst>
                  <a:path w="816" h="992">
                    <a:moveTo>
                      <a:pt x="223" y="87"/>
                    </a:moveTo>
                    <a:cubicBezTo>
                      <a:pt x="136" y="154"/>
                      <a:pt x="69" y="350"/>
                      <a:pt x="17" y="493"/>
                    </a:cubicBezTo>
                    <a:cubicBezTo>
                      <a:pt x="0" y="536"/>
                      <a:pt x="58" y="681"/>
                      <a:pt x="80" y="711"/>
                    </a:cubicBezTo>
                    <a:cubicBezTo>
                      <a:pt x="180" y="848"/>
                      <a:pt x="174" y="801"/>
                      <a:pt x="303" y="868"/>
                    </a:cubicBezTo>
                    <a:cubicBezTo>
                      <a:pt x="357" y="896"/>
                      <a:pt x="404" y="939"/>
                      <a:pt x="462" y="961"/>
                    </a:cubicBezTo>
                    <a:cubicBezTo>
                      <a:pt x="502" y="976"/>
                      <a:pt x="547" y="971"/>
                      <a:pt x="589" y="977"/>
                    </a:cubicBezTo>
                    <a:cubicBezTo>
                      <a:pt x="621" y="981"/>
                      <a:pt x="652" y="987"/>
                      <a:pt x="684" y="992"/>
                    </a:cubicBezTo>
                    <a:cubicBezTo>
                      <a:pt x="716" y="972"/>
                      <a:pt x="770" y="966"/>
                      <a:pt x="780" y="930"/>
                    </a:cubicBezTo>
                    <a:cubicBezTo>
                      <a:pt x="815" y="798"/>
                      <a:pt x="774" y="722"/>
                      <a:pt x="732" y="618"/>
                    </a:cubicBezTo>
                    <a:cubicBezTo>
                      <a:pt x="690" y="61"/>
                      <a:pt x="816" y="301"/>
                      <a:pt x="637" y="149"/>
                    </a:cubicBezTo>
                    <a:cubicBezTo>
                      <a:pt x="561" y="85"/>
                      <a:pt x="622" y="113"/>
                      <a:pt x="541" y="87"/>
                    </a:cubicBezTo>
                    <a:cubicBezTo>
                      <a:pt x="410" y="0"/>
                      <a:pt x="311" y="19"/>
                      <a:pt x="223" y="87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6" name="Freeform 264"/>
              <p:cNvSpPr>
                <a:spLocks noEditPoints="1"/>
              </p:cNvSpPr>
              <p:nvPr/>
            </p:nvSpPr>
            <p:spPr bwMode="auto">
              <a:xfrm>
                <a:off x="1132" y="968"/>
                <a:ext cx="130" cy="157"/>
              </a:xfrm>
              <a:custGeom>
                <a:avLst/>
                <a:gdLst/>
                <a:ahLst/>
                <a:cxnLst>
                  <a:cxn ang="0">
                    <a:pos x="191" y="103"/>
                  </a:cxn>
                  <a:cxn ang="0">
                    <a:pos x="134" y="191"/>
                  </a:cxn>
                  <a:cxn ang="0">
                    <a:pos x="19" y="475"/>
                  </a:cxn>
                  <a:cxn ang="0">
                    <a:pos x="16" y="492"/>
                  </a:cxn>
                  <a:cxn ang="0">
                    <a:pos x="36" y="584"/>
                  </a:cxn>
                  <a:cxn ang="0">
                    <a:pos x="81" y="686"/>
                  </a:cxn>
                  <a:cxn ang="0">
                    <a:pos x="160" y="777"/>
                  </a:cxn>
                  <a:cxn ang="0">
                    <a:pos x="179" y="788"/>
                  </a:cxn>
                  <a:cxn ang="0">
                    <a:pos x="258" y="820"/>
                  </a:cxn>
                  <a:cxn ang="0">
                    <a:pos x="419" y="914"/>
                  </a:cxn>
                  <a:cxn ang="0">
                    <a:pos x="489" y="941"/>
                  </a:cxn>
                  <a:cxn ang="0">
                    <a:pos x="584" y="948"/>
                  </a:cxn>
                  <a:cxn ang="0">
                    <a:pos x="702" y="951"/>
                  </a:cxn>
                  <a:cxn ang="0">
                    <a:pos x="755" y="925"/>
                  </a:cxn>
                  <a:cxn ang="0">
                    <a:pos x="767" y="908"/>
                  </a:cxn>
                  <a:cxn ang="0">
                    <a:pos x="780" y="820"/>
                  </a:cxn>
                  <a:cxn ang="0">
                    <a:pos x="749" y="674"/>
                  </a:cxn>
                  <a:cxn ang="0">
                    <a:pos x="712" y="503"/>
                  </a:cxn>
                  <a:cxn ang="0">
                    <a:pos x="711" y="310"/>
                  </a:cxn>
                  <a:cxn ang="0">
                    <a:pos x="721" y="223"/>
                  </a:cxn>
                  <a:cxn ang="0">
                    <a:pos x="721" y="197"/>
                  </a:cxn>
                  <a:cxn ang="0">
                    <a:pos x="681" y="176"/>
                  </a:cxn>
                  <a:cxn ang="0">
                    <a:pos x="603" y="115"/>
                  </a:cxn>
                  <a:cxn ang="0">
                    <a:pos x="583" y="92"/>
                  </a:cxn>
                  <a:cxn ang="0">
                    <a:pos x="581" y="90"/>
                  </a:cxn>
                  <a:cxn ang="0">
                    <a:pos x="572" y="86"/>
                  </a:cxn>
                  <a:cxn ang="0">
                    <a:pos x="531" y="73"/>
                  </a:cxn>
                  <a:cxn ang="0">
                    <a:pos x="439" y="28"/>
                  </a:cxn>
                  <a:cxn ang="0">
                    <a:pos x="400" y="18"/>
                  </a:cxn>
                  <a:cxn ang="0">
                    <a:pos x="324" y="21"/>
                  </a:cxn>
                  <a:cxn ang="0">
                    <a:pos x="290" y="32"/>
                  </a:cxn>
                  <a:cxn ang="0">
                    <a:pos x="283" y="18"/>
                  </a:cxn>
                  <a:cxn ang="0">
                    <a:pos x="359" y="1"/>
                  </a:cxn>
                  <a:cxn ang="0">
                    <a:pos x="402" y="3"/>
                  </a:cxn>
                  <a:cxn ang="0">
                    <a:pos x="490" y="31"/>
                  </a:cxn>
                  <a:cxn ang="0">
                    <a:pos x="538" y="59"/>
                  </a:cxn>
                  <a:cxn ang="0">
                    <a:pos x="583" y="73"/>
                  </a:cxn>
                  <a:cxn ang="0">
                    <a:pos x="591" y="78"/>
                  </a:cxn>
                  <a:cxn ang="0">
                    <a:pos x="602" y="91"/>
                  </a:cxn>
                  <a:cxn ang="0">
                    <a:pos x="636" y="122"/>
                  </a:cxn>
                  <a:cxn ang="0">
                    <a:pos x="720" y="181"/>
                  </a:cxn>
                  <a:cxn ang="0">
                    <a:pos x="738" y="211"/>
                  </a:cxn>
                  <a:cxn ang="0">
                    <a:pos x="733" y="246"/>
                  </a:cxn>
                  <a:cxn ang="0">
                    <a:pos x="725" y="360"/>
                  </a:cxn>
                  <a:cxn ang="0">
                    <a:pos x="734" y="597"/>
                  </a:cxn>
                  <a:cxn ang="0">
                    <a:pos x="787" y="741"/>
                  </a:cxn>
                  <a:cxn ang="0">
                    <a:pos x="795" y="820"/>
                  </a:cxn>
                  <a:cxn ang="0">
                    <a:pos x="781" y="914"/>
                  </a:cxn>
                  <a:cxn ang="0">
                    <a:pos x="739" y="953"/>
                  </a:cxn>
                  <a:cxn ang="0">
                    <a:pos x="682" y="979"/>
                  </a:cxn>
                  <a:cxn ang="0">
                    <a:pos x="519" y="959"/>
                  </a:cxn>
                  <a:cxn ang="0">
                    <a:pos x="454" y="948"/>
                  </a:cxn>
                  <a:cxn ang="0">
                    <a:pos x="371" y="903"/>
                  </a:cxn>
                  <a:cxn ang="0">
                    <a:pos x="220" y="821"/>
                  </a:cxn>
                  <a:cxn ang="0">
                    <a:pos x="171" y="802"/>
                  </a:cxn>
                  <a:cxn ang="0">
                    <a:pos x="127" y="769"/>
                  </a:cxn>
                  <a:cxn ang="0">
                    <a:pos x="57" y="678"/>
                  </a:cxn>
                  <a:cxn ang="0">
                    <a:pos x="4" y="522"/>
                  </a:cxn>
                  <a:cxn ang="0">
                    <a:pos x="1" y="491"/>
                  </a:cxn>
                  <a:cxn ang="0">
                    <a:pos x="46" y="355"/>
                  </a:cxn>
                  <a:cxn ang="0">
                    <a:pos x="149" y="134"/>
                  </a:cxn>
                  <a:cxn ang="0">
                    <a:pos x="212" y="61"/>
                  </a:cxn>
                </a:cxnLst>
                <a:rect l="0" t="0" r="r" b="b"/>
                <a:pathLst>
                  <a:path w="795" h="980">
                    <a:moveTo>
                      <a:pt x="222" y="73"/>
                    </a:moveTo>
                    <a:lnTo>
                      <a:pt x="223" y="72"/>
                    </a:lnTo>
                    <a:lnTo>
                      <a:pt x="191" y="103"/>
                    </a:lnTo>
                    <a:lnTo>
                      <a:pt x="192" y="102"/>
                    </a:lnTo>
                    <a:lnTo>
                      <a:pt x="162" y="143"/>
                    </a:lnTo>
                    <a:lnTo>
                      <a:pt x="134" y="191"/>
                    </a:lnTo>
                    <a:lnTo>
                      <a:pt x="109" y="245"/>
                    </a:lnTo>
                    <a:lnTo>
                      <a:pt x="61" y="362"/>
                    </a:lnTo>
                    <a:lnTo>
                      <a:pt x="19" y="475"/>
                    </a:lnTo>
                    <a:lnTo>
                      <a:pt x="19" y="474"/>
                    </a:lnTo>
                    <a:lnTo>
                      <a:pt x="16" y="494"/>
                    </a:lnTo>
                    <a:lnTo>
                      <a:pt x="16" y="492"/>
                    </a:lnTo>
                    <a:lnTo>
                      <a:pt x="19" y="520"/>
                    </a:lnTo>
                    <a:lnTo>
                      <a:pt x="19" y="518"/>
                    </a:lnTo>
                    <a:lnTo>
                      <a:pt x="36" y="584"/>
                    </a:lnTo>
                    <a:lnTo>
                      <a:pt x="60" y="647"/>
                    </a:lnTo>
                    <a:lnTo>
                      <a:pt x="72" y="671"/>
                    </a:lnTo>
                    <a:lnTo>
                      <a:pt x="81" y="686"/>
                    </a:lnTo>
                    <a:lnTo>
                      <a:pt x="114" y="729"/>
                    </a:lnTo>
                    <a:lnTo>
                      <a:pt x="140" y="758"/>
                    </a:lnTo>
                    <a:lnTo>
                      <a:pt x="160" y="777"/>
                    </a:lnTo>
                    <a:lnTo>
                      <a:pt x="159" y="776"/>
                    </a:lnTo>
                    <a:lnTo>
                      <a:pt x="180" y="789"/>
                    </a:lnTo>
                    <a:lnTo>
                      <a:pt x="179" y="788"/>
                    </a:lnTo>
                    <a:lnTo>
                      <a:pt x="200" y="797"/>
                    </a:lnTo>
                    <a:lnTo>
                      <a:pt x="225" y="806"/>
                    </a:lnTo>
                    <a:lnTo>
                      <a:pt x="258" y="820"/>
                    </a:lnTo>
                    <a:lnTo>
                      <a:pt x="301" y="840"/>
                    </a:lnTo>
                    <a:lnTo>
                      <a:pt x="380" y="890"/>
                    </a:lnTo>
                    <a:lnTo>
                      <a:pt x="419" y="914"/>
                    </a:lnTo>
                    <a:lnTo>
                      <a:pt x="460" y="933"/>
                    </a:lnTo>
                    <a:lnTo>
                      <a:pt x="458" y="933"/>
                    </a:lnTo>
                    <a:lnTo>
                      <a:pt x="489" y="941"/>
                    </a:lnTo>
                    <a:lnTo>
                      <a:pt x="488" y="940"/>
                    </a:lnTo>
                    <a:lnTo>
                      <a:pt x="520" y="943"/>
                    </a:lnTo>
                    <a:lnTo>
                      <a:pt x="584" y="948"/>
                    </a:lnTo>
                    <a:lnTo>
                      <a:pt x="680" y="964"/>
                    </a:lnTo>
                    <a:lnTo>
                      <a:pt x="675" y="964"/>
                    </a:lnTo>
                    <a:lnTo>
                      <a:pt x="702" y="951"/>
                    </a:lnTo>
                    <a:lnTo>
                      <a:pt x="731" y="939"/>
                    </a:lnTo>
                    <a:lnTo>
                      <a:pt x="730" y="940"/>
                    </a:lnTo>
                    <a:lnTo>
                      <a:pt x="755" y="925"/>
                    </a:lnTo>
                    <a:lnTo>
                      <a:pt x="753" y="927"/>
                    </a:lnTo>
                    <a:lnTo>
                      <a:pt x="768" y="905"/>
                    </a:lnTo>
                    <a:lnTo>
                      <a:pt x="767" y="908"/>
                    </a:lnTo>
                    <a:lnTo>
                      <a:pt x="777" y="861"/>
                    </a:lnTo>
                    <a:lnTo>
                      <a:pt x="779" y="819"/>
                    </a:lnTo>
                    <a:lnTo>
                      <a:pt x="780" y="820"/>
                    </a:lnTo>
                    <a:lnTo>
                      <a:pt x="772" y="744"/>
                    </a:lnTo>
                    <a:lnTo>
                      <a:pt x="772" y="746"/>
                    </a:lnTo>
                    <a:lnTo>
                      <a:pt x="749" y="674"/>
                    </a:lnTo>
                    <a:lnTo>
                      <a:pt x="719" y="600"/>
                    </a:lnTo>
                    <a:cubicBezTo>
                      <a:pt x="719" y="600"/>
                      <a:pt x="719" y="599"/>
                      <a:pt x="718" y="598"/>
                    </a:cubicBezTo>
                    <a:lnTo>
                      <a:pt x="712" y="503"/>
                    </a:lnTo>
                    <a:lnTo>
                      <a:pt x="709" y="424"/>
                    </a:lnTo>
                    <a:lnTo>
                      <a:pt x="709" y="360"/>
                    </a:lnTo>
                    <a:lnTo>
                      <a:pt x="711" y="310"/>
                    </a:lnTo>
                    <a:lnTo>
                      <a:pt x="713" y="272"/>
                    </a:lnTo>
                    <a:lnTo>
                      <a:pt x="718" y="243"/>
                    </a:lnTo>
                    <a:lnTo>
                      <a:pt x="721" y="223"/>
                    </a:lnTo>
                    <a:lnTo>
                      <a:pt x="723" y="210"/>
                    </a:lnTo>
                    <a:lnTo>
                      <a:pt x="722" y="212"/>
                    </a:lnTo>
                    <a:lnTo>
                      <a:pt x="721" y="197"/>
                    </a:lnTo>
                    <a:lnTo>
                      <a:pt x="725" y="203"/>
                    </a:lnTo>
                    <a:lnTo>
                      <a:pt x="711" y="194"/>
                    </a:lnTo>
                    <a:lnTo>
                      <a:pt x="681" y="176"/>
                    </a:lnTo>
                    <a:lnTo>
                      <a:pt x="657" y="159"/>
                    </a:lnTo>
                    <a:lnTo>
                      <a:pt x="626" y="135"/>
                    </a:lnTo>
                    <a:lnTo>
                      <a:pt x="603" y="115"/>
                    </a:lnTo>
                    <a:lnTo>
                      <a:pt x="590" y="101"/>
                    </a:lnTo>
                    <a:cubicBezTo>
                      <a:pt x="590" y="101"/>
                      <a:pt x="589" y="101"/>
                      <a:pt x="589" y="100"/>
                    </a:cubicBezTo>
                    <a:lnTo>
                      <a:pt x="583" y="92"/>
                    </a:lnTo>
                    <a:lnTo>
                      <a:pt x="584" y="93"/>
                    </a:lnTo>
                    <a:lnTo>
                      <a:pt x="580" y="89"/>
                    </a:lnTo>
                    <a:lnTo>
                      <a:pt x="581" y="90"/>
                    </a:lnTo>
                    <a:lnTo>
                      <a:pt x="577" y="87"/>
                    </a:lnTo>
                    <a:lnTo>
                      <a:pt x="580" y="88"/>
                    </a:lnTo>
                    <a:lnTo>
                      <a:pt x="572" y="86"/>
                    </a:lnTo>
                    <a:lnTo>
                      <a:pt x="557" y="82"/>
                    </a:lnTo>
                    <a:lnTo>
                      <a:pt x="533" y="74"/>
                    </a:lnTo>
                    <a:cubicBezTo>
                      <a:pt x="532" y="74"/>
                      <a:pt x="532" y="74"/>
                      <a:pt x="531" y="73"/>
                    </a:cubicBezTo>
                    <a:lnTo>
                      <a:pt x="483" y="45"/>
                    </a:lnTo>
                    <a:lnTo>
                      <a:pt x="484" y="46"/>
                    </a:lnTo>
                    <a:lnTo>
                      <a:pt x="439" y="28"/>
                    </a:lnTo>
                    <a:lnTo>
                      <a:pt x="441" y="28"/>
                    </a:lnTo>
                    <a:lnTo>
                      <a:pt x="399" y="18"/>
                    </a:lnTo>
                    <a:lnTo>
                      <a:pt x="400" y="18"/>
                    </a:lnTo>
                    <a:lnTo>
                      <a:pt x="360" y="16"/>
                    </a:lnTo>
                    <a:lnTo>
                      <a:pt x="362" y="16"/>
                    </a:lnTo>
                    <a:lnTo>
                      <a:pt x="324" y="21"/>
                    </a:lnTo>
                    <a:lnTo>
                      <a:pt x="325" y="21"/>
                    </a:lnTo>
                    <a:lnTo>
                      <a:pt x="288" y="33"/>
                    </a:lnTo>
                    <a:lnTo>
                      <a:pt x="290" y="32"/>
                    </a:lnTo>
                    <a:lnTo>
                      <a:pt x="222" y="73"/>
                    </a:lnTo>
                    <a:close/>
                    <a:moveTo>
                      <a:pt x="281" y="19"/>
                    </a:moveTo>
                    <a:cubicBezTo>
                      <a:pt x="282" y="18"/>
                      <a:pt x="282" y="18"/>
                      <a:pt x="283" y="18"/>
                    </a:cubicBezTo>
                    <a:lnTo>
                      <a:pt x="320" y="6"/>
                    </a:lnTo>
                    <a:cubicBezTo>
                      <a:pt x="320" y="6"/>
                      <a:pt x="321" y="6"/>
                      <a:pt x="321" y="6"/>
                    </a:cubicBezTo>
                    <a:lnTo>
                      <a:pt x="359" y="1"/>
                    </a:lnTo>
                    <a:cubicBezTo>
                      <a:pt x="360" y="0"/>
                      <a:pt x="360" y="0"/>
                      <a:pt x="361" y="0"/>
                    </a:cubicBezTo>
                    <a:lnTo>
                      <a:pt x="401" y="2"/>
                    </a:lnTo>
                    <a:cubicBezTo>
                      <a:pt x="401" y="2"/>
                      <a:pt x="402" y="3"/>
                      <a:pt x="402" y="3"/>
                    </a:cubicBezTo>
                    <a:lnTo>
                      <a:pt x="444" y="13"/>
                    </a:lnTo>
                    <a:cubicBezTo>
                      <a:pt x="445" y="13"/>
                      <a:pt x="445" y="13"/>
                      <a:pt x="445" y="13"/>
                    </a:cubicBezTo>
                    <a:lnTo>
                      <a:pt x="490" y="31"/>
                    </a:lnTo>
                    <a:cubicBezTo>
                      <a:pt x="491" y="31"/>
                      <a:pt x="491" y="31"/>
                      <a:pt x="492" y="32"/>
                    </a:cubicBezTo>
                    <a:lnTo>
                      <a:pt x="540" y="60"/>
                    </a:lnTo>
                    <a:lnTo>
                      <a:pt x="538" y="59"/>
                    </a:lnTo>
                    <a:lnTo>
                      <a:pt x="562" y="67"/>
                    </a:lnTo>
                    <a:lnTo>
                      <a:pt x="575" y="71"/>
                    </a:lnTo>
                    <a:lnTo>
                      <a:pt x="583" y="73"/>
                    </a:lnTo>
                    <a:cubicBezTo>
                      <a:pt x="584" y="73"/>
                      <a:pt x="585" y="73"/>
                      <a:pt x="586" y="74"/>
                    </a:cubicBezTo>
                    <a:lnTo>
                      <a:pt x="590" y="77"/>
                    </a:lnTo>
                    <a:cubicBezTo>
                      <a:pt x="591" y="77"/>
                      <a:pt x="591" y="78"/>
                      <a:pt x="591" y="78"/>
                    </a:cubicBezTo>
                    <a:lnTo>
                      <a:pt x="595" y="82"/>
                    </a:lnTo>
                    <a:cubicBezTo>
                      <a:pt x="595" y="82"/>
                      <a:pt x="596" y="82"/>
                      <a:pt x="596" y="83"/>
                    </a:cubicBezTo>
                    <a:lnTo>
                      <a:pt x="602" y="91"/>
                    </a:lnTo>
                    <a:lnTo>
                      <a:pt x="601" y="90"/>
                    </a:lnTo>
                    <a:lnTo>
                      <a:pt x="614" y="102"/>
                    </a:lnTo>
                    <a:lnTo>
                      <a:pt x="636" y="122"/>
                    </a:lnTo>
                    <a:lnTo>
                      <a:pt x="666" y="146"/>
                    </a:lnTo>
                    <a:lnTo>
                      <a:pt x="690" y="163"/>
                    </a:lnTo>
                    <a:lnTo>
                      <a:pt x="720" y="181"/>
                    </a:lnTo>
                    <a:lnTo>
                      <a:pt x="734" y="190"/>
                    </a:lnTo>
                    <a:cubicBezTo>
                      <a:pt x="736" y="191"/>
                      <a:pt x="737" y="193"/>
                      <a:pt x="737" y="196"/>
                    </a:cubicBezTo>
                    <a:lnTo>
                      <a:pt x="738" y="211"/>
                    </a:lnTo>
                    <a:cubicBezTo>
                      <a:pt x="738" y="212"/>
                      <a:pt x="738" y="212"/>
                      <a:pt x="738" y="213"/>
                    </a:cubicBezTo>
                    <a:lnTo>
                      <a:pt x="736" y="226"/>
                    </a:lnTo>
                    <a:lnTo>
                      <a:pt x="733" y="246"/>
                    </a:lnTo>
                    <a:lnTo>
                      <a:pt x="729" y="273"/>
                    </a:lnTo>
                    <a:lnTo>
                      <a:pt x="727" y="311"/>
                    </a:lnTo>
                    <a:lnTo>
                      <a:pt x="725" y="360"/>
                    </a:lnTo>
                    <a:lnTo>
                      <a:pt x="725" y="423"/>
                    </a:lnTo>
                    <a:lnTo>
                      <a:pt x="728" y="502"/>
                    </a:lnTo>
                    <a:lnTo>
                      <a:pt x="734" y="597"/>
                    </a:lnTo>
                    <a:lnTo>
                      <a:pt x="734" y="594"/>
                    </a:lnTo>
                    <a:lnTo>
                      <a:pt x="764" y="669"/>
                    </a:lnTo>
                    <a:lnTo>
                      <a:pt x="787" y="741"/>
                    </a:lnTo>
                    <a:cubicBezTo>
                      <a:pt x="787" y="742"/>
                      <a:pt x="787" y="742"/>
                      <a:pt x="787" y="743"/>
                    </a:cubicBezTo>
                    <a:lnTo>
                      <a:pt x="795" y="819"/>
                    </a:lnTo>
                    <a:cubicBezTo>
                      <a:pt x="795" y="819"/>
                      <a:pt x="795" y="820"/>
                      <a:pt x="795" y="820"/>
                    </a:cubicBezTo>
                    <a:lnTo>
                      <a:pt x="792" y="864"/>
                    </a:lnTo>
                    <a:lnTo>
                      <a:pt x="782" y="911"/>
                    </a:lnTo>
                    <a:cubicBezTo>
                      <a:pt x="782" y="912"/>
                      <a:pt x="782" y="913"/>
                      <a:pt x="781" y="914"/>
                    </a:cubicBezTo>
                    <a:lnTo>
                      <a:pt x="766" y="936"/>
                    </a:lnTo>
                    <a:cubicBezTo>
                      <a:pt x="765" y="937"/>
                      <a:pt x="765" y="938"/>
                      <a:pt x="764" y="938"/>
                    </a:cubicBezTo>
                    <a:lnTo>
                      <a:pt x="739" y="953"/>
                    </a:lnTo>
                    <a:cubicBezTo>
                      <a:pt x="738" y="954"/>
                      <a:pt x="738" y="954"/>
                      <a:pt x="738" y="954"/>
                    </a:cubicBezTo>
                    <a:lnTo>
                      <a:pt x="709" y="966"/>
                    </a:lnTo>
                    <a:lnTo>
                      <a:pt x="682" y="979"/>
                    </a:lnTo>
                    <a:cubicBezTo>
                      <a:pt x="680" y="979"/>
                      <a:pt x="679" y="980"/>
                      <a:pt x="677" y="979"/>
                    </a:cubicBezTo>
                    <a:lnTo>
                      <a:pt x="583" y="964"/>
                    </a:lnTo>
                    <a:lnTo>
                      <a:pt x="519" y="959"/>
                    </a:lnTo>
                    <a:lnTo>
                      <a:pt x="487" y="956"/>
                    </a:lnTo>
                    <a:cubicBezTo>
                      <a:pt x="486" y="956"/>
                      <a:pt x="486" y="956"/>
                      <a:pt x="485" y="956"/>
                    </a:cubicBezTo>
                    <a:lnTo>
                      <a:pt x="454" y="948"/>
                    </a:lnTo>
                    <a:cubicBezTo>
                      <a:pt x="454" y="948"/>
                      <a:pt x="453" y="948"/>
                      <a:pt x="453" y="948"/>
                    </a:cubicBezTo>
                    <a:lnTo>
                      <a:pt x="410" y="927"/>
                    </a:lnTo>
                    <a:lnTo>
                      <a:pt x="371" y="903"/>
                    </a:lnTo>
                    <a:lnTo>
                      <a:pt x="294" y="855"/>
                    </a:lnTo>
                    <a:lnTo>
                      <a:pt x="251" y="835"/>
                    </a:lnTo>
                    <a:lnTo>
                      <a:pt x="220" y="821"/>
                    </a:lnTo>
                    <a:lnTo>
                      <a:pt x="193" y="812"/>
                    </a:lnTo>
                    <a:lnTo>
                      <a:pt x="172" y="803"/>
                    </a:lnTo>
                    <a:cubicBezTo>
                      <a:pt x="172" y="803"/>
                      <a:pt x="172" y="802"/>
                      <a:pt x="171" y="802"/>
                    </a:cubicBezTo>
                    <a:lnTo>
                      <a:pt x="150" y="789"/>
                    </a:lnTo>
                    <a:cubicBezTo>
                      <a:pt x="150" y="789"/>
                      <a:pt x="149" y="789"/>
                      <a:pt x="149" y="788"/>
                    </a:cubicBezTo>
                    <a:lnTo>
                      <a:pt x="127" y="769"/>
                    </a:lnTo>
                    <a:lnTo>
                      <a:pt x="101" y="738"/>
                    </a:lnTo>
                    <a:lnTo>
                      <a:pt x="68" y="695"/>
                    </a:lnTo>
                    <a:lnTo>
                      <a:pt x="57" y="678"/>
                    </a:lnTo>
                    <a:lnTo>
                      <a:pt x="45" y="652"/>
                    </a:lnTo>
                    <a:lnTo>
                      <a:pt x="21" y="588"/>
                    </a:lnTo>
                    <a:lnTo>
                      <a:pt x="4" y="522"/>
                    </a:lnTo>
                    <a:cubicBezTo>
                      <a:pt x="4" y="522"/>
                      <a:pt x="4" y="522"/>
                      <a:pt x="4" y="521"/>
                    </a:cubicBezTo>
                    <a:lnTo>
                      <a:pt x="1" y="493"/>
                    </a:lnTo>
                    <a:cubicBezTo>
                      <a:pt x="0" y="493"/>
                      <a:pt x="0" y="492"/>
                      <a:pt x="1" y="491"/>
                    </a:cubicBezTo>
                    <a:lnTo>
                      <a:pt x="4" y="471"/>
                    </a:lnTo>
                    <a:cubicBezTo>
                      <a:pt x="4" y="471"/>
                      <a:pt x="4" y="470"/>
                      <a:pt x="4" y="470"/>
                    </a:cubicBezTo>
                    <a:lnTo>
                      <a:pt x="46" y="355"/>
                    </a:lnTo>
                    <a:lnTo>
                      <a:pt x="94" y="238"/>
                    </a:lnTo>
                    <a:lnTo>
                      <a:pt x="121" y="182"/>
                    </a:lnTo>
                    <a:lnTo>
                      <a:pt x="149" y="134"/>
                    </a:lnTo>
                    <a:lnTo>
                      <a:pt x="179" y="93"/>
                    </a:lnTo>
                    <a:cubicBezTo>
                      <a:pt x="179" y="92"/>
                      <a:pt x="180" y="92"/>
                      <a:pt x="180" y="92"/>
                    </a:cubicBezTo>
                    <a:lnTo>
                      <a:pt x="212" y="61"/>
                    </a:lnTo>
                    <a:cubicBezTo>
                      <a:pt x="212" y="60"/>
                      <a:pt x="213" y="60"/>
                      <a:pt x="213" y="60"/>
                    </a:cubicBezTo>
                    <a:lnTo>
                      <a:pt x="28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7" name="Rectangle 265"/>
              <p:cNvSpPr>
                <a:spLocks noChangeArrowheads="1"/>
              </p:cNvSpPr>
              <p:nvPr/>
            </p:nvSpPr>
            <p:spPr bwMode="auto">
              <a:xfrm>
                <a:off x="1213" y="703"/>
                <a:ext cx="83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1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8" name="Rectangle 266"/>
              <p:cNvSpPr>
                <a:spLocks noChangeArrowheads="1"/>
              </p:cNvSpPr>
              <p:nvPr/>
            </p:nvSpPr>
            <p:spPr bwMode="auto">
              <a:xfrm>
                <a:off x="1187" y="1246"/>
                <a:ext cx="8" cy="489"/>
              </a:xfrm>
              <a:prstGeom prst="rect">
                <a:avLst/>
              </a:pr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9" name="Rectangle 267"/>
              <p:cNvSpPr>
                <a:spLocks noChangeArrowheads="1"/>
              </p:cNvSpPr>
              <p:nvPr/>
            </p:nvSpPr>
            <p:spPr bwMode="auto">
              <a:xfrm>
                <a:off x="381" y="1256"/>
                <a:ext cx="8" cy="492"/>
              </a:xfrm>
              <a:prstGeom prst="rect">
                <a:avLst/>
              </a:pr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0" name="Freeform 268"/>
              <p:cNvSpPr>
                <a:spLocks noEditPoints="1"/>
              </p:cNvSpPr>
              <p:nvPr/>
            </p:nvSpPr>
            <p:spPr bwMode="auto">
              <a:xfrm>
                <a:off x="917" y="2367"/>
                <a:ext cx="216" cy="194"/>
              </a:xfrm>
              <a:custGeom>
                <a:avLst/>
                <a:gdLst/>
                <a:ahLst/>
                <a:cxnLst>
                  <a:cxn ang="0">
                    <a:pos x="16" y="1208"/>
                  </a:cxn>
                  <a:cxn ang="0">
                    <a:pos x="16" y="1032"/>
                  </a:cxn>
                  <a:cxn ang="0">
                    <a:pos x="0" y="920"/>
                  </a:cxn>
                  <a:cxn ang="0">
                    <a:pos x="0" y="872"/>
                  </a:cxn>
                  <a:cxn ang="0">
                    <a:pos x="0" y="872"/>
                  </a:cxn>
                  <a:cxn ang="0">
                    <a:pos x="16" y="760"/>
                  </a:cxn>
                  <a:cxn ang="0">
                    <a:pos x="16" y="584"/>
                  </a:cxn>
                  <a:cxn ang="0">
                    <a:pos x="0" y="472"/>
                  </a:cxn>
                  <a:cxn ang="0">
                    <a:pos x="0" y="424"/>
                  </a:cxn>
                  <a:cxn ang="0">
                    <a:pos x="0" y="424"/>
                  </a:cxn>
                  <a:cxn ang="0">
                    <a:pos x="16" y="312"/>
                  </a:cxn>
                  <a:cxn ang="0">
                    <a:pos x="16" y="135"/>
                  </a:cxn>
                  <a:cxn ang="0">
                    <a:pos x="0" y="23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54" y="16"/>
                  </a:cxn>
                  <a:cxn ang="0">
                    <a:pos x="330" y="16"/>
                  </a:cxn>
                  <a:cxn ang="0">
                    <a:pos x="442" y="0"/>
                  </a:cxn>
                  <a:cxn ang="0">
                    <a:pos x="490" y="0"/>
                  </a:cxn>
                  <a:cxn ang="0">
                    <a:pos x="490" y="0"/>
                  </a:cxn>
                  <a:cxn ang="0">
                    <a:pos x="602" y="16"/>
                  </a:cxn>
                  <a:cxn ang="0">
                    <a:pos x="778" y="16"/>
                  </a:cxn>
                  <a:cxn ang="0">
                    <a:pos x="891" y="0"/>
                  </a:cxn>
                  <a:cxn ang="0">
                    <a:pos x="939" y="0"/>
                  </a:cxn>
                  <a:cxn ang="0">
                    <a:pos x="939" y="0"/>
                  </a:cxn>
                  <a:cxn ang="0">
                    <a:pos x="1051" y="16"/>
                  </a:cxn>
                  <a:cxn ang="0">
                    <a:pos x="1227" y="16"/>
                  </a:cxn>
                  <a:cxn ang="0">
                    <a:pos x="1320" y="0"/>
                  </a:cxn>
                  <a:cxn ang="0">
                    <a:pos x="1312" y="8"/>
                  </a:cxn>
                  <a:cxn ang="0">
                    <a:pos x="1328" y="75"/>
                  </a:cxn>
                  <a:cxn ang="0">
                    <a:pos x="1328" y="75"/>
                  </a:cxn>
                  <a:cxn ang="0">
                    <a:pos x="1312" y="187"/>
                  </a:cxn>
                  <a:cxn ang="0">
                    <a:pos x="1312" y="363"/>
                  </a:cxn>
                  <a:cxn ang="0">
                    <a:pos x="1328" y="475"/>
                  </a:cxn>
                  <a:cxn ang="0">
                    <a:pos x="1328" y="523"/>
                  </a:cxn>
                  <a:cxn ang="0">
                    <a:pos x="1328" y="523"/>
                  </a:cxn>
                  <a:cxn ang="0">
                    <a:pos x="1312" y="636"/>
                  </a:cxn>
                  <a:cxn ang="0">
                    <a:pos x="1312" y="812"/>
                  </a:cxn>
                  <a:cxn ang="0">
                    <a:pos x="1328" y="924"/>
                  </a:cxn>
                  <a:cxn ang="0">
                    <a:pos x="1328" y="972"/>
                  </a:cxn>
                  <a:cxn ang="0">
                    <a:pos x="1328" y="972"/>
                  </a:cxn>
                  <a:cxn ang="0">
                    <a:pos x="1312" y="1084"/>
                  </a:cxn>
                  <a:cxn ang="0">
                    <a:pos x="1320" y="1216"/>
                  </a:cxn>
                  <a:cxn ang="0">
                    <a:pos x="1312" y="1208"/>
                  </a:cxn>
                  <a:cxn ang="0">
                    <a:pos x="1157" y="1216"/>
                  </a:cxn>
                  <a:cxn ang="0">
                    <a:pos x="1109" y="1216"/>
                  </a:cxn>
                  <a:cxn ang="0">
                    <a:pos x="1109" y="1216"/>
                  </a:cxn>
                  <a:cxn ang="0">
                    <a:pos x="996" y="1200"/>
                  </a:cxn>
                  <a:cxn ang="0">
                    <a:pos x="820" y="1200"/>
                  </a:cxn>
                  <a:cxn ang="0">
                    <a:pos x="708" y="1216"/>
                  </a:cxn>
                  <a:cxn ang="0">
                    <a:pos x="660" y="1216"/>
                  </a:cxn>
                  <a:cxn ang="0">
                    <a:pos x="660" y="1216"/>
                  </a:cxn>
                  <a:cxn ang="0">
                    <a:pos x="548" y="1200"/>
                  </a:cxn>
                  <a:cxn ang="0">
                    <a:pos x="372" y="1200"/>
                  </a:cxn>
                  <a:cxn ang="0">
                    <a:pos x="260" y="1216"/>
                  </a:cxn>
                  <a:cxn ang="0">
                    <a:pos x="212" y="1216"/>
                  </a:cxn>
                  <a:cxn ang="0">
                    <a:pos x="212" y="1216"/>
                  </a:cxn>
                  <a:cxn ang="0">
                    <a:pos x="100" y="1200"/>
                  </a:cxn>
                </a:cxnLst>
                <a:rect l="0" t="0" r="r" b="b"/>
                <a:pathLst>
                  <a:path w="1328" h="1216">
                    <a:moveTo>
                      <a:pt x="0" y="1208"/>
                    </a:moveTo>
                    <a:lnTo>
                      <a:pt x="0" y="1144"/>
                    </a:lnTo>
                    <a:lnTo>
                      <a:pt x="16" y="1144"/>
                    </a:lnTo>
                    <a:lnTo>
                      <a:pt x="16" y="1208"/>
                    </a:lnTo>
                    <a:lnTo>
                      <a:pt x="0" y="1208"/>
                    </a:lnTo>
                    <a:close/>
                    <a:moveTo>
                      <a:pt x="0" y="1096"/>
                    </a:moveTo>
                    <a:lnTo>
                      <a:pt x="0" y="1032"/>
                    </a:lnTo>
                    <a:lnTo>
                      <a:pt x="16" y="1032"/>
                    </a:lnTo>
                    <a:lnTo>
                      <a:pt x="16" y="1096"/>
                    </a:lnTo>
                    <a:lnTo>
                      <a:pt x="0" y="1096"/>
                    </a:lnTo>
                    <a:close/>
                    <a:moveTo>
                      <a:pt x="0" y="984"/>
                    </a:moveTo>
                    <a:lnTo>
                      <a:pt x="0" y="920"/>
                    </a:lnTo>
                    <a:lnTo>
                      <a:pt x="16" y="920"/>
                    </a:lnTo>
                    <a:lnTo>
                      <a:pt x="16" y="984"/>
                    </a:lnTo>
                    <a:lnTo>
                      <a:pt x="0" y="984"/>
                    </a:lnTo>
                    <a:close/>
                    <a:moveTo>
                      <a:pt x="0" y="872"/>
                    </a:moveTo>
                    <a:lnTo>
                      <a:pt x="0" y="808"/>
                    </a:lnTo>
                    <a:lnTo>
                      <a:pt x="16" y="808"/>
                    </a:lnTo>
                    <a:lnTo>
                      <a:pt x="16" y="872"/>
                    </a:lnTo>
                    <a:lnTo>
                      <a:pt x="0" y="872"/>
                    </a:lnTo>
                    <a:close/>
                    <a:moveTo>
                      <a:pt x="0" y="760"/>
                    </a:moveTo>
                    <a:lnTo>
                      <a:pt x="0" y="696"/>
                    </a:lnTo>
                    <a:lnTo>
                      <a:pt x="16" y="696"/>
                    </a:lnTo>
                    <a:lnTo>
                      <a:pt x="16" y="760"/>
                    </a:lnTo>
                    <a:lnTo>
                      <a:pt x="0" y="760"/>
                    </a:lnTo>
                    <a:close/>
                    <a:moveTo>
                      <a:pt x="0" y="648"/>
                    </a:moveTo>
                    <a:lnTo>
                      <a:pt x="0" y="584"/>
                    </a:lnTo>
                    <a:lnTo>
                      <a:pt x="16" y="584"/>
                    </a:lnTo>
                    <a:lnTo>
                      <a:pt x="16" y="648"/>
                    </a:lnTo>
                    <a:lnTo>
                      <a:pt x="0" y="648"/>
                    </a:lnTo>
                    <a:close/>
                    <a:moveTo>
                      <a:pt x="0" y="536"/>
                    </a:moveTo>
                    <a:lnTo>
                      <a:pt x="0" y="472"/>
                    </a:lnTo>
                    <a:lnTo>
                      <a:pt x="16" y="472"/>
                    </a:lnTo>
                    <a:lnTo>
                      <a:pt x="16" y="536"/>
                    </a:lnTo>
                    <a:lnTo>
                      <a:pt x="0" y="536"/>
                    </a:lnTo>
                    <a:close/>
                    <a:moveTo>
                      <a:pt x="0" y="424"/>
                    </a:moveTo>
                    <a:lnTo>
                      <a:pt x="0" y="360"/>
                    </a:lnTo>
                    <a:lnTo>
                      <a:pt x="16" y="360"/>
                    </a:lnTo>
                    <a:lnTo>
                      <a:pt x="16" y="424"/>
                    </a:lnTo>
                    <a:lnTo>
                      <a:pt x="0" y="424"/>
                    </a:lnTo>
                    <a:close/>
                    <a:moveTo>
                      <a:pt x="0" y="312"/>
                    </a:moveTo>
                    <a:lnTo>
                      <a:pt x="0" y="247"/>
                    </a:lnTo>
                    <a:lnTo>
                      <a:pt x="16" y="247"/>
                    </a:lnTo>
                    <a:lnTo>
                      <a:pt x="16" y="312"/>
                    </a:lnTo>
                    <a:lnTo>
                      <a:pt x="0" y="312"/>
                    </a:lnTo>
                    <a:close/>
                    <a:moveTo>
                      <a:pt x="0" y="199"/>
                    </a:moveTo>
                    <a:lnTo>
                      <a:pt x="0" y="135"/>
                    </a:lnTo>
                    <a:lnTo>
                      <a:pt x="16" y="135"/>
                    </a:lnTo>
                    <a:lnTo>
                      <a:pt x="16" y="199"/>
                    </a:lnTo>
                    <a:lnTo>
                      <a:pt x="0" y="199"/>
                    </a:lnTo>
                    <a:close/>
                    <a:moveTo>
                      <a:pt x="0" y="87"/>
                    </a:moveTo>
                    <a:lnTo>
                      <a:pt x="0" y="23"/>
                    </a:lnTo>
                    <a:lnTo>
                      <a:pt x="16" y="23"/>
                    </a:lnTo>
                    <a:lnTo>
                      <a:pt x="16" y="87"/>
                    </a:lnTo>
                    <a:lnTo>
                      <a:pt x="0" y="87"/>
                    </a:lnTo>
                    <a:close/>
                    <a:moveTo>
                      <a:pt x="42" y="0"/>
                    </a:moveTo>
                    <a:lnTo>
                      <a:pt x="106" y="0"/>
                    </a:lnTo>
                    <a:lnTo>
                      <a:pt x="106" y="16"/>
                    </a:lnTo>
                    <a:lnTo>
                      <a:pt x="42" y="16"/>
                    </a:lnTo>
                    <a:lnTo>
                      <a:pt x="42" y="0"/>
                    </a:lnTo>
                    <a:close/>
                    <a:moveTo>
                      <a:pt x="154" y="0"/>
                    </a:moveTo>
                    <a:lnTo>
                      <a:pt x="218" y="0"/>
                    </a:lnTo>
                    <a:lnTo>
                      <a:pt x="218" y="16"/>
                    </a:lnTo>
                    <a:lnTo>
                      <a:pt x="154" y="16"/>
                    </a:lnTo>
                    <a:lnTo>
                      <a:pt x="154" y="0"/>
                    </a:lnTo>
                    <a:close/>
                    <a:moveTo>
                      <a:pt x="266" y="0"/>
                    </a:moveTo>
                    <a:lnTo>
                      <a:pt x="330" y="0"/>
                    </a:lnTo>
                    <a:lnTo>
                      <a:pt x="330" y="16"/>
                    </a:lnTo>
                    <a:lnTo>
                      <a:pt x="266" y="16"/>
                    </a:lnTo>
                    <a:lnTo>
                      <a:pt x="266" y="0"/>
                    </a:lnTo>
                    <a:close/>
                    <a:moveTo>
                      <a:pt x="378" y="0"/>
                    </a:moveTo>
                    <a:lnTo>
                      <a:pt x="442" y="0"/>
                    </a:lnTo>
                    <a:lnTo>
                      <a:pt x="442" y="16"/>
                    </a:lnTo>
                    <a:lnTo>
                      <a:pt x="378" y="16"/>
                    </a:lnTo>
                    <a:lnTo>
                      <a:pt x="378" y="0"/>
                    </a:lnTo>
                    <a:close/>
                    <a:moveTo>
                      <a:pt x="490" y="0"/>
                    </a:moveTo>
                    <a:lnTo>
                      <a:pt x="554" y="0"/>
                    </a:lnTo>
                    <a:lnTo>
                      <a:pt x="554" y="16"/>
                    </a:lnTo>
                    <a:lnTo>
                      <a:pt x="490" y="16"/>
                    </a:lnTo>
                    <a:lnTo>
                      <a:pt x="490" y="0"/>
                    </a:lnTo>
                    <a:close/>
                    <a:moveTo>
                      <a:pt x="602" y="0"/>
                    </a:moveTo>
                    <a:lnTo>
                      <a:pt x="666" y="0"/>
                    </a:lnTo>
                    <a:lnTo>
                      <a:pt x="666" y="16"/>
                    </a:lnTo>
                    <a:lnTo>
                      <a:pt x="602" y="16"/>
                    </a:lnTo>
                    <a:lnTo>
                      <a:pt x="602" y="0"/>
                    </a:lnTo>
                    <a:close/>
                    <a:moveTo>
                      <a:pt x="714" y="0"/>
                    </a:moveTo>
                    <a:lnTo>
                      <a:pt x="778" y="0"/>
                    </a:lnTo>
                    <a:lnTo>
                      <a:pt x="778" y="16"/>
                    </a:lnTo>
                    <a:lnTo>
                      <a:pt x="714" y="16"/>
                    </a:lnTo>
                    <a:lnTo>
                      <a:pt x="714" y="0"/>
                    </a:lnTo>
                    <a:close/>
                    <a:moveTo>
                      <a:pt x="826" y="0"/>
                    </a:moveTo>
                    <a:lnTo>
                      <a:pt x="891" y="0"/>
                    </a:lnTo>
                    <a:lnTo>
                      <a:pt x="891" y="16"/>
                    </a:lnTo>
                    <a:lnTo>
                      <a:pt x="826" y="16"/>
                    </a:lnTo>
                    <a:lnTo>
                      <a:pt x="826" y="0"/>
                    </a:lnTo>
                    <a:close/>
                    <a:moveTo>
                      <a:pt x="939" y="0"/>
                    </a:moveTo>
                    <a:lnTo>
                      <a:pt x="1003" y="0"/>
                    </a:lnTo>
                    <a:lnTo>
                      <a:pt x="1003" y="16"/>
                    </a:lnTo>
                    <a:lnTo>
                      <a:pt x="939" y="16"/>
                    </a:lnTo>
                    <a:lnTo>
                      <a:pt x="939" y="0"/>
                    </a:lnTo>
                    <a:close/>
                    <a:moveTo>
                      <a:pt x="1051" y="0"/>
                    </a:moveTo>
                    <a:lnTo>
                      <a:pt x="1115" y="0"/>
                    </a:lnTo>
                    <a:lnTo>
                      <a:pt x="1115" y="16"/>
                    </a:lnTo>
                    <a:lnTo>
                      <a:pt x="1051" y="16"/>
                    </a:lnTo>
                    <a:lnTo>
                      <a:pt x="1051" y="0"/>
                    </a:lnTo>
                    <a:close/>
                    <a:moveTo>
                      <a:pt x="1163" y="0"/>
                    </a:moveTo>
                    <a:lnTo>
                      <a:pt x="1227" y="0"/>
                    </a:lnTo>
                    <a:lnTo>
                      <a:pt x="1227" y="16"/>
                    </a:lnTo>
                    <a:lnTo>
                      <a:pt x="1163" y="16"/>
                    </a:lnTo>
                    <a:lnTo>
                      <a:pt x="1163" y="0"/>
                    </a:lnTo>
                    <a:close/>
                    <a:moveTo>
                      <a:pt x="1275" y="0"/>
                    </a:moveTo>
                    <a:lnTo>
                      <a:pt x="1320" y="0"/>
                    </a:lnTo>
                    <a:cubicBezTo>
                      <a:pt x="1325" y="0"/>
                      <a:pt x="1328" y="4"/>
                      <a:pt x="1328" y="8"/>
                    </a:cubicBezTo>
                    <a:lnTo>
                      <a:pt x="1328" y="27"/>
                    </a:lnTo>
                    <a:lnTo>
                      <a:pt x="1312" y="27"/>
                    </a:lnTo>
                    <a:lnTo>
                      <a:pt x="1312" y="8"/>
                    </a:lnTo>
                    <a:lnTo>
                      <a:pt x="1320" y="16"/>
                    </a:lnTo>
                    <a:lnTo>
                      <a:pt x="1275" y="16"/>
                    </a:lnTo>
                    <a:lnTo>
                      <a:pt x="1275" y="0"/>
                    </a:lnTo>
                    <a:close/>
                    <a:moveTo>
                      <a:pt x="1328" y="75"/>
                    </a:moveTo>
                    <a:lnTo>
                      <a:pt x="1328" y="139"/>
                    </a:lnTo>
                    <a:lnTo>
                      <a:pt x="1312" y="139"/>
                    </a:lnTo>
                    <a:lnTo>
                      <a:pt x="1312" y="75"/>
                    </a:lnTo>
                    <a:lnTo>
                      <a:pt x="1328" y="75"/>
                    </a:lnTo>
                    <a:close/>
                    <a:moveTo>
                      <a:pt x="1328" y="187"/>
                    </a:moveTo>
                    <a:lnTo>
                      <a:pt x="1328" y="251"/>
                    </a:lnTo>
                    <a:lnTo>
                      <a:pt x="1312" y="251"/>
                    </a:lnTo>
                    <a:lnTo>
                      <a:pt x="1312" y="187"/>
                    </a:lnTo>
                    <a:lnTo>
                      <a:pt x="1328" y="187"/>
                    </a:lnTo>
                    <a:close/>
                    <a:moveTo>
                      <a:pt x="1328" y="299"/>
                    </a:moveTo>
                    <a:lnTo>
                      <a:pt x="1328" y="363"/>
                    </a:lnTo>
                    <a:lnTo>
                      <a:pt x="1312" y="363"/>
                    </a:lnTo>
                    <a:lnTo>
                      <a:pt x="1312" y="299"/>
                    </a:lnTo>
                    <a:lnTo>
                      <a:pt x="1328" y="299"/>
                    </a:lnTo>
                    <a:close/>
                    <a:moveTo>
                      <a:pt x="1328" y="411"/>
                    </a:moveTo>
                    <a:lnTo>
                      <a:pt x="1328" y="475"/>
                    </a:lnTo>
                    <a:lnTo>
                      <a:pt x="1312" y="475"/>
                    </a:lnTo>
                    <a:lnTo>
                      <a:pt x="1312" y="411"/>
                    </a:lnTo>
                    <a:lnTo>
                      <a:pt x="1328" y="411"/>
                    </a:lnTo>
                    <a:close/>
                    <a:moveTo>
                      <a:pt x="1328" y="523"/>
                    </a:moveTo>
                    <a:lnTo>
                      <a:pt x="1328" y="588"/>
                    </a:lnTo>
                    <a:lnTo>
                      <a:pt x="1312" y="588"/>
                    </a:lnTo>
                    <a:lnTo>
                      <a:pt x="1312" y="523"/>
                    </a:lnTo>
                    <a:lnTo>
                      <a:pt x="1328" y="523"/>
                    </a:lnTo>
                    <a:close/>
                    <a:moveTo>
                      <a:pt x="1328" y="636"/>
                    </a:moveTo>
                    <a:lnTo>
                      <a:pt x="1328" y="700"/>
                    </a:lnTo>
                    <a:lnTo>
                      <a:pt x="1312" y="700"/>
                    </a:lnTo>
                    <a:lnTo>
                      <a:pt x="1312" y="636"/>
                    </a:lnTo>
                    <a:lnTo>
                      <a:pt x="1328" y="636"/>
                    </a:lnTo>
                    <a:close/>
                    <a:moveTo>
                      <a:pt x="1328" y="748"/>
                    </a:moveTo>
                    <a:lnTo>
                      <a:pt x="1328" y="812"/>
                    </a:lnTo>
                    <a:lnTo>
                      <a:pt x="1312" y="812"/>
                    </a:lnTo>
                    <a:lnTo>
                      <a:pt x="1312" y="748"/>
                    </a:lnTo>
                    <a:lnTo>
                      <a:pt x="1328" y="748"/>
                    </a:lnTo>
                    <a:close/>
                    <a:moveTo>
                      <a:pt x="1328" y="860"/>
                    </a:moveTo>
                    <a:lnTo>
                      <a:pt x="1328" y="924"/>
                    </a:lnTo>
                    <a:lnTo>
                      <a:pt x="1312" y="924"/>
                    </a:lnTo>
                    <a:lnTo>
                      <a:pt x="1312" y="860"/>
                    </a:lnTo>
                    <a:lnTo>
                      <a:pt x="1328" y="860"/>
                    </a:lnTo>
                    <a:close/>
                    <a:moveTo>
                      <a:pt x="1328" y="972"/>
                    </a:moveTo>
                    <a:lnTo>
                      <a:pt x="1328" y="1036"/>
                    </a:lnTo>
                    <a:lnTo>
                      <a:pt x="1312" y="1036"/>
                    </a:lnTo>
                    <a:lnTo>
                      <a:pt x="1312" y="972"/>
                    </a:lnTo>
                    <a:lnTo>
                      <a:pt x="1328" y="972"/>
                    </a:lnTo>
                    <a:close/>
                    <a:moveTo>
                      <a:pt x="1328" y="1084"/>
                    </a:moveTo>
                    <a:lnTo>
                      <a:pt x="1328" y="1148"/>
                    </a:lnTo>
                    <a:lnTo>
                      <a:pt x="1312" y="1148"/>
                    </a:lnTo>
                    <a:lnTo>
                      <a:pt x="1312" y="1084"/>
                    </a:lnTo>
                    <a:lnTo>
                      <a:pt x="1328" y="1084"/>
                    </a:lnTo>
                    <a:close/>
                    <a:moveTo>
                      <a:pt x="1328" y="1196"/>
                    </a:moveTo>
                    <a:lnTo>
                      <a:pt x="1328" y="1208"/>
                    </a:lnTo>
                    <a:cubicBezTo>
                      <a:pt x="1328" y="1213"/>
                      <a:pt x="1325" y="1216"/>
                      <a:pt x="1320" y="1216"/>
                    </a:cubicBezTo>
                    <a:lnTo>
                      <a:pt x="1269" y="1216"/>
                    </a:lnTo>
                    <a:lnTo>
                      <a:pt x="1269" y="1200"/>
                    </a:lnTo>
                    <a:lnTo>
                      <a:pt x="1320" y="1200"/>
                    </a:lnTo>
                    <a:lnTo>
                      <a:pt x="1312" y="1208"/>
                    </a:lnTo>
                    <a:lnTo>
                      <a:pt x="1312" y="1196"/>
                    </a:lnTo>
                    <a:lnTo>
                      <a:pt x="1328" y="1196"/>
                    </a:lnTo>
                    <a:close/>
                    <a:moveTo>
                      <a:pt x="1221" y="1216"/>
                    </a:moveTo>
                    <a:lnTo>
                      <a:pt x="1157" y="1216"/>
                    </a:lnTo>
                    <a:lnTo>
                      <a:pt x="1157" y="1200"/>
                    </a:lnTo>
                    <a:lnTo>
                      <a:pt x="1221" y="1200"/>
                    </a:lnTo>
                    <a:lnTo>
                      <a:pt x="1221" y="1216"/>
                    </a:lnTo>
                    <a:close/>
                    <a:moveTo>
                      <a:pt x="1109" y="1216"/>
                    </a:moveTo>
                    <a:lnTo>
                      <a:pt x="1044" y="1216"/>
                    </a:lnTo>
                    <a:lnTo>
                      <a:pt x="1044" y="1200"/>
                    </a:lnTo>
                    <a:lnTo>
                      <a:pt x="1109" y="1200"/>
                    </a:lnTo>
                    <a:lnTo>
                      <a:pt x="1109" y="1216"/>
                    </a:lnTo>
                    <a:close/>
                    <a:moveTo>
                      <a:pt x="996" y="1216"/>
                    </a:moveTo>
                    <a:lnTo>
                      <a:pt x="932" y="1216"/>
                    </a:lnTo>
                    <a:lnTo>
                      <a:pt x="932" y="1200"/>
                    </a:lnTo>
                    <a:lnTo>
                      <a:pt x="996" y="1200"/>
                    </a:lnTo>
                    <a:lnTo>
                      <a:pt x="996" y="1216"/>
                    </a:lnTo>
                    <a:close/>
                    <a:moveTo>
                      <a:pt x="884" y="1216"/>
                    </a:moveTo>
                    <a:lnTo>
                      <a:pt x="820" y="1216"/>
                    </a:lnTo>
                    <a:lnTo>
                      <a:pt x="820" y="1200"/>
                    </a:lnTo>
                    <a:lnTo>
                      <a:pt x="884" y="1200"/>
                    </a:lnTo>
                    <a:lnTo>
                      <a:pt x="884" y="1216"/>
                    </a:lnTo>
                    <a:close/>
                    <a:moveTo>
                      <a:pt x="772" y="1216"/>
                    </a:moveTo>
                    <a:lnTo>
                      <a:pt x="708" y="1216"/>
                    </a:lnTo>
                    <a:lnTo>
                      <a:pt x="708" y="1200"/>
                    </a:lnTo>
                    <a:lnTo>
                      <a:pt x="772" y="1200"/>
                    </a:lnTo>
                    <a:lnTo>
                      <a:pt x="772" y="1216"/>
                    </a:lnTo>
                    <a:close/>
                    <a:moveTo>
                      <a:pt x="660" y="1216"/>
                    </a:moveTo>
                    <a:lnTo>
                      <a:pt x="596" y="1216"/>
                    </a:lnTo>
                    <a:lnTo>
                      <a:pt x="596" y="1200"/>
                    </a:lnTo>
                    <a:lnTo>
                      <a:pt x="660" y="1200"/>
                    </a:lnTo>
                    <a:lnTo>
                      <a:pt x="660" y="1216"/>
                    </a:lnTo>
                    <a:close/>
                    <a:moveTo>
                      <a:pt x="548" y="1216"/>
                    </a:moveTo>
                    <a:lnTo>
                      <a:pt x="484" y="1216"/>
                    </a:lnTo>
                    <a:lnTo>
                      <a:pt x="484" y="1200"/>
                    </a:lnTo>
                    <a:lnTo>
                      <a:pt x="548" y="1200"/>
                    </a:lnTo>
                    <a:lnTo>
                      <a:pt x="548" y="1216"/>
                    </a:lnTo>
                    <a:close/>
                    <a:moveTo>
                      <a:pt x="436" y="1216"/>
                    </a:moveTo>
                    <a:lnTo>
                      <a:pt x="372" y="1216"/>
                    </a:lnTo>
                    <a:lnTo>
                      <a:pt x="372" y="1200"/>
                    </a:lnTo>
                    <a:lnTo>
                      <a:pt x="436" y="1200"/>
                    </a:lnTo>
                    <a:lnTo>
                      <a:pt x="436" y="1216"/>
                    </a:lnTo>
                    <a:close/>
                    <a:moveTo>
                      <a:pt x="324" y="1216"/>
                    </a:moveTo>
                    <a:lnTo>
                      <a:pt x="260" y="1216"/>
                    </a:lnTo>
                    <a:lnTo>
                      <a:pt x="260" y="1200"/>
                    </a:lnTo>
                    <a:lnTo>
                      <a:pt x="324" y="1200"/>
                    </a:lnTo>
                    <a:lnTo>
                      <a:pt x="324" y="1216"/>
                    </a:lnTo>
                    <a:close/>
                    <a:moveTo>
                      <a:pt x="212" y="1216"/>
                    </a:moveTo>
                    <a:lnTo>
                      <a:pt x="148" y="1216"/>
                    </a:lnTo>
                    <a:lnTo>
                      <a:pt x="148" y="1200"/>
                    </a:lnTo>
                    <a:lnTo>
                      <a:pt x="212" y="1200"/>
                    </a:lnTo>
                    <a:lnTo>
                      <a:pt x="212" y="1216"/>
                    </a:lnTo>
                    <a:close/>
                    <a:moveTo>
                      <a:pt x="100" y="1216"/>
                    </a:moveTo>
                    <a:lnTo>
                      <a:pt x="35" y="1216"/>
                    </a:lnTo>
                    <a:lnTo>
                      <a:pt x="35" y="1200"/>
                    </a:lnTo>
                    <a:lnTo>
                      <a:pt x="100" y="1200"/>
                    </a:lnTo>
                    <a:lnTo>
                      <a:pt x="100" y="1216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1" name="Rectangle 269"/>
              <p:cNvSpPr>
                <a:spLocks noChangeArrowheads="1"/>
              </p:cNvSpPr>
              <p:nvPr/>
            </p:nvSpPr>
            <p:spPr bwMode="auto">
              <a:xfrm>
                <a:off x="960" y="2409"/>
                <a:ext cx="213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2" name="Freeform 270"/>
              <p:cNvSpPr>
                <a:spLocks noEditPoints="1"/>
              </p:cNvSpPr>
              <p:nvPr/>
            </p:nvSpPr>
            <p:spPr bwMode="auto">
              <a:xfrm>
                <a:off x="958" y="2408"/>
                <a:ext cx="216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20" y="0"/>
                  </a:cxn>
                  <a:cxn ang="0">
                    <a:pos x="1328" y="8"/>
                  </a:cxn>
                  <a:cxn ang="0">
                    <a:pos x="1328" y="1208"/>
                  </a:cxn>
                  <a:cxn ang="0">
                    <a:pos x="1320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20" y="1200"/>
                  </a:cxn>
                  <a:cxn ang="0">
                    <a:pos x="1312" y="1208"/>
                  </a:cxn>
                  <a:cxn ang="0">
                    <a:pos x="1312" y="8"/>
                  </a:cxn>
                  <a:cxn ang="0">
                    <a:pos x="13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28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20" y="0"/>
                    </a:lnTo>
                    <a:cubicBezTo>
                      <a:pt x="1325" y="0"/>
                      <a:pt x="1328" y="4"/>
                      <a:pt x="1328" y="8"/>
                    </a:cubicBezTo>
                    <a:lnTo>
                      <a:pt x="1328" y="1208"/>
                    </a:lnTo>
                    <a:cubicBezTo>
                      <a:pt x="1328" y="1213"/>
                      <a:pt x="1325" y="1216"/>
                      <a:pt x="1320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20" y="1200"/>
                    </a:lnTo>
                    <a:lnTo>
                      <a:pt x="1312" y="1208"/>
                    </a:lnTo>
                    <a:lnTo>
                      <a:pt x="1312" y="8"/>
                    </a:lnTo>
                    <a:lnTo>
                      <a:pt x="13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3" name="Rectangle 271"/>
              <p:cNvSpPr>
                <a:spLocks noChangeArrowheads="1"/>
              </p:cNvSpPr>
              <p:nvPr/>
            </p:nvSpPr>
            <p:spPr bwMode="auto">
              <a:xfrm>
                <a:off x="996" y="2448"/>
                <a:ext cx="213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4" name="Freeform 272"/>
              <p:cNvSpPr>
                <a:spLocks noEditPoints="1"/>
              </p:cNvSpPr>
              <p:nvPr/>
            </p:nvSpPr>
            <p:spPr bwMode="auto">
              <a:xfrm>
                <a:off x="995" y="2446"/>
                <a:ext cx="216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20" y="0"/>
                  </a:cxn>
                  <a:cxn ang="0">
                    <a:pos x="1328" y="8"/>
                  </a:cxn>
                  <a:cxn ang="0">
                    <a:pos x="1328" y="1208"/>
                  </a:cxn>
                  <a:cxn ang="0">
                    <a:pos x="1320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20" y="1200"/>
                  </a:cxn>
                  <a:cxn ang="0">
                    <a:pos x="1312" y="1208"/>
                  </a:cxn>
                  <a:cxn ang="0">
                    <a:pos x="1312" y="8"/>
                  </a:cxn>
                  <a:cxn ang="0">
                    <a:pos x="13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28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20" y="0"/>
                    </a:lnTo>
                    <a:cubicBezTo>
                      <a:pt x="1325" y="0"/>
                      <a:pt x="1328" y="4"/>
                      <a:pt x="1328" y="8"/>
                    </a:cubicBezTo>
                    <a:lnTo>
                      <a:pt x="1328" y="1208"/>
                    </a:lnTo>
                    <a:cubicBezTo>
                      <a:pt x="1328" y="1213"/>
                      <a:pt x="1325" y="1216"/>
                      <a:pt x="1320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20" y="1200"/>
                    </a:lnTo>
                    <a:lnTo>
                      <a:pt x="1312" y="1208"/>
                    </a:lnTo>
                    <a:lnTo>
                      <a:pt x="1312" y="8"/>
                    </a:lnTo>
                    <a:lnTo>
                      <a:pt x="13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5" name="Rectangle 273"/>
              <p:cNvSpPr>
                <a:spLocks noChangeArrowheads="1"/>
              </p:cNvSpPr>
              <p:nvPr/>
            </p:nvSpPr>
            <p:spPr bwMode="auto">
              <a:xfrm>
                <a:off x="1030" y="2483"/>
                <a:ext cx="213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6" name="Freeform 274"/>
              <p:cNvSpPr>
                <a:spLocks noEditPoints="1"/>
              </p:cNvSpPr>
              <p:nvPr/>
            </p:nvSpPr>
            <p:spPr bwMode="auto">
              <a:xfrm>
                <a:off x="1029" y="2482"/>
                <a:ext cx="215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20" y="0"/>
                  </a:cxn>
                  <a:cxn ang="0">
                    <a:pos x="1328" y="8"/>
                  </a:cxn>
                  <a:cxn ang="0">
                    <a:pos x="1328" y="1208"/>
                  </a:cxn>
                  <a:cxn ang="0">
                    <a:pos x="1320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20" y="1200"/>
                  </a:cxn>
                  <a:cxn ang="0">
                    <a:pos x="1312" y="1208"/>
                  </a:cxn>
                  <a:cxn ang="0">
                    <a:pos x="1312" y="8"/>
                  </a:cxn>
                  <a:cxn ang="0">
                    <a:pos x="13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28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20" y="0"/>
                    </a:lnTo>
                    <a:cubicBezTo>
                      <a:pt x="1325" y="0"/>
                      <a:pt x="1328" y="4"/>
                      <a:pt x="1328" y="8"/>
                    </a:cubicBezTo>
                    <a:lnTo>
                      <a:pt x="1328" y="1208"/>
                    </a:lnTo>
                    <a:cubicBezTo>
                      <a:pt x="1328" y="1213"/>
                      <a:pt x="1325" y="1216"/>
                      <a:pt x="1320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20" y="1200"/>
                    </a:lnTo>
                    <a:lnTo>
                      <a:pt x="1312" y="1208"/>
                    </a:lnTo>
                    <a:lnTo>
                      <a:pt x="1312" y="8"/>
                    </a:lnTo>
                    <a:lnTo>
                      <a:pt x="13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347" name="Picture 27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61" y="2499"/>
                <a:ext cx="133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48" name="Freeform 276"/>
              <p:cNvSpPr>
                <a:spLocks noEditPoints="1"/>
              </p:cNvSpPr>
              <p:nvPr/>
            </p:nvSpPr>
            <p:spPr bwMode="auto">
              <a:xfrm>
                <a:off x="1062" y="2502"/>
                <a:ext cx="127" cy="159"/>
              </a:xfrm>
              <a:custGeom>
                <a:avLst/>
                <a:gdLst/>
                <a:ahLst/>
                <a:cxnLst>
                  <a:cxn ang="0">
                    <a:pos x="189" y="105"/>
                  </a:cxn>
                  <a:cxn ang="0">
                    <a:pos x="108" y="249"/>
                  </a:cxn>
                  <a:cxn ang="0">
                    <a:pos x="19" y="482"/>
                  </a:cxn>
                  <a:cxn ang="0">
                    <a:pos x="19" y="529"/>
                  </a:cxn>
                  <a:cxn ang="0">
                    <a:pos x="61" y="658"/>
                  </a:cxn>
                  <a:cxn ang="0">
                    <a:pos x="113" y="742"/>
                  </a:cxn>
                  <a:cxn ang="0">
                    <a:pos x="157" y="789"/>
                  </a:cxn>
                  <a:cxn ang="0">
                    <a:pos x="197" y="810"/>
                  </a:cxn>
                  <a:cxn ang="0">
                    <a:pos x="296" y="854"/>
                  </a:cxn>
                  <a:cxn ang="0">
                    <a:pos x="452" y="949"/>
                  </a:cxn>
                  <a:cxn ang="0">
                    <a:pos x="479" y="956"/>
                  </a:cxn>
                  <a:cxn ang="0">
                    <a:pos x="668" y="980"/>
                  </a:cxn>
                  <a:cxn ang="0">
                    <a:pos x="718" y="955"/>
                  </a:cxn>
                  <a:cxn ang="0">
                    <a:pos x="739" y="943"/>
                  </a:cxn>
                  <a:cxn ang="0">
                    <a:pos x="762" y="875"/>
                  </a:cxn>
                  <a:cxn ang="0">
                    <a:pos x="757" y="756"/>
                  </a:cxn>
                  <a:cxn ang="0">
                    <a:pos x="706" y="610"/>
                  </a:cxn>
                  <a:cxn ang="0">
                    <a:pos x="696" y="431"/>
                  </a:cxn>
                  <a:cxn ang="0">
                    <a:pos x="700" y="277"/>
                  </a:cxn>
                  <a:cxn ang="0">
                    <a:pos x="710" y="213"/>
                  </a:cxn>
                  <a:cxn ang="0">
                    <a:pos x="711" y="206"/>
                  </a:cxn>
                  <a:cxn ang="0">
                    <a:pos x="645" y="162"/>
                  </a:cxn>
                  <a:cxn ang="0">
                    <a:pos x="579" y="103"/>
                  </a:cxn>
                  <a:cxn ang="0">
                    <a:pos x="573" y="95"/>
                  </a:cxn>
                  <a:cxn ang="0">
                    <a:pos x="569" y="90"/>
                  </a:cxn>
                  <a:cxn ang="0">
                    <a:pos x="524" y="75"/>
                  </a:cxn>
                  <a:cxn ang="0">
                    <a:pos x="432" y="28"/>
                  </a:cxn>
                  <a:cxn ang="0">
                    <a:pos x="393" y="18"/>
                  </a:cxn>
                  <a:cxn ang="0">
                    <a:pos x="318" y="21"/>
                  </a:cxn>
                  <a:cxn ang="0">
                    <a:pos x="251" y="52"/>
                  </a:cxn>
                  <a:cxn ang="0">
                    <a:pos x="279" y="19"/>
                  </a:cxn>
                  <a:cxn ang="0">
                    <a:pos x="353" y="1"/>
                  </a:cxn>
                  <a:cxn ang="0">
                    <a:pos x="395" y="3"/>
                  </a:cxn>
                  <a:cxn ang="0">
                    <a:pos x="484" y="33"/>
                  </a:cxn>
                  <a:cxn ang="0">
                    <a:pos x="553" y="68"/>
                  </a:cxn>
                  <a:cxn ang="0">
                    <a:pos x="577" y="77"/>
                  </a:cxn>
                  <a:cxn ang="0">
                    <a:pos x="585" y="85"/>
                  </a:cxn>
                  <a:cxn ang="0">
                    <a:pos x="603" y="105"/>
                  </a:cxn>
                  <a:cxn ang="0">
                    <a:pos x="677" y="165"/>
                  </a:cxn>
                  <a:cxn ang="0">
                    <a:pos x="723" y="198"/>
                  </a:cxn>
                  <a:cxn ang="0">
                    <a:pos x="723" y="230"/>
                  </a:cxn>
                  <a:cxn ang="0">
                    <a:pos x="714" y="316"/>
                  </a:cxn>
                  <a:cxn ang="0">
                    <a:pos x="715" y="510"/>
                  </a:cxn>
                  <a:cxn ang="0">
                    <a:pos x="750" y="680"/>
                  </a:cxn>
                  <a:cxn ang="0">
                    <a:pos x="780" y="833"/>
                  </a:cxn>
                  <a:cxn ang="0">
                    <a:pos x="767" y="926"/>
                  </a:cxn>
                  <a:cxn ang="0">
                    <a:pos x="750" y="954"/>
                  </a:cxn>
                  <a:cxn ang="0">
                    <a:pos x="696" y="982"/>
                  </a:cxn>
                  <a:cxn ang="0">
                    <a:pos x="572" y="980"/>
                  </a:cxn>
                  <a:cxn ang="0">
                    <a:pos x="476" y="972"/>
                  </a:cxn>
                  <a:cxn ang="0">
                    <a:pos x="403" y="942"/>
                  </a:cxn>
                  <a:cxn ang="0">
                    <a:pos x="247" y="848"/>
                  </a:cxn>
                  <a:cxn ang="0">
                    <a:pos x="169" y="816"/>
                  </a:cxn>
                  <a:cxn ang="0">
                    <a:pos x="147" y="801"/>
                  </a:cxn>
                  <a:cxn ang="0">
                    <a:pos x="68" y="707"/>
                  </a:cxn>
                  <a:cxn ang="0">
                    <a:pos x="21" y="598"/>
                  </a:cxn>
                  <a:cxn ang="0">
                    <a:pos x="1" y="502"/>
                  </a:cxn>
                  <a:cxn ang="0">
                    <a:pos x="4" y="478"/>
                  </a:cxn>
                  <a:cxn ang="0">
                    <a:pos x="119" y="187"/>
                  </a:cxn>
                  <a:cxn ang="0">
                    <a:pos x="209" y="62"/>
                  </a:cxn>
                </a:cxnLst>
                <a:rect l="0" t="0" r="r" b="b"/>
                <a:pathLst>
                  <a:path w="780" h="996">
                    <a:moveTo>
                      <a:pt x="219" y="74"/>
                    </a:moveTo>
                    <a:lnTo>
                      <a:pt x="220" y="73"/>
                    </a:lnTo>
                    <a:lnTo>
                      <a:pt x="189" y="105"/>
                    </a:lnTo>
                    <a:lnTo>
                      <a:pt x="160" y="145"/>
                    </a:lnTo>
                    <a:lnTo>
                      <a:pt x="134" y="194"/>
                    </a:lnTo>
                    <a:lnTo>
                      <a:pt x="108" y="249"/>
                    </a:lnTo>
                    <a:lnTo>
                      <a:pt x="61" y="367"/>
                    </a:lnTo>
                    <a:lnTo>
                      <a:pt x="19" y="483"/>
                    </a:lnTo>
                    <a:lnTo>
                      <a:pt x="19" y="482"/>
                    </a:lnTo>
                    <a:lnTo>
                      <a:pt x="16" y="503"/>
                    </a:lnTo>
                    <a:lnTo>
                      <a:pt x="16" y="501"/>
                    </a:lnTo>
                    <a:lnTo>
                      <a:pt x="19" y="529"/>
                    </a:lnTo>
                    <a:lnTo>
                      <a:pt x="19" y="527"/>
                    </a:lnTo>
                    <a:lnTo>
                      <a:pt x="36" y="594"/>
                    </a:lnTo>
                    <a:lnTo>
                      <a:pt x="61" y="658"/>
                    </a:lnTo>
                    <a:lnTo>
                      <a:pt x="72" y="682"/>
                    </a:lnTo>
                    <a:lnTo>
                      <a:pt x="81" y="698"/>
                    </a:lnTo>
                    <a:lnTo>
                      <a:pt x="113" y="742"/>
                    </a:lnTo>
                    <a:lnTo>
                      <a:pt x="138" y="771"/>
                    </a:lnTo>
                    <a:lnTo>
                      <a:pt x="158" y="790"/>
                    </a:lnTo>
                    <a:lnTo>
                      <a:pt x="157" y="789"/>
                    </a:lnTo>
                    <a:lnTo>
                      <a:pt x="177" y="802"/>
                    </a:lnTo>
                    <a:lnTo>
                      <a:pt x="176" y="801"/>
                    </a:lnTo>
                    <a:lnTo>
                      <a:pt x="197" y="810"/>
                    </a:lnTo>
                    <a:lnTo>
                      <a:pt x="221" y="820"/>
                    </a:lnTo>
                    <a:lnTo>
                      <a:pt x="253" y="833"/>
                    </a:lnTo>
                    <a:lnTo>
                      <a:pt x="296" y="854"/>
                    </a:lnTo>
                    <a:lnTo>
                      <a:pt x="374" y="904"/>
                    </a:lnTo>
                    <a:lnTo>
                      <a:pt x="412" y="929"/>
                    </a:lnTo>
                    <a:lnTo>
                      <a:pt x="452" y="949"/>
                    </a:lnTo>
                    <a:lnTo>
                      <a:pt x="451" y="949"/>
                    </a:lnTo>
                    <a:lnTo>
                      <a:pt x="481" y="957"/>
                    </a:lnTo>
                    <a:lnTo>
                      <a:pt x="479" y="956"/>
                    </a:lnTo>
                    <a:lnTo>
                      <a:pt x="510" y="959"/>
                    </a:lnTo>
                    <a:lnTo>
                      <a:pt x="573" y="964"/>
                    </a:lnTo>
                    <a:lnTo>
                      <a:pt x="668" y="980"/>
                    </a:lnTo>
                    <a:lnTo>
                      <a:pt x="663" y="980"/>
                    </a:lnTo>
                    <a:lnTo>
                      <a:pt x="689" y="967"/>
                    </a:lnTo>
                    <a:lnTo>
                      <a:pt x="718" y="955"/>
                    </a:lnTo>
                    <a:lnTo>
                      <a:pt x="717" y="956"/>
                    </a:lnTo>
                    <a:lnTo>
                      <a:pt x="741" y="941"/>
                    </a:lnTo>
                    <a:lnTo>
                      <a:pt x="739" y="943"/>
                    </a:lnTo>
                    <a:lnTo>
                      <a:pt x="753" y="920"/>
                    </a:lnTo>
                    <a:lnTo>
                      <a:pt x="752" y="923"/>
                    </a:lnTo>
                    <a:lnTo>
                      <a:pt x="762" y="875"/>
                    </a:lnTo>
                    <a:lnTo>
                      <a:pt x="764" y="833"/>
                    </a:lnTo>
                    <a:lnTo>
                      <a:pt x="764" y="834"/>
                    </a:lnTo>
                    <a:lnTo>
                      <a:pt x="757" y="756"/>
                    </a:lnTo>
                    <a:lnTo>
                      <a:pt x="758" y="758"/>
                    </a:lnTo>
                    <a:lnTo>
                      <a:pt x="735" y="685"/>
                    </a:lnTo>
                    <a:lnTo>
                      <a:pt x="706" y="610"/>
                    </a:lnTo>
                    <a:cubicBezTo>
                      <a:pt x="706" y="610"/>
                      <a:pt x="706" y="609"/>
                      <a:pt x="705" y="608"/>
                    </a:cubicBezTo>
                    <a:lnTo>
                      <a:pt x="699" y="511"/>
                    </a:lnTo>
                    <a:lnTo>
                      <a:pt x="696" y="431"/>
                    </a:lnTo>
                    <a:lnTo>
                      <a:pt x="696" y="366"/>
                    </a:lnTo>
                    <a:lnTo>
                      <a:pt x="698" y="315"/>
                    </a:lnTo>
                    <a:lnTo>
                      <a:pt x="700" y="277"/>
                    </a:lnTo>
                    <a:lnTo>
                      <a:pt x="705" y="247"/>
                    </a:lnTo>
                    <a:lnTo>
                      <a:pt x="708" y="227"/>
                    </a:lnTo>
                    <a:lnTo>
                      <a:pt x="710" y="213"/>
                    </a:lnTo>
                    <a:lnTo>
                      <a:pt x="710" y="216"/>
                    </a:lnTo>
                    <a:lnTo>
                      <a:pt x="708" y="201"/>
                    </a:lnTo>
                    <a:lnTo>
                      <a:pt x="711" y="206"/>
                    </a:lnTo>
                    <a:lnTo>
                      <a:pt x="698" y="197"/>
                    </a:lnTo>
                    <a:lnTo>
                      <a:pt x="668" y="178"/>
                    </a:lnTo>
                    <a:lnTo>
                      <a:pt x="645" y="162"/>
                    </a:lnTo>
                    <a:lnTo>
                      <a:pt x="614" y="137"/>
                    </a:lnTo>
                    <a:lnTo>
                      <a:pt x="592" y="116"/>
                    </a:lnTo>
                    <a:lnTo>
                      <a:pt x="579" y="103"/>
                    </a:lnTo>
                    <a:cubicBezTo>
                      <a:pt x="579" y="103"/>
                      <a:pt x="578" y="103"/>
                      <a:pt x="578" y="102"/>
                    </a:cubicBezTo>
                    <a:lnTo>
                      <a:pt x="572" y="94"/>
                    </a:lnTo>
                    <a:lnTo>
                      <a:pt x="573" y="95"/>
                    </a:lnTo>
                    <a:lnTo>
                      <a:pt x="569" y="91"/>
                    </a:lnTo>
                    <a:lnTo>
                      <a:pt x="566" y="88"/>
                    </a:lnTo>
                    <a:lnTo>
                      <a:pt x="569" y="90"/>
                    </a:lnTo>
                    <a:lnTo>
                      <a:pt x="561" y="87"/>
                    </a:lnTo>
                    <a:lnTo>
                      <a:pt x="548" y="83"/>
                    </a:lnTo>
                    <a:lnTo>
                      <a:pt x="524" y="75"/>
                    </a:lnTo>
                    <a:cubicBezTo>
                      <a:pt x="523" y="75"/>
                      <a:pt x="523" y="75"/>
                      <a:pt x="522" y="74"/>
                    </a:cubicBezTo>
                    <a:lnTo>
                      <a:pt x="475" y="46"/>
                    </a:lnTo>
                    <a:lnTo>
                      <a:pt x="432" y="28"/>
                    </a:lnTo>
                    <a:lnTo>
                      <a:pt x="434" y="28"/>
                    </a:lnTo>
                    <a:lnTo>
                      <a:pt x="392" y="18"/>
                    </a:lnTo>
                    <a:lnTo>
                      <a:pt x="393" y="18"/>
                    </a:lnTo>
                    <a:lnTo>
                      <a:pt x="354" y="16"/>
                    </a:lnTo>
                    <a:lnTo>
                      <a:pt x="356" y="16"/>
                    </a:lnTo>
                    <a:lnTo>
                      <a:pt x="318" y="21"/>
                    </a:lnTo>
                    <a:lnTo>
                      <a:pt x="319" y="21"/>
                    </a:lnTo>
                    <a:lnTo>
                      <a:pt x="284" y="34"/>
                    </a:lnTo>
                    <a:lnTo>
                      <a:pt x="251" y="52"/>
                    </a:lnTo>
                    <a:lnTo>
                      <a:pt x="219" y="74"/>
                    </a:lnTo>
                    <a:close/>
                    <a:moveTo>
                      <a:pt x="244" y="37"/>
                    </a:moveTo>
                    <a:lnTo>
                      <a:pt x="279" y="19"/>
                    </a:lnTo>
                    <a:lnTo>
                      <a:pt x="314" y="6"/>
                    </a:lnTo>
                    <a:cubicBezTo>
                      <a:pt x="314" y="6"/>
                      <a:pt x="315" y="6"/>
                      <a:pt x="315" y="6"/>
                    </a:cubicBezTo>
                    <a:lnTo>
                      <a:pt x="353" y="1"/>
                    </a:lnTo>
                    <a:cubicBezTo>
                      <a:pt x="354" y="0"/>
                      <a:pt x="354" y="0"/>
                      <a:pt x="355" y="0"/>
                    </a:cubicBezTo>
                    <a:lnTo>
                      <a:pt x="394" y="2"/>
                    </a:lnTo>
                    <a:cubicBezTo>
                      <a:pt x="394" y="2"/>
                      <a:pt x="395" y="3"/>
                      <a:pt x="395" y="3"/>
                    </a:cubicBezTo>
                    <a:lnTo>
                      <a:pt x="437" y="13"/>
                    </a:lnTo>
                    <a:cubicBezTo>
                      <a:pt x="438" y="13"/>
                      <a:pt x="438" y="13"/>
                      <a:pt x="439" y="13"/>
                    </a:cubicBezTo>
                    <a:lnTo>
                      <a:pt x="484" y="33"/>
                    </a:lnTo>
                    <a:lnTo>
                      <a:pt x="531" y="61"/>
                    </a:lnTo>
                    <a:lnTo>
                      <a:pt x="529" y="60"/>
                    </a:lnTo>
                    <a:lnTo>
                      <a:pt x="553" y="68"/>
                    </a:lnTo>
                    <a:lnTo>
                      <a:pt x="566" y="72"/>
                    </a:lnTo>
                    <a:lnTo>
                      <a:pt x="574" y="75"/>
                    </a:lnTo>
                    <a:cubicBezTo>
                      <a:pt x="575" y="75"/>
                      <a:pt x="576" y="76"/>
                      <a:pt x="577" y="77"/>
                    </a:cubicBezTo>
                    <a:lnTo>
                      <a:pt x="580" y="80"/>
                    </a:lnTo>
                    <a:lnTo>
                      <a:pt x="584" y="84"/>
                    </a:lnTo>
                    <a:cubicBezTo>
                      <a:pt x="584" y="84"/>
                      <a:pt x="585" y="84"/>
                      <a:pt x="585" y="85"/>
                    </a:cubicBezTo>
                    <a:lnTo>
                      <a:pt x="591" y="93"/>
                    </a:lnTo>
                    <a:lnTo>
                      <a:pt x="590" y="92"/>
                    </a:lnTo>
                    <a:lnTo>
                      <a:pt x="603" y="105"/>
                    </a:lnTo>
                    <a:lnTo>
                      <a:pt x="625" y="124"/>
                    </a:lnTo>
                    <a:lnTo>
                      <a:pt x="654" y="149"/>
                    </a:lnTo>
                    <a:lnTo>
                      <a:pt x="677" y="165"/>
                    </a:lnTo>
                    <a:lnTo>
                      <a:pt x="707" y="184"/>
                    </a:lnTo>
                    <a:lnTo>
                      <a:pt x="720" y="193"/>
                    </a:lnTo>
                    <a:cubicBezTo>
                      <a:pt x="722" y="194"/>
                      <a:pt x="723" y="196"/>
                      <a:pt x="723" y="198"/>
                    </a:cubicBezTo>
                    <a:lnTo>
                      <a:pt x="725" y="213"/>
                    </a:lnTo>
                    <a:cubicBezTo>
                      <a:pt x="725" y="214"/>
                      <a:pt x="725" y="215"/>
                      <a:pt x="725" y="216"/>
                    </a:cubicBezTo>
                    <a:lnTo>
                      <a:pt x="723" y="230"/>
                    </a:lnTo>
                    <a:lnTo>
                      <a:pt x="720" y="250"/>
                    </a:lnTo>
                    <a:lnTo>
                      <a:pt x="716" y="278"/>
                    </a:lnTo>
                    <a:lnTo>
                      <a:pt x="714" y="316"/>
                    </a:lnTo>
                    <a:lnTo>
                      <a:pt x="712" y="366"/>
                    </a:lnTo>
                    <a:lnTo>
                      <a:pt x="712" y="430"/>
                    </a:lnTo>
                    <a:lnTo>
                      <a:pt x="715" y="510"/>
                    </a:lnTo>
                    <a:lnTo>
                      <a:pt x="721" y="607"/>
                    </a:lnTo>
                    <a:lnTo>
                      <a:pt x="721" y="605"/>
                    </a:lnTo>
                    <a:lnTo>
                      <a:pt x="750" y="680"/>
                    </a:lnTo>
                    <a:lnTo>
                      <a:pt x="773" y="753"/>
                    </a:lnTo>
                    <a:cubicBezTo>
                      <a:pt x="773" y="754"/>
                      <a:pt x="773" y="754"/>
                      <a:pt x="773" y="755"/>
                    </a:cubicBezTo>
                    <a:lnTo>
                      <a:pt x="780" y="833"/>
                    </a:lnTo>
                    <a:cubicBezTo>
                      <a:pt x="780" y="833"/>
                      <a:pt x="780" y="834"/>
                      <a:pt x="780" y="834"/>
                    </a:cubicBezTo>
                    <a:lnTo>
                      <a:pt x="777" y="878"/>
                    </a:lnTo>
                    <a:lnTo>
                      <a:pt x="767" y="926"/>
                    </a:lnTo>
                    <a:cubicBezTo>
                      <a:pt x="767" y="927"/>
                      <a:pt x="767" y="928"/>
                      <a:pt x="766" y="929"/>
                    </a:cubicBezTo>
                    <a:lnTo>
                      <a:pt x="752" y="952"/>
                    </a:lnTo>
                    <a:cubicBezTo>
                      <a:pt x="752" y="953"/>
                      <a:pt x="751" y="954"/>
                      <a:pt x="750" y="954"/>
                    </a:cubicBezTo>
                    <a:lnTo>
                      <a:pt x="726" y="969"/>
                    </a:lnTo>
                    <a:cubicBezTo>
                      <a:pt x="725" y="969"/>
                      <a:pt x="725" y="970"/>
                      <a:pt x="725" y="970"/>
                    </a:cubicBezTo>
                    <a:lnTo>
                      <a:pt x="696" y="982"/>
                    </a:lnTo>
                    <a:lnTo>
                      <a:pt x="670" y="995"/>
                    </a:lnTo>
                    <a:cubicBezTo>
                      <a:pt x="669" y="995"/>
                      <a:pt x="667" y="996"/>
                      <a:pt x="665" y="995"/>
                    </a:cubicBezTo>
                    <a:lnTo>
                      <a:pt x="572" y="980"/>
                    </a:lnTo>
                    <a:lnTo>
                      <a:pt x="509" y="975"/>
                    </a:lnTo>
                    <a:lnTo>
                      <a:pt x="478" y="972"/>
                    </a:lnTo>
                    <a:cubicBezTo>
                      <a:pt x="477" y="972"/>
                      <a:pt x="477" y="972"/>
                      <a:pt x="476" y="972"/>
                    </a:cubicBezTo>
                    <a:lnTo>
                      <a:pt x="446" y="964"/>
                    </a:lnTo>
                    <a:cubicBezTo>
                      <a:pt x="446" y="964"/>
                      <a:pt x="445" y="964"/>
                      <a:pt x="445" y="964"/>
                    </a:cubicBezTo>
                    <a:lnTo>
                      <a:pt x="403" y="942"/>
                    </a:lnTo>
                    <a:lnTo>
                      <a:pt x="365" y="917"/>
                    </a:lnTo>
                    <a:lnTo>
                      <a:pt x="289" y="869"/>
                    </a:lnTo>
                    <a:lnTo>
                      <a:pt x="247" y="848"/>
                    </a:lnTo>
                    <a:lnTo>
                      <a:pt x="215" y="835"/>
                    </a:lnTo>
                    <a:lnTo>
                      <a:pt x="190" y="825"/>
                    </a:lnTo>
                    <a:lnTo>
                      <a:pt x="169" y="816"/>
                    </a:lnTo>
                    <a:cubicBezTo>
                      <a:pt x="169" y="816"/>
                      <a:pt x="168" y="815"/>
                      <a:pt x="168" y="815"/>
                    </a:cubicBezTo>
                    <a:lnTo>
                      <a:pt x="148" y="802"/>
                    </a:lnTo>
                    <a:cubicBezTo>
                      <a:pt x="148" y="802"/>
                      <a:pt x="147" y="802"/>
                      <a:pt x="147" y="801"/>
                    </a:cubicBezTo>
                    <a:lnTo>
                      <a:pt x="125" y="782"/>
                    </a:lnTo>
                    <a:lnTo>
                      <a:pt x="100" y="751"/>
                    </a:lnTo>
                    <a:lnTo>
                      <a:pt x="68" y="707"/>
                    </a:lnTo>
                    <a:lnTo>
                      <a:pt x="57" y="689"/>
                    </a:lnTo>
                    <a:lnTo>
                      <a:pt x="46" y="663"/>
                    </a:lnTo>
                    <a:lnTo>
                      <a:pt x="21" y="598"/>
                    </a:lnTo>
                    <a:lnTo>
                      <a:pt x="4" y="531"/>
                    </a:lnTo>
                    <a:cubicBezTo>
                      <a:pt x="4" y="531"/>
                      <a:pt x="4" y="531"/>
                      <a:pt x="4" y="530"/>
                    </a:cubicBezTo>
                    <a:lnTo>
                      <a:pt x="1" y="502"/>
                    </a:lnTo>
                    <a:cubicBezTo>
                      <a:pt x="0" y="502"/>
                      <a:pt x="0" y="501"/>
                      <a:pt x="1" y="500"/>
                    </a:cubicBezTo>
                    <a:lnTo>
                      <a:pt x="4" y="479"/>
                    </a:lnTo>
                    <a:cubicBezTo>
                      <a:pt x="4" y="479"/>
                      <a:pt x="4" y="478"/>
                      <a:pt x="4" y="478"/>
                    </a:cubicBezTo>
                    <a:lnTo>
                      <a:pt x="46" y="362"/>
                    </a:lnTo>
                    <a:lnTo>
                      <a:pt x="93" y="242"/>
                    </a:lnTo>
                    <a:lnTo>
                      <a:pt x="119" y="187"/>
                    </a:lnTo>
                    <a:lnTo>
                      <a:pt x="147" y="136"/>
                    </a:lnTo>
                    <a:lnTo>
                      <a:pt x="178" y="94"/>
                    </a:lnTo>
                    <a:lnTo>
                      <a:pt x="209" y="62"/>
                    </a:lnTo>
                    <a:cubicBezTo>
                      <a:pt x="209" y="62"/>
                      <a:pt x="209" y="61"/>
                      <a:pt x="210" y="61"/>
                    </a:cubicBezTo>
                    <a:lnTo>
                      <a:pt x="244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9" name="Rectangle 277"/>
              <p:cNvSpPr>
                <a:spLocks noChangeArrowheads="1"/>
              </p:cNvSpPr>
              <p:nvPr/>
            </p:nvSpPr>
            <p:spPr bwMode="auto">
              <a:xfrm>
                <a:off x="983" y="2713"/>
                <a:ext cx="44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Conditions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0" name="Rectangle 278"/>
              <p:cNvSpPr>
                <a:spLocks noChangeArrowheads="1"/>
              </p:cNvSpPr>
              <p:nvPr/>
            </p:nvSpPr>
            <p:spPr bwMode="auto">
              <a:xfrm>
                <a:off x="864" y="2810"/>
                <a:ext cx="55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hydrologiques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1" name="Rectangle 279"/>
              <p:cNvSpPr>
                <a:spLocks noChangeArrowheads="1"/>
              </p:cNvSpPr>
              <p:nvPr/>
            </p:nvSpPr>
            <p:spPr bwMode="auto">
              <a:xfrm>
                <a:off x="1358" y="2810"/>
                <a:ext cx="14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(t0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2" name="Rectangle 280"/>
              <p:cNvSpPr>
                <a:spLocks noChangeArrowheads="1"/>
              </p:cNvSpPr>
              <p:nvPr/>
            </p:nvSpPr>
            <p:spPr bwMode="auto">
              <a:xfrm>
                <a:off x="1454" y="2810"/>
                <a:ext cx="7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)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3" name="Rectangle 281"/>
              <p:cNvSpPr>
                <a:spLocks noChangeArrowheads="1"/>
              </p:cNvSpPr>
              <p:nvPr/>
            </p:nvSpPr>
            <p:spPr bwMode="auto">
              <a:xfrm>
                <a:off x="1844" y="787"/>
                <a:ext cx="216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4" name="Freeform 282"/>
              <p:cNvSpPr>
                <a:spLocks noEditPoints="1"/>
              </p:cNvSpPr>
              <p:nvPr/>
            </p:nvSpPr>
            <p:spPr bwMode="auto">
              <a:xfrm>
                <a:off x="1843" y="785"/>
                <a:ext cx="218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36" y="0"/>
                  </a:cxn>
                  <a:cxn ang="0">
                    <a:pos x="1344" y="8"/>
                  </a:cxn>
                  <a:cxn ang="0">
                    <a:pos x="1344" y="1208"/>
                  </a:cxn>
                  <a:cxn ang="0">
                    <a:pos x="1336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36" y="1200"/>
                  </a:cxn>
                  <a:cxn ang="0">
                    <a:pos x="1328" y="1208"/>
                  </a:cxn>
                  <a:cxn ang="0">
                    <a:pos x="1328" y="8"/>
                  </a:cxn>
                  <a:cxn ang="0">
                    <a:pos x="133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44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5" name="Freeform 283"/>
              <p:cNvSpPr>
                <a:spLocks noEditPoints="1"/>
              </p:cNvSpPr>
              <p:nvPr/>
            </p:nvSpPr>
            <p:spPr bwMode="auto">
              <a:xfrm>
                <a:off x="1885" y="826"/>
                <a:ext cx="218" cy="194"/>
              </a:xfrm>
              <a:custGeom>
                <a:avLst/>
                <a:gdLst/>
                <a:ahLst/>
                <a:cxnLst>
                  <a:cxn ang="0">
                    <a:pos x="16" y="1208"/>
                  </a:cxn>
                  <a:cxn ang="0">
                    <a:pos x="16" y="1032"/>
                  </a:cxn>
                  <a:cxn ang="0">
                    <a:pos x="0" y="920"/>
                  </a:cxn>
                  <a:cxn ang="0">
                    <a:pos x="0" y="872"/>
                  </a:cxn>
                  <a:cxn ang="0">
                    <a:pos x="0" y="872"/>
                  </a:cxn>
                  <a:cxn ang="0">
                    <a:pos x="16" y="760"/>
                  </a:cxn>
                  <a:cxn ang="0">
                    <a:pos x="16" y="584"/>
                  </a:cxn>
                  <a:cxn ang="0">
                    <a:pos x="0" y="472"/>
                  </a:cxn>
                  <a:cxn ang="0">
                    <a:pos x="0" y="424"/>
                  </a:cxn>
                  <a:cxn ang="0">
                    <a:pos x="0" y="424"/>
                  </a:cxn>
                  <a:cxn ang="0">
                    <a:pos x="16" y="312"/>
                  </a:cxn>
                  <a:cxn ang="0">
                    <a:pos x="16" y="135"/>
                  </a:cxn>
                  <a:cxn ang="0">
                    <a:pos x="0" y="23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54" y="16"/>
                  </a:cxn>
                  <a:cxn ang="0">
                    <a:pos x="330" y="16"/>
                  </a:cxn>
                  <a:cxn ang="0">
                    <a:pos x="442" y="0"/>
                  </a:cxn>
                  <a:cxn ang="0">
                    <a:pos x="490" y="0"/>
                  </a:cxn>
                  <a:cxn ang="0">
                    <a:pos x="490" y="0"/>
                  </a:cxn>
                  <a:cxn ang="0">
                    <a:pos x="602" y="16"/>
                  </a:cxn>
                  <a:cxn ang="0">
                    <a:pos x="778" y="16"/>
                  </a:cxn>
                  <a:cxn ang="0">
                    <a:pos x="891" y="0"/>
                  </a:cxn>
                  <a:cxn ang="0">
                    <a:pos x="939" y="0"/>
                  </a:cxn>
                  <a:cxn ang="0">
                    <a:pos x="939" y="0"/>
                  </a:cxn>
                  <a:cxn ang="0">
                    <a:pos x="1051" y="16"/>
                  </a:cxn>
                  <a:cxn ang="0">
                    <a:pos x="1227" y="16"/>
                  </a:cxn>
                  <a:cxn ang="0">
                    <a:pos x="1336" y="0"/>
                  </a:cxn>
                  <a:cxn ang="0">
                    <a:pos x="1328" y="8"/>
                  </a:cxn>
                  <a:cxn ang="0">
                    <a:pos x="1344" y="59"/>
                  </a:cxn>
                  <a:cxn ang="0">
                    <a:pos x="1344" y="59"/>
                  </a:cxn>
                  <a:cxn ang="0">
                    <a:pos x="1328" y="171"/>
                  </a:cxn>
                  <a:cxn ang="0">
                    <a:pos x="1328" y="347"/>
                  </a:cxn>
                  <a:cxn ang="0">
                    <a:pos x="1344" y="459"/>
                  </a:cxn>
                  <a:cxn ang="0">
                    <a:pos x="1344" y="507"/>
                  </a:cxn>
                  <a:cxn ang="0">
                    <a:pos x="1344" y="507"/>
                  </a:cxn>
                  <a:cxn ang="0">
                    <a:pos x="1328" y="620"/>
                  </a:cxn>
                  <a:cxn ang="0">
                    <a:pos x="1328" y="796"/>
                  </a:cxn>
                  <a:cxn ang="0">
                    <a:pos x="1344" y="908"/>
                  </a:cxn>
                  <a:cxn ang="0">
                    <a:pos x="1344" y="956"/>
                  </a:cxn>
                  <a:cxn ang="0">
                    <a:pos x="1344" y="956"/>
                  </a:cxn>
                  <a:cxn ang="0">
                    <a:pos x="1328" y="1068"/>
                  </a:cxn>
                  <a:cxn ang="0">
                    <a:pos x="1336" y="1216"/>
                  </a:cxn>
                  <a:cxn ang="0">
                    <a:pos x="1328" y="1208"/>
                  </a:cxn>
                  <a:cxn ang="0">
                    <a:pos x="1189" y="1216"/>
                  </a:cxn>
                  <a:cxn ang="0">
                    <a:pos x="1141" y="1216"/>
                  </a:cxn>
                  <a:cxn ang="0">
                    <a:pos x="1141" y="1216"/>
                  </a:cxn>
                  <a:cxn ang="0">
                    <a:pos x="1028" y="1200"/>
                  </a:cxn>
                  <a:cxn ang="0">
                    <a:pos x="852" y="1200"/>
                  </a:cxn>
                  <a:cxn ang="0">
                    <a:pos x="740" y="1216"/>
                  </a:cxn>
                  <a:cxn ang="0">
                    <a:pos x="692" y="1216"/>
                  </a:cxn>
                  <a:cxn ang="0">
                    <a:pos x="692" y="1216"/>
                  </a:cxn>
                  <a:cxn ang="0">
                    <a:pos x="580" y="1200"/>
                  </a:cxn>
                  <a:cxn ang="0">
                    <a:pos x="404" y="1200"/>
                  </a:cxn>
                  <a:cxn ang="0">
                    <a:pos x="292" y="1216"/>
                  </a:cxn>
                  <a:cxn ang="0">
                    <a:pos x="244" y="1216"/>
                  </a:cxn>
                  <a:cxn ang="0">
                    <a:pos x="244" y="1216"/>
                  </a:cxn>
                  <a:cxn ang="0">
                    <a:pos x="132" y="1200"/>
                  </a:cxn>
                  <a:cxn ang="0">
                    <a:pos x="8" y="1200"/>
                  </a:cxn>
                </a:cxnLst>
                <a:rect l="0" t="0" r="r" b="b"/>
                <a:pathLst>
                  <a:path w="1344" h="1216">
                    <a:moveTo>
                      <a:pt x="0" y="1208"/>
                    </a:moveTo>
                    <a:lnTo>
                      <a:pt x="0" y="1144"/>
                    </a:lnTo>
                    <a:lnTo>
                      <a:pt x="16" y="1144"/>
                    </a:lnTo>
                    <a:lnTo>
                      <a:pt x="16" y="1208"/>
                    </a:lnTo>
                    <a:lnTo>
                      <a:pt x="0" y="1208"/>
                    </a:lnTo>
                    <a:close/>
                    <a:moveTo>
                      <a:pt x="0" y="1096"/>
                    </a:moveTo>
                    <a:lnTo>
                      <a:pt x="0" y="1032"/>
                    </a:lnTo>
                    <a:lnTo>
                      <a:pt x="16" y="1032"/>
                    </a:lnTo>
                    <a:lnTo>
                      <a:pt x="16" y="1096"/>
                    </a:lnTo>
                    <a:lnTo>
                      <a:pt x="0" y="1096"/>
                    </a:lnTo>
                    <a:close/>
                    <a:moveTo>
                      <a:pt x="0" y="984"/>
                    </a:moveTo>
                    <a:lnTo>
                      <a:pt x="0" y="920"/>
                    </a:lnTo>
                    <a:lnTo>
                      <a:pt x="16" y="920"/>
                    </a:lnTo>
                    <a:lnTo>
                      <a:pt x="16" y="984"/>
                    </a:lnTo>
                    <a:lnTo>
                      <a:pt x="0" y="984"/>
                    </a:lnTo>
                    <a:close/>
                    <a:moveTo>
                      <a:pt x="0" y="872"/>
                    </a:moveTo>
                    <a:lnTo>
                      <a:pt x="0" y="808"/>
                    </a:lnTo>
                    <a:lnTo>
                      <a:pt x="16" y="808"/>
                    </a:lnTo>
                    <a:lnTo>
                      <a:pt x="16" y="872"/>
                    </a:lnTo>
                    <a:lnTo>
                      <a:pt x="0" y="872"/>
                    </a:lnTo>
                    <a:close/>
                    <a:moveTo>
                      <a:pt x="0" y="760"/>
                    </a:moveTo>
                    <a:lnTo>
                      <a:pt x="0" y="696"/>
                    </a:lnTo>
                    <a:lnTo>
                      <a:pt x="16" y="696"/>
                    </a:lnTo>
                    <a:lnTo>
                      <a:pt x="16" y="760"/>
                    </a:lnTo>
                    <a:lnTo>
                      <a:pt x="0" y="760"/>
                    </a:lnTo>
                    <a:close/>
                    <a:moveTo>
                      <a:pt x="0" y="648"/>
                    </a:moveTo>
                    <a:lnTo>
                      <a:pt x="0" y="584"/>
                    </a:lnTo>
                    <a:lnTo>
                      <a:pt x="16" y="584"/>
                    </a:lnTo>
                    <a:lnTo>
                      <a:pt x="16" y="648"/>
                    </a:lnTo>
                    <a:lnTo>
                      <a:pt x="0" y="648"/>
                    </a:lnTo>
                    <a:close/>
                    <a:moveTo>
                      <a:pt x="0" y="536"/>
                    </a:moveTo>
                    <a:lnTo>
                      <a:pt x="0" y="472"/>
                    </a:lnTo>
                    <a:lnTo>
                      <a:pt x="16" y="472"/>
                    </a:lnTo>
                    <a:lnTo>
                      <a:pt x="16" y="536"/>
                    </a:lnTo>
                    <a:lnTo>
                      <a:pt x="0" y="536"/>
                    </a:lnTo>
                    <a:close/>
                    <a:moveTo>
                      <a:pt x="0" y="424"/>
                    </a:moveTo>
                    <a:lnTo>
                      <a:pt x="0" y="360"/>
                    </a:lnTo>
                    <a:lnTo>
                      <a:pt x="16" y="360"/>
                    </a:lnTo>
                    <a:lnTo>
                      <a:pt x="16" y="424"/>
                    </a:lnTo>
                    <a:lnTo>
                      <a:pt x="0" y="424"/>
                    </a:lnTo>
                    <a:close/>
                    <a:moveTo>
                      <a:pt x="0" y="312"/>
                    </a:moveTo>
                    <a:lnTo>
                      <a:pt x="0" y="248"/>
                    </a:lnTo>
                    <a:lnTo>
                      <a:pt x="16" y="248"/>
                    </a:lnTo>
                    <a:lnTo>
                      <a:pt x="16" y="312"/>
                    </a:lnTo>
                    <a:lnTo>
                      <a:pt x="0" y="312"/>
                    </a:lnTo>
                    <a:close/>
                    <a:moveTo>
                      <a:pt x="0" y="199"/>
                    </a:moveTo>
                    <a:lnTo>
                      <a:pt x="0" y="135"/>
                    </a:lnTo>
                    <a:lnTo>
                      <a:pt x="16" y="135"/>
                    </a:lnTo>
                    <a:lnTo>
                      <a:pt x="16" y="199"/>
                    </a:lnTo>
                    <a:lnTo>
                      <a:pt x="0" y="199"/>
                    </a:lnTo>
                    <a:close/>
                    <a:moveTo>
                      <a:pt x="0" y="87"/>
                    </a:moveTo>
                    <a:lnTo>
                      <a:pt x="0" y="23"/>
                    </a:lnTo>
                    <a:lnTo>
                      <a:pt x="16" y="23"/>
                    </a:lnTo>
                    <a:lnTo>
                      <a:pt x="16" y="87"/>
                    </a:lnTo>
                    <a:lnTo>
                      <a:pt x="0" y="87"/>
                    </a:lnTo>
                    <a:close/>
                    <a:moveTo>
                      <a:pt x="42" y="0"/>
                    </a:moveTo>
                    <a:lnTo>
                      <a:pt x="106" y="0"/>
                    </a:lnTo>
                    <a:lnTo>
                      <a:pt x="106" y="16"/>
                    </a:lnTo>
                    <a:lnTo>
                      <a:pt x="42" y="16"/>
                    </a:lnTo>
                    <a:lnTo>
                      <a:pt x="42" y="0"/>
                    </a:lnTo>
                    <a:close/>
                    <a:moveTo>
                      <a:pt x="154" y="0"/>
                    </a:moveTo>
                    <a:lnTo>
                      <a:pt x="218" y="0"/>
                    </a:lnTo>
                    <a:lnTo>
                      <a:pt x="218" y="16"/>
                    </a:lnTo>
                    <a:lnTo>
                      <a:pt x="154" y="16"/>
                    </a:lnTo>
                    <a:lnTo>
                      <a:pt x="154" y="0"/>
                    </a:lnTo>
                    <a:close/>
                    <a:moveTo>
                      <a:pt x="266" y="0"/>
                    </a:moveTo>
                    <a:lnTo>
                      <a:pt x="330" y="0"/>
                    </a:lnTo>
                    <a:lnTo>
                      <a:pt x="330" y="16"/>
                    </a:lnTo>
                    <a:lnTo>
                      <a:pt x="266" y="16"/>
                    </a:lnTo>
                    <a:lnTo>
                      <a:pt x="266" y="0"/>
                    </a:lnTo>
                    <a:close/>
                    <a:moveTo>
                      <a:pt x="378" y="0"/>
                    </a:moveTo>
                    <a:lnTo>
                      <a:pt x="442" y="0"/>
                    </a:lnTo>
                    <a:lnTo>
                      <a:pt x="442" y="16"/>
                    </a:lnTo>
                    <a:lnTo>
                      <a:pt x="378" y="16"/>
                    </a:lnTo>
                    <a:lnTo>
                      <a:pt x="378" y="0"/>
                    </a:lnTo>
                    <a:close/>
                    <a:moveTo>
                      <a:pt x="490" y="0"/>
                    </a:moveTo>
                    <a:lnTo>
                      <a:pt x="554" y="0"/>
                    </a:lnTo>
                    <a:lnTo>
                      <a:pt x="554" y="16"/>
                    </a:lnTo>
                    <a:lnTo>
                      <a:pt x="490" y="16"/>
                    </a:lnTo>
                    <a:lnTo>
                      <a:pt x="490" y="0"/>
                    </a:lnTo>
                    <a:close/>
                    <a:moveTo>
                      <a:pt x="602" y="0"/>
                    </a:moveTo>
                    <a:lnTo>
                      <a:pt x="666" y="0"/>
                    </a:lnTo>
                    <a:lnTo>
                      <a:pt x="666" y="16"/>
                    </a:lnTo>
                    <a:lnTo>
                      <a:pt x="602" y="16"/>
                    </a:lnTo>
                    <a:lnTo>
                      <a:pt x="602" y="0"/>
                    </a:lnTo>
                    <a:close/>
                    <a:moveTo>
                      <a:pt x="714" y="0"/>
                    </a:moveTo>
                    <a:lnTo>
                      <a:pt x="778" y="0"/>
                    </a:lnTo>
                    <a:lnTo>
                      <a:pt x="778" y="16"/>
                    </a:lnTo>
                    <a:lnTo>
                      <a:pt x="714" y="16"/>
                    </a:lnTo>
                    <a:lnTo>
                      <a:pt x="714" y="0"/>
                    </a:lnTo>
                    <a:close/>
                    <a:moveTo>
                      <a:pt x="826" y="0"/>
                    </a:moveTo>
                    <a:lnTo>
                      <a:pt x="891" y="0"/>
                    </a:lnTo>
                    <a:lnTo>
                      <a:pt x="891" y="16"/>
                    </a:lnTo>
                    <a:lnTo>
                      <a:pt x="826" y="16"/>
                    </a:lnTo>
                    <a:lnTo>
                      <a:pt x="826" y="0"/>
                    </a:lnTo>
                    <a:close/>
                    <a:moveTo>
                      <a:pt x="939" y="0"/>
                    </a:moveTo>
                    <a:lnTo>
                      <a:pt x="1003" y="0"/>
                    </a:lnTo>
                    <a:lnTo>
                      <a:pt x="1003" y="16"/>
                    </a:lnTo>
                    <a:lnTo>
                      <a:pt x="939" y="16"/>
                    </a:lnTo>
                    <a:lnTo>
                      <a:pt x="939" y="0"/>
                    </a:lnTo>
                    <a:close/>
                    <a:moveTo>
                      <a:pt x="1051" y="0"/>
                    </a:moveTo>
                    <a:lnTo>
                      <a:pt x="1115" y="0"/>
                    </a:lnTo>
                    <a:lnTo>
                      <a:pt x="1115" y="16"/>
                    </a:lnTo>
                    <a:lnTo>
                      <a:pt x="1051" y="16"/>
                    </a:lnTo>
                    <a:lnTo>
                      <a:pt x="1051" y="0"/>
                    </a:lnTo>
                    <a:close/>
                    <a:moveTo>
                      <a:pt x="1163" y="0"/>
                    </a:moveTo>
                    <a:lnTo>
                      <a:pt x="1227" y="0"/>
                    </a:lnTo>
                    <a:lnTo>
                      <a:pt x="1227" y="16"/>
                    </a:lnTo>
                    <a:lnTo>
                      <a:pt x="1163" y="16"/>
                    </a:lnTo>
                    <a:lnTo>
                      <a:pt x="1163" y="0"/>
                    </a:lnTo>
                    <a:close/>
                    <a:moveTo>
                      <a:pt x="1275" y="0"/>
                    </a:move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1"/>
                    </a:lnTo>
                    <a:lnTo>
                      <a:pt x="1328" y="11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1275" y="16"/>
                    </a:lnTo>
                    <a:lnTo>
                      <a:pt x="1275" y="0"/>
                    </a:lnTo>
                    <a:close/>
                    <a:moveTo>
                      <a:pt x="1344" y="59"/>
                    </a:moveTo>
                    <a:lnTo>
                      <a:pt x="1344" y="123"/>
                    </a:lnTo>
                    <a:lnTo>
                      <a:pt x="1328" y="123"/>
                    </a:lnTo>
                    <a:lnTo>
                      <a:pt x="1328" y="59"/>
                    </a:lnTo>
                    <a:lnTo>
                      <a:pt x="1344" y="59"/>
                    </a:lnTo>
                    <a:close/>
                    <a:moveTo>
                      <a:pt x="1344" y="171"/>
                    </a:moveTo>
                    <a:lnTo>
                      <a:pt x="1344" y="235"/>
                    </a:lnTo>
                    <a:lnTo>
                      <a:pt x="1328" y="235"/>
                    </a:lnTo>
                    <a:lnTo>
                      <a:pt x="1328" y="171"/>
                    </a:lnTo>
                    <a:lnTo>
                      <a:pt x="1344" y="171"/>
                    </a:lnTo>
                    <a:close/>
                    <a:moveTo>
                      <a:pt x="1344" y="283"/>
                    </a:moveTo>
                    <a:lnTo>
                      <a:pt x="1344" y="347"/>
                    </a:lnTo>
                    <a:lnTo>
                      <a:pt x="1328" y="347"/>
                    </a:lnTo>
                    <a:lnTo>
                      <a:pt x="1328" y="283"/>
                    </a:lnTo>
                    <a:lnTo>
                      <a:pt x="1344" y="283"/>
                    </a:lnTo>
                    <a:close/>
                    <a:moveTo>
                      <a:pt x="1344" y="395"/>
                    </a:moveTo>
                    <a:lnTo>
                      <a:pt x="1344" y="459"/>
                    </a:lnTo>
                    <a:lnTo>
                      <a:pt x="1328" y="459"/>
                    </a:lnTo>
                    <a:lnTo>
                      <a:pt x="1328" y="395"/>
                    </a:lnTo>
                    <a:lnTo>
                      <a:pt x="1344" y="395"/>
                    </a:lnTo>
                    <a:close/>
                    <a:moveTo>
                      <a:pt x="1344" y="507"/>
                    </a:moveTo>
                    <a:lnTo>
                      <a:pt x="1344" y="572"/>
                    </a:lnTo>
                    <a:lnTo>
                      <a:pt x="1328" y="572"/>
                    </a:lnTo>
                    <a:lnTo>
                      <a:pt x="1328" y="507"/>
                    </a:lnTo>
                    <a:lnTo>
                      <a:pt x="1344" y="507"/>
                    </a:lnTo>
                    <a:close/>
                    <a:moveTo>
                      <a:pt x="1344" y="620"/>
                    </a:moveTo>
                    <a:lnTo>
                      <a:pt x="1344" y="684"/>
                    </a:lnTo>
                    <a:lnTo>
                      <a:pt x="1328" y="684"/>
                    </a:lnTo>
                    <a:lnTo>
                      <a:pt x="1328" y="620"/>
                    </a:lnTo>
                    <a:lnTo>
                      <a:pt x="1344" y="620"/>
                    </a:lnTo>
                    <a:close/>
                    <a:moveTo>
                      <a:pt x="1344" y="732"/>
                    </a:moveTo>
                    <a:lnTo>
                      <a:pt x="1344" y="796"/>
                    </a:lnTo>
                    <a:lnTo>
                      <a:pt x="1328" y="796"/>
                    </a:lnTo>
                    <a:lnTo>
                      <a:pt x="1328" y="732"/>
                    </a:lnTo>
                    <a:lnTo>
                      <a:pt x="1344" y="732"/>
                    </a:lnTo>
                    <a:close/>
                    <a:moveTo>
                      <a:pt x="1344" y="844"/>
                    </a:moveTo>
                    <a:lnTo>
                      <a:pt x="1344" y="908"/>
                    </a:lnTo>
                    <a:lnTo>
                      <a:pt x="1328" y="908"/>
                    </a:lnTo>
                    <a:lnTo>
                      <a:pt x="1328" y="844"/>
                    </a:lnTo>
                    <a:lnTo>
                      <a:pt x="1344" y="844"/>
                    </a:lnTo>
                    <a:close/>
                    <a:moveTo>
                      <a:pt x="1344" y="956"/>
                    </a:moveTo>
                    <a:lnTo>
                      <a:pt x="1344" y="1020"/>
                    </a:lnTo>
                    <a:lnTo>
                      <a:pt x="1328" y="1020"/>
                    </a:lnTo>
                    <a:lnTo>
                      <a:pt x="1328" y="956"/>
                    </a:lnTo>
                    <a:lnTo>
                      <a:pt x="1344" y="956"/>
                    </a:lnTo>
                    <a:close/>
                    <a:moveTo>
                      <a:pt x="1344" y="1068"/>
                    </a:moveTo>
                    <a:lnTo>
                      <a:pt x="1344" y="1132"/>
                    </a:lnTo>
                    <a:lnTo>
                      <a:pt x="1328" y="1132"/>
                    </a:lnTo>
                    <a:lnTo>
                      <a:pt x="1328" y="1068"/>
                    </a:lnTo>
                    <a:lnTo>
                      <a:pt x="1344" y="1068"/>
                    </a:lnTo>
                    <a:close/>
                    <a:moveTo>
                      <a:pt x="1344" y="1180"/>
                    </a:move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1301" y="1216"/>
                    </a:lnTo>
                    <a:lnTo>
                      <a:pt x="1301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1180"/>
                    </a:lnTo>
                    <a:lnTo>
                      <a:pt x="1344" y="1180"/>
                    </a:lnTo>
                    <a:close/>
                    <a:moveTo>
                      <a:pt x="1253" y="1216"/>
                    </a:moveTo>
                    <a:lnTo>
                      <a:pt x="1189" y="1216"/>
                    </a:lnTo>
                    <a:lnTo>
                      <a:pt x="1189" y="1200"/>
                    </a:lnTo>
                    <a:lnTo>
                      <a:pt x="1253" y="1200"/>
                    </a:lnTo>
                    <a:lnTo>
                      <a:pt x="1253" y="1216"/>
                    </a:lnTo>
                    <a:close/>
                    <a:moveTo>
                      <a:pt x="1141" y="1216"/>
                    </a:moveTo>
                    <a:lnTo>
                      <a:pt x="1076" y="1216"/>
                    </a:lnTo>
                    <a:lnTo>
                      <a:pt x="1076" y="1200"/>
                    </a:lnTo>
                    <a:lnTo>
                      <a:pt x="1141" y="1200"/>
                    </a:lnTo>
                    <a:lnTo>
                      <a:pt x="1141" y="1216"/>
                    </a:lnTo>
                    <a:close/>
                    <a:moveTo>
                      <a:pt x="1028" y="1216"/>
                    </a:moveTo>
                    <a:lnTo>
                      <a:pt x="964" y="1216"/>
                    </a:lnTo>
                    <a:lnTo>
                      <a:pt x="964" y="1200"/>
                    </a:lnTo>
                    <a:lnTo>
                      <a:pt x="1028" y="1200"/>
                    </a:lnTo>
                    <a:lnTo>
                      <a:pt x="1028" y="1216"/>
                    </a:lnTo>
                    <a:close/>
                    <a:moveTo>
                      <a:pt x="916" y="1216"/>
                    </a:moveTo>
                    <a:lnTo>
                      <a:pt x="852" y="1216"/>
                    </a:lnTo>
                    <a:lnTo>
                      <a:pt x="852" y="1200"/>
                    </a:lnTo>
                    <a:lnTo>
                      <a:pt x="916" y="1200"/>
                    </a:lnTo>
                    <a:lnTo>
                      <a:pt x="916" y="1216"/>
                    </a:lnTo>
                    <a:close/>
                    <a:moveTo>
                      <a:pt x="804" y="1216"/>
                    </a:moveTo>
                    <a:lnTo>
                      <a:pt x="740" y="1216"/>
                    </a:lnTo>
                    <a:lnTo>
                      <a:pt x="740" y="1200"/>
                    </a:lnTo>
                    <a:lnTo>
                      <a:pt x="804" y="1200"/>
                    </a:lnTo>
                    <a:lnTo>
                      <a:pt x="804" y="1216"/>
                    </a:lnTo>
                    <a:close/>
                    <a:moveTo>
                      <a:pt x="692" y="1216"/>
                    </a:moveTo>
                    <a:lnTo>
                      <a:pt x="628" y="1216"/>
                    </a:lnTo>
                    <a:lnTo>
                      <a:pt x="628" y="1200"/>
                    </a:lnTo>
                    <a:lnTo>
                      <a:pt x="692" y="1200"/>
                    </a:lnTo>
                    <a:lnTo>
                      <a:pt x="692" y="1216"/>
                    </a:lnTo>
                    <a:close/>
                    <a:moveTo>
                      <a:pt x="580" y="1216"/>
                    </a:moveTo>
                    <a:lnTo>
                      <a:pt x="516" y="1216"/>
                    </a:lnTo>
                    <a:lnTo>
                      <a:pt x="516" y="1200"/>
                    </a:lnTo>
                    <a:lnTo>
                      <a:pt x="580" y="1200"/>
                    </a:lnTo>
                    <a:lnTo>
                      <a:pt x="580" y="1216"/>
                    </a:lnTo>
                    <a:close/>
                    <a:moveTo>
                      <a:pt x="468" y="1216"/>
                    </a:moveTo>
                    <a:lnTo>
                      <a:pt x="404" y="1216"/>
                    </a:lnTo>
                    <a:lnTo>
                      <a:pt x="404" y="1200"/>
                    </a:lnTo>
                    <a:lnTo>
                      <a:pt x="468" y="1200"/>
                    </a:lnTo>
                    <a:lnTo>
                      <a:pt x="468" y="1216"/>
                    </a:lnTo>
                    <a:close/>
                    <a:moveTo>
                      <a:pt x="356" y="1216"/>
                    </a:moveTo>
                    <a:lnTo>
                      <a:pt x="292" y="1216"/>
                    </a:lnTo>
                    <a:lnTo>
                      <a:pt x="292" y="1200"/>
                    </a:lnTo>
                    <a:lnTo>
                      <a:pt x="356" y="1200"/>
                    </a:lnTo>
                    <a:lnTo>
                      <a:pt x="356" y="1216"/>
                    </a:lnTo>
                    <a:close/>
                    <a:moveTo>
                      <a:pt x="244" y="1216"/>
                    </a:moveTo>
                    <a:lnTo>
                      <a:pt x="180" y="1216"/>
                    </a:lnTo>
                    <a:lnTo>
                      <a:pt x="180" y="1200"/>
                    </a:lnTo>
                    <a:lnTo>
                      <a:pt x="244" y="1200"/>
                    </a:lnTo>
                    <a:lnTo>
                      <a:pt x="244" y="1216"/>
                    </a:lnTo>
                    <a:close/>
                    <a:moveTo>
                      <a:pt x="132" y="1216"/>
                    </a:moveTo>
                    <a:lnTo>
                      <a:pt x="67" y="1216"/>
                    </a:lnTo>
                    <a:lnTo>
                      <a:pt x="67" y="1200"/>
                    </a:lnTo>
                    <a:lnTo>
                      <a:pt x="132" y="1200"/>
                    </a:lnTo>
                    <a:lnTo>
                      <a:pt x="132" y="1216"/>
                    </a:lnTo>
                    <a:close/>
                    <a:moveTo>
                      <a:pt x="19" y="1216"/>
                    </a:moveTo>
                    <a:lnTo>
                      <a:pt x="8" y="1216"/>
                    </a:lnTo>
                    <a:lnTo>
                      <a:pt x="8" y="1200"/>
                    </a:lnTo>
                    <a:lnTo>
                      <a:pt x="19" y="1200"/>
                    </a:lnTo>
                    <a:lnTo>
                      <a:pt x="19" y="121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6" name="Freeform 284"/>
              <p:cNvSpPr>
                <a:spLocks noEditPoints="1"/>
              </p:cNvSpPr>
              <p:nvPr/>
            </p:nvSpPr>
            <p:spPr bwMode="auto">
              <a:xfrm>
                <a:off x="1926" y="867"/>
                <a:ext cx="219" cy="194"/>
              </a:xfrm>
              <a:custGeom>
                <a:avLst/>
                <a:gdLst/>
                <a:ahLst/>
                <a:cxnLst>
                  <a:cxn ang="0">
                    <a:pos x="16" y="1208"/>
                  </a:cxn>
                  <a:cxn ang="0">
                    <a:pos x="16" y="1032"/>
                  </a:cxn>
                  <a:cxn ang="0">
                    <a:pos x="0" y="920"/>
                  </a:cxn>
                  <a:cxn ang="0">
                    <a:pos x="0" y="872"/>
                  </a:cxn>
                  <a:cxn ang="0">
                    <a:pos x="0" y="872"/>
                  </a:cxn>
                  <a:cxn ang="0">
                    <a:pos x="16" y="760"/>
                  </a:cxn>
                  <a:cxn ang="0">
                    <a:pos x="16" y="584"/>
                  </a:cxn>
                  <a:cxn ang="0">
                    <a:pos x="0" y="472"/>
                  </a:cxn>
                  <a:cxn ang="0">
                    <a:pos x="0" y="424"/>
                  </a:cxn>
                  <a:cxn ang="0">
                    <a:pos x="0" y="424"/>
                  </a:cxn>
                  <a:cxn ang="0">
                    <a:pos x="16" y="312"/>
                  </a:cxn>
                  <a:cxn ang="0">
                    <a:pos x="16" y="135"/>
                  </a:cxn>
                  <a:cxn ang="0">
                    <a:pos x="0" y="23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54" y="16"/>
                  </a:cxn>
                  <a:cxn ang="0">
                    <a:pos x="330" y="16"/>
                  </a:cxn>
                  <a:cxn ang="0">
                    <a:pos x="442" y="0"/>
                  </a:cxn>
                  <a:cxn ang="0">
                    <a:pos x="490" y="0"/>
                  </a:cxn>
                  <a:cxn ang="0">
                    <a:pos x="490" y="0"/>
                  </a:cxn>
                  <a:cxn ang="0">
                    <a:pos x="602" y="16"/>
                  </a:cxn>
                  <a:cxn ang="0">
                    <a:pos x="778" y="16"/>
                  </a:cxn>
                  <a:cxn ang="0">
                    <a:pos x="891" y="0"/>
                  </a:cxn>
                  <a:cxn ang="0">
                    <a:pos x="939" y="0"/>
                  </a:cxn>
                  <a:cxn ang="0">
                    <a:pos x="939" y="0"/>
                  </a:cxn>
                  <a:cxn ang="0">
                    <a:pos x="1051" y="16"/>
                  </a:cxn>
                  <a:cxn ang="0">
                    <a:pos x="1227" y="16"/>
                  </a:cxn>
                  <a:cxn ang="0">
                    <a:pos x="1336" y="0"/>
                  </a:cxn>
                  <a:cxn ang="0">
                    <a:pos x="1328" y="8"/>
                  </a:cxn>
                  <a:cxn ang="0">
                    <a:pos x="1344" y="59"/>
                  </a:cxn>
                  <a:cxn ang="0">
                    <a:pos x="1344" y="59"/>
                  </a:cxn>
                  <a:cxn ang="0">
                    <a:pos x="1328" y="171"/>
                  </a:cxn>
                  <a:cxn ang="0">
                    <a:pos x="1328" y="347"/>
                  </a:cxn>
                  <a:cxn ang="0">
                    <a:pos x="1344" y="459"/>
                  </a:cxn>
                  <a:cxn ang="0">
                    <a:pos x="1344" y="507"/>
                  </a:cxn>
                  <a:cxn ang="0">
                    <a:pos x="1344" y="507"/>
                  </a:cxn>
                  <a:cxn ang="0">
                    <a:pos x="1328" y="620"/>
                  </a:cxn>
                  <a:cxn ang="0">
                    <a:pos x="1328" y="796"/>
                  </a:cxn>
                  <a:cxn ang="0">
                    <a:pos x="1344" y="908"/>
                  </a:cxn>
                  <a:cxn ang="0">
                    <a:pos x="1344" y="956"/>
                  </a:cxn>
                  <a:cxn ang="0">
                    <a:pos x="1344" y="956"/>
                  </a:cxn>
                  <a:cxn ang="0">
                    <a:pos x="1328" y="1068"/>
                  </a:cxn>
                  <a:cxn ang="0">
                    <a:pos x="1336" y="1216"/>
                  </a:cxn>
                  <a:cxn ang="0">
                    <a:pos x="1328" y="1208"/>
                  </a:cxn>
                  <a:cxn ang="0">
                    <a:pos x="1189" y="1216"/>
                  </a:cxn>
                  <a:cxn ang="0">
                    <a:pos x="1141" y="1216"/>
                  </a:cxn>
                  <a:cxn ang="0">
                    <a:pos x="1141" y="1216"/>
                  </a:cxn>
                  <a:cxn ang="0">
                    <a:pos x="1028" y="1200"/>
                  </a:cxn>
                  <a:cxn ang="0">
                    <a:pos x="852" y="1200"/>
                  </a:cxn>
                  <a:cxn ang="0">
                    <a:pos x="740" y="1216"/>
                  </a:cxn>
                  <a:cxn ang="0">
                    <a:pos x="692" y="1216"/>
                  </a:cxn>
                  <a:cxn ang="0">
                    <a:pos x="692" y="1216"/>
                  </a:cxn>
                  <a:cxn ang="0">
                    <a:pos x="580" y="1200"/>
                  </a:cxn>
                  <a:cxn ang="0">
                    <a:pos x="404" y="1200"/>
                  </a:cxn>
                  <a:cxn ang="0">
                    <a:pos x="292" y="1216"/>
                  </a:cxn>
                  <a:cxn ang="0">
                    <a:pos x="244" y="1216"/>
                  </a:cxn>
                  <a:cxn ang="0">
                    <a:pos x="244" y="1216"/>
                  </a:cxn>
                  <a:cxn ang="0">
                    <a:pos x="132" y="1200"/>
                  </a:cxn>
                  <a:cxn ang="0">
                    <a:pos x="8" y="1200"/>
                  </a:cxn>
                </a:cxnLst>
                <a:rect l="0" t="0" r="r" b="b"/>
                <a:pathLst>
                  <a:path w="1344" h="1216">
                    <a:moveTo>
                      <a:pt x="0" y="1208"/>
                    </a:moveTo>
                    <a:lnTo>
                      <a:pt x="0" y="1144"/>
                    </a:lnTo>
                    <a:lnTo>
                      <a:pt x="16" y="1144"/>
                    </a:lnTo>
                    <a:lnTo>
                      <a:pt x="16" y="1208"/>
                    </a:lnTo>
                    <a:lnTo>
                      <a:pt x="0" y="1208"/>
                    </a:lnTo>
                    <a:close/>
                    <a:moveTo>
                      <a:pt x="0" y="1096"/>
                    </a:moveTo>
                    <a:lnTo>
                      <a:pt x="0" y="1032"/>
                    </a:lnTo>
                    <a:lnTo>
                      <a:pt x="16" y="1032"/>
                    </a:lnTo>
                    <a:lnTo>
                      <a:pt x="16" y="1096"/>
                    </a:lnTo>
                    <a:lnTo>
                      <a:pt x="0" y="1096"/>
                    </a:lnTo>
                    <a:close/>
                    <a:moveTo>
                      <a:pt x="0" y="984"/>
                    </a:moveTo>
                    <a:lnTo>
                      <a:pt x="0" y="920"/>
                    </a:lnTo>
                    <a:lnTo>
                      <a:pt x="16" y="920"/>
                    </a:lnTo>
                    <a:lnTo>
                      <a:pt x="16" y="984"/>
                    </a:lnTo>
                    <a:lnTo>
                      <a:pt x="0" y="984"/>
                    </a:lnTo>
                    <a:close/>
                    <a:moveTo>
                      <a:pt x="0" y="872"/>
                    </a:moveTo>
                    <a:lnTo>
                      <a:pt x="0" y="808"/>
                    </a:lnTo>
                    <a:lnTo>
                      <a:pt x="16" y="808"/>
                    </a:lnTo>
                    <a:lnTo>
                      <a:pt x="16" y="872"/>
                    </a:lnTo>
                    <a:lnTo>
                      <a:pt x="0" y="872"/>
                    </a:lnTo>
                    <a:close/>
                    <a:moveTo>
                      <a:pt x="0" y="760"/>
                    </a:moveTo>
                    <a:lnTo>
                      <a:pt x="0" y="696"/>
                    </a:lnTo>
                    <a:lnTo>
                      <a:pt x="16" y="696"/>
                    </a:lnTo>
                    <a:lnTo>
                      <a:pt x="16" y="760"/>
                    </a:lnTo>
                    <a:lnTo>
                      <a:pt x="0" y="760"/>
                    </a:lnTo>
                    <a:close/>
                    <a:moveTo>
                      <a:pt x="0" y="648"/>
                    </a:moveTo>
                    <a:lnTo>
                      <a:pt x="0" y="584"/>
                    </a:lnTo>
                    <a:lnTo>
                      <a:pt x="16" y="584"/>
                    </a:lnTo>
                    <a:lnTo>
                      <a:pt x="16" y="648"/>
                    </a:lnTo>
                    <a:lnTo>
                      <a:pt x="0" y="648"/>
                    </a:lnTo>
                    <a:close/>
                    <a:moveTo>
                      <a:pt x="0" y="536"/>
                    </a:moveTo>
                    <a:lnTo>
                      <a:pt x="0" y="472"/>
                    </a:lnTo>
                    <a:lnTo>
                      <a:pt x="16" y="472"/>
                    </a:lnTo>
                    <a:lnTo>
                      <a:pt x="16" y="536"/>
                    </a:lnTo>
                    <a:lnTo>
                      <a:pt x="0" y="536"/>
                    </a:lnTo>
                    <a:close/>
                    <a:moveTo>
                      <a:pt x="0" y="424"/>
                    </a:moveTo>
                    <a:lnTo>
                      <a:pt x="0" y="360"/>
                    </a:lnTo>
                    <a:lnTo>
                      <a:pt x="16" y="360"/>
                    </a:lnTo>
                    <a:lnTo>
                      <a:pt x="16" y="424"/>
                    </a:lnTo>
                    <a:lnTo>
                      <a:pt x="0" y="424"/>
                    </a:lnTo>
                    <a:close/>
                    <a:moveTo>
                      <a:pt x="0" y="312"/>
                    </a:moveTo>
                    <a:lnTo>
                      <a:pt x="0" y="248"/>
                    </a:lnTo>
                    <a:lnTo>
                      <a:pt x="16" y="248"/>
                    </a:lnTo>
                    <a:lnTo>
                      <a:pt x="16" y="312"/>
                    </a:lnTo>
                    <a:lnTo>
                      <a:pt x="0" y="312"/>
                    </a:lnTo>
                    <a:close/>
                    <a:moveTo>
                      <a:pt x="0" y="199"/>
                    </a:moveTo>
                    <a:lnTo>
                      <a:pt x="0" y="135"/>
                    </a:lnTo>
                    <a:lnTo>
                      <a:pt x="16" y="135"/>
                    </a:lnTo>
                    <a:lnTo>
                      <a:pt x="16" y="199"/>
                    </a:lnTo>
                    <a:lnTo>
                      <a:pt x="0" y="199"/>
                    </a:lnTo>
                    <a:close/>
                    <a:moveTo>
                      <a:pt x="0" y="87"/>
                    </a:moveTo>
                    <a:lnTo>
                      <a:pt x="0" y="23"/>
                    </a:lnTo>
                    <a:lnTo>
                      <a:pt x="16" y="23"/>
                    </a:lnTo>
                    <a:lnTo>
                      <a:pt x="16" y="87"/>
                    </a:lnTo>
                    <a:lnTo>
                      <a:pt x="0" y="87"/>
                    </a:lnTo>
                    <a:close/>
                    <a:moveTo>
                      <a:pt x="42" y="0"/>
                    </a:moveTo>
                    <a:lnTo>
                      <a:pt x="106" y="0"/>
                    </a:lnTo>
                    <a:lnTo>
                      <a:pt x="106" y="16"/>
                    </a:lnTo>
                    <a:lnTo>
                      <a:pt x="42" y="16"/>
                    </a:lnTo>
                    <a:lnTo>
                      <a:pt x="42" y="0"/>
                    </a:lnTo>
                    <a:close/>
                    <a:moveTo>
                      <a:pt x="154" y="0"/>
                    </a:moveTo>
                    <a:lnTo>
                      <a:pt x="218" y="0"/>
                    </a:lnTo>
                    <a:lnTo>
                      <a:pt x="218" y="16"/>
                    </a:lnTo>
                    <a:lnTo>
                      <a:pt x="154" y="16"/>
                    </a:lnTo>
                    <a:lnTo>
                      <a:pt x="154" y="0"/>
                    </a:lnTo>
                    <a:close/>
                    <a:moveTo>
                      <a:pt x="266" y="0"/>
                    </a:moveTo>
                    <a:lnTo>
                      <a:pt x="330" y="0"/>
                    </a:lnTo>
                    <a:lnTo>
                      <a:pt x="330" y="16"/>
                    </a:lnTo>
                    <a:lnTo>
                      <a:pt x="266" y="16"/>
                    </a:lnTo>
                    <a:lnTo>
                      <a:pt x="266" y="0"/>
                    </a:lnTo>
                    <a:close/>
                    <a:moveTo>
                      <a:pt x="378" y="0"/>
                    </a:moveTo>
                    <a:lnTo>
                      <a:pt x="442" y="0"/>
                    </a:lnTo>
                    <a:lnTo>
                      <a:pt x="442" y="16"/>
                    </a:lnTo>
                    <a:lnTo>
                      <a:pt x="378" y="16"/>
                    </a:lnTo>
                    <a:lnTo>
                      <a:pt x="378" y="0"/>
                    </a:lnTo>
                    <a:close/>
                    <a:moveTo>
                      <a:pt x="490" y="0"/>
                    </a:moveTo>
                    <a:lnTo>
                      <a:pt x="554" y="0"/>
                    </a:lnTo>
                    <a:lnTo>
                      <a:pt x="554" y="16"/>
                    </a:lnTo>
                    <a:lnTo>
                      <a:pt x="490" y="16"/>
                    </a:lnTo>
                    <a:lnTo>
                      <a:pt x="490" y="0"/>
                    </a:lnTo>
                    <a:close/>
                    <a:moveTo>
                      <a:pt x="602" y="0"/>
                    </a:moveTo>
                    <a:lnTo>
                      <a:pt x="666" y="0"/>
                    </a:lnTo>
                    <a:lnTo>
                      <a:pt x="666" y="16"/>
                    </a:lnTo>
                    <a:lnTo>
                      <a:pt x="602" y="16"/>
                    </a:lnTo>
                    <a:lnTo>
                      <a:pt x="602" y="0"/>
                    </a:lnTo>
                    <a:close/>
                    <a:moveTo>
                      <a:pt x="714" y="0"/>
                    </a:moveTo>
                    <a:lnTo>
                      <a:pt x="778" y="0"/>
                    </a:lnTo>
                    <a:lnTo>
                      <a:pt x="778" y="16"/>
                    </a:lnTo>
                    <a:lnTo>
                      <a:pt x="714" y="16"/>
                    </a:lnTo>
                    <a:lnTo>
                      <a:pt x="714" y="0"/>
                    </a:lnTo>
                    <a:close/>
                    <a:moveTo>
                      <a:pt x="826" y="0"/>
                    </a:moveTo>
                    <a:lnTo>
                      <a:pt x="891" y="0"/>
                    </a:lnTo>
                    <a:lnTo>
                      <a:pt x="891" y="16"/>
                    </a:lnTo>
                    <a:lnTo>
                      <a:pt x="826" y="16"/>
                    </a:lnTo>
                    <a:lnTo>
                      <a:pt x="826" y="0"/>
                    </a:lnTo>
                    <a:close/>
                    <a:moveTo>
                      <a:pt x="939" y="0"/>
                    </a:moveTo>
                    <a:lnTo>
                      <a:pt x="1003" y="0"/>
                    </a:lnTo>
                    <a:lnTo>
                      <a:pt x="1003" y="16"/>
                    </a:lnTo>
                    <a:lnTo>
                      <a:pt x="939" y="16"/>
                    </a:lnTo>
                    <a:lnTo>
                      <a:pt x="939" y="0"/>
                    </a:lnTo>
                    <a:close/>
                    <a:moveTo>
                      <a:pt x="1051" y="0"/>
                    </a:moveTo>
                    <a:lnTo>
                      <a:pt x="1115" y="0"/>
                    </a:lnTo>
                    <a:lnTo>
                      <a:pt x="1115" y="16"/>
                    </a:lnTo>
                    <a:lnTo>
                      <a:pt x="1051" y="16"/>
                    </a:lnTo>
                    <a:lnTo>
                      <a:pt x="1051" y="0"/>
                    </a:lnTo>
                    <a:close/>
                    <a:moveTo>
                      <a:pt x="1163" y="0"/>
                    </a:moveTo>
                    <a:lnTo>
                      <a:pt x="1227" y="0"/>
                    </a:lnTo>
                    <a:lnTo>
                      <a:pt x="1227" y="16"/>
                    </a:lnTo>
                    <a:lnTo>
                      <a:pt x="1163" y="16"/>
                    </a:lnTo>
                    <a:lnTo>
                      <a:pt x="1163" y="0"/>
                    </a:lnTo>
                    <a:close/>
                    <a:moveTo>
                      <a:pt x="1275" y="0"/>
                    </a:move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1"/>
                    </a:lnTo>
                    <a:lnTo>
                      <a:pt x="1328" y="11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1275" y="16"/>
                    </a:lnTo>
                    <a:lnTo>
                      <a:pt x="1275" y="0"/>
                    </a:lnTo>
                    <a:close/>
                    <a:moveTo>
                      <a:pt x="1344" y="59"/>
                    </a:moveTo>
                    <a:lnTo>
                      <a:pt x="1344" y="123"/>
                    </a:lnTo>
                    <a:lnTo>
                      <a:pt x="1328" y="123"/>
                    </a:lnTo>
                    <a:lnTo>
                      <a:pt x="1328" y="59"/>
                    </a:lnTo>
                    <a:lnTo>
                      <a:pt x="1344" y="59"/>
                    </a:lnTo>
                    <a:close/>
                    <a:moveTo>
                      <a:pt x="1344" y="171"/>
                    </a:moveTo>
                    <a:lnTo>
                      <a:pt x="1344" y="235"/>
                    </a:lnTo>
                    <a:lnTo>
                      <a:pt x="1328" y="235"/>
                    </a:lnTo>
                    <a:lnTo>
                      <a:pt x="1328" y="171"/>
                    </a:lnTo>
                    <a:lnTo>
                      <a:pt x="1344" y="171"/>
                    </a:lnTo>
                    <a:close/>
                    <a:moveTo>
                      <a:pt x="1344" y="283"/>
                    </a:moveTo>
                    <a:lnTo>
                      <a:pt x="1344" y="347"/>
                    </a:lnTo>
                    <a:lnTo>
                      <a:pt x="1328" y="347"/>
                    </a:lnTo>
                    <a:lnTo>
                      <a:pt x="1328" y="283"/>
                    </a:lnTo>
                    <a:lnTo>
                      <a:pt x="1344" y="283"/>
                    </a:lnTo>
                    <a:close/>
                    <a:moveTo>
                      <a:pt x="1344" y="395"/>
                    </a:moveTo>
                    <a:lnTo>
                      <a:pt x="1344" y="459"/>
                    </a:lnTo>
                    <a:lnTo>
                      <a:pt x="1328" y="459"/>
                    </a:lnTo>
                    <a:lnTo>
                      <a:pt x="1328" y="395"/>
                    </a:lnTo>
                    <a:lnTo>
                      <a:pt x="1344" y="395"/>
                    </a:lnTo>
                    <a:close/>
                    <a:moveTo>
                      <a:pt x="1344" y="507"/>
                    </a:moveTo>
                    <a:lnTo>
                      <a:pt x="1344" y="572"/>
                    </a:lnTo>
                    <a:lnTo>
                      <a:pt x="1328" y="572"/>
                    </a:lnTo>
                    <a:lnTo>
                      <a:pt x="1328" y="507"/>
                    </a:lnTo>
                    <a:lnTo>
                      <a:pt x="1344" y="507"/>
                    </a:lnTo>
                    <a:close/>
                    <a:moveTo>
                      <a:pt x="1344" y="620"/>
                    </a:moveTo>
                    <a:lnTo>
                      <a:pt x="1344" y="684"/>
                    </a:lnTo>
                    <a:lnTo>
                      <a:pt x="1328" y="684"/>
                    </a:lnTo>
                    <a:lnTo>
                      <a:pt x="1328" y="620"/>
                    </a:lnTo>
                    <a:lnTo>
                      <a:pt x="1344" y="620"/>
                    </a:lnTo>
                    <a:close/>
                    <a:moveTo>
                      <a:pt x="1344" y="732"/>
                    </a:moveTo>
                    <a:lnTo>
                      <a:pt x="1344" y="796"/>
                    </a:lnTo>
                    <a:lnTo>
                      <a:pt x="1328" y="796"/>
                    </a:lnTo>
                    <a:lnTo>
                      <a:pt x="1328" y="732"/>
                    </a:lnTo>
                    <a:lnTo>
                      <a:pt x="1344" y="732"/>
                    </a:lnTo>
                    <a:close/>
                    <a:moveTo>
                      <a:pt x="1344" y="844"/>
                    </a:moveTo>
                    <a:lnTo>
                      <a:pt x="1344" y="908"/>
                    </a:lnTo>
                    <a:lnTo>
                      <a:pt x="1328" y="908"/>
                    </a:lnTo>
                    <a:lnTo>
                      <a:pt x="1328" y="844"/>
                    </a:lnTo>
                    <a:lnTo>
                      <a:pt x="1344" y="844"/>
                    </a:lnTo>
                    <a:close/>
                    <a:moveTo>
                      <a:pt x="1344" y="956"/>
                    </a:moveTo>
                    <a:lnTo>
                      <a:pt x="1344" y="1020"/>
                    </a:lnTo>
                    <a:lnTo>
                      <a:pt x="1328" y="1020"/>
                    </a:lnTo>
                    <a:lnTo>
                      <a:pt x="1328" y="956"/>
                    </a:lnTo>
                    <a:lnTo>
                      <a:pt x="1344" y="956"/>
                    </a:lnTo>
                    <a:close/>
                    <a:moveTo>
                      <a:pt x="1344" y="1068"/>
                    </a:moveTo>
                    <a:lnTo>
                      <a:pt x="1344" y="1132"/>
                    </a:lnTo>
                    <a:lnTo>
                      <a:pt x="1328" y="1132"/>
                    </a:lnTo>
                    <a:lnTo>
                      <a:pt x="1328" y="1068"/>
                    </a:lnTo>
                    <a:lnTo>
                      <a:pt x="1344" y="1068"/>
                    </a:lnTo>
                    <a:close/>
                    <a:moveTo>
                      <a:pt x="1344" y="1180"/>
                    </a:move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1301" y="1216"/>
                    </a:lnTo>
                    <a:lnTo>
                      <a:pt x="1301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1180"/>
                    </a:lnTo>
                    <a:lnTo>
                      <a:pt x="1344" y="1180"/>
                    </a:lnTo>
                    <a:close/>
                    <a:moveTo>
                      <a:pt x="1253" y="1216"/>
                    </a:moveTo>
                    <a:lnTo>
                      <a:pt x="1189" y="1216"/>
                    </a:lnTo>
                    <a:lnTo>
                      <a:pt x="1189" y="1200"/>
                    </a:lnTo>
                    <a:lnTo>
                      <a:pt x="1253" y="1200"/>
                    </a:lnTo>
                    <a:lnTo>
                      <a:pt x="1253" y="1216"/>
                    </a:lnTo>
                    <a:close/>
                    <a:moveTo>
                      <a:pt x="1141" y="1216"/>
                    </a:moveTo>
                    <a:lnTo>
                      <a:pt x="1076" y="1216"/>
                    </a:lnTo>
                    <a:lnTo>
                      <a:pt x="1076" y="1200"/>
                    </a:lnTo>
                    <a:lnTo>
                      <a:pt x="1141" y="1200"/>
                    </a:lnTo>
                    <a:lnTo>
                      <a:pt x="1141" y="1216"/>
                    </a:lnTo>
                    <a:close/>
                    <a:moveTo>
                      <a:pt x="1028" y="1216"/>
                    </a:moveTo>
                    <a:lnTo>
                      <a:pt x="964" y="1216"/>
                    </a:lnTo>
                    <a:lnTo>
                      <a:pt x="964" y="1200"/>
                    </a:lnTo>
                    <a:lnTo>
                      <a:pt x="1028" y="1200"/>
                    </a:lnTo>
                    <a:lnTo>
                      <a:pt x="1028" y="1216"/>
                    </a:lnTo>
                    <a:close/>
                    <a:moveTo>
                      <a:pt x="916" y="1216"/>
                    </a:moveTo>
                    <a:lnTo>
                      <a:pt x="852" y="1216"/>
                    </a:lnTo>
                    <a:lnTo>
                      <a:pt x="852" y="1200"/>
                    </a:lnTo>
                    <a:lnTo>
                      <a:pt x="916" y="1200"/>
                    </a:lnTo>
                    <a:lnTo>
                      <a:pt x="916" y="1216"/>
                    </a:lnTo>
                    <a:close/>
                    <a:moveTo>
                      <a:pt x="804" y="1216"/>
                    </a:moveTo>
                    <a:lnTo>
                      <a:pt x="740" y="1216"/>
                    </a:lnTo>
                    <a:lnTo>
                      <a:pt x="740" y="1200"/>
                    </a:lnTo>
                    <a:lnTo>
                      <a:pt x="804" y="1200"/>
                    </a:lnTo>
                    <a:lnTo>
                      <a:pt x="804" y="1216"/>
                    </a:lnTo>
                    <a:close/>
                    <a:moveTo>
                      <a:pt x="692" y="1216"/>
                    </a:moveTo>
                    <a:lnTo>
                      <a:pt x="628" y="1216"/>
                    </a:lnTo>
                    <a:lnTo>
                      <a:pt x="628" y="1200"/>
                    </a:lnTo>
                    <a:lnTo>
                      <a:pt x="692" y="1200"/>
                    </a:lnTo>
                    <a:lnTo>
                      <a:pt x="692" y="1216"/>
                    </a:lnTo>
                    <a:close/>
                    <a:moveTo>
                      <a:pt x="580" y="1216"/>
                    </a:moveTo>
                    <a:lnTo>
                      <a:pt x="516" y="1216"/>
                    </a:lnTo>
                    <a:lnTo>
                      <a:pt x="516" y="1200"/>
                    </a:lnTo>
                    <a:lnTo>
                      <a:pt x="580" y="1200"/>
                    </a:lnTo>
                    <a:lnTo>
                      <a:pt x="580" y="1216"/>
                    </a:lnTo>
                    <a:close/>
                    <a:moveTo>
                      <a:pt x="468" y="1216"/>
                    </a:moveTo>
                    <a:lnTo>
                      <a:pt x="404" y="1216"/>
                    </a:lnTo>
                    <a:lnTo>
                      <a:pt x="404" y="1200"/>
                    </a:lnTo>
                    <a:lnTo>
                      <a:pt x="468" y="1200"/>
                    </a:lnTo>
                    <a:lnTo>
                      <a:pt x="468" y="1216"/>
                    </a:lnTo>
                    <a:close/>
                    <a:moveTo>
                      <a:pt x="356" y="1216"/>
                    </a:moveTo>
                    <a:lnTo>
                      <a:pt x="292" y="1216"/>
                    </a:lnTo>
                    <a:lnTo>
                      <a:pt x="292" y="1200"/>
                    </a:lnTo>
                    <a:lnTo>
                      <a:pt x="356" y="1200"/>
                    </a:lnTo>
                    <a:lnTo>
                      <a:pt x="356" y="1216"/>
                    </a:lnTo>
                    <a:close/>
                    <a:moveTo>
                      <a:pt x="244" y="1216"/>
                    </a:moveTo>
                    <a:lnTo>
                      <a:pt x="180" y="1216"/>
                    </a:lnTo>
                    <a:lnTo>
                      <a:pt x="180" y="1200"/>
                    </a:lnTo>
                    <a:lnTo>
                      <a:pt x="244" y="1200"/>
                    </a:lnTo>
                    <a:lnTo>
                      <a:pt x="244" y="1216"/>
                    </a:lnTo>
                    <a:close/>
                    <a:moveTo>
                      <a:pt x="132" y="1216"/>
                    </a:moveTo>
                    <a:lnTo>
                      <a:pt x="67" y="1216"/>
                    </a:lnTo>
                    <a:lnTo>
                      <a:pt x="67" y="1200"/>
                    </a:lnTo>
                    <a:lnTo>
                      <a:pt x="132" y="1200"/>
                    </a:lnTo>
                    <a:lnTo>
                      <a:pt x="132" y="1216"/>
                    </a:lnTo>
                    <a:close/>
                    <a:moveTo>
                      <a:pt x="19" y="1216"/>
                    </a:moveTo>
                    <a:lnTo>
                      <a:pt x="8" y="1216"/>
                    </a:lnTo>
                    <a:lnTo>
                      <a:pt x="8" y="1200"/>
                    </a:lnTo>
                    <a:lnTo>
                      <a:pt x="19" y="1200"/>
                    </a:lnTo>
                    <a:lnTo>
                      <a:pt x="19" y="121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7" name="Rectangle 285"/>
              <p:cNvSpPr>
                <a:spLocks noChangeArrowheads="1"/>
              </p:cNvSpPr>
              <p:nvPr/>
            </p:nvSpPr>
            <p:spPr bwMode="auto">
              <a:xfrm>
                <a:off x="1969" y="909"/>
                <a:ext cx="216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8" name="Freeform 286"/>
              <p:cNvSpPr>
                <a:spLocks noEditPoints="1"/>
              </p:cNvSpPr>
              <p:nvPr/>
            </p:nvSpPr>
            <p:spPr bwMode="auto">
              <a:xfrm>
                <a:off x="1968" y="908"/>
                <a:ext cx="218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36" y="0"/>
                  </a:cxn>
                  <a:cxn ang="0">
                    <a:pos x="1344" y="8"/>
                  </a:cxn>
                  <a:cxn ang="0">
                    <a:pos x="1344" y="1208"/>
                  </a:cxn>
                  <a:cxn ang="0">
                    <a:pos x="1336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36" y="1200"/>
                  </a:cxn>
                  <a:cxn ang="0">
                    <a:pos x="1328" y="1208"/>
                  </a:cxn>
                  <a:cxn ang="0">
                    <a:pos x="1328" y="8"/>
                  </a:cxn>
                  <a:cxn ang="0">
                    <a:pos x="133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44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9" name="Rectangle 287"/>
              <p:cNvSpPr>
                <a:spLocks noChangeArrowheads="1"/>
              </p:cNvSpPr>
              <p:nvPr/>
            </p:nvSpPr>
            <p:spPr bwMode="auto">
              <a:xfrm>
                <a:off x="2011" y="950"/>
                <a:ext cx="216" cy="191"/>
              </a:xfrm>
              <a:prstGeom prst="rect">
                <a:avLst/>
              </a:prstGeom>
              <a:solidFill>
                <a:srgbClr val="00B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0" name="Freeform 288"/>
              <p:cNvSpPr>
                <a:spLocks noEditPoints="1"/>
              </p:cNvSpPr>
              <p:nvPr/>
            </p:nvSpPr>
            <p:spPr bwMode="auto">
              <a:xfrm>
                <a:off x="2007" y="946"/>
                <a:ext cx="224" cy="19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1352" y="0"/>
                  </a:cxn>
                  <a:cxn ang="0">
                    <a:pos x="1376" y="24"/>
                  </a:cxn>
                  <a:cxn ang="0">
                    <a:pos x="1376" y="1224"/>
                  </a:cxn>
                  <a:cxn ang="0">
                    <a:pos x="1352" y="1248"/>
                  </a:cxn>
                  <a:cxn ang="0">
                    <a:pos x="24" y="1248"/>
                  </a:cxn>
                  <a:cxn ang="0">
                    <a:pos x="0" y="1224"/>
                  </a:cxn>
                  <a:cxn ang="0">
                    <a:pos x="0" y="24"/>
                  </a:cxn>
                  <a:cxn ang="0">
                    <a:pos x="48" y="1224"/>
                  </a:cxn>
                  <a:cxn ang="0">
                    <a:pos x="24" y="1200"/>
                  </a:cxn>
                  <a:cxn ang="0">
                    <a:pos x="1352" y="1200"/>
                  </a:cxn>
                  <a:cxn ang="0">
                    <a:pos x="1328" y="1224"/>
                  </a:cxn>
                  <a:cxn ang="0">
                    <a:pos x="1328" y="24"/>
                  </a:cxn>
                  <a:cxn ang="0">
                    <a:pos x="1352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1224"/>
                  </a:cxn>
                </a:cxnLst>
                <a:rect l="0" t="0" r="r" b="b"/>
                <a:pathLst>
                  <a:path w="1376" h="1248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352" y="0"/>
                    </a:lnTo>
                    <a:cubicBezTo>
                      <a:pt x="1366" y="0"/>
                      <a:pt x="1376" y="11"/>
                      <a:pt x="1376" y="24"/>
                    </a:cubicBezTo>
                    <a:lnTo>
                      <a:pt x="1376" y="1224"/>
                    </a:lnTo>
                    <a:cubicBezTo>
                      <a:pt x="1376" y="1238"/>
                      <a:pt x="1366" y="1248"/>
                      <a:pt x="1352" y="1248"/>
                    </a:cubicBezTo>
                    <a:lnTo>
                      <a:pt x="24" y="1248"/>
                    </a:lnTo>
                    <a:cubicBezTo>
                      <a:pt x="11" y="1248"/>
                      <a:pt x="0" y="1238"/>
                      <a:pt x="0" y="1224"/>
                    </a:cubicBezTo>
                    <a:lnTo>
                      <a:pt x="0" y="24"/>
                    </a:lnTo>
                    <a:close/>
                    <a:moveTo>
                      <a:pt x="48" y="1224"/>
                    </a:moveTo>
                    <a:lnTo>
                      <a:pt x="24" y="1200"/>
                    </a:lnTo>
                    <a:lnTo>
                      <a:pt x="1352" y="1200"/>
                    </a:lnTo>
                    <a:lnTo>
                      <a:pt x="1328" y="1224"/>
                    </a:lnTo>
                    <a:lnTo>
                      <a:pt x="1328" y="24"/>
                    </a:lnTo>
                    <a:lnTo>
                      <a:pt x="1352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224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1" name="Rectangle 289"/>
              <p:cNvSpPr>
                <a:spLocks noChangeArrowheads="1"/>
              </p:cNvSpPr>
              <p:nvPr/>
            </p:nvSpPr>
            <p:spPr bwMode="auto">
              <a:xfrm>
                <a:off x="1816" y="1132"/>
                <a:ext cx="372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Prévision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2" name="Rectangle 290"/>
              <p:cNvSpPr>
                <a:spLocks noChangeArrowheads="1"/>
              </p:cNvSpPr>
              <p:nvPr/>
            </p:nvSpPr>
            <p:spPr bwMode="auto">
              <a:xfrm>
                <a:off x="2141" y="1132"/>
                <a:ext cx="153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de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3" name="Rectangle 291"/>
              <p:cNvSpPr>
                <a:spLocks noChangeArrowheads="1"/>
              </p:cNvSpPr>
              <p:nvPr/>
            </p:nvSpPr>
            <p:spPr bwMode="auto">
              <a:xfrm>
                <a:off x="2245" y="1132"/>
                <a:ext cx="22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pluie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4" name="Freeform 292"/>
              <p:cNvSpPr>
                <a:spLocks noEditPoints="1"/>
              </p:cNvSpPr>
              <p:nvPr/>
            </p:nvSpPr>
            <p:spPr bwMode="auto">
              <a:xfrm>
                <a:off x="2117" y="776"/>
                <a:ext cx="157" cy="154"/>
              </a:xfrm>
              <a:custGeom>
                <a:avLst/>
                <a:gdLst/>
                <a:ahLst/>
                <a:cxnLst>
                  <a:cxn ang="0">
                    <a:pos x="156" y="154"/>
                  </a:cxn>
                  <a:cxn ang="0">
                    <a:pos x="12" y="13"/>
                  </a:cxn>
                  <a:cxn ang="0">
                    <a:pos x="14" y="11"/>
                  </a:cxn>
                  <a:cxn ang="0">
                    <a:pos x="157" y="153"/>
                  </a:cxn>
                  <a:cxn ang="0">
                    <a:pos x="156" y="154"/>
                  </a:cxn>
                  <a:cxn ang="0">
                    <a:pos x="8" y="22"/>
                  </a:cxn>
                  <a:cxn ang="0">
                    <a:pos x="0" y="0"/>
                  </a:cxn>
                  <a:cxn ang="0">
                    <a:pos x="22" y="8"/>
                  </a:cxn>
                  <a:cxn ang="0">
                    <a:pos x="8" y="22"/>
                  </a:cxn>
                </a:cxnLst>
                <a:rect l="0" t="0" r="r" b="b"/>
                <a:pathLst>
                  <a:path w="157" h="154">
                    <a:moveTo>
                      <a:pt x="156" y="154"/>
                    </a:moveTo>
                    <a:lnTo>
                      <a:pt x="12" y="13"/>
                    </a:lnTo>
                    <a:lnTo>
                      <a:pt x="14" y="11"/>
                    </a:lnTo>
                    <a:lnTo>
                      <a:pt x="157" y="153"/>
                    </a:lnTo>
                    <a:lnTo>
                      <a:pt x="156" y="154"/>
                    </a:lnTo>
                    <a:close/>
                    <a:moveTo>
                      <a:pt x="8" y="22"/>
                    </a:moveTo>
                    <a:lnTo>
                      <a:pt x="0" y="0"/>
                    </a:lnTo>
                    <a:lnTo>
                      <a:pt x="22" y="8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5" name="Rectangle 293"/>
              <p:cNvSpPr>
                <a:spLocks noChangeArrowheads="1"/>
              </p:cNvSpPr>
              <p:nvPr/>
            </p:nvSpPr>
            <p:spPr bwMode="auto">
              <a:xfrm>
                <a:off x="2213" y="772"/>
                <a:ext cx="27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temps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366" name="Picture 29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16" y="955"/>
                <a:ext cx="205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67" name="Rectangle 295"/>
              <p:cNvSpPr>
                <a:spLocks noChangeArrowheads="1"/>
              </p:cNvSpPr>
              <p:nvPr/>
            </p:nvSpPr>
            <p:spPr bwMode="auto">
              <a:xfrm>
                <a:off x="3533" y="3879"/>
                <a:ext cx="695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Hydrogramme de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8" name="Rectangle 296"/>
              <p:cNvSpPr>
                <a:spLocks noChangeArrowheads="1"/>
              </p:cNvSpPr>
              <p:nvPr/>
            </p:nvSpPr>
            <p:spPr bwMode="auto">
              <a:xfrm>
                <a:off x="4137" y="3879"/>
                <a:ext cx="37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prévision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9" name="Rectangle 297"/>
              <p:cNvSpPr>
                <a:spLocks noChangeArrowheads="1"/>
              </p:cNvSpPr>
              <p:nvPr/>
            </p:nvSpPr>
            <p:spPr bwMode="auto">
              <a:xfrm>
                <a:off x="4464" y="3879"/>
                <a:ext cx="229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(t0 +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0" name="Rectangle 298"/>
              <p:cNvSpPr>
                <a:spLocks noChangeArrowheads="1"/>
              </p:cNvSpPr>
              <p:nvPr/>
            </p:nvSpPr>
            <p:spPr bwMode="auto">
              <a:xfrm>
                <a:off x="4639" y="3879"/>
                <a:ext cx="11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?t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1" name="Rectangle 299"/>
              <p:cNvSpPr>
                <a:spLocks noChangeArrowheads="1"/>
              </p:cNvSpPr>
              <p:nvPr/>
            </p:nvSpPr>
            <p:spPr bwMode="auto">
              <a:xfrm>
                <a:off x="4714" y="3879"/>
                <a:ext cx="9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)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2" name="Freeform 300"/>
              <p:cNvSpPr>
                <a:spLocks noEditPoints="1"/>
              </p:cNvSpPr>
              <p:nvPr/>
            </p:nvSpPr>
            <p:spPr bwMode="auto">
              <a:xfrm>
                <a:off x="3959" y="3587"/>
                <a:ext cx="20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1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29" y="0"/>
                  </a:cxn>
                  <a:cxn ang="0">
                    <a:pos x="29" y="3"/>
                  </a:cxn>
                  <a:cxn ang="0">
                    <a:pos x="19" y="3"/>
                  </a:cxn>
                  <a:cxn ang="0">
                    <a:pos x="19" y="0"/>
                  </a:cxn>
                  <a:cxn ang="0">
                    <a:pos x="37" y="0"/>
                  </a:cxn>
                  <a:cxn ang="0">
                    <a:pos x="47" y="0"/>
                  </a:cxn>
                  <a:cxn ang="0">
                    <a:pos x="47" y="3"/>
                  </a:cxn>
                  <a:cxn ang="0">
                    <a:pos x="37" y="3"/>
                  </a:cxn>
                  <a:cxn ang="0">
                    <a:pos x="37" y="0"/>
                  </a:cxn>
                  <a:cxn ang="0">
                    <a:pos x="55" y="0"/>
                  </a:cxn>
                  <a:cxn ang="0">
                    <a:pos x="66" y="0"/>
                  </a:cxn>
                  <a:cxn ang="0">
                    <a:pos x="66" y="3"/>
                  </a:cxn>
                  <a:cxn ang="0">
                    <a:pos x="55" y="3"/>
                  </a:cxn>
                  <a:cxn ang="0">
                    <a:pos x="55" y="0"/>
                  </a:cxn>
                  <a:cxn ang="0">
                    <a:pos x="73" y="0"/>
                  </a:cxn>
                  <a:cxn ang="0">
                    <a:pos x="84" y="0"/>
                  </a:cxn>
                  <a:cxn ang="0">
                    <a:pos x="84" y="3"/>
                  </a:cxn>
                  <a:cxn ang="0">
                    <a:pos x="73" y="3"/>
                  </a:cxn>
                  <a:cxn ang="0">
                    <a:pos x="73" y="0"/>
                  </a:cxn>
                  <a:cxn ang="0">
                    <a:pos x="92" y="0"/>
                  </a:cxn>
                  <a:cxn ang="0">
                    <a:pos x="102" y="0"/>
                  </a:cxn>
                  <a:cxn ang="0">
                    <a:pos x="102" y="3"/>
                  </a:cxn>
                  <a:cxn ang="0">
                    <a:pos x="92" y="3"/>
                  </a:cxn>
                  <a:cxn ang="0">
                    <a:pos x="92" y="0"/>
                  </a:cxn>
                  <a:cxn ang="0">
                    <a:pos x="110" y="0"/>
                  </a:cxn>
                  <a:cxn ang="0">
                    <a:pos x="120" y="0"/>
                  </a:cxn>
                  <a:cxn ang="0">
                    <a:pos x="120" y="3"/>
                  </a:cxn>
                  <a:cxn ang="0">
                    <a:pos x="110" y="3"/>
                  </a:cxn>
                  <a:cxn ang="0">
                    <a:pos x="110" y="0"/>
                  </a:cxn>
                  <a:cxn ang="0">
                    <a:pos x="128" y="0"/>
                  </a:cxn>
                  <a:cxn ang="0">
                    <a:pos x="138" y="0"/>
                  </a:cxn>
                  <a:cxn ang="0">
                    <a:pos x="138" y="3"/>
                  </a:cxn>
                  <a:cxn ang="0">
                    <a:pos x="128" y="3"/>
                  </a:cxn>
                  <a:cxn ang="0">
                    <a:pos x="128" y="0"/>
                  </a:cxn>
                  <a:cxn ang="0">
                    <a:pos x="146" y="0"/>
                  </a:cxn>
                  <a:cxn ang="0">
                    <a:pos x="157" y="0"/>
                  </a:cxn>
                  <a:cxn ang="0">
                    <a:pos x="157" y="3"/>
                  </a:cxn>
                  <a:cxn ang="0">
                    <a:pos x="146" y="3"/>
                  </a:cxn>
                  <a:cxn ang="0">
                    <a:pos x="146" y="0"/>
                  </a:cxn>
                  <a:cxn ang="0">
                    <a:pos x="164" y="0"/>
                  </a:cxn>
                  <a:cxn ang="0">
                    <a:pos x="175" y="0"/>
                  </a:cxn>
                  <a:cxn ang="0">
                    <a:pos x="175" y="3"/>
                  </a:cxn>
                  <a:cxn ang="0">
                    <a:pos x="164" y="3"/>
                  </a:cxn>
                  <a:cxn ang="0">
                    <a:pos x="164" y="0"/>
                  </a:cxn>
                  <a:cxn ang="0">
                    <a:pos x="183" y="0"/>
                  </a:cxn>
                  <a:cxn ang="0">
                    <a:pos x="193" y="0"/>
                  </a:cxn>
                  <a:cxn ang="0">
                    <a:pos x="193" y="3"/>
                  </a:cxn>
                  <a:cxn ang="0">
                    <a:pos x="183" y="3"/>
                  </a:cxn>
                  <a:cxn ang="0">
                    <a:pos x="183" y="0"/>
                  </a:cxn>
                  <a:cxn ang="0">
                    <a:pos x="201" y="0"/>
                  </a:cxn>
                  <a:cxn ang="0">
                    <a:pos x="209" y="0"/>
                  </a:cxn>
                  <a:cxn ang="0">
                    <a:pos x="209" y="3"/>
                  </a:cxn>
                  <a:cxn ang="0">
                    <a:pos x="201" y="3"/>
                  </a:cxn>
                  <a:cxn ang="0">
                    <a:pos x="201" y="0"/>
                  </a:cxn>
                </a:cxnLst>
                <a:rect l="0" t="0" r="r" b="b"/>
                <a:pathLst>
                  <a:path w="209" h="3">
                    <a:moveTo>
                      <a:pt x="0" y="0"/>
                    </a:moveTo>
                    <a:lnTo>
                      <a:pt x="11" y="0"/>
                    </a:lnTo>
                    <a:lnTo>
                      <a:pt x="11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19" y="0"/>
                    </a:moveTo>
                    <a:lnTo>
                      <a:pt x="29" y="0"/>
                    </a:lnTo>
                    <a:lnTo>
                      <a:pt x="29" y="3"/>
                    </a:lnTo>
                    <a:lnTo>
                      <a:pt x="19" y="3"/>
                    </a:lnTo>
                    <a:lnTo>
                      <a:pt x="19" y="0"/>
                    </a:lnTo>
                    <a:close/>
                    <a:moveTo>
                      <a:pt x="37" y="0"/>
                    </a:moveTo>
                    <a:lnTo>
                      <a:pt x="47" y="0"/>
                    </a:lnTo>
                    <a:lnTo>
                      <a:pt x="47" y="3"/>
                    </a:lnTo>
                    <a:lnTo>
                      <a:pt x="37" y="3"/>
                    </a:lnTo>
                    <a:lnTo>
                      <a:pt x="37" y="0"/>
                    </a:lnTo>
                    <a:close/>
                    <a:moveTo>
                      <a:pt x="55" y="0"/>
                    </a:moveTo>
                    <a:lnTo>
                      <a:pt x="66" y="0"/>
                    </a:lnTo>
                    <a:lnTo>
                      <a:pt x="66" y="3"/>
                    </a:lnTo>
                    <a:lnTo>
                      <a:pt x="55" y="3"/>
                    </a:lnTo>
                    <a:lnTo>
                      <a:pt x="55" y="0"/>
                    </a:lnTo>
                    <a:close/>
                    <a:moveTo>
                      <a:pt x="73" y="0"/>
                    </a:moveTo>
                    <a:lnTo>
                      <a:pt x="84" y="0"/>
                    </a:lnTo>
                    <a:lnTo>
                      <a:pt x="84" y="3"/>
                    </a:lnTo>
                    <a:lnTo>
                      <a:pt x="73" y="3"/>
                    </a:lnTo>
                    <a:lnTo>
                      <a:pt x="73" y="0"/>
                    </a:lnTo>
                    <a:close/>
                    <a:moveTo>
                      <a:pt x="92" y="0"/>
                    </a:moveTo>
                    <a:lnTo>
                      <a:pt x="102" y="0"/>
                    </a:lnTo>
                    <a:lnTo>
                      <a:pt x="102" y="3"/>
                    </a:lnTo>
                    <a:lnTo>
                      <a:pt x="92" y="3"/>
                    </a:lnTo>
                    <a:lnTo>
                      <a:pt x="92" y="0"/>
                    </a:lnTo>
                    <a:close/>
                    <a:moveTo>
                      <a:pt x="110" y="0"/>
                    </a:moveTo>
                    <a:lnTo>
                      <a:pt x="120" y="0"/>
                    </a:lnTo>
                    <a:lnTo>
                      <a:pt x="120" y="3"/>
                    </a:lnTo>
                    <a:lnTo>
                      <a:pt x="110" y="3"/>
                    </a:lnTo>
                    <a:lnTo>
                      <a:pt x="110" y="0"/>
                    </a:lnTo>
                    <a:close/>
                    <a:moveTo>
                      <a:pt x="128" y="0"/>
                    </a:moveTo>
                    <a:lnTo>
                      <a:pt x="138" y="0"/>
                    </a:lnTo>
                    <a:lnTo>
                      <a:pt x="138" y="3"/>
                    </a:lnTo>
                    <a:lnTo>
                      <a:pt x="128" y="3"/>
                    </a:lnTo>
                    <a:lnTo>
                      <a:pt x="128" y="0"/>
                    </a:lnTo>
                    <a:close/>
                    <a:moveTo>
                      <a:pt x="146" y="0"/>
                    </a:moveTo>
                    <a:lnTo>
                      <a:pt x="157" y="0"/>
                    </a:lnTo>
                    <a:lnTo>
                      <a:pt x="157" y="3"/>
                    </a:lnTo>
                    <a:lnTo>
                      <a:pt x="146" y="3"/>
                    </a:lnTo>
                    <a:lnTo>
                      <a:pt x="146" y="0"/>
                    </a:lnTo>
                    <a:close/>
                    <a:moveTo>
                      <a:pt x="164" y="0"/>
                    </a:moveTo>
                    <a:lnTo>
                      <a:pt x="175" y="0"/>
                    </a:lnTo>
                    <a:lnTo>
                      <a:pt x="175" y="3"/>
                    </a:lnTo>
                    <a:lnTo>
                      <a:pt x="164" y="3"/>
                    </a:lnTo>
                    <a:lnTo>
                      <a:pt x="164" y="0"/>
                    </a:lnTo>
                    <a:close/>
                    <a:moveTo>
                      <a:pt x="183" y="0"/>
                    </a:moveTo>
                    <a:lnTo>
                      <a:pt x="193" y="0"/>
                    </a:lnTo>
                    <a:lnTo>
                      <a:pt x="193" y="3"/>
                    </a:lnTo>
                    <a:lnTo>
                      <a:pt x="183" y="3"/>
                    </a:lnTo>
                    <a:lnTo>
                      <a:pt x="183" y="0"/>
                    </a:lnTo>
                    <a:close/>
                    <a:moveTo>
                      <a:pt x="201" y="0"/>
                    </a:moveTo>
                    <a:lnTo>
                      <a:pt x="209" y="0"/>
                    </a:lnTo>
                    <a:lnTo>
                      <a:pt x="209" y="3"/>
                    </a:lnTo>
                    <a:lnTo>
                      <a:pt x="201" y="3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3" name="Freeform 301"/>
              <p:cNvSpPr>
                <a:spLocks noEditPoints="1"/>
              </p:cNvSpPr>
              <p:nvPr/>
            </p:nvSpPr>
            <p:spPr bwMode="auto">
              <a:xfrm>
                <a:off x="3959" y="3485"/>
                <a:ext cx="20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1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29" y="0"/>
                  </a:cxn>
                  <a:cxn ang="0">
                    <a:pos x="29" y="3"/>
                  </a:cxn>
                  <a:cxn ang="0">
                    <a:pos x="19" y="3"/>
                  </a:cxn>
                  <a:cxn ang="0">
                    <a:pos x="19" y="0"/>
                  </a:cxn>
                  <a:cxn ang="0">
                    <a:pos x="37" y="0"/>
                  </a:cxn>
                  <a:cxn ang="0">
                    <a:pos x="47" y="0"/>
                  </a:cxn>
                  <a:cxn ang="0">
                    <a:pos x="47" y="3"/>
                  </a:cxn>
                  <a:cxn ang="0">
                    <a:pos x="37" y="3"/>
                  </a:cxn>
                  <a:cxn ang="0">
                    <a:pos x="37" y="0"/>
                  </a:cxn>
                  <a:cxn ang="0">
                    <a:pos x="55" y="0"/>
                  </a:cxn>
                  <a:cxn ang="0">
                    <a:pos x="66" y="0"/>
                  </a:cxn>
                  <a:cxn ang="0">
                    <a:pos x="66" y="3"/>
                  </a:cxn>
                  <a:cxn ang="0">
                    <a:pos x="55" y="3"/>
                  </a:cxn>
                  <a:cxn ang="0">
                    <a:pos x="55" y="0"/>
                  </a:cxn>
                  <a:cxn ang="0">
                    <a:pos x="73" y="0"/>
                  </a:cxn>
                  <a:cxn ang="0">
                    <a:pos x="84" y="0"/>
                  </a:cxn>
                  <a:cxn ang="0">
                    <a:pos x="84" y="3"/>
                  </a:cxn>
                  <a:cxn ang="0">
                    <a:pos x="73" y="3"/>
                  </a:cxn>
                  <a:cxn ang="0">
                    <a:pos x="73" y="0"/>
                  </a:cxn>
                  <a:cxn ang="0">
                    <a:pos x="92" y="0"/>
                  </a:cxn>
                  <a:cxn ang="0">
                    <a:pos x="102" y="0"/>
                  </a:cxn>
                  <a:cxn ang="0">
                    <a:pos x="102" y="3"/>
                  </a:cxn>
                  <a:cxn ang="0">
                    <a:pos x="92" y="3"/>
                  </a:cxn>
                  <a:cxn ang="0">
                    <a:pos x="92" y="0"/>
                  </a:cxn>
                  <a:cxn ang="0">
                    <a:pos x="110" y="0"/>
                  </a:cxn>
                  <a:cxn ang="0">
                    <a:pos x="120" y="0"/>
                  </a:cxn>
                  <a:cxn ang="0">
                    <a:pos x="120" y="3"/>
                  </a:cxn>
                  <a:cxn ang="0">
                    <a:pos x="110" y="3"/>
                  </a:cxn>
                  <a:cxn ang="0">
                    <a:pos x="110" y="0"/>
                  </a:cxn>
                  <a:cxn ang="0">
                    <a:pos x="128" y="0"/>
                  </a:cxn>
                  <a:cxn ang="0">
                    <a:pos x="138" y="0"/>
                  </a:cxn>
                  <a:cxn ang="0">
                    <a:pos x="138" y="3"/>
                  </a:cxn>
                  <a:cxn ang="0">
                    <a:pos x="128" y="3"/>
                  </a:cxn>
                  <a:cxn ang="0">
                    <a:pos x="128" y="0"/>
                  </a:cxn>
                  <a:cxn ang="0">
                    <a:pos x="146" y="0"/>
                  </a:cxn>
                  <a:cxn ang="0">
                    <a:pos x="157" y="0"/>
                  </a:cxn>
                  <a:cxn ang="0">
                    <a:pos x="157" y="3"/>
                  </a:cxn>
                  <a:cxn ang="0">
                    <a:pos x="146" y="3"/>
                  </a:cxn>
                  <a:cxn ang="0">
                    <a:pos x="146" y="0"/>
                  </a:cxn>
                  <a:cxn ang="0">
                    <a:pos x="164" y="0"/>
                  </a:cxn>
                  <a:cxn ang="0">
                    <a:pos x="175" y="0"/>
                  </a:cxn>
                  <a:cxn ang="0">
                    <a:pos x="175" y="3"/>
                  </a:cxn>
                  <a:cxn ang="0">
                    <a:pos x="164" y="3"/>
                  </a:cxn>
                  <a:cxn ang="0">
                    <a:pos x="164" y="0"/>
                  </a:cxn>
                  <a:cxn ang="0">
                    <a:pos x="183" y="0"/>
                  </a:cxn>
                  <a:cxn ang="0">
                    <a:pos x="193" y="0"/>
                  </a:cxn>
                  <a:cxn ang="0">
                    <a:pos x="193" y="3"/>
                  </a:cxn>
                  <a:cxn ang="0">
                    <a:pos x="183" y="3"/>
                  </a:cxn>
                  <a:cxn ang="0">
                    <a:pos x="183" y="0"/>
                  </a:cxn>
                  <a:cxn ang="0">
                    <a:pos x="201" y="0"/>
                  </a:cxn>
                  <a:cxn ang="0">
                    <a:pos x="209" y="0"/>
                  </a:cxn>
                  <a:cxn ang="0">
                    <a:pos x="209" y="3"/>
                  </a:cxn>
                  <a:cxn ang="0">
                    <a:pos x="201" y="3"/>
                  </a:cxn>
                  <a:cxn ang="0">
                    <a:pos x="201" y="0"/>
                  </a:cxn>
                </a:cxnLst>
                <a:rect l="0" t="0" r="r" b="b"/>
                <a:pathLst>
                  <a:path w="209" h="3">
                    <a:moveTo>
                      <a:pt x="0" y="0"/>
                    </a:moveTo>
                    <a:lnTo>
                      <a:pt x="11" y="0"/>
                    </a:lnTo>
                    <a:lnTo>
                      <a:pt x="11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19" y="0"/>
                    </a:moveTo>
                    <a:lnTo>
                      <a:pt x="29" y="0"/>
                    </a:lnTo>
                    <a:lnTo>
                      <a:pt x="29" y="3"/>
                    </a:lnTo>
                    <a:lnTo>
                      <a:pt x="19" y="3"/>
                    </a:lnTo>
                    <a:lnTo>
                      <a:pt x="19" y="0"/>
                    </a:lnTo>
                    <a:close/>
                    <a:moveTo>
                      <a:pt x="37" y="0"/>
                    </a:moveTo>
                    <a:lnTo>
                      <a:pt x="47" y="0"/>
                    </a:lnTo>
                    <a:lnTo>
                      <a:pt x="47" y="3"/>
                    </a:lnTo>
                    <a:lnTo>
                      <a:pt x="37" y="3"/>
                    </a:lnTo>
                    <a:lnTo>
                      <a:pt x="37" y="0"/>
                    </a:lnTo>
                    <a:close/>
                    <a:moveTo>
                      <a:pt x="55" y="0"/>
                    </a:moveTo>
                    <a:lnTo>
                      <a:pt x="66" y="0"/>
                    </a:lnTo>
                    <a:lnTo>
                      <a:pt x="66" y="3"/>
                    </a:lnTo>
                    <a:lnTo>
                      <a:pt x="55" y="3"/>
                    </a:lnTo>
                    <a:lnTo>
                      <a:pt x="55" y="0"/>
                    </a:lnTo>
                    <a:close/>
                    <a:moveTo>
                      <a:pt x="73" y="0"/>
                    </a:moveTo>
                    <a:lnTo>
                      <a:pt x="84" y="0"/>
                    </a:lnTo>
                    <a:lnTo>
                      <a:pt x="84" y="3"/>
                    </a:lnTo>
                    <a:lnTo>
                      <a:pt x="73" y="3"/>
                    </a:lnTo>
                    <a:lnTo>
                      <a:pt x="73" y="0"/>
                    </a:lnTo>
                    <a:close/>
                    <a:moveTo>
                      <a:pt x="92" y="0"/>
                    </a:moveTo>
                    <a:lnTo>
                      <a:pt x="102" y="0"/>
                    </a:lnTo>
                    <a:lnTo>
                      <a:pt x="102" y="3"/>
                    </a:lnTo>
                    <a:lnTo>
                      <a:pt x="92" y="3"/>
                    </a:lnTo>
                    <a:lnTo>
                      <a:pt x="92" y="0"/>
                    </a:lnTo>
                    <a:close/>
                    <a:moveTo>
                      <a:pt x="110" y="0"/>
                    </a:moveTo>
                    <a:lnTo>
                      <a:pt x="120" y="0"/>
                    </a:lnTo>
                    <a:lnTo>
                      <a:pt x="120" y="3"/>
                    </a:lnTo>
                    <a:lnTo>
                      <a:pt x="110" y="3"/>
                    </a:lnTo>
                    <a:lnTo>
                      <a:pt x="110" y="0"/>
                    </a:lnTo>
                    <a:close/>
                    <a:moveTo>
                      <a:pt x="128" y="0"/>
                    </a:moveTo>
                    <a:lnTo>
                      <a:pt x="138" y="0"/>
                    </a:lnTo>
                    <a:lnTo>
                      <a:pt x="138" y="3"/>
                    </a:lnTo>
                    <a:lnTo>
                      <a:pt x="128" y="3"/>
                    </a:lnTo>
                    <a:lnTo>
                      <a:pt x="128" y="0"/>
                    </a:lnTo>
                    <a:close/>
                    <a:moveTo>
                      <a:pt x="146" y="0"/>
                    </a:moveTo>
                    <a:lnTo>
                      <a:pt x="157" y="0"/>
                    </a:lnTo>
                    <a:lnTo>
                      <a:pt x="157" y="3"/>
                    </a:lnTo>
                    <a:lnTo>
                      <a:pt x="146" y="3"/>
                    </a:lnTo>
                    <a:lnTo>
                      <a:pt x="146" y="0"/>
                    </a:lnTo>
                    <a:close/>
                    <a:moveTo>
                      <a:pt x="164" y="0"/>
                    </a:moveTo>
                    <a:lnTo>
                      <a:pt x="175" y="0"/>
                    </a:lnTo>
                    <a:lnTo>
                      <a:pt x="175" y="3"/>
                    </a:lnTo>
                    <a:lnTo>
                      <a:pt x="164" y="3"/>
                    </a:lnTo>
                    <a:lnTo>
                      <a:pt x="164" y="0"/>
                    </a:lnTo>
                    <a:close/>
                    <a:moveTo>
                      <a:pt x="183" y="0"/>
                    </a:moveTo>
                    <a:lnTo>
                      <a:pt x="193" y="0"/>
                    </a:lnTo>
                    <a:lnTo>
                      <a:pt x="193" y="3"/>
                    </a:lnTo>
                    <a:lnTo>
                      <a:pt x="183" y="3"/>
                    </a:lnTo>
                    <a:lnTo>
                      <a:pt x="183" y="0"/>
                    </a:lnTo>
                    <a:close/>
                    <a:moveTo>
                      <a:pt x="201" y="0"/>
                    </a:moveTo>
                    <a:lnTo>
                      <a:pt x="209" y="0"/>
                    </a:lnTo>
                    <a:lnTo>
                      <a:pt x="209" y="3"/>
                    </a:lnTo>
                    <a:lnTo>
                      <a:pt x="201" y="3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4" name="Rectangle 302"/>
              <p:cNvSpPr>
                <a:spLocks noChangeArrowheads="1"/>
              </p:cNvSpPr>
              <p:nvPr/>
            </p:nvSpPr>
            <p:spPr bwMode="auto">
              <a:xfrm>
                <a:off x="3684" y="3771"/>
                <a:ext cx="689" cy="2"/>
              </a:xfrm>
              <a:prstGeom prst="rect">
                <a:avLst/>
              </a:pr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5" name="Freeform 303"/>
              <p:cNvSpPr>
                <a:spLocks noEditPoints="1"/>
              </p:cNvSpPr>
              <p:nvPr/>
            </p:nvSpPr>
            <p:spPr bwMode="auto">
              <a:xfrm>
                <a:off x="3949" y="3430"/>
                <a:ext cx="21" cy="343"/>
              </a:xfrm>
              <a:custGeom>
                <a:avLst/>
                <a:gdLst/>
                <a:ahLst/>
                <a:cxnLst>
                  <a:cxn ang="0">
                    <a:pos x="9" y="343"/>
                  </a:cxn>
                  <a:cxn ang="0">
                    <a:pos x="9" y="17"/>
                  </a:cxn>
                  <a:cxn ang="0">
                    <a:pos x="12" y="17"/>
                  </a:cxn>
                  <a:cxn ang="0">
                    <a:pos x="12" y="343"/>
                  </a:cxn>
                  <a:cxn ang="0">
                    <a:pos x="9" y="343"/>
                  </a:cxn>
                  <a:cxn ang="0">
                    <a:pos x="0" y="21"/>
                  </a:cxn>
                  <a:cxn ang="0">
                    <a:pos x="10" y="0"/>
                  </a:cxn>
                  <a:cxn ang="0">
                    <a:pos x="21" y="21"/>
                  </a:cxn>
                  <a:cxn ang="0">
                    <a:pos x="0" y="21"/>
                  </a:cxn>
                </a:cxnLst>
                <a:rect l="0" t="0" r="r" b="b"/>
                <a:pathLst>
                  <a:path w="21" h="343">
                    <a:moveTo>
                      <a:pt x="9" y="343"/>
                    </a:moveTo>
                    <a:lnTo>
                      <a:pt x="9" y="17"/>
                    </a:lnTo>
                    <a:lnTo>
                      <a:pt x="12" y="17"/>
                    </a:lnTo>
                    <a:lnTo>
                      <a:pt x="12" y="343"/>
                    </a:lnTo>
                    <a:lnTo>
                      <a:pt x="9" y="343"/>
                    </a:lnTo>
                    <a:close/>
                    <a:moveTo>
                      <a:pt x="0" y="21"/>
                    </a:moveTo>
                    <a:lnTo>
                      <a:pt x="10" y="0"/>
                    </a:lnTo>
                    <a:lnTo>
                      <a:pt x="2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6" name="Freeform 304"/>
              <p:cNvSpPr>
                <a:spLocks/>
              </p:cNvSpPr>
              <p:nvPr/>
            </p:nvSpPr>
            <p:spPr bwMode="auto">
              <a:xfrm>
                <a:off x="3691" y="3608"/>
                <a:ext cx="274" cy="150"/>
              </a:xfrm>
              <a:custGeom>
                <a:avLst/>
                <a:gdLst/>
                <a:ahLst/>
                <a:cxnLst>
                  <a:cxn ang="0">
                    <a:pos x="347" y="884"/>
                  </a:cxn>
                  <a:cxn ang="0">
                    <a:pos x="504" y="874"/>
                  </a:cxn>
                  <a:cxn ang="0">
                    <a:pos x="563" y="868"/>
                  </a:cxn>
                  <a:cxn ang="0">
                    <a:pos x="586" y="866"/>
                  </a:cxn>
                  <a:cxn ang="0">
                    <a:pos x="760" y="851"/>
                  </a:cxn>
                  <a:cxn ang="0">
                    <a:pos x="940" y="828"/>
                  </a:cxn>
                  <a:cxn ang="0">
                    <a:pos x="1103" y="791"/>
                  </a:cxn>
                  <a:cxn ang="0">
                    <a:pos x="1240" y="743"/>
                  </a:cxn>
                  <a:cxn ang="0">
                    <a:pos x="1289" y="713"/>
                  </a:cxn>
                  <a:cxn ang="0">
                    <a:pos x="1329" y="679"/>
                  </a:cxn>
                  <a:cxn ang="0">
                    <a:pos x="1362" y="642"/>
                  </a:cxn>
                  <a:cxn ang="0">
                    <a:pos x="1418" y="576"/>
                  </a:cxn>
                  <a:cxn ang="0">
                    <a:pos x="1435" y="551"/>
                  </a:cxn>
                  <a:cxn ang="0">
                    <a:pos x="1470" y="478"/>
                  </a:cxn>
                  <a:cxn ang="0">
                    <a:pos x="1514" y="371"/>
                  </a:cxn>
                  <a:cxn ang="0">
                    <a:pos x="1558" y="252"/>
                  </a:cxn>
                  <a:cxn ang="0">
                    <a:pos x="1600" y="128"/>
                  </a:cxn>
                  <a:cxn ang="0">
                    <a:pos x="1625" y="49"/>
                  </a:cxn>
                  <a:cxn ang="0">
                    <a:pos x="1636" y="16"/>
                  </a:cxn>
                  <a:cxn ang="0">
                    <a:pos x="1659" y="0"/>
                  </a:cxn>
                  <a:cxn ang="0">
                    <a:pos x="1682" y="31"/>
                  </a:cxn>
                  <a:cxn ang="0">
                    <a:pos x="1676" y="56"/>
                  </a:cxn>
                  <a:cxn ang="0">
                    <a:pos x="1633" y="28"/>
                  </a:cxn>
                  <a:cxn ang="0">
                    <a:pos x="1659" y="48"/>
                  </a:cxn>
                  <a:cxn ang="0">
                    <a:pos x="1681" y="33"/>
                  </a:cxn>
                  <a:cxn ang="0">
                    <a:pos x="1670" y="64"/>
                  </a:cxn>
                  <a:cxn ang="0">
                    <a:pos x="1645" y="143"/>
                  </a:cxn>
                  <a:cxn ang="0">
                    <a:pos x="1603" y="269"/>
                  </a:cxn>
                  <a:cxn ang="0">
                    <a:pos x="1559" y="388"/>
                  </a:cxn>
                  <a:cxn ang="0">
                    <a:pos x="1513" y="499"/>
                  </a:cxn>
                  <a:cxn ang="0">
                    <a:pos x="1478" y="572"/>
                  </a:cxn>
                  <a:cxn ang="0">
                    <a:pos x="1455" y="605"/>
                  </a:cxn>
                  <a:cxn ang="0">
                    <a:pos x="1397" y="674"/>
                  </a:cxn>
                  <a:cxn ang="0">
                    <a:pos x="1360" y="716"/>
                  </a:cxn>
                  <a:cxn ang="0">
                    <a:pos x="1314" y="754"/>
                  </a:cxn>
                  <a:cxn ang="0">
                    <a:pos x="1259" y="788"/>
                  </a:cxn>
                  <a:cxn ang="0">
                    <a:pos x="1114" y="838"/>
                  </a:cxn>
                  <a:cxn ang="0">
                    <a:pos x="947" y="875"/>
                  </a:cxn>
                  <a:cxn ang="0">
                    <a:pos x="765" y="898"/>
                  </a:cxn>
                  <a:cxn ang="0">
                    <a:pos x="593" y="913"/>
                  </a:cxn>
                  <a:cxn ang="0">
                    <a:pos x="568" y="915"/>
                  </a:cxn>
                  <a:cxn ang="0">
                    <a:pos x="507" y="921"/>
                  </a:cxn>
                  <a:cxn ang="0">
                    <a:pos x="348" y="932"/>
                  </a:cxn>
                  <a:cxn ang="0">
                    <a:pos x="0" y="893"/>
                  </a:cxn>
                </a:cxnLst>
                <a:rect l="0" t="0" r="r" b="b"/>
                <a:pathLst>
                  <a:path w="1685" h="941">
                    <a:moveTo>
                      <a:pt x="0" y="893"/>
                    </a:moveTo>
                    <a:lnTo>
                      <a:pt x="347" y="884"/>
                    </a:lnTo>
                    <a:lnTo>
                      <a:pt x="425" y="880"/>
                    </a:lnTo>
                    <a:lnTo>
                      <a:pt x="504" y="874"/>
                    </a:lnTo>
                    <a:lnTo>
                      <a:pt x="536" y="871"/>
                    </a:lnTo>
                    <a:lnTo>
                      <a:pt x="563" y="868"/>
                    </a:lnTo>
                    <a:lnTo>
                      <a:pt x="582" y="866"/>
                    </a:lnTo>
                    <a:lnTo>
                      <a:pt x="586" y="866"/>
                    </a:lnTo>
                    <a:lnTo>
                      <a:pt x="669" y="859"/>
                    </a:lnTo>
                    <a:lnTo>
                      <a:pt x="760" y="851"/>
                    </a:lnTo>
                    <a:lnTo>
                      <a:pt x="853" y="841"/>
                    </a:lnTo>
                    <a:lnTo>
                      <a:pt x="940" y="828"/>
                    </a:lnTo>
                    <a:lnTo>
                      <a:pt x="1022" y="811"/>
                    </a:lnTo>
                    <a:lnTo>
                      <a:pt x="1103" y="791"/>
                    </a:lnTo>
                    <a:lnTo>
                      <a:pt x="1178" y="769"/>
                    </a:lnTo>
                    <a:lnTo>
                      <a:pt x="1240" y="743"/>
                    </a:lnTo>
                    <a:lnTo>
                      <a:pt x="1237" y="745"/>
                    </a:lnTo>
                    <a:lnTo>
                      <a:pt x="1289" y="713"/>
                    </a:lnTo>
                    <a:lnTo>
                      <a:pt x="1286" y="715"/>
                    </a:lnTo>
                    <a:lnTo>
                      <a:pt x="1329" y="679"/>
                    </a:lnTo>
                    <a:lnTo>
                      <a:pt x="1327" y="681"/>
                    </a:lnTo>
                    <a:lnTo>
                      <a:pt x="1362" y="642"/>
                    </a:lnTo>
                    <a:lnTo>
                      <a:pt x="1394" y="607"/>
                    </a:lnTo>
                    <a:lnTo>
                      <a:pt x="1418" y="576"/>
                    </a:lnTo>
                    <a:lnTo>
                      <a:pt x="1437" y="548"/>
                    </a:lnTo>
                    <a:lnTo>
                      <a:pt x="1435" y="551"/>
                    </a:lnTo>
                    <a:lnTo>
                      <a:pt x="1451" y="518"/>
                    </a:lnTo>
                    <a:lnTo>
                      <a:pt x="1470" y="478"/>
                    </a:lnTo>
                    <a:lnTo>
                      <a:pt x="1491" y="428"/>
                    </a:lnTo>
                    <a:lnTo>
                      <a:pt x="1514" y="371"/>
                    </a:lnTo>
                    <a:lnTo>
                      <a:pt x="1537" y="310"/>
                    </a:lnTo>
                    <a:lnTo>
                      <a:pt x="1558" y="252"/>
                    </a:lnTo>
                    <a:lnTo>
                      <a:pt x="1579" y="192"/>
                    </a:lnTo>
                    <a:lnTo>
                      <a:pt x="1600" y="128"/>
                    </a:lnTo>
                    <a:lnTo>
                      <a:pt x="1616" y="72"/>
                    </a:lnTo>
                    <a:lnTo>
                      <a:pt x="1625" y="49"/>
                    </a:lnTo>
                    <a:lnTo>
                      <a:pt x="1630" y="33"/>
                    </a:lnTo>
                    <a:lnTo>
                      <a:pt x="1636" y="16"/>
                    </a:lnTo>
                    <a:cubicBezTo>
                      <a:pt x="1640" y="7"/>
                      <a:pt x="1648" y="0"/>
                      <a:pt x="1658" y="0"/>
                    </a:cubicBezTo>
                    <a:lnTo>
                      <a:pt x="1659" y="0"/>
                    </a:lnTo>
                    <a:cubicBezTo>
                      <a:pt x="1667" y="0"/>
                      <a:pt x="1674" y="4"/>
                      <a:pt x="1679" y="10"/>
                    </a:cubicBezTo>
                    <a:cubicBezTo>
                      <a:pt x="1683" y="16"/>
                      <a:pt x="1685" y="24"/>
                      <a:pt x="1682" y="31"/>
                    </a:cubicBezTo>
                    <a:lnTo>
                      <a:pt x="1679" y="41"/>
                    </a:lnTo>
                    <a:lnTo>
                      <a:pt x="1676" y="56"/>
                    </a:lnTo>
                    <a:lnTo>
                      <a:pt x="1629" y="45"/>
                    </a:lnTo>
                    <a:lnTo>
                      <a:pt x="1633" y="28"/>
                    </a:lnTo>
                    <a:lnTo>
                      <a:pt x="1636" y="18"/>
                    </a:lnTo>
                    <a:lnTo>
                      <a:pt x="1659" y="48"/>
                    </a:lnTo>
                    <a:lnTo>
                      <a:pt x="1658" y="48"/>
                    </a:lnTo>
                    <a:lnTo>
                      <a:pt x="1681" y="33"/>
                    </a:lnTo>
                    <a:lnTo>
                      <a:pt x="1675" y="48"/>
                    </a:lnTo>
                    <a:lnTo>
                      <a:pt x="1670" y="64"/>
                    </a:lnTo>
                    <a:lnTo>
                      <a:pt x="1662" y="86"/>
                    </a:lnTo>
                    <a:lnTo>
                      <a:pt x="1645" y="143"/>
                    </a:lnTo>
                    <a:lnTo>
                      <a:pt x="1624" y="207"/>
                    </a:lnTo>
                    <a:lnTo>
                      <a:pt x="1603" y="269"/>
                    </a:lnTo>
                    <a:lnTo>
                      <a:pt x="1582" y="327"/>
                    </a:lnTo>
                    <a:lnTo>
                      <a:pt x="1559" y="388"/>
                    </a:lnTo>
                    <a:lnTo>
                      <a:pt x="1535" y="447"/>
                    </a:lnTo>
                    <a:lnTo>
                      <a:pt x="1513" y="499"/>
                    </a:lnTo>
                    <a:lnTo>
                      <a:pt x="1494" y="539"/>
                    </a:lnTo>
                    <a:lnTo>
                      <a:pt x="1478" y="572"/>
                    </a:lnTo>
                    <a:cubicBezTo>
                      <a:pt x="1478" y="573"/>
                      <a:pt x="1477" y="574"/>
                      <a:pt x="1476" y="575"/>
                    </a:cubicBezTo>
                    <a:lnTo>
                      <a:pt x="1455" y="605"/>
                    </a:lnTo>
                    <a:lnTo>
                      <a:pt x="1429" y="638"/>
                    </a:lnTo>
                    <a:lnTo>
                      <a:pt x="1397" y="674"/>
                    </a:lnTo>
                    <a:lnTo>
                      <a:pt x="1362" y="713"/>
                    </a:lnTo>
                    <a:cubicBezTo>
                      <a:pt x="1362" y="714"/>
                      <a:pt x="1361" y="715"/>
                      <a:pt x="1360" y="716"/>
                    </a:cubicBezTo>
                    <a:lnTo>
                      <a:pt x="1317" y="752"/>
                    </a:lnTo>
                    <a:cubicBezTo>
                      <a:pt x="1316" y="753"/>
                      <a:pt x="1315" y="753"/>
                      <a:pt x="1314" y="754"/>
                    </a:cubicBezTo>
                    <a:lnTo>
                      <a:pt x="1262" y="786"/>
                    </a:lnTo>
                    <a:cubicBezTo>
                      <a:pt x="1261" y="787"/>
                      <a:pt x="1260" y="787"/>
                      <a:pt x="1259" y="788"/>
                    </a:cubicBezTo>
                    <a:lnTo>
                      <a:pt x="1191" y="816"/>
                    </a:lnTo>
                    <a:lnTo>
                      <a:pt x="1114" y="838"/>
                    </a:lnTo>
                    <a:lnTo>
                      <a:pt x="1031" y="858"/>
                    </a:lnTo>
                    <a:lnTo>
                      <a:pt x="947" y="875"/>
                    </a:lnTo>
                    <a:lnTo>
                      <a:pt x="858" y="888"/>
                    </a:lnTo>
                    <a:lnTo>
                      <a:pt x="765" y="898"/>
                    </a:lnTo>
                    <a:lnTo>
                      <a:pt x="674" y="906"/>
                    </a:lnTo>
                    <a:lnTo>
                      <a:pt x="593" y="913"/>
                    </a:lnTo>
                    <a:lnTo>
                      <a:pt x="585" y="914"/>
                    </a:lnTo>
                    <a:lnTo>
                      <a:pt x="568" y="915"/>
                    </a:lnTo>
                    <a:lnTo>
                      <a:pt x="541" y="918"/>
                    </a:lnTo>
                    <a:lnTo>
                      <a:pt x="507" y="921"/>
                    </a:lnTo>
                    <a:lnTo>
                      <a:pt x="428" y="927"/>
                    </a:lnTo>
                    <a:lnTo>
                      <a:pt x="348" y="932"/>
                    </a:lnTo>
                    <a:lnTo>
                      <a:pt x="1" y="941"/>
                    </a:lnTo>
                    <a:lnTo>
                      <a:pt x="0" y="89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7" name="Freeform 305"/>
              <p:cNvSpPr>
                <a:spLocks/>
              </p:cNvSpPr>
              <p:nvPr/>
            </p:nvSpPr>
            <p:spPr bwMode="auto">
              <a:xfrm>
                <a:off x="3959" y="3496"/>
                <a:ext cx="118" cy="107"/>
              </a:xfrm>
              <a:custGeom>
                <a:avLst/>
                <a:gdLst/>
                <a:ahLst/>
                <a:cxnLst>
                  <a:cxn ang="0">
                    <a:pos x="3" y="641"/>
                  </a:cxn>
                  <a:cxn ang="0">
                    <a:pos x="7" y="630"/>
                  </a:cxn>
                  <a:cxn ang="0">
                    <a:pos x="26" y="585"/>
                  </a:cxn>
                  <a:cxn ang="0">
                    <a:pos x="57" y="515"/>
                  </a:cxn>
                  <a:cxn ang="0">
                    <a:pos x="69" y="487"/>
                  </a:cxn>
                  <a:cxn ang="0">
                    <a:pos x="91" y="473"/>
                  </a:cxn>
                  <a:cxn ang="0">
                    <a:pos x="72" y="483"/>
                  </a:cxn>
                  <a:cxn ang="0">
                    <a:pos x="83" y="460"/>
                  </a:cxn>
                  <a:cxn ang="0">
                    <a:pos x="119" y="386"/>
                  </a:cxn>
                  <a:cxn ang="0">
                    <a:pos x="141" y="339"/>
                  </a:cxn>
                  <a:cxn ang="0">
                    <a:pos x="148" y="322"/>
                  </a:cxn>
                  <a:cxn ang="0">
                    <a:pos x="224" y="195"/>
                  </a:cxn>
                  <a:cxn ang="0">
                    <a:pos x="289" y="96"/>
                  </a:cxn>
                  <a:cxn ang="0">
                    <a:pos x="334" y="39"/>
                  </a:cxn>
                  <a:cxn ang="0">
                    <a:pos x="359" y="17"/>
                  </a:cxn>
                  <a:cxn ang="0">
                    <a:pos x="385" y="5"/>
                  </a:cxn>
                  <a:cxn ang="0">
                    <a:pos x="415" y="1"/>
                  </a:cxn>
                  <a:cxn ang="0">
                    <a:pos x="445" y="6"/>
                  </a:cxn>
                  <a:cxn ang="0">
                    <a:pos x="497" y="32"/>
                  </a:cxn>
                  <a:cxn ang="0">
                    <a:pos x="524" y="56"/>
                  </a:cxn>
                  <a:cxn ang="0">
                    <a:pos x="601" y="148"/>
                  </a:cxn>
                  <a:cxn ang="0">
                    <a:pos x="691" y="321"/>
                  </a:cxn>
                  <a:cxn ang="0">
                    <a:pos x="511" y="115"/>
                  </a:cxn>
                  <a:cxn ang="0">
                    <a:pos x="490" y="90"/>
                  </a:cxn>
                  <a:cxn ang="0">
                    <a:pos x="471" y="72"/>
                  </a:cxn>
                  <a:cxn ang="0">
                    <a:pos x="431" y="51"/>
                  </a:cxn>
                  <a:cxn ang="0">
                    <a:pos x="416" y="48"/>
                  </a:cxn>
                  <a:cxn ang="0">
                    <a:pos x="400" y="50"/>
                  </a:cxn>
                  <a:cxn ang="0">
                    <a:pos x="386" y="56"/>
                  </a:cxn>
                  <a:cxn ang="0">
                    <a:pos x="352" y="92"/>
                  </a:cxn>
                  <a:cxn ang="0">
                    <a:pos x="299" y="166"/>
                  </a:cxn>
                  <a:cxn ang="0">
                    <a:pos x="192" y="342"/>
                  </a:cxn>
                  <a:cxn ang="0">
                    <a:pos x="191" y="343"/>
                  </a:cxn>
                  <a:cxn ang="0">
                    <a:pos x="174" y="381"/>
                  </a:cxn>
                  <a:cxn ang="0">
                    <a:pos x="137" y="459"/>
                  </a:cxn>
                  <a:cxn ang="0">
                    <a:pos x="119" y="496"/>
                  </a:cxn>
                  <a:cxn ang="0">
                    <a:pos x="113" y="508"/>
                  </a:cxn>
                  <a:cxn ang="0">
                    <a:pos x="90" y="521"/>
                  </a:cxn>
                  <a:cxn ang="0">
                    <a:pos x="107" y="518"/>
                  </a:cxn>
                  <a:cxn ang="0">
                    <a:pos x="92" y="554"/>
                  </a:cxn>
                  <a:cxn ang="0">
                    <a:pos x="60" y="628"/>
                  </a:cxn>
                  <a:cxn ang="0">
                    <a:pos x="46" y="662"/>
                  </a:cxn>
                  <a:cxn ang="0">
                    <a:pos x="41" y="671"/>
                  </a:cxn>
                </a:cxnLst>
                <a:rect l="0" t="0" r="r" b="b"/>
                <a:pathLst>
                  <a:path w="726" h="671">
                    <a:moveTo>
                      <a:pt x="0" y="646"/>
                    </a:moveTo>
                    <a:lnTo>
                      <a:pt x="3" y="641"/>
                    </a:lnTo>
                    <a:lnTo>
                      <a:pt x="1" y="645"/>
                    </a:lnTo>
                    <a:lnTo>
                      <a:pt x="7" y="630"/>
                    </a:lnTo>
                    <a:lnTo>
                      <a:pt x="17" y="609"/>
                    </a:lnTo>
                    <a:lnTo>
                      <a:pt x="26" y="585"/>
                    </a:lnTo>
                    <a:lnTo>
                      <a:pt x="47" y="535"/>
                    </a:lnTo>
                    <a:lnTo>
                      <a:pt x="57" y="515"/>
                    </a:lnTo>
                    <a:lnTo>
                      <a:pt x="62" y="501"/>
                    </a:lnTo>
                    <a:lnTo>
                      <a:pt x="69" y="487"/>
                    </a:lnTo>
                    <a:cubicBezTo>
                      <a:pt x="73" y="479"/>
                      <a:pt x="81" y="473"/>
                      <a:pt x="90" y="473"/>
                    </a:cubicBezTo>
                    <a:lnTo>
                      <a:pt x="91" y="473"/>
                    </a:lnTo>
                    <a:lnTo>
                      <a:pt x="70" y="487"/>
                    </a:lnTo>
                    <a:lnTo>
                      <a:pt x="72" y="483"/>
                    </a:lnTo>
                    <a:lnTo>
                      <a:pt x="76" y="475"/>
                    </a:lnTo>
                    <a:lnTo>
                      <a:pt x="83" y="460"/>
                    </a:lnTo>
                    <a:lnTo>
                      <a:pt x="94" y="438"/>
                    </a:lnTo>
                    <a:lnTo>
                      <a:pt x="119" y="386"/>
                    </a:lnTo>
                    <a:lnTo>
                      <a:pt x="131" y="360"/>
                    </a:lnTo>
                    <a:lnTo>
                      <a:pt x="141" y="339"/>
                    </a:lnTo>
                    <a:lnTo>
                      <a:pt x="146" y="326"/>
                    </a:lnTo>
                    <a:cubicBezTo>
                      <a:pt x="147" y="324"/>
                      <a:pt x="147" y="323"/>
                      <a:pt x="148" y="322"/>
                    </a:cubicBezTo>
                    <a:lnTo>
                      <a:pt x="151" y="317"/>
                    </a:lnTo>
                    <a:lnTo>
                      <a:pt x="224" y="195"/>
                    </a:lnTo>
                    <a:lnTo>
                      <a:pt x="258" y="141"/>
                    </a:lnTo>
                    <a:lnTo>
                      <a:pt x="289" y="96"/>
                    </a:lnTo>
                    <a:lnTo>
                      <a:pt x="313" y="63"/>
                    </a:lnTo>
                    <a:lnTo>
                      <a:pt x="334" y="39"/>
                    </a:lnTo>
                    <a:lnTo>
                      <a:pt x="353" y="21"/>
                    </a:lnTo>
                    <a:cubicBezTo>
                      <a:pt x="355" y="19"/>
                      <a:pt x="357" y="18"/>
                      <a:pt x="359" y="17"/>
                    </a:cubicBezTo>
                    <a:lnTo>
                      <a:pt x="379" y="7"/>
                    </a:lnTo>
                    <a:cubicBezTo>
                      <a:pt x="381" y="6"/>
                      <a:pt x="383" y="5"/>
                      <a:pt x="385" y="5"/>
                    </a:cubicBezTo>
                    <a:lnTo>
                      <a:pt x="407" y="1"/>
                    </a:lnTo>
                    <a:cubicBezTo>
                      <a:pt x="410" y="0"/>
                      <a:pt x="412" y="0"/>
                      <a:pt x="415" y="1"/>
                    </a:cubicBezTo>
                    <a:lnTo>
                      <a:pt x="438" y="4"/>
                    </a:lnTo>
                    <a:cubicBezTo>
                      <a:pt x="440" y="4"/>
                      <a:pt x="443" y="5"/>
                      <a:pt x="445" y="6"/>
                    </a:cubicBezTo>
                    <a:lnTo>
                      <a:pt x="492" y="29"/>
                    </a:lnTo>
                    <a:cubicBezTo>
                      <a:pt x="494" y="30"/>
                      <a:pt x="496" y="31"/>
                      <a:pt x="497" y="32"/>
                    </a:cubicBezTo>
                    <a:lnTo>
                      <a:pt x="521" y="53"/>
                    </a:lnTo>
                    <a:cubicBezTo>
                      <a:pt x="522" y="54"/>
                      <a:pt x="523" y="55"/>
                      <a:pt x="524" y="56"/>
                    </a:cubicBezTo>
                    <a:lnTo>
                      <a:pt x="548" y="84"/>
                    </a:lnTo>
                    <a:lnTo>
                      <a:pt x="601" y="148"/>
                    </a:lnTo>
                    <a:lnTo>
                      <a:pt x="726" y="290"/>
                    </a:lnTo>
                    <a:lnTo>
                      <a:pt x="691" y="321"/>
                    </a:lnTo>
                    <a:lnTo>
                      <a:pt x="564" y="179"/>
                    </a:lnTo>
                    <a:lnTo>
                      <a:pt x="511" y="115"/>
                    </a:lnTo>
                    <a:lnTo>
                      <a:pt x="487" y="87"/>
                    </a:lnTo>
                    <a:lnTo>
                      <a:pt x="490" y="90"/>
                    </a:lnTo>
                    <a:lnTo>
                      <a:pt x="466" y="69"/>
                    </a:lnTo>
                    <a:lnTo>
                      <a:pt x="471" y="72"/>
                    </a:lnTo>
                    <a:lnTo>
                      <a:pt x="424" y="49"/>
                    </a:lnTo>
                    <a:lnTo>
                      <a:pt x="431" y="51"/>
                    </a:lnTo>
                    <a:lnTo>
                      <a:pt x="408" y="48"/>
                    </a:lnTo>
                    <a:lnTo>
                      <a:pt x="416" y="48"/>
                    </a:lnTo>
                    <a:lnTo>
                      <a:pt x="394" y="52"/>
                    </a:lnTo>
                    <a:lnTo>
                      <a:pt x="400" y="50"/>
                    </a:lnTo>
                    <a:lnTo>
                      <a:pt x="380" y="60"/>
                    </a:lnTo>
                    <a:lnTo>
                      <a:pt x="386" y="56"/>
                    </a:lnTo>
                    <a:lnTo>
                      <a:pt x="371" y="70"/>
                    </a:lnTo>
                    <a:lnTo>
                      <a:pt x="352" y="92"/>
                    </a:lnTo>
                    <a:lnTo>
                      <a:pt x="328" y="123"/>
                    </a:lnTo>
                    <a:lnTo>
                      <a:pt x="299" y="166"/>
                    </a:lnTo>
                    <a:lnTo>
                      <a:pt x="265" y="220"/>
                    </a:lnTo>
                    <a:lnTo>
                      <a:pt x="192" y="342"/>
                    </a:lnTo>
                    <a:lnTo>
                      <a:pt x="189" y="347"/>
                    </a:lnTo>
                    <a:lnTo>
                      <a:pt x="191" y="343"/>
                    </a:lnTo>
                    <a:lnTo>
                      <a:pt x="184" y="360"/>
                    </a:lnTo>
                    <a:lnTo>
                      <a:pt x="174" y="381"/>
                    </a:lnTo>
                    <a:lnTo>
                      <a:pt x="162" y="407"/>
                    </a:lnTo>
                    <a:lnTo>
                      <a:pt x="137" y="459"/>
                    </a:lnTo>
                    <a:lnTo>
                      <a:pt x="126" y="481"/>
                    </a:lnTo>
                    <a:lnTo>
                      <a:pt x="119" y="496"/>
                    </a:lnTo>
                    <a:lnTo>
                      <a:pt x="115" y="504"/>
                    </a:lnTo>
                    <a:lnTo>
                      <a:pt x="113" y="508"/>
                    </a:lnTo>
                    <a:cubicBezTo>
                      <a:pt x="109" y="516"/>
                      <a:pt x="101" y="521"/>
                      <a:pt x="91" y="521"/>
                    </a:cubicBezTo>
                    <a:lnTo>
                      <a:pt x="90" y="521"/>
                    </a:lnTo>
                    <a:lnTo>
                      <a:pt x="112" y="508"/>
                    </a:lnTo>
                    <a:lnTo>
                      <a:pt x="107" y="518"/>
                    </a:lnTo>
                    <a:lnTo>
                      <a:pt x="100" y="534"/>
                    </a:lnTo>
                    <a:lnTo>
                      <a:pt x="92" y="554"/>
                    </a:lnTo>
                    <a:lnTo>
                      <a:pt x="71" y="604"/>
                    </a:lnTo>
                    <a:lnTo>
                      <a:pt x="60" y="628"/>
                    </a:lnTo>
                    <a:lnTo>
                      <a:pt x="52" y="647"/>
                    </a:lnTo>
                    <a:lnTo>
                      <a:pt x="46" y="662"/>
                    </a:lnTo>
                    <a:cubicBezTo>
                      <a:pt x="45" y="664"/>
                      <a:pt x="45" y="665"/>
                      <a:pt x="44" y="666"/>
                    </a:cubicBezTo>
                    <a:lnTo>
                      <a:pt x="41" y="671"/>
                    </a:lnTo>
                    <a:lnTo>
                      <a:pt x="0" y="646"/>
                    </a:lnTo>
                    <a:close/>
                  </a:path>
                </a:pathLst>
              </a:custGeom>
              <a:solidFill>
                <a:srgbClr val="C00000"/>
              </a:solidFill>
              <a:ln w="0" cap="flat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8" name="Freeform 306"/>
              <p:cNvSpPr>
                <a:spLocks/>
              </p:cNvSpPr>
              <p:nvPr/>
            </p:nvSpPr>
            <p:spPr bwMode="auto">
              <a:xfrm>
                <a:off x="3922" y="3595"/>
                <a:ext cx="313" cy="178"/>
              </a:xfrm>
              <a:custGeom>
                <a:avLst/>
                <a:gdLst/>
                <a:ahLst/>
                <a:cxnLst>
                  <a:cxn ang="0">
                    <a:pos x="122" y="390"/>
                  </a:cxn>
                  <a:cxn ang="0">
                    <a:pos x="201" y="148"/>
                  </a:cxn>
                  <a:cxn ang="0">
                    <a:pos x="238" y="43"/>
                  </a:cxn>
                  <a:cxn ang="0">
                    <a:pos x="268" y="10"/>
                  </a:cxn>
                  <a:cxn ang="0">
                    <a:pos x="331" y="7"/>
                  </a:cxn>
                  <a:cxn ang="0">
                    <a:pos x="365" y="24"/>
                  </a:cxn>
                  <a:cxn ang="0">
                    <a:pos x="441" y="92"/>
                  </a:cxn>
                  <a:cxn ang="0">
                    <a:pos x="469" y="132"/>
                  </a:cxn>
                  <a:cxn ang="0">
                    <a:pos x="526" y="217"/>
                  </a:cxn>
                  <a:cxn ang="0">
                    <a:pos x="593" y="331"/>
                  </a:cxn>
                  <a:cxn ang="0">
                    <a:pos x="657" y="467"/>
                  </a:cxn>
                  <a:cxn ang="0">
                    <a:pos x="733" y="659"/>
                  </a:cxn>
                  <a:cxn ang="0">
                    <a:pos x="792" y="763"/>
                  </a:cxn>
                  <a:cxn ang="0">
                    <a:pos x="832" y="838"/>
                  </a:cxn>
                  <a:cxn ang="0">
                    <a:pos x="915" y="960"/>
                  </a:cxn>
                  <a:cxn ang="0">
                    <a:pos x="939" y="984"/>
                  </a:cxn>
                  <a:cxn ang="0">
                    <a:pos x="1029" y="1025"/>
                  </a:cxn>
                  <a:cxn ang="0">
                    <a:pos x="1216" y="1052"/>
                  </a:cxn>
                  <a:cxn ang="0">
                    <a:pos x="1374" y="1057"/>
                  </a:cxn>
                  <a:cxn ang="0">
                    <a:pos x="1528" y="1063"/>
                  </a:cxn>
                  <a:cxn ang="0">
                    <a:pos x="1577" y="1063"/>
                  </a:cxn>
                  <a:cxn ang="0">
                    <a:pos x="1640" y="1067"/>
                  </a:cxn>
                  <a:cxn ang="0">
                    <a:pos x="1660" y="1068"/>
                  </a:cxn>
                  <a:cxn ang="0">
                    <a:pos x="1647" y="1115"/>
                  </a:cxn>
                  <a:cxn ang="0">
                    <a:pos x="1925" y="1121"/>
                  </a:cxn>
                  <a:cxn ang="0">
                    <a:pos x="1647" y="1067"/>
                  </a:cxn>
                  <a:cxn ang="0">
                    <a:pos x="1645" y="1114"/>
                  </a:cxn>
                  <a:cxn ang="0">
                    <a:pos x="1620" y="1113"/>
                  </a:cxn>
                  <a:cxn ang="0">
                    <a:pos x="1564" y="1109"/>
                  </a:cxn>
                  <a:cxn ang="0">
                    <a:pos x="1482" y="1112"/>
                  </a:cxn>
                  <a:cxn ang="0">
                    <a:pos x="1301" y="1105"/>
                  </a:cxn>
                  <a:cxn ang="0">
                    <a:pos x="1151" y="1092"/>
                  </a:cxn>
                  <a:cxn ang="0">
                    <a:pos x="959" y="1052"/>
                  </a:cxn>
                  <a:cxn ang="0">
                    <a:pos x="910" y="1022"/>
                  </a:cxn>
                  <a:cxn ang="0">
                    <a:pos x="827" y="923"/>
                  </a:cxn>
                  <a:cxn ang="0">
                    <a:pos x="758" y="800"/>
                  </a:cxn>
                  <a:cxn ang="0">
                    <a:pos x="732" y="755"/>
                  </a:cxn>
                  <a:cxn ang="0">
                    <a:pos x="665" y="631"/>
                  </a:cxn>
                  <a:cxn ang="0">
                    <a:pos x="595" y="440"/>
                  </a:cxn>
                  <a:cxn ang="0">
                    <a:pos x="529" y="316"/>
                  </a:cxn>
                  <a:cxn ang="0">
                    <a:pos x="457" y="199"/>
                  </a:cxn>
                  <a:cxn ang="0">
                    <a:pos x="425" y="153"/>
                  </a:cxn>
                  <a:cxn ang="0">
                    <a:pos x="393" y="110"/>
                  </a:cxn>
                  <a:cxn ang="0">
                    <a:pos x="339" y="65"/>
                  </a:cxn>
                  <a:cxn ang="0">
                    <a:pos x="293" y="48"/>
                  </a:cxn>
                  <a:cxn ang="0">
                    <a:pos x="295" y="47"/>
                  </a:cxn>
                  <a:cxn ang="0">
                    <a:pos x="271" y="89"/>
                  </a:cxn>
                  <a:cxn ang="0">
                    <a:pos x="233" y="199"/>
                  </a:cxn>
                  <a:cxn ang="0">
                    <a:pos x="112" y="538"/>
                  </a:cxn>
                </a:cxnLst>
                <a:rect l="0" t="0" r="r" b="b"/>
                <a:pathLst>
                  <a:path w="1926" h="1121">
                    <a:moveTo>
                      <a:pt x="0" y="662"/>
                    </a:moveTo>
                    <a:lnTo>
                      <a:pt x="69" y="517"/>
                    </a:lnTo>
                    <a:lnTo>
                      <a:pt x="122" y="390"/>
                    </a:lnTo>
                    <a:lnTo>
                      <a:pt x="161" y="281"/>
                    </a:lnTo>
                    <a:lnTo>
                      <a:pt x="186" y="186"/>
                    </a:lnTo>
                    <a:lnTo>
                      <a:pt x="201" y="148"/>
                    </a:lnTo>
                    <a:lnTo>
                      <a:pt x="212" y="118"/>
                    </a:lnTo>
                    <a:lnTo>
                      <a:pt x="226" y="74"/>
                    </a:lnTo>
                    <a:lnTo>
                      <a:pt x="238" y="43"/>
                    </a:lnTo>
                    <a:cubicBezTo>
                      <a:pt x="239" y="41"/>
                      <a:pt x="240" y="40"/>
                      <a:pt x="241" y="38"/>
                    </a:cubicBezTo>
                    <a:lnTo>
                      <a:pt x="256" y="18"/>
                    </a:lnTo>
                    <a:cubicBezTo>
                      <a:pt x="259" y="14"/>
                      <a:pt x="263" y="11"/>
                      <a:pt x="268" y="10"/>
                    </a:cubicBezTo>
                    <a:lnTo>
                      <a:pt x="291" y="2"/>
                    </a:lnTo>
                    <a:cubicBezTo>
                      <a:pt x="295" y="0"/>
                      <a:pt x="299" y="0"/>
                      <a:pt x="304" y="1"/>
                    </a:cubicBezTo>
                    <a:lnTo>
                      <a:pt x="331" y="7"/>
                    </a:lnTo>
                    <a:cubicBezTo>
                      <a:pt x="333" y="7"/>
                      <a:pt x="335" y="8"/>
                      <a:pt x="337" y="9"/>
                    </a:cubicBezTo>
                    <a:lnTo>
                      <a:pt x="362" y="22"/>
                    </a:lnTo>
                    <a:cubicBezTo>
                      <a:pt x="363" y="23"/>
                      <a:pt x="364" y="24"/>
                      <a:pt x="365" y="24"/>
                    </a:cubicBezTo>
                    <a:lnTo>
                      <a:pt x="382" y="37"/>
                    </a:lnTo>
                    <a:lnTo>
                      <a:pt x="424" y="74"/>
                    </a:lnTo>
                    <a:lnTo>
                      <a:pt x="441" y="92"/>
                    </a:lnTo>
                    <a:lnTo>
                      <a:pt x="457" y="113"/>
                    </a:lnTo>
                    <a:lnTo>
                      <a:pt x="465" y="126"/>
                    </a:lnTo>
                    <a:lnTo>
                      <a:pt x="469" y="132"/>
                    </a:lnTo>
                    <a:lnTo>
                      <a:pt x="476" y="143"/>
                    </a:lnTo>
                    <a:lnTo>
                      <a:pt x="496" y="172"/>
                    </a:lnTo>
                    <a:lnTo>
                      <a:pt x="526" y="217"/>
                    </a:lnTo>
                    <a:lnTo>
                      <a:pt x="546" y="251"/>
                    </a:lnTo>
                    <a:lnTo>
                      <a:pt x="570" y="291"/>
                    </a:lnTo>
                    <a:lnTo>
                      <a:pt x="593" y="331"/>
                    </a:lnTo>
                    <a:lnTo>
                      <a:pt x="613" y="367"/>
                    </a:lnTo>
                    <a:lnTo>
                      <a:pt x="638" y="419"/>
                    </a:lnTo>
                    <a:lnTo>
                      <a:pt x="657" y="467"/>
                    </a:lnTo>
                    <a:lnTo>
                      <a:pt x="691" y="568"/>
                    </a:lnTo>
                    <a:lnTo>
                      <a:pt x="710" y="612"/>
                    </a:lnTo>
                    <a:lnTo>
                      <a:pt x="733" y="659"/>
                    </a:lnTo>
                    <a:lnTo>
                      <a:pt x="751" y="692"/>
                    </a:lnTo>
                    <a:lnTo>
                      <a:pt x="773" y="731"/>
                    </a:lnTo>
                    <a:lnTo>
                      <a:pt x="792" y="763"/>
                    </a:lnTo>
                    <a:lnTo>
                      <a:pt x="798" y="773"/>
                    </a:lnTo>
                    <a:lnTo>
                      <a:pt x="801" y="779"/>
                    </a:lnTo>
                    <a:lnTo>
                      <a:pt x="832" y="838"/>
                    </a:lnTo>
                    <a:lnTo>
                      <a:pt x="848" y="868"/>
                    </a:lnTo>
                    <a:lnTo>
                      <a:pt x="867" y="896"/>
                    </a:lnTo>
                    <a:lnTo>
                      <a:pt x="915" y="960"/>
                    </a:lnTo>
                    <a:lnTo>
                      <a:pt x="912" y="957"/>
                    </a:lnTo>
                    <a:lnTo>
                      <a:pt x="943" y="987"/>
                    </a:lnTo>
                    <a:lnTo>
                      <a:pt x="939" y="984"/>
                    </a:lnTo>
                    <a:lnTo>
                      <a:pt x="979" y="1009"/>
                    </a:lnTo>
                    <a:lnTo>
                      <a:pt x="974" y="1007"/>
                    </a:lnTo>
                    <a:lnTo>
                      <a:pt x="1029" y="1025"/>
                    </a:lnTo>
                    <a:lnTo>
                      <a:pt x="1092" y="1036"/>
                    </a:lnTo>
                    <a:lnTo>
                      <a:pt x="1158" y="1045"/>
                    </a:lnTo>
                    <a:lnTo>
                      <a:pt x="1216" y="1052"/>
                    </a:lnTo>
                    <a:lnTo>
                      <a:pt x="1263" y="1056"/>
                    </a:lnTo>
                    <a:lnTo>
                      <a:pt x="1304" y="1057"/>
                    </a:lnTo>
                    <a:lnTo>
                      <a:pt x="1374" y="1057"/>
                    </a:lnTo>
                    <a:lnTo>
                      <a:pt x="1435" y="1062"/>
                    </a:lnTo>
                    <a:lnTo>
                      <a:pt x="1485" y="1065"/>
                    </a:lnTo>
                    <a:lnTo>
                      <a:pt x="1528" y="1063"/>
                    </a:lnTo>
                    <a:lnTo>
                      <a:pt x="1566" y="1061"/>
                    </a:lnTo>
                    <a:cubicBezTo>
                      <a:pt x="1568" y="1061"/>
                      <a:pt x="1570" y="1061"/>
                      <a:pt x="1571" y="1062"/>
                    </a:cubicBezTo>
                    <a:lnTo>
                      <a:pt x="1577" y="1063"/>
                    </a:lnTo>
                    <a:lnTo>
                      <a:pt x="1588" y="1064"/>
                    </a:lnTo>
                    <a:lnTo>
                      <a:pt x="1623" y="1065"/>
                    </a:lnTo>
                    <a:lnTo>
                      <a:pt x="1640" y="1067"/>
                    </a:lnTo>
                    <a:lnTo>
                      <a:pt x="1650" y="1066"/>
                    </a:lnTo>
                    <a:cubicBezTo>
                      <a:pt x="1652" y="1066"/>
                      <a:pt x="1654" y="1067"/>
                      <a:pt x="1656" y="1067"/>
                    </a:cubicBezTo>
                    <a:lnTo>
                      <a:pt x="1660" y="1068"/>
                    </a:lnTo>
                    <a:cubicBezTo>
                      <a:pt x="1672" y="1071"/>
                      <a:pt x="1680" y="1082"/>
                      <a:pt x="1678" y="1094"/>
                    </a:cubicBezTo>
                    <a:cubicBezTo>
                      <a:pt x="1677" y="1106"/>
                      <a:pt x="1667" y="1115"/>
                      <a:pt x="1654" y="1115"/>
                    </a:cubicBezTo>
                    <a:lnTo>
                      <a:pt x="1647" y="1115"/>
                    </a:lnTo>
                    <a:lnTo>
                      <a:pt x="1648" y="1067"/>
                    </a:lnTo>
                    <a:lnTo>
                      <a:pt x="1926" y="1073"/>
                    </a:lnTo>
                    <a:lnTo>
                      <a:pt x="1925" y="1121"/>
                    </a:lnTo>
                    <a:lnTo>
                      <a:pt x="1647" y="1115"/>
                    </a:lnTo>
                    <a:cubicBezTo>
                      <a:pt x="1634" y="1115"/>
                      <a:pt x="1623" y="1104"/>
                      <a:pt x="1623" y="1091"/>
                    </a:cubicBezTo>
                    <a:cubicBezTo>
                      <a:pt x="1624" y="1078"/>
                      <a:pt x="1634" y="1067"/>
                      <a:pt x="1647" y="1067"/>
                    </a:cubicBezTo>
                    <a:lnTo>
                      <a:pt x="1654" y="1067"/>
                    </a:lnTo>
                    <a:lnTo>
                      <a:pt x="1649" y="1115"/>
                    </a:lnTo>
                    <a:lnTo>
                      <a:pt x="1645" y="1114"/>
                    </a:lnTo>
                    <a:lnTo>
                      <a:pt x="1650" y="1114"/>
                    </a:lnTo>
                    <a:lnTo>
                      <a:pt x="1637" y="1114"/>
                    </a:lnTo>
                    <a:lnTo>
                      <a:pt x="1620" y="1113"/>
                    </a:lnTo>
                    <a:lnTo>
                      <a:pt x="1585" y="1111"/>
                    </a:lnTo>
                    <a:lnTo>
                      <a:pt x="1570" y="1110"/>
                    </a:lnTo>
                    <a:lnTo>
                      <a:pt x="1564" y="1109"/>
                    </a:lnTo>
                    <a:lnTo>
                      <a:pt x="1569" y="1109"/>
                    </a:lnTo>
                    <a:lnTo>
                      <a:pt x="1529" y="1111"/>
                    </a:lnTo>
                    <a:lnTo>
                      <a:pt x="1482" y="1112"/>
                    </a:lnTo>
                    <a:lnTo>
                      <a:pt x="1432" y="1109"/>
                    </a:lnTo>
                    <a:lnTo>
                      <a:pt x="1374" y="1105"/>
                    </a:lnTo>
                    <a:lnTo>
                      <a:pt x="1301" y="1105"/>
                    </a:lnTo>
                    <a:lnTo>
                      <a:pt x="1259" y="1103"/>
                    </a:lnTo>
                    <a:lnTo>
                      <a:pt x="1211" y="1099"/>
                    </a:lnTo>
                    <a:lnTo>
                      <a:pt x="1151" y="1092"/>
                    </a:lnTo>
                    <a:lnTo>
                      <a:pt x="1083" y="1083"/>
                    </a:lnTo>
                    <a:lnTo>
                      <a:pt x="1014" y="1070"/>
                    </a:lnTo>
                    <a:lnTo>
                      <a:pt x="959" y="1052"/>
                    </a:lnTo>
                    <a:cubicBezTo>
                      <a:pt x="957" y="1052"/>
                      <a:pt x="955" y="1051"/>
                      <a:pt x="954" y="1050"/>
                    </a:cubicBezTo>
                    <a:lnTo>
                      <a:pt x="914" y="1025"/>
                    </a:lnTo>
                    <a:cubicBezTo>
                      <a:pt x="912" y="1024"/>
                      <a:pt x="911" y="1023"/>
                      <a:pt x="910" y="1022"/>
                    </a:cubicBezTo>
                    <a:lnTo>
                      <a:pt x="879" y="992"/>
                    </a:lnTo>
                    <a:cubicBezTo>
                      <a:pt x="878" y="991"/>
                      <a:pt x="877" y="990"/>
                      <a:pt x="876" y="989"/>
                    </a:cubicBezTo>
                    <a:lnTo>
                      <a:pt x="827" y="923"/>
                    </a:lnTo>
                    <a:lnTo>
                      <a:pt x="807" y="891"/>
                    </a:lnTo>
                    <a:lnTo>
                      <a:pt x="789" y="860"/>
                    </a:lnTo>
                    <a:lnTo>
                      <a:pt x="758" y="800"/>
                    </a:lnTo>
                    <a:lnTo>
                      <a:pt x="757" y="798"/>
                    </a:lnTo>
                    <a:lnTo>
                      <a:pt x="751" y="788"/>
                    </a:lnTo>
                    <a:lnTo>
                      <a:pt x="732" y="755"/>
                    </a:lnTo>
                    <a:lnTo>
                      <a:pt x="708" y="715"/>
                    </a:lnTo>
                    <a:lnTo>
                      <a:pt x="690" y="680"/>
                    </a:lnTo>
                    <a:lnTo>
                      <a:pt x="665" y="631"/>
                    </a:lnTo>
                    <a:lnTo>
                      <a:pt x="646" y="583"/>
                    </a:lnTo>
                    <a:lnTo>
                      <a:pt x="612" y="484"/>
                    </a:lnTo>
                    <a:lnTo>
                      <a:pt x="595" y="440"/>
                    </a:lnTo>
                    <a:lnTo>
                      <a:pt x="572" y="390"/>
                    </a:lnTo>
                    <a:lnTo>
                      <a:pt x="552" y="355"/>
                    </a:lnTo>
                    <a:lnTo>
                      <a:pt x="529" y="316"/>
                    </a:lnTo>
                    <a:lnTo>
                      <a:pt x="505" y="276"/>
                    </a:lnTo>
                    <a:lnTo>
                      <a:pt x="485" y="243"/>
                    </a:lnTo>
                    <a:lnTo>
                      <a:pt x="457" y="199"/>
                    </a:lnTo>
                    <a:lnTo>
                      <a:pt x="435" y="168"/>
                    </a:lnTo>
                    <a:lnTo>
                      <a:pt x="429" y="159"/>
                    </a:lnTo>
                    <a:lnTo>
                      <a:pt x="425" y="153"/>
                    </a:lnTo>
                    <a:lnTo>
                      <a:pt x="418" y="142"/>
                    </a:lnTo>
                    <a:lnTo>
                      <a:pt x="406" y="125"/>
                    </a:lnTo>
                    <a:lnTo>
                      <a:pt x="393" y="110"/>
                    </a:lnTo>
                    <a:lnTo>
                      <a:pt x="353" y="76"/>
                    </a:lnTo>
                    <a:lnTo>
                      <a:pt x="336" y="63"/>
                    </a:lnTo>
                    <a:lnTo>
                      <a:pt x="339" y="65"/>
                    </a:lnTo>
                    <a:lnTo>
                      <a:pt x="314" y="52"/>
                    </a:lnTo>
                    <a:lnTo>
                      <a:pt x="320" y="54"/>
                    </a:lnTo>
                    <a:lnTo>
                      <a:pt x="293" y="48"/>
                    </a:lnTo>
                    <a:lnTo>
                      <a:pt x="306" y="47"/>
                    </a:lnTo>
                    <a:lnTo>
                      <a:pt x="283" y="55"/>
                    </a:lnTo>
                    <a:lnTo>
                      <a:pt x="295" y="47"/>
                    </a:lnTo>
                    <a:lnTo>
                      <a:pt x="280" y="67"/>
                    </a:lnTo>
                    <a:lnTo>
                      <a:pt x="283" y="62"/>
                    </a:lnTo>
                    <a:lnTo>
                      <a:pt x="271" y="89"/>
                    </a:lnTo>
                    <a:lnTo>
                      <a:pt x="257" y="135"/>
                    </a:lnTo>
                    <a:lnTo>
                      <a:pt x="246" y="165"/>
                    </a:lnTo>
                    <a:lnTo>
                      <a:pt x="233" y="199"/>
                    </a:lnTo>
                    <a:lnTo>
                      <a:pt x="206" y="296"/>
                    </a:lnTo>
                    <a:lnTo>
                      <a:pt x="167" y="409"/>
                    </a:lnTo>
                    <a:lnTo>
                      <a:pt x="112" y="538"/>
                    </a:lnTo>
                    <a:lnTo>
                      <a:pt x="43" y="683"/>
                    </a:lnTo>
                    <a:lnTo>
                      <a:pt x="0" y="662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9" name="Freeform 307"/>
              <p:cNvSpPr>
                <a:spLocks noEditPoints="1"/>
              </p:cNvSpPr>
              <p:nvPr/>
            </p:nvSpPr>
            <p:spPr bwMode="auto">
              <a:xfrm>
                <a:off x="4075" y="3430"/>
                <a:ext cx="3" cy="343"/>
              </a:xfrm>
              <a:custGeom>
                <a:avLst/>
                <a:gdLst/>
                <a:ahLst/>
                <a:cxnLst>
                  <a:cxn ang="0">
                    <a:pos x="0" y="338"/>
                  </a:cxn>
                  <a:cxn ang="0">
                    <a:pos x="0" y="330"/>
                  </a:cxn>
                  <a:cxn ang="0">
                    <a:pos x="3" y="325"/>
                  </a:cxn>
                  <a:cxn ang="0">
                    <a:pos x="3" y="323"/>
                  </a:cxn>
                  <a:cxn ang="0">
                    <a:pos x="0" y="318"/>
                  </a:cxn>
                  <a:cxn ang="0">
                    <a:pos x="0" y="307"/>
                  </a:cxn>
                  <a:cxn ang="0">
                    <a:pos x="0" y="300"/>
                  </a:cxn>
                  <a:cxn ang="0">
                    <a:pos x="3" y="295"/>
                  </a:cxn>
                  <a:cxn ang="0">
                    <a:pos x="3" y="292"/>
                  </a:cxn>
                  <a:cxn ang="0">
                    <a:pos x="0" y="287"/>
                  </a:cxn>
                  <a:cxn ang="0">
                    <a:pos x="0" y="277"/>
                  </a:cxn>
                  <a:cxn ang="0">
                    <a:pos x="0" y="269"/>
                  </a:cxn>
                  <a:cxn ang="0">
                    <a:pos x="3" y="264"/>
                  </a:cxn>
                  <a:cxn ang="0">
                    <a:pos x="3" y="262"/>
                  </a:cxn>
                  <a:cxn ang="0">
                    <a:pos x="0" y="256"/>
                  </a:cxn>
                  <a:cxn ang="0">
                    <a:pos x="0" y="246"/>
                  </a:cxn>
                  <a:cxn ang="0">
                    <a:pos x="0" y="239"/>
                  </a:cxn>
                  <a:cxn ang="0">
                    <a:pos x="3" y="233"/>
                  </a:cxn>
                  <a:cxn ang="0">
                    <a:pos x="3" y="231"/>
                  </a:cxn>
                  <a:cxn ang="0">
                    <a:pos x="0" y="226"/>
                  </a:cxn>
                  <a:cxn ang="0">
                    <a:pos x="0" y="215"/>
                  </a:cxn>
                  <a:cxn ang="0">
                    <a:pos x="0" y="208"/>
                  </a:cxn>
                  <a:cxn ang="0">
                    <a:pos x="3" y="203"/>
                  </a:cxn>
                  <a:cxn ang="0">
                    <a:pos x="3" y="200"/>
                  </a:cxn>
                  <a:cxn ang="0">
                    <a:pos x="0" y="195"/>
                  </a:cxn>
                  <a:cxn ang="0">
                    <a:pos x="0" y="185"/>
                  </a:cxn>
                  <a:cxn ang="0">
                    <a:pos x="0" y="177"/>
                  </a:cxn>
                  <a:cxn ang="0">
                    <a:pos x="3" y="172"/>
                  </a:cxn>
                  <a:cxn ang="0">
                    <a:pos x="3" y="169"/>
                  </a:cxn>
                  <a:cxn ang="0">
                    <a:pos x="0" y="164"/>
                  </a:cxn>
                  <a:cxn ang="0">
                    <a:pos x="0" y="154"/>
                  </a:cxn>
                  <a:cxn ang="0">
                    <a:pos x="0" y="147"/>
                  </a:cxn>
                  <a:cxn ang="0">
                    <a:pos x="3" y="141"/>
                  </a:cxn>
                  <a:cxn ang="0">
                    <a:pos x="3" y="139"/>
                  </a:cxn>
                  <a:cxn ang="0">
                    <a:pos x="0" y="134"/>
                  </a:cxn>
                  <a:cxn ang="0">
                    <a:pos x="0" y="124"/>
                  </a:cxn>
                  <a:cxn ang="0">
                    <a:pos x="0" y="116"/>
                  </a:cxn>
                  <a:cxn ang="0">
                    <a:pos x="3" y="111"/>
                  </a:cxn>
                  <a:cxn ang="0">
                    <a:pos x="3" y="108"/>
                  </a:cxn>
                  <a:cxn ang="0">
                    <a:pos x="0" y="103"/>
                  </a:cxn>
                  <a:cxn ang="0">
                    <a:pos x="0" y="93"/>
                  </a:cxn>
                  <a:cxn ang="0">
                    <a:pos x="0" y="85"/>
                  </a:cxn>
                  <a:cxn ang="0">
                    <a:pos x="3" y="80"/>
                  </a:cxn>
                  <a:cxn ang="0">
                    <a:pos x="3" y="77"/>
                  </a:cxn>
                  <a:cxn ang="0">
                    <a:pos x="0" y="72"/>
                  </a:cxn>
                  <a:cxn ang="0">
                    <a:pos x="0" y="62"/>
                  </a:cxn>
                  <a:cxn ang="0">
                    <a:pos x="0" y="55"/>
                  </a:cxn>
                  <a:cxn ang="0">
                    <a:pos x="3" y="49"/>
                  </a:cxn>
                  <a:cxn ang="0">
                    <a:pos x="3" y="47"/>
                  </a:cxn>
                  <a:cxn ang="0">
                    <a:pos x="0" y="42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3" y="19"/>
                  </a:cxn>
                  <a:cxn ang="0">
                    <a:pos x="3" y="16"/>
                  </a:cxn>
                  <a:cxn ang="0">
                    <a:pos x="0" y="11"/>
                  </a:cxn>
                  <a:cxn ang="0">
                    <a:pos x="0" y="1"/>
                  </a:cxn>
                </a:cxnLst>
                <a:rect l="0" t="0" r="r" b="b"/>
                <a:pathLst>
                  <a:path w="3" h="343">
                    <a:moveTo>
                      <a:pt x="0" y="343"/>
                    </a:moveTo>
                    <a:lnTo>
                      <a:pt x="0" y="341"/>
                    </a:lnTo>
                    <a:lnTo>
                      <a:pt x="3" y="341"/>
                    </a:lnTo>
                    <a:lnTo>
                      <a:pt x="3" y="343"/>
                    </a:lnTo>
                    <a:lnTo>
                      <a:pt x="0" y="343"/>
                    </a:lnTo>
                    <a:close/>
                    <a:moveTo>
                      <a:pt x="0" y="338"/>
                    </a:moveTo>
                    <a:lnTo>
                      <a:pt x="0" y="336"/>
                    </a:lnTo>
                    <a:lnTo>
                      <a:pt x="3" y="336"/>
                    </a:lnTo>
                    <a:lnTo>
                      <a:pt x="3" y="338"/>
                    </a:lnTo>
                    <a:lnTo>
                      <a:pt x="0" y="338"/>
                    </a:lnTo>
                    <a:close/>
                    <a:moveTo>
                      <a:pt x="0" y="333"/>
                    </a:moveTo>
                    <a:lnTo>
                      <a:pt x="0" y="330"/>
                    </a:lnTo>
                    <a:lnTo>
                      <a:pt x="3" y="330"/>
                    </a:lnTo>
                    <a:lnTo>
                      <a:pt x="3" y="333"/>
                    </a:lnTo>
                    <a:lnTo>
                      <a:pt x="0" y="333"/>
                    </a:lnTo>
                    <a:close/>
                    <a:moveTo>
                      <a:pt x="0" y="328"/>
                    </a:moveTo>
                    <a:lnTo>
                      <a:pt x="0" y="325"/>
                    </a:lnTo>
                    <a:lnTo>
                      <a:pt x="3" y="325"/>
                    </a:lnTo>
                    <a:lnTo>
                      <a:pt x="3" y="328"/>
                    </a:lnTo>
                    <a:lnTo>
                      <a:pt x="0" y="328"/>
                    </a:lnTo>
                    <a:close/>
                    <a:moveTo>
                      <a:pt x="0" y="323"/>
                    </a:moveTo>
                    <a:lnTo>
                      <a:pt x="0" y="320"/>
                    </a:lnTo>
                    <a:lnTo>
                      <a:pt x="3" y="320"/>
                    </a:lnTo>
                    <a:lnTo>
                      <a:pt x="3" y="323"/>
                    </a:lnTo>
                    <a:lnTo>
                      <a:pt x="0" y="323"/>
                    </a:lnTo>
                    <a:close/>
                    <a:moveTo>
                      <a:pt x="0" y="318"/>
                    </a:moveTo>
                    <a:lnTo>
                      <a:pt x="0" y="315"/>
                    </a:lnTo>
                    <a:lnTo>
                      <a:pt x="3" y="315"/>
                    </a:lnTo>
                    <a:lnTo>
                      <a:pt x="3" y="318"/>
                    </a:lnTo>
                    <a:lnTo>
                      <a:pt x="0" y="318"/>
                    </a:lnTo>
                    <a:close/>
                    <a:moveTo>
                      <a:pt x="0" y="313"/>
                    </a:moveTo>
                    <a:lnTo>
                      <a:pt x="0" y="310"/>
                    </a:lnTo>
                    <a:lnTo>
                      <a:pt x="3" y="310"/>
                    </a:lnTo>
                    <a:lnTo>
                      <a:pt x="3" y="313"/>
                    </a:lnTo>
                    <a:lnTo>
                      <a:pt x="0" y="313"/>
                    </a:lnTo>
                    <a:close/>
                    <a:moveTo>
                      <a:pt x="0" y="307"/>
                    </a:moveTo>
                    <a:lnTo>
                      <a:pt x="0" y="305"/>
                    </a:lnTo>
                    <a:lnTo>
                      <a:pt x="3" y="305"/>
                    </a:lnTo>
                    <a:lnTo>
                      <a:pt x="3" y="307"/>
                    </a:lnTo>
                    <a:lnTo>
                      <a:pt x="0" y="307"/>
                    </a:lnTo>
                    <a:close/>
                    <a:moveTo>
                      <a:pt x="0" y="302"/>
                    </a:moveTo>
                    <a:lnTo>
                      <a:pt x="0" y="300"/>
                    </a:lnTo>
                    <a:lnTo>
                      <a:pt x="3" y="300"/>
                    </a:lnTo>
                    <a:lnTo>
                      <a:pt x="3" y="302"/>
                    </a:lnTo>
                    <a:lnTo>
                      <a:pt x="0" y="302"/>
                    </a:lnTo>
                    <a:close/>
                    <a:moveTo>
                      <a:pt x="0" y="297"/>
                    </a:moveTo>
                    <a:lnTo>
                      <a:pt x="0" y="295"/>
                    </a:lnTo>
                    <a:lnTo>
                      <a:pt x="3" y="295"/>
                    </a:lnTo>
                    <a:lnTo>
                      <a:pt x="3" y="297"/>
                    </a:lnTo>
                    <a:lnTo>
                      <a:pt x="0" y="297"/>
                    </a:lnTo>
                    <a:close/>
                    <a:moveTo>
                      <a:pt x="0" y="292"/>
                    </a:moveTo>
                    <a:lnTo>
                      <a:pt x="0" y="290"/>
                    </a:lnTo>
                    <a:lnTo>
                      <a:pt x="3" y="290"/>
                    </a:lnTo>
                    <a:lnTo>
                      <a:pt x="3" y="292"/>
                    </a:lnTo>
                    <a:lnTo>
                      <a:pt x="0" y="292"/>
                    </a:lnTo>
                    <a:close/>
                    <a:moveTo>
                      <a:pt x="0" y="287"/>
                    </a:moveTo>
                    <a:lnTo>
                      <a:pt x="0" y="284"/>
                    </a:lnTo>
                    <a:lnTo>
                      <a:pt x="3" y="284"/>
                    </a:lnTo>
                    <a:lnTo>
                      <a:pt x="3" y="287"/>
                    </a:lnTo>
                    <a:lnTo>
                      <a:pt x="0" y="287"/>
                    </a:lnTo>
                    <a:close/>
                    <a:moveTo>
                      <a:pt x="0" y="282"/>
                    </a:moveTo>
                    <a:lnTo>
                      <a:pt x="0" y="279"/>
                    </a:lnTo>
                    <a:lnTo>
                      <a:pt x="3" y="279"/>
                    </a:lnTo>
                    <a:lnTo>
                      <a:pt x="3" y="282"/>
                    </a:lnTo>
                    <a:lnTo>
                      <a:pt x="0" y="282"/>
                    </a:lnTo>
                    <a:close/>
                    <a:moveTo>
                      <a:pt x="0" y="277"/>
                    </a:moveTo>
                    <a:lnTo>
                      <a:pt x="0" y="274"/>
                    </a:lnTo>
                    <a:lnTo>
                      <a:pt x="3" y="274"/>
                    </a:lnTo>
                    <a:lnTo>
                      <a:pt x="3" y="277"/>
                    </a:lnTo>
                    <a:lnTo>
                      <a:pt x="0" y="277"/>
                    </a:lnTo>
                    <a:close/>
                    <a:moveTo>
                      <a:pt x="0" y="272"/>
                    </a:moveTo>
                    <a:lnTo>
                      <a:pt x="0" y="269"/>
                    </a:lnTo>
                    <a:lnTo>
                      <a:pt x="3" y="269"/>
                    </a:lnTo>
                    <a:lnTo>
                      <a:pt x="3" y="272"/>
                    </a:lnTo>
                    <a:lnTo>
                      <a:pt x="0" y="272"/>
                    </a:lnTo>
                    <a:close/>
                    <a:moveTo>
                      <a:pt x="0" y="267"/>
                    </a:moveTo>
                    <a:lnTo>
                      <a:pt x="0" y="264"/>
                    </a:lnTo>
                    <a:lnTo>
                      <a:pt x="3" y="264"/>
                    </a:lnTo>
                    <a:lnTo>
                      <a:pt x="3" y="267"/>
                    </a:lnTo>
                    <a:lnTo>
                      <a:pt x="0" y="267"/>
                    </a:lnTo>
                    <a:close/>
                    <a:moveTo>
                      <a:pt x="0" y="262"/>
                    </a:moveTo>
                    <a:lnTo>
                      <a:pt x="0" y="259"/>
                    </a:lnTo>
                    <a:lnTo>
                      <a:pt x="3" y="259"/>
                    </a:lnTo>
                    <a:lnTo>
                      <a:pt x="3" y="262"/>
                    </a:lnTo>
                    <a:lnTo>
                      <a:pt x="0" y="262"/>
                    </a:lnTo>
                    <a:close/>
                    <a:moveTo>
                      <a:pt x="0" y="256"/>
                    </a:moveTo>
                    <a:lnTo>
                      <a:pt x="0" y="254"/>
                    </a:lnTo>
                    <a:lnTo>
                      <a:pt x="3" y="254"/>
                    </a:lnTo>
                    <a:lnTo>
                      <a:pt x="3" y="256"/>
                    </a:lnTo>
                    <a:lnTo>
                      <a:pt x="0" y="256"/>
                    </a:lnTo>
                    <a:close/>
                    <a:moveTo>
                      <a:pt x="0" y="251"/>
                    </a:moveTo>
                    <a:lnTo>
                      <a:pt x="0" y="249"/>
                    </a:lnTo>
                    <a:lnTo>
                      <a:pt x="3" y="249"/>
                    </a:lnTo>
                    <a:lnTo>
                      <a:pt x="3" y="251"/>
                    </a:lnTo>
                    <a:lnTo>
                      <a:pt x="0" y="251"/>
                    </a:lnTo>
                    <a:close/>
                    <a:moveTo>
                      <a:pt x="0" y="246"/>
                    </a:moveTo>
                    <a:lnTo>
                      <a:pt x="0" y="244"/>
                    </a:lnTo>
                    <a:lnTo>
                      <a:pt x="3" y="244"/>
                    </a:lnTo>
                    <a:lnTo>
                      <a:pt x="3" y="246"/>
                    </a:lnTo>
                    <a:lnTo>
                      <a:pt x="0" y="246"/>
                    </a:lnTo>
                    <a:close/>
                    <a:moveTo>
                      <a:pt x="0" y="241"/>
                    </a:moveTo>
                    <a:lnTo>
                      <a:pt x="0" y="239"/>
                    </a:lnTo>
                    <a:lnTo>
                      <a:pt x="3" y="239"/>
                    </a:lnTo>
                    <a:lnTo>
                      <a:pt x="3" y="241"/>
                    </a:lnTo>
                    <a:lnTo>
                      <a:pt x="0" y="241"/>
                    </a:lnTo>
                    <a:close/>
                    <a:moveTo>
                      <a:pt x="0" y="236"/>
                    </a:moveTo>
                    <a:lnTo>
                      <a:pt x="0" y="233"/>
                    </a:lnTo>
                    <a:lnTo>
                      <a:pt x="3" y="233"/>
                    </a:lnTo>
                    <a:lnTo>
                      <a:pt x="3" y="236"/>
                    </a:lnTo>
                    <a:lnTo>
                      <a:pt x="0" y="236"/>
                    </a:lnTo>
                    <a:close/>
                    <a:moveTo>
                      <a:pt x="0" y="231"/>
                    </a:moveTo>
                    <a:lnTo>
                      <a:pt x="0" y="228"/>
                    </a:lnTo>
                    <a:lnTo>
                      <a:pt x="3" y="228"/>
                    </a:lnTo>
                    <a:lnTo>
                      <a:pt x="3" y="231"/>
                    </a:lnTo>
                    <a:lnTo>
                      <a:pt x="0" y="231"/>
                    </a:lnTo>
                    <a:close/>
                    <a:moveTo>
                      <a:pt x="0" y="226"/>
                    </a:moveTo>
                    <a:lnTo>
                      <a:pt x="0" y="223"/>
                    </a:lnTo>
                    <a:lnTo>
                      <a:pt x="3" y="223"/>
                    </a:lnTo>
                    <a:lnTo>
                      <a:pt x="3" y="226"/>
                    </a:lnTo>
                    <a:lnTo>
                      <a:pt x="0" y="226"/>
                    </a:lnTo>
                    <a:close/>
                    <a:moveTo>
                      <a:pt x="0" y="221"/>
                    </a:moveTo>
                    <a:lnTo>
                      <a:pt x="0" y="218"/>
                    </a:lnTo>
                    <a:lnTo>
                      <a:pt x="3" y="218"/>
                    </a:lnTo>
                    <a:lnTo>
                      <a:pt x="3" y="221"/>
                    </a:lnTo>
                    <a:lnTo>
                      <a:pt x="0" y="221"/>
                    </a:lnTo>
                    <a:close/>
                    <a:moveTo>
                      <a:pt x="0" y="215"/>
                    </a:moveTo>
                    <a:lnTo>
                      <a:pt x="0" y="213"/>
                    </a:lnTo>
                    <a:lnTo>
                      <a:pt x="3" y="213"/>
                    </a:lnTo>
                    <a:lnTo>
                      <a:pt x="3" y="215"/>
                    </a:lnTo>
                    <a:lnTo>
                      <a:pt x="0" y="215"/>
                    </a:lnTo>
                    <a:close/>
                    <a:moveTo>
                      <a:pt x="0" y="210"/>
                    </a:moveTo>
                    <a:lnTo>
                      <a:pt x="0" y="208"/>
                    </a:lnTo>
                    <a:lnTo>
                      <a:pt x="3" y="208"/>
                    </a:lnTo>
                    <a:lnTo>
                      <a:pt x="3" y="210"/>
                    </a:lnTo>
                    <a:lnTo>
                      <a:pt x="0" y="210"/>
                    </a:lnTo>
                    <a:close/>
                    <a:moveTo>
                      <a:pt x="0" y="205"/>
                    </a:moveTo>
                    <a:lnTo>
                      <a:pt x="0" y="203"/>
                    </a:lnTo>
                    <a:lnTo>
                      <a:pt x="3" y="203"/>
                    </a:lnTo>
                    <a:lnTo>
                      <a:pt x="3" y="205"/>
                    </a:lnTo>
                    <a:lnTo>
                      <a:pt x="0" y="205"/>
                    </a:lnTo>
                    <a:close/>
                    <a:moveTo>
                      <a:pt x="0" y="200"/>
                    </a:moveTo>
                    <a:lnTo>
                      <a:pt x="0" y="198"/>
                    </a:lnTo>
                    <a:lnTo>
                      <a:pt x="3" y="198"/>
                    </a:lnTo>
                    <a:lnTo>
                      <a:pt x="3" y="200"/>
                    </a:lnTo>
                    <a:lnTo>
                      <a:pt x="0" y="200"/>
                    </a:lnTo>
                    <a:close/>
                    <a:moveTo>
                      <a:pt x="0" y="195"/>
                    </a:moveTo>
                    <a:lnTo>
                      <a:pt x="0" y="192"/>
                    </a:lnTo>
                    <a:lnTo>
                      <a:pt x="3" y="192"/>
                    </a:lnTo>
                    <a:lnTo>
                      <a:pt x="3" y="195"/>
                    </a:lnTo>
                    <a:lnTo>
                      <a:pt x="0" y="195"/>
                    </a:lnTo>
                    <a:close/>
                    <a:moveTo>
                      <a:pt x="0" y="190"/>
                    </a:moveTo>
                    <a:lnTo>
                      <a:pt x="0" y="187"/>
                    </a:lnTo>
                    <a:lnTo>
                      <a:pt x="3" y="187"/>
                    </a:lnTo>
                    <a:lnTo>
                      <a:pt x="3" y="190"/>
                    </a:lnTo>
                    <a:lnTo>
                      <a:pt x="0" y="190"/>
                    </a:lnTo>
                    <a:close/>
                    <a:moveTo>
                      <a:pt x="0" y="185"/>
                    </a:moveTo>
                    <a:lnTo>
                      <a:pt x="0" y="182"/>
                    </a:lnTo>
                    <a:lnTo>
                      <a:pt x="3" y="182"/>
                    </a:lnTo>
                    <a:lnTo>
                      <a:pt x="3" y="185"/>
                    </a:lnTo>
                    <a:lnTo>
                      <a:pt x="0" y="185"/>
                    </a:lnTo>
                    <a:close/>
                    <a:moveTo>
                      <a:pt x="0" y="180"/>
                    </a:moveTo>
                    <a:lnTo>
                      <a:pt x="0" y="177"/>
                    </a:lnTo>
                    <a:lnTo>
                      <a:pt x="3" y="177"/>
                    </a:lnTo>
                    <a:lnTo>
                      <a:pt x="3" y="180"/>
                    </a:lnTo>
                    <a:lnTo>
                      <a:pt x="0" y="180"/>
                    </a:lnTo>
                    <a:close/>
                    <a:moveTo>
                      <a:pt x="0" y="175"/>
                    </a:moveTo>
                    <a:lnTo>
                      <a:pt x="0" y="172"/>
                    </a:lnTo>
                    <a:lnTo>
                      <a:pt x="3" y="172"/>
                    </a:lnTo>
                    <a:lnTo>
                      <a:pt x="3" y="175"/>
                    </a:lnTo>
                    <a:lnTo>
                      <a:pt x="0" y="175"/>
                    </a:lnTo>
                    <a:close/>
                    <a:moveTo>
                      <a:pt x="0" y="169"/>
                    </a:moveTo>
                    <a:lnTo>
                      <a:pt x="0" y="167"/>
                    </a:lnTo>
                    <a:lnTo>
                      <a:pt x="3" y="167"/>
                    </a:lnTo>
                    <a:lnTo>
                      <a:pt x="3" y="169"/>
                    </a:lnTo>
                    <a:lnTo>
                      <a:pt x="0" y="169"/>
                    </a:lnTo>
                    <a:close/>
                    <a:moveTo>
                      <a:pt x="0" y="164"/>
                    </a:moveTo>
                    <a:lnTo>
                      <a:pt x="0" y="162"/>
                    </a:lnTo>
                    <a:lnTo>
                      <a:pt x="3" y="162"/>
                    </a:lnTo>
                    <a:lnTo>
                      <a:pt x="3" y="164"/>
                    </a:lnTo>
                    <a:lnTo>
                      <a:pt x="0" y="164"/>
                    </a:lnTo>
                    <a:close/>
                    <a:moveTo>
                      <a:pt x="0" y="159"/>
                    </a:moveTo>
                    <a:lnTo>
                      <a:pt x="0" y="157"/>
                    </a:lnTo>
                    <a:lnTo>
                      <a:pt x="3" y="157"/>
                    </a:lnTo>
                    <a:lnTo>
                      <a:pt x="3" y="159"/>
                    </a:lnTo>
                    <a:lnTo>
                      <a:pt x="0" y="159"/>
                    </a:lnTo>
                    <a:close/>
                    <a:moveTo>
                      <a:pt x="0" y="154"/>
                    </a:moveTo>
                    <a:lnTo>
                      <a:pt x="0" y="152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0" y="154"/>
                    </a:lnTo>
                    <a:close/>
                    <a:moveTo>
                      <a:pt x="0" y="149"/>
                    </a:moveTo>
                    <a:lnTo>
                      <a:pt x="0" y="147"/>
                    </a:lnTo>
                    <a:lnTo>
                      <a:pt x="3" y="147"/>
                    </a:lnTo>
                    <a:lnTo>
                      <a:pt x="3" y="149"/>
                    </a:lnTo>
                    <a:lnTo>
                      <a:pt x="0" y="149"/>
                    </a:lnTo>
                    <a:close/>
                    <a:moveTo>
                      <a:pt x="0" y="144"/>
                    </a:moveTo>
                    <a:lnTo>
                      <a:pt x="0" y="141"/>
                    </a:lnTo>
                    <a:lnTo>
                      <a:pt x="3" y="141"/>
                    </a:lnTo>
                    <a:lnTo>
                      <a:pt x="3" y="144"/>
                    </a:lnTo>
                    <a:lnTo>
                      <a:pt x="0" y="144"/>
                    </a:lnTo>
                    <a:close/>
                    <a:moveTo>
                      <a:pt x="0" y="139"/>
                    </a:moveTo>
                    <a:lnTo>
                      <a:pt x="0" y="136"/>
                    </a:lnTo>
                    <a:lnTo>
                      <a:pt x="3" y="136"/>
                    </a:lnTo>
                    <a:lnTo>
                      <a:pt x="3" y="139"/>
                    </a:lnTo>
                    <a:lnTo>
                      <a:pt x="0" y="139"/>
                    </a:lnTo>
                    <a:close/>
                    <a:moveTo>
                      <a:pt x="0" y="134"/>
                    </a:moveTo>
                    <a:lnTo>
                      <a:pt x="0" y="131"/>
                    </a:lnTo>
                    <a:lnTo>
                      <a:pt x="3" y="131"/>
                    </a:lnTo>
                    <a:lnTo>
                      <a:pt x="3" y="134"/>
                    </a:lnTo>
                    <a:lnTo>
                      <a:pt x="0" y="134"/>
                    </a:lnTo>
                    <a:close/>
                    <a:moveTo>
                      <a:pt x="0" y="129"/>
                    </a:moveTo>
                    <a:lnTo>
                      <a:pt x="0" y="126"/>
                    </a:lnTo>
                    <a:lnTo>
                      <a:pt x="3" y="126"/>
                    </a:lnTo>
                    <a:lnTo>
                      <a:pt x="3" y="129"/>
                    </a:lnTo>
                    <a:lnTo>
                      <a:pt x="0" y="129"/>
                    </a:lnTo>
                    <a:close/>
                    <a:moveTo>
                      <a:pt x="0" y="124"/>
                    </a:moveTo>
                    <a:lnTo>
                      <a:pt x="0" y="121"/>
                    </a:lnTo>
                    <a:lnTo>
                      <a:pt x="3" y="121"/>
                    </a:lnTo>
                    <a:lnTo>
                      <a:pt x="3" y="124"/>
                    </a:lnTo>
                    <a:lnTo>
                      <a:pt x="0" y="124"/>
                    </a:lnTo>
                    <a:close/>
                    <a:moveTo>
                      <a:pt x="0" y="118"/>
                    </a:moveTo>
                    <a:lnTo>
                      <a:pt x="0" y="116"/>
                    </a:lnTo>
                    <a:lnTo>
                      <a:pt x="3" y="116"/>
                    </a:lnTo>
                    <a:lnTo>
                      <a:pt x="3" y="118"/>
                    </a:lnTo>
                    <a:lnTo>
                      <a:pt x="0" y="118"/>
                    </a:lnTo>
                    <a:close/>
                    <a:moveTo>
                      <a:pt x="0" y="113"/>
                    </a:moveTo>
                    <a:lnTo>
                      <a:pt x="0" y="111"/>
                    </a:lnTo>
                    <a:lnTo>
                      <a:pt x="3" y="111"/>
                    </a:lnTo>
                    <a:lnTo>
                      <a:pt x="3" y="113"/>
                    </a:lnTo>
                    <a:lnTo>
                      <a:pt x="0" y="113"/>
                    </a:lnTo>
                    <a:close/>
                    <a:moveTo>
                      <a:pt x="0" y="108"/>
                    </a:moveTo>
                    <a:lnTo>
                      <a:pt x="0" y="106"/>
                    </a:lnTo>
                    <a:lnTo>
                      <a:pt x="3" y="106"/>
                    </a:lnTo>
                    <a:lnTo>
                      <a:pt x="3" y="108"/>
                    </a:lnTo>
                    <a:lnTo>
                      <a:pt x="0" y="108"/>
                    </a:lnTo>
                    <a:close/>
                    <a:moveTo>
                      <a:pt x="0" y="103"/>
                    </a:moveTo>
                    <a:lnTo>
                      <a:pt x="0" y="101"/>
                    </a:lnTo>
                    <a:lnTo>
                      <a:pt x="3" y="101"/>
                    </a:lnTo>
                    <a:lnTo>
                      <a:pt x="3" y="103"/>
                    </a:lnTo>
                    <a:lnTo>
                      <a:pt x="0" y="103"/>
                    </a:lnTo>
                    <a:close/>
                    <a:moveTo>
                      <a:pt x="0" y="98"/>
                    </a:moveTo>
                    <a:lnTo>
                      <a:pt x="0" y="95"/>
                    </a:lnTo>
                    <a:lnTo>
                      <a:pt x="3" y="95"/>
                    </a:lnTo>
                    <a:lnTo>
                      <a:pt x="3" y="98"/>
                    </a:lnTo>
                    <a:lnTo>
                      <a:pt x="0" y="98"/>
                    </a:lnTo>
                    <a:close/>
                    <a:moveTo>
                      <a:pt x="0" y="93"/>
                    </a:moveTo>
                    <a:lnTo>
                      <a:pt x="0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0" y="93"/>
                    </a:lnTo>
                    <a:close/>
                    <a:moveTo>
                      <a:pt x="0" y="88"/>
                    </a:moveTo>
                    <a:lnTo>
                      <a:pt x="0" y="85"/>
                    </a:lnTo>
                    <a:lnTo>
                      <a:pt x="3" y="85"/>
                    </a:lnTo>
                    <a:lnTo>
                      <a:pt x="3" y="88"/>
                    </a:lnTo>
                    <a:lnTo>
                      <a:pt x="0" y="88"/>
                    </a:lnTo>
                    <a:close/>
                    <a:moveTo>
                      <a:pt x="0" y="83"/>
                    </a:moveTo>
                    <a:lnTo>
                      <a:pt x="0" y="80"/>
                    </a:lnTo>
                    <a:lnTo>
                      <a:pt x="3" y="80"/>
                    </a:lnTo>
                    <a:lnTo>
                      <a:pt x="3" y="83"/>
                    </a:lnTo>
                    <a:lnTo>
                      <a:pt x="0" y="83"/>
                    </a:lnTo>
                    <a:close/>
                    <a:moveTo>
                      <a:pt x="0" y="77"/>
                    </a:moveTo>
                    <a:lnTo>
                      <a:pt x="0" y="75"/>
                    </a:lnTo>
                    <a:lnTo>
                      <a:pt x="3" y="75"/>
                    </a:lnTo>
                    <a:lnTo>
                      <a:pt x="3" y="77"/>
                    </a:lnTo>
                    <a:lnTo>
                      <a:pt x="0" y="77"/>
                    </a:lnTo>
                    <a:close/>
                    <a:moveTo>
                      <a:pt x="0" y="72"/>
                    </a:moveTo>
                    <a:lnTo>
                      <a:pt x="0" y="70"/>
                    </a:lnTo>
                    <a:lnTo>
                      <a:pt x="3" y="70"/>
                    </a:lnTo>
                    <a:lnTo>
                      <a:pt x="3" y="72"/>
                    </a:lnTo>
                    <a:lnTo>
                      <a:pt x="0" y="72"/>
                    </a:lnTo>
                    <a:close/>
                    <a:moveTo>
                      <a:pt x="0" y="67"/>
                    </a:moveTo>
                    <a:lnTo>
                      <a:pt x="0" y="65"/>
                    </a:lnTo>
                    <a:lnTo>
                      <a:pt x="3" y="65"/>
                    </a:lnTo>
                    <a:lnTo>
                      <a:pt x="3" y="67"/>
                    </a:lnTo>
                    <a:lnTo>
                      <a:pt x="0" y="67"/>
                    </a:lnTo>
                    <a:close/>
                    <a:moveTo>
                      <a:pt x="0" y="62"/>
                    </a:moveTo>
                    <a:lnTo>
                      <a:pt x="0" y="60"/>
                    </a:lnTo>
                    <a:lnTo>
                      <a:pt x="3" y="60"/>
                    </a:lnTo>
                    <a:lnTo>
                      <a:pt x="3" y="62"/>
                    </a:lnTo>
                    <a:lnTo>
                      <a:pt x="0" y="62"/>
                    </a:lnTo>
                    <a:close/>
                    <a:moveTo>
                      <a:pt x="0" y="57"/>
                    </a:moveTo>
                    <a:lnTo>
                      <a:pt x="0" y="55"/>
                    </a:lnTo>
                    <a:lnTo>
                      <a:pt x="3" y="55"/>
                    </a:lnTo>
                    <a:lnTo>
                      <a:pt x="3" y="57"/>
                    </a:lnTo>
                    <a:lnTo>
                      <a:pt x="0" y="57"/>
                    </a:lnTo>
                    <a:close/>
                    <a:moveTo>
                      <a:pt x="0" y="52"/>
                    </a:moveTo>
                    <a:lnTo>
                      <a:pt x="0" y="49"/>
                    </a:lnTo>
                    <a:lnTo>
                      <a:pt x="3" y="49"/>
                    </a:lnTo>
                    <a:lnTo>
                      <a:pt x="3" y="52"/>
                    </a:lnTo>
                    <a:lnTo>
                      <a:pt x="0" y="52"/>
                    </a:lnTo>
                    <a:close/>
                    <a:moveTo>
                      <a:pt x="0" y="47"/>
                    </a:moveTo>
                    <a:lnTo>
                      <a:pt x="0" y="44"/>
                    </a:lnTo>
                    <a:lnTo>
                      <a:pt x="3" y="44"/>
                    </a:lnTo>
                    <a:lnTo>
                      <a:pt x="3" y="47"/>
                    </a:lnTo>
                    <a:lnTo>
                      <a:pt x="0" y="47"/>
                    </a:lnTo>
                    <a:close/>
                    <a:moveTo>
                      <a:pt x="0" y="42"/>
                    </a:moveTo>
                    <a:lnTo>
                      <a:pt x="0" y="39"/>
                    </a:lnTo>
                    <a:lnTo>
                      <a:pt x="3" y="39"/>
                    </a:lnTo>
                    <a:lnTo>
                      <a:pt x="3" y="42"/>
                    </a:lnTo>
                    <a:lnTo>
                      <a:pt x="0" y="42"/>
                    </a:lnTo>
                    <a:close/>
                    <a:moveTo>
                      <a:pt x="0" y="37"/>
                    </a:moveTo>
                    <a:lnTo>
                      <a:pt x="0" y="34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0" y="37"/>
                    </a:lnTo>
                    <a:close/>
                    <a:moveTo>
                      <a:pt x="0" y="32"/>
                    </a:moveTo>
                    <a:lnTo>
                      <a:pt x="0" y="29"/>
                    </a:lnTo>
                    <a:lnTo>
                      <a:pt x="3" y="29"/>
                    </a:lnTo>
                    <a:lnTo>
                      <a:pt x="3" y="32"/>
                    </a:lnTo>
                    <a:lnTo>
                      <a:pt x="0" y="32"/>
                    </a:lnTo>
                    <a:close/>
                    <a:moveTo>
                      <a:pt x="0" y="26"/>
                    </a:moveTo>
                    <a:lnTo>
                      <a:pt x="0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0" y="26"/>
                    </a:lnTo>
                    <a:close/>
                    <a:moveTo>
                      <a:pt x="0" y="21"/>
                    </a:moveTo>
                    <a:lnTo>
                      <a:pt x="0" y="19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0" y="21"/>
                    </a:lnTo>
                    <a:close/>
                    <a:moveTo>
                      <a:pt x="0" y="16"/>
                    </a:moveTo>
                    <a:lnTo>
                      <a:pt x="0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  <a:moveTo>
                      <a:pt x="0" y="11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  <a:moveTo>
                      <a:pt x="0" y="6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0" name="Rectangle 308"/>
              <p:cNvSpPr>
                <a:spLocks noChangeArrowheads="1"/>
              </p:cNvSpPr>
              <p:nvPr/>
            </p:nvSpPr>
            <p:spPr bwMode="auto">
              <a:xfrm>
                <a:off x="3984" y="3762"/>
                <a:ext cx="71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9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?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" name="Rectangle 309"/>
              <p:cNvSpPr>
                <a:spLocks noChangeArrowheads="1"/>
              </p:cNvSpPr>
              <p:nvPr/>
            </p:nvSpPr>
            <p:spPr bwMode="auto">
              <a:xfrm>
                <a:off x="4023" y="3762"/>
                <a:ext cx="6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9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" name="Rectangle 310"/>
              <p:cNvSpPr>
                <a:spLocks noChangeArrowheads="1"/>
              </p:cNvSpPr>
              <p:nvPr/>
            </p:nvSpPr>
            <p:spPr bwMode="auto">
              <a:xfrm>
                <a:off x="4187" y="3537"/>
                <a:ext cx="167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Pré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3" name="Rectangle 311"/>
              <p:cNvSpPr>
                <a:spLocks noChangeArrowheads="1"/>
              </p:cNvSpPr>
              <p:nvPr/>
            </p:nvSpPr>
            <p:spPr bwMode="auto">
              <a:xfrm>
                <a:off x="4302" y="3537"/>
                <a:ext cx="7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4" name="Rectangle 312"/>
              <p:cNvSpPr>
                <a:spLocks noChangeArrowheads="1"/>
              </p:cNvSpPr>
              <p:nvPr/>
            </p:nvSpPr>
            <p:spPr bwMode="auto">
              <a:xfrm>
                <a:off x="4328" y="3537"/>
                <a:ext cx="25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alerte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5" name="Rectangle 313"/>
              <p:cNvSpPr>
                <a:spLocks noChangeArrowheads="1"/>
              </p:cNvSpPr>
              <p:nvPr/>
            </p:nvSpPr>
            <p:spPr bwMode="auto">
              <a:xfrm>
                <a:off x="4187" y="3436"/>
                <a:ext cx="26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Alerte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6" name="Freeform 314"/>
              <p:cNvSpPr>
                <a:spLocks noEditPoints="1"/>
              </p:cNvSpPr>
              <p:nvPr/>
            </p:nvSpPr>
            <p:spPr bwMode="auto">
              <a:xfrm>
                <a:off x="5223" y="1161"/>
                <a:ext cx="316" cy="1025"/>
              </a:xfrm>
              <a:custGeom>
                <a:avLst/>
                <a:gdLst/>
                <a:ahLst/>
                <a:cxnLst>
                  <a:cxn ang="0">
                    <a:pos x="787" y="5"/>
                  </a:cxn>
                  <a:cxn ang="0">
                    <a:pos x="810" y="25"/>
                  </a:cxn>
                  <a:cxn ang="0">
                    <a:pos x="829" y="53"/>
                  </a:cxn>
                  <a:cxn ang="0">
                    <a:pos x="864" y="136"/>
                  </a:cxn>
                  <a:cxn ang="0">
                    <a:pos x="895" y="249"/>
                  </a:cxn>
                  <a:cxn ang="0">
                    <a:pos x="922" y="386"/>
                  </a:cxn>
                  <a:cxn ang="0">
                    <a:pos x="944" y="544"/>
                  </a:cxn>
                  <a:cxn ang="0">
                    <a:pos x="965" y="806"/>
                  </a:cxn>
                  <a:cxn ang="0">
                    <a:pos x="967" y="1081"/>
                  </a:cxn>
                  <a:cxn ang="0">
                    <a:pos x="947" y="1263"/>
                  </a:cxn>
                  <a:cxn ang="0">
                    <a:pos x="910" y="1435"/>
                  </a:cxn>
                  <a:cxn ang="0">
                    <a:pos x="858" y="1594"/>
                  </a:cxn>
                  <a:cxn ang="0">
                    <a:pos x="795" y="1732"/>
                  </a:cxn>
                  <a:cxn ang="0">
                    <a:pos x="721" y="1845"/>
                  </a:cxn>
                  <a:cxn ang="0">
                    <a:pos x="640" y="1927"/>
                  </a:cxn>
                  <a:cxn ang="0">
                    <a:pos x="598" y="1955"/>
                  </a:cxn>
                  <a:cxn ang="0">
                    <a:pos x="554" y="1973"/>
                  </a:cxn>
                  <a:cxn ang="0">
                    <a:pos x="509" y="1979"/>
                  </a:cxn>
                  <a:cxn ang="0">
                    <a:pos x="468" y="1986"/>
                  </a:cxn>
                  <a:cxn ang="0">
                    <a:pos x="449" y="1994"/>
                  </a:cxn>
                  <a:cxn ang="0">
                    <a:pos x="410" y="2020"/>
                  </a:cxn>
                  <a:cxn ang="0">
                    <a:pos x="351" y="2082"/>
                  </a:cxn>
                  <a:cxn ang="0">
                    <a:pos x="276" y="2203"/>
                  </a:cxn>
                  <a:cxn ang="0">
                    <a:pos x="209" y="2361"/>
                  </a:cxn>
                  <a:cxn ang="0">
                    <a:pos x="152" y="2548"/>
                  </a:cxn>
                  <a:cxn ang="0">
                    <a:pos x="108" y="2758"/>
                  </a:cxn>
                  <a:cxn ang="0">
                    <a:pos x="79" y="2982"/>
                  </a:cxn>
                  <a:cxn ang="0">
                    <a:pos x="48" y="3104"/>
                  </a:cxn>
                  <a:cxn ang="0">
                    <a:pos x="68" y="2865"/>
                  </a:cxn>
                  <a:cxn ang="0">
                    <a:pos x="105" y="2645"/>
                  </a:cxn>
                  <a:cxn ang="0">
                    <a:pos x="157" y="2444"/>
                  </a:cxn>
                  <a:cxn ang="0">
                    <a:pos x="220" y="2267"/>
                  </a:cxn>
                  <a:cxn ang="0">
                    <a:pos x="294" y="2124"/>
                  </a:cxn>
                  <a:cxn ang="0">
                    <a:pos x="375" y="2019"/>
                  </a:cxn>
                  <a:cxn ang="0">
                    <a:pos x="418" y="1985"/>
                  </a:cxn>
                  <a:cxn ang="0">
                    <a:pos x="461" y="1963"/>
                  </a:cxn>
                  <a:cxn ang="0">
                    <a:pos x="485" y="1957"/>
                  </a:cxn>
                  <a:cxn ang="0">
                    <a:pos x="548" y="1950"/>
                  </a:cxn>
                  <a:cxn ang="0">
                    <a:pos x="587" y="1934"/>
                  </a:cxn>
                  <a:cxn ang="0">
                    <a:pos x="626" y="1908"/>
                  </a:cxn>
                  <a:cxn ang="0">
                    <a:pos x="663" y="1875"/>
                  </a:cxn>
                  <a:cxn ang="0">
                    <a:pos x="739" y="1780"/>
                  </a:cxn>
                  <a:cxn ang="0">
                    <a:pos x="806" y="1657"/>
                  </a:cxn>
                  <a:cxn ang="0">
                    <a:pos x="863" y="1510"/>
                  </a:cxn>
                  <a:cxn ang="0">
                    <a:pos x="907" y="1346"/>
                  </a:cxn>
                  <a:cxn ang="0">
                    <a:pos x="936" y="1171"/>
                  </a:cxn>
                  <a:cxn ang="0">
                    <a:pos x="945" y="990"/>
                  </a:cxn>
                  <a:cxn ang="0">
                    <a:pos x="929" y="632"/>
                  </a:cxn>
                  <a:cxn ang="0">
                    <a:pos x="910" y="467"/>
                  </a:cxn>
                  <a:cxn ang="0">
                    <a:pos x="886" y="319"/>
                  </a:cxn>
                  <a:cxn ang="0">
                    <a:pos x="857" y="195"/>
                  </a:cxn>
                  <a:cxn ang="0">
                    <a:pos x="825" y="101"/>
                  </a:cxn>
                  <a:cxn ang="0">
                    <a:pos x="791" y="40"/>
                  </a:cxn>
                  <a:cxn ang="0">
                    <a:pos x="775" y="26"/>
                  </a:cxn>
                  <a:cxn ang="0">
                    <a:pos x="762" y="23"/>
                  </a:cxn>
                  <a:cxn ang="0">
                    <a:pos x="120" y="3094"/>
                  </a:cxn>
                  <a:cxn ang="0">
                    <a:pos x="0" y="3092"/>
                  </a:cxn>
                </a:cxnLst>
                <a:rect l="0" t="0" r="r" b="b"/>
                <a:pathLst>
                  <a:path w="969" h="3213">
                    <a:moveTo>
                      <a:pt x="769" y="0"/>
                    </a:moveTo>
                    <a:lnTo>
                      <a:pt x="787" y="5"/>
                    </a:lnTo>
                    <a:cubicBezTo>
                      <a:pt x="789" y="6"/>
                      <a:pt x="790" y="7"/>
                      <a:pt x="792" y="8"/>
                    </a:cubicBezTo>
                    <a:lnTo>
                      <a:pt x="810" y="25"/>
                    </a:lnTo>
                    <a:cubicBezTo>
                      <a:pt x="810" y="25"/>
                      <a:pt x="811" y="26"/>
                      <a:pt x="811" y="27"/>
                    </a:cubicBezTo>
                    <a:lnTo>
                      <a:pt x="829" y="53"/>
                    </a:lnTo>
                    <a:lnTo>
                      <a:pt x="847" y="90"/>
                    </a:lnTo>
                    <a:lnTo>
                      <a:pt x="864" y="136"/>
                    </a:lnTo>
                    <a:lnTo>
                      <a:pt x="880" y="188"/>
                    </a:lnTo>
                    <a:lnTo>
                      <a:pt x="895" y="249"/>
                    </a:lnTo>
                    <a:lnTo>
                      <a:pt x="909" y="314"/>
                    </a:lnTo>
                    <a:lnTo>
                      <a:pt x="922" y="386"/>
                    </a:lnTo>
                    <a:lnTo>
                      <a:pt x="934" y="463"/>
                    </a:lnTo>
                    <a:lnTo>
                      <a:pt x="944" y="544"/>
                    </a:lnTo>
                    <a:lnTo>
                      <a:pt x="953" y="629"/>
                    </a:lnTo>
                    <a:lnTo>
                      <a:pt x="965" y="806"/>
                    </a:lnTo>
                    <a:lnTo>
                      <a:pt x="969" y="989"/>
                    </a:lnTo>
                    <a:lnTo>
                      <a:pt x="967" y="1081"/>
                    </a:lnTo>
                    <a:lnTo>
                      <a:pt x="959" y="1173"/>
                    </a:lnTo>
                    <a:lnTo>
                      <a:pt x="947" y="1263"/>
                    </a:lnTo>
                    <a:lnTo>
                      <a:pt x="931" y="1351"/>
                    </a:lnTo>
                    <a:lnTo>
                      <a:pt x="910" y="1435"/>
                    </a:lnTo>
                    <a:lnTo>
                      <a:pt x="886" y="1517"/>
                    </a:lnTo>
                    <a:lnTo>
                      <a:pt x="858" y="1594"/>
                    </a:lnTo>
                    <a:lnTo>
                      <a:pt x="828" y="1666"/>
                    </a:lnTo>
                    <a:lnTo>
                      <a:pt x="795" y="1732"/>
                    </a:lnTo>
                    <a:lnTo>
                      <a:pt x="759" y="1793"/>
                    </a:lnTo>
                    <a:lnTo>
                      <a:pt x="721" y="1845"/>
                    </a:lnTo>
                    <a:lnTo>
                      <a:pt x="681" y="1891"/>
                    </a:lnTo>
                    <a:lnTo>
                      <a:pt x="640" y="1927"/>
                    </a:lnTo>
                    <a:cubicBezTo>
                      <a:pt x="640" y="1928"/>
                      <a:pt x="639" y="1928"/>
                      <a:pt x="639" y="1929"/>
                    </a:cubicBezTo>
                    <a:lnTo>
                      <a:pt x="598" y="1955"/>
                    </a:lnTo>
                    <a:cubicBezTo>
                      <a:pt x="597" y="1955"/>
                      <a:pt x="597" y="1956"/>
                      <a:pt x="596" y="1956"/>
                    </a:cubicBezTo>
                    <a:lnTo>
                      <a:pt x="554" y="1973"/>
                    </a:lnTo>
                    <a:cubicBezTo>
                      <a:pt x="553" y="1973"/>
                      <a:pt x="552" y="1973"/>
                      <a:pt x="551" y="1973"/>
                    </a:cubicBezTo>
                    <a:lnTo>
                      <a:pt x="509" y="1979"/>
                    </a:lnTo>
                    <a:lnTo>
                      <a:pt x="488" y="1981"/>
                    </a:lnTo>
                    <a:lnTo>
                      <a:pt x="468" y="1986"/>
                    </a:lnTo>
                    <a:lnTo>
                      <a:pt x="470" y="1985"/>
                    </a:lnTo>
                    <a:lnTo>
                      <a:pt x="449" y="1994"/>
                    </a:lnTo>
                    <a:lnTo>
                      <a:pt x="429" y="2005"/>
                    </a:lnTo>
                    <a:lnTo>
                      <a:pt x="410" y="2020"/>
                    </a:lnTo>
                    <a:lnTo>
                      <a:pt x="390" y="2037"/>
                    </a:lnTo>
                    <a:lnTo>
                      <a:pt x="351" y="2082"/>
                    </a:lnTo>
                    <a:lnTo>
                      <a:pt x="313" y="2137"/>
                    </a:lnTo>
                    <a:lnTo>
                      <a:pt x="276" y="2203"/>
                    </a:lnTo>
                    <a:lnTo>
                      <a:pt x="242" y="2278"/>
                    </a:lnTo>
                    <a:lnTo>
                      <a:pt x="209" y="2361"/>
                    </a:lnTo>
                    <a:lnTo>
                      <a:pt x="179" y="2451"/>
                    </a:lnTo>
                    <a:lnTo>
                      <a:pt x="152" y="2548"/>
                    </a:lnTo>
                    <a:lnTo>
                      <a:pt x="128" y="2651"/>
                    </a:lnTo>
                    <a:lnTo>
                      <a:pt x="108" y="2758"/>
                    </a:lnTo>
                    <a:lnTo>
                      <a:pt x="91" y="2868"/>
                    </a:lnTo>
                    <a:lnTo>
                      <a:pt x="79" y="2982"/>
                    </a:lnTo>
                    <a:lnTo>
                      <a:pt x="72" y="3106"/>
                    </a:lnTo>
                    <a:lnTo>
                      <a:pt x="48" y="3104"/>
                    </a:lnTo>
                    <a:lnTo>
                      <a:pt x="56" y="2979"/>
                    </a:lnTo>
                    <a:lnTo>
                      <a:pt x="68" y="2865"/>
                    </a:lnTo>
                    <a:lnTo>
                      <a:pt x="84" y="2753"/>
                    </a:lnTo>
                    <a:lnTo>
                      <a:pt x="105" y="2645"/>
                    </a:lnTo>
                    <a:lnTo>
                      <a:pt x="129" y="2542"/>
                    </a:lnTo>
                    <a:lnTo>
                      <a:pt x="157" y="2444"/>
                    </a:lnTo>
                    <a:lnTo>
                      <a:pt x="187" y="2352"/>
                    </a:lnTo>
                    <a:lnTo>
                      <a:pt x="220" y="2267"/>
                    </a:lnTo>
                    <a:lnTo>
                      <a:pt x="256" y="2191"/>
                    </a:lnTo>
                    <a:lnTo>
                      <a:pt x="294" y="2124"/>
                    </a:lnTo>
                    <a:lnTo>
                      <a:pt x="333" y="2066"/>
                    </a:lnTo>
                    <a:lnTo>
                      <a:pt x="375" y="2019"/>
                    </a:lnTo>
                    <a:lnTo>
                      <a:pt x="396" y="2001"/>
                    </a:lnTo>
                    <a:lnTo>
                      <a:pt x="418" y="1985"/>
                    </a:lnTo>
                    <a:lnTo>
                      <a:pt x="440" y="1972"/>
                    </a:lnTo>
                    <a:lnTo>
                      <a:pt x="461" y="1963"/>
                    </a:lnTo>
                    <a:cubicBezTo>
                      <a:pt x="461" y="1963"/>
                      <a:pt x="462" y="1962"/>
                      <a:pt x="463" y="1962"/>
                    </a:cubicBezTo>
                    <a:lnTo>
                      <a:pt x="485" y="1957"/>
                    </a:lnTo>
                    <a:lnTo>
                      <a:pt x="506" y="1955"/>
                    </a:lnTo>
                    <a:lnTo>
                      <a:pt x="548" y="1950"/>
                    </a:lnTo>
                    <a:lnTo>
                      <a:pt x="545" y="1950"/>
                    </a:lnTo>
                    <a:lnTo>
                      <a:pt x="587" y="1934"/>
                    </a:lnTo>
                    <a:lnTo>
                      <a:pt x="585" y="1935"/>
                    </a:lnTo>
                    <a:lnTo>
                      <a:pt x="626" y="1908"/>
                    </a:lnTo>
                    <a:lnTo>
                      <a:pt x="624" y="1909"/>
                    </a:lnTo>
                    <a:lnTo>
                      <a:pt x="663" y="1875"/>
                    </a:lnTo>
                    <a:lnTo>
                      <a:pt x="702" y="1831"/>
                    </a:lnTo>
                    <a:lnTo>
                      <a:pt x="739" y="1780"/>
                    </a:lnTo>
                    <a:lnTo>
                      <a:pt x="773" y="1722"/>
                    </a:lnTo>
                    <a:lnTo>
                      <a:pt x="806" y="1657"/>
                    </a:lnTo>
                    <a:lnTo>
                      <a:pt x="836" y="1586"/>
                    </a:lnTo>
                    <a:lnTo>
                      <a:pt x="863" y="1510"/>
                    </a:lnTo>
                    <a:lnTo>
                      <a:pt x="887" y="1430"/>
                    </a:lnTo>
                    <a:lnTo>
                      <a:pt x="907" y="1346"/>
                    </a:lnTo>
                    <a:lnTo>
                      <a:pt x="924" y="1259"/>
                    </a:lnTo>
                    <a:lnTo>
                      <a:pt x="936" y="1171"/>
                    </a:lnTo>
                    <a:lnTo>
                      <a:pt x="943" y="1081"/>
                    </a:lnTo>
                    <a:lnTo>
                      <a:pt x="945" y="990"/>
                    </a:lnTo>
                    <a:lnTo>
                      <a:pt x="941" y="808"/>
                    </a:lnTo>
                    <a:lnTo>
                      <a:pt x="929" y="632"/>
                    </a:lnTo>
                    <a:lnTo>
                      <a:pt x="921" y="548"/>
                    </a:lnTo>
                    <a:lnTo>
                      <a:pt x="910" y="467"/>
                    </a:lnTo>
                    <a:lnTo>
                      <a:pt x="899" y="391"/>
                    </a:lnTo>
                    <a:lnTo>
                      <a:pt x="886" y="319"/>
                    </a:lnTo>
                    <a:lnTo>
                      <a:pt x="872" y="254"/>
                    </a:lnTo>
                    <a:lnTo>
                      <a:pt x="857" y="195"/>
                    </a:lnTo>
                    <a:lnTo>
                      <a:pt x="841" y="144"/>
                    </a:lnTo>
                    <a:lnTo>
                      <a:pt x="825" y="101"/>
                    </a:lnTo>
                    <a:lnTo>
                      <a:pt x="809" y="67"/>
                    </a:lnTo>
                    <a:lnTo>
                      <a:pt x="791" y="40"/>
                    </a:lnTo>
                    <a:lnTo>
                      <a:pt x="793" y="42"/>
                    </a:lnTo>
                    <a:lnTo>
                      <a:pt x="775" y="26"/>
                    </a:lnTo>
                    <a:lnTo>
                      <a:pt x="780" y="28"/>
                    </a:lnTo>
                    <a:lnTo>
                      <a:pt x="762" y="23"/>
                    </a:lnTo>
                    <a:lnTo>
                      <a:pt x="769" y="0"/>
                    </a:lnTo>
                    <a:close/>
                    <a:moveTo>
                      <a:pt x="120" y="3094"/>
                    </a:moveTo>
                    <a:lnTo>
                      <a:pt x="57" y="3213"/>
                    </a:lnTo>
                    <a:lnTo>
                      <a:pt x="0" y="3092"/>
                    </a:lnTo>
                    <a:lnTo>
                      <a:pt x="120" y="3094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7" name="Rectangle 315"/>
              <p:cNvSpPr>
                <a:spLocks noChangeArrowheads="1"/>
              </p:cNvSpPr>
              <p:nvPr/>
            </p:nvSpPr>
            <p:spPr bwMode="auto">
              <a:xfrm>
                <a:off x="363" y="2681"/>
                <a:ext cx="70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9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?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8" name="Rectangle 316"/>
              <p:cNvSpPr>
                <a:spLocks noChangeArrowheads="1"/>
              </p:cNvSpPr>
              <p:nvPr/>
            </p:nvSpPr>
            <p:spPr bwMode="auto">
              <a:xfrm>
                <a:off x="402" y="2681"/>
                <a:ext cx="60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9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9" name="Freeform 317"/>
              <p:cNvSpPr>
                <a:spLocks noEditPoints="1"/>
              </p:cNvSpPr>
              <p:nvPr/>
            </p:nvSpPr>
            <p:spPr bwMode="auto">
              <a:xfrm>
                <a:off x="338" y="2505"/>
                <a:ext cx="20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29" y="0"/>
                  </a:cxn>
                  <a:cxn ang="0">
                    <a:pos x="29" y="3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36" y="0"/>
                  </a:cxn>
                  <a:cxn ang="0">
                    <a:pos x="47" y="0"/>
                  </a:cxn>
                  <a:cxn ang="0">
                    <a:pos x="47" y="3"/>
                  </a:cxn>
                  <a:cxn ang="0">
                    <a:pos x="36" y="3"/>
                  </a:cxn>
                  <a:cxn ang="0">
                    <a:pos x="36" y="0"/>
                  </a:cxn>
                  <a:cxn ang="0">
                    <a:pos x="55" y="0"/>
                  </a:cxn>
                  <a:cxn ang="0">
                    <a:pos x="65" y="0"/>
                  </a:cxn>
                  <a:cxn ang="0">
                    <a:pos x="65" y="3"/>
                  </a:cxn>
                  <a:cxn ang="0">
                    <a:pos x="55" y="3"/>
                  </a:cxn>
                  <a:cxn ang="0">
                    <a:pos x="55" y="0"/>
                  </a:cxn>
                  <a:cxn ang="0">
                    <a:pos x="73" y="0"/>
                  </a:cxn>
                  <a:cxn ang="0">
                    <a:pos x="83" y="0"/>
                  </a:cxn>
                  <a:cxn ang="0">
                    <a:pos x="83" y="3"/>
                  </a:cxn>
                  <a:cxn ang="0">
                    <a:pos x="73" y="3"/>
                  </a:cxn>
                  <a:cxn ang="0">
                    <a:pos x="73" y="0"/>
                  </a:cxn>
                  <a:cxn ang="0">
                    <a:pos x="91" y="0"/>
                  </a:cxn>
                  <a:cxn ang="0">
                    <a:pos x="101" y="0"/>
                  </a:cxn>
                  <a:cxn ang="0">
                    <a:pos x="101" y="3"/>
                  </a:cxn>
                  <a:cxn ang="0">
                    <a:pos x="91" y="3"/>
                  </a:cxn>
                  <a:cxn ang="0">
                    <a:pos x="91" y="0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20" y="3"/>
                  </a:cxn>
                  <a:cxn ang="0">
                    <a:pos x="109" y="3"/>
                  </a:cxn>
                  <a:cxn ang="0">
                    <a:pos x="109" y="0"/>
                  </a:cxn>
                  <a:cxn ang="0">
                    <a:pos x="127" y="0"/>
                  </a:cxn>
                  <a:cxn ang="0">
                    <a:pos x="138" y="0"/>
                  </a:cxn>
                  <a:cxn ang="0">
                    <a:pos x="138" y="3"/>
                  </a:cxn>
                  <a:cxn ang="0">
                    <a:pos x="127" y="3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56" y="3"/>
                  </a:cxn>
                  <a:cxn ang="0">
                    <a:pos x="146" y="3"/>
                  </a:cxn>
                  <a:cxn ang="0">
                    <a:pos x="146" y="0"/>
                  </a:cxn>
                  <a:cxn ang="0">
                    <a:pos x="164" y="0"/>
                  </a:cxn>
                  <a:cxn ang="0">
                    <a:pos x="174" y="0"/>
                  </a:cxn>
                  <a:cxn ang="0">
                    <a:pos x="174" y="3"/>
                  </a:cxn>
                  <a:cxn ang="0">
                    <a:pos x="164" y="3"/>
                  </a:cxn>
                  <a:cxn ang="0">
                    <a:pos x="164" y="0"/>
                  </a:cxn>
                  <a:cxn ang="0">
                    <a:pos x="182" y="0"/>
                  </a:cxn>
                  <a:cxn ang="0">
                    <a:pos x="193" y="0"/>
                  </a:cxn>
                  <a:cxn ang="0">
                    <a:pos x="193" y="3"/>
                  </a:cxn>
                  <a:cxn ang="0">
                    <a:pos x="182" y="3"/>
                  </a:cxn>
                  <a:cxn ang="0">
                    <a:pos x="182" y="0"/>
                  </a:cxn>
                  <a:cxn ang="0">
                    <a:pos x="200" y="0"/>
                  </a:cxn>
                  <a:cxn ang="0">
                    <a:pos x="209" y="0"/>
                  </a:cxn>
                  <a:cxn ang="0">
                    <a:pos x="209" y="3"/>
                  </a:cxn>
                  <a:cxn ang="0">
                    <a:pos x="200" y="3"/>
                  </a:cxn>
                  <a:cxn ang="0">
                    <a:pos x="200" y="0"/>
                  </a:cxn>
                </a:cxnLst>
                <a:rect l="0" t="0" r="r" b="b"/>
                <a:pathLst>
                  <a:path w="209" h="3">
                    <a:moveTo>
                      <a:pt x="0" y="0"/>
                    </a:moveTo>
                    <a:lnTo>
                      <a:pt x="10" y="0"/>
                    </a:lnTo>
                    <a:lnTo>
                      <a:pt x="1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18" y="0"/>
                    </a:moveTo>
                    <a:lnTo>
                      <a:pt x="29" y="0"/>
                    </a:lnTo>
                    <a:lnTo>
                      <a:pt x="29" y="3"/>
                    </a:lnTo>
                    <a:lnTo>
                      <a:pt x="18" y="3"/>
                    </a:lnTo>
                    <a:lnTo>
                      <a:pt x="18" y="0"/>
                    </a:lnTo>
                    <a:close/>
                    <a:moveTo>
                      <a:pt x="36" y="0"/>
                    </a:moveTo>
                    <a:lnTo>
                      <a:pt x="47" y="0"/>
                    </a:lnTo>
                    <a:lnTo>
                      <a:pt x="47" y="3"/>
                    </a:lnTo>
                    <a:lnTo>
                      <a:pt x="36" y="3"/>
                    </a:lnTo>
                    <a:lnTo>
                      <a:pt x="36" y="0"/>
                    </a:lnTo>
                    <a:close/>
                    <a:moveTo>
                      <a:pt x="55" y="0"/>
                    </a:moveTo>
                    <a:lnTo>
                      <a:pt x="65" y="0"/>
                    </a:lnTo>
                    <a:lnTo>
                      <a:pt x="65" y="3"/>
                    </a:lnTo>
                    <a:lnTo>
                      <a:pt x="55" y="3"/>
                    </a:lnTo>
                    <a:lnTo>
                      <a:pt x="55" y="0"/>
                    </a:lnTo>
                    <a:close/>
                    <a:moveTo>
                      <a:pt x="73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73" y="3"/>
                    </a:lnTo>
                    <a:lnTo>
                      <a:pt x="73" y="0"/>
                    </a:lnTo>
                    <a:close/>
                    <a:moveTo>
                      <a:pt x="91" y="0"/>
                    </a:moveTo>
                    <a:lnTo>
                      <a:pt x="101" y="0"/>
                    </a:lnTo>
                    <a:lnTo>
                      <a:pt x="101" y="3"/>
                    </a:lnTo>
                    <a:lnTo>
                      <a:pt x="91" y="3"/>
                    </a:lnTo>
                    <a:lnTo>
                      <a:pt x="91" y="0"/>
                    </a:lnTo>
                    <a:close/>
                    <a:moveTo>
                      <a:pt x="109" y="0"/>
                    </a:moveTo>
                    <a:lnTo>
                      <a:pt x="120" y="0"/>
                    </a:lnTo>
                    <a:lnTo>
                      <a:pt x="120" y="3"/>
                    </a:lnTo>
                    <a:lnTo>
                      <a:pt x="109" y="3"/>
                    </a:lnTo>
                    <a:lnTo>
                      <a:pt x="109" y="0"/>
                    </a:lnTo>
                    <a:close/>
                    <a:moveTo>
                      <a:pt x="127" y="0"/>
                    </a:moveTo>
                    <a:lnTo>
                      <a:pt x="138" y="0"/>
                    </a:lnTo>
                    <a:lnTo>
                      <a:pt x="138" y="3"/>
                    </a:lnTo>
                    <a:lnTo>
                      <a:pt x="127" y="3"/>
                    </a:lnTo>
                    <a:lnTo>
                      <a:pt x="127" y="0"/>
                    </a:lnTo>
                    <a:close/>
                    <a:moveTo>
                      <a:pt x="146" y="0"/>
                    </a:moveTo>
                    <a:lnTo>
                      <a:pt x="156" y="0"/>
                    </a:lnTo>
                    <a:lnTo>
                      <a:pt x="156" y="3"/>
                    </a:lnTo>
                    <a:lnTo>
                      <a:pt x="146" y="3"/>
                    </a:lnTo>
                    <a:lnTo>
                      <a:pt x="146" y="0"/>
                    </a:lnTo>
                    <a:close/>
                    <a:moveTo>
                      <a:pt x="164" y="0"/>
                    </a:moveTo>
                    <a:lnTo>
                      <a:pt x="174" y="0"/>
                    </a:lnTo>
                    <a:lnTo>
                      <a:pt x="174" y="3"/>
                    </a:lnTo>
                    <a:lnTo>
                      <a:pt x="164" y="3"/>
                    </a:lnTo>
                    <a:lnTo>
                      <a:pt x="164" y="0"/>
                    </a:lnTo>
                    <a:close/>
                    <a:moveTo>
                      <a:pt x="182" y="0"/>
                    </a:moveTo>
                    <a:lnTo>
                      <a:pt x="193" y="0"/>
                    </a:lnTo>
                    <a:lnTo>
                      <a:pt x="193" y="3"/>
                    </a:lnTo>
                    <a:lnTo>
                      <a:pt x="182" y="3"/>
                    </a:lnTo>
                    <a:lnTo>
                      <a:pt x="182" y="0"/>
                    </a:lnTo>
                    <a:close/>
                    <a:moveTo>
                      <a:pt x="200" y="0"/>
                    </a:moveTo>
                    <a:lnTo>
                      <a:pt x="209" y="0"/>
                    </a:lnTo>
                    <a:lnTo>
                      <a:pt x="209" y="3"/>
                    </a:lnTo>
                    <a:lnTo>
                      <a:pt x="200" y="3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0" name="Freeform 318"/>
              <p:cNvSpPr>
                <a:spLocks noEditPoints="1"/>
              </p:cNvSpPr>
              <p:nvPr/>
            </p:nvSpPr>
            <p:spPr bwMode="auto">
              <a:xfrm>
                <a:off x="338" y="2403"/>
                <a:ext cx="20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29" y="0"/>
                  </a:cxn>
                  <a:cxn ang="0">
                    <a:pos x="29" y="3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36" y="0"/>
                  </a:cxn>
                  <a:cxn ang="0">
                    <a:pos x="47" y="0"/>
                  </a:cxn>
                  <a:cxn ang="0">
                    <a:pos x="47" y="3"/>
                  </a:cxn>
                  <a:cxn ang="0">
                    <a:pos x="36" y="3"/>
                  </a:cxn>
                  <a:cxn ang="0">
                    <a:pos x="36" y="0"/>
                  </a:cxn>
                  <a:cxn ang="0">
                    <a:pos x="55" y="0"/>
                  </a:cxn>
                  <a:cxn ang="0">
                    <a:pos x="65" y="0"/>
                  </a:cxn>
                  <a:cxn ang="0">
                    <a:pos x="65" y="3"/>
                  </a:cxn>
                  <a:cxn ang="0">
                    <a:pos x="55" y="3"/>
                  </a:cxn>
                  <a:cxn ang="0">
                    <a:pos x="55" y="0"/>
                  </a:cxn>
                  <a:cxn ang="0">
                    <a:pos x="73" y="0"/>
                  </a:cxn>
                  <a:cxn ang="0">
                    <a:pos x="83" y="0"/>
                  </a:cxn>
                  <a:cxn ang="0">
                    <a:pos x="83" y="3"/>
                  </a:cxn>
                  <a:cxn ang="0">
                    <a:pos x="73" y="3"/>
                  </a:cxn>
                  <a:cxn ang="0">
                    <a:pos x="73" y="0"/>
                  </a:cxn>
                  <a:cxn ang="0">
                    <a:pos x="91" y="0"/>
                  </a:cxn>
                  <a:cxn ang="0">
                    <a:pos x="101" y="0"/>
                  </a:cxn>
                  <a:cxn ang="0">
                    <a:pos x="101" y="3"/>
                  </a:cxn>
                  <a:cxn ang="0">
                    <a:pos x="91" y="3"/>
                  </a:cxn>
                  <a:cxn ang="0">
                    <a:pos x="91" y="0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20" y="3"/>
                  </a:cxn>
                  <a:cxn ang="0">
                    <a:pos x="109" y="3"/>
                  </a:cxn>
                  <a:cxn ang="0">
                    <a:pos x="109" y="0"/>
                  </a:cxn>
                  <a:cxn ang="0">
                    <a:pos x="127" y="0"/>
                  </a:cxn>
                  <a:cxn ang="0">
                    <a:pos x="138" y="0"/>
                  </a:cxn>
                  <a:cxn ang="0">
                    <a:pos x="138" y="3"/>
                  </a:cxn>
                  <a:cxn ang="0">
                    <a:pos x="127" y="3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56" y="3"/>
                  </a:cxn>
                  <a:cxn ang="0">
                    <a:pos x="146" y="3"/>
                  </a:cxn>
                  <a:cxn ang="0">
                    <a:pos x="146" y="0"/>
                  </a:cxn>
                  <a:cxn ang="0">
                    <a:pos x="164" y="0"/>
                  </a:cxn>
                  <a:cxn ang="0">
                    <a:pos x="174" y="0"/>
                  </a:cxn>
                  <a:cxn ang="0">
                    <a:pos x="174" y="3"/>
                  </a:cxn>
                  <a:cxn ang="0">
                    <a:pos x="164" y="3"/>
                  </a:cxn>
                  <a:cxn ang="0">
                    <a:pos x="164" y="0"/>
                  </a:cxn>
                  <a:cxn ang="0">
                    <a:pos x="182" y="0"/>
                  </a:cxn>
                  <a:cxn ang="0">
                    <a:pos x="193" y="0"/>
                  </a:cxn>
                  <a:cxn ang="0">
                    <a:pos x="193" y="3"/>
                  </a:cxn>
                  <a:cxn ang="0">
                    <a:pos x="182" y="3"/>
                  </a:cxn>
                  <a:cxn ang="0">
                    <a:pos x="182" y="0"/>
                  </a:cxn>
                  <a:cxn ang="0">
                    <a:pos x="200" y="0"/>
                  </a:cxn>
                  <a:cxn ang="0">
                    <a:pos x="209" y="0"/>
                  </a:cxn>
                  <a:cxn ang="0">
                    <a:pos x="209" y="3"/>
                  </a:cxn>
                  <a:cxn ang="0">
                    <a:pos x="200" y="3"/>
                  </a:cxn>
                  <a:cxn ang="0">
                    <a:pos x="200" y="0"/>
                  </a:cxn>
                </a:cxnLst>
                <a:rect l="0" t="0" r="r" b="b"/>
                <a:pathLst>
                  <a:path w="209" h="3">
                    <a:moveTo>
                      <a:pt x="0" y="0"/>
                    </a:moveTo>
                    <a:lnTo>
                      <a:pt x="10" y="0"/>
                    </a:lnTo>
                    <a:lnTo>
                      <a:pt x="1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18" y="0"/>
                    </a:moveTo>
                    <a:lnTo>
                      <a:pt x="29" y="0"/>
                    </a:lnTo>
                    <a:lnTo>
                      <a:pt x="29" y="3"/>
                    </a:lnTo>
                    <a:lnTo>
                      <a:pt x="18" y="3"/>
                    </a:lnTo>
                    <a:lnTo>
                      <a:pt x="18" y="0"/>
                    </a:lnTo>
                    <a:close/>
                    <a:moveTo>
                      <a:pt x="36" y="0"/>
                    </a:moveTo>
                    <a:lnTo>
                      <a:pt x="47" y="0"/>
                    </a:lnTo>
                    <a:lnTo>
                      <a:pt x="47" y="3"/>
                    </a:lnTo>
                    <a:lnTo>
                      <a:pt x="36" y="3"/>
                    </a:lnTo>
                    <a:lnTo>
                      <a:pt x="36" y="0"/>
                    </a:lnTo>
                    <a:close/>
                    <a:moveTo>
                      <a:pt x="55" y="0"/>
                    </a:moveTo>
                    <a:lnTo>
                      <a:pt x="65" y="0"/>
                    </a:lnTo>
                    <a:lnTo>
                      <a:pt x="65" y="3"/>
                    </a:lnTo>
                    <a:lnTo>
                      <a:pt x="55" y="3"/>
                    </a:lnTo>
                    <a:lnTo>
                      <a:pt x="55" y="0"/>
                    </a:lnTo>
                    <a:close/>
                    <a:moveTo>
                      <a:pt x="73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73" y="3"/>
                    </a:lnTo>
                    <a:lnTo>
                      <a:pt x="73" y="0"/>
                    </a:lnTo>
                    <a:close/>
                    <a:moveTo>
                      <a:pt x="91" y="0"/>
                    </a:moveTo>
                    <a:lnTo>
                      <a:pt x="101" y="0"/>
                    </a:lnTo>
                    <a:lnTo>
                      <a:pt x="101" y="3"/>
                    </a:lnTo>
                    <a:lnTo>
                      <a:pt x="91" y="3"/>
                    </a:lnTo>
                    <a:lnTo>
                      <a:pt x="91" y="0"/>
                    </a:lnTo>
                    <a:close/>
                    <a:moveTo>
                      <a:pt x="109" y="0"/>
                    </a:moveTo>
                    <a:lnTo>
                      <a:pt x="120" y="0"/>
                    </a:lnTo>
                    <a:lnTo>
                      <a:pt x="120" y="3"/>
                    </a:lnTo>
                    <a:lnTo>
                      <a:pt x="109" y="3"/>
                    </a:lnTo>
                    <a:lnTo>
                      <a:pt x="109" y="0"/>
                    </a:lnTo>
                    <a:close/>
                    <a:moveTo>
                      <a:pt x="127" y="0"/>
                    </a:moveTo>
                    <a:lnTo>
                      <a:pt x="138" y="0"/>
                    </a:lnTo>
                    <a:lnTo>
                      <a:pt x="138" y="3"/>
                    </a:lnTo>
                    <a:lnTo>
                      <a:pt x="127" y="3"/>
                    </a:lnTo>
                    <a:lnTo>
                      <a:pt x="127" y="0"/>
                    </a:lnTo>
                    <a:close/>
                    <a:moveTo>
                      <a:pt x="146" y="0"/>
                    </a:moveTo>
                    <a:lnTo>
                      <a:pt x="156" y="0"/>
                    </a:lnTo>
                    <a:lnTo>
                      <a:pt x="156" y="3"/>
                    </a:lnTo>
                    <a:lnTo>
                      <a:pt x="146" y="3"/>
                    </a:lnTo>
                    <a:lnTo>
                      <a:pt x="146" y="0"/>
                    </a:lnTo>
                    <a:close/>
                    <a:moveTo>
                      <a:pt x="164" y="0"/>
                    </a:moveTo>
                    <a:lnTo>
                      <a:pt x="174" y="0"/>
                    </a:lnTo>
                    <a:lnTo>
                      <a:pt x="174" y="3"/>
                    </a:lnTo>
                    <a:lnTo>
                      <a:pt x="164" y="3"/>
                    </a:lnTo>
                    <a:lnTo>
                      <a:pt x="164" y="0"/>
                    </a:lnTo>
                    <a:close/>
                    <a:moveTo>
                      <a:pt x="182" y="0"/>
                    </a:moveTo>
                    <a:lnTo>
                      <a:pt x="193" y="0"/>
                    </a:lnTo>
                    <a:lnTo>
                      <a:pt x="193" y="3"/>
                    </a:lnTo>
                    <a:lnTo>
                      <a:pt x="182" y="3"/>
                    </a:lnTo>
                    <a:lnTo>
                      <a:pt x="182" y="0"/>
                    </a:lnTo>
                    <a:close/>
                    <a:moveTo>
                      <a:pt x="200" y="0"/>
                    </a:moveTo>
                    <a:lnTo>
                      <a:pt x="209" y="0"/>
                    </a:lnTo>
                    <a:lnTo>
                      <a:pt x="209" y="3"/>
                    </a:lnTo>
                    <a:lnTo>
                      <a:pt x="200" y="3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1" name="Rectangle 319"/>
              <p:cNvSpPr>
                <a:spLocks noChangeArrowheads="1"/>
              </p:cNvSpPr>
              <p:nvPr/>
            </p:nvSpPr>
            <p:spPr bwMode="auto">
              <a:xfrm>
                <a:off x="62" y="2689"/>
                <a:ext cx="689" cy="2"/>
              </a:xfrm>
              <a:prstGeom prst="rect">
                <a:avLst/>
              </a:pr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2" name="Freeform 320"/>
              <p:cNvSpPr>
                <a:spLocks noEditPoints="1"/>
              </p:cNvSpPr>
              <p:nvPr/>
            </p:nvSpPr>
            <p:spPr bwMode="auto">
              <a:xfrm>
                <a:off x="327" y="2346"/>
                <a:ext cx="21" cy="343"/>
              </a:xfrm>
              <a:custGeom>
                <a:avLst/>
                <a:gdLst/>
                <a:ahLst/>
                <a:cxnLst>
                  <a:cxn ang="0">
                    <a:pos x="10" y="343"/>
                  </a:cxn>
                  <a:cxn ang="0">
                    <a:pos x="10" y="17"/>
                  </a:cxn>
                  <a:cxn ang="0">
                    <a:pos x="12" y="17"/>
                  </a:cxn>
                  <a:cxn ang="0">
                    <a:pos x="12" y="343"/>
                  </a:cxn>
                  <a:cxn ang="0">
                    <a:pos x="10" y="343"/>
                  </a:cxn>
                  <a:cxn ang="0">
                    <a:pos x="0" y="20"/>
                  </a:cxn>
                  <a:cxn ang="0">
                    <a:pos x="11" y="0"/>
                  </a:cxn>
                  <a:cxn ang="0">
                    <a:pos x="21" y="20"/>
                  </a:cxn>
                  <a:cxn ang="0">
                    <a:pos x="0" y="20"/>
                  </a:cxn>
                </a:cxnLst>
                <a:rect l="0" t="0" r="r" b="b"/>
                <a:pathLst>
                  <a:path w="21" h="343">
                    <a:moveTo>
                      <a:pt x="10" y="343"/>
                    </a:moveTo>
                    <a:lnTo>
                      <a:pt x="10" y="17"/>
                    </a:lnTo>
                    <a:lnTo>
                      <a:pt x="12" y="17"/>
                    </a:lnTo>
                    <a:lnTo>
                      <a:pt x="12" y="343"/>
                    </a:lnTo>
                    <a:lnTo>
                      <a:pt x="10" y="343"/>
                    </a:lnTo>
                    <a:close/>
                    <a:moveTo>
                      <a:pt x="0" y="20"/>
                    </a:moveTo>
                    <a:lnTo>
                      <a:pt x="11" y="0"/>
                    </a:lnTo>
                    <a:lnTo>
                      <a:pt x="21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3" name="Freeform 321"/>
              <p:cNvSpPr>
                <a:spLocks/>
              </p:cNvSpPr>
              <p:nvPr/>
            </p:nvSpPr>
            <p:spPr bwMode="auto">
              <a:xfrm>
                <a:off x="67" y="2526"/>
                <a:ext cx="277" cy="150"/>
              </a:xfrm>
              <a:custGeom>
                <a:avLst/>
                <a:gdLst/>
                <a:ahLst/>
                <a:cxnLst>
                  <a:cxn ang="0">
                    <a:pos x="350" y="884"/>
                  </a:cxn>
                  <a:cxn ang="0">
                    <a:pos x="508" y="874"/>
                  </a:cxn>
                  <a:cxn ang="0">
                    <a:pos x="568" y="868"/>
                  </a:cxn>
                  <a:cxn ang="0">
                    <a:pos x="591" y="866"/>
                  </a:cxn>
                  <a:cxn ang="0">
                    <a:pos x="767" y="851"/>
                  </a:cxn>
                  <a:cxn ang="0">
                    <a:pos x="949" y="828"/>
                  </a:cxn>
                  <a:cxn ang="0">
                    <a:pos x="1114" y="791"/>
                  </a:cxn>
                  <a:cxn ang="0">
                    <a:pos x="1252" y="743"/>
                  </a:cxn>
                  <a:cxn ang="0">
                    <a:pos x="1302" y="713"/>
                  </a:cxn>
                  <a:cxn ang="0">
                    <a:pos x="1342" y="679"/>
                  </a:cxn>
                  <a:cxn ang="0">
                    <a:pos x="1406" y="607"/>
                  </a:cxn>
                  <a:cxn ang="0">
                    <a:pos x="1451" y="548"/>
                  </a:cxn>
                  <a:cxn ang="0">
                    <a:pos x="1485" y="478"/>
                  </a:cxn>
                  <a:cxn ang="0">
                    <a:pos x="1529" y="371"/>
                  </a:cxn>
                  <a:cxn ang="0">
                    <a:pos x="1573" y="252"/>
                  </a:cxn>
                  <a:cxn ang="0">
                    <a:pos x="1615" y="128"/>
                  </a:cxn>
                  <a:cxn ang="0">
                    <a:pos x="1641" y="49"/>
                  </a:cxn>
                  <a:cxn ang="0">
                    <a:pos x="1652" y="16"/>
                  </a:cxn>
                  <a:cxn ang="0">
                    <a:pos x="1675" y="0"/>
                  </a:cxn>
                  <a:cxn ang="0">
                    <a:pos x="1698" y="31"/>
                  </a:cxn>
                  <a:cxn ang="0">
                    <a:pos x="1692" y="56"/>
                  </a:cxn>
                  <a:cxn ang="0">
                    <a:pos x="1649" y="28"/>
                  </a:cxn>
                  <a:cxn ang="0">
                    <a:pos x="1675" y="48"/>
                  </a:cxn>
                  <a:cxn ang="0">
                    <a:pos x="1697" y="33"/>
                  </a:cxn>
                  <a:cxn ang="0">
                    <a:pos x="1686" y="64"/>
                  </a:cxn>
                  <a:cxn ang="0">
                    <a:pos x="1660" y="143"/>
                  </a:cxn>
                  <a:cxn ang="0">
                    <a:pos x="1618" y="269"/>
                  </a:cxn>
                  <a:cxn ang="0">
                    <a:pos x="1574" y="388"/>
                  </a:cxn>
                  <a:cxn ang="0">
                    <a:pos x="1528" y="499"/>
                  </a:cxn>
                  <a:cxn ang="0">
                    <a:pos x="1490" y="575"/>
                  </a:cxn>
                  <a:cxn ang="0">
                    <a:pos x="1443" y="638"/>
                  </a:cxn>
                  <a:cxn ang="0">
                    <a:pos x="1373" y="716"/>
                  </a:cxn>
                  <a:cxn ang="0">
                    <a:pos x="1327" y="754"/>
                  </a:cxn>
                  <a:cxn ang="0">
                    <a:pos x="1271" y="788"/>
                  </a:cxn>
                  <a:cxn ang="0">
                    <a:pos x="1125" y="838"/>
                  </a:cxn>
                  <a:cxn ang="0">
                    <a:pos x="956" y="875"/>
                  </a:cxn>
                  <a:cxn ang="0">
                    <a:pos x="772" y="898"/>
                  </a:cxn>
                  <a:cxn ang="0">
                    <a:pos x="598" y="913"/>
                  </a:cxn>
                  <a:cxn ang="0">
                    <a:pos x="573" y="915"/>
                  </a:cxn>
                  <a:cxn ang="0">
                    <a:pos x="511" y="921"/>
                  </a:cxn>
                  <a:cxn ang="0">
                    <a:pos x="351" y="932"/>
                  </a:cxn>
                  <a:cxn ang="0">
                    <a:pos x="0" y="893"/>
                  </a:cxn>
                </a:cxnLst>
                <a:rect l="0" t="0" r="r" b="b"/>
                <a:pathLst>
                  <a:path w="1701" h="941">
                    <a:moveTo>
                      <a:pt x="0" y="893"/>
                    </a:moveTo>
                    <a:lnTo>
                      <a:pt x="350" y="884"/>
                    </a:lnTo>
                    <a:lnTo>
                      <a:pt x="429" y="880"/>
                    </a:lnTo>
                    <a:lnTo>
                      <a:pt x="508" y="874"/>
                    </a:lnTo>
                    <a:lnTo>
                      <a:pt x="541" y="871"/>
                    </a:lnTo>
                    <a:lnTo>
                      <a:pt x="568" y="868"/>
                    </a:lnTo>
                    <a:lnTo>
                      <a:pt x="587" y="866"/>
                    </a:lnTo>
                    <a:lnTo>
                      <a:pt x="591" y="866"/>
                    </a:lnTo>
                    <a:lnTo>
                      <a:pt x="675" y="859"/>
                    </a:lnTo>
                    <a:lnTo>
                      <a:pt x="767" y="851"/>
                    </a:lnTo>
                    <a:lnTo>
                      <a:pt x="861" y="841"/>
                    </a:lnTo>
                    <a:lnTo>
                      <a:pt x="949" y="828"/>
                    </a:lnTo>
                    <a:lnTo>
                      <a:pt x="1033" y="811"/>
                    </a:lnTo>
                    <a:lnTo>
                      <a:pt x="1114" y="791"/>
                    </a:lnTo>
                    <a:lnTo>
                      <a:pt x="1190" y="769"/>
                    </a:lnTo>
                    <a:lnTo>
                      <a:pt x="1252" y="743"/>
                    </a:lnTo>
                    <a:lnTo>
                      <a:pt x="1249" y="745"/>
                    </a:lnTo>
                    <a:lnTo>
                      <a:pt x="1302" y="713"/>
                    </a:lnTo>
                    <a:lnTo>
                      <a:pt x="1299" y="715"/>
                    </a:lnTo>
                    <a:lnTo>
                      <a:pt x="1342" y="679"/>
                    </a:lnTo>
                    <a:lnTo>
                      <a:pt x="1376" y="642"/>
                    </a:lnTo>
                    <a:lnTo>
                      <a:pt x="1406" y="607"/>
                    </a:lnTo>
                    <a:lnTo>
                      <a:pt x="1432" y="575"/>
                    </a:lnTo>
                    <a:lnTo>
                      <a:pt x="1451" y="548"/>
                    </a:lnTo>
                    <a:lnTo>
                      <a:pt x="1466" y="517"/>
                    </a:lnTo>
                    <a:lnTo>
                      <a:pt x="1485" y="478"/>
                    </a:lnTo>
                    <a:lnTo>
                      <a:pt x="1506" y="428"/>
                    </a:lnTo>
                    <a:lnTo>
                      <a:pt x="1529" y="371"/>
                    </a:lnTo>
                    <a:lnTo>
                      <a:pt x="1552" y="310"/>
                    </a:lnTo>
                    <a:lnTo>
                      <a:pt x="1573" y="252"/>
                    </a:lnTo>
                    <a:lnTo>
                      <a:pt x="1594" y="192"/>
                    </a:lnTo>
                    <a:lnTo>
                      <a:pt x="1615" y="128"/>
                    </a:lnTo>
                    <a:lnTo>
                      <a:pt x="1633" y="72"/>
                    </a:lnTo>
                    <a:lnTo>
                      <a:pt x="1641" y="49"/>
                    </a:lnTo>
                    <a:lnTo>
                      <a:pt x="1646" y="33"/>
                    </a:lnTo>
                    <a:lnTo>
                      <a:pt x="1652" y="16"/>
                    </a:lnTo>
                    <a:cubicBezTo>
                      <a:pt x="1656" y="7"/>
                      <a:pt x="1664" y="0"/>
                      <a:pt x="1674" y="0"/>
                    </a:cubicBezTo>
                    <a:lnTo>
                      <a:pt x="1675" y="0"/>
                    </a:lnTo>
                    <a:cubicBezTo>
                      <a:pt x="1683" y="0"/>
                      <a:pt x="1690" y="4"/>
                      <a:pt x="1695" y="10"/>
                    </a:cubicBezTo>
                    <a:cubicBezTo>
                      <a:pt x="1699" y="16"/>
                      <a:pt x="1701" y="24"/>
                      <a:pt x="1698" y="31"/>
                    </a:cubicBezTo>
                    <a:lnTo>
                      <a:pt x="1695" y="41"/>
                    </a:lnTo>
                    <a:lnTo>
                      <a:pt x="1692" y="56"/>
                    </a:lnTo>
                    <a:lnTo>
                      <a:pt x="1645" y="45"/>
                    </a:lnTo>
                    <a:lnTo>
                      <a:pt x="1649" y="28"/>
                    </a:lnTo>
                    <a:lnTo>
                      <a:pt x="1652" y="18"/>
                    </a:lnTo>
                    <a:lnTo>
                      <a:pt x="1675" y="48"/>
                    </a:lnTo>
                    <a:lnTo>
                      <a:pt x="1674" y="48"/>
                    </a:lnTo>
                    <a:lnTo>
                      <a:pt x="1697" y="33"/>
                    </a:lnTo>
                    <a:lnTo>
                      <a:pt x="1691" y="48"/>
                    </a:lnTo>
                    <a:lnTo>
                      <a:pt x="1686" y="64"/>
                    </a:lnTo>
                    <a:lnTo>
                      <a:pt x="1678" y="87"/>
                    </a:lnTo>
                    <a:lnTo>
                      <a:pt x="1660" y="143"/>
                    </a:lnTo>
                    <a:lnTo>
                      <a:pt x="1639" y="207"/>
                    </a:lnTo>
                    <a:lnTo>
                      <a:pt x="1618" y="269"/>
                    </a:lnTo>
                    <a:lnTo>
                      <a:pt x="1597" y="327"/>
                    </a:lnTo>
                    <a:lnTo>
                      <a:pt x="1574" y="388"/>
                    </a:lnTo>
                    <a:lnTo>
                      <a:pt x="1551" y="447"/>
                    </a:lnTo>
                    <a:lnTo>
                      <a:pt x="1528" y="499"/>
                    </a:lnTo>
                    <a:lnTo>
                      <a:pt x="1509" y="539"/>
                    </a:lnTo>
                    <a:lnTo>
                      <a:pt x="1490" y="575"/>
                    </a:lnTo>
                    <a:lnTo>
                      <a:pt x="1469" y="606"/>
                    </a:lnTo>
                    <a:lnTo>
                      <a:pt x="1443" y="638"/>
                    </a:lnTo>
                    <a:lnTo>
                      <a:pt x="1411" y="675"/>
                    </a:lnTo>
                    <a:lnTo>
                      <a:pt x="1373" y="716"/>
                    </a:lnTo>
                    <a:lnTo>
                      <a:pt x="1330" y="752"/>
                    </a:lnTo>
                    <a:cubicBezTo>
                      <a:pt x="1329" y="753"/>
                      <a:pt x="1328" y="753"/>
                      <a:pt x="1327" y="754"/>
                    </a:cubicBezTo>
                    <a:lnTo>
                      <a:pt x="1274" y="786"/>
                    </a:lnTo>
                    <a:cubicBezTo>
                      <a:pt x="1273" y="787"/>
                      <a:pt x="1272" y="787"/>
                      <a:pt x="1271" y="788"/>
                    </a:cubicBezTo>
                    <a:lnTo>
                      <a:pt x="1203" y="816"/>
                    </a:lnTo>
                    <a:lnTo>
                      <a:pt x="1125" y="838"/>
                    </a:lnTo>
                    <a:lnTo>
                      <a:pt x="1042" y="858"/>
                    </a:lnTo>
                    <a:lnTo>
                      <a:pt x="956" y="875"/>
                    </a:lnTo>
                    <a:lnTo>
                      <a:pt x="866" y="888"/>
                    </a:lnTo>
                    <a:lnTo>
                      <a:pt x="772" y="898"/>
                    </a:lnTo>
                    <a:lnTo>
                      <a:pt x="679" y="906"/>
                    </a:lnTo>
                    <a:lnTo>
                      <a:pt x="598" y="913"/>
                    </a:lnTo>
                    <a:lnTo>
                      <a:pt x="590" y="914"/>
                    </a:lnTo>
                    <a:lnTo>
                      <a:pt x="573" y="915"/>
                    </a:lnTo>
                    <a:lnTo>
                      <a:pt x="546" y="918"/>
                    </a:lnTo>
                    <a:lnTo>
                      <a:pt x="511" y="921"/>
                    </a:lnTo>
                    <a:lnTo>
                      <a:pt x="432" y="927"/>
                    </a:lnTo>
                    <a:lnTo>
                      <a:pt x="351" y="932"/>
                    </a:lnTo>
                    <a:lnTo>
                      <a:pt x="1" y="941"/>
                    </a:lnTo>
                    <a:lnTo>
                      <a:pt x="0" y="89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4" name="Freeform 322"/>
              <p:cNvSpPr>
                <a:spLocks/>
              </p:cNvSpPr>
              <p:nvPr/>
            </p:nvSpPr>
            <p:spPr bwMode="auto">
              <a:xfrm>
                <a:off x="301" y="2513"/>
                <a:ext cx="313" cy="178"/>
              </a:xfrm>
              <a:custGeom>
                <a:avLst/>
                <a:gdLst/>
                <a:ahLst/>
                <a:cxnLst>
                  <a:cxn ang="0">
                    <a:pos x="122" y="390"/>
                  </a:cxn>
                  <a:cxn ang="0">
                    <a:pos x="201" y="148"/>
                  </a:cxn>
                  <a:cxn ang="0">
                    <a:pos x="238" y="43"/>
                  </a:cxn>
                  <a:cxn ang="0">
                    <a:pos x="268" y="10"/>
                  </a:cxn>
                  <a:cxn ang="0">
                    <a:pos x="331" y="7"/>
                  </a:cxn>
                  <a:cxn ang="0">
                    <a:pos x="365" y="24"/>
                  </a:cxn>
                  <a:cxn ang="0">
                    <a:pos x="441" y="92"/>
                  </a:cxn>
                  <a:cxn ang="0">
                    <a:pos x="469" y="132"/>
                  </a:cxn>
                  <a:cxn ang="0">
                    <a:pos x="526" y="217"/>
                  </a:cxn>
                  <a:cxn ang="0">
                    <a:pos x="593" y="332"/>
                  </a:cxn>
                  <a:cxn ang="0">
                    <a:pos x="657" y="467"/>
                  </a:cxn>
                  <a:cxn ang="0">
                    <a:pos x="733" y="659"/>
                  </a:cxn>
                  <a:cxn ang="0">
                    <a:pos x="792" y="763"/>
                  </a:cxn>
                  <a:cxn ang="0">
                    <a:pos x="832" y="838"/>
                  </a:cxn>
                  <a:cxn ang="0">
                    <a:pos x="915" y="960"/>
                  </a:cxn>
                  <a:cxn ang="0">
                    <a:pos x="939" y="984"/>
                  </a:cxn>
                  <a:cxn ang="0">
                    <a:pos x="1029" y="1025"/>
                  </a:cxn>
                  <a:cxn ang="0">
                    <a:pos x="1216" y="1052"/>
                  </a:cxn>
                  <a:cxn ang="0">
                    <a:pos x="1374" y="1057"/>
                  </a:cxn>
                  <a:cxn ang="0">
                    <a:pos x="1528" y="1063"/>
                  </a:cxn>
                  <a:cxn ang="0">
                    <a:pos x="1577" y="1063"/>
                  </a:cxn>
                  <a:cxn ang="0">
                    <a:pos x="1640" y="1067"/>
                  </a:cxn>
                  <a:cxn ang="0">
                    <a:pos x="1660" y="1068"/>
                  </a:cxn>
                  <a:cxn ang="0">
                    <a:pos x="1647" y="1115"/>
                  </a:cxn>
                  <a:cxn ang="0">
                    <a:pos x="1925" y="1121"/>
                  </a:cxn>
                  <a:cxn ang="0">
                    <a:pos x="1647" y="1067"/>
                  </a:cxn>
                  <a:cxn ang="0">
                    <a:pos x="1645" y="1114"/>
                  </a:cxn>
                  <a:cxn ang="0">
                    <a:pos x="1620" y="1113"/>
                  </a:cxn>
                  <a:cxn ang="0">
                    <a:pos x="1564" y="1109"/>
                  </a:cxn>
                  <a:cxn ang="0">
                    <a:pos x="1482" y="1112"/>
                  </a:cxn>
                  <a:cxn ang="0">
                    <a:pos x="1301" y="1105"/>
                  </a:cxn>
                  <a:cxn ang="0">
                    <a:pos x="1151" y="1092"/>
                  </a:cxn>
                  <a:cxn ang="0">
                    <a:pos x="959" y="1052"/>
                  </a:cxn>
                  <a:cxn ang="0">
                    <a:pos x="910" y="1022"/>
                  </a:cxn>
                  <a:cxn ang="0">
                    <a:pos x="827" y="923"/>
                  </a:cxn>
                  <a:cxn ang="0">
                    <a:pos x="758" y="800"/>
                  </a:cxn>
                  <a:cxn ang="0">
                    <a:pos x="732" y="755"/>
                  </a:cxn>
                  <a:cxn ang="0">
                    <a:pos x="665" y="631"/>
                  </a:cxn>
                  <a:cxn ang="0">
                    <a:pos x="595" y="440"/>
                  </a:cxn>
                  <a:cxn ang="0">
                    <a:pos x="529" y="316"/>
                  </a:cxn>
                  <a:cxn ang="0">
                    <a:pos x="457" y="199"/>
                  </a:cxn>
                  <a:cxn ang="0">
                    <a:pos x="425" y="153"/>
                  </a:cxn>
                  <a:cxn ang="0">
                    <a:pos x="393" y="110"/>
                  </a:cxn>
                  <a:cxn ang="0">
                    <a:pos x="339" y="65"/>
                  </a:cxn>
                  <a:cxn ang="0">
                    <a:pos x="293" y="48"/>
                  </a:cxn>
                  <a:cxn ang="0">
                    <a:pos x="295" y="47"/>
                  </a:cxn>
                  <a:cxn ang="0">
                    <a:pos x="271" y="89"/>
                  </a:cxn>
                  <a:cxn ang="0">
                    <a:pos x="233" y="199"/>
                  </a:cxn>
                  <a:cxn ang="0">
                    <a:pos x="112" y="538"/>
                  </a:cxn>
                </a:cxnLst>
                <a:rect l="0" t="0" r="r" b="b"/>
                <a:pathLst>
                  <a:path w="1926" h="1121">
                    <a:moveTo>
                      <a:pt x="0" y="662"/>
                    </a:moveTo>
                    <a:lnTo>
                      <a:pt x="69" y="517"/>
                    </a:lnTo>
                    <a:lnTo>
                      <a:pt x="122" y="390"/>
                    </a:lnTo>
                    <a:lnTo>
                      <a:pt x="161" y="281"/>
                    </a:lnTo>
                    <a:lnTo>
                      <a:pt x="186" y="186"/>
                    </a:lnTo>
                    <a:lnTo>
                      <a:pt x="201" y="148"/>
                    </a:lnTo>
                    <a:lnTo>
                      <a:pt x="212" y="118"/>
                    </a:lnTo>
                    <a:lnTo>
                      <a:pt x="226" y="74"/>
                    </a:lnTo>
                    <a:lnTo>
                      <a:pt x="238" y="43"/>
                    </a:lnTo>
                    <a:cubicBezTo>
                      <a:pt x="239" y="41"/>
                      <a:pt x="240" y="40"/>
                      <a:pt x="241" y="38"/>
                    </a:cubicBezTo>
                    <a:lnTo>
                      <a:pt x="256" y="18"/>
                    </a:lnTo>
                    <a:cubicBezTo>
                      <a:pt x="259" y="14"/>
                      <a:pt x="263" y="11"/>
                      <a:pt x="268" y="10"/>
                    </a:cubicBezTo>
                    <a:lnTo>
                      <a:pt x="291" y="2"/>
                    </a:lnTo>
                    <a:cubicBezTo>
                      <a:pt x="295" y="0"/>
                      <a:pt x="299" y="0"/>
                      <a:pt x="304" y="1"/>
                    </a:cubicBezTo>
                    <a:lnTo>
                      <a:pt x="331" y="7"/>
                    </a:lnTo>
                    <a:cubicBezTo>
                      <a:pt x="333" y="7"/>
                      <a:pt x="335" y="8"/>
                      <a:pt x="337" y="9"/>
                    </a:cubicBezTo>
                    <a:lnTo>
                      <a:pt x="362" y="22"/>
                    </a:lnTo>
                    <a:cubicBezTo>
                      <a:pt x="363" y="23"/>
                      <a:pt x="364" y="24"/>
                      <a:pt x="365" y="24"/>
                    </a:cubicBezTo>
                    <a:lnTo>
                      <a:pt x="382" y="37"/>
                    </a:lnTo>
                    <a:lnTo>
                      <a:pt x="424" y="74"/>
                    </a:lnTo>
                    <a:lnTo>
                      <a:pt x="441" y="92"/>
                    </a:lnTo>
                    <a:lnTo>
                      <a:pt x="457" y="113"/>
                    </a:lnTo>
                    <a:lnTo>
                      <a:pt x="465" y="126"/>
                    </a:lnTo>
                    <a:lnTo>
                      <a:pt x="469" y="132"/>
                    </a:lnTo>
                    <a:lnTo>
                      <a:pt x="476" y="143"/>
                    </a:lnTo>
                    <a:lnTo>
                      <a:pt x="496" y="172"/>
                    </a:lnTo>
                    <a:lnTo>
                      <a:pt x="526" y="217"/>
                    </a:lnTo>
                    <a:lnTo>
                      <a:pt x="546" y="251"/>
                    </a:lnTo>
                    <a:lnTo>
                      <a:pt x="570" y="291"/>
                    </a:lnTo>
                    <a:lnTo>
                      <a:pt x="593" y="332"/>
                    </a:lnTo>
                    <a:lnTo>
                      <a:pt x="613" y="367"/>
                    </a:lnTo>
                    <a:lnTo>
                      <a:pt x="638" y="419"/>
                    </a:lnTo>
                    <a:lnTo>
                      <a:pt x="657" y="467"/>
                    </a:lnTo>
                    <a:lnTo>
                      <a:pt x="691" y="568"/>
                    </a:lnTo>
                    <a:lnTo>
                      <a:pt x="710" y="612"/>
                    </a:lnTo>
                    <a:lnTo>
                      <a:pt x="733" y="659"/>
                    </a:lnTo>
                    <a:lnTo>
                      <a:pt x="751" y="692"/>
                    </a:lnTo>
                    <a:lnTo>
                      <a:pt x="773" y="732"/>
                    </a:lnTo>
                    <a:lnTo>
                      <a:pt x="792" y="763"/>
                    </a:lnTo>
                    <a:lnTo>
                      <a:pt x="798" y="773"/>
                    </a:lnTo>
                    <a:lnTo>
                      <a:pt x="801" y="779"/>
                    </a:lnTo>
                    <a:lnTo>
                      <a:pt x="832" y="838"/>
                    </a:lnTo>
                    <a:lnTo>
                      <a:pt x="848" y="868"/>
                    </a:lnTo>
                    <a:lnTo>
                      <a:pt x="867" y="896"/>
                    </a:lnTo>
                    <a:lnTo>
                      <a:pt x="915" y="960"/>
                    </a:lnTo>
                    <a:lnTo>
                      <a:pt x="912" y="957"/>
                    </a:lnTo>
                    <a:lnTo>
                      <a:pt x="943" y="987"/>
                    </a:lnTo>
                    <a:lnTo>
                      <a:pt x="939" y="984"/>
                    </a:lnTo>
                    <a:lnTo>
                      <a:pt x="979" y="1009"/>
                    </a:lnTo>
                    <a:lnTo>
                      <a:pt x="974" y="1007"/>
                    </a:lnTo>
                    <a:lnTo>
                      <a:pt x="1029" y="1025"/>
                    </a:lnTo>
                    <a:lnTo>
                      <a:pt x="1092" y="1036"/>
                    </a:lnTo>
                    <a:lnTo>
                      <a:pt x="1158" y="1045"/>
                    </a:lnTo>
                    <a:lnTo>
                      <a:pt x="1216" y="1052"/>
                    </a:lnTo>
                    <a:lnTo>
                      <a:pt x="1263" y="1056"/>
                    </a:lnTo>
                    <a:lnTo>
                      <a:pt x="1304" y="1057"/>
                    </a:lnTo>
                    <a:lnTo>
                      <a:pt x="1374" y="1057"/>
                    </a:lnTo>
                    <a:lnTo>
                      <a:pt x="1435" y="1062"/>
                    </a:lnTo>
                    <a:lnTo>
                      <a:pt x="1485" y="1065"/>
                    </a:lnTo>
                    <a:lnTo>
                      <a:pt x="1528" y="1063"/>
                    </a:lnTo>
                    <a:lnTo>
                      <a:pt x="1566" y="1061"/>
                    </a:lnTo>
                    <a:cubicBezTo>
                      <a:pt x="1568" y="1061"/>
                      <a:pt x="1570" y="1062"/>
                      <a:pt x="1571" y="1062"/>
                    </a:cubicBezTo>
                    <a:lnTo>
                      <a:pt x="1577" y="1063"/>
                    </a:lnTo>
                    <a:lnTo>
                      <a:pt x="1588" y="1064"/>
                    </a:lnTo>
                    <a:lnTo>
                      <a:pt x="1623" y="1066"/>
                    </a:lnTo>
                    <a:lnTo>
                      <a:pt x="1640" y="1067"/>
                    </a:lnTo>
                    <a:lnTo>
                      <a:pt x="1650" y="1066"/>
                    </a:lnTo>
                    <a:cubicBezTo>
                      <a:pt x="1652" y="1066"/>
                      <a:pt x="1654" y="1067"/>
                      <a:pt x="1656" y="1067"/>
                    </a:cubicBezTo>
                    <a:lnTo>
                      <a:pt x="1660" y="1068"/>
                    </a:lnTo>
                    <a:cubicBezTo>
                      <a:pt x="1672" y="1071"/>
                      <a:pt x="1680" y="1082"/>
                      <a:pt x="1678" y="1094"/>
                    </a:cubicBezTo>
                    <a:cubicBezTo>
                      <a:pt x="1677" y="1106"/>
                      <a:pt x="1667" y="1115"/>
                      <a:pt x="1654" y="1115"/>
                    </a:cubicBezTo>
                    <a:lnTo>
                      <a:pt x="1647" y="1115"/>
                    </a:lnTo>
                    <a:lnTo>
                      <a:pt x="1648" y="1067"/>
                    </a:lnTo>
                    <a:lnTo>
                      <a:pt x="1926" y="1073"/>
                    </a:lnTo>
                    <a:lnTo>
                      <a:pt x="1925" y="1121"/>
                    </a:lnTo>
                    <a:lnTo>
                      <a:pt x="1647" y="1115"/>
                    </a:lnTo>
                    <a:cubicBezTo>
                      <a:pt x="1634" y="1115"/>
                      <a:pt x="1623" y="1104"/>
                      <a:pt x="1623" y="1091"/>
                    </a:cubicBezTo>
                    <a:cubicBezTo>
                      <a:pt x="1624" y="1078"/>
                      <a:pt x="1634" y="1067"/>
                      <a:pt x="1647" y="1067"/>
                    </a:cubicBezTo>
                    <a:lnTo>
                      <a:pt x="1654" y="1067"/>
                    </a:lnTo>
                    <a:lnTo>
                      <a:pt x="1649" y="1115"/>
                    </a:lnTo>
                    <a:lnTo>
                      <a:pt x="1645" y="1114"/>
                    </a:lnTo>
                    <a:lnTo>
                      <a:pt x="1650" y="1114"/>
                    </a:lnTo>
                    <a:lnTo>
                      <a:pt x="1637" y="1114"/>
                    </a:lnTo>
                    <a:lnTo>
                      <a:pt x="1620" y="1113"/>
                    </a:lnTo>
                    <a:lnTo>
                      <a:pt x="1585" y="1111"/>
                    </a:lnTo>
                    <a:lnTo>
                      <a:pt x="1570" y="1110"/>
                    </a:lnTo>
                    <a:lnTo>
                      <a:pt x="1564" y="1109"/>
                    </a:lnTo>
                    <a:lnTo>
                      <a:pt x="1569" y="1109"/>
                    </a:lnTo>
                    <a:lnTo>
                      <a:pt x="1529" y="1111"/>
                    </a:lnTo>
                    <a:lnTo>
                      <a:pt x="1482" y="1112"/>
                    </a:lnTo>
                    <a:lnTo>
                      <a:pt x="1432" y="1109"/>
                    </a:lnTo>
                    <a:lnTo>
                      <a:pt x="1374" y="1105"/>
                    </a:lnTo>
                    <a:lnTo>
                      <a:pt x="1301" y="1105"/>
                    </a:lnTo>
                    <a:lnTo>
                      <a:pt x="1259" y="1103"/>
                    </a:lnTo>
                    <a:lnTo>
                      <a:pt x="1211" y="1099"/>
                    </a:lnTo>
                    <a:lnTo>
                      <a:pt x="1151" y="1092"/>
                    </a:lnTo>
                    <a:lnTo>
                      <a:pt x="1083" y="1083"/>
                    </a:lnTo>
                    <a:lnTo>
                      <a:pt x="1014" y="1070"/>
                    </a:lnTo>
                    <a:lnTo>
                      <a:pt x="959" y="1052"/>
                    </a:lnTo>
                    <a:cubicBezTo>
                      <a:pt x="957" y="1052"/>
                      <a:pt x="955" y="1051"/>
                      <a:pt x="954" y="1050"/>
                    </a:cubicBezTo>
                    <a:lnTo>
                      <a:pt x="914" y="1025"/>
                    </a:lnTo>
                    <a:cubicBezTo>
                      <a:pt x="912" y="1024"/>
                      <a:pt x="911" y="1023"/>
                      <a:pt x="910" y="1022"/>
                    </a:cubicBezTo>
                    <a:lnTo>
                      <a:pt x="879" y="992"/>
                    </a:lnTo>
                    <a:cubicBezTo>
                      <a:pt x="878" y="991"/>
                      <a:pt x="877" y="990"/>
                      <a:pt x="876" y="989"/>
                    </a:cubicBezTo>
                    <a:lnTo>
                      <a:pt x="827" y="923"/>
                    </a:lnTo>
                    <a:lnTo>
                      <a:pt x="807" y="891"/>
                    </a:lnTo>
                    <a:lnTo>
                      <a:pt x="789" y="860"/>
                    </a:lnTo>
                    <a:lnTo>
                      <a:pt x="758" y="800"/>
                    </a:lnTo>
                    <a:lnTo>
                      <a:pt x="757" y="798"/>
                    </a:lnTo>
                    <a:lnTo>
                      <a:pt x="751" y="788"/>
                    </a:lnTo>
                    <a:lnTo>
                      <a:pt x="732" y="755"/>
                    </a:lnTo>
                    <a:lnTo>
                      <a:pt x="708" y="715"/>
                    </a:lnTo>
                    <a:lnTo>
                      <a:pt x="690" y="680"/>
                    </a:lnTo>
                    <a:lnTo>
                      <a:pt x="665" y="631"/>
                    </a:lnTo>
                    <a:lnTo>
                      <a:pt x="646" y="583"/>
                    </a:lnTo>
                    <a:lnTo>
                      <a:pt x="612" y="484"/>
                    </a:lnTo>
                    <a:lnTo>
                      <a:pt x="595" y="440"/>
                    </a:lnTo>
                    <a:lnTo>
                      <a:pt x="572" y="390"/>
                    </a:lnTo>
                    <a:lnTo>
                      <a:pt x="552" y="355"/>
                    </a:lnTo>
                    <a:lnTo>
                      <a:pt x="529" y="316"/>
                    </a:lnTo>
                    <a:lnTo>
                      <a:pt x="505" y="276"/>
                    </a:lnTo>
                    <a:lnTo>
                      <a:pt x="485" y="243"/>
                    </a:lnTo>
                    <a:lnTo>
                      <a:pt x="457" y="199"/>
                    </a:lnTo>
                    <a:lnTo>
                      <a:pt x="435" y="168"/>
                    </a:lnTo>
                    <a:lnTo>
                      <a:pt x="429" y="159"/>
                    </a:lnTo>
                    <a:lnTo>
                      <a:pt x="425" y="153"/>
                    </a:lnTo>
                    <a:lnTo>
                      <a:pt x="418" y="142"/>
                    </a:lnTo>
                    <a:lnTo>
                      <a:pt x="406" y="125"/>
                    </a:lnTo>
                    <a:lnTo>
                      <a:pt x="393" y="110"/>
                    </a:lnTo>
                    <a:lnTo>
                      <a:pt x="353" y="76"/>
                    </a:lnTo>
                    <a:lnTo>
                      <a:pt x="336" y="63"/>
                    </a:lnTo>
                    <a:lnTo>
                      <a:pt x="339" y="65"/>
                    </a:lnTo>
                    <a:lnTo>
                      <a:pt x="314" y="52"/>
                    </a:lnTo>
                    <a:lnTo>
                      <a:pt x="320" y="54"/>
                    </a:lnTo>
                    <a:lnTo>
                      <a:pt x="293" y="48"/>
                    </a:lnTo>
                    <a:lnTo>
                      <a:pt x="306" y="47"/>
                    </a:lnTo>
                    <a:lnTo>
                      <a:pt x="283" y="55"/>
                    </a:lnTo>
                    <a:lnTo>
                      <a:pt x="295" y="47"/>
                    </a:lnTo>
                    <a:lnTo>
                      <a:pt x="280" y="67"/>
                    </a:lnTo>
                    <a:lnTo>
                      <a:pt x="283" y="62"/>
                    </a:lnTo>
                    <a:lnTo>
                      <a:pt x="271" y="89"/>
                    </a:lnTo>
                    <a:lnTo>
                      <a:pt x="257" y="135"/>
                    </a:lnTo>
                    <a:lnTo>
                      <a:pt x="246" y="165"/>
                    </a:lnTo>
                    <a:lnTo>
                      <a:pt x="233" y="199"/>
                    </a:lnTo>
                    <a:lnTo>
                      <a:pt x="206" y="296"/>
                    </a:lnTo>
                    <a:lnTo>
                      <a:pt x="167" y="409"/>
                    </a:lnTo>
                    <a:lnTo>
                      <a:pt x="112" y="538"/>
                    </a:lnTo>
                    <a:lnTo>
                      <a:pt x="43" y="683"/>
                    </a:lnTo>
                    <a:lnTo>
                      <a:pt x="0" y="662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5" name="Freeform 323"/>
              <p:cNvSpPr>
                <a:spLocks noEditPoints="1"/>
              </p:cNvSpPr>
              <p:nvPr/>
            </p:nvSpPr>
            <p:spPr bwMode="auto">
              <a:xfrm>
                <a:off x="454" y="2348"/>
                <a:ext cx="2" cy="343"/>
              </a:xfrm>
              <a:custGeom>
                <a:avLst/>
                <a:gdLst/>
                <a:ahLst/>
                <a:cxnLst>
                  <a:cxn ang="0">
                    <a:pos x="0" y="338"/>
                  </a:cxn>
                  <a:cxn ang="0">
                    <a:pos x="0" y="330"/>
                  </a:cxn>
                  <a:cxn ang="0">
                    <a:pos x="2" y="325"/>
                  </a:cxn>
                  <a:cxn ang="0">
                    <a:pos x="2" y="323"/>
                  </a:cxn>
                  <a:cxn ang="0">
                    <a:pos x="0" y="318"/>
                  </a:cxn>
                  <a:cxn ang="0">
                    <a:pos x="0" y="308"/>
                  </a:cxn>
                  <a:cxn ang="0">
                    <a:pos x="0" y="300"/>
                  </a:cxn>
                  <a:cxn ang="0">
                    <a:pos x="2" y="295"/>
                  </a:cxn>
                  <a:cxn ang="0">
                    <a:pos x="2" y="292"/>
                  </a:cxn>
                  <a:cxn ang="0">
                    <a:pos x="0" y="287"/>
                  </a:cxn>
                  <a:cxn ang="0">
                    <a:pos x="0" y="277"/>
                  </a:cxn>
                  <a:cxn ang="0">
                    <a:pos x="0" y="269"/>
                  </a:cxn>
                  <a:cxn ang="0">
                    <a:pos x="2" y="264"/>
                  </a:cxn>
                  <a:cxn ang="0">
                    <a:pos x="2" y="262"/>
                  </a:cxn>
                  <a:cxn ang="0">
                    <a:pos x="0" y="256"/>
                  </a:cxn>
                  <a:cxn ang="0">
                    <a:pos x="0" y="246"/>
                  </a:cxn>
                  <a:cxn ang="0">
                    <a:pos x="0" y="239"/>
                  </a:cxn>
                  <a:cxn ang="0">
                    <a:pos x="2" y="234"/>
                  </a:cxn>
                  <a:cxn ang="0">
                    <a:pos x="2" y="231"/>
                  </a:cxn>
                  <a:cxn ang="0">
                    <a:pos x="0" y="226"/>
                  </a:cxn>
                  <a:cxn ang="0">
                    <a:pos x="0" y="215"/>
                  </a:cxn>
                  <a:cxn ang="0">
                    <a:pos x="0" y="208"/>
                  </a:cxn>
                  <a:cxn ang="0">
                    <a:pos x="2" y="203"/>
                  </a:cxn>
                  <a:cxn ang="0">
                    <a:pos x="2" y="200"/>
                  </a:cxn>
                  <a:cxn ang="0">
                    <a:pos x="0" y="195"/>
                  </a:cxn>
                  <a:cxn ang="0">
                    <a:pos x="0" y="185"/>
                  </a:cxn>
                  <a:cxn ang="0">
                    <a:pos x="0" y="177"/>
                  </a:cxn>
                  <a:cxn ang="0">
                    <a:pos x="2" y="172"/>
                  </a:cxn>
                  <a:cxn ang="0">
                    <a:pos x="2" y="170"/>
                  </a:cxn>
                  <a:cxn ang="0">
                    <a:pos x="0" y="164"/>
                  </a:cxn>
                  <a:cxn ang="0">
                    <a:pos x="0" y="154"/>
                  </a:cxn>
                  <a:cxn ang="0">
                    <a:pos x="0" y="147"/>
                  </a:cxn>
                  <a:cxn ang="0">
                    <a:pos x="2" y="141"/>
                  </a:cxn>
                  <a:cxn ang="0">
                    <a:pos x="2" y="139"/>
                  </a:cxn>
                  <a:cxn ang="0">
                    <a:pos x="0" y="134"/>
                  </a:cxn>
                  <a:cxn ang="0">
                    <a:pos x="0" y="124"/>
                  </a:cxn>
                  <a:cxn ang="0">
                    <a:pos x="0" y="116"/>
                  </a:cxn>
                  <a:cxn ang="0">
                    <a:pos x="2" y="111"/>
                  </a:cxn>
                  <a:cxn ang="0">
                    <a:pos x="2" y="108"/>
                  </a:cxn>
                  <a:cxn ang="0">
                    <a:pos x="0" y="103"/>
                  </a:cxn>
                  <a:cxn ang="0">
                    <a:pos x="0" y="93"/>
                  </a:cxn>
                  <a:cxn ang="0">
                    <a:pos x="0" y="85"/>
                  </a:cxn>
                  <a:cxn ang="0">
                    <a:pos x="2" y="80"/>
                  </a:cxn>
                  <a:cxn ang="0">
                    <a:pos x="2" y="78"/>
                  </a:cxn>
                  <a:cxn ang="0">
                    <a:pos x="0" y="72"/>
                  </a:cxn>
                  <a:cxn ang="0">
                    <a:pos x="0" y="62"/>
                  </a:cxn>
                  <a:cxn ang="0">
                    <a:pos x="0" y="55"/>
                  </a:cxn>
                  <a:cxn ang="0">
                    <a:pos x="2" y="49"/>
                  </a:cxn>
                  <a:cxn ang="0">
                    <a:pos x="2" y="47"/>
                  </a:cxn>
                  <a:cxn ang="0">
                    <a:pos x="0" y="42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0" y="1"/>
                  </a:cxn>
                </a:cxnLst>
                <a:rect l="0" t="0" r="r" b="b"/>
                <a:pathLst>
                  <a:path w="2" h="343">
                    <a:moveTo>
                      <a:pt x="0" y="343"/>
                    </a:moveTo>
                    <a:lnTo>
                      <a:pt x="0" y="341"/>
                    </a:lnTo>
                    <a:lnTo>
                      <a:pt x="2" y="341"/>
                    </a:lnTo>
                    <a:lnTo>
                      <a:pt x="2" y="343"/>
                    </a:lnTo>
                    <a:lnTo>
                      <a:pt x="0" y="343"/>
                    </a:lnTo>
                    <a:close/>
                    <a:moveTo>
                      <a:pt x="0" y="338"/>
                    </a:moveTo>
                    <a:lnTo>
                      <a:pt x="0" y="336"/>
                    </a:lnTo>
                    <a:lnTo>
                      <a:pt x="2" y="336"/>
                    </a:lnTo>
                    <a:lnTo>
                      <a:pt x="2" y="338"/>
                    </a:lnTo>
                    <a:lnTo>
                      <a:pt x="0" y="338"/>
                    </a:lnTo>
                    <a:close/>
                    <a:moveTo>
                      <a:pt x="0" y="333"/>
                    </a:moveTo>
                    <a:lnTo>
                      <a:pt x="0" y="330"/>
                    </a:lnTo>
                    <a:lnTo>
                      <a:pt x="2" y="330"/>
                    </a:lnTo>
                    <a:lnTo>
                      <a:pt x="2" y="333"/>
                    </a:lnTo>
                    <a:lnTo>
                      <a:pt x="0" y="333"/>
                    </a:lnTo>
                    <a:close/>
                    <a:moveTo>
                      <a:pt x="0" y="328"/>
                    </a:moveTo>
                    <a:lnTo>
                      <a:pt x="0" y="325"/>
                    </a:lnTo>
                    <a:lnTo>
                      <a:pt x="2" y="325"/>
                    </a:lnTo>
                    <a:lnTo>
                      <a:pt x="2" y="328"/>
                    </a:lnTo>
                    <a:lnTo>
                      <a:pt x="0" y="328"/>
                    </a:lnTo>
                    <a:close/>
                    <a:moveTo>
                      <a:pt x="0" y="323"/>
                    </a:moveTo>
                    <a:lnTo>
                      <a:pt x="0" y="320"/>
                    </a:lnTo>
                    <a:lnTo>
                      <a:pt x="2" y="320"/>
                    </a:lnTo>
                    <a:lnTo>
                      <a:pt x="2" y="323"/>
                    </a:lnTo>
                    <a:lnTo>
                      <a:pt x="0" y="323"/>
                    </a:lnTo>
                    <a:close/>
                    <a:moveTo>
                      <a:pt x="0" y="318"/>
                    </a:moveTo>
                    <a:lnTo>
                      <a:pt x="0" y="315"/>
                    </a:lnTo>
                    <a:lnTo>
                      <a:pt x="2" y="315"/>
                    </a:lnTo>
                    <a:lnTo>
                      <a:pt x="2" y="318"/>
                    </a:lnTo>
                    <a:lnTo>
                      <a:pt x="0" y="318"/>
                    </a:lnTo>
                    <a:close/>
                    <a:moveTo>
                      <a:pt x="0" y="313"/>
                    </a:moveTo>
                    <a:lnTo>
                      <a:pt x="0" y="310"/>
                    </a:lnTo>
                    <a:lnTo>
                      <a:pt x="2" y="310"/>
                    </a:lnTo>
                    <a:lnTo>
                      <a:pt x="2" y="313"/>
                    </a:lnTo>
                    <a:lnTo>
                      <a:pt x="0" y="313"/>
                    </a:lnTo>
                    <a:close/>
                    <a:moveTo>
                      <a:pt x="0" y="308"/>
                    </a:moveTo>
                    <a:lnTo>
                      <a:pt x="0" y="305"/>
                    </a:lnTo>
                    <a:lnTo>
                      <a:pt x="2" y="305"/>
                    </a:lnTo>
                    <a:lnTo>
                      <a:pt x="2" y="308"/>
                    </a:lnTo>
                    <a:lnTo>
                      <a:pt x="0" y="308"/>
                    </a:lnTo>
                    <a:close/>
                    <a:moveTo>
                      <a:pt x="0" y="302"/>
                    </a:moveTo>
                    <a:lnTo>
                      <a:pt x="0" y="300"/>
                    </a:lnTo>
                    <a:lnTo>
                      <a:pt x="2" y="300"/>
                    </a:lnTo>
                    <a:lnTo>
                      <a:pt x="2" y="302"/>
                    </a:lnTo>
                    <a:lnTo>
                      <a:pt x="0" y="302"/>
                    </a:lnTo>
                    <a:close/>
                    <a:moveTo>
                      <a:pt x="0" y="297"/>
                    </a:moveTo>
                    <a:lnTo>
                      <a:pt x="0" y="295"/>
                    </a:lnTo>
                    <a:lnTo>
                      <a:pt x="2" y="295"/>
                    </a:lnTo>
                    <a:lnTo>
                      <a:pt x="2" y="297"/>
                    </a:lnTo>
                    <a:lnTo>
                      <a:pt x="0" y="297"/>
                    </a:lnTo>
                    <a:close/>
                    <a:moveTo>
                      <a:pt x="0" y="292"/>
                    </a:moveTo>
                    <a:lnTo>
                      <a:pt x="0" y="290"/>
                    </a:lnTo>
                    <a:lnTo>
                      <a:pt x="2" y="290"/>
                    </a:lnTo>
                    <a:lnTo>
                      <a:pt x="2" y="292"/>
                    </a:lnTo>
                    <a:lnTo>
                      <a:pt x="0" y="292"/>
                    </a:lnTo>
                    <a:close/>
                    <a:moveTo>
                      <a:pt x="0" y="287"/>
                    </a:moveTo>
                    <a:lnTo>
                      <a:pt x="0" y="285"/>
                    </a:lnTo>
                    <a:lnTo>
                      <a:pt x="2" y="285"/>
                    </a:lnTo>
                    <a:lnTo>
                      <a:pt x="2" y="287"/>
                    </a:lnTo>
                    <a:lnTo>
                      <a:pt x="0" y="287"/>
                    </a:lnTo>
                    <a:close/>
                    <a:moveTo>
                      <a:pt x="0" y="282"/>
                    </a:moveTo>
                    <a:lnTo>
                      <a:pt x="0" y="279"/>
                    </a:lnTo>
                    <a:lnTo>
                      <a:pt x="2" y="279"/>
                    </a:lnTo>
                    <a:lnTo>
                      <a:pt x="2" y="282"/>
                    </a:lnTo>
                    <a:lnTo>
                      <a:pt x="0" y="282"/>
                    </a:lnTo>
                    <a:close/>
                    <a:moveTo>
                      <a:pt x="0" y="277"/>
                    </a:moveTo>
                    <a:lnTo>
                      <a:pt x="0" y="274"/>
                    </a:lnTo>
                    <a:lnTo>
                      <a:pt x="2" y="274"/>
                    </a:lnTo>
                    <a:lnTo>
                      <a:pt x="2" y="277"/>
                    </a:lnTo>
                    <a:lnTo>
                      <a:pt x="0" y="277"/>
                    </a:lnTo>
                    <a:close/>
                    <a:moveTo>
                      <a:pt x="0" y="272"/>
                    </a:moveTo>
                    <a:lnTo>
                      <a:pt x="0" y="269"/>
                    </a:lnTo>
                    <a:lnTo>
                      <a:pt x="2" y="269"/>
                    </a:lnTo>
                    <a:lnTo>
                      <a:pt x="2" y="272"/>
                    </a:lnTo>
                    <a:lnTo>
                      <a:pt x="0" y="272"/>
                    </a:lnTo>
                    <a:close/>
                    <a:moveTo>
                      <a:pt x="0" y="267"/>
                    </a:moveTo>
                    <a:lnTo>
                      <a:pt x="0" y="264"/>
                    </a:lnTo>
                    <a:lnTo>
                      <a:pt x="2" y="264"/>
                    </a:lnTo>
                    <a:lnTo>
                      <a:pt x="2" y="267"/>
                    </a:lnTo>
                    <a:lnTo>
                      <a:pt x="0" y="267"/>
                    </a:lnTo>
                    <a:close/>
                    <a:moveTo>
                      <a:pt x="0" y="262"/>
                    </a:moveTo>
                    <a:lnTo>
                      <a:pt x="0" y="259"/>
                    </a:lnTo>
                    <a:lnTo>
                      <a:pt x="2" y="259"/>
                    </a:lnTo>
                    <a:lnTo>
                      <a:pt x="2" y="262"/>
                    </a:lnTo>
                    <a:lnTo>
                      <a:pt x="0" y="262"/>
                    </a:lnTo>
                    <a:close/>
                    <a:moveTo>
                      <a:pt x="0" y="256"/>
                    </a:moveTo>
                    <a:lnTo>
                      <a:pt x="0" y="254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0" y="256"/>
                    </a:lnTo>
                    <a:close/>
                    <a:moveTo>
                      <a:pt x="0" y="251"/>
                    </a:moveTo>
                    <a:lnTo>
                      <a:pt x="0" y="249"/>
                    </a:lnTo>
                    <a:lnTo>
                      <a:pt x="2" y="249"/>
                    </a:lnTo>
                    <a:lnTo>
                      <a:pt x="2" y="251"/>
                    </a:lnTo>
                    <a:lnTo>
                      <a:pt x="0" y="251"/>
                    </a:lnTo>
                    <a:close/>
                    <a:moveTo>
                      <a:pt x="0" y="246"/>
                    </a:moveTo>
                    <a:lnTo>
                      <a:pt x="0" y="244"/>
                    </a:lnTo>
                    <a:lnTo>
                      <a:pt x="2" y="244"/>
                    </a:lnTo>
                    <a:lnTo>
                      <a:pt x="2" y="246"/>
                    </a:lnTo>
                    <a:lnTo>
                      <a:pt x="0" y="246"/>
                    </a:lnTo>
                    <a:close/>
                    <a:moveTo>
                      <a:pt x="0" y="241"/>
                    </a:moveTo>
                    <a:lnTo>
                      <a:pt x="0" y="239"/>
                    </a:lnTo>
                    <a:lnTo>
                      <a:pt x="2" y="239"/>
                    </a:lnTo>
                    <a:lnTo>
                      <a:pt x="2" y="241"/>
                    </a:lnTo>
                    <a:lnTo>
                      <a:pt x="0" y="241"/>
                    </a:lnTo>
                    <a:close/>
                    <a:moveTo>
                      <a:pt x="0" y="236"/>
                    </a:moveTo>
                    <a:lnTo>
                      <a:pt x="0" y="234"/>
                    </a:lnTo>
                    <a:lnTo>
                      <a:pt x="2" y="234"/>
                    </a:lnTo>
                    <a:lnTo>
                      <a:pt x="2" y="236"/>
                    </a:lnTo>
                    <a:lnTo>
                      <a:pt x="0" y="236"/>
                    </a:lnTo>
                    <a:close/>
                    <a:moveTo>
                      <a:pt x="0" y="231"/>
                    </a:moveTo>
                    <a:lnTo>
                      <a:pt x="0" y="228"/>
                    </a:lnTo>
                    <a:lnTo>
                      <a:pt x="2" y="228"/>
                    </a:lnTo>
                    <a:lnTo>
                      <a:pt x="2" y="231"/>
                    </a:lnTo>
                    <a:lnTo>
                      <a:pt x="0" y="231"/>
                    </a:lnTo>
                    <a:close/>
                    <a:moveTo>
                      <a:pt x="0" y="226"/>
                    </a:moveTo>
                    <a:lnTo>
                      <a:pt x="0" y="223"/>
                    </a:lnTo>
                    <a:lnTo>
                      <a:pt x="2" y="223"/>
                    </a:lnTo>
                    <a:lnTo>
                      <a:pt x="2" y="226"/>
                    </a:lnTo>
                    <a:lnTo>
                      <a:pt x="0" y="226"/>
                    </a:lnTo>
                    <a:close/>
                    <a:moveTo>
                      <a:pt x="0" y="221"/>
                    </a:moveTo>
                    <a:lnTo>
                      <a:pt x="0" y="218"/>
                    </a:lnTo>
                    <a:lnTo>
                      <a:pt x="2" y="218"/>
                    </a:lnTo>
                    <a:lnTo>
                      <a:pt x="2" y="221"/>
                    </a:lnTo>
                    <a:lnTo>
                      <a:pt x="0" y="221"/>
                    </a:lnTo>
                    <a:close/>
                    <a:moveTo>
                      <a:pt x="0" y="215"/>
                    </a:moveTo>
                    <a:lnTo>
                      <a:pt x="0" y="213"/>
                    </a:lnTo>
                    <a:lnTo>
                      <a:pt x="2" y="213"/>
                    </a:lnTo>
                    <a:lnTo>
                      <a:pt x="2" y="215"/>
                    </a:lnTo>
                    <a:lnTo>
                      <a:pt x="0" y="215"/>
                    </a:lnTo>
                    <a:close/>
                    <a:moveTo>
                      <a:pt x="0" y="210"/>
                    </a:moveTo>
                    <a:lnTo>
                      <a:pt x="0" y="208"/>
                    </a:lnTo>
                    <a:lnTo>
                      <a:pt x="2" y="208"/>
                    </a:lnTo>
                    <a:lnTo>
                      <a:pt x="2" y="210"/>
                    </a:lnTo>
                    <a:lnTo>
                      <a:pt x="0" y="210"/>
                    </a:lnTo>
                    <a:close/>
                    <a:moveTo>
                      <a:pt x="0" y="205"/>
                    </a:moveTo>
                    <a:lnTo>
                      <a:pt x="0" y="203"/>
                    </a:lnTo>
                    <a:lnTo>
                      <a:pt x="2" y="203"/>
                    </a:lnTo>
                    <a:lnTo>
                      <a:pt x="2" y="205"/>
                    </a:lnTo>
                    <a:lnTo>
                      <a:pt x="0" y="205"/>
                    </a:lnTo>
                    <a:close/>
                    <a:moveTo>
                      <a:pt x="0" y="200"/>
                    </a:moveTo>
                    <a:lnTo>
                      <a:pt x="0" y="198"/>
                    </a:lnTo>
                    <a:lnTo>
                      <a:pt x="2" y="198"/>
                    </a:lnTo>
                    <a:lnTo>
                      <a:pt x="2" y="200"/>
                    </a:lnTo>
                    <a:lnTo>
                      <a:pt x="0" y="200"/>
                    </a:lnTo>
                    <a:close/>
                    <a:moveTo>
                      <a:pt x="0" y="195"/>
                    </a:moveTo>
                    <a:lnTo>
                      <a:pt x="0" y="193"/>
                    </a:lnTo>
                    <a:lnTo>
                      <a:pt x="2" y="193"/>
                    </a:lnTo>
                    <a:lnTo>
                      <a:pt x="2" y="195"/>
                    </a:lnTo>
                    <a:lnTo>
                      <a:pt x="0" y="195"/>
                    </a:lnTo>
                    <a:close/>
                    <a:moveTo>
                      <a:pt x="0" y="190"/>
                    </a:moveTo>
                    <a:lnTo>
                      <a:pt x="0" y="187"/>
                    </a:lnTo>
                    <a:lnTo>
                      <a:pt x="2" y="187"/>
                    </a:lnTo>
                    <a:lnTo>
                      <a:pt x="2" y="190"/>
                    </a:lnTo>
                    <a:lnTo>
                      <a:pt x="0" y="190"/>
                    </a:lnTo>
                    <a:close/>
                    <a:moveTo>
                      <a:pt x="0" y="185"/>
                    </a:moveTo>
                    <a:lnTo>
                      <a:pt x="0" y="182"/>
                    </a:lnTo>
                    <a:lnTo>
                      <a:pt x="2" y="182"/>
                    </a:lnTo>
                    <a:lnTo>
                      <a:pt x="2" y="185"/>
                    </a:lnTo>
                    <a:lnTo>
                      <a:pt x="0" y="185"/>
                    </a:lnTo>
                    <a:close/>
                    <a:moveTo>
                      <a:pt x="0" y="180"/>
                    </a:moveTo>
                    <a:lnTo>
                      <a:pt x="0" y="177"/>
                    </a:lnTo>
                    <a:lnTo>
                      <a:pt x="2" y="177"/>
                    </a:lnTo>
                    <a:lnTo>
                      <a:pt x="2" y="180"/>
                    </a:lnTo>
                    <a:lnTo>
                      <a:pt x="0" y="180"/>
                    </a:lnTo>
                    <a:close/>
                    <a:moveTo>
                      <a:pt x="0" y="175"/>
                    </a:moveTo>
                    <a:lnTo>
                      <a:pt x="0" y="172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0" y="175"/>
                    </a:lnTo>
                    <a:close/>
                    <a:moveTo>
                      <a:pt x="0" y="170"/>
                    </a:moveTo>
                    <a:lnTo>
                      <a:pt x="0" y="167"/>
                    </a:lnTo>
                    <a:lnTo>
                      <a:pt x="2" y="167"/>
                    </a:lnTo>
                    <a:lnTo>
                      <a:pt x="2" y="170"/>
                    </a:lnTo>
                    <a:lnTo>
                      <a:pt x="0" y="170"/>
                    </a:lnTo>
                    <a:close/>
                    <a:moveTo>
                      <a:pt x="0" y="164"/>
                    </a:moveTo>
                    <a:lnTo>
                      <a:pt x="0" y="162"/>
                    </a:lnTo>
                    <a:lnTo>
                      <a:pt x="2" y="162"/>
                    </a:lnTo>
                    <a:lnTo>
                      <a:pt x="2" y="164"/>
                    </a:lnTo>
                    <a:lnTo>
                      <a:pt x="0" y="164"/>
                    </a:lnTo>
                    <a:close/>
                    <a:moveTo>
                      <a:pt x="0" y="159"/>
                    </a:moveTo>
                    <a:lnTo>
                      <a:pt x="0" y="157"/>
                    </a:lnTo>
                    <a:lnTo>
                      <a:pt x="2" y="157"/>
                    </a:lnTo>
                    <a:lnTo>
                      <a:pt x="2" y="159"/>
                    </a:lnTo>
                    <a:lnTo>
                      <a:pt x="0" y="159"/>
                    </a:lnTo>
                    <a:close/>
                    <a:moveTo>
                      <a:pt x="0" y="154"/>
                    </a:moveTo>
                    <a:lnTo>
                      <a:pt x="0" y="152"/>
                    </a:lnTo>
                    <a:lnTo>
                      <a:pt x="2" y="152"/>
                    </a:lnTo>
                    <a:lnTo>
                      <a:pt x="2" y="154"/>
                    </a:lnTo>
                    <a:lnTo>
                      <a:pt x="0" y="154"/>
                    </a:lnTo>
                    <a:close/>
                    <a:moveTo>
                      <a:pt x="0" y="149"/>
                    </a:moveTo>
                    <a:lnTo>
                      <a:pt x="0" y="147"/>
                    </a:lnTo>
                    <a:lnTo>
                      <a:pt x="2" y="147"/>
                    </a:lnTo>
                    <a:lnTo>
                      <a:pt x="2" y="149"/>
                    </a:lnTo>
                    <a:lnTo>
                      <a:pt x="0" y="149"/>
                    </a:lnTo>
                    <a:close/>
                    <a:moveTo>
                      <a:pt x="0" y="144"/>
                    </a:moveTo>
                    <a:lnTo>
                      <a:pt x="0" y="141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0" y="144"/>
                    </a:lnTo>
                    <a:close/>
                    <a:moveTo>
                      <a:pt x="0" y="139"/>
                    </a:moveTo>
                    <a:lnTo>
                      <a:pt x="0" y="136"/>
                    </a:lnTo>
                    <a:lnTo>
                      <a:pt x="2" y="136"/>
                    </a:lnTo>
                    <a:lnTo>
                      <a:pt x="2" y="139"/>
                    </a:lnTo>
                    <a:lnTo>
                      <a:pt x="0" y="139"/>
                    </a:lnTo>
                    <a:close/>
                    <a:moveTo>
                      <a:pt x="0" y="134"/>
                    </a:moveTo>
                    <a:lnTo>
                      <a:pt x="0" y="131"/>
                    </a:lnTo>
                    <a:lnTo>
                      <a:pt x="2" y="131"/>
                    </a:lnTo>
                    <a:lnTo>
                      <a:pt x="2" y="134"/>
                    </a:lnTo>
                    <a:lnTo>
                      <a:pt x="0" y="134"/>
                    </a:lnTo>
                    <a:close/>
                    <a:moveTo>
                      <a:pt x="0" y="129"/>
                    </a:moveTo>
                    <a:lnTo>
                      <a:pt x="0" y="126"/>
                    </a:lnTo>
                    <a:lnTo>
                      <a:pt x="2" y="126"/>
                    </a:lnTo>
                    <a:lnTo>
                      <a:pt x="2" y="129"/>
                    </a:lnTo>
                    <a:lnTo>
                      <a:pt x="0" y="129"/>
                    </a:lnTo>
                    <a:close/>
                    <a:moveTo>
                      <a:pt x="0" y="124"/>
                    </a:moveTo>
                    <a:lnTo>
                      <a:pt x="0" y="121"/>
                    </a:lnTo>
                    <a:lnTo>
                      <a:pt x="2" y="121"/>
                    </a:lnTo>
                    <a:lnTo>
                      <a:pt x="2" y="124"/>
                    </a:lnTo>
                    <a:lnTo>
                      <a:pt x="0" y="124"/>
                    </a:lnTo>
                    <a:close/>
                    <a:moveTo>
                      <a:pt x="0" y="119"/>
                    </a:moveTo>
                    <a:lnTo>
                      <a:pt x="0" y="116"/>
                    </a:lnTo>
                    <a:lnTo>
                      <a:pt x="2" y="116"/>
                    </a:lnTo>
                    <a:lnTo>
                      <a:pt x="2" y="119"/>
                    </a:lnTo>
                    <a:lnTo>
                      <a:pt x="0" y="119"/>
                    </a:lnTo>
                    <a:close/>
                    <a:moveTo>
                      <a:pt x="0" y="113"/>
                    </a:moveTo>
                    <a:lnTo>
                      <a:pt x="0" y="111"/>
                    </a:lnTo>
                    <a:lnTo>
                      <a:pt x="2" y="111"/>
                    </a:lnTo>
                    <a:lnTo>
                      <a:pt x="2" y="113"/>
                    </a:lnTo>
                    <a:lnTo>
                      <a:pt x="0" y="113"/>
                    </a:lnTo>
                    <a:close/>
                    <a:moveTo>
                      <a:pt x="0" y="108"/>
                    </a:moveTo>
                    <a:lnTo>
                      <a:pt x="0" y="106"/>
                    </a:lnTo>
                    <a:lnTo>
                      <a:pt x="2" y="106"/>
                    </a:lnTo>
                    <a:lnTo>
                      <a:pt x="2" y="108"/>
                    </a:lnTo>
                    <a:lnTo>
                      <a:pt x="0" y="108"/>
                    </a:lnTo>
                    <a:close/>
                    <a:moveTo>
                      <a:pt x="0" y="103"/>
                    </a:moveTo>
                    <a:lnTo>
                      <a:pt x="0" y="101"/>
                    </a:lnTo>
                    <a:lnTo>
                      <a:pt x="2" y="101"/>
                    </a:lnTo>
                    <a:lnTo>
                      <a:pt x="2" y="103"/>
                    </a:lnTo>
                    <a:lnTo>
                      <a:pt x="0" y="103"/>
                    </a:lnTo>
                    <a:close/>
                    <a:moveTo>
                      <a:pt x="0" y="98"/>
                    </a:moveTo>
                    <a:lnTo>
                      <a:pt x="0" y="96"/>
                    </a:lnTo>
                    <a:lnTo>
                      <a:pt x="2" y="96"/>
                    </a:lnTo>
                    <a:lnTo>
                      <a:pt x="2" y="98"/>
                    </a:lnTo>
                    <a:lnTo>
                      <a:pt x="0" y="98"/>
                    </a:lnTo>
                    <a:close/>
                    <a:moveTo>
                      <a:pt x="0" y="93"/>
                    </a:moveTo>
                    <a:lnTo>
                      <a:pt x="0" y="90"/>
                    </a:lnTo>
                    <a:lnTo>
                      <a:pt x="2" y="90"/>
                    </a:lnTo>
                    <a:lnTo>
                      <a:pt x="2" y="93"/>
                    </a:lnTo>
                    <a:lnTo>
                      <a:pt x="0" y="93"/>
                    </a:lnTo>
                    <a:close/>
                    <a:moveTo>
                      <a:pt x="0" y="88"/>
                    </a:moveTo>
                    <a:lnTo>
                      <a:pt x="0" y="85"/>
                    </a:lnTo>
                    <a:lnTo>
                      <a:pt x="2" y="85"/>
                    </a:lnTo>
                    <a:lnTo>
                      <a:pt x="2" y="88"/>
                    </a:lnTo>
                    <a:lnTo>
                      <a:pt x="0" y="88"/>
                    </a:lnTo>
                    <a:close/>
                    <a:moveTo>
                      <a:pt x="0" y="83"/>
                    </a:moveTo>
                    <a:lnTo>
                      <a:pt x="0" y="80"/>
                    </a:lnTo>
                    <a:lnTo>
                      <a:pt x="2" y="80"/>
                    </a:lnTo>
                    <a:lnTo>
                      <a:pt x="2" y="83"/>
                    </a:lnTo>
                    <a:lnTo>
                      <a:pt x="0" y="83"/>
                    </a:lnTo>
                    <a:close/>
                    <a:moveTo>
                      <a:pt x="0" y="78"/>
                    </a:moveTo>
                    <a:lnTo>
                      <a:pt x="0" y="75"/>
                    </a:lnTo>
                    <a:lnTo>
                      <a:pt x="2" y="75"/>
                    </a:lnTo>
                    <a:lnTo>
                      <a:pt x="2" y="78"/>
                    </a:lnTo>
                    <a:lnTo>
                      <a:pt x="0" y="78"/>
                    </a:lnTo>
                    <a:close/>
                    <a:moveTo>
                      <a:pt x="0" y="72"/>
                    </a:moveTo>
                    <a:lnTo>
                      <a:pt x="0" y="70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2"/>
                    </a:lnTo>
                    <a:close/>
                    <a:moveTo>
                      <a:pt x="0" y="67"/>
                    </a:moveTo>
                    <a:lnTo>
                      <a:pt x="0" y="65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0" y="67"/>
                    </a:lnTo>
                    <a:close/>
                    <a:moveTo>
                      <a:pt x="0" y="62"/>
                    </a:moveTo>
                    <a:lnTo>
                      <a:pt x="0" y="60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0" y="62"/>
                    </a:lnTo>
                    <a:close/>
                    <a:moveTo>
                      <a:pt x="0" y="57"/>
                    </a:moveTo>
                    <a:lnTo>
                      <a:pt x="0" y="55"/>
                    </a:lnTo>
                    <a:lnTo>
                      <a:pt x="2" y="55"/>
                    </a:lnTo>
                    <a:lnTo>
                      <a:pt x="2" y="57"/>
                    </a:lnTo>
                    <a:lnTo>
                      <a:pt x="0" y="57"/>
                    </a:lnTo>
                    <a:close/>
                    <a:moveTo>
                      <a:pt x="0" y="52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2" y="52"/>
                    </a:lnTo>
                    <a:lnTo>
                      <a:pt x="0" y="52"/>
                    </a:lnTo>
                    <a:close/>
                    <a:moveTo>
                      <a:pt x="0" y="47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  <a:moveTo>
                      <a:pt x="0" y="42"/>
                    </a:moveTo>
                    <a:lnTo>
                      <a:pt x="0" y="39"/>
                    </a:lnTo>
                    <a:lnTo>
                      <a:pt x="2" y="39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  <a:moveTo>
                      <a:pt x="0" y="37"/>
                    </a:moveTo>
                    <a:lnTo>
                      <a:pt x="0" y="34"/>
                    </a:lnTo>
                    <a:lnTo>
                      <a:pt x="2" y="34"/>
                    </a:lnTo>
                    <a:lnTo>
                      <a:pt x="2" y="37"/>
                    </a:lnTo>
                    <a:lnTo>
                      <a:pt x="0" y="37"/>
                    </a:lnTo>
                    <a:close/>
                    <a:moveTo>
                      <a:pt x="0" y="32"/>
                    </a:moveTo>
                    <a:lnTo>
                      <a:pt x="0" y="29"/>
                    </a:lnTo>
                    <a:lnTo>
                      <a:pt x="2" y="29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0" y="27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0" y="21"/>
                    </a:moveTo>
                    <a:lnTo>
                      <a:pt x="0" y="19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  <a:moveTo>
                      <a:pt x="0" y="16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close/>
                    <a:moveTo>
                      <a:pt x="0" y="11"/>
                    </a:moveTo>
                    <a:lnTo>
                      <a:pt x="0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0" y="11"/>
                    </a:lnTo>
                    <a:close/>
                    <a:moveTo>
                      <a:pt x="0" y="6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6" name="Rectangle 324"/>
              <p:cNvSpPr>
                <a:spLocks noChangeArrowheads="1"/>
              </p:cNvSpPr>
              <p:nvPr/>
            </p:nvSpPr>
            <p:spPr bwMode="auto">
              <a:xfrm>
                <a:off x="561" y="2452"/>
                <a:ext cx="16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Pré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7" name="Rectangle 325"/>
              <p:cNvSpPr>
                <a:spLocks noChangeArrowheads="1"/>
              </p:cNvSpPr>
              <p:nvPr/>
            </p:nvSpPr>
            <p:spPr bwMode="auto">
              <a:xfrm>
                <a:off x="675" y="2452"/>
                <a:ext cx="7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8" name="Rectangle 326"/>
              <p:cNvSpPr>
                <a:spLocks noChangeArrowheads="1"/>
              </p:cNvSpPr>
              <p:nvPr/>
            </p:nvSpPr>
            <p:spPr bwMode="auto">
              <a:xfrm>
                <a:off x="701" y="2452"/>
                <a:ext cx="25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alerte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9" name="Rectangle 327"/>
              <p:cNvSpPr>
                <a:spLocks noChangeArrowheads="1"/>
              </p:cNvSpPr>
              <p:nvPr/>
            </p:nvSpPr>
            <p:spPr bwMode="auto">
              <a:xfrm>
                <a:off x="566" y="2352"/>
                <a:ext cx="26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Alerte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0" name="Rectangle 328"/>
              <p:cNvSpPr>
                <a:spLocks noChangeArrowheads="1"/>
              </p:cNvSpPr>
              <p:nvPr/>
            </p:nvSpPr>
            <p:spPr bwMode="auto">
              <a:xfrm>
                <a:off x="977" y="423"/>
                <a:ext cx="1061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1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Système local du SPC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1" name="Rectangle 329"/>
              <p:cNvSpPr>
                <a:spLocks noChangeArrowheads="1"/>
              </p:cNvSpPr>
              <p:nvPr/>
            </p:nvSpPr>
            <p:spPr bwMode="auto">
              <a:xfrm>
                <a:off x="1939" y="423"/>
                <a:ext cx="9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1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2" name="Rectangle 330"/>
              <p:cNvSpPr>
                <a:spLocks noChangeArrowheads="1"/>
              </p:cNvSpPr>
              <p:nvPr/>
            </p:nvSpPr>
            <p:spPr bwMode="auto">
              <a:xfrm>
                <a:off x="1973" y="423"/>
                <a:ext cx="205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1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GD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3" name="Rectangle 331"/>
              <p:cNvSpPr>
                <a:spLocks noChangeArrowheads="1"/>
              </p:cNvSpPr>
              <p:nvPr/>
            </p:nvSpPr>
            <p:spPr bwMode="auto">
              <a:xfrm>
                <a:off x="3806" y="423"/>
                <a:ext cx="828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1" i="0" u="none" strike="noStrike" cap="none" normalizeH="0" baseline="0" dirty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Infrastructure EGI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4" name="Rectangle 332"/>
              <p:cNvSpPr>
                <a:spLocks noChangeArrowheads="1"/>
              </p:cNvSpPr>
              <p:nvPr/>
            </p:nvSpPr>
            <p:spPr bwMode="auto">
              <a:xfrm>
                <a:off x="63" y="2769"/>
                <a:ext cx="713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Hydrogramme (t0)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5" name="Freeform 333"/>
              <p:cNvSpPr>
                <a:spLocks noEditPoints="1"/>
              </p:cNvSpPr>
              <p:nvPr/>
            </p:nvSpPr>
            <p:spPr bwMode="auto">
              <a:xfrm>
                <a:off x="4715" y="2171"/>
                <a:ext cx="937" cy="793"/>
              </a:xfrm>
              <a:custGeom>
                <a:avLst/>
                <a:gdLst/>
                <a:ahLst/>
                <a:cxnLst>
                  <a:cxn ang="0">
                    <a:pos x="0" y="238"/>
                  </a:cxn>
                  <a:cxn ang="0">
                    <a:pos x="243" y="0"/>
                  </a:cxn>
                  <a:cxn ang="0">
                    <a:pos x="937" y="0"/>
                  </a:cxn>
                  <a:cxn ang="0">
                    <a:pos x="937" y="555"/>
                  </a:cxn>
                  <a:cxn ang="0">
                    <a:pos x="694" y="793"/>
                  </a:cxn>
                  <a:cxn ang="0">
                    <a:pos x="0" y="793"/>
                  </a:cxn>
                  <a:cxn ang="0">
                    <a:pos x="0" y="238"/>
                  </a:cxn>
                  <a:cxn ang="0">
                    <a:pos x="8" y="790"/>
                  </a:cxn>
                  <a:cxn ang="0">
                    <a:pos x="4" y="786"/>
                  </a:cxn>
                  <a:cxn ang="0">
                    <a:pos x="693" y="786"/>
                  </a:cxn>
                  <a:cxn ang="0">
                    <a:pos x="690" y="787"/>
                  </a:cxn>
                  <a:cxn ang="0">
                    <a:pos x="930" y="551"/>
                  </a:cxn>
                  <a:cxn ang="0">
                    <a:pos x="929" y="554"/>
                  </a:cxn>
                  <a:cxn ang="0">
                    <a:pos x="929" y="4"/>
                  </a:cxn>
                  <a:cxn ang="0">
                    <a:pos x="933" y="7"/>
                  </a:cxn>
                  <a:cxn ang="0">
                    <a:pos x="245" y="7"/>
                  </a:cxn>
                  <a:cxn ang="0">
                    <a:pos x="248" y="7"/>
                  </a:cxn>
                  <a:cxn ang="0">
                    <a:pos x="7" y="243"/>
                  </a:cxn>
                  <a:cxn ang="0">
                    <a:pos x="8" y="240"/>
                  </a:cxn>
                  <a:cxn ang="0">
                    <a:pos x="8" y="790"/>
                  </a:cxn>
                  <a:cxn ang="0">
                    <a:pos x="4" y="236"/>
                  </a:cxn>
                  <a:cxn ang="0">
                    <a:pos x="693" y="236"/>
                  </a:cxn>
                  <a:cxn ang="0">
                    <a:pos x="690" y="237"/>
                  </a:cxn>
                  <a:cxn ang="0">
                    <a:pos x="930" y="1"/>
                  </a:cxn>
                  <a:cxn ang="0">
                    <a:pos x="936" y="7"/>
                  </a:cxn>
                  <a:cxn ang="0">
                    <a:pos x="694" y="244"/>
                  </a:cxn>
                  <a:cxn ang="0">
                    <a:pos x="4" y="244"/>
                  </a:cxn>
                  <a:cxn ang="0">
                    <a:pos x="4" y="236"/>
                  </a:cxn>
                  <a:cxn ang="0">
                    <a:pos x="696" y="240"/>
                  </a:cxn>
                  <a:cxn ang="0">
                    <a:pos x="696" y="790"/>
                  </a:cxn>
                  <a:cxn ang="0">
                    <a:pos x="689" y="790"/>
                  </a:cxn>
                  <a:cxn ang="0">
                    <a:pos x="689" y="240"/>
                  </a:cxn>
                  <a:cxn ang="0">
                    <a:pos x="696" y="240"/>
                  </a:cxn>
                </a:cxnLst>
                <a:rect l="0" t="0" r="r" b="b"/>
                <a:pathLst>
                  <a:path w="937" h="793">
                    <a:moveTo>
                      <a:pt x="0" y="238"/>
                    </a:moveTo>
                    <a:lnTo>
                      <a:pt x="243" y="0"/>
                    </a:lnTo>
                    <a:lnTo>
                      <a:pt x="937" y="0"/>
                    </a:lnTo>
                    <a:lnTo>
                      <a:pt x="937" y="555"/>
                    </a:lnTo>
                    <a:lnTo>
                      <a:pt x="694" y="793"/>
                    </a:lnTo>
                    <a:lnTo>
                      <a:pt x="0" y="793"/>
                    </a:lnTo>
                    <a:lnTo>
                      <a:pt x="0" y="238"/>
                    </a:lnTo>
                    <a:close/>
                    <a:moveTo>
                      <a:pt x="8" y="790"/>
                    </a:moveTo>
                    <a:lnTo>
                      <a:pt x="4" y="786"/>
                    </a:lnTo>
                    <a:lnTo>
                      <a:pt x="693" y="786"/>
                    </a:lnTo>
                    <a:lnTo>
                      <a:pt x="690" y="787"/>
                    </a:lnTo>
                    <a:lnTo>
                      <a:pt x="930" y="551"/>
                    </a:lnTo>
                    <a:lnTo>
                      <a:pt x="929" y="554"/>
                    </a:lnTo>
                    <a:lnTo>
                      <a:pt x="929" y="4"/>
                    </a:lnTo>
                    <a:lnTo>
                      <a:pt x="933" y="7"/>
                    </a:lnTo>
                    <a:lnTo>
                      <a:pt x="245" y="7"/>
                    </a:lnTo>
                    <a:lnTo>
                      <a:pt x="248" y="7"/>
                    </a:lnTo>
                    <a:lnTo>
                      <a:pt x="7" y="243"/>
                    </a:lnTo>
                    <a:lnTo>
                      <a:pt x="8" y="240"/>
                    </a:lnTo>
                    <a:lnTo>
                      <a:pt x="8" y="790"/>
                    </a:lnTo>
                    <a:close/>
                    <a:moveTo>
                      <a:pt x="4" y="236"/>
                    </a:moveTo>
                    <a:lnTo>
                      <a:pt x="693" y="236"/>
                    </a:lnTo>
                    <a:lnTo>
                      <a:pt x="690" y="237"/>
                    </a:lnTo>
                    <a:lnTo>
                      <a:pt x="930" y="1"/>
                    </a:lnTo>
                    <a:lnTo>
                      <a:pt x="936" y="7"/>
                    </a:lnTo>
                    <a:lnTo>
                      <a:pt x="694" y="244"/>
                    </a:lnTo>
                    <a:lnTo>
                      <a:pt x="4" y="244"/>
                    </a:lnTo>
                    <a:lnTo>
                      <a:pt x="4" y="236"/>
                    </a:lnTo>
                    <a:close/>
                    <a:moveTo>
                      <a:pt x="696" y="240"/>
                    </a:moveTo>
                    <a:lnTo>
                      <a:pt x="696" y="790"/>
                    </a:lnTo>
                    <a:lnTo>
                      <a:pt x="689" y="790"/>
                    </a:lnTo>
                    <a:lnTo>
                      <a:pt x="689" y="240"/>
                    </a:lnTo>
                    <a:lnTo>
                      <a:pt x="696" y="240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6" name="Freeform 334"/>
              <p:cNvSpPr>
                <a:spLocks noEditPoints="1"/>
              </p:cNvSpPr>
              <p:nvPr/>
            </p:nvSpPr>
            <p:spPr bwMode="auto">
              <a:xfrm>
                <a:off x="4887" y="2503"/>
                <a:ext cx="473" cy="313"/>
              </a:xfrm>
              <a:custGeom>
                <a:avLst/>
                <a:gdLst/>
                <a:ahLst/>
                <a:cxnLst>
                  <a:cxn ang="0">
                    <a:pos x="24" y="876"/>
                  </a:cxn>
                  <a:cxn ang="0">
                    <a:pos x="0" y="804"/>
                  </a:cxn>
                  <a:cxn ang="0">
                    <a:pos x="24" y="804"/>
                  </a:cxn>
                  <a:cxn ang="0">
                    <a:pos x="0" y="540"/>
                  </a:cxn>
                  <a:cxn ang="0">
                    <a:pos x="0" y="636"/>
                  </a:cxn>
                  <a:cxn ang="0">
                    <a:pos x="24" y="372"/>
                  </a:cxn>
                  <a:cxn ang="0">
                    <a:pos x="0" y="300"/>
                  </a:cxn>
                  <a:cxn ang="0">
                    <a:pos x="24" y="300"/>
                  </a:cxn>
                  <a:cxn ang="0">
                    <a:pos x="0" y="36"/>
                  </a:cxn>
                  <a:cxn ang="0">
                    <a:pos x="0" y="132"/>
                  </a:cxn>
                  <a:cxn ang="0">
                    <a:pos x="156" y="24"/>
                  </a:cxn>
                  <a:cxn ang="0">
                    <a:pos x="228" y="0"/>
                  </a:cxn>
                  <a:cxn ang="0">
                    <a:pos x="228" y="24"/>
                  </a:cxn>
                  <a:cxn ang="0">
                    <a:pos x="492" y="0"/>
                  </a:cxn>
                  <a:cxn ang="0">
                    <a:pos x="396" y="0"/>
                  </a:cxn>
                  <a:cxn ang="0">
                    <a:pos x="660" y="24"/>
                  </a:cxn>
                  <a:cxn ang="0">
                    <a:pos x="732" y="0"/>
                  </a:cxn>
                  <a:cxn ang="0">
                    <a:pos x="732" y="24"/>
                  </a:cxn>
                  <a:cxn ang="0">
                    <a:pos x="996" y="0"/>
                  </a:cxn>
                  <a:cxn ang="0">
                    <a:pos x="900" y="0"/>
                  </a:cxn>
                  <a:cxn ang="0">
                    <a:pos x="1164" y="24"/>
                  </a:cxn>
                  <a:cxn ang="0">
                    <a:pos x="1236" y="0"/>
                  </a:cxn>
                  <a:cxn ang="0">
                    <a:pos x="1236" y="24"/>
                  </a:cxn>
                  <a:cxn ang="0">
                    <a:pos x="1444" y="0"/>
                  </a:cxn>
                  <a:cxn ang="0">
                    <a:pos x="1432" y="68"/>
                  </a:cxn>
                  <a:cxn ang="0">
                    <a:pos x="1404" y="24"/>
                  </a:cxn>
                  <a:cxn ang="0">
                    <a:pos x="1456" y="236"/>
                  </a:cxn>
                  <a:cxn ang="0">
                    <a:pos x="1456" y="140"/>
                  </a:cxn>
                  <a:cxn ang="0">
                    <a:pos x="1432" y="404"/>
                  </a:cxn>
                  <a:cxn ang="0">
                    <a:pos x="1456" y="476"/>
                  </a:cxn>
                  <a:cxn ang="0">
                    <a:pos x="1432" y="476"/>
                  </a:cxn>
                  <a:cxn ang="0">
                    <a:pos x="1456" y="740"/>
                  </a:cxn>
                  <a:cxn ang="0">
                    <a:pos x="1456" y="644"/>
                  </a:cxn>
                  <a:cxn ang="0">
                    <a:pos x="1432" y="908"/>
                  </a:cxn>
                  <a:cxn ang="0">
                    <a:pos x="1436" y="984"/>
                  </a:cxn>
                  <a:cxn ang="0">
                    <a:pos x="1436" y="960"/>
                  </a:cxn>
                  <a:cxn ang="0">
                    <a:pos x="1172" y="984"/>
                  </a:cxn>
                  <a:cxn ang="0">
                    <a:pos x="1268" y="984"/>
                  </a:cxn>
                  <a:cxn ang="0">
                    <a:pos x="1004" y="960"/>
                  </a:cxn>
                  <a:cxn ang="0">
                    <a:pos x="932" y="984"/>
                  </a:cxn>
                  <a:cxn ang="0">
                    <a:pos x="932" y="960"/>
                  </a:cxn>
                  <a:cxn ang="0">
                    <a:pos x="668" y="984"/>
                  </a:cxn>
                  <a:cxn ang="0">
                    <a:pos x="764" y="984"/>
                  </a:cxn>
                  <a:cxn ang="0">
                    <a:pos x="500" y="960"/>
                  </a:cxn>
                  <a:cxn ang="0">
                    <a:pos x="428" y="984"/>
                  </a:cxn>
                  <a:cxn ang="0">
                    <a:pos x="428" y="960"/>
                  </a:cxn>
                  <a:cxn ang="0">
                    <a:pos x="164" y="984"/>
                  </a:cxn>
                  <a:cxn ang="0">
                    <a:pos x="260" y="984"/>
                  </a:cxn>
                  <a:cxn ang="0">
                    <a:pos x="12" y="960"/>
                  </a:cxn>
                </a:cxnLst>
                <a:rect l="0" t="0" r="r" b="b"/>
                <a:pathLst>
                  <a:path w="1456" h="984">
                    <a:moveTo>
                      <a:pt x="0" y="972"/>
                    </a:moveTo>
                    <a:lnTo>
                      <a:pt x="0" y="876"/>
                    </a:lnTo>
                    <a:lnTo>
                      <a:pt x="24" y="876"/>
                    </a:lnTo>
                    <a:lnTo>
                      <a:pt x="24" y="972"/>
                    </a:lnTo>
                    <a:lnTo>
                      <a:pt x="0" y="972"/>
                    </a:lnTo>
                    <a:close/>
                    <a:moveTo>
                      <a:pt x="0" y="804"/>
                    </a:moveTo>
                    <a:lnTo>
                      <a:pt x="0" y="708"/>
                    </a:lnTo>
                    <a:lnTo>
                      <a:pt x="24" y="708"/>
                    </a:lnTo>
                    <a:lnTo>
                      <a:pt x="24" y="804"/>
                    </a:lnTo>
                    <a:lnTo>
                      <a:pt x="0" y="804"/>
                    </a:lnTo>
                    <a:close/>
                    <a:moveTo>
                      <a:pt x="0" y="636"/>
                    </a:moveTo>
                    <a:lnTo>
                      <a:pt x="0" y="540"/>
                    </a:lnTo>
                    <a:lnTo>
                      <a:pt x="24" y="540"/>
                    </a:lnTo>
                    <a:lnTo>
                      <a:pt x="24" y="636"/>
                    </a:lnTo>
                    <a:lnTo>
                      <a:pt x="0" y="636"/>
                    </a:lnTo>
                    <a:close/>
                    <a:moveTo>
                      <a:pt x="0" y="468"/>
                    </a:moveTo>
                    <a:lnTo>
                      <a:pt x="0" y="372"/>
                    </a:lnTo>
                    <a:lnTo>
                      <a:pt x="24" y="372"/>
                    </a:lnTo>
                    <a:lnTo>
                      <a:pt x="24" y="468"/>
                    </a:lnTo>
                    <a:lnTo>
                      <a:pt x="0" y="468"/>
                    </a:lnTo>
                    <a:close/>
                    <a:moveTo>
                      <a:pt x="0" y="300"/>
                    </a:moveTo>
                    <a:lnTo>
                      <a:pt x="0" y="204"/>
                    </a:lnTo>
                    <a:lnTo>
                      <a:pt x="24" y="204"/>
                    </a:lnTo>
                    <a:lnTo>
                      <a:pt x="24" y="300"/>
                    </a:lnTo>
                    <a:lnTo>
                      <a:pt x="0" y="300"/>
                    </a:lnTo>
                    <a:close/>
                    <a:moveTo>
                      <a:pt x="0" y="132"/>
                    </a:moveTo>
                    <a:lnTo>
                      <a:pt x="0" y="36"/>
                    </a:lnTo>
                    <a:lnTo>
                      <a:pt x="24" y="36"/>
                    </a:lnTo>
                    <a:lnTo>
                      <a:pt x="24" y="132"/>
                    </a:lnTo>
                    <a:lnTo>
                      <a:pt x="0" y="132"/>
                    </a:lnTo>
                    <a:close/>
                    <a:moveTo>
                      <a:pt x="60" y="0"/>
                    </a:moveTo>
                    <a:lnTo>
                      <a:pt x="156" y="0"/>
                    </a:lnTo>
                    <a:lnTo>
                      <a:pt x="156" y="24"/>
                    </a:lnTo>
                    <a:lnTo>
                      <a:pt x="60" y="24"/>
                    </a:lnTo>
                    <a:lnTo>
                      <a:pt x="60" y="0"/>
                    </a:lnTo>
                    <a:close/>
                    <a:moveTo>
                      <a:pt x="228" y="0"/>
                    </a:moveTo>
                    <a:lnTo>
                      <a:pt x="324" y="0"/>
                    </a:lnTo>
                    <a:lnTo>
                      <a:pt x="324" y="24"/>
                    </a:lnTo>
                    <a:lnTo>
                      <a:pt x="228" y="24"/>
                    </a:lnTo>
                    <a:lnTo>
                      <a:pt x="228" y="0"/>
                    </a:lnTo>
                    <a:close/>
                    <a:moveTo>
                      <a:pt x="396" y="0"/>
                    </a:moveTo>
                    <a:lnTo>
                      <a:pt x="492" y="0"/>
                    </a:lnTo>
                    <a:lnTo>
                      <a:pt x="492" y="24"/>
                    </a:lnTo>
                    <a:lnTo>
                      <a:pt x="396" y="24"/>
                    </a:lnTo>
                    <a:lnTo>
                      <a:pt x="396" y="0"/>
                    </a:lnTo>
                    <a:close/>
                    <a:moveTo>
                      <a:pt x="564" y="0"/>
                    </a:moveTo>
                    <a:lnTo>
                      <a:pt x="660" y="0"/>
                    </a:lnTo>
                    <a:lnTo>
                      <a:pt x="660" y="24"/>
                    </a:lnTo>
                    <a:lnTo>
                      <a:pt x="564" y="24"/>
                    </a:lnTo>
                    <a:lnTo>
                      <a:pt x="564" y="0"/>
                    </a:lnTo>
                    <a:close/>
                    <a:moveTo>
                      <a:pt x="732" y="0"/>
                    </a:moveTo>
                    <a:lnTo>
                      <a:pt x="828" y="0"/>
                    </a:lnTo>
                    <a:lnTo>
                      <a:pt x="828" y="24"/>
                    </a:lnTo>
                    <a:lnTo>
                      <a:pt x="732" y="24"/>
                    </a:lnTo>
                    <a:lnTo>
                      <a:pt x="732" y="0"/>
                    </a:lnTo>
                    <a:close/>
                    <a:moveTo>
                      <a:pt x="900" y="0"/>
                    </a:moveTo>
                    <a:lnTo>
                      <a:pt x="996" y="0"/>
                    </a:lnTo>
                    <a:lnTo>
                      <a:pt x="996" y="24"/>
                    </a:lnTo>
                    <a:lnTo>
                      <a:pt x="900" y="24"/>
                    </a:lnTo>
                    <a:lnTo>
                      <a:pt x="900" y="0"/>
                    </a:lnTo>
                    <a:close/>
                    <a:moveTo>
                      <a:pt x="1068" y="0"/>
                    </a:moveTo>
                    <a:lnTo>
                      <a:pt x="1164" y="0"/>
                    </a:lnTo>
                    <a:lnTo>
                      <a:pt x="1164" y="24"/>
                    </a:lnTo>
                    <a:lnTo>
                      <a:pt x="1068" y="24"/>
                    </a:lnTo>
                    <a:lnTo>
                      <a:pt x="1068" y="0"/>
                    </a:lnTo>
                    <a:close/>
                    <a:moveTo>
                      <a:pt x="1236" y="0"/>
                    </a:moveTo>
                    <a:lnTo>
                      <a:pt x="1332" y="0"/>
                    </a:lnTo>
                    <a:lnTo>
                      <a:pt x="1332" y="24"/>
                    </a:lnTo>
                    <a:lnTo>
                      <a:pt x="1236" y="24"/>
                    </a:lnTo>
                    <a:lnTo>
                      <a:pt x="1236" y="0"/>
                    </a:lnTo>
                    <a:close/>
                    <a:moveTo>
                      <a:pt x="1404" y="0"/>
                    </a:moveTo>
                    <a:lnTo>
                      <a:pt x="1444" y="0"/>
                    </a:lnTo>
                    <a:cubicBezTo>
                      <a:pt x="1451" y="0"/>
                      <a:pt x="1456" y="6"/>
                      <a:pt x="1456" y="12"/>
                    </a:cubicBezTo>
                    <a:lnTo>
                      <a:pt x="1456" y="68"/>
                    </a:lnTo>
                    <a:lnTo>
                      <a:pt x="1432" y="68"/>
                    </a:lnTo>
                    <a:lnTo>
                      <a:pt x="1432" y="12"/>
                    </a:lnTo>
                    <a:lnTo>
                      <a:pt x="1444" y="24"/>
                    </a:lnTo>
                    <a:lnTo>
                      <a:pt x="1404" y="24"/>
                    </a:lnTo>
                    <a:lnTo>
                      <a:pt x="1404" y="0"/>
                    </a:lnTo>
                    <a:close/>
                    <a:moveTo>
                      <a:pt x="1456" y="140"/>
                    </a:moveTo>
                    <a:lnTo>
                      <a:pt x="1456" y="236"/>
                    </a:lnTo>
                    <a:lnTo>
                      <a:pt x="1432" y="236"/>
                    </a:lnTo>
                    <a:lnTo>
                      <a:pt x="1432" y="140"/>
                    </a:lnTo>
                    <a:lnTo>
                      <a:pt x="1456" y="140"/>
                    </a:lnTo>
                    <a:close/>
                    <a:moveTo>
                      <a:pt x="1456" y="308"/>
                    </a:moveTo>
                    <a:lnTo>
                      <a:pt x="1456" y="404"/>
                    </a:lnTo>
                    <a:lnTo>
                      <a:pt x="1432" y="404"/>
                    </a:lnTo>
                    <a:lnTo>
                      <a:pt x="1432" y="308"/>
                    </a:lnTo>
                    <a:lnTo>
                      <a:pt x="1456" y="308"/>
                    </a:lnTo>
                    <a:close/>
                    <a:moveTo>
                      <a:pt x="1456" y="476"/>
                    </a:moveTo>
                    <a:lnTo>
                      <a:pt x="1456" y="572"/>
                    </a:lnTo>
                    <a:lnTo>
                      <a:pt x="1432" y="572"/>
                    </a:lnTo>
                    <a:lnTo>
                      <a:pt x="1432" y="476"/>
                    </a:lnTo>
                    <a:lnTo>
                      <a:pt x="1456" y="476"/>
                    </a:lnTo>
                    <a:close/>
                    <a:moveTo>
                      <a:pt x="1456" y="644"/>
                    </a:moveTo>
                    <a:lnTo>
                      <a:pt x="1456" y="740"/>
                    </a:lnTo>
                    <a:lnTo>
                      <a:pt x="1432" y="740"/>
                    </a:lnTo>
                    <a:lnTo>
                      <a:pt x="1432" y="644"/>
                    </a:lnTo>
                    <a:lnTo>
                      <a:pt x="1456" y="644"/>
                    </a:lnTo>
                    <a:close/>
                    <a:moveTo>
                      <a:pt x="1456" y="812"/>
                    </a:moveTo>
                    <a:lnTo>
                      <a:pt x="1456" y="908"/>
                    </a:lnTo>
                    <a:lnTo>
                      <a:pt x="1432" y="908"/>
                    </a:lnTo>
                    <a:lnTo>
                      <a:pt x="1432" y="812"/>
                    </a:lnTo>
                    <a:lnTo>
                      <a:pt x="1456" y="812"/>
                    </a:lnTo>
                    <a:close/>
                    <a:moveTo>
                      <a:pt x="1436" y="984"/>
                    </a:moveTo>
                    <a:lnTo>
                      <a:pt x="1340" y="984"/>
                    </a:lnTo>
                    <a:lnTo>
                      <a:pt x="1340" y="960"/>
                    </a:lnTo>
                    <a:lnTo>
                      <a:pt x="1436" y="960"/>
                    </a:lnTo>
                    <a:lnTo>
                      <a:pt x="1436" y="984"/>
                    </a:lnTo>
                    <a:close/>
                    <a:moveTo>
                      <a:pt x="1268" y="984"/>
                    </a:moveTo>
                    <a:lnTo>
                      <a:pt x="1172" y="984"/>
                    </a:lnTo>
                    <a:lnTo>
                      <a:pt x="1172" y="960"/>
                    </a:lnTo>
                    <a:lnTo>
                      <a:pt x="1268" y="960"/>
                    </a:lnTo>
                    <a:lnTo>
                      <a:pt x="1268" y="984"/>
                    </a:lnTo>
                    <a:close/>
                    <a:moveTo>
                      <a:pt x="1100" y="984"/>
                    </a:moveTo>
                    <a:lnTo>
                      <a:pt x="1004" y="984"/>
                    </a:lnTo>
                    <a:lnTo>
                      <a:pt x="1004" y="960"/>
                    </a:lnTo>
                    <a:lnTo>
                      <a:pt x="1100" y="960"/>
                    </a:lnTo>
                    <a:lnTo>
                      <a:pt x="1100" y="984"/>
                    </a:lnTo>
                    <a:close/>
                    <a:moveTo>
                      <a:pt x="932" y="984"/>
                    </a:moveTo>
                    <a:lnTo>
                      <a:pt x="836" y="984"/>
                    </a:lnTo>
                    <a:lnTo>
                      <a:pt x="836" y="960"/>
                    </a:lnTo>
                    <a:lnTo>
                      <a:pt x="932" y="960"/>
                    </a:lnTo>
                    <a:lnTo>
                      <a:pt x="932" y="984"/>
                    </a:lnTo>
                    <a:close/>
                    <a:moveTo>
                      <a:pt x="764" y="984"/>
                    </a:moveTo>
                    <a:lnTo>
                      <a:pt x="668" y="984"/>
                    </a:lnTo>
                    <a:lnTo>
                      <a:pt x="668" y="960"/>
                    </a:lnTo>
                    <a:lnTo>
                      <a:pt x="764" y="960"/>
                    </a:lnTo>
                    <a:lnTo>
                      <a:pt x="764" y="984"/>
                    </a:lnTo>
                    <a:close/>
                    <a:moveTo>
                      <a:pt x="596" y="984"/>
                    </a:moveTo>
                    <a:lnTo>
                      <a:pt x="500" y="984"/>
                    </a:lnTo>
                    <a:lnTo>
                      <a:pt x="500" y="960"/>
                    </a:lnTo>
                    <a:lnTo>
                      <a:pt x="596" y="960"/>
                    </a:lnTo>
                    <a:lnTo>
                      <a:pt x="596" y="984"/>
                    </a:lnTo>
                    <a:close/>
                    <a:moveTo>
                      <a:pt x="428" y="984"/>
                    </a:moveTo>
                    <a:lnTo>
                      <a:pt x="332" y="984"/>
                    </a:lnTo>
                    <a:lnTo>
                      <a:pt x="332" y="960"/>
                    </a:lnTo>
                    <a:lnTo>
                      <a:pt x="428" y="960"/>
                    </a:lnTo>
                    <a:lnTo>
                      <a:pt x="428" y="984"/>
                    </a:lnTo>
                    <a:close/>
                    <a:moveTo>
                      <a:pt x="260" y="984"/>
                    </a:moveTo>
                    <a:lnTo>
                      <a:pt x="164" y="984"/>
                    </a:lnTo>
                    <a:lnTo>
                      <a:pt x="164" y="960"/>
                    </a:lnTo>
                    <a:lnTo>
                      <a:pt x="260" y="960"/>
                    </a:lnTo>
                    <a:lnTo>
                      <a:pt x="260" y="984"/>
                    </a:lnTo>
                    <a:close/>
                    <a:moveTo>
                      <a:pt x="92" y="984"/>
                    </a:moveTo>
                    <a:lnTo>
                      <a:pt x="12" y="984"/>
                    </a:lnTo>
                    <a:lnTo>
                      <a:pt x="12" y="960"/>
                    </a:lnTo>
                    <a:lnTo>
                      <a:pt x="92" y="960"/>
                    </a:lnTo>
                    <a:lnTo>
                      <a:pt x="92" y="984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7" name="Rectangle 335"/>
              <p:cNvSpPr>
                <a:spLocks noChangeArrowheads="1"/>
              </p:cNvSpPr>
              <p:nvPr/>
            </p:nvSpPr>
            <p:spPr bwMode="auto">
              <a:xfrm>
                <a:off x="5098" y="2591"/>
                <a:ext cx="109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8" name="Rectangle 336"/>
              <p:cNvSpPr>
                <a:spLocks noChangeArrowheads="1"/>
              </p:cNvSpPr>
              <p:nvPr/>
            </p:nvSpPr>
            <p:spPr bwMode="auto">
              <a:xfrm>
                <a:off x="4849" y="2545"/>
                <a:ext cx="468" cy="2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9" name="Freeform 337"/>
              <p:cNvSpPr>
                <a:spLocks noEditPoints="1"/>
              </p:cNvSpPr>
              <p:nvPr/>
            </p:nvSpPr>
            <p:spPr bwMode="auto">
              <a:xfrm>
                <a:off x="4845" y="2541"/>
                <a:ext cx="476" cy="30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0"/>
                  </a:cxn>
                  <a:cxn ang="0">
                    <a:pos x="1452" y="0"/>
                  </a:cxn>
                  <a:cxn ang="0">
                    <a:pos x="1464" y="12"/>
                  </a:cxn>
                  <a:cxn ang="0">
                    <a:pos x="1464" y="932"/>
                  </a:cxn>
                  <a:cxn ang="0">
                    <a:pos x="1452" y="944"/>
                  </a:cxn>
                  <a:cxn ang="0">
                    <a:pos x="12" y="944"/>
                  </a:cxn>
                  <a:cxn ang="0">
                    <a:pos x="0" y="932"/>
                  </a:cxn>
                  <a:cxn ang="0">
                    <a:pos x="0" y="12"/>
                  </a:cxn>
                  <a:cxn ang="0">
                    <a:pos x="24" y="932"/>
                  </a:cxn>
                  <a:cxn ang="0">
                    <a:pos x="12" y="920"/>
                  </a:cxn>
                  <a:cxn ang="0">
                    <a:pos x="1452" y="920"/>
                  </a:cxn>
                  <a:cxn ang="0">
                    <a:pos x="1440" y="932"/>
                  </a:cxn>
                  <a:cxn ang="0">
                    <a:pos x="1440" y="12"/>
                  </a:cxn>
                  <a:cxn ang="0">
                    <a:pos x="1452" y="24"/>
                  </a:cxn>
                  <a:cxn ang="0">
                    <a:pos x="12" y="24"/>
                  </a:cxn>
                  <a:cxn ang="0">
                    <a:pos x="24" y="12"/>
                  </a:cxn>
                  <a:cxn ang="0">
                    <a:pos x="24" y="932"/>
                  </a:cxn>
                </a:cxnLst>
                <a:rect l="0" t="0" r="r" b="b"/>
                <a:pathLst>
                  <a:path w="1464" h="944">
                    <a:moveTo>
                      <a:pt x="0" y="12"/>
                    </a:moveTo>
                    <a:cubicBezTo>
                      <a:pt x="0" y="6"/>
                      <a:pt x="6" y="0"/>
                      <a:pt x="12" y="0"/>
                    </a:cubicBezTo>
                    <a:lnTo>
                      <a:pt x="1452" y="0"/>
                    </a:lnTo>
                    <a:cubicBezTo>
                      <a:pt x="1459" y="0"/>
                      <a:pt x="1464" y="6"/>
                      <a:pt x="1464" y="12"/>
                    </a:cubicBezTo>
                    <a:lnTo>
                      <a:pt x="1464" y="932"/>
                    </a:lnTo>
                    <a:cubicBezTo>
                      <a:pt x="1464" y="939"/>
                      <a:pt x="1459" y="944"/>
                      <a:pt x="1452" y="944"/>
                    </a:cubicBezTo>
                    <a:lnTo>
                      <a:pt x="12" y="944"/>
                    </a:lnTo>
                    <a:cubicBezTo>
                      <a:pt x="6" y="944"/>
                      <a:pt x="0" y="939"/>
                      <a:pt x="0" y="932"/>
                    </a:cubicBezTo>
                    <a:lnTo>
                      <a:pt x="0" y="12"/>
                    </a:lnTo>
                    <a:close/>
                    <a:moveTo>
                      <a:pt x="24" y="932"/>
                    </a:moveTo>
                    <a:lnTo>
                      <a:pt x="12" y="920"/>
                    </a:lnTo>
                    <a:lnTo>
                      <a:pt x="1452" y="920"/>
                    </a:lnTo>
                    <a:lnTo>
                      <a:pt x="1440" y="932"/>
                    </a:lnTo>
                    <a:lnTo>
                      <a:pt x="1440" y="12"/>
                    </a:lnTo>
                    <a:lnTo>
                      <a:pt x="1452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93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0" name="Rectangle 338"/>
              <p:cNvSpPr>
                <a:spLocks noChangeArrowheads="1"/>
              </p:cNvSpPr>
              <p:nvPr/>
            </p:nvSpPr>
            <p:spPr bwMode="auto">
              <a:xfrm>
                <a:off x="5070" y="2651"/>
                <a:ext cx="6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1" name="Rectangle 339"/>
              <p:cNvSpPr>
                <a:spLocks noChangeArrowheads="1"/>
              </p:cNvSpPr>
              <p:nvPr/>
            </p:nvSpPr>
            <p:spPr bwMode="auto">
              <a:xfrm>
                <a:off x="4807" y="2578"/>
                <a:ext cx="469" cy="2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2" name="Freeform 340"/>
              <p:cNvSpPr>
                <a:spLocks noEditPoints="1"/>
              </p:cNvSpPr>
              <p:nvPr/>
            </p:nvSpPr>
            <p:spPr bwMode="auto">
              <a:xfrm>
                <a:off x="4804" y="2574"/>
                <a:ext cx="476" cy="3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2904" y="0"/>
                  </a:cxn>
                  <a:cxn ang="0">
                    <a:pos x="2928" y="24"/>
                  </a:cxn>
                  <a:cxn ang="0">
                    <a:pos x="2928" y="1864"/>
                  </a:cxn>
                  <a:cxn ang="0">
                    <a:pos x="2904" y="1888"/>
                  </a:cxn>
                  <a:cxn ang="0">
                    <a:pos x="24" y="1888"/>
                  </a:cxn>
                  <a:cxn ang="0">
                    <a:pos x="0" y="1864"/>
                  </a:cxn>
                  <a:cxn ang="0">
                    <a:pos x="0" y="24"/>
                  </a:cxn>
                  <a:cxn ang="0">
                    <a:pos x="48" y="1864"/>
                  </a:cxn>
                  <a:cxn ang="0">
                    <a:pos x="24" y="1840"/>
                  </a:cxn>
                  <a:cxn ang="0">
                    <a:pos x="2904" y="1840"/>
                  </a:cxn>
                  <a:cxn ang="0">
                    <a:pos x="2880" y="1864"/>
                  </a:cxn>
                  <a:cxn ang="0">
                    <a:pos x="2880" y="24"/>
                  </a:cxn>
                  <a:cxn ang="0">
                    <a:pos x="2904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1864"/>
                  </a:cxn>
                </a:cxnLst>
                <a:rect l="0" t="0" r="r" b="b"/>
                <a:pathLst>
                  <a:path w="2928" h="1888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2904" y="0"/>
                    </a:lnTo>
                    <a:cubicBezTo>
                      <a:pt x="2918" y="0"/>
                      <a:pt x="2928" y="11"/>
                      <a:pt x="2928" y="24"/>
                    </a:cubicBezTo>
                    <a:lnTo>
                      <a:pt x="2928" y="1864"/>
                    </a:lnTo>
                    <a:cubicBezTo>
                      <a:pt x="2928" y="1878"/>
                      <a:pt x="2918" y="1888"/>
                      <a:pt x="2904" y="1888"/>
                    </a:cubicBezTo>
                    <a:lnTo>
                      <a:pt x="24" y="1888"/>
                    </a:lnTo>
                    <a:cubicBezTo>
                      <a:pt x="11" y="1888"/>
                      <a:pt x="0" y="1878"/>
                      <a:pt x="0" y="1864"/>
                    </a:cubicBezTo>
                    <a:lnTo>
                      <a:pt x="0" y="24"/>
                    </a:lnTo>
                    <a:close/>
                    <a:moveTo>
                      <a:pt x="48" y="1864"/>
                    </a:moveTo>
                    <a:lnTo>
                      <a:pt x="24" y="1840"/>
                    </a:lnTo>
                    <a:lnTo>
                      <a:pt x="2904" y="1840"/>
                    </a:lnTo>
                    <a:lnTo>
                      <a:pt x="2880" y="1864"/>
                    </a:lnTo>
                    <a:lnTo>
                      <a:pt x="2880" y="24"/>
                    </a:lnTo>
                    <a:lnTo>
                      <a:pt x="2904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86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3" name="Rectangle 341"/>
              <p:cNvSpPr>
                <a:spLocks noChangeArrowheads="1"/>
              </p:cNvSpPr>
              <p:nvPr/>
            </p:nvSpPr>
            <p:spPr bwMode="auto">
              <a:xfrm>
                <a:off x="4859" y="2684"/>
                <a:ext cx="23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Worker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4" name="Rectangle 342"/>
              <p:cNvSpPr>
                <a:spLocks noChangeArrowheads="1"/>
              </p:cNvSpPr>
              <p:nvPr/>
            </p:nvSpPr>
            <p:spPr bwMode="auto">
              <a:xfrm>
                <a:off x="5056" y="2684"/>
                <a:ext cx="20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Nodey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5" name="Rectangle 343"/>
              <p:cNvSpPr>
                <a:spLocks noChangeArrowheads="1"/>
              </p:cNvSpPr>
              <p:nvPr/>
            </p:nvSpPr>
            <p:spPr bwMode="auto">
              <a:xfrm>
                <a:off x="4766" y="2611"/>
                <a:ext cx="468" cy="2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6" name="Freeform 344"/>
              <p:cNvSpPr>
                <a:spLocks noEditPoints="1"/>
              </p:cNvSpPr>
              <p:nvPr/>
            </p:nvSpPr>
            <p:spPr bwMode="auto">
              <a:xfrm>
                <a:off x="4762" y="2607"/>
                <a:ext cx="476" cy="29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2904" y="0"/>
                  </a:cxn>
                  <a:cxn ang="0">
                    <a:pos x="2928" y="24"/>
                  </a:cxn>
                  <a:cxn ang="0">
                    <a:pos x="2928" y="1848"/>
                  </a:cxn>
                  <a:cxn ang="0">
                    <a:pos x="2904" y="1872"/>
                  </a:cxn>
                  <a:cxn ang="0">
                    <a:pos x="24" y="1872"/>
                  </a:cxn>
                  <a:cxn ang="0">
                    <a:pos x="0" y="1848"/>
                  </a:cxn>
                  <a:cxn ang="0">
                    <a:pos x="0" y="24"/>
                  </a:cxn>
                  <a:cxn ang="0">
                    <a:pos x="48" y="1848"/>
                  </a:cxn>
                  <a:cxn ang="0">
                    <a:pos x="24" y="1824"/>
                  </a:cxn>
                  <a:cxn ang="0">
                    <a:pos x="2904" y="1824"/>
                  </a:cxn>
                  <a:cxn ang="0">
                    <a:pos x="2880" y="1848"/>
                  </a:cxn>
                  <a:cxn ang="0">
                    <a:pos x="2880" y="24"/>
                  </a:cxn>
                  <a:cxn ang="0">
                    <a:pos x="2904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1848"/>
                  </a:cxn>
                </a:cxnLst>
                <a:rect l="0" t="0" r="r" b="b"/>
                <a:pathLst>
                  <a:path w="2928" h="1872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2904" y="0"/>
                    </a:lnTo>
                    <a:cubicBezTo>
                      <a:pt x="2918" y="0"/>
                      <a:pt x="2928" y="11"/>
                      <a:pt x="2928" y="24"/>
                    </a:cubicBezTo>
                    <a:lnTo>
                      <a:pt x="2928" y="1848"/>
                    </a:lnTo>
                    <a:cubicBezTo>
                      <a:pt x="2928" y="1862"/>
                      <a:pt x="2918" y="1872"/>
                      <a:pt x="2904" y="1872"/>
                    </a:cubicBezTo>
                    <a:lnTo>
                      <a:pt x="24" y="1872"/>
                    </a:lnTo>
                    <a:cubicBezTo>
                      <a:pt x="11" y="1872"/>
                      <a:pt x="0" y="1862"/>
                      <a:pt x="0" y="1848"/>
                    </a:cubicBezTo>
                    <a:lnTo>
                      <a:pt x="0" y="24"/>
                    </a:lnTo>
                    <a:close/>
                    <a:moveTo>
                      <a:pt x="48" y="1848"/>
                    </a:moveTo>
                    <a:lnTo>
                      <a:pt x="24" y="1824"/>
                    </a:lnTo>
                    <a:lnTo>
                      <a:pt x="2904" y="1824"/>
                    </a:lnTo>
                    <a:lnTo>
                      <a:pt x="2880" y="1848"/>
                    </a:lnTo>
                    <a:lnTo>
                      <a:pt x="2880" y="24"/>
                    </a:lnTo>
                    <a:lnTo>
                      <a:pt x="2904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8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7" name="Rectangle 345"/>
              <p:cNvSpPr>
                <a:spLocks noChangeArrowheads="1"/>
              </p:cNvSpPr>
              <p:nvPr/>
            </p:nvSpPr>
            <p:spPr bwMode="auto">
              <a:xfrm>
                <a:off x="4843" y="2655"/>
                <a:ext cx="3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Nœud de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8" name="Rectangle 346"/>
              <p:cNvSpPr>
                <a:spLocks noChangeArrowheads="1"/>
              </p:cNvSpPr>
              <p:nvPr/>
            </p:nvSpPr>
            <p:spPr bwMode="auto">
              <a:xfrm>
                <a:off x="4903" y="2752"/>
                <a:ext cx="247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calcul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9" name="Rectangle 347"/>
              <p:cNvSpPr>
                <a:spLocks noChangeArrowheads="1"/>
              </p:cNvSpPr>
              <p:nvPr/>
            </p:nvSpPr>
            <p:spPr bwMode="auto">
              <a:xfrm>
                <a:off x="5093" y="2195"/>
                <a:ext cx="36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Élément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0" name="Rectangle 348"/>
              <p:cNvSpPr>
                <a:spLocks noChangeArrowheads="1"/>
              </p:cNvSpPr>
              <p:nvPr/>
            </p:nvSpPr>
            <p:spPr bwMode="auto">
              <a:xfrm>
                <a:off x="4928" y="2290"/>
                <a:ext cx="357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de calcul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1" name="Rectangle 349"/>
              <p:cNvSpPr>
                <a:spLocks noChangeArrowheads="1"/>
              </p:cNvSpPr>
              <p:nvPr/>
            </p:nvSpPr>
            <p:spPr bwMode="auto">
              <a:xfrm>
                <a:off x="1248" y="2366"/>
                <a:ext cx="406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1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Imbibition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2" name="Rectangle 350"/>
              <p:cNvSpPr>
                <a:spLocks noChangeArrowheads="1"/>
              </p:cNvSpPr>
              <p:nvPr/>
            </p:nvSpPr>
            <p:spPr bwMode="auto">
              <a:xfrm>
                <a:off x="1191" y="2280"/>
                <a:ext cx="2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1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Débit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3" name="Rectangle 351"/>
              <p:cNvSpPr>
                <a:spLocks noChangeArrowheads="1"/>
              </p:cNvSpPr>
              <p:nvPr/>
            </p:nvSpPr>
            <p:spPr bwMode="auto">
              <a:xfrm>
                <a:off x="1290" y="2463"/>
                <a:ext cx="442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1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Infiltration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4" name="Freeform 352"/>
              <p:cNvSpPr>
                <a:spLocks/>
              </p:cNvSpPr>
              <p:nvPr/>
            </p:nvSpPr>
            <p:spPr bwMode="auto">
              <a:xfrm>
                <a:off x="2080" y="3255"/>
                <a:ext cx="616" cy="128"/>
              </a:xfrm>
              <a:custGeom>
                <a:avLst/>
                <a:gdLst/>
                <a:ahLst/>
                <a:cxnLst>
                  <a:cxn ang="0">
                    <a:pos x="3781" y="85"/>
                  </a:cxn>
                  <a:cxn ang="0">
                    <a:pos x="3752" y="169"/>
                  </a:cxn>
                  <a:cxn ang="0">
                    <a:pos x="3704" y="247"/>
                  </a:cxn>
                  <a:cxn ang="0">
                    <a:pos x="3638" y="321"/>
                  </a:cxn>
                  <a:cxn ang="0">
                    <a:pos x="3461" y="457"/>
                  </a:cxn>
                  <a:cxn ang="0">
                    <a:pos x="3229" y="574"/>
                  </a:cxn>
                  <a:cxn ang="0">
                    <a:pos x="2950" y="670"/>
                  </a:cxn>
                  <a:cxn ang="0">
                    <a:pos x="2629" y="742"/>
                  </a:cxn>
                  <a:cxn ang="0">
                    <a:pos x="2275" y="787"/>
                  </a:cxn>
                  <a:cxn ang="0">
                    <a:pos x="1896" y="803"/>
                  </a:cxn>
                  <a:cxn ang="0">
                    <a:pos x="1517" y="787"/>
                  </a:cxn>
                  <a:cxn ang="0">
                    <a:pos x="1164" y="742"/>
                  </a:cxn>
                  <a:cxn ang="0">
                    <a:pos x="844" y="671"/>
                  </a:cxn>
                  <a:cxn ang="0">
                    <a:pos x="564" y="575"/>
                  </a:cxn>
                  <a:cxn ang="0">
                    <a:pos x="332" y="458"/>
                  </a:cxn>
                  <a:cxn ang="0">
                    <a:pos x="155" y="324"/>
                  </a:cxn>
                  <a:cxn ang="0">
                    <a:pos x="87" y="247"/>
                  </a:cxn>
                  <a:cxn ang="0">
                    <a:pos x="39" y="169"/>
                  </a:cxn>
                  <a:cxn ang="0">
                    <a:pos x="10" y="85"/>
                  </a:cxn>
                  <a:cxn ang="0">
                    <a:pos x="47" y="0"/>
                  </a:cxn>
                  <a:cxn ang="0">
                    <a:pos x="56" y="74"/>
                  </a:cxn>
                  <a:cxn ang="0">
                    <a:pos x="82" y="148"/>
                  </a:cxn>
                  <a:cxn ang="0">
                    <a:pos x="125" y="219"/>
                  </a:cxn>
                  <a:cxn ang="0">
                    <a:pos x="263" y="354"/>
                  </a:cxn>
                  <a:cxn ang="0">
                    <a:pos x="461" y="476"/>
                  </a:cxn>
                  <a:cxn ang="0">
                    <a:pos x="713" y="580"/>
                  </a:cxn>
                  <a:cxn ang="0">
                    <a:pos x="1008" y="662"/>
                  </a:cxn>
                  <a:cxn ang="0">
                    <a:pos x="1342" y="721"/>
                  </a:cxn>
                  <a:cxn ang="0">
                    <a:pos x="1705" y="751"/>
                  </a:cxn>
                  <a:cxn ang="0">
                    <a:pos x="2085" y="752"/>
                  </a:cxn>
                  <a:cxn ang="0">
                    <a:pos x="2449" y="721"/>
                  </a:cxn>
                  <a:cxn ang="0">
                    <a:pos x="2782" y="662"/>
                  </a:cxn>
                  <a:cxn ang="0">
                    <a:pos x="3078" y="580"/>
                  </a:cxn>
                  <a:cxn ang="0">
                    <a:pos x="3329" y="477"/>
                  </a:cxn>
                  <a:cxn ang="0">
                    <a:pos x="3526" y="355"/>
                  </a:cxn>
                  <a:cxn ang="0">
                    <a:pos x="3666" y="219"/>
                  </a:cxn>
                  <a:cxn ang="0">
                    <a:pos x="3709" y="148"/>
                  </a:cxn>
                  <a:cxn ang="0">
                    <a:pos x="3735" y="74"/>
                  </a:cxn>
                  <a:cxn ang="0">
                    <a:pos x="3744" y="0"/>
                  </a:cxn>
                </a:cxnLst>
                <a:rect l="0" t="0" r="r" b="b"/>
                <a:pathLst>
                  <a:path w="3791" h="803">
                    <a:moveTo>
                      <a:pt x="3791" y="6"/>
                    </a:moveTo>
                    <a:lnTo>
                      <a:pt x="3781" y="85"/>
                    </a:lnTo>
                    <a:cubicBezTo>
                      <a:pt x="3781" y="87"/>
                      <a:pt x="3781" y="89"/>
                      <a:pt x="3780" y="91"/>
                    </a:cubicBezTo>
                    <a:lnTo>
                      <a:pt x="3752" y="169"/>
                    </a:lnTo>
                    <a:cubicBezTo>
                      <a:pt x="3751" y="170"/>
                      <a:pt x="3751" y="172"/>
                      <a:pt x="3750" y="173"/>
                    </a:cubicBezTo>
                    <a:lnTo>
                      <a:pt x="3704" y="247"/>
                    </a:lnTo>
                    <a:cubicBezTo>
                      <a:pt x="3703" y="248"/>
                      <a:pt x="3702" y="249"/>
                      <a:pt x="3701" y="250"/>
                    </a:cubicBezTo>
                    <a:lnTo>
                      <a:pt x="3638" y="321"/>
                    </a:lnTo>
                    <a:lnTo>
                      <a:pt x="3557" y="392"/>
                    </a:lnTo>
                    <a:lnTo>
                      <a:pt x="3461" y="457"/>
                    </a:lnTo>
                    <a:lnTo>
                      <a:pt x="3352" y="518"/>
                    </a:lnTo>
                    <a:lnTo>
                      <a:pt x="3229" y="574"/>
                    </a:lnTo>
                    <a:lnTo>
                      <a:pt x="3095" y="625"/>
                    </a:lnTo>
                    <a:lnTo>
                      <a:pt x="2950" y="670"/>
                    </a:lnTo>
                    <a:lnTo>
                      <a:pt x="2793" y="709"/>
                    </a:lnTo>
                    <a:lnTo>
                      <a:pt x="2629" y="742"/>
                    </a:lnTo>
                    <a:lnTo>
                      <a:pt x="2456" y="768"/>
                    </a:lnTo>
                    <a:lnTo>
                      <a:pt x="2275" y="787"/>
                    </a:lnTo>
                    <a:lnTo>
                      <a:pt x="2088" y="799"/>
                    </a:lnTo>
                    <a:lnTo>
                      <a:pt x="1896" y="803"/>
                    </a:lnTo>
                    <a:lnTo>
                      <a:pt x="1704" y="799"/>
                    </a:lnTo>
                    <a:lnTo>
                      <a:pt x="1517" y="787"/>
                    </a:lnTo>
                    <a:lnTo>
                      <a:pt x="1337" y="768"/>
                    </a:lnTo>
                    <a:lnTo>
                      <a:pt x="1164" y="742"/>
                    </a:lnTo>
                    <a:lnTo>
                      <a:pt x="999" y="709"/>
                    </a:lnTo>
                    <a:lnTo>
                      <a:pt x="844" y="671"/>
                    </a:lnTo>
                    <a:lnTo>
                      <a:pt x="698" y="625"/>
                    </a:lnTo>
                    <a:lnTo>
                      <a:pt x="564" y="575"/>
                    </a:lnTo>
                    <a:lnTo>
                      <a:pt x="442" y="519"/>
                    </a:lnTo>
                    <a:lnTo>
                      <a:pt x="332" y="458"/>
                    </a:lnTo>
                    <a:lnTo>
                      <a:pt x="236" y="393"/>
                    </a:lnTo>
                    <a:lnTo>
                      <a:pt x="155" y="324"/>
                    </a:lnTo>
                    <a:lnTo>
                      <a:pt x="90" y="250"/>
                    </a:lnTo>
                    <a:cubicBezTo>
                      <a:pt x="89" y="249"/>
                      <a:pt x="88" y="248"/>
                      <a:pt x="87" y="247"/>
                    </a:cubicBezTo>
                    <a:lnTo>
                      <a:pt x="41" y="173"/>
                    </a:lnTo>
                    <a:cubicBezTo>
                      <a:pt x="40" y="172"/>
                      <a:pt x="39" y="170"/>
                      <a:pt x="39" y="169"/>
                    </a:cubicBezTo>
                    <a:lnTo>
                      <a:pt x="11" y="91"/>
                    </a:lnTo>
                    <a:cubicBezTo>
                      <a:pt x="10" y="89"/>
                      <a:pt x="10" y="87"/>
                      <a:pt x="10" y="85"/>
                    </a:cubicBezTo>
                    <a:lnTo>
                      <a:pt x="0" y="6"/>
                    </a:lnTo>
                    <a:lnTo>
                      <a:pt x="47" y="0"/>
                    </a:lnTo>
                    <a:lnTo>
                      <a:pt x="57" y="79"/>
                    </a:lnTo>
                    <a:lnTo>
                      <a:pt x="56" y="74"/>
                    </a:lnTo>
                    <a:lnTo>
                      <a:pt x="84" y="152"/>
                    </a:lnTo>
                    <a:lnTo>
                      <a:pt x="82" y="148"/>
                    </a:lnTo>
                    <a:lnTo>
                      <a:pt x="128" y="222"/>
                    </a:lnTo>
                    <a:lnTo>
                      <a:pt x="125" y="219"/>
                    </a:lnTo>
                    <a:lnTo>
                      <a:pt x="186" y="287"/>
                    </a:lnTo>
                    <a:lnTo>
                      <a:pt x="263" y="354"/>
                    </a:lnTo>
                    <a:lnTo>
                      <a:pt x="355" y="416"/>
                    </a:lnTo>
                    <a:lnTo>
                      <a:pt x="461" y="476"/>
                    </a:lnTo>
                    <a:lnTo>
                      <a:pt x="581" y="530"/>
                    </a:lnTo>
                    <a:lnTo>
                      <a:pt x="713" y="580"/>
                    </a:lnTo>
                    <a:lnTo>
                      <a:pt x="855" y="624"/>
                    </a:lnTo>
                    <a:lnTo>
                      <a:pt x="1008" y="662"/>
                    </a:lnTo>
                    <a:lnTo>
                      <a:pt x="1171" y="695"/>
                    </a:lnTo>
                    <a:lnTo>
                      <a:pt x="1342" y="721"/>
                    </a:lnTo>
                    <a:lnTo>
                      <a:pt x="1520" y="740"/>
                    </a:lnTo>
                    <a:lnTo>
                      <a:pt x="1705" y="751"/>
                    </a:lnTo>
                    <a:lnTo>
                      <a:pt x="1895" y="755"/>
                    </a:lnTo>
                    <a:lnTo>
                      <a:pt x="2085" y="752"/>
                    </a:lnTo>
                    <a:lnTo>
                      <a:pt x="2270" y="740"/>
                    </a:lnTo>
                    <a:lnTo>
                      <a:pt x="2449" y="721"/>
                    </a:lnTo>
                    <a:lnTo>
                      <a:pt x="2620" y="695"/>
                    </a:lnTo>
                    <a:lnTo>
                      <a:pt x="2782" y="662"/>
                    </a:lnTo>
                    <a:lnTo>
                      <a:pt x="2935" y="625"/>
                    </a:lnTo>
                    <a:lnTo>
                      <a:pt x="3078" y="580"/>
                    </a:lnTo>
                    <a:lnTo>
                      <a:pt x="3210" y="531"/>
                    </a:lnTo>
                    <a:lnTo>
                      <a:pt x="3329" y="477"/>
                    </a:lnTo>
                    <a:lnTo>
                      <a:pt x="3434" y="418"/>
                    </a:lnTo>
                    <a:lnTo>
                      <a:pt x="3526" y="355"/>
                    </a:lnTo>
                    <a:lnTo>
                      <a:pt x="3603" y="290"/>
                    </a:lnTo>
                    <a:lnTo>
                      <a:pt x="3666" y="219"/>
                    </a:lnTo>
                    <a:lnTo>
                      <a:pt x="3663" y="222"/>
                    </a:lnTo>
                    <a:lnTo>
                      <a:pt x="3709" y="148"/>
                    </a:lnTo>
                    <a:lnTo>
                      <a:pt x="3707" y="152"/>
                    </a:lnTo>
                    <a:lnTo>
                      <a:pt x="3735" y="74"/>
                    </a:lnTo>
                    <a:lnTo>
                      <a:pt x="3734" y="79"/>
                    </a:lnTo>
                    <a:lnTo>
                      <a:pt x="3744" y="0"/>
                    </a:lnTo>
                    <a:lnTo>
                      <a:pt x="3791" y="6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5" name="Freeform 353"/>
              <p:cNvSpPr>
                <a:spLocks noEditPoints="1"/>
              </p:cNvSpPr>
              <p:nvPr/>
            </p:nvSpPr>
            <p:spPr bwMode="auto">
              <a:xfrm>
                <a:off x="2080" y="3128"/>
                <a:ext cx="616" cy="750"/>
              </a:xfrm>
              <a:custGeom>
                <a:avLst/>
                <a:gdLst/>
                <a:ahLst/>
                <a:cxnLst>
                  <a:cxn ang="0">
                    <a:pos x="12" y="713"/>
                  </a:cxn>
                  <a:cxn ang="0">
                    <a:pos x="88" y="557"/>
                  </a:cxn>
                  <a:cxn ang="0">
                    <a:pos x="235" y="412"/>
                  </a:cxn>
                  <a:cxn ang="0">
                    <a:pos x="564" y="231"/>
                  </a:cxn>
                  <a:cxn ang="0">
                    <a:pos x="999" y="95"/>
                  </a:cxn>
                  <a:cxn ang="0">
                    <a:pos x="1517" y="17"/>
                  </a:cxn>
                  <a:cxn ang="0">
                    <a:pos x="2088" y="4"/>
                  </a:cxn>
                  <a:cxn ang="0">
                    <a:pos x="2629" y="62"/>
                  </a:cxn>
                  <a:cxn ang="0">
                    <a:pos x="3094" y="179"/>
                  </a:cxn>
                  <a:cxn ang="0">
                    <a:pos x="3460" y="345"/>
                  </a:cxn>
                  <a:cxn ang="0">
                    <a:pos x="3702" y="554"/>
                  </a:cxn>
                  <a:cxn ang="0">
                    <a:pos x="3753" y="636"/>
                  </a:cxn>
                  <a:cxn ang="0">
                    <a:pos x="3792" y="797"/>
                  </a:cxn>
                  <a:cxn ang="0">
                    <a:pos x="3781" y="3992"/>
                  </a:cxn>
                  <a:cxn ang="0">
                    <a:pos x="3705" y="4148"/>
                  </a:cxn>
                  <a:cxn ang="0">
                    <a:pos x="3558" y="4293"/>
                  </a:cxn>
                  <a:cxn ang="0">
                    <a:pos x="3230" y="4475"/>
                  </a:cxn>
                  <a:cxn ang="0">
                    <a:pos x="2794" y="4610"/>
                  </a:cxn>
                  <a:cxn ang="0">
                    <a:pos x="2276" y="4688"/>
                  </a:cxn>
                  <a:cxn ang="0">
                    <a:pos x="1705" y="4700"/>
                  </a:cxn>
                  <a:cxn ang="0">
                    <a:pos x="1165" y="4643"/>
                  </a:cxn>
                  <a:cxn ang="0">
                    <a:pos x="699" y="4526"/>
                  </a:cxn>
                  <a:cxn ang="0">
                    <a:pos x="333" y="4359"/>
                  </a:cxn>
                  <a:cxn ang="0">
                    <a:pos x="91" y="4151"/>
                  </a:cxn>
                  <a:cxn ang="0">
                    <a:pos x="40" y="4070"/>
                  </a:cxn>
                  <a:cxn ang="0">
                    <a:pos x="1" y="3907"/>
                  </a:cxn>
                  <a:cxn ang="0">
                    <a:pos x="58" y="3980"/>
                  </a:cxn>
                  <a:cxn ang="0">
                    <a:pos x="83" y="4049"/>
                  </a:cxn>
                  <a:cxn ang="0">
                    <a:pos x="187" y="4188"/>
                  </a:cxn>
                  <a:cxn ang="0">
                    <a:pos x="462" y="4377"/>
                  </a:cxn>
                  <a:cxn ang="0">
                    <a:pos x="856" y="4525"/>
                  </a:cxn>
                  <a:cxn ang="0">
                    <a:pos x="1343" y="4622"/>
                  </a:cxn>
                  <a:cxn ang="0">
                    <a:pos x="1896" y="4656"/>
                  </a:cxn>
                  <a:cxn ang="0">
                    <a:pos x="2450" y="4622"/>
                  </a:cxn>
                  <a:cxn ang="0">
                    <a:pos x="2936" y="4526"/>
                  </a:cxn>
                  <a:cxn ang="0">
                    <a:pos x="3330" y="4378"/>
                  </a:cxn>
                  <a:cxn ang="0">
                    <a:pos x="3604" y="4191"/>
                  </a:cxn>
                  <a:cxn ang="0">
                    <a:pos x="3710" y="4049"/>
                  </a:cxn>
                  <a:cxn ang="0">
                    <a:pos x="3735" y="3980"/>
                  </a:cxn>
                  <a:cxn ang="0">
                    <a:pos x="3735" y="724"/>
                  </a:cxn>
                  <a:cxn ang="0">
                    <a:pos x="3710" y="657"/>
                  </a:cxn>
                  <a:cxn ang="0">
                    <a:pos x="3606" y="517"/>
                  </a:cxn>
                  <a:cxn ang="0">
                    <a:pos x="3332" y="329"/>
                  </a:cxn>
                  <a:cxn ang="0">
                    <a:pos x="2938" y="181"/>
                  </a:cxn>
                  <a:cxn ang="0">
                    <a:pos x="2451" y="83"/>
                  </a:cxn>
                  <a:cxn ang="0">
                    <a:pos x="1897" y="48"/>
                  </a:cxn>
                  <a:cxn ang="0">
                    <a:pos x="1344" y="83"/>
                  </a:cxn>
                  <a:cxn ang="0">
                    <a:pos x="857" y="180"/>
                  </a:cxn>
                  <a:cxn ang="0">
                    <a:pos x="464" y="329"/>
                  </a:cxn>
                  <a:cxn ang="0">
                    <a:pos x="189" y="514"/>
                  </a:cxn>
                  <a:cxn ang="0">
                    <a:pos x="83" y="657"/>
                  </a:cxn>
                  <a:cxn ang="0">
                    <a:pos x="58" y="724"/>
                  </a:cxn>
                </a:cxnLst>
                <a:rect l="0" t="0" r="r" b="b"/>
                <a:pathLst>
                  <a:path w="3792" h="4704">
                    <a:moveTo>
                      <a:pt x="0" y="800"/>
                    </a:moveTo>
                    <a:lnTo>
                      <a:pt x="11" y="718"/>
                    </a:lnTo>
                    <a:cubicBezTo>
                      <a:pt x="11" y="717"/>
                      <a:pt x="11" y="715"/>
                      <a:pt x="12" y="713"/>
                    </a:cubicBezTo>
                    <a:lnTo>
                      <a:pt x="40" y="636"/>
                    </a:lnTo>
                    <a:cubicBezTo>
                      <a:pt x="40" y="635"/>
                      <a:pt x="41" y="633"/>
                      <a:pt x="42" y="632"/>
                    </a:cubicBezTo>
                    <a:lnTo>
                      <a:pt x="88" y="557"/>
                    </a:lnTo>
                    <a:cubicBezTo>
                      <a:pt x="89" y="556"/>
                      <a:pt x="90" y="555"/>
                      <a:pt x="91" y="554"/>
                    </a:cubicBezTo>
                    <a:lnTo>
                      <a:pt x="154" y="483"/>
                    </a:lnTo>
                    <a:lnTo>
                      <a:pt x="235" y="412"/>
                    </a:lnTo>
                    <a:lnTo>
                      <a:pt x="331" y="347"/>
                    </a:lnTo>
                    <a:lnTo>
                      <a:pt x="441" y="286"/>
                    </a:lnTo>
                    <a:lnTo>
                      <a:pt x="564" y="231"/>
                    </a:lnTo>
                    <a:lnTo>
                      <a:pt x="698" y="179"/>
                    </a:lnTo>
                    <a:lnTo>
                      <a:pt x="843" y="135"/>
                    </a:lnTo>
                    <a:lnTo>
                      <a:pt x="999" y="95"/>
                    </a:lnTo>
                    <a:lnTo>
                      <a:pt x="1164" y="62"/>
                    </a:lnTo>
                    <a:lnTo>
                      <a:pt x="1337" y="36"/>
                    </a:lnTo>
                    <a:lnTo>
                      <a:pt x="1517" y="17"/>
                    </a:lnTo>
                    <a:lnTo>
                      <a:pt x="1704" y="5"/>
                    </a:lnTo>
                    <a:lnTo>
                      <a:pt x="1896" y="0"/>
                    </a:lnTo>
                    <a:lnTo>
                      <a:pt x="2088" y="4"/>
                    </a:lnTo>
                    <a:lnTo>
                      <a:pt x="2275" y="17"/>
                    </a:lnTo>
                    <a:lnTo>
                      <a:pt x="2456" y="36"/>
                    </a:lnTo>
                    <a:lnTo>
                      <a:pt x="2629" y="62"/>
                    </a:lnTo>
                    <a:lnTo>
                      <a:pt x="2793" y="95"/>
                    </a:lnTo>
                    <a:lnTo>
                      <a:pt x="2949" y="134"/>
                    </a:lnTo>
                    <a:lnTo>
                      <a:pt x="3094" y="179"/>
                    </a:lnTo>
                    <a:lnTo>
                      <a:pt x="3229" y="230"/>
                    </a:lnTo>
                    <a:lnTo>
                      <a:pt x="3351" y="286"/>
                    </a:lnTo>
                    <a:lnTo>
                      <a:pt x="3460" y="345"/>
                    </a:lnTo>
                    <a:lnTo>
                      <a:pt x="3556" y="411"/>
                    </a:lnTo>
                    <a:lnTo>
                      <a:pt x="3637" y="480"/>
                    </a:lnTo>
                    <a:lnTo>
                      <a:pt x="3702" y="554"/>
                    </a:lnTo>
                    <a:cubicBezTo>
                      <a:pt x="3703" y="555"/>
                      <a:pt x="3704" y="556"/>
                      <a:pt x="3705" y="557"/>
                    </a:cubicBezTo>
                    <a:lnTo>
                      <a:pt x="3751" y="632"/>
                    </a:lnTo>
                    <a:cubicBezTo>
                      <a:pt x="3752" y="633"/>
                      <a:pt x="3752" y="635"/>
                      <a:pt x="3753" y="636"/>
                    </a:cubicBezTo>
                    <a:lnTo>
                      <a:pt x="3781" y="713"/>
                    </a:lnTo>
                    <a:cubicBezTo>
                      <a:pt x="3782" y="715"/>
                      <a:pt x="3782" y="717"/>
                      <a:pt x="3782" y="718"/>
                    </a:cubicBezTo>
                    <a:lnTo>
                      <a:pt x="3792" y="797"/>
                    </a:lnTo>
                    <a:lnTo>
                      <a:pt x="3792" y="3904"/>
                    </a:lnTo>
                    <a:lnTo>
                      <a:pt x="3782" y="3986"/>
                    </a:lnTo>
                    <a:cubicBezTo>
                      <a:pt x="3782" y="3988"/>
                      <a:pt x="3782" y="3990"/>
                      <a:pt x="3781" y="3992"/>
                    </a:cubicBezTo>
                    <a:lnTo>
                      <a:pt x="3753" y="4070"/>
                    </a:lnTo>
                    <a:cubicBezTo>
                      <a:pt x="3752" y="4071"/>
                      <a:pt x="3752" y="4073"/>
                      <a:pt x="3751" y="4074"/>
                    </a:cubicBezTo>
                    <a:lnTo>
                      <a:pt x="3705" y="4148"/>
                    </a:lnTo>
                    <a:cubicBezTo>
                      <a:pt x="3704" y="4149"/>
                      <a:pt x="3703" y="4150"/>
                      <a:pt x="3702" y="4151"/>
                    </a:cubicBezTo>
                    <a:lnTo>
                      <a:pt x="3639" y="4222"/>
                    </a:lnTo>
                    <a:lnTo>
                      <a:pt x="3558" y="4293"/>
                    </a:lnTo>
                    <a:lnTo>
                      <a:pt x="3462" y="4358"/>
                    </a:lnTo>
                    <a:lnTo>
                      <a:pt x="3353" y="4419"/>
                    </a:lnTo>
                    <a:lnTo>
                      <a:pt x="3230" y="4475"/>
                    </a:lnTo>
                    <a:lnTo>
                      <a:pt x="3096" y="4526"/>
                    </a:lnTo>
                    <a:lnTo>
                      <a:pt x="2951" y="4571"/>
                    </a:lnTo>
                    <a:lnTo>
                      <a:pt x="2794" y="4610"/>
                    </a:lnTo>
                    <a:lnTo>
                      <a:pt x="2630" y="4643"/>
                    </a:lnTo>
                    <a:lnTo>
                      <a:pt x="2457" y="4669"/>
                    </a:lnTo>
                    <a:lnTo>
                      <a:pt x="2276" y="4688"/>
                    </a:lnTo>
                    <a:lnTo>
                      <a:pt x="2089" y="4700"/>
                    </a:lnTo>
                    <a:lnTo>
                      <a:pt x="1897" y="4704"/>
                    </a:lnTo>
                    <a:lnTo>
                      <a:pt x="1705" y="4700"/>
                    </a:lnTo>
                    <a:lnTo>
                      <a:pt x="1518" y="4688"/>
                    </a:lnTo>
                    <a:lnTo>
                      <a:pt x="1338" y="4669"/>
                    </a:lnTo>
                    <a:lnTo>
                      <a:pt x="1165" y="4643"/>
                    </a:lnTo>
                    <a:lnTo>
                      <a:pt x="1000" y="4610"/>
                    </a:lnTo>
                    <a:lnTo>
                      <a:pt x="845" y="4572"/>
                    </a:lnTo>
                    <a:lnTo>
                      <a:pt x="699" y="4526"/>
                    </a:lnTo>
                    <a:lnTo>
                      <a:pt x="565" y="4476"/>
                    </a:lnTo>
                    <a:lnTo>
                      <a:pt x="443" y="4420"/>
                    </a:lnTo>
                    <a:lnTo>
                      <a:pt x="333" y="4359"/>
                    </a:lnTo>
                    <a:lnTo>
                      <a:pt x="237" y="4294"/>
                    </a:lnTo>
                    <a:lnTo>
                      <a:pt x="156" y="4225"/>
                    </a:lnTo>
                    <a:lnTo>
                      <a:pt x="91" y="4151"/>
                    </a:lnTo>
                    <a:cubicBezTo>
                      <a:pt x="90" y="4150"/>
                      <a:pt x="89" y="4149"/>
                      <a:pt x="88" y="4148"/>
                    </a:cubicBezTo>
                    <a:lnTo>
                      <a:pt x="42" y="4074"/>
                    </a:lnTo>
                    <a:cubicBezTo>
                      <a:pt x="41" y="4073"/>
                      <a:pt x="40" y="4071"/>
                      <a:pt x="40" y="4070"/>
                    </a:cubicBezTo>
                    <a:lnTo>
                      <a:pt x="12" y="3992"/>
                    </a:lnTo>
                    <a:cubicBezTo>
                      <a:pt x="11" y="3990"/>
                      <a:pt x="11" y="3988"/>
                      <a:pt x="11" y="3986"/>
                    </a:cubicBezTo>
                    <a:lnTo>
                      <a:pt x="1" y="3907"/>
                    </a:lnTo>
                    <a:lnTo>
                      <a:pt x="0" y="800"/>
                    </a:lnTo>
                    <a:close/>
                    <a:moveTo>
                      <a:pt x="48" y="3901"/>
                    </a:moveTo>
                    <a:lnTo>
                      <a:pt x="58" y="3980"/>
                    </a:lnTo>
                    <a:lnTo>
                      <a:pt x="57" y="3975"/>
                    </a:lnTo>
                    <a:lnTo>
                      <a:pt x="85" y="4053"/>
                    </a:lnTo>
                    <a:lnTo>
                      <a:pt x="83" y="4049"/>
                    </a:lnTo>
                    <a:lnTo>
                      <a:pt x="129" y="4123"/>
                    </a:lnTo>
                    <a:lnTo>
                      <a:pt x="126" y="4120"/>
                    </a:lnTo>
                    <a:lnTo>
                      <a:pt x="187" y="4188"/>
                    </a:lnTo>
                    <a:lnTo>
                      <a:pt x="264" y="4255"/>
                    </a:lnTo>
                    <a:lnTo>
                      <a:pt x="356" y="4317"/>
                    </a:lnTo>
                    <a:lnTo>
                      <a:pt x="462" y="4377"/>
                    </a:lnTo>
                    <a:lnTo>
                      <a:pt x="582" y="4431"/>
                    </a:lnTo>
                    <a:lnTo>
                      <a:pt x="714" y="4481"/>
                    </a:lnTo>
                    <a:lnTo>
                      <a:pt x="856" y="4525"/>
                    </a:lnTo>
                    <a:lnTo>
                      <a:pt x="1009" y="4563"/>
                    </a:lnTo>
                    <a:lnTo>
                      <a:pt x="1172" y="4596"/>
                    </a:lnTo>
                    <a:lnTo>
                      <a:pt x="1343" y="4622"/>
                    </a:lnTo>
                    <a:lnTo>
                      <a:pt x="1521" y="4641"/>
                    </a:lnTo>
                    <a:lnTo>
                      <a:pt x="1706" y="4652"/>
                    </a:lnTo>
                    <a:lnTo>
                      <a:pt x="1896" y="4656"/>
                    </a:lnTo>
                    <a:lnTo>
                      <a:pt x="2086" y="4653"/>
                    </a:lnTo>
                    <a:lnTo>
                      <a:pt x="2271" y="4641"/>
                    </a:lnTo>
                    <a:lnTo>
                      <a:pt x="2450" y="4622"/>
                    </a:lnTo>
                    <a:lnTo>
                      <a:pt x="2621" y="4596"/>
                    </a:lnTo>
                    <a:lnTo>
                      <a:pt x="2783" y="4563"/>
                    </a:lnTo>
                    <a:lnTo>
                      <a:pt x="2936" y="4526"/>
                    </a:lnTo>
                    <a:lnTo>
                      <a:pt x="3079" y="4481"/>
                    </a:lnTo>
                    <a:lnTo>
                      <a:pt x="3211" y="4432"/>
                    </a:lnTo>
                    <a:lnTo>
                      <a:pt x="3330" y="4378"/>
                    </a:lnTo>
                    <a:lnTo>
                      <a:pt x="3435" y="4319"/>
                    </a:lnTo>
                    <a:lnTo>
                      <a:pt x="3527" y="4256"/>
                    </a:lnTo>
                    <a:lnTo>
                      <a:pt x="3604" y="4191"/>
                    </a:lnTo>
                    <a:lnTo>
                      <a:pt x="3667" y="4120"/>
                    </a:lnTo>
                    <a:lnTo>
                      <a:pt x="3664" y="4123"/>
                    </a:lnTo>
                    <a:lnTo>
                      <a:pt x="3710" y="4049"/>
                    </a:lnTo>
                    <a:lnTo>
                      <a:pt x="3708" y="4053"/>
                    </a:lnTo>
                    <a:lnTo>
                      <a:pt x="3736" y="3975"/>
                    </a:lnTo>
                    <a:lnTo>
                      <a:pt x="3735" y="3980"/>
                    </a:lnTo>
                    <a:lnTo>
                      <a:pt x="3744" y="3904"/>
                    </a:lnTo>
                    <a:lnTo>
                      <a:pt x="3745" y="803"/>
                    </a:lnTo>
                    <a:lnTo>
                      <a:pt x="3735" y="724"/>
                    </a:lnTo>
                    <a:lnTo>
                      <a:pt x="3736" y="730"/>
                    </a:lnTo>
                    <a:lnTo>
                      <a:pt x="3708" y="653"/>
                    </a:lnTo>
                    <a:lnTo>
                      <a:pt x="3710" y="657"/>
                    </a:lnTo>
                    <a:lnTo>
                      <a:pt x="3664" y="582"/>
                    </a:lnTo>
                    <a:lnTo>
                      <a:pt x="3667" y="585"/>
                    </a:lnTo>
                    <a:lnTo>
                      <a:pt x="3606" y="517"/>
                    </a:lnTo>
                    <a:lnTo>
                      <a:pt x="3529" y="450"/>
                    </a:lnTo>
                    <a:lnTo>
                      <a:pt x="3437" y="387"/>
                    </a:lnTo>
                    <a:lnTo>
                      <a:pt x="3332" y="329"/>
                    </a:lnTo>
                    <a:lnTo>
                      <a:pt x="3212" y="275"/>
                    </a:lnTo>
                    <a:lnTo>
                      <a:pt x="3080" y="224"/>
                    </a:lnTo>
                    <a:lnTo>
                      <a:pt x="2938" y="181"/>
                    </a:lnTo>
                    <a:lnTo>
                      <a:pt x="2784" y="142"/>
                    </a:lnTo>
                    <a:lnTo>
                      <a:pt x="2622" y="109"/>
                    </a:lnTo>
                    <a:lnTo>
                      <a:pt x="2451" y="83"/>
                    </a:lnTo>
                    <a:lnTo>
                      <a:pt x="2272" y="64"/>
                    </a:lnTo>
                    <a:lnTo>
                      <a:pt x="2087" y="52"/>
                    </a:lnTo>
                    <a:lnTo>
                      <a:pt x="1897" y="48"/>
                    </a:lnTo>
                    <a:lnTo>
                      <a:pt x="1707" y="52"/>
                    </a:lnTo>
                    <a:lnTo>
                      <a:pt x="1522" y="64"/>
                    </a:lnTo>
                    <a:lnTo>
                      <a:pt x="1344" y="83"/>
                    </a:lnTo>
                    <a:lnTo>
                      <a:pt x="1173" y="109"/>
                    </a:lnTo>
                    <a:lnTo>
                      <a:pt x="1010" y="142"/>
                    </a:lnTo>
                    <a:lnTo>
                      <a:pt x="857" y="180"/>
                    </a:lnTo>
                    <a:lnTo>
                      <a:pt x="715" y="224"/>
                    </a:lnTo>
                    <a:lnTo>
                      <a:pt x="583" y="274"/>
                    </a:lnTo>
                    <a:lnTo>
                      <a:pt x="464" y="329"/>
                    </a:lnTo>
                    <a:lnTo>
                      <a:pt x="358" y="386"/>
                    </a:lnTo>
                    <a:lnTo>
                      <a:pt x="266" y="449"/>
                    </a:lnTo>
                    <a:lnTo>
                      <a:pt x="189" y="514"/>
                    </a:lnTo>
                    <a:lnTo>
                      <a:pt x="126" y="585"/>
                    </a:lnTo>
                    <a:lnTo>
                      <a:pt x="129" y="582"/>
                    </a:lnTo>
                    <a:lnTo>
                      <a:pt x="83" y="657"/>
                    </a:lnTo>
                    <a:lnTo>
                      <a:pt x="85" y="653"/>
                    </a:lnTo>
                    <a:lnTo>
                      <a:pt x="57" y="730"/>
                    </a:lnTo>
                    <a:lnTo>
                      <a:pt x="58" y="724"/>
                    </a:lnTo>
                    <a:lnTo>
                      <a:pt x="48" y="800"/>
                    </a:lnTo>
                    <a:lnTo>
                      <a:pt x="48" y="3901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6" name="Rectangle 354"/>
              <p:cNvSpPr>
                <a:spLocks noChangeArrowheads="1"/>
              </p:cNvSpPr>
              <p:nvPr/>
            </p:nvSpPr>
            <p:spPr bwMode="auto">
              <a:xfrm>
                <a:off x="2248" y="3149"/>
                <a:ext cx="36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Élément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7" name="Rectangle 355"/>
              <p:cNvSpPr>
                <a:spLocks noChangeArrowheads="1"/>
              </p:cNvSpPr>
              <p:nvPr/>
            </p:nvSpPr>
            <p:spPr bwMode="auto">
              <a:xfrm>
                <a:off x="2196" y="3245"/>
                <a:ext cx="47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de stockage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8" name="Freeform 356"/>
              <p:cNvSpPr>
                <a:spLocks noEditPoints="1"/>
              </p:cNvSpPr>
              <p:nvPr/>
            </p:nvSpPr>
            <p:spPr bwMode="auto">
              <a:xfrm>
                <a:off x="2220" y="3429"/>
                <a:ext cx="200" cy="270"/>
              </a:xfrm>
              <a:custGeom>
                <a:avLst/>
                <a:gdLst/>
                <a:ahLst/>
                <a:cxnLst>
                  <a:cxn ang="0">
                    <a:pos x="1223" y="221"/>
                  </a:cxn>
                  <a:cxn ang="0">
                    <a:pos x="1173" y="271"/>
                  </a:cxn>
                  <a:cxn ang="0">
                    <a:pos x="1106" y="304"/>
                  </a:cxn>
                  <a:cxn ang="0">
                    <a:pos x="918" y="348"/>
                  </a:cxn>
                  <a:cxn ang="0">
                    <a:pos x="1013" y="248"/>
                  </a:cxn>
                  <a:cxn ang="0">
                    <a:pos x="1130" y="204"/>
                  </a:cxn>
                  <a:cxn ang="0">
                    <a:pos x="1147" y="192"/>
                  </a:cxn>
                  <a:cxn ang="0">
                    <a:pos x="1153" y="177"/>
                  </a:cxn>
                  <a:cxn ang="0">
                    <a:pos x="617" y="368"/>
                  </a:cxn>
                  <a:cxn ang="0">
                    <a:pos x="349" y="352"/>
                  </a:cxn>
                  <a:cxn ang="0">
                    <a:pos x="501" y="285"/>
                  </a:cxn>
                  <a:cxn ang="0">
                    <a:pos x="675" y="367"/>
                  </a:cxn>
                  <a:cxn ang="0">
                    <a:pos x="60" y="271"/>
                  </a:cxn>
                  <a:cxn ang="0">
                    <a:pos x="10" y="221"/>
                  </a:cxn>
                  <a:cxn ang="0">
                    <a:pos x="80" y="177"/>
                  </a:cxn>
                  <a:cxn ang="0">
                    <a:pos x="86" y="192"/>
                  </a:cxn>
                  <a:cxn ang="0">
                    <a:pos x="103" y="204"/>
                  </a:cxn>
                  <a:cxn ang="0">
                    <a:pos x="1" y="177"/>
                  </a:cxn>
                  <a:cxn ang="0">
                    <a:pos x="19" y="134"/>
                  </a:cxn>
                  <a:cxn ang="0">
                    <a:pos x="69" y="92"/>
                  </a:cxn>
                  <a:cxn ang="0">
                    <a:pos x="220" y="121"/>
                  </a:cxn>
                  <a:cxn ang="0">
                    <a:pos x="111" y="159"/>
                  </a:cxn>
                  <a:cxn ang="0">
                    <a:pos x="77" y="191"/>
                  </a:cxn>
                  <a:cxn ang="0">
                    <a:pos x="1" y="177"/>
                  </a:cxn>
                  <a:cxn ang="0">
                    <a:pos x="615" y="0"/>
                  </a:cxn>
                  <a:cxn ang="0">
                    <a:pos x="762" y="86"/>
                  </a:cxn>
                  <a:cxn ang="0">
                    <a:pos x="503" y="83"/>
                  </a:cxn>
                  <a:cxn ang="0">
                    <a:pos x="1010" y="39"/>
                  </a:cxn>
                  <a:cxn ang="0">
                    <a:pos x="1164" y="92"/>
                  </a:cxn>
                  <a:cxn ang="0">
                    <a:pos x="1214" y="134"/>
                  </a:cxn>
                  <a:cxn ang="0">
                    <a:pos x="1232" y="177"/>
                  </a:cxn>
                  <a:cxn ang="0">
                    <a:pos x="1156" y="191"/>
                  </a:cxn>
                  <a:cxn ang="0">
                    <a:pos x="1122" y="159"/>
                  </a:cxn>
                  <a:cxn ang="0">
                    <a:pos x="1017" y="122"/>
                  </a:cxn>
                  <a:cxn ang="0">
                    <a:pos x="1232" y="184"/>
                  </a:cxn>
                  <a:cxn ang="0">
                    <a:pos x="1152" y="184"/>
                  </a:cxn>
                  <a:cxn ang="0">
                    <a:pos x="1232" y="836"/>
                  </a:cxn>
                  <a:cxn ang="0">
                    <a:pos x="1232" y="516"/>
                  </a:cxn>
                  <a:cxn ang="0">
                    <a:pos x="1152" y="1396"/>
                  </a:cxn>
                  <a:cxn ang="0">
                    <a:pos x="1121" y="1625"/>
                  </a:cxn>
                  <a:cxn ang="0">
                    <a:pos x="1036" y="1653"/>
                  </a:cxn>
                  <a:cxn ang="0">
                    <a:pos x="793" y="1689"/>
                  </a:cxn>
                  <a:cxn ang="0">
                    <a:pos x="930" y="1593"/>
                  </a:cxn>
                  <a:cxn ang="0">
                    <a:pos x="1077" y="1557"/>
                  </a:cxn>
                  <a:cxn ang="0">
                    <a:pos x="550" y="1695"/>
                  </a:cxn>
                  <a:cxn ang="0">
                    <a:pos x="289" y="1672"/>
                  </a:cxn>
                  <a:cxn ang="0">
                    <a:pos x="300" y="1593"/>
                  </a:cxn>
                  <a:cxn ang="0">
                    <a:pos x="552" y="1615"/>
                  </a:cxn>
                  <a:cxn ang="0">
                    <a:pos x="0" y="1184"/>
                  </a:cxn>
                  <a:cxn ang="0">
                    <a:pos x="0" y="1504"/>
                  </a:cxn>
                  <a:cxn ang="0">
                    <a:pos x="80" y="624"/>
                  </a:cxn>
                  <a:cxn ang="0">
                    <a:pos x="0" y="384"/>
                  </a:cxn>
                  <a:cxn ang="0">
                    <a:pos x="80" y="384"/>
                  </a:cxn>
                </a:cxnLst>
                <a:rect l="0" t="0" r="r" b="b"/>
                <a:pathLst>
                  <a:path w="1232" h="1695">
                    <a:moveTo>
                      <a:pt x="1232" y="192"/>
                    </a:moveTo>
                    <a:lnTo>
                      <a:pt x="1229" y="207"/>
                    </a:lnTo>
                    <a:cubicBezTo>
                      <a:pt x="1228" y="212"/>
                      <a:pt x="1226" y="217"/>
                      <a:pt x="1223" y="221"/>
                    </a:cubicBezTo>
                    <a:lnTo>
                      <a:pt x="1214" y="235"/>
                    </a:lnTo>
                    <a:cubicBezTo>
                      <a:pt x="1212" y="239"/>
                      <a:pt x="1209" y="242"/>
                      <a:pt x="1206" y="244"/>
                    </a:cubicBezTo>
                    <a:lnTo>
                      <a:pt x="1173" y="271"/>
                    </a:lnTo>
                    <a:cubicBezTo>
                      <a:pt x="1170" y="273"/>
                      <a:pt x="1167" y="275"/>
                      <a:pt x="1165" y="277"/>
                    </a:cubicBezTo>
                    <a:lnTo>
                      <a:pt x="1112" y="302"/>
                    </a:lnTo>
                    <a:cubicBezTo>
                      <a:pt x="1110" y="302"/>
                      <a:pt x="1108" y="303"/>
                      <a:pt x="1106" y="304"/>
                    </a:cubicBezTo>
                    <a:lnTo>
                      <a:pt x="1036" y="325"/>
                    </a:lnTo>
                    <a:lnTo>
                      <a:pt x="947" y="344"/>
                    </a:lnTo>
                    <a:lnTo>
                      <a:pt x="918" y="348"/>
                    </a:lnTo>
                    <a:lnTo>
                      <a:pt x="907" y="268"/>
                    </a:lnTo>
                    <a:lnTo>
                      <a:pt x="930" y="265"/>
                    </a:lnTo>
                    <a:lnTo>
                      <a:pt x="1013" y="248"/>
                    </a:lnTo>
                    <a:lnTo>
                      <a:pt x="1083" y="227"/>
                    </a:lnTo>
                    <a:lnTo>
                      <a:pt x="1077" y="229"/>
                    </a:lnTo>
                    <a:lnTo>
                      <a:pt x="1130" y="204"/>
                    </a:lnTo>
                    <a:lnTo>
                      <a:pt x="1122" y="209"/>
                    </a:lnTo>
                    <a:lnTo>
                      <a:pt x="1155" y="182"/>
                    </a:lnTo>
                    <a:lnTo>
                      <a:pt x="1147" y="192"/>
                    </a:lnTo>
                    <a:lnTo>
                      <a:pt x="1156" y="178"/>
                    </a:lnTo>
                    <a:lnTo>
                      <a:pt x="1150" y="192"/>
                    </a:lnTo>
                    <a:lnTo>
                      <a:pt x="1153" y="177"/>
                    </a:lnTo>
                    <a:lnTo>
                      <a:pt x="1232" y="192"/>
                    </a:lnTo>
                    <a:close/>
                    <a:moveTo>
                      <a:pt x="675" y="367"/>
                    </a:moveTo>
                    <a:lnTo>
                      <a:pt x="617" y="368"/>
                    </a:lnTo>
                    <a:lnTo>
                      <a:pt x="499" y="365"/>
                    </a:lnTo>
                    <a:lnTo>
                      <a:pt x="390" y="357"/>
                    </a:lnTo>
                    <a:lnTo>
                      <a:pt x="349" y="352"/>
                    </a:lnTo>
                    <a:lnTo>
                      <a:pt x="360" y="273"/>
                    </a:lnTo>
                    <a:lnTo>
                      <a:pt x="395" y="278"/>
                    </a:lnTo>
                    <a:lnTo>
                      <a:pt x="501" y="285"/>
                    </a:lnTo>
                    <a:lnTo>
                      <a:pt x="615" y="288"/>
                    </a:lnTo>
                    <a:lnTo>
                      <a:pt x="673" y="287"/>
                    </a:lnTo>
                    <a:lnTo>
                      <a:pt x="675" y="367"/>
                    </a:lnTo>
                    <a:close/>
                    <a:moveTo>
                      <a:pt x="105" y="294"/>
                    </a:moveTo>
                    <a:lnTo>
                      <a:pt x="68" y="277"/>
                    </a:lnTo>
                    <a:cubicBezTo>
                      <a:pt x="65" y="275"/>
                      <a:pt x="63" y="273"/>
                      <a:pt x="60" y="271"/>
                    </a:cubicBezTo>
                    <a:lnTo>
                      <a:pt x="27" y="244"/>
                    </a:lnTo>
                    <a:cubicBezTo>
                      <a:pt x="24" y="242"/>
                      <a:pt x="21" y="239"/>
                      <a:pt x="19" y="235"/>
                    </a:cubicBezTo>
                    <a:lnTo>
                      <a:pt x="10" y="221"/>
                    </a:lnTo>
                    <a:cubicBezTo>
                      <a:pt x="7" y="217"/>
                      <a:pt x="5" y="212"/>
                      <a:pt x="4" y="207"/>
                    </a:cubicBezTo>
                    <a:lnTo>
                      <a:pt x="1" y="192"/>
                    </a:lnTo>
                    <a:lnTo>
                      <a:pt x="80" y="177"/>
                    </a:lnTo>
                    <a:lnTo>
                      <a:pt x="83" y="192"/>
                    </a:lnTo>
                    <a:lnTo>
                      <a:pt x="77" y="178"/>
                    </a:lnTo>
                    <a:lnTo>
                      <a:pt x="86" y="192"/>
                    </a:lnTo>
                    <a:lnTo>
                      <a:pt x="78" y="182"/>
                    </a:lnTo>
                    <a:lnTo>
                      <a:pt x="111" y="209"/>
                    </a:lnTo>
                    <a:lnTo>
                      <a:pt x="103" y="204"/>
                    </a:lnTo>
                    <a:lnTo>
                      <a:pt x="139" y="221"/>
                    </a:lnTo>
                    <a:lnTo>
                      <a:pt x="105" y="294"/>
                    </a:lnTo>
                    <a:close/>
                    <a:moveTo>
                      <a:pt x="1" y="177"/>
                    </a:moveTo>
                    <a:lnTo>
                      <a:pt x="4" y="162"/>
                    </a:lnTo>
                    <a:cubicBezTo>
                      <a:pt x="5" y="157"/>
                      <a:pt x="7" y="152"/>
                      <a:pt x="10" y="148"/>
                    </a:cubicBezTo>
                    <a:lnTo>
                      <a:pt x="19" y="134"/>
                    </a:lnTo>
                    <a:cubicBezTo>
                      <a:pt x="21" y="130"/>
                      <a:pt x="24" y="127"/>
                      <a:pt x="27" y="124"/>
                    </a:cubicBezTo>
                    <a:lnTo>
                      <a:pt x="60" y="97"/>
                    </a:lnTo>
                    <a:cubicBezTo>
                      <a:pt x="63" y="95"/>
                      <a:pt x="66" y="93"/>
                      <a:pt x="69" y="92"/>
                    </a:cubicBezTo>
                    <a:lnTo>
                      <a:pt x="122" y="68"/>
                    </a:lnTo>
                    <a:lnTo>
                      <a:pt x="196" y="45"/>
                    </a:lnTo>
                    <a:lnTo>
                      <a:pt x="220" y="121"/>
                    </a:lnTo>
                    <a:lnTo>
                      <a:pt x="155" y="141"/>
                    </a:lnTo>
                    <a:lnTo>
                      <a:pt x="102" y="165"/>
                    </a:lnTo>
                    <a:lnTo>
                      <a:pt x="111" y="159"/>
                    </a:lnTo>
                    <a:lnTo>
                      <a:pt x="78" y="186"/>
                    </a:lnTo>
                    <a:lnTo>
                      <a:pt x="86" y="177"/>
                    </a:lnTo>
                    <a:lnTo>
                      <a:pt x="77" y="191"/>
                    </a:lnTo>
                    <a:lnTo>
                      <a:pt x="83" y="177"/>
                    </a:lnTo>
                    <a:lnTo>
                      <a:pt x="80" y="192"/>
                    </a:lnTo>
                    <a:lnTo>
                      <a:pt x="1" y="177"/>
                    </a:lnTo>
                    <a:close/>
                    <a:moveTo>
                      <a:pt x="442" y="8"/>
                    </a:moveTo>
                    <a:lnTo>
                      <a:pt x="498" y="4"/>
                    </a:lnTo>
                    <a:lnTo>
                      <a:pt x="615" y="0"/>
                    </a:lnTo>
                    <a:lnTo>
                      <a:pt x="733" y="3"/>
                    </a:lnTo>
                    <a:lnTo>
                      <a:pt x="768" y="6"/>
                    </a:lnTo>
                    <a:lnTo>
                      <a:pt x="762" y="86"/>
                    </a:lnTo>
                    <a:lnTo>
                      <a:pt x="731" y="83"/>
                    </a:lnTo>
                    <a:lnTo>
                      <a:pt x="617" y="80"/>
                    </a:lnTo>
                    <a:lnTo>
                      <a:pt x="503" y="83"/>
                    </a:lnTo>
                    <a:lnTo>
                      <a:pt x="448" y="87"/>
                    </a:lnTo>
                    <a:lnTo>
                      <a:pt x="442" y="8"/>
                    </a:lnTo>
                    <a:close/>
                    <a:moveTo>
                      <a:pt x="1010" y="39"/>
                    </a:moveTo>
                    <a:lnTo>
                      <a:pt x="1032" y="43"/>
                    </a:lnTo>
                    <a:lnTo>
                      <a:pt x="1106" y="66"/>
                    </a:lnTo>
                    <a:lnTo>
                      <a:pt x="1164" y="92"/>
                    </a:lnTo>
                    <a:cubicBezTo>
                      <a:pt x="1167" y="93"/>
                      <a:pt x="1170" y="95"/>
                      <a:pt x="1173" y="97"/>
                    </a:cubicBezTo>
                    <a:lnTo>
                      <a:pt x="1206" y="124"/>
                    </a:lnTo>
                    <a:cubicBezTo>
                      <a:pt x="1209" y="127"/>
                      <a:pt x="1212" y="130"/>
                      <a:pt x="1214" y="134"/>
                    </a:cubicBezTo>
                    <a:lnTo>
                      <a:pt x="1223" y="148"/>
                    </a:lnTo>
                    <a:cubicBezTo>
                      <a:pt x="1226" y="152"/>
                      <a:pt x="1228" y="157"/>
                      <a:pt x="1229" y="162"/>
                    </a:cubicBezTo>
                    <a:lnTo>
                      <a:pt x="1232" y="177"/>
                    </a:lnTo>
                    <a:lnTo>
                      <a:pt x="1153" y="192"/>
                    </a:lnTo>
                    <a:lnTo>
                      <a:pt x="1150" y="177"/>
                    </a:lnTo>
                    <a:lnTo>
                      <a:pt x="1156" y="191"/>
                    </a:lnTo>
                    <a:lnTo>
                      <a:pt x="1147" y="177"/>
                    </a:lnTo>
                    <a:lnTo>
                      <a:pt x="1155" y="186"/>
                    </a:lnTo>
                    <a:lnTo>
                      <a:pt x="1122" y="159"/>
                    </a:lnTo>
                    <a:lnTo>
                      <a:pt x="1131" y="165"/>
                    </a:lnTo>
                    <a:lnTo>
                      <a:pt x="1082" y="143"/>
                    </a:lnTo>
                    <a:lnTo>
                      <a:pt x="1017" y="122"/>
                    </a:lnTo>
                    <a:lnTo>
                      <a:pt x="994" y="117"/>
                    </a:lnTo>
                    <a:lnTo>
                      <a:pt x="1010" y="39"/>
                    </a:lnTo>
                    <a:close/>
                    <a:moveTo>
                      <a:pt x="1232" y="184"/>
                    </a:moveTo>
                    <a:lnTo>
                      <a:pt x="1232" y="276"/>
                    </a:lnTo>
                    <a:lnTo>
                      <a:pt x="1152" y="276"/>
                    </a:lnTo>
                    <a:lnTo>
                      <a:pt x="1152" y="184"/>
                    </a:lnTo>
                    <a:lnTo>
                      <a:pt x="1232" y="184"/>
                    </a:lnTo>
                    <a:close/>
                    <a:moveTo>
                      <a:pt x="1232" y="516"/>
                    </a:moveTo>
                    <a:lnTo>
                      <a:pt x="1232" y="836"/>
                    </a:lnTo>
                    <a:lnTo>
                      <a:pt x="1152" y="836"/>
                    </a:lnTo>
                    <a:lnTo>
                      <a:pt x="1152" y="516"/>
                    </a:lnTo>
                    <a:lnTo>
                      <a:pt x="1232" y="516"/>
                    </a:lnTo>
                    <a:close/>
                    <a:moveTo>
                      <a:pt x="1232" y="1076"/>
                    </a:moveTo>
                    <a:lnTo>
                      <a:pt x="1232" y="1396"/>
                    </a:lnTo>
                    <a:lnTo>
                      <a:pt x="1152" y="1396"/>
                    </a:lnTo>
                    <a:lnTo>
                      <a:pt x="1152" y="1076"/>
                    </a:lnTo>
                    <a:lnTo>
                      <a:pt x="1232" y="1076"/>
                    </a:lnTo>
                    <a:close/>
                    <a:moveTo>
                      <a:pt x="1121" y="1625"/>
                    </a:moveTo>
                    <a:lnTo>
                      <a:pt x="1112" y="1630"/>
                    </a:lnTo>
                    <a:cubicBezTo>
                      <a:pt x="1110" y="1630"/>
                      <a:pt x="1108" y="1631"/>
                      <a:pt x="1106" y="1632"/>
                    </a:cubicBezTo>
                    <a:lnTo>
                      <a:pt x="1036" y="1653"/>
                    </a:lnTo>
                    <a:lnTo>
                      <a:pt x="947" y="1672"/>
                    </a:lnTo>
                    <a:lnTo>
                      <a:pt x="847" y="1685"/>
                    </a:lnTo>
                    <a:lnTo>
                      <a:pt x="793" y="1689"/>
                    </a:lnTo>
                    <a:lnTo>
                      <a:pt x="788" y="1609"/>
                    </a:lnTo>
                    <a:lnTo>
                      <a:pt x="836" y="1606"/>
                    </a:lnTo>
                    <a:lnTo>
                      <a:pt x="930" y="1593"/>
                    </a:lnTo>
                    <a:lnTo>
                      <a:pt x="1013" y="1576"/>
                    </a:lnTo>
                    <a:lnTo>
                      <a:pt x="1083" y="1555"/>
                    </a:lnTo>
                    <a:lnTo>
                      <a:pt x="1077" y="1557"/>
                    </a:lnTo>
                    <a:lnTo>
                      <a:pt x="1086" y="1553"/>
                    </a:lnTo>
                    <a:lnTo>
                      <a:pt x="1121" y="1625"/>
                    </a:lnTo>
                    <a:close/>
                    <a:moveTo>
                      <a:pt x="550" y="1695"/>
                    </a:moveTo>
                    <a:lnTo>
                      <a:pt x="499" y="1693"/>
                    </a:lnTo>
                    <a:lnTo>
                      <a:pt x="390" y="1685"/>
                    </a:lnTo>
                    <a:lnTo>
                      <a:pt x="289" y="1672"/>
                    </a:lnTo>
                    <a:lnTo>
                      <a:pt x="225" y="1659"/>
                    </a:lnTo>
                    <a:lnTo>
                      <a:pt x="241" y="1580"/>
                    </a:lnTo>
                    <a:lnTo>
                      <a:pt x="300" y="1593"/>
                    </a:lnTo>
                    <a:lnTo>
                      <a:pt x="395" y="1606"/>
                    </a:lnTo>
                    <a:lnTo>
                      <a:pt x="501" y="1613"/>
                    </a:lnTo>
                    <a:lnTo>
                      <a:pt x="552" y="1615"/>
                    </a:lnTo>
                    <a:lnTo>
                      <a:pt x="550" y="1695"/>
                    </a:lnTo>
                    <a:close/>
                    <a:moveTo>
                      <a:pt x="0" y="1504"/>
                    </a:moveTo>
                    <a:lnTo>
                      <a:pt x="0" y="1184"/>
                    </a:lnTo>
                    <a:lnTo>
                      <a:pt x="80" y="1184"/>
                    </a:lnTo>
                    <a:lnTo>
                      <a:pt x="80" y="1504"/>
                    </a:lnTo>
                    <a:lnTo>
                      <a:pt x="0" y="1504"/>
                    </a:lnTo>
                    <a:close/>
                    <a:moveTo>
                      <a:pt x="0" y="944"/>
                    </a:moveTo>
                    <a:lnTo>
                      <a:pt x="0" y="624"/>
                    </a:lnTo>
                    <a:lnTo>
                      <a:pt x="80" y="624"/>
                    </a:lnTo>
                    <a:lnTo>
                      <a:pt x="80" y="944"/>
                    </a:lnTo>
                    <a:lnTo>
                      <a:pt x="0" y="944"/>
                    </a:lnTo>
                    <a:close/>
                    <a:moveTo>
                      <a:pt x="0" y="384"/>
                    </a:moveTo>
                    <a:lnTo>
                      <a:pt x="0" y="184"/>
                    </a:lnTo>
                    <a:lnTo>
                      <a:pt x="80" y="184"/>
                    </a:lnTo>
                    <a:lnTo>
                      <a:pt x="8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9" name="Freeform 357"/>
              <p:cNvSpPr>
                <a:spLocks/>
              </p:cNvSpPr>
              <p:nvPr/>
            </p:nvSpPr>
            <p:spPr bwMode="auto">
              <a:xfrm>
                <a:off x="2268" y="3499"/>
                <a:ext cx="188" cy="2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144"/>
                  </a:cxn>
                  <a:cxn ang="0">
                    <a:pos x="1152" y="0"/>
                  </a:cxn>
                  <a:cxn ang="0">
                    <a:pos x="1152" y="0"/>
                  </a:cxn>
                  <a:cxn ang="0">
                    <a:pos x="1152" y="1328"/>
                  </a:cxn>
                  <a:cxn ang="0">
                    <a:pos x="1152" y="1328"/>
                  </a:cxn>
                  <a:cxn ang="0">
                    <a:pos x="576" y="1472"/>
                  </a:cxn>
                  <a:cxn ang="0">
                    <a:pos x="0" y="1328"/>
                  </a:cxn>
                  <a:cxn ang="0">
                    <a:pos x="0" y="1328"/>
                  </a:cxn>
                  <a:cxn ang="0">
                    <a:pos x="0" y="0"/>
                  </a:cxn>
                </a:cxnLst>
                <a:rect l="0" t="0" r="r" b="b"/>
                <a:pathLst>
                  <a:path w="1152" h="1472">
                    <a:moveTo>
                      <a:pt x="0" y="0"/>
                    </a:moveTo>
                    <a:cubicBezTo>
                      <a:pt x="0" y="80"/>
                      <a:pt x="258" y="144"/>
                      <a:pt x="576" y="144"/>
                    </a:cubicBezTo>
                    <a:cubicBezTo>
                      <a:pt x="895" y="144"/>
                      <a:pt x="1152" y="80"/>
                      <a:pt x="1152" y="0"/>
                    </a:cubicBezTo>
                    <a:lnTo>
                      <a:pt x="1152" y="0"/>
                    </a:lnTo>
                    <a:lnTo>
                      <a:pt x="1152" y="1328"/>
                    </a:lnTo>
                    <a:lnTo>
                      <a:pt x="1152" y="1328"/>
                    </a:lnTo>
                    <a:cubicBezTo>
                      <a:pt x="1152" y="1408"/>
                      <a:pt x="895" y="1472"/>
                      <a:pt x="576" y="1472"/>
                    </a:cubicBezTo>
                    <a:cubicBezTo>
                      <a:pt x="258" y="1472"/>
                      <a:pt x="0" y="1408"/>
                      <a:pt x="0" y="1328"/>
                    </a:cubicBezTo>
                    <a:cubicBezTo>
                      <a:pt x="0" y="1328"/>
                      <a:pt x="0" y="1328"/>
                      <a:pt x="0" y="13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0" name="Freeform 358"/>
              <p:cNvSpPr>
                <a:spLocks/>
              </p:cNvSpPr>
              <p:nvPr/>
            </p:nvSpPr>
            <p:spPr bwMode="auto">
              <a:xfrm>
                <a:off x="2268" y="3476"/>
                <a:ext cx="188" cy="4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576" y="0"/>
                  </a:cxn>
                  <a:cxn ang="0">
                    <a:pos x="1152" y="144"/>
                  </a:cxn>
                  <a:cxn ang="0">
                    <a:pos x="1152" y="144"/>
                  </a:cxn>
                  <a:cxn ang="0">
                    <a:pos x="1152" y="144"/>
                  </a:cxn>
                  <a:cxn ang="0">
                    <a:pos x="576" y="288"/>
                  </a:cxn>
                  <a:cxn ang="0">
                    <a:pos x="0" y="144"/>
                  </a:cxn>
                  <a:cxn ang="0">
                    <a:pos x="0" y="144"/>
                  </a:cxn>
                </a:cxnLst>
                <a:rect l="0" t="0" r="r" b="b"/>
                <a:pathLst>
                  <a:path w="1152" h="288">
                    <a:moveTo>
                      <a:pt x="0" y="144"/>
                    </a:moveTo>
                    <a:cubicBezTo>
                      <a:pt x="0" y="65"/>
                      <a:pt x="258" y="0"/>
                      <a:pt x="576" y="0"/>
                    </a:cubicBezTo>
                    <a:cubicBezTo>
                      <a:pt x="895" y="0"/>
                      <a:pt x="1152" y="65"/>
                      <a:pt x="1152" y="144"/>
                    </a:cubicBezTo>
                    <a:cubicBezTo>
                      <a:pt x="1152" y="144"/>
                      <a:pt x="1152" y="144"/>
                      <a:pt x="1152" y="144"/>
                    </a:cubicBezTo>
                    <a:lnTo>
                      <a:pt x="1152" y="144"/>
                    </a:lnTo>
                    <a:cubicBezTo>
                      <a:pt x="1152" y="224"/>
                      <a:pt x="895" y="288"/>
                      <a:pt x="576" y="288"/>
                    </a:cubicBezTo>
                    <a:cubicBezTo>
                      <a:pt x="258" y="288"/>
                      <a:pt x="0" y="22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1" name="Freeform 359"/>
              <p:cNvSpPr>
                <a:spLocks/>
              </p:cNvSpPr>
              <p:nvPr/>
            </p:nvSpPr>
            <p:spPr bwMode="auto">
              <a:xfrm>
                <a:off x="2264" y="3472"/>
                <a:ext cx="195" cy="266"/>
              </a:xfrm>
              <a:custGeom>
                <a:avLst/>
                <a:gdLst/>
                <a:ahLst/>
                <a:cxnLst>
                  <a:cxn ang="0">
                    <a:pos x="1194" y="196"/>
                  </a:cxn>
                  <a:cxn ang="0">
                    <a:pos x="1147" y="243"/>
                  </a:cxn>
                  <a:cxn ang="0">
                    <a:pos x="1085" y="272"/>
                  </a:cxn>
                  <a:cxn ang="0">
                    <a:pos x="829" y="325"/>
                  </a:cxn>
                  <a:cxn ang="0">
                    <a:pos x="484" y="333"/>
                  </a:cxn>
                  <a:cxn ang="0">
                    <a:pos x="188" y="294"/>
                  </a:cxn>
                  <a:cxn ang="0">
                    <a:pos x="59" y="246"/>
                  </a:cxn>
                  <a:cxn ang="0">
                    <a:pos x="16" y="210"/>
                  </a:cxn>
                  <a:cxn ang="0">
                    <a:pos x="1" y="173"/>
                  </a:cxn>
                  <a:cxn ang="0">
                    <a:pos x="7" y="140"/>
                  </a:cxn>
                  <a:cxn ang="0">
                    <a:pos x="54" y="94"/>
                  </a:cxn>
                  <a:cxn ang="0">
                    <a:pos x="186" y="44"/>
                  </a:cxn>
                  <a:cxn ang="0">
                    <a:pos x="483" y="4"/>
                  </a:cxn>
                  <a:cxn ang="0">
                    <a:pos x="827" y="12"/>
                  </a:cxn>
                  <a:cxn ang="0">
                    <a:pos x="1086" y="66"/>
                  </a:cxn>
                  <a:cxn ang="0">
                    <a:pos x="1180" y="121"/>
                  </a:cxn>
                  <a:cxn ang="0">
                    <a:pos x="1197" y="149"/>
                  </a:cxn>
                  <a:cxn ang="0">
                    <a:pos x="1200" y="1496"/>
                  </a:cxn>
                  <a:cxn ang="0">
                    <a:pos x="1194" y="1524"/>
                  </a:cxn>
                  <a:cxn ang="0">
                    <a:pos x="1147" y="1571"/>
                  </a:cxn>
                  <a:cxn ang="0">
                    <a:pos x="1085" y="1600"/>
                  </a:cxn>
                  <a:cxn ang="0">
                    <a:pos x="829" y="1653"/>
                  </a:cxn>
                  <a:cxn ang="0">
                    <a:pos x="484" y="1661"/>
                  </a:cxn>
                  <a:cxn ang="0">
                    <a:pos x="188" y="1622"/>
                  </a:cxn>
                  <a:cxn ang="0">
                    <a:pos x="59" y="1574"/>
                  </a:cxn>
                  <a:cxn ang="0">
                    <a:pos x="16" y="1538"/>
                  </a:cxn>
                  <a:cxn ang="0">
                    <a:pos x="1" y="1501"/>
                  </a:cxn>
                  <a:cxn ang="0">
                    <a:pos x="48" y="168"/>
                  </a:cxn>
                  <a:cxn ang="0">
                    <a:pos x="51" y="1507"/>
                  </a:cxn>
                  <a:cxn ang="0">
                    <a:pos x="52" y="1507"/>
                  </a:cxn>
                  <a:cxn ang="0">
                    <a:pos x="133" y="1556"/>
                  </a:cxn>
                  <a:cxn ang="0">
                    <a:pos x="282" y="1593"/>
                  </a:cxn>
                  <a:cxn ang="0">
                    <a:pos x="600" y="1616"/>
                  </a:cxn>
                  <a:cxn ang="0">
                    <a:pos x="918" y="1593"/>
                  </a:cxn>
                  <a:cxn ang="0">
                    <a:pos x="1068" y="1556"/>
                  </a:cxn>
                  <a:cxn ang="0">
                    <a:pos x="1149" y="1507"/>
                  </a:cxn>
                  <a:cxn ang="0">
                    <a:pos x="1150" y="1507"/>
                  </a:cxn>
                  <a:cxn ang="0">
                    <a:pos x="1152" y="168"/>
                  </a:cxn>
                  <a:cxn ang="0">
                    <a:pos x="1153" y="166"/>
                  </a:cxn>
                  <a:cxn ang="0">
                    <a:pos x="1116" y="131"/>
                  </a:cxn>
                  <a:cxn ang="0">
                    <a:pos x="1004" y="90"/>
                  </a:cxn>
                  <a:cxn ang="0">
                    <a:pos x="716" y="51"/>
                  </a:cxn>
                  <a:cxn ang="0">
                    <a:pos x="380" y="59"/>
                  </a:cxn>
                  <a:cxn ang="0">
                    <a:pos x="132" y="110"/>
                  </a:cxn>
                  <a:cxn ang="0">
                    <a:pos x="52" y="158"/>
                  </a:cxn>
                  <a:cxn ang="0">
                    <a:pos x="51" y="158"/>
                  </a:cxn>
                  <a:cxn ang="0">
                    <a:pos x="51" y="179"/>
                  </a:cxn>
                  <a:cxn ang="0">
                    <a:pos x="52" y="179"/>
                  </a:cxn>
                  <a:cxn ang="0">
                    <a:pos x="133" y="228"/>
                  </a:cxn>
                  <a:cxn ang="0">
                    <a:pos x="282" y="265"/>
                  </a:cxn>
                  <a:cxn ang="0">
                    <a:pos x="600" y="288"/>
                  </a:cxn>
                  <a:cxn ang="0">
                    <a:pos x="918" y="265"/>
                  </a:cxn>
                  <a:cxn ang="0">
                    <a:pos x="1068" y="228"/>
                  </a:cxn>
                  <a:cxn ang="0">
                    <a:pos x="1149" y="179"/>
                  </a:cxn>
                  <a:cxn ang="0">
                    <a:pos x="1150" y="179"/>
                  </a:cxn>
                </a:cxnLst>
                <a:rect l="0" t="0" r="r" b="b"/>
                <a:pathLst>
                  <a:path w="1200" h="1664">
                    <a:moveTo>
                      <a:pt x="1200" y="173"/>
                    </a:moveTo>
                    <a:lnTo>
                      <a:pt x="1197" y="188"/>
                    </a:lnTo>
                    <a:cubicBezTo>
                      <a:pt x="1196" y="191"/>
                      <a:pt x="1195" y="194"/>
                      <a:pt x="1194" y="196"/>
                    </a:cubicBezTo>
                    <a:lnTo>
                      <a:pt x="1185" y="210"/>
                    </a:lnTo>
                    <a:cubicBezTo>
                      <a:pt x="1183" y="213"/>
                      <a:pt x="1182" y="214"/>
                      <a:pt x="1180" y="216"/>
                    </a:cubicBezTo>
                    <a:lnTo>
                      <a:pt x="1147" y="243"/>
                    </a:lnTo>
                    <a:cubicBezTo>
                      <a:pt x="1145" y="244"/>
                      <a:pt x="1143" y="245"/>
                      <a:pt x="1142" y="246"/>
                    </a:cubicBezTo>
                    <a:lnTo>
                      <a:pt x="1089" y="271"/>
                    </a:lnTo>
                    <a:cubicBezTo>
                      <a:pt x="1088" y="272"/>
                      <a:pt x="1086" y="272"/>
                      <a:pt x="1085" y="272"/>
                    </a:cubicBezTo>
                    <a:lnTo>
                      <a:pt x="1015" y="293"/>
                    </a:lnTo>
                    <a:lnTo>
                      <a:pt x="927" y="312"/>
                    </a:lnTo>
                    <a:lnTo>
                      <a:pt x="829" y="325"/>
                    </a:lnTo>
                    <a:lnTo>
                      <a:pt x="718" y="333"/>
                    </a:lnTo>
                    <a:lnTo>
                      <a:pt x="601" y="336"/>
                    </a:lnTo>
                    <a:lnTo>
                      <a:pt x="484" y="333"/>
                    </a:lnTo>
                    <a:lnTo>
                      <a:pt x="375" y="325"/>
                    </a:lnTo>
                    <a:lnTo>
                      <a:pt x="275" y="312"/>
                    </a:lnTo>
                    <a:lnTo>
                      <a:pt x="188" y="294"/>
                    </a:lnTo>
                    <a:lnTo>
                      <a:pt x="116" y="272"/>
                    </a:lnTo>
                    <a:cubicBezTo>
                      <a:pt x="114" y="272"/>
                      <a:pt x="113" y="272"/>
                      <a:pt x="112" y="271"/>
                    </a:cubicBezTo>
                    <a:lnTo>
                      <a:pt x="59" y="246"/>
                    </a:lnTo>
                    <a:cubicBezTo>
                      <a:pt x="57" y="245"/>
                      <a:pt x="56" y="244"/>
                      <a:pt x="54" y="243"/>
                    </a:cubicBezTo>
                    <a:lnTo>
                      <a:pt x="21" y="216"/>
                    </a:lnTo>
                    <a:cubicBezTo>
                      <a:pt x="19" y="214"/>
                      <a:pt x="18" y="213"/>
                      <a:pt x="16" y="210"/>
                    </a:cubicBezTo>
                    <a:lnTo>
                      <a:pt x="7" y="196"/>
                    </a:lnTo>
                    <a:cubicBezTo>
                      <a:pt x="6" y="194"/>
                      <a:pt x="5" y="191"/>
                      <a:pt x="4" y="188"/>
                    </a:cubicBezTo>
                    <a:lnTo>
                      <a:pt x="1" y="173"/>
                    </a:lnTo>
                    <a:cubicBezTo>
                      <a:pt x="0" y="170"/>
                      <a:pt x="0" y="167"/>
                      <a:pt x="1" y="164"/>
                    </a:cubicBezTo>
                    <a:lnTo>
                      <a:pt x="4" y="149"/>
                    </a:lnTo>
                    <a:cubicBezTo>
                      <a:pt x="5" y="146"/>
                      <a:pt x="6" y="143"/>
                      <a:pt x="7" y="140"/>
                    </a:cubicBezTo>
                    <a:lnTo>
                      <a:pt x="16" y="126"/>
                    </a:lnTo>
                    <a:cubicBezTo>
                      <a:pt x="18" y="124"/>
                      <a:pt x="19" y="122"/>
                      <a:pt x="21" y="121"/>
                    </a:cubicBezTo>
                    <a:lnTo>
                      <a:pt x="54" y="94"/>
                    </a:lnTo>
                    <a:cubicBezTo>
                      <a:pt x="56" y="93"/>
                      <a:pt x="58" y="91"/>
                      <a:pt x="60" y="91"/>
                    </a:cubicBezTo>
                    <a:lnTo>
                      <a:pt x="113" y="67"/>
                    </a:lnTo>
                    <a:lnTo>
                      <a:pt x="186" y="44"/>
                    </a:lnTo>
                    <a:lnTo>
                      <a:pt x="274" y="26"/>
                    </a:lnTo>
                    <a:lnTo>
                      <a:pt x="373" y="12"/>
                    </a:lnTo>
                    <a:lnTo>
                      <a:pt x="483" y="4"/>
                    </a:lnTo>
                    <a:lnTo>
                      <a:pt x="600" y="0"/>
                    </a:lnTo>
                    <a:lnTo>
                      <a:pt x="717" y="3"/>
                    </a:lnTo>
                    <a:lnTo>
                      <a:pt x="827" y="12"/>
                    </a:lnTo>
                    <a:lnTo>
                      <a:pt x="926" y="26"/>
                    </a:lnTo>
                    <a:lnTo>
                      <a:pt x="1013" y="43"/>
                    </a:lnTo>
                    <a:lnTo>
                      <a:pt x="1086" y="66"/>
                    </a:lnTo>
                    <a:lnTo>
                      <a:pt x="1141" y="91"/>
                    </a:lnTo>
                    <a:cubicBezTo>
                      <a:pt x="1143" y="91"/>
                      <a:pt x="1145" y="93"/>
                      <a:pt x="1147" y="94"/>
                    </a:cubicBezTo>
                    <a:lnTo>
                      <a:pt x="1180" y="121"/>
                    </a:lnTo>
                    <a:cubicBezTo>
                      <a:pt x="1182" y="122"/>
                      <a:pt x="1183" y="124"/>
                      <a:pt x="1185" y="126"/>
                    </a:cubicBezTo>
                    <a:lnTo>
                      <a:pt x="1194" y="140"/>
                    </a:lnTo>
                    <a:cubicBezTo>
                      <a:pt x="1195" y="143"/>
                      <a:pt x="1196" y="146"/>
                      <a:pt x="1197" y="149"/>
                    </a:cubicBezTo>
                    <a:lnTo>
                      <a:pt x="1200" y="164"/>
                    </a:lnTo>
                    <a:cubicBezTo>
                      <a:pt x="1200" y="165"/>
                      <a:pt x="1200" y="167"/>
                      <a:pt x="1200" y="168"/>
                    </a:cubicBezTo>
                    <a:lnTo>
                      <a:pt x="1200" y="1496"/>
                    </a:lnTo>
                    <a:cubicBezTo>
                      <a:pt x="1200" y="1498"/>
                      <a:pt x="1200" y="1500"/>
                      <a:pt x="1200" y="1501"/>
                    </a:cubicBezTo>
                    <a:lnTo>
                      <a:pt x="1197" y="1516"/>
                    </a:lnTo>
                    <a:cubicBezTo>
                      <a:pt x="1196" y="1519"/>
                      <a:pt x="1195" y="1522"/>
                      <a:pt x="1194" y="1524"/>
                    </a:cubicBezTo>
                    <a:lnTo>
                      <a:pt x="1185" y="1538"/>
                    </a:lnTo>
                    <a:cubicBezTo>
                      <a:pt x="1183" y="1541"/>
                      <a:pt x="1182" y="1542"/>
                      <a:pt x="1180" y="1544"/>
                    </a:cubicBezTo>
                    <a:lnTo>
                      <a:pt x="1147" y="1571"/>
                    </a:lnTo>
                    <a:cubicBezTo>
                      <a:pt x="1145" y="1572"/>
                      <a:pt x="1143" y="1573"/>
                      <a:pt x="1142" y="1574"/>
                    </a:cubicBezTo>
                    <a:lnTo>
                      <a:pt x="1089" y="1599"/>
                    </a:lnTo>
                    <a:cubicBezTo>
                      <a:pt x="1088" y="1600"/>
                      <a:pt x="1086" y="1600"/>
                      <a:pt x="1085" y="1600"/>
                    </a:cubicBezTo>
                    <a:lnTo>
                      <a:pt x="1015" y="1621"/>
                    </a:lnTo>
                    <a:lnTo>
                      <a:pt x="927" y="1640"/>
                    </a:lnTo>
                    <a:lnTo>
                      <a:pt x="829" y="1653"/>
                    </a:lnTo>
                    <a:lnTo>
                      <a:pt x="718" y="1661"/>
                    </a:lnTo>
                    <a:lnTo>
                      <a:pt x="601" y="1664"/>
                    </a:lnTo>
                    <a:lnTo>
                      <a:pt x="484" y="1661"/>
                    </a:lnTo>
                    <a:lnTo>
                      <a:pt x="375" y="1653"/>
                    </a:lnTo>
                    <a:lnTo>
                      <a:pt x="275" y="1640"/>
                    </a:lnTo>
                    <a:lnTo>
                      <a:pt x="188" y="1622"/>
                    </a:lnTo>
                    <a:lnTo>
                      <a:pt x="116" y="1600"/>
                    </a:lnTo>
                    <a:cubicBezTo>
                      <a:pt x="114" y="1600"/>
                      <a:pt x="113" y="1600"/>
                      <a:pt x="112" y="1599"/>
                    </a:cubicBezTo>
                    <a:lnTo>
                      <a:pt x="59" y="1574"/>
                    </a:lnTo>
                    <a:cubicBezTo>
                      <a:pt x="57" y="1573"/>
                      <a:pt x="56" y="1572"/>
                      <a:pt x="54" y="1571"/>
                    </a:cubicBezTo>
                    <a:lnTo>
                      <a:pt x="21" y="1544"/>
                    </a:lnTo>
                    <a:cubicBezTo>
                      <a:pt x="19" y="1542"/>
                      <a:pt x="18" y="1541"/>
                      <a:pt x="16" y="1538"/>
                    </a:cubicBezTo>
                    <a:lnTo>
                      <a:pt x="7" y="1524"/>
                    </a:lnTo>
                    <a:cubicBezTo>
                      <a:pt x="6" y="1522"/>
                      <a:pt x="5" y="1519"/>
                      <a:pt x="4" y="1516"/>
                    </a:cubicBezTo>
                    <a:lnTo>
                      <a:pt x="1" y="1501"/>
                    </a:lnTo>
                    <a:cubicBezTo>
                      <a:pt x="1" y="1500"/>
                      <a:pt x="0" y="1498"/>
                      <a:pt x="0" y="1496"/>
                    </a:cubicBezTo>
                    <a:lnTo>
                      <a:pt x="0" y="168"/>
                    </a:lnTo>
                    <a:lnTo>
                      <a:pt x="48" y="168"/>
                    </a:lnTo>
                    <a:lnTo>
                      <a:pt x="48" y="1496"/>
                    </a:lnTo>
                    <a:lnTo>
                      <a:pt x="48" y="1492"/>
                    </a:lnTo>
                    <a:lnTo>
                      <a:pt x="51" y="1507"/>
                    </a:lnTo>
                    <a:lnTo>
                      <a:pt x="48" y="1498"/>
                    </a:lnTo>
                    <a:lnTo>
                      <a:pt x="57" y="1512"/>
                    </a:lnTo>
                    <a:lnTo>
                      <a:pt x="52" y="1507"/>
                    </a:lnTo>
                    <a:lnTo>
                      <a:pt x="85" y="1534"/>
                    </a:lnTo>
                    <a:lnTo>
                      <a:pt x="80" y="1531"/>
                    </a:lnTo>
                    <a:lnTo>
                      <a:pt x="133" y="1556"/>
                    </a:lnTo>
                    <a:lnTo>
                      <a:pt x="129" y="1554"/>
                    </a:lnTo>
                    <a:lnTo>
                      <a:pt x="198" y="1575"/>
                    </a:lnTo>
                    <a:lnTo>
                      <a:pt x="282" y="1593"/>
                    </a:lnTo>
                    <a:lnTo>
                      <a:pt x="378" y="1606"/>
                    </a:lnTo>
                    <a:lnTo>
                      <a:pt x="485" y="1613"/>
                    </a:lnTo>
                    <a:lnTo>
                      <a:pt x="600" y="1616"/>
                    </a:lnTo>
                    <a:lnTo>
                      <a:pt x="715" y="1614"/>
                    </a:lnTo>
                    <a:lnTo>
                      <a:pt x="822" y="1606"/>
                    </a:lnTo>
                    <a:lnTo>
                      <a:pt x="918" y="1593"/>
                    </a:lnTo>
                    <a:lnTo>
                      <a:pt x="1002" y="1575"/>
                    </a:lnTo>
                    <a:lnTo>
                      <a:pt x="1072" y="1554"/>
                    </a:lnTo>
                    <a:lnTo>
                      <a:pt x="1068" y="1556"/>
                    </a:lnTo>
                    <a:lnTo>
                      <a:pt x="1121" y="1531"/>
                    </a:lnTo>
                    <a:lnTo>
                      <a:pt x="1116" y="1534"/>
                    </a:lnTo>
                    <a:lnTo>
                      <a:pt x="1149" y="1507"/>
                    </a:lnTo>
                    <a:lnTo>
                      <a:pt x="1144" y="1512"/>
                    </a:lnTo>
                    <a:lnTo>
                      <a:pt x="1153" y="1498"/>
                    </a:lnTo>
                    <a:lnTo>
                      <a:pt x="1150" y="1507"/>
                    </a:lnTo>
                    <a:lnTo>
                      <a:pt x="1153" y="1492"/>
                    </a:lnTo>
                    <a:lnTo>
                      <a:pt x="1152" y="1496"/>
                    </a:lnTo>
                    <a:lnTo>
                      <a:pt x="1152" y="168"/>
                    </a:lnTo>
                    <a:lnTo>
                      <a:pt x="1153" y="173"/>
                    </a:lnTo>
                    <a:lnTo>
                      <a:pt x="1150" y="158"/>
                    </a:lnTo>
                    <a:lnTo>
                      <a:pt x="1153" y="166"/>
                    </a:lnTo>
                    <a:lnTo>
                      <a:pt x="1144" y="152"/>
                    </a:lnTo>
                    <a:lnTo>
                      <a:pt x="1149" y="158"/>
                    </a:lnTo>
                    <a:lnTo>
                      <a:pt x="1116" y="131"/>
                    </a:lnTo>
                    <a:lnTo>
                      <a:pt x="1122" y="134"/>
                    </a:lnTo>
                    <a:lnTo>
                      <a:pt x="1071" y="111"/>
                    </a:lnTo>
                    <a:lnTo>
                      <a:pt x="1004" y="90"/>
                    </a:lnTo>
                    <a:lnTo>
                      <a:pt x="919" y="73"/>
                    </a:lnTo>
                    <a:lnTo>
                      <a:pt x="824" y="59"/>
                    </a:lnTo>
                    <a:lnTo>
                      <a:pt x="716" y="51"/>
                    </a:lnTo>
                    <a:lnTo>
                      <a:pt x="601" y="48"/>
                    </a:lnTo>
                    <a:lnTo>
                      <a:pt x="486" y="51"/>
                    </a:lnTo>
                    <a:lnTo>
                      <a:pt x="380" y="59"/>
                    </a:lnTo>
                    <a:lnTo>
                      <a:pt x="283" y="73"/>
                    </a:lnTo>
                    <a:lnTo>
                      <a:pt x="201" y="89"/>
                    </a:lnTo>
                    <a:lnTo>
                      <a:pt x="132" y="110"/>
                    </a:lnTo>
                    <a:lnTo>
                      <a:pt x="79" y="134"/>
                    </a:lnTo>
                    <a:lnTo>
                      <a:pt x="85" y="131"/>
                    </a:lnTo>
                    <a:lnTo>
                      <a:pt x="52" y="158"/>
                    </a:lnTo>
                    <a:lnTo>
                      <a:pt x="57" y="152"/>
                    </a:lnTo>
                    <a:lnTo>
                      <a:pt x="48" y="166"/>
                    </a:lnTo>
                    <a:lnTo>
                      <a:pt x="51" y="158"/>
                    </a:lnTo>
                    <a:lnTo>
                      <a:pt x="48" y="173"/>
                    </a:lnTo>
                    <a:lnTo>
                      <a:pt x="48" y="164"/>
                    </a:lnTo>
                    <a:lnTo>
                      <a:pt x="51" y="179"/>
                    </a:lnTo>
                    <a:lnTo>
                      <a:pt x="48" y="170"/>
                    </a:lnTo>
                    <a:lnTo>
                      <a:pt x="57" y="184"/>
                    </a:lnTo>
                    <a:lnTo>
                      <a:pt x="52" y="179"/>
                    </a:lnTo>
                    <a:lnTo>
                      <a:pt x="85" y="206"/>
                    </a:lnTo>
                    <a:lnTo>
                      <a:pt x="80" y="203"/>
                    </a:lnTo>
                    <a:lnTo>
                      <a:pt x="133" y="228"/>
                    </a:lnTo>
                    <a:lnTo>
                      <a:pt x="129" y="226"/>
                    </a:lnTo>
                    <a:lnTo>
                      <a:pt x="198" y="247"/>
                    </a:lnTo>
                    <a:lnTo>
                      <a:pt x="282" y="265"/>
                    </a:lnTo>
                    <a:lnTo>
                      <a:pt x="378" y="278"/>
                    </a:lnTo>
                    <a:lnTo>
                      <a:pt x="485" y="285"/>
                    </a:lnTo>
                    <a:lnTo>
                      <a:pt x="600" y="288"/>
                    </a:lnTo>
                    <a:lnTo>
                      <a:pt x="715" y="286"/>
                    </a:lnTo>
                    <a:lnTo>
                      <a:pt x="822" y="278"/>
                    </a:lnTo>
                    <a:lnTo>
                      <a:pt x="918" y="265"/>
                    </a:lnTo>
                    <a:lnTo>
                      <a:pt x="1002" y="247"/>
                    </a:lnTo>
                    <a:lnTo>
                      <a:pt x="1072" y="226"/>
                    </a:lnTo>
                    <a:lnTo>
                      <a:pt x="1068" y="228"/>
                    </a:lnTo>
                    <a:lnTo>
                      <a:pt x="1121" y="203"/>
                    </a:lnTo>
                    <a:lnTo>
                      <a:pt x="1116" y="206"/>
                    </a:lnTo>
                    <a:lnTo>
                      <a:pt x="1149" y="179"/>
                    </a:lnTo>
                    <a:lnTo>
                      <a:pt x="1144" y="184"/>
                    </a:lnTo>
                    <a:lnTo>
                      <a:pt x="1153" y="170"/>
                    </a:lnTo>
                    <a:lnTo>
                      <a:pt x="1150" y="179"/>
                    </a:lnTo>
                    <a:lnTo>
                      <a:pt x="1153" y="164"/>
                    </a:lnTo>
                    <a:lnTo>
                      <a:pt x="120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2" name="Freeform 360"/>
              <p:cNvSpPr>
                <a:spLocks/>
              </p:cNvSpPr>
              <p:nvPr/>
            </p:nvSpPr>
            <p:spPr bwMode="auto">
              <a:xfrm>
                <a:off x="2310" y="3540"/>
                <a:ext cx="187" cy="2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144"/>
                  </a:cxn>
                  <a:cxn ang="0">
                    <a:pos x="1152" y="0"/>
                  </a:cxn>
                  <a:cxn ang="0">
                    <a:pos x="1152" y="0"/>
                  </a:cxn>
                  <a:cxn ang="0">
                    <a:pos x="1152" y="1328"/>
                  </a:cxn>
                  <a:cxn ang="0">
                    <a:pos x="1152" y="1328"/>
                  </a:cxn>
                  <a:cxn ang="0">
                    <a:pos x="576" y="1472"/>
                  </a:cxn>
                  <a:cxn ang="0">
                    <a:pos x="0" y="1328"/>
                  </a:cxn>
                  <a:cxn ang="0">
                    <a:pos x="0" y="1328"/>
                  </a:cxn>
                  <a:cxn ang="0">
                    <a:pos x="0" y="0"/>
                  </a:cxn>
                </a:cxnLst>
                <a:rect l="0" t="0" r="r" b="b"/>
                <a:pathLst>
                  <a:path w="1152" h="1472">
                    <a:moveTo>
                      <a:pt x="0" y="0"/>
                    </a:moveTo>
                    <a:cubicBezTo>
                      <a:pt x="0" y="80"/>
                      <a:pt x="258" y="144"/>
                      <a:pt x="576" y="144"/>
                    </a:cubicBezTo>
                    <a:cubicBezTo>
                      <a:pt x="895" y="144"/>
                      <a:pt x="1152" y="80"/>
                      <a:pt x="1152" y="0"/>
                    </a:cubicBezTo>
                    <a:lnTo>
                      <a:pt x="1152" y="0"/>
                    </a:lnTo>
                    <a:lnTo>
                      <a:pt x="1152" y="1328"/>
                    </a:lnTo>
                    <a:lnTo>
                      <a:pt x="1152" y="1328"/>
                    </a:lnTo>
                    <a:cubicBezTo>
                      <a:pt x="1152" y="1408"/>
                      <a:pt x="895" y="1472"/>
                      <a:pt x="576" y="1472"/>
                    </a:cubicBezTo>
                    <a:cubicBezTo>
                      <a:pt x="258" y="1472"/>
                      <a:pt x="0" y="1408"/>
                      <a:pt x="0" y="1328"/>
                    </a:cubicBezTo>
                    <a:cubicBezTo>
                      <a:pt x="0" y="1328"/>
                      <a:pt x="0" y="1328"/>
                      <a:pt x="0" y="13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3" name="Freeform 361"/>
              <p:cNvSpPr>
                <a:spLocks/>
              </p:cNvSpPr>
              <p:nvPr/>
            </p:nvSpPr>
            <p:spPr bwMode="auto">
              <a:xfrm>
                <a:off x="2310" y="3517"/>
                <a:ext cx="187" cy="4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576" y="0"/>
                  </a:cxn>
                  <a:cxn ang="0">
                    <a:pos x="1152" y="144"/>
                  </a:cxn>
                  <a:cxn ang="0">
                    <a:pos x="1152" y="144"/>
                  </a:cxn>
                  <a:cxn ang="0">
                    <a:pos x="1152" y="144"/>
                  </a:cxn>
                  <a:cxn ang="0">
                    <a:pos x="576" y="288"/>
                  </a:cxn>
                  <a:cxn ang="0">
                    <a:pos x="0" y="144"/>
                  </a:cxn>
                  <a:cxn ang="0">
                    <a:pos x="0" y="144"/>
                  </a:cxn>
                </a:cxnLst>
                <a:rect l="0" t="0" r="r" b="b"/>
                <a:pathLst>
                  <a:path w="1152" h="288">
                    <a:moveTo>
                      <a:pt x="0" y="144"/>
                    </a:moveTo>
                    <a:cubicBezTo>
                      <a:pt x="0" y="65"/>
                      <a:pt x="258" y="0"/>
                      <a:pt x="576" y="0"/>
                    </a:cubicBezTo>
                    <a:cubicBezTo>
                      <a:pt x="895" y="0"/>
                      <a:pt x="1152" y="65"/>
                      <a:pt x="1152" y="144"/>
                    </a:cubicBezTo>
                    <a:cubicBezTo>
                      <a:pt x="1152" y="144"/>
                      <a:pt x="1152" y="144"/>
                      <a:pt x="1152" y="144"/>
                    </a:cubicBezTo>
                    <a:lnTo>
                      <a:pt x="1152" y="144"/>
                    </a:lnTo>
                    <a:cubicBezTo>
                      <a:pt x="1152" y="224"/>
                      <a:pt x="895" y="288"/>
                      <a:pt x="576" y="288"/>
                    </a:cubicBezTo>
                    <a:cubicBezTo>
                      <a:pt x="258" y="288"/>
                      <a:pt x="0" y="22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4" name="Freeform 362"/>
              <p:cNvSpPr>
                <a:spLocks/>
              </p:cNvSpPr>
              <p:nvPr/>
            </p:nvSpPr>
            <p:spPr bwMode="auto">
              <a:xfrm>
                <a:off x="2306" y="3513"/>
                <a:ext cx="195" cy="265"/>
              </a:xfrm>
              <a:custGeom>
                <a:avLst/>
                <a:gdLst/>
                <a:ahLst/>
                <a:cxnLst>
                  <a:cxn ang="0">
                    <a:pos x="1194" y="196"/>
                  </a:cxn>
                  <a:cxn ang="0">
                    <a:pos x="1147" y="243"/>
                  </a:cxn>
                  <a:cxn ang="0">
                    <a:pos x="1085" y="272"/>
                  </a:cxn>
                  <a:cxn ang="0">
                    <a:pos x="829" y="325"/>
                  </a:cxn>
                  <a:cxn ang="0">
                    <a:pos x="484" y="333"/>
                  </a:cxn>
                  <a:cxn ang="0">
                    <a:pos x="188" y="294"/>
                  </a:cxn>
                  <a:cxn ang="0">
                    <a:pos x="59" y="246"/>
                  </a:cxn>
                  <a:cxn ang="0">
                    <a:pos x="16" y="210"/>
                  </a:cxn>
                  <a:cxn ang="0">
                    <a:pos x="1" y="173"/>
                  </a:cxn>
                  <a:cxn ang="0">
                    <a:pos x="7" y="140"/>
                  </a:cxn>
                  <a:cxn ang="0">
                    <a:pos x="54" y="94"/>
                  </a:cxn>
                  <a:cxn ang="0">
                    <a:pos x="186" y="44"/>
                  </a:cxn>
                  <a:cxn ang="0">
                    <a:pos x="483" y="4"/>
                  </a:cxn>
                  <a:cxn ang="0">
                    <a:pos x="827" y="12"/>
                  </a:cxn>
                  <a:cxn ang="0">
                    <a:pos x="1086" y="66"/>
                  </a:cxn>
                  <a:cxn ang="0">
                    <a:pos x="1180" y="121"/>
                  </a:cxn>
                  <a:cxn ang="0">
                    <a:pos x="1197" y="149"/>
                  </a:cxn>
                  <a:cxn ang="0">
                    <a:pos x="1200" y="1496"/>
                  </a:cxn>
                  <a:cxn ang="0">
                    <a:pos x="1194" y="1524"/>
                  </a:cxn>
                  <a:cxn ang="0">
                    <a:pos x="1147" y="1571"/>
                  </a:cxn>
                  <a:cxn ang="0">
                    <a:pos x="1085" y="1600"/>
                  </a:cxn>
                  <a:cxn ang="0">
                    <a:pos x="829" y="1653"/>
                  </a:cxn>
                  <a:cxn ang="0">
                    <a:pos x="484" y="1661"/>
                  </a:cxn>
                  <a:cxn ang="0">
                    <a:pos x="188" y="1622"/>
                  </a:cxn>
                  <a:cxn ang="0">
                    <a:pos x="59" y="1574"/>
                  </a:cxn>
                  <a:cxn ang="0">
                    <a:pos x="16" y="1538"/>
                  </a:cxn>
                  <a:cxn ang="0">
                    <a:pos x="1" y="1501"/>
                  </a:cxn>
                  <a:cxn ang="0">
                    <a:pos x="48" y="168"/>
                  </a:cxn>
                  <a:cxn ang="0">
                    <a:pos x="51" y="1507"/>
                  </a:cxn>
                  <a:cxn ang="0">
                    <a:pos x="52" y="1507"/>
                  </a:cxn>
                  <a:cxn ang="0">
                    <a:pos x="133" y="1556"/>
                  </a:cxn>
                  <a:cxn ang="0">
                    <a:pos x="282" y="1593"/>
                  </a:cxn>
                  <a:cxn ang="0">
                    <a:pos x="600" y="1616"/>
                  </a:cxn>
                  <a:cxn ang="0">
                    <a:pos x="918" y="1593"/>
                  </a:cxn>
                  <a:cxn ang="0">
                    <a:pos x="1068" y="1556"/>
                  </a:cxn>
                  <a:cxn ang="0">
                    <a:pos x="1149" y="1507"/>
                  </a:cxn>
                  <a:cxn ang="0">
                    <a:pos x="1150" y="1507"/>
                  </a:cxn>
                  <a:cxn ang="0">
                    <a:pos x="1152" y="168"/>
                  </a:cxn>
                  <a:cxn ang="0">
                    <a:pos x="1153" y="166"/>
                  </a:cxn>
                  <a:cxn ang="0">
                    <a:pos x="1116" y="131"/>
                  </a:cxn>
                  <a:cxn ang="0">
                    <a:pos x="1004" y="90"/>
                  </a:cxn>
                  <a:cxn ang="0">
                    <a:pos x="716" y="51"/>
                  </a:cxn>
                  <a:cxn ang="0">
                    <a:pos x="380" y="59"/>
                  </a:cxn>
                  <a:cxn ang="0">
                    <a:pos x="132" y="110"/>
                  </a:cxn>
                  <a:cxn ang="0">
                    <a:pos x="52" y="158"/>
                  </a:cxn>
                  <a:cxn ang="0">
                    <a:pos x="51" y="158"/>
                  </a:cxn>
                  <a:cxn ang="0">
                    <a:pos x="51" y="179"/>
                  </a:cxn>
                  <a:cxn ang="0">
                    <a:pos x="52" y="179"/>
                  </a:cxn>
                  <a:cxn ang="0">
                    <a:pos x="133" y="228"/>
                  </a:cxn>
                  <a:cxn ang="0">
                    <a:pos x="282" y="265"/>
                  </a:cxn>
                  <a:cxn ang="0">
                    <a:pos x="600" y="288"/>
                  </a:cxn>
                  <a:cxn ang="0">
                    <a:pos x="918" y="265"/>
                  </a:cxn>
                  <a:cxn ang="0">
                    <a:pos x="1068" y="228"/>
                  </a:cxn>
                  <a:cxn ang="0">
                    <a:pos x="1149" y="179"/>
                  </a:cxn>
                  <a:cxn ang="0">
                    <a:pos x="1150" y="179"/>
                  </a:cxn>
                </a:cxnLst>
                <a:rect l="0" t="0" r="r" b="b"/>
                <a:pathLst>
                  <a:path w="1200" h="1664">
                    <a:moveTo>
                      <a:pt x="1200" y="173"/>
                    </a:moveTo>
                    <a:lnTo>
                      <a:pt x="1197" y="188"/>
                    </a:lnTo>
                    <a:cubicBezTo>
                      <a:pt x="1196" y="191"/>
                      <a:pt x="1195" y="194"/>
                      <a:pt x="1194" y="196"/>
                    </a:cubicBezTo>
                    <a:lnTo>
                      <a:pt x="1185" y="210"/>
                    </a:lnTo>
                    <a:cubicBezTo>
                      <a:pt x="1183" y="213"/>
                      <a:pt x="1182" y="214"/>
                      <a:pt x="1180" y="216"/>
                    </a:cubicBezTo>
                    <a:lnTo>
                      <a:pt x="1147" y="243"/>
                    </a:lnTo>
                    <a:cubicBezTo>
                      <a:pt x="1145" y="244"/>
                      <a:pt x="1143" y="245"/>
                      <a:pt x="1142" y="246"/>
                    </a:cubicBezTo>
                    <a:lnTo>
                      <a:pt x="1089" y="271"/>
                    </a:lnTo>
                    <a:cubicBezTo>
                      <a:pt x="1088" y="272"/>
                      <a:pt x="1086" y="272"/>
                      <a:pt x="1085" y="272"/>
                    </a:cubicBezTo>
                    <a:lnTo>
                      <a:pt x="1015" y="293"/>
                    </a:lnTo>
                    <a:lnTo>
                      <a:pt x="927" y="312"/>
                    </a:lnTo>
                    <a:lnTo>
                      <a:pt x="829" y="325"/>
                    </a:lnTo>
                    <a:lnTo>
                      <a:pt x="718" y="333"/>
                    </a:lnTo>
                    <a:lnTo>
                      <a:pt x="601" y="336"/>
                    </a:lnTo>
                    <a:lnTo>
                      <a:pt x="484" y="333"/>
                    </a:lnTo>
                    <a:lnTo>
                      <a:pt x="375" y="325"/>
                    </a:lnTo>
                    <a:lnTo>
                      <a:pt x="275" y="312"/>
                    </a:lnTo>
                    <a:lnTo>
                      <a:pt x="188" y="294"/>
                    </a:lnTo>
                    <a:lnTo>
                      <a:pt x="116" y="272"/>
                    </a:lnTo>
                    <a:cubicBezTo>
                      <a:pt x="114" y="272"/>
                      <a:pt x="113" y="272"/>
                      <a:pt x="112" y="271"/>
                    </a:cubicBezTo>
                    <a:lnTo>
                      <a:pt x="59" y="246"/>
                    </a:lnTo>
                    <a:cubicBezTo>
                      <a:pt x="57" y="245"/>
                      <a:pt x="56" y="244"/>
                      <a:pt x="54" y="243"/>
                    </a:cubicBezTo>
                    <a:lnTo>
                      <a:pt x="21" y="216"/>
                    </a:lnTo>
                    <a:cubicBezTo>
                      <a:pt x="19" y="214"/>
                      <a:pt x="18" y="213"/>
                      <a:pt x="16" y="210"/>
                    </a:cubicBezTo>
                    <a:lnTo>
                      <a:pt x="7" y="196"/>
                    </a:lnTo>
                    <a:cubicBezTo>
                      <a:pt x="6" y="194"/>
                      <a:pt x="5" y="191"/>
                      <a:pt x="4" y="188"/>
                    </a:cubicBezTo>
                    <a:lnTo>
                      <a:pt x="1" y="173"/>
                    </a:lnTo>
                    <a:cubicBezTo>
                      <a:pt x="0" y="170"/>
                      <a:pt x="0" y="167"/>
                      <a:pt x="1" y="164"/>
                    </a:cubicBezTo>
                    <a:lnTo>
                      <a:pt x="4" y="149"/>
                    </a:lnTo>
                    <a:cubicBezTo>
                      <a:pt x="5" y="146"/>
                      <a:pt x="6" y="143"/>
                      <a:pt x="7" y="140"/>
                    </a:cubicBezTo>
                    <a:lnTo>
                      <a:pt x="16" y="126"/>
                    </a:lnTo>
                    <a:cubicBezTo>
                      <a:pt x="18" y="124"/>
                      <a:pt x="19" y="122"/>
                      <a:pt x="21" y="121"/>
                    </a:cubicBezTo>
                    <a:lnTo>
                      <a:pt x="54" y="94"/>
                    </a:lnTo>
                    <a:cubicBezTo>
                      <a:pt x="56" y="93"/>
                      <a:pt x="58" y="91"/>
                      <a:pt x="60" y="91"/>
                    </a:cubicBezTo>
                    <a:lnTo>
                      <a:pt x="113" y="67"/>
                    </a:lnTo>
                    <a:lnTo>
                      <a:pt x="186" y="44"/>
                    </a:lnTo>
                    <a:lnTo>
                      <a:pt x="274" y="26"/>
                    </a:lnTo>
                    <a:lnTo>
                      <a:pt x="373" y="12"/>
                    </a:lnTo>
                    <a:lnTo>
                      <a:pt x="483" y="4"/>
                    </a:lnTo>
                    <a:lnTo>
                      <a:pt x="600" y="0"/>
                    </a:lnTo>
                    <a:lnTo>
                      <a:pt x="717" y="3"/>
                    </a:lnTo>
                    <a:lnTo>
                      <a:pt x="827" y="12"/>
                    </a:lnTo>
                    <a:lnTo>
                      <a:pt x="926" y="26"/>
                    </a:lnTo>
                    <a:lnTo>
                      <a:pt x="1013" y="43"/>
                    </a:lnTo>
                    <a:lnTo>
                      <a:pt x="1086" y="66"/>
                    </a:lnTo>
                    <a:lnTo>
                      <a:pt x="1141" y="91"/>
                    </a:lnTo>
                    <a:cubicBezTo>
                      <a:pt x="1143" y="91"/>
                      <a:pt x="1145" y="93"/>
                      <a:pt x="1147" y="94"/>
                    </a:cubicBezTo>
                    <a:lnTo>
                      <a:pt x="1180" y="121"/>
                    </a:lnTo>
                    <a:cubicBezTo>
                      <a:pt x="1182" y="122"/>
                      <a:pt x="1183" y="124"/>
                      <a:pt x="1185" y="126"/>
                    </a:cubicBezTo>
                    <a:lnTo>
                      <a:pt x="1194" y="140"/>
                    </a:lnTo>
                    <a:cubicBezTo>
                      <a:pt x="1195" y="143"/>
                      <a:pt x="1196" y="146"/>
                      <a:pt x="1197" y="149"/>
                    </a:cubicBezTo>
                    <a:lnTo>
                      <a:pt x="1200" y="164"/>
                    </a:lnTo>
                    <a:cubicBezTo>
                      <a:pt x="1200" y="165"/>
                      <a:pt x="1200" y="167"/>
                      <a:pt x="1200" y="168"/>
                    </a:cubicBezTo>
                    <a:lnTo>
                      <a:pt x="1200" y="1496"/>
                    </a:lnTo>
                    <a:cubicBezTo>
                      <a:pt x="1200" y="1498"/>
                      <a:pt x="1200" y="1500"/>
                      <a:pt x="1200" y="1501"/>
                    </a:cubicBezTo>
                    <a:lnTo>
                      <a:pt x="1197" y="1516"/>
                    </a:lnTo>
                    <a:cubicBezTo>
                      <a:pt x="1196" y="1519"/>
                      <a:pt x="1195" y="1522"/>
                      <a:pt x="1194" y="1524"/>
                    </a:cubicBezTo>
                    <a:lnTo>
                      <a:pt x="1185" y="1538"/>
                    </a:lnTo>
                    <a:cubicBezTo>
                      <a:pt x="1183" y="1541"/>
                      <a:pt x="1182" y="1542"/>
                      <a:pt x="1180" y="1544"/>
                    </a:cubicBezTo>
                    <a:lnTo>
                      <a:pt x="1147" y="1571"/>
                    </a:lnTo>
                    <a:cubicBezTo>
                      <a:pt x="1145" y="1572"/>
                      <a:pt x="1143" y="1573"/>
                      <a:pt x="1142" y="1574"/>
                    </a:cubicBezTo>
                    <a:lnTo>
                      <a:pt x="1089" y="1599"/>
                    </a:lnTo>
                    <a:cubicBezTo>
                      <a:pt x="1088" y="1600"/>
                      <a:pt x="1086" y="1600"/>
                      <a:pt x="1085" y="1600"/>
                    </a:cubicBezTo>
                    <a:lnTo>
                      <a:pt x="1015" y="1621"/>
                    </a:lnTo>
                    <a:lnTo>
                      <a:pt x="927" y="1640"/>
                    </a:lnTo>
                    <a:lnTo>
                      <a:pt x="829" y="1653"/>
                    </a:lnTo>
                    <a:lnTo>
                      <a:pt x="718" y="1661"/>
                    </a:lnTo>
                    <a:lnTo>
                      <a:pt x="601" y="1664"/>
                    </a:lnTo>
                    <a:lnTo>
                      <a:pt x="484" y="1661"/>
                    </a:lnTo>
                    <a:lnTo>
                      <a:pt x="375" y="1653"/>
                    </a:lnTo>
                    <a:lnTo>
                      <a:pt x="275" y="1640"/>
                    </a:lnTo>
                    <a:lnTo>
                      <a:pt x="188" y="1622"/>
                    </a:lnTo>
                    <a:lnTo>
                      <a:pt x="116" y="1600"/>
                    </a:lnTo>
                    <a:cubicBezTo>
                      <a:pt x="114" y="1600"/>
                      <a:pt x="113" y="1600"/>
                      <a:pt x="112" y="1599"/>
                    </a:cubicBezTo>
                    <a:lnTo>
                      <a:pt x="59" y="1574"/>
                    </a:lnTo>
                    <a:cubicBezTo>
                      <a:pt x="57" y="1573"/>
                      <a:pt x="56" y="1572"/>
                      <a:pt x="54" y="1571"/>
                    </a:cubicBezTo>
                    <a:lnTo>
                      <a:pt x="21" y="1544"/>
                    </a:lnTo>
                    <a:cubicBezTo>
                      <a:pt x="19" y="1542"/>
                      <a:pt x="18" y="1541"/>
                      <a:pt x="16" y="1538"/>
                    </a:cubicBezTo>
                    <a:lnTo>
                      <a:pt x="7" y="1524"/>
                    </a:lnTo>
                    <a:cubicBezTo>
                      <a:pt x="6" y="1522"/>
                      <a:pt x="5" y="1519"/>
                      <a:pt x="4" y="1516"/>
                    </a:cubicBezTo>
                    <a:lnTo>
                      <a:pt x="1" y="1501"/>
                    </a:lnTo>
                    <a:cubicBezTo>
                      <a:pt x="1" y="1500"/>
                      <a:pt x="0" y="1498"/>
                      <a:pt x="0" y="1496"/>
                    </a:cubicBezTo>
                    <a:lnTo>
                      <a:pt x="0" y="168"/>
                    </a:lnTo>
                    <a:lnTo>
                      <a:pt x="48" y="168"/>
                    </a:lnTo>
                    <a:lnTo>
                      <a:pt x="48" y="1496"/>
                    </a:lnTo>
                    <a:lnTo>
                      <a:pt x="48" y="1492"/>
                    </a:lnTo>
                    <a:lnTo>
                      <a:pt x="51" y="1507"/>
                    </a:lnTo>
                    <a:lnTo>
                      <a:pt x="48" y="1498"/>
                    </a:lnTo>
                    <a:lnTo>
                      <a:pt x="57" y="1512"/>
                    </a:lnTo>
                    <a:lnTo>
                      <a:pt x="52" y="1507"/>
                    </a:lnTo>
                    <a:lnTo>
                      <a:pt x="85" y="1534"/>
                    </a:lnTo>
                    <a:lnTo>
                      <a:pt x="80" y="1531"/>
                    </a:lnTo>
                    <a:lnTo>
                      <a:pt x="133" y="1556"/>
                    </a:lnTo>
                    <a:lnTo>
                      <a:pt x="129" y="1554"/>
                    </a:lnTo>
                    <a:lnTo>
                      <a:pt x="198" y="1575"/>
                    </a:lnTo>
                    <a:lnTo>
                      <a:pt x="282" y="1593"/>
                    </a:lnTo>
                    <a:lnTo>
                      <a:pt x="378" y="1606"/>
                    </a:lnTo>
                    <a:lnTo>
                      <a:pt x="485" y="1613"/>
                    </a:lnTo>
                    <a:lnTo>
                      <a:pt x="600" y="1616"/>
                    </a:lnTo>
                    <a:lnTo>
                      <a:pt x="715" y="1614"/>
                    </a:lnTo>
                    <a:lnTo>
                      <a:pt x="822" y="1606"/>
                    </a:lnTo>
                    <a:lnTo>
                      <a:pt x="918" y="1593"/>
                    </a:lnTo>
                    <a:lnTo>
                      <a:pt x="1002" y="1575"/>
                    </a:lnTo>
                    <a:lnTo>
                      <a:pt x="1072" y="1554"/>
                    </a:lnTo>
                    <a:lnTo>
                      <a:pt x="1068" y="1556"/>
                    </a:lnTo>
                    <a:lnTo>
                      <a:pt x="1121" y="1531"/>
                    </a:lnTo>
                    <a:lnTo>
                      <a:pt x="1116" y="1534"/>
                    </a:lnTo>
                    <a:lnTo>
                      <a:pt x="1149" y="1507"/>
                    </a:lnTo>
                    <a:lnTo>
                      <a:pt x="1144" y="1512"/>
                    </a:lnTo>
                    <a:lnTo>
                      <a:pt x="1153" y="1498"/>
                    </a:lnTo>
                    <a:lnTo>
                      <a:pt x="1150" y="1507"/>
                    </a:lnTo>
                    <a:lnTo>
                      <a:pt x="1153" y="1492"/>
                    </a:lnTo>
                    <a:lnTo>
                      <a:pt x="1152" y="1496"/>
                    </a:lnTo>
                    <a:lnTo>
                      <a:pt x="1152" y="168"/>
                    </a:lnTo>
                    <a:lnTo>
                      <a:pt x="1153" y="173"/>
                    </a:lnTo>
                    <a:lnTo>
                      <a:pt x="1150" y="158"/>
                    </a:lnTo>
                    <a:lnTo>
                      <a:pt x="1153" y="166"/>
                    </a:lnTo>
                    <a:lnTo>
                      <a:pt x="1144" y="152"/>
                    </a:lnTo>
                    <a:lnTo>
                      <a:pt x="1149" y="158"/>
                    </a:lnTo>
                    <a:lnTo>
                      <a:pt x="1116" y="131"/>
                    </a:lnTo>
                    <a:lnTo>
                      <a:pt x="1122" y="134"/>
                    </a:lnTo>
                    <a:lnTo>
                      <a:pt x="1071" y="111"/>
                    </a:lnTo>
                    <a:lnTo>
                      <a:pt x="1004" y="90"/>
                    </a:lnTo>
                    <a:lnTo>
                      <a:pt x="919" y="73"/>
                    </a:lnTo>
                    <a:lnTo>
                      <a:pt x="824" y="59"/>
                    </a:lnTo>
                    <a:lnTo>
                      <a:pt x="716" y="51"/>
                    </a:lnTo>
                    <a:lnTo>
                      <a:pt x="601" y="48"/>
                    </a:lnTo>
                    <a:lnTo>
                      <a:pt x="486" y="51"/>
                    </a:lnTo>
                    <a:lnTo>
                      <a:pt x="380" y="59"/>
                    </a:lnTo>
                    <a:lnTo>
                      <a:pt x="283" y="73"/>
                    </a:lnTo>
                    <a:lnTo>
                      <a:pt x="201" y="89"/>
                    </a:lnTo>
                    <a:lnTo>
                      <a:pt x="132" y="110"/>
                    </a:lnTo>
                    <a:lnTo>
                      <a:pt x="79" y="134"/>
                    </a:lnTo>
                    <a:lnTo>
                      <a:pt x="85" y="131"/>
                    </a:lnTo>
                    <a:lnTo>
                      <a:pt x="52" y="158"/>
                    </a:lnTo>
                    <a:lnTo>
                      <a:pt x="57" y="152"/>
                    </a:lnTo>
                    <a:lnTo>
                      <a:pt x="48" y="166"/>
                    </a:lnTo>
                    <a:lnTo>
                      <a:pt x="51" y="158"/>
                    </a:lnTo>
                    <a:lnTo>
                      <a:pt x="48" y="173"/>
                    </a:lnTo>
                    <a:lnTo>
                      <a:pt x="48" y="164"/>
                    </a:lnTo>
                    <a:lnTo>
                      <a:pt x="51" y="179"/>
                    </a:lnTo>
                    <a:lnTo>
                      <a:pt x="48" y="170"/>
                    </a:lnTo>
                    <a:lnTo>
                      <a:pt x="57" y="184"/>
                    </a:lnTo>
                    <a:lnTo>
                      <a:pt x="52" y="179"/>
                    </a:lnTo>
                    <a:lnTo>
                      <a:pt x="85" y="206"/>
                    </a:lnTo>
                    <a:lnTo>
                      <a:pt x="80" y="203"/>
                    </a:lnTo>
                    <a:lnTo>
                      <a:pt x="133" y="228"/>
                    </a:lnTo>
                    <a:lnTo>
                      <a:pt x="129" y="226"/>
                    </a:lnTo>
                    <a:lnTo>
                      <a:pt x="198" y="247"/>
                    </a:lnTo>
                    <a:lnTo>
                      <a:pt x="282" y="265"/>
                    </a:lnTo>
                    <a:lnTo>
                      <a:pt x="378" y="278"/>
                    </a:lnTo>
                    <a:lnTo>
                      <a:pt x="485" y="285"/>
                    </a:lnTo>
                    <a:lnTo>
                      <a:pt x="600" y="288"/>
                    </a:lnTo>
                    <a:lnTo>
                      <a:pt x="715" y="286"/>
                    </a:lnTo>
                    <a:lnTo>
                      <a:pt x="822" y="278"/>
                    </a:lnTo>
                    <a:lnTo>
                      <a:pt x="918" y="265"/>
                    </a:lnTo>
                    <a:lnTo>
                      <a:pt x="1002" y="247"/>
                    </a:lnTo>
                    <a:lnTo>
                      <a:pt x="1072" y="226"/>
                    </a:lnTo>
                    <a:lnTo>
                      <a:pt x="1068" y="228"/>
                    </a:lnTo>
                    <a:lnTo>
                      <a:pt x="1121" y="203"/>
                    </a:lnTo>
                    <a:lnTo>
                      <a:pt x="1116" y="206"/>
                    </a:lnTo>
                    <a:lnTo>
                      <a:pt x="1149" y="179"/>
                    </a:lnTo>
                    <a:lnTo>
                      <a:pt x="1144" y="184"/>
                    </a:lnTo>
                    <a:lnTo>
                      <a:pt x="1153" y="170"/>
                    </a:lnTo>
                    <a:lnTo>
                      <a:pt x="1150" y="179"/>
                    </a:lnTo>
                    <a:lnTo>
                      <a:pt x="1153" y="164"/>
                    </a:lnTo>
                    <a:lnTo>
                      <a:pt x="120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5" name="Freeform 363"/>
              <p:cNvSpPr>
                <a:spLocks/>
              </p:cNvSpPr>
              <p:nvPr/>
            </p:nvSpPr>
            <p:spPr bwMode="auto">
              <a:xfrm>
                <a:off x="2352" y="3581"/>
                <a:ext cx="187" cy="2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144"/>
                  </a:cxn>
                  <a:cxn ang="0">
                    <a:pos x="1152" y="0"/>
                  </a:cxn>
                  <a:cxn ang="0">
                    <a:pos x="1152" y="0"/>
                  </a:cxn>
                  <a:cxn ang="0">
                    <a:pos x="1152" y="1328"/>
                  </a:cxn>
                  <a:cxn ang="0">
                    <a:pos x="1152" y="1328"/>
                  </a:cxn>
                  <a:cxn ang="0">
                    <a:pos x="576" y="1472"/>
                  </a:cxn>
                  <a:cxn ang="0">
                    <a:pos x="0" y="1328"/>
                  </a:cxn>
                  <a:cxn ang="0">
                    <a:pos x="0" y="1328"/>
                  </a:cxn>
                  <a:cxn ang="0">
                    <a:pos x="0" y="0"/>
                  </a:cxn>
                </a:cxnLst>
                <a:rect l="0" t="0" r="r" b="b"/>
                <a:pathLst>
                  <a:path w="1152" h="1472">
                    <a:moveTo>
                      <a:pt x="0" y="0"/>
                    </a:moveTo>
                    <a:cubicBezTo>
                      <a:pt x="0" y="80"/>
                      <a:pt x="258" y="144"/>
                      <a:pt x="576" y="144"/>
                    </a:cubicBezTo>
                    <a:cubicBezTo>
                      <a:pt x="895" y="144"/>
                      <a:pt x="1152" y="80"/>
                      <a:pt x="1152" y="0"/>
                    </a:cubicBezTo>
                    <a:lnTo>
                      <a:pt x="1152" y="0"/>
                    </a:lnTo>
                    <a:lnTo>
                      <a:pt x="1152" y="1328"/>
                    </a:lnTo>
                    <a:lnTo>
                      <a:pt x="1152" y="1328"/>
                    </a:lnTo>
                    <a:cubicBezTo>
                      <a:pt x="1152" y="1408"/>
                      <a:pt x="895" y="1472"/>
                      <a:pt x="576" y="1472"/>
                    </a:cubicBezTo>
                    <a:cubicBezTo>
                      <a:pt x="258" y="1472"/>
                      <a:pt x="0" y="1408"/>
                      <a:pt x="0" y="1328"/>
                    </a:cubicBezTo>
                    <a:cubicBezTo>
                      <a:pt x="0" y="1328"/>
                      <a:pt x="0" y="1328"/>
                      <a:pt x="0" y="13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6" name="Freeform 364"/>
              <p:cNvSpPr>
                <a:spLocks/>
              </p:cNvSpPr>
              <p:nvPr/>
            </p:nvSpPr>
            <p:spPr bwMode="auto">
              <a:xfrm>
                <a:off x="2352" y="3558"/>
                <a:ext cx="187" cy="4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576" y="0"/>
                  </a:cxn>
                  <a:cxn ang="0">
                    <a:pos x="1152" y="144"/>
                  </a:cxn>
                  <a:cxn ang="0">
                    <a:pos x="1152" y="144"/>
                  </a:cxn>
                  <a:cxn ang="0">
                    <a:pos x="1152" y="144"/>
                  </a:cxn>
                  <a:cxn ang="0">
                    <a:pos x="576" y="288"/>
                  </a:cxn>
                  <a:cxn ang="0">
                    <a:pos x="0" y="144"/>
                  </a:cxn>
                  <a:cxn ang="0">
                    <a:pos x="0" y="144"/>
                  </a:cxn>
                </a:cxnLst>
                <a:rect l="0" t="0" r="r" b="b"/>
                <a:pathLst>
                  <a:path w="1152" h="288">
                    <a:moveTo>
                      <a:pt x="0" y="144"/>
                    </a:moveTo>
                    <a:cubicBezTo>
                      <a:pt x="0" y="65"/>
                      <a:pt x="258" y="0"/>
                      <a:pt x="576" y="0"/>
                    </a:cubicBezTo>
                    <a:cubicBezTo>
                      <a:pt x="895" y="0"/>
                      <a:pt x="1152" y="65"/>
                      <a:pt x="1152" y="144"/>
                    </a:cubicBezTo>
                    <a:cubicBezTo>
                      <a:pt x="1152" y="144"/>
                      <a:pt x="1152" y="144"/>
                      <a:pt x="1152" y="144"/>
                    </a:cubicBezTo>
                    <a:lnTo>
                      <a:pt x="1152" y="144"/>
                    </a:lnTo>
                    <a:cubicBezTo>
                      <a:pt x="1152" y="224"/>
                      <a:pt x="895" y="288"/>
                      <a:pt x="576" y="288"/>
                    </a:cubicBezTo>
                    <a:cubicBezTo>
                      <a:pt x="258" y="288"/>
                      <a:pt x="0" y="22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7" name="Freeform 365"/>
              <p:cNvSpPr>
                <a:spLocks/>
              </p:cNvSpPr>
              <p:nvPr/>
            </p:nvSpPr>
            <p:spPr bwMode="auto">
              <a:xfrm>
                <a:off x="2348" y="3554"/>
                <a:ext cx="195" cy="265"/>
              </a:xfrm>
              <a:custGeom>
                <a:avLst/>
                <a:gdLst/>
                <a:ahLst/>
                <a:cxnLst>
                  <a:cxn ang="0">
                    <a:pos x="1194" y="196"/>
                  </a:cxn>
                  <a:cxn ang="0">
                    <a:pos x="1147" y="243"/>
                  </a:cxn>
                  <a:cxn ang="0">
                    <a:pos x="1085" y="272"/>
                  </a:cxn>
                  <a:cxn ang="0">
                    <a:pos x="829" y="325"/>
                  </a:cxn>
                  <a:cxn ang="0">
                    <a:pos x="484" y="333"/>
                  </a:cxn>
                  <a:cxn ang="0">
                    <a:pos x="188" y="294"/>
                  </a:cxn>
                  <a:cxn ang="0">
                    <a:pos x="59" y="246"/>
                  </a:cxn>
                  <a:cxn ang="0">
                    <a:pos x="16" y="210"/>
                  </a:cxn>
                  <a:cxn ang="0">
                    <a:pos x="1" y="173"/>
                  </a:cxn>
                  <a:cxn ang="0">
                    <a:pos x="7" y="140"/>
                  </a:cxn>
                  <a:cxn ang="0">
                    <a:pos x="54" y="94"/>
                  </a:cxn>
                  <a:cxn ang="0">
                    <a:pos x="186" y="44"/>
                  </a:cxn>
                  <a:cxn ang="0">
                    <a:pos x="483" y="4"/>
                  </a:cxn>
                  <a:cxn ang="0">
                    <a:pos x="827" y="12"/>
                  </a:cxn>
                  <a:cxn ang="0">
                    <a:pos x="1086" y="66"/>
                  </a:cxn>
                  <a:cxn ang="0">
                    <a:pos x="1180" y="121"/>
                  </a:cxn>
                  <a:cxn ang="0">
                    <a:pos x="1197" y="149"/>
                  </a:cxn>
                  <a:cxn ang="0">
                    <a:pos x="1200" y="1496"/>
                  </a:cxn>
                  <a:cxn ang="0">
                    <a:pos x="1194" y="1524"/>
                  </a:cxn>
                  <a:cxn ang="0">
                    <a:pos x="1147" y="1571"/>
                  </a:cxn>
                  <a:cxn ang="0">
                    <a:pos x="1085" y="1600"/>
                  </a:cxn>
                  <a:cxn ang="0">
                    <a:pos x="829" y="1653"/>
                  </a:cxn>
                  <a:cxn ang="0">
                    <a:pos x="484" y="1661"/>
                  </a:cxn>
                  <a:cxn ang="0">
                    <a:pos x="188" y="1622"/>
                  </a:cxn>
                  <a:cxn ang="0">
                    <a:pos x="59" y="1574"/>
                  </a:cxn>
                  <a:cxn ang="0">
                    <a:pos x="16" y="1538"/>
                  </a:cxn>
                  <a:cxn ang="0">
                    <a:pos x="1" y="1501"/>
                  </a:cxn>
                  <a:cxn ang="0">
                    <a:pos x="48" y="168"/>
                  </a:cxn>
                  <a:cxn ang="0">
                    <a:pos x="51" y="1507"/>
                  </a:cxn>
                  <a:cxn ang="0">
                    <a:pos x="52" y="1507"/>
                  </a:cxn>
                  <a:cxn ang="0">
                    <a:pos x="133" y="1556"/>
                  </a:cxn>
                  <a:cxn ang="0">
                    <a:pos x="282" y="1593"/>
                  </a:cxn>
                  <a:cxn ang="0">
                    <a:pos x="600" y="1616"/>
                  </a:cxn>
                  <a:cxn ang="0">
                    <a:pos x="918" y="1593"/>
                  </a:cxn>
                  <a:cxn ang="0">
                    <a:pos x="1068" y="1556"/>
                  </a:cxn>
                  <a:cxn ang="0">
                    <a:pos x="1149" y="1507"/>
                  </a:cxn>
                  <a:cxn ang="0">
                    <a:pos x="1150" y="1507"/>
                  </a:cxn>
                  <a:cxn ang="0">
                    <a:pos x="1152" y="168"/>
                  </a:cxn>
                  <a:cxn ang="0">
                    <a:pos x="1153" y="166"/>
                  </a:cxn>
                  <a:cxn ang="0">
                    <a:pos x="1116" y="131"/>
                  </a:cxn>
                  <a:cxn ang="0">
                    <a:pos x="1004" y="90"/>
                  </a:cxn>
                  <a:cxn ang="0">
                    <a:pos x="716" y="51"/>
                  </a:cxn>
                  <a:cxn ang="0">
                    <a:pos x="380" y="59"/>
                  </a:cxn>
                  <a:cxn ang="0">
                    <a:pos x="132" y="110"/>
                  </a:cxn>
                  <a:cxn ang="0">
                    <a:pos x="52" y="158"/>
                  </a:cxn>
                  <a:cxn ang="0">
                    <a:pos x="51" y="158"/>
                  </a:cxn>
                  <a:cxn ang="0">
                    <a:pos x="51" y="179"/>
                  </a:cxn>
                  <a:cxn ang="0">
                    <a:pos x="52" y="179"/>
                  </a:cxn>
                  <a:cxn ang="0">
                    <a:pos x="133" y="228"/>
                  </a:cxn>
                  <a:cxn ang="0">
                    <a:pos x="282" y="265"/>
                  </a:cxn>
                  <a:cxn ang="0">
                    <a:pos x="600" y="288"/>
                  </a:cxn>
                  <a:cxn ang="0">
                    <a:pos x="918" y="265"/>
                  </a:cxn>
                  <a:cxn ang="0">
                    <a:pos x="1068" y="228"/>
                  </a:cxn>
                  <a:cxn ang="0">
                    <a:pos x="1149" y="179"/>
                  </a:cxn>
                  <a:cxn ang="0">
                    <a:pos x="1150" y="179"/>
                  </a:cxn>
                </a:cxnLst>
                <a:rect l="0" t="0" r="r" b="b"/>
                <a:pathLst>
                  <a:path w="1200" h="1664">
                    <a:moveTo>
                      <a:pt x="1200" y="173"/>
                    </a:moveTo>
                    <a:lnTo>
                      <a:pt x="1197" y="188"/>
                    </a:lnTo>
                    <a:cubicBezTo>
                      <a:pt x="1196" y="191"/>
                      <a:pt x="1195" y="194"/>
                      <a:pt x="1194" y="196"/>
                    </a:cubicBezTo>
                    <a:lnTo>
                      <a:pt x="1185" y="210"/>
                    </a:lnTo>
                    <a:cubicBezTo>
                      <a:pt x="1183" y="213"/>
                      <a:pt x="1182" y="214"/>
                      <a:pt x="1180" y="216"/>
                    </a:cubicBezTo>
                    <a:lnTo>
                      <a:pt x="1147" y="243"/>
                    </a:lnTo>
                    <a:cubicBezTo>
                      <a:pt x="1145" y="244"/>
                      <a:pt x="1143" y="245"/>
                      <a:pt x="1142" y="246"/>
                    </a:cubicBezTo>
                    <a:lnTo>
                      <a:pt x="1089" y="271"/>
                    </a:lnTo>
                    <a:cubicBezTo>
                      <a:pt x="1088" y="272"/>
                      <a:pt x="1086" y="272"/>
                      <a:pt x="1085" y="272"/>
                    </a:cubicBezTo>
                    <a:lnTo>
                      <a:pt x="1015" y="293"/>
                    </a:lnTo>
                    <a:lnTo>
                      <a:pt x="927" y="312"/>
                    </a:lnTo>
                    <a:lnTo>
                      <a:pt x="829" y="325"/>
                    </a:lnTo>
                    <a:lnTo>
                      <a:pt x="718" y="333"/>
                    </a:lnTo>
                    <a:lnTo>
                      <a:pt x="601" y="336"/>
                    </a:lnTo>
                    <a:lnTo>
                      <a:pt x="484" y="333"/>
                    </a:lnTo>
                    <a:lnTo>
                      <a:pt x="375" y="325"/>
                    </a:lnTo>
                    <a:lnTo>
                      <a:pt x="275" y="312"/>
                    </a:lnTo>
                    <a:lnTo>
                      <a:pt x="188" y="294"/>
                    </a:lnTo>
                    <a:lnTo>
                      <a:pt x="116" y="272"/>
                    </a:lnTo>
                    <a:cubicBezTo>
                      <a:pt x="114" y="272"/>
                      <a:pt x="113" y="272"/>
                      <a:pt x="112" y="271"/>
                    </a:cubicBezTo>
                    <a:lnTo>
                      <a:pt x="59" y="246"/>
                    </a:lnTo>
                    <a:cubicBezTo>
                      <a:pt x="57" y="245"/>
                      <a:pt x="56" y="244"/>
                      <a:pt x="54" y="243"/>
                    </a:cubicBezTo>
                    <a:lnTo>
                      <a:pt x="21" y="216"/>
                    </a:lnTo>
                    <a:cubicBezTo>
                      <a:pt x="19" y="214"/>
                      <a:pt x="18" y="213"/>
                      <a:pt x="16" y="210"/>
                    </a:cubicBezTo>
                    <a:lnTo>
                      <a:pt x="7" y="196"/>
                    </a:lnTo>
                    <a:cubicBezTo>
                      <a:pt x="6" y="194"/>
                      <a:pt x="5" y="191"/>
                      <a:pt x="4" y="188"/>
                    </a:cubicBezTo>
                    <a:lnTo>
                      <a:pt x="1" y="173"/>
                    </a:lnTo>
                    <a:cubicBezTo>
                      <a:pt x="0" y="170"/>
                      <a:pt x="0" y="167"/>
                      <a:pt x="1" y="164"/>
                    </a:cubicBezTo>
                    <a:lnTo>
                      <a:pt x="4" y="149"/>
                    </a:lnTo>
                    <a:cubicBezTo>
                      <a:pt x="5" y="146"/>
                      <a:pt x="6" y="143"/>
                      <a:pt x="7" y="140"/>
                    </a:cubicBezTo>
                    <a:lnTo>
                      <a:pt x="16" y="126"/>
                    </a:lnTo>
                    <a:cubicBezTo>
                      <a:pt x="18" y="124"/>
                      <a:pt x="19" y="122"/>
                      <a:pt x="21" y="121"/>
                    </a:cubicBezTo>
                    <a:lnTo>
                      <a:pt x="54" y="94"/>
                    </a:lnTo>
                    <a:cubicBezTo>
                      <a:pt x="56" y="93"/>
                      <a:pt x="58" y="91"/>
                      <a:pt x="60" y="91"/>
                    </a:cubicBezTo>
                    <a:lnTo>
                      <a:pt x="113" y="67"/>
                    </a:lnTo>
                    <a:lnTo>
                      <a:pt x="186" y="44"/>
                    </a:lnTo>
                    <a:lnTo>
                      <a:pt x="274" y="26"/>
                    </a:lnTo>
                    <a:lnTo>
                      <a:pt x="373" y="12"/>
                    </a:lnTo>
                    <a:lnTo>
                      <a:pt x="483" y="4"/>
                    </a:lnTo>
                    <a:lnTo>
                      <a:pt x="600" y="0"/>
                    </a:lnTo>
                    <a:lnTo>
                      <a:pt x="717" y="3"/>
                    </a:lnTo>
                    <a:lnTo>
                      <a:pt x="827" y="12"/>
                    </a:lnTo>
                    <a:lnTo>
                      <a:pt x="926" y="26"/>
                    </a:lnTo>
                    <a:lnTo>
                      <a:pt x="1013" y="43"/>
                    </a:lnTo>
                    <a:lnTo>
                      <a:pt x="1086" y="66"/>
                    </a:lnTo>
                    <a:lnTo>
                      <a:pt x="1141" y="91"/>
                    </a:lnTo>
                    <a:cubicBezTo>
                      <a:pt x="1143" y="91"/>
                      <a:pt x="1145" y="93"/>
                      <a:pt x="1147" y="94"/>
                    </a:cubicBezTo>
                    <a:lnTo>
                      <a:pt x="1180" y="121"/>
                    </a:lnTo>
                    <a:cubicBezTo>
                      <a:pt x="1182" y="122"/>
                      <a:pt x="1183" y="124"/>
                      <a:pt x="1185" y="126"/>
                    </a:cubicBezTo>
                    <a:lnTo>
                      <a:pt x="1194" y="140"/>
                    </a:lnTo>
                    <a:cubicBezTo>
                      <a:pt x="1195" y="143"/>
                      <a:pt x="1196" y="146"/>
                      <a:pt x="1197" y="149"/>
                    </a:cubicBezTo>
                    <a:lnTo>
                      <a:pt x="1200" y="164"/>
                    </a:lnTo>
                    <a:cubicBezTo>
                      <a:pt x="1200" y="165"/>
                      <a:pt x="1200" y="167"/>
                      <a:pt x="1200" y="168"/>
                    </a:cubicBezTo>
                    <a:lnTo>
                      <a:pt x="1200" y="1496"/>
                    </a:lnTo>
                    <a:cubicBezTo>
                      <a:pt x="1200" y="1498"/>
                      <a:pt x="1200" y="1500"/>
                      <a:pt x="1200" y="1501"/>
                    </a:cubicBezTo>
                    <a:lnTo>
                      <a:pt x="1197" y="1516"/>
                    </a:lnTo>
                    <a:cubicBezTo>
                      <a:pt x="1196" y="1519"/>
                      <a:pt x="1195" y="1522"/>
                      <a:pt x="1194" y="1524"/>
                    </a:cubicBezTo>
                    <a:lnTo>
                      <a:pt x="1185" y="1538"/>
                    </a:lnTo>
                    <a:cubicBezTo>
                      <a:pt x="1183" y="1541"/>
                      <a:pt x="1182" y="1542"/>
                      <a:pt x="1180" y="1544"/>
                    </a:cubicBezTo>
                    <a:lnTo>
                      <a:pt x="1147" y="1571"/>
                    </a:lnTo>
                    <a:cubicBezTo>
                      <a:pt x="1145" y="1572"/>
                      <a:pt x="1143" y="1573"/>
                      <a:pt x="1142" y="1574"/>
                    </a:cubicBezTo>
                    <a:lnTo>
                      <a:pt x="1089" y="1599"/>
                    </a:lnTo>
                    <a:cubicBezTo>
                      <a:pt x="1088" y="1600"/>
                      <a:pt x="1086" y="1600"/>
                      <a:pt x="1085" y="1600"/>
                    </a:cubicBezTo>
                    <a:lnTo>
                      <a:pt x="1015" y="1621"/>
                    </a:lnTo>
                    <a:lnTo>
                      <a:pt x="927" y="1640"/>
                    </a:lnTo>
                    <a:lnTo>
                      <a:pt x="829" y="1653"/>
                    </a:lnTo>
                    <a:lnTo>
                      <a:pt x="718" y="1661"/>
                    </a:lnTo>
                    <a:lnTo>
                      <a:pt x="601" y="1664"/>
                    </a:lnTo>
                    <a:lnTo>
                      <a:pt x="484" y="1661"/>
                    </a:lnTo>
                    <a:lnTo>
                      <a:pt x="375" y="1653"/>
                    </a:lnTo>
                    <a:lnTo>
                      <a:pt x="275" y="1640"/>
                    </a:lnTo>
                    <a:lnTo>
                      <a:pt x="188" y="1622"/>
                    </a:lnTo>
                    <a:lnTo>
                      <a:pt x="116" y="1600"/>
                    </a:lnTo>
                    <a:cubicBezTo>
                      <a:pt x="114" y="1600"/>
                      <a:pt x="113" y="1600"/>
                      <a:pt x="112" y="1599"/>
                    </a:cubicBezTo>
                    <a:lnTo>
                      <a:pt x="59" y="1574"/>
                    </a:lnTo>
                    <a:cubicBezTo>
                      <a:pt x="57" y="1573"/>
                      <a:pt x="56" y="1572"/>
                      <a:pt x="54" y="1571"/>
                    </a:cubicBezTo>
                    <a:lnTo>
                      <a:pt x="21" y="1544"/>
                    </a:lnTo>
                    <a:cubicBezTo>
                      <a:pt x="19" y="1542"/>
                      <a:pt x="18" y="1541"/>
                      <a:pt x="16" y="1538"/>
                    </a:cubicBezTo>
                    <a:lnTo>
                      <a:pt x="7" y="1524"/>
                    </a:lnTo>
                    <a:cubicBezTo>
                      <a:pt x="6" y="1522"/>
                      <a:pt x="5" y="1519"/>
                      <a:pt x="4" y="1516"/>
                    </a:cubicBezTo>
                    <a:lnTo>
                      <a:pt x="1" y="1501"/>
                    </a:lnTo>
                    <a:cubicBezTo>
                      <a:pt x="1" y="1500"/>
                      <a:pt x="0" y="1498"/>
                      <a:pt x="0" y="1496"/>
                    </a:cubicBezTo>
                    <a:lnTo>
                      <a:pt x="0" y="168"/>
                    </a:lnTo>
                    <a:lnTo>
                      <a:pt x="48" y="168"/>
                    </a:lnTo>
                    <a:lnTo>
                      <a:pt x="48" y="1496"/>
                    </a:lnTo>
                    <a:lnTo>
                      <a:pt x="48" y="1492"/>
                    </a:lnTo>
                    <a:lnTo>
                      <a:pt x="51" y="1507"/>
                    </a:lnTo>
                    <a:lnTo>
                      <a:pt x="48" y="1498"/>
                    </a:lnTo>
                    <a:lnTo>
                      <a:pt x="57" y="1512"/>
                    </a:lnTo>
                    <a:lnTo>
                      <a:pt x="52" y="1507"/>
                    </a:lnTo>
                    <a:lnTo>
                      <a:pt x="85" y="1534"/>
                    </a:lnTo>
                    <a:lnTo>
                      <a:pt x="80" y="1531"/>
                    </a:lnTo>
                    <a:lnTo>
                      <a:pt x="133" y="1556"/>
                    </a:lnTo>
                    <a:lnTo>
                      <a:pt x="129" y="1554"/>
                    </a:lnTo>
                    <a:lnTo>
                      <a:pt x="198" y="1575"/>
                    </a:lnTo>
                    <a:lnTo>
                      <a:pt x="282" y="1593"/>
                    </a:lnTo>
                    <a:lnTo>
                      <a:pt x="378" y="1606"/>
                    </a:lnTo>
                    <a:lnTo>
                      <a:pt x="485" y="1613"/>
                    </a:lnTo>
                    <a:lnTo>
                      <a:pt x="600" y="1616"/>
                    </a:lnTo>
                    <a:lnTo>
                      <a:pt x="715" y="1614"/>
                    </a:lnTo>
                    <a:lnTo>
                      <a:pt x="822" y="1606"/>
                    </a:lnTo>
                    <a:lnTo>
                      <a:pt x="918" y="1593"/>
                    </a:lnTo>
                    <a:lnTo>
                      <a:pt x="1002" y="1575"/>
                    </a:lnTo>
                    <a:lnTo>
                      <a:pt x="1072" y="1554"/>
                    </a:lnTo>
                    <a:lnTo>
                      <a:pt x="1068" y="1556"/>
                    </a:lnTo>
                    <a:lnTo>
                      <a:pt x="1121" y="1531"/>
                    </a:lnTo>
                    <a:lnTo>
                      <a:pt x="1116" y="1534"/>
                    </a:lnTo>
                    <a:lnTo>
                      <a:pt x="1149" y="1507"/>
                    </a:lnTo>
                    <a:lnTo>
                      <a:pt x="1144" y="1512"/>
                    </a:lnTo>
                    <a:lnTo>
                      <a:pt x="1153" y="1498"/>
                    </a:lnTo>
                    <a:lnTo>
                      <a:pt x="1150" y="1507"/>
                    </a:lnTo>
                    <a:lnTo>
                      <a:pt x="1153" y="1492"/>
                    </a:lnTo>
                    <a:lnTo>
                      <a:pt x="1152" y="1496"/>
                    </a:lnTo>
                    <a:lnTo>
                      <a:pt x="1152" y="168"/>
                    </a:lnTo>
                    <a:lnTo>
                      <a:pt x="1153" y="173"/>
                    </a:lnTo>
                    <a:lnTo>
                      <a:pt x="1150" y="158"/>
                    </a:lnTo>
                    <a:lnTo>
                      <a:pt x="1153" y="166"/>
                    </a:lnTo>
                    <a:lnTo>
                      <a:pt x="1144" y="152"/>
                    </a:lnTo>
                    <a:lnTo>
                      <a:pt x="1149" y="158"/>
                    </a:lnTo>
                    <a:lnTo>
                      <a:pt x="1116" y="131"/>
                    </a:lnTo>
                    <a:lnTo>
                      <a:pt x="1122" y="134"/>
                    </a:lnTo>
                    <a:lnTo>
                      <a:pt x="1071" y="111"/>
                    </a:lnTo>
                    <a:lnTo>
                      <a:pt x="1004" y="90"/>
                    </a:lnTo>
                    <a:lnTo>
                      <a:pt x="919" y="73"/>
                    </a:lnTo>
                    <a:lnTo>
                      <a:pt x="824" y="59"/>
                    </a:lnTo>
                    <a:lnTo>
                      <a:pt x="716" y="51"/>
                    </a:lnTo>
                    <a:lnTo>
                      <a:pt x="601" y="48"/>
                    </a:lnTo>
                    <a:lnTo>
                      <a:pt x="486" y="51"/>
                    </a:lnTo>
                    <a:lnTo>
                      <a:pt x="380" y="59"/>
                    </a:lnTo>
                    <a:lnTo>
                      <a:pt x="283" y="73"/>
                    </a:lnTo>
                    <a:lnTo>
                      <a:pt x="201" y="89"/>
                    </a:lnTo>
                    <a:lnTo>
                      <a:pt x="132" y="110"/>
                    </a:lnTo>
                    <a:lnTo>
                      <a:pt x="79" y="134"/>
                    </a:lnTo>
                    <a:lnTo>
                      <a:pt x="85" y="131"/>
                    </a:lnTo>
                    <a:lnTo>
                      <a:pt x="52" y="158"/>
                    </a:lnTo>
                    <a:lnTo>
                      <a:pt x="57" y="152"/>
                    </a:lnTo>
                    <a:lnTo>
                      <a:pt x="48" y="166"/>
                    </a:lnTo>
                    <a:lnTo>
                      <a:pt x="51" y="158"/>
                    </a:lnTo>
                    <a:lnTo>
                      <a:pt x="48" y="173"/>
                    </a:lnTo>
                    <a:lnTo>
                      <a:pt x="48" y="164"/>
                    </a:lnTo>
                    <a:lnTo>
                      <a:pt x="51" y="179"/>
                    </a:lnTo>
                    <a:lnTo>
                      <a:pt x="48" y="170"/>
                    </a:lnTo>
                    <a:lnTo>
                      <a:pt x="57" y="184"/>
                    </a:lnTo>
                    <a:lnTo>
                      <a:pt x="52" y="179"/>
                    </a:lnTo>
                    <a:lnTo>
                      <a:pt x="85" y="206"/>
                    </a:lnTo>
                    <a:lnTo>
                      <a:pt x="80" y="203"/>
                    </a:lnTo>
                    <a:lnTo>
                      <a:pt x="133" y="228"/>
                    </a:lnTo>
                    <a:lnTo>
                      <a:pt x="129" y="226"/>
                    </a:lnTo>
                    <a:lnTo>
                      <a:pt x="198" y="247"/>
                    </a:lnTo>
                    <a:lnTo>
                      <a:pt x="282" y="265"/>
                    </a:lnTo>
                    <a:lnTo>
                      <a:pt x="378" y="278"/>
                    </a:lnTo>
                    <a:lnTo>
                      <a:pt x="485" y="285"/>
                    </a:lnTo>
                    <a:lnTo>
                      <a:pt x="600" y="288"/>
                    </a:lnTo>
                    <a:lnTo>
                      <a:pt x="715" y="286"/>
                    </a:lnTo>
                    <a:lnTo>
                      <a:pt x="822" y="278"/>
                    </a:lnTo>
                    <a:lnTo>
                      <a:pt x="918" y="265"/>
                    </a:lnTo>
                    <a:lnTo>
                      <a:pt x="1002" y="247"/>
                    </a:lnTo>
                    <a:lnTo>
                      <a:pt x="1072" y="226"/>
                    </a:lnTo>
                    <a:lnTo>
                      <a:pt x="1068" y="228"/>
                    </a:lnTo>
                    <a:lnTo>
                      <a:pt x="1121" y="203"/>
                    </a:lnTo>
                    <a:lnTo>
                      <a:pt x="1116" y="206"/>
                    </a:lnTo>
                    <a:lnTo>
                      <a:pt x="1149" y="179"/>
                    </a:lnTo>
                    <a:lnTo>
                      <a:pt x="1144" y="184"/>
                    </a:lnTo>
                    <a:lnTo>
                      <a:pt x="1153" y="170"/>
                    </a:lnTo>
                    <a:lnTo>
                      <a:pt x="1150" y="179"/>
                    </a:lnTo>
                    <a:lnTo>
                      <a:pt x="1153" y="164"/>
                    </a:lnTo>
                    <a:lnTo>
                      <a:pt x="120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8" name="Freeform 366"/>
              <p:cNvSpPr>
                <a:spLocks noEditPoints="1"/>
              </p:cNvSpPr>
              <p:nvPr/>
            </p:nvSpPr>
            <p:spPr bwMode="auto">
              <a:xfrm>
                <a:off x="5038" y="3429"/>
                <a:ext cx="218" cy="194"/>
              </a:xfrm>
              <a:custGeom>
                <a:avLst/>
                <a:gdLst/>
                <a:ahLst/>
                <a:cxnLst>
                  <a:cxn ang="0">
                    <a:pos x="16" y="1208"/>
                  </a:cxn>
                  <a:cxn ang="0">
                    <a:pos x="16" y="1032"/>
                  </a:cxn>
                  <a:cxn ang="0">
                    <a:pos x="0" y="920"/>
                  </a:cxn>
                  <a:cxn ang="0">
                    <a:pos x="0" y="872"/>
                  </a:cxn>
                  <a:cxn ang="0">
                    <a:pos x="0" y="872"/>
                  </a:cxn>
                  <a:cxn ang="0">
                    <a:pos x="16" y="760"/>
                  </a:cxn>
                  <a:cxn ang="0">
                    <a:pos x="16" y="584"/>
                  </a:cxn>
                  <a:cxn ang="0">
                    <a:pos x="0" y="472"/>
                  </a:cxn>
                  <a:cxn ang="0">
                    <a:pos x="0" y="424"/>
                  </a:cxn>
                  <a:cxn ang="0">
                    <a:pos x="0" y="424"/>
                  </a:cxn>
                  <a:cxn ang="0">
                    <a:pos x="16" y="312"/>
                  </a:cxn>
                  <a:cxn ang="0">
                    <a:pos x="16" y="135"/>
                  </a:cxn>
                  <a:cxn ang="0">
                    <a:pos x="0" y="23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54" y="16"/>
                  </a:cxn>
                  <a:cxn ang="0">
                    <a:pos x="330" y="16"/>
                  </a:cxn>
                  <a:cxn ang="0">
                    <a:pos x="442" y="0"/>
                  </a:cxn>
                  <a:cxn ang="0">
                    <a:pos x="490" y="0"/>
                  </a:cxn>
                  <a:cxn ang="0">
                    <a:pos x="490" y="0"/>
                  </a:cxn>
                  <a:cxn ang="0">
                    <a:pos x="602" y="16"/>
                  </a:cxn>
                  <a:cxn ang="0">
                    <a:pos x="778" y="16"/>
                  </a:cxn>
                  <a:cxn ang="0">
                    <a:pos x="891" y="0"/>
                  </a:cxn>
                  <a:cxn ang="0">
                    <a:pos x="939" y="0"/>
                  </a:cxn>
                  <a:cxn ang="0">
                    <a:pos x="939" y="0"/>
                  </a:cxn>
                  <a:cxn ang="0">
                    <a:pos x="1051" y="16"/>
                  </a:cxn>
                  <a:cxn ang="0">
                    <a:pos x="1227" y="16"/>
                  </a:cxn>
                  <a:cxn ang="0">
                    <a:pos x="1336" y="0"/>
                  </a:cxn>
                  <a:cxn ang="0">
                    <a:pos x="1328" y="8"/>
                  </a:cxn>
                  <a:cxn ang="0">
                    <a:pos x="1344" y="59"/>
                  </a:cxn>
                  <a:cxn ang="0">
                    <a:pos x="1344" y="59"/>
                  </a:cxn>
                  <a:cxn ang="0">
                    <a:pos x="1328" y="171"/>
                  </a:cxn>
                  <a:cxn ang="0">
                    <a:pos x="1328" y="347"/>
                  </a:cxn>
                  <a:cxn ang="0">
                    <a:pos x="1344" y="459"/>
                  </a:cxn>
                  <a:cxn ang="0">
                    <a:pos x="1344" y="507"/>
                  </a:cxn>
                  <a:cxn ang="0">
                    <a:pos x="1344" y="507"/>
                  </a:cxn>
                  <a:cxn ang="0">
                    <a:pos x="1328" y="620"/>
                  </a:cxn>
                  <a:cxn ang="0">
                    <a:pos x="1328" y="796"/>
                  </a:cxn>
                  <a:cxn ang="0">
                    <a:pos x="1344" y="908"/>
                  </a:cxn>
                  <a:cxn ang="0">
                    <a:pos x="1344" y="956"/>
                  </a:cxn>
                  <a:cxn ang="0">
                    <a:pos x="1344" y="956"/>
                  </a:cxn>
                  <a:cxn ang="0">
                    <a:pos x="1328" y="1068"/>
                  </a:cxn>
                  <a:cxn ang="0">
                    <a:pos x="1336" y="1216"/>
                  </a:cxn>
                  <a:cxn ang="0">
                    <a:pos x="1328" y="1208"/>
                  </a:cxn>
                  <a:cxn ang="0">
                    <a:pos x="1189" y="1216"/>
                  </a:cxn>
                  <a:cxn ang="0">
                    <a:pos x="1141" y="1216"/>
                  </a:cxn>
                  <a:cxn ang="0">
                    <a:pos x="1141" y="1216"/>
                  </a:cxn>
                  <a:cxn ang="0">
                    <a:pos x="1028" y="1200"/>
                  </a:cxn>
                  <a:cxn ang="0">
                    <a:pos x="852" y="1200"/>
                  </a:cxn>
                  <a:cxn ang="0">
                    <a:pos x="740" y="1216"/>
                  </a:cxn>
                  <a:cxn ang="0">
                    <a:pos x="692" y="1216"/>
                  </a:cxn>
                  <a:cxn ang="0">
                    <a:pos x="692" y="1216"/>
                  </a:cxn>
                  <a:cxn ang="0">
                    <a:pos x="580" y="1200"/>
                  </a:cxn>
                  <a:cxn ang="0">
                    <a:pos x="404" y="1200"/>
                  </a:cxn>
                  <a:cxn ang="0">
                    <a:pos x="292" y="1216"/>
                  </a:cxn>
                  <a:cxn ang="0">
                    <a:pos x="244" y="1216"/>
                  </a:cxn>
                  <a:cxn ang="0">
                    <a:pos x="244" y="1216"/>
                  </a:cxn>
                  <a:cxn ang="0">
                    <a:pos x="132" y="1200"/>
                  </a:cxn>
                  <a:cxn ang="0">
                    <a:pos x="8" y="1200"/>
                  </a:cxn>
                </a:cxnLst>
                <a:rect l="0" t="0" r="r" b="b"/>
                <a:pathLst>
                  <a:path w="1344" h="1216">
                    <a:moveTo>
                      <a:pt x="0" y="1208"/>
                    </a:moveTo>
                    <a:lnTo>
                      <a:pt x="0" y="1144"/>
                    </a:lnTo>
                    <a:lnTo>
                      <a:pt x="16" y="1144"/>
                    </a:lnTo>
                    <a:lnTo>
                      <a:pt x="16" y="1208"/>
                    </a:lnTo>
                    <a:lnTo>
                      <a:pt x="0" y="1208"/>
                    </a:lnTo>
                    <a:close/>
                    <a:moveTo>
                      <a:pt x="0" y="1096"/>
                    </a:moveTo>
                    <a:lnTo>
                      <a:pt x="0" y="1032"/>
                    </a:lnTo>
                    <a:lnTo>
                      <a:pt x="16" y="1032"/>
                    </a:lnTo>
                    <a:lnTo>
                      <a:pt x="16" y="1096"/>
                    </a:lnTo>
                    <a:lnTo>
                      <a:pt x="0" y="1096"/>
                    </a:lnTo>
                    <a:close/>
                    <a:moveTo>
                      <a:pt x="0" y="984"/>
                    </a:moveTo>
                    <a:lnTo>
                      <a:pt x="0" y="920"/>
                    </a:lnTo>
                    <a:lnTo>
                      <a:pt x="16" y="920"/>
                    </a:lnTo>
                    <a:lnTo>
                      <a:pt x="16" y="984"/>
                    </a:lnTo>
                    <a:lnTo>
                      <a:pt x="0" y="984"/>
                    </a:lnTo>
                    <a:close/>
                    <a:moveTo>
                      <a:pt x="0" y="872"/>
                    </a:moveTo>
                    <a:lnTo>
                      <a:pt x="0" y="808"/>
                    </a:lnTo>
                    <a:lnTo>
                      <a:pt x="16" y="808"/>
                    </a:lnTo>
                    <a:lnTo>
                      <a:pt x="16" y="872"/>
                    </a:lnTo>
                    <a:lnTo>
                      <a:pt x="0" y="872"/>
                    </a:lnTo>
                    <a:close/>
                    <a:moveTo>
                      <a:pt x="0" y="760"/>
                    </a:moveTo>
                    <a:lnTo>
                      <a:pt x="0" y="696"/>
                    </a:lnTo>
                    <a:lnTo>
                      <a:pt x="16" y="696"/>
                    </a:lnTo>
                    <a:lnTo>
                      <a:pt x="16" y="760"/>
                    </a:lnTo>
                    <a:lnTo>
                      <a:pt x="0" y="760"/>
                    </a:lnTo>
                    <a:close/>
                    <a:moveTo>
                      <a:pt x="0" y="648"/>
                    </a:moveTo>
                    <a:lnTo>
                      <a:pt x="0" y="584"/>
                    </a:lnTo>
                    <a:lnTo>
                      <a:pt x="16" y="584"/>
                    </a:lnTo>
                    <a:lnTo>
                      <a:pt x="16" y="648"/>
                    </a:lnTo>
                    <a:lnTo>
                      <a:pt x="0" y="648"/>
                    </a:lnTo>
                    <a:close/>
                    <a:moveTo>
                      <a:pt x="0" y="536"/>
                    </a:moveTo>
                    <a:lnTo>
                      <a:pt x="0" y="472"/>
                    </a:lnTo>
                    <a:lnTo>
                      <a:pt x="16" y="472"/>
                    </a:lnTo>
                    <a:lnTo>
                      <a:pt x="16" y="536"/>
                    </a:lnTo>
                    <a:lnTo>
                      <a:pt x="0" y="536"/>
                    </a:lnTo>
                    <a:close/>
                    <a:moveTo>
                      <a:pt x="0" y="424"/>
                    </a:moveTo>
                    <a:lnTo>
                      <a:pt x="0" y="360"/>
                    </a:lnTo>
                    <a:lnTo>
                      <a:pt x="16" y="360"/>
                    </a:lnTo>
                    <a:lnTo>
                      <a:pt x="16" y="424"/>
                    </a:lnTo>
                    <a:lnTo>
                      <a:pt x="0" y="424"/>
                    </a:lnTo>
                    <a:close/>
                    <a:moveTo>
                      <a:pt x="0" y="312"/>
                    </a:moveTo>
                    <a:lnTo>
                      <a:pt x="0" y="247"/>
                    </a:lnTo>
                    <a:lnTo>
                      <a:pt x="16" y="247"/>
                    </a:lnTo>
                    <a:lnTo>
                      <a:pt x="16" y="312"/>
                    </a:lnTo>
                    <a:lnTo>
                      <a:pt x="0" y="312"/>
                    </a:lnTo>
                    <a:close/>
                    <a:moveTo>
                      <a:pt x="0" y="199"/>
                    </a:moveTo>
                    <a:lnTo>
                      <a:pt x="0" y="135"/>
                    </a:lnTo>
                    <a:lnTo>
                      <a:pt x="16" y="135"/>
                    </a:lnTo>
                    <a:lnTo>
                      <a:pt x="16" y="199"/>
                    </a:lnTo>
                    <a:lnTo>
                      <a:pt x="0" y="199"/>
                    </a:lnTo>
                    <a:close/>
                    <a:moveTo>
                      <a:pt x="0" y="87"/>
                    </a:moveTo>
                    <a:lnTo>
                      <a:pt x="0" y="23"/>
                    </a:lnTo>
                    <a:lnTo>
                      <a:pt x="16" y="23"/>
                    </a:lnTo>
                    <a:lnTo>
                      <a:pt x="16" y="87"/>
                    </a:lnTo>
                    <a:lnTo>
                      <a:pt x="0" y="87"/>
                    </a:lnTo>
                    <a:close/>
                    <a:moveTo>
                      <a:pt x="42" y="0"/>
                    </a:moveTo>
                    <a:lnTo>
                      <a:pt x="106" y="0"/>
                    </a:lnTo>
                    <a:lnTo>
                      <a:pt x="106" y="16"/>
                    </a:lnTo>
                    <a:lnTo>
                      <a:pt x="42" y="16"/>
                    </a:lnTo>
                    <a:lnTo>
                      <a:pt x="42" y="0"/>
                    </a:lnTo>
                    <a:close/>
                    <a:moveTo>
                      <a:pt x="154" y="0"/>
                    </a:moveTo>
                    <a:lnTo>
                      <a:pt x="218" y="0"/>
                    </a:lnTo>
                    <a:lnTo>
                      <a:pt x="218" y="16"/>
                    </a:lnTo>
                    <a:lnTo>
                      <a:pt x="154" y="16"/>
                    </a:lnTo>
                    <a:lnTo>
                      <a:pt x="154" y="0"/>
                    </a:lnTo>
                    <a:close/>
                    <a:moveTo>
                      <a:pt x="266" y="0"/>
                    </a:moveTo>
                    <a:lnTo>
                      <a:pt x="330" y="0"/>
                    </a:lnTo>
                    <a:lnTo>
                      <a:pt x="330" y="16"/>
                    </a:lnTo>
                    <a:lnTo>
                      <a:pt x="266" y="16"/>
                    </a:lnTo>
                    <a:lnTo>
                      <a:pt x="266" y="0"/>
                    </a:lnTo>
                    <a:close/>
                    <a:moveTo>
                      <a:pt x="378" y="0"/>
                    </a:moveTo>
                    <a:lnTo>
                      <a:pt x="442" y="0"/>
                    </a:lnTo>
                    <a:lnTo>
                      <a:pt x="442" y="16"/>
                    </a:lnTo>
                    <a:lnTo>
                      <a:pt x="378" y="16"/>
                    </a:lnTo>
                    <a:lnTo>
                      <a:pt x="378" y="0"/>
                    </a:lnTo>
                    <a:close/>
                    <a:moveTo>
                      <a:pt x="490" y="0"/>
                    </a:moveTo>
                    <a:lnTo>
                      <a:pt x="554" y="0"/>
                    </a:lnTo>
                    <a:lnTo>
                      <a:pt x="554" y="16"/>
                    </a:lnTo>
                    <a:lnTo>
                      <a:pt x="490" y="16"/>
                    </a:lnTo>
                    <a:lnTo>
                      <a:pt x="490" y="0"/>
                    </a:lnTo>
                    <a:close/>
                    <a:moveTo>
                      <a:pt x="602" y="0"/>
                    </a:moveTo>
                    <a:lnTo>
                      <a:pt x="666" y="0"/>
                    </a:lnTo>
                    <a:lnTo>
                      <a:pt x="666" y="16"/>
                    </a:lnTo>
                    <a:lnTo>
                      <a:pt x="602" y="16"/>
                    </a:lnTo>
                    <a:lnTo>
                      <a:pt x="602" y="0"/>
                    </a:lnTo>
                    <a:close/>
                    <a:moveTo>
                      <a:pt x="714" y="0"/>
                    </a:moveTo>
                    <a:lnTo>
                      <a:pt x="778" y="0"/>
                    </a:lnTo>
                    <a:lnTo>
                      <a:pt x="778" y="16"/>
                    </a:lnTo>
                    <a:lnTo>
                      <a:pt x="714" y="16"/>
                    </a:lnTo>
                    <a:lnTo>
                      <a:pt x="714" y="0"/>
                    </a:lnTo>
                    <a:close/>
                    <a:moveTo>
                      <a:pt x="826" y="0"/>
                    </a:moveTo>
                    <a:lnTo>
                      <a:pt x="891" y="0"/>
                    </a:lnTo>
                    <a:lnTo>
                      <a:pt x="891" y="16"/>
                    </a:lnTo>
                    <a:lnTo>
                      <a:pt x="826" y="16"/>
                    </a:lnTo>
                    <a:lnTo>
                      <a:pt x="826" y="0"/>
                    </a:lnTo>
                    <a:close/>
                    <a:moveTo>
                      <a:pt x="939" y="0"/>
                    </a:moveTo>
                    <a:lnTo>
                      <a:pt x="1003" y="0"/>
                    </a:lnTo>
                    <a:lnTo>
                      <a:pt x="1003" y="16"/>
                    </a:lnTo>
                    <a:lnTo>
                      <a:pt x="939" y="16"/>
                    </a:lnTo>
                    <a:lnTo>
                      <a:pt x="939" y="0"/>
                    </a:lnTo>
                    <a:close/>
                    <a:moveTo>
                      <a:pt x="1051" y="0"/>
                    </a:moveTo>
                    <a:lnTo>
                      <a:pt x="1115" y="0"/>
                    </a:lnTo>
                    <a:lnTo>
                      <a:pt x="1115" y="16"/>
                    </a:lnTo>
                    <a:lnTo>
                      <a:pt x="1051" y="16"/>
                    </a:lnTo>
                    <a:lnTo>
                      <a:pt x="1051" y="0"/>
                    </a:lnTo>
                    <a:close/>
                    <a:moveTo>
                      <a:pt x="1163" y="0"/>
                    </a:moveTo>
                    <a:lnTo>
                      <a:pt x="1227" y="0"/>
                    </a:lnTo>
                    <a:lnTo>
                      <a:pt x="1227" y="16"/>
                    </a:lnTo>
                    <a:lnTo>
                      <a:pt x="1163" y="16"/>
                    </a:lnTo>
                    <a:lnTo>
                      <a:pt x="1163" y="0"/>
                    </a:lnTo>
                    <a:close/>
                    <a:moveTo>
                      <a:pt x="1275" y="0"/>
                    </a:move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1"/>
                    </a:lnTo>
                    <a:lnTo>
                      <a:pt x="1328" y="11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1275" y="16"/>
                    </a:lnTo>
                    <a:lnTo>
                      <a:pt x="1275" y="0"/>
                    </a:lnTo>
                    <a:close/>
                    <a:moveTo>
                      <a:pt x="1344" y="59"/>
                    </a:moveTo>
                    <a:lnTo>
                      <a:pt x="1344" y="123"/>
                    </a:lnTo>
                    <a:lnTo>
                      <a:pt x="1328" y="123"/>
                    </a:lnTo>
                    <a:lnTo>
                      <a:pt x="1328" y="59"/>
                    </a:lnTo>
                    <a:lnTo>
                      <a:pt x="1344" y="59"/>
                    </a:lnTo>
                    <a:close/>
                    <a:moveTo>
                      <a:pt x="1344" y="171"/>
                    </a:moveTo>
                    <a:lnTo>
                      <a:pt x="1344" y="235"/>
                    </a:lnTo>
                    <a:lnTo>
                      <a:pt x="1328" y="235"/>
                    </a:lnTo>
                    <a:lnTo>
                      <a:pt x="1328" y="171"/>
                    </a:lnTo>
                    <a:lnTo>
                      <a:pt x="1344" y="171"/>
                    </a:lnTo>
                    <a:close/>
                    <a:moveTo>
                      <a:pt x="1344" y="283"/>
                    </a:moveTo>
                    <a:lnTo>
                      <a:pt x="1344" y="347"/>
                    </a:lnTo>
                    <a:lnTo>
                      <a:pt x="1328" y="347"/>
                    </a:lnTo>
                    <a:lnTo>
                      <a:pt x="1328" y="283"/>
                    </a:lnTo>
                    <a:lnTo>
                      <a:pt x="1344" y="283"/>
                    </a:lnTo>
                    <a:close/>
                    <a:moveTo>
                      <a:pt x="1344" y="395"/>
                    </a:moveTo>
                    <a:lnTo>
                      <a:pt x="1344" y="459"/>
                    </a:lnTo>
                    <a:lnTo>
                      <a:pt x="1328" y="459"/>
                    </a:lnTo>
                    <a:lnTo>
                      <a:pt x="1328" y="395"/>
                    </a:lnTo>
                    <a:lnTo>
                      <a:pt x="1344" y="395"/>
                    </a:lnTo>
                    <a:close/>
                    <a:moveTo>
                      <a:pt x="1344" y="507"/>
                    </a:moveTo>
                    <a:lnTo>
                      <a:pt x="1344" y="572"/>
                    </a:lnTo>
                    <a:lnTo>
                      <a:pt x="1328" y="572"/>
                    </a:lnTo>
                    <a:lnTo>
                      <a:pt x="1328" y="507"/>
                    </a:lnTo>
                    <a:lnTo>
                      <a:pt x="1344" y="507"/>
                    </a:lnTo>
                    <a:close/>
                    <a:moveTo>
                      <a:pt x="1344" y="620"/>
                    </a:moveTo>
                    <a:lnTo>
                      <a:pt x="1344" y="684"/>
                    </a:lnTo>
                    <a:lnTo>
                      <a:pt x="1328" y="684"/>
                    </a:lnTo>
                    <a:lnTo>
                      <a:pt x="1328" y="620"/>
                    </a:lnTo>
                    <a:lnTo>
                      <a:pt x="1344" y="620"/>
                    </a:lnTo>
                    <a:close/>
                    <a:moveTo>
                      <a:pt x="1344" y="732"/>
                    </a:moveTo>
                    <a:lnTo>
                      <a:pt x="1344" y="796"/>
                    </a:lnTo>
                    <a:lnTo>
                      <a:pt x="1328" y="796"/>
                    </a:lnTo>
                    <a:lnTo>
                      <a:pt x="1328" y="732"/>
                    </a:lnTo>
                    <a:lnTo>
                      <a:pt x="1344" y="732"/>
                    </a:lnTo>
                    <a:close/>
                    <a:moveTo>
                      <a:pt x="1344" y="844"/>
                    </a:moveTo>
                    <a:lnTo>
                      <a:pt x="1344" y="908"/>
                    </a:lnTo>
                    <a:lnTo>
                      <a:pt x="1328" y="908"/>
                    </a:lnTo>
                    <a:lnTo>
                      <a:pt x="1328" y="844"/>
                    </a:lnTo>
                    <a:lnTo>
                      <a:pt x="1344" y="844"/>
                    </a:lnTo>
                    <a:close/>
                    <a:moveTo>
                      <a:pt x="1344" y="956"/>
                    </a:moveTo>
                    <a:lnTo>
                      <a:pt x="1344" y="1020"/>
                    </a:lnTo>
                    <a:lnTo>
                      <a:pt x="1328" y="1020"/>
                    </a:lnTo>
                    <a:lnTo>
                      <a:pt x="1328" y="956"/>
                    </a:lnTo>
                    <a:lnTo>
                      <a:pt x="1344" y="956"/>
                    </a:lnTo>
                    <a:close/>
                    <a:moveTo>
                      <a:pt x="1344" y="1068"/>
                    </a:moveTo>
                    <a:lnTo>
                      <a:pt x="1344" y="1132"/>
                    </a:lnTo>
                    <a:lnTo>
                      <a:pt x="1328" y="1132"/>
                    </a:lnTo>
                    <a:lnTo>
                      <a:pt x="1328" y="1068"/>
                    </a:lnTo>
                    <a:lnTo>
                      <a:pt x="1344" y="1068"/>
                    </a:lnTo>
                    <a:close/>
                    <a:moveTo>
                      <a:pt x="1344" y="1180"/>
                    </a:move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1301" y="1216"/>
                    </a:lnTo>
                    <a:lnTo>
                      <a:pt x="1301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1180"/>
                    </a:lnTo>
                    <a:lnTo>
                      <a:pt x="1344" y="1180"/>
                    </a:lnTo>
                    <a:close/>
                    <a:moveTo>
                      <a:pt x="1253" y="1216"/>
                    </a:moveTo>
                    <a:lnTo>
                      <a:pt x="1189" y="1216"/>
                    </a:lnTo>
                    <a:lnTo>
                      <a:pt x="1189" y="1200"/>
                    </a:lnTo>
                    <a:lnTo>
                      <a:pt x="1253" y="1200"/>
                    </a:lnTo>
                    <a:lnTo>
                      <a:pt x="1253" y="1216"/>
                    </a:lnTo>
                    <a:close/>
                    <a:moveTo>
                      <a:pt x="1141" y="1216"/>
                    </a:moveTo>
                    <a:lnTo>
                      <a:pt x="1076" y="1216"/>
                    </a:lnTo>
                    <a:lnTo>
                      <a:pt x="1076" y="1200"/>
                    </a:lnTo>
                    <a:lnTo>
                      <a:pt x="1141" y="1200"/>
                    </a:lnTo>
                    <a:lnTo>
                      <a:pt x="1141" y="1216"/>
                    </a:lnTo>
                    <a:close/>
                    <a:moveTo>
                      <a:pt x="1028" y="1216"/>
                    </a:moveTo>
                    <a:lnTo>
                      <a:pt x="964" y="1216"/>
                    </a:lnTo>
                    <a:lnTo>
                      <a:pt x="964" y="1200"/>
                    </a:lnTo>
                    <a:lnTo>
                      <a:pt x="1028" y="1200"/>
                    </a:lnTo>
                    <a:lnTo>
                      <a:pt x="1028" y="1216"/>
                    </a:lnTo>
                    <a:close/>
                    <a:moveTo>
                      <a:pt x="916" y="1216"/>
                    </a:moveTo>
                    <a:lnTo>
                      <a:pt x="852" y="1216"/>
                    </a:lnTo>
                    <a:lnTo>
                      <a:pt x="852" y="1200"/>
                    </a:lnTo>
                    <a:lnTo>
                      <a:pt x="916" y="1200"/>
                    </a:lnTo>
                    <a:lnTo>
                      <a:pt x="916" y="1216"/>
                    </a:lnTo>
                    <a:close/>
                    <a:moveTo>
                      <a:pt x="804" y="1216"/>
                    </a:moveTo>
                    <a:lnTo>
                      <a:pt x="740" y="1216"/>
                    </a:lnTo>
                    <a:lnTo>
                      <a:pt x="740" y="1200"/>
                    </a:lnTo>
                    <a:lnTo>
                      <a:pt x="804" y="1200"/>
                    </a:lnTo>
                    <a:lnTo>
                      <a:pt x="804" y="1216"/>
                    </a:lnTo>
                    <a:close/>
                    <a:moveTo>
                      <a:pt x="692" y="1216"/>
                    </a:moveTo>
                    <a:lnTo>
                      <a:pt x="628" y="1216"/>
                    </a:lnTo>
                    <a:lnTo>
                      <a:pt x="628" y="1200"/>
                    </a:lnTo>
                    <a:lnTo>
                      <a:pt x="692" y="1200"/>
                    </a:lnTo>
                    <a:lnTo>
                      <a:pt x="692" y="1216"/>
                    </a:lnTo>
                    <a:close/>
                    <a:moveTo>
                      <a:pt x="580" y="1216"/>
                    </a:moveTo>
                    <a:lnTo>
                      <a:pt x="516" y="1216"/>
                    </a:lnTo>
                    <a:lnTo>
                      <a:pt x="516" y="1200"/>
                    </a:lnTo>
                    <a:lnTo>
                      <a:pt x="580" y="1200"/>
                    </a:lnTo>
                    <a:lnTo>
                      <a:pt x="580" y="1216"/>
                    </a:lnTo>
                    <a:close/>
                    <a:moveTo>
                      <a:pt x="468" y="1216"/>
                    </a:moveTo>
                    <a:lnTo>
                      <a:pt x="404" y="1216"/>
                    </a:lnTo>
                    <a:lnTo>
                      <a:pt x="404" y="1200"/>
                    </a:lnTo>
                    <a:lnTo>
                      <a:pt x="468" y="1200"/>
                    </a:lnTo>
                    <a:lnTo>
                      <a:pt x="468" y="1216"/>
                    </a:lnTo>
                    <a:close/>
                    <a:moveTo>
                      <a:pt x="356" y="1216"/>
                    </a:moveTo>
                    <a:lnTo>
                      <a:pt x="292" y="1216"/>
                    </a:lnTo>
                    <a:lnTo>
                      <a:pt x="292" y="1200"/>
                    </a:lnTo>
                    <a:lnTo>
                      <a:pt x="356" y="1200"/>
                    </a:lnTo>
                    <a:lnTo>
                      <a:pt x="356" y="1216"/>
                    </a:lnTo>
                    <a:close/>
                    <a:moveTo>
                      <a:pt x="244" y="1216"/>
                    </a:moveTo>
                    <a:lnTo>
                      <a:pt x="180" y="1216"/>
                    </a:lnTo>
                    <a:lnTo>
                      <a:pt x="180" y="1200"/>
                    </a:lnTo>
                    <a:lnTo>
                      <a:pt x="244" y="1200"/>
                    </a:lnTo>
                    <a:lnTo>
                      <a:pt x="244" y="1216"/>
                    </a:lnTo>
                    <a:close/>
                    <a:moveTo>
                      <a:pt x="132" y="1216"/>
                    </a:moveTo>
                    <a:lnTo>
                      <a:pt x="67" y="1216"/>
                    </a:lnTo>
                    <a:lnTo>
                      <a:pt x="67" y="1200"/>
                    </a:lnTo>
                    <a:lnTo>
                      <a:pt x="132" y="1200"/>
                    </a:lnTo>
                    <a:lnTo>
                      <a:pt x="132" y="1216"/>
                    </a:lnTo>
                    <a:close/>
                    <a:moveTo>
                      <a:pt x="19" y="1216"/>
                    </a:moveTo>
                    <a:lnTo>
                      <a:pt x="8" y="1216"/>
                    </a:lnTo>
                    <a:lnTo>
                      <a:pt x="8" y="1200"/>
                    </a:lnTo>
                    <a:lnTo>
                      <a:pt x="19" y="1200"/>
                    </a:lnTo>
                    <a:lnTo>
                      <a:pt x="19" y="1216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9" name="Rectangle 367"/>
              <p:cNvSpPr>
                <a:spLocks noChangeArrowheads="1"/>
              </p:cNvSpPr>
              <p:nvPr/>
            </p:nvSpPr>
            <p:spPr bwMode="auto">
              <a:xfrm>
                <a:off x="5081" y="3471"/>
                <a:ext cx="216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0" name="Freeform 368"/>
              <p:cNvSpPr>
                <a:spLocks noEditPoints="1"/>
              </p:cNvSpPr>
              <p:nvPr/>
            </p:nvSpPr>
            <p:spPr bwMode="auto">
              <a:xfrm>
                <a:off x="5079" y="3470"/>
                <a:ext cx="219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36" y="0"/>
                  </a:cxn>
                  <a:cxn ang="0">
                    <a:pos x="1344" y="8"/>
                  </a:cxn>
                  <a:cxn ang="0">
                    <a:pos x="1344" y="1208"/>
                  </a:cxn>
                  <a:cxn ang="0">
                    <a:pos x="1336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36" y="1200"/>
                  </a:cxn>
                  <a:cxn ang="0">
                    <a:pos x="1328" y="1208"/>
                  </a:cxn>
                  <a:cxn ang="0">
                    <a:pos x="1328" y="8"/>
                  </a:cxn>
                  <a:cxn ang="0">
                    <a:pos x="133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44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1" name="Rectangle 369"/>
              <p:cNvSpPr>
                <a:spLocks noChangeArrowheads="1"/>
              </p:cNvSpPr>
              <p:nvPr/>
            </p:nvSpPr>
            <p:spPr bwMode="auto">
              <a:xfrm>
                <a:off x="5117" y="3509"/>
                <a:ext cx="216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2" name="Freeform 370"/>
              <p:cNvSpPr>
                <a:spLocks noEditPoints="1"/>
              </p:cNvSpPr>
              <p:nvPr/>
            </p:nvSpPr>
            <p:spPr bwMode="auto">
              <a:xfrm>
                <a:off x="5116" y="3508"/>
                <a:ext cx="218" cy="19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668" y="0"/>
                  </a:cxn>
                  <a:cxn ang="0">
                    <a:pos x="672" y="4"/>
                  </a:cxn>
                  <a:cxn ang="0">
                    <a:pos x="672" y="604"/>
                  </a:cxn>
                  <a:cxn ang="0">
                    <a:pos x="668" y="608"/>
                  </a:cxn>
                  <a:cxn ang="0">
                    <a:pos x="4" y="608"/>
                  </a:cxn>
                  <a:cxn ang="0">
                    <a:pos x="0" y="604"/>
                  </a:cxn>
                  <a:cxn ang="0">
                    <a:pos x="0" y="4"/>
                  </a:cxn>
                  <a:cxn ang="0">
                    <a:pos x="8" y="604"/>
                  </a:cxn>
                  <a:cxn ang="0">
                    <a:pos x="4" y="600"/>
                  </a:cxn>
                  <a:cxn ang="0">
                    <a:pos x="668" y="600"/>
                  </a:cxn>
                  <a:cxn ang="0">
                    <a:pos x="664" y="604"/>
                  </a:cxn>
                  <a:cxn ang="0">
                    <a:pos x="664" y="4"/>
                  </a:cxn>
                  <a:cxn ang="0">
                    <a:pos x="668" y="8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8" y="604"/>
                  </a:cxn>
                </a:cxnLst>
                <a:rect l="0" t="0" r="r" b="b"/>
                <a:pathLst>
                  <a:path w="672" h="608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lnTo>
                      <a:pt x="668" y="0"/>
                    </a:lnTo>
                    <a:cubicBezTo>
                      <a:pt x="671" y="0"/>
                      <a:pt x="672" y="2"/>
                      <a:pt x="672" y="4"/>
                    </a:cubicBezTo>
                    <a:lnTo>
                      <a:pt x="672" y="604"/>
                    </a:lnTo>
                    <a:cubicBezTo>
                      <a:pt x="672" y="607"/>
                      <a:pt x="671" y="608"/>
                      <a:pt x="668" y="608"/>
                    </a:cubicBezTo>
                    <a:lnTo>
                      <a:pt x="4" y="608"/>
                    </a:lnTo>
                    <a:cubicBezTo>
                      <a:pt x="2" y="608"/>
                      <a:pt x="0" y="607"/>
                      <a:pt x="0" y="604"/>
                    </a:cubicBezTo>
                    <a:lnTo>
                      <a:pt x="0" y="4"/>
                    </a:lnTo>
                    <a:close/>
                    <a:moveTo>
                      <a:pt x="8" y="604"/>
                    </a:moveTo>
                    <a:lnTo>
                      <a:pt x="4" y="600"/>
                    </a:lnTo>
                    <a:lnTo>
                      <a:pt x="668" y="600"/>
                    </a:lnTo>
                    <a:lnTo>
                      <a:pt x="664" y="604"/>
                    </a:lnTo>
                    <a:lnTo>
                      <a:pt x="664" y="4"/>
                    </a:lnTo>
                    <a:lnTo>
                      <a:pt x="668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60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3" name="Rectangle 371"/>
              <p:cNvSpPr>
                <a:spLocks noChangeArrowheads="1"/>
              </p:cNvSpPr>
              <p:nvPr/>
            </p:nvSpPr>
            <p:spPr bwMode="auto">
              <a:xfrm>
                <a:off x="5151" y="3545"/>
                <a:ext cx="213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4" name="Freeform 372"/>
              <p:cNvSpPr>
                <a:spLocks noEditPoints="1"/>
              </p:cNvSpPr>
              <p:nvPr/>
            </p:nvSpPr>
            <p:spPr bwMode="auto">
              <a:xfrm>
                <a:off x="5150" y="3544"/>
                <a:ext cx="216" cy="19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660" y="0"/>
                  </a:cxn>
                  <a:cxn ang="0">
                    <a:pos x="664" y="4"/>
                  </a:cxn>
                  <a:cxn ang="0">
                    <a:pos x="664" y="604"/>
                  </a:cxn>
                  <a:cxn ang="0">
                    <a:pos x="660" y="608"/>
                  </a:cxn>
                  <a:cxn ang="0">
                    <a:pos x="4" y="608"/>
                  </a:cxn>
                  <a:cxn ang="0">
                    <a:pos x="0" y="604"/>
                  </a:cxn>
                  <a:cxn ang="0">
                    <a:pos x="0" y="4"/>
                  </a:cxn>
                  <a:cxn ang="0">
                    <a:pos x="8" y="604"/>
                  </a:cxn>
                  <a:cxn ang="0">
                    <a:pos x="4" y="600"/>
                  </a:cxn>
                  <a:cxn ang="0">
                    <a:pos x="660" y="600"/>
                  </a:cxn>
                  <a:cxn ang="0">
                    <a:pos x="656" y="604"/>
                  </a:cxn>
                  <a:cxn ang="0">
                    <a:pos x="656" y="4"/>
                  </a:cxn>
                  <a:cxn ang="0">
                    <a:pos x="660" y="8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8" y="604"/>
                  </a:cxn>
                </a:cxnLst>
                <a:rect l="0" t="0" r="r" b="b"/>
                <a:pathLst>
                  <a:path w="664" h="608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lnTo>
                      <a:pt x="660" y="0"/>
                    </a:lnTo>
                    <a:cubicBezTo>
                      <a:pt x="663" y="0"/>
                      <a:pt x="664" y="2"/>
                      <a:pt x="664" y="4"/>
                    </a:cubicBezTo>
                    <a:lnTo>
                      <a:pt x="664" y="604"/>
                    </a:lnTo>
                    <a:cubicBezTo>
                      <a:pt x="664" y="607"/>
                      <a:pt x="663" y="608"/>
                      <a:pt x="660" y="608"/>
                    </a:cubicBezTo>
                    <a:lnTo>
                      <a:pt x="4" y="608"/>
                    </a:lnTo>
                    <a:cubicBezTo>
                      <a:pt x="2" y="608"/>
                      <a:pt x="0" y="607"/>
                      <a:pt x="0" y="604"/>
                    </a:cubicBezTo>
                    <a:lnTo>
                      <a:pt x="0" y="4"/>
                    </a:lnTo>
                    <a:close/>
                    <a:moveTo>
                      <a:pt x="8" y="604"/>
                    </a:moveTo>
                    <a:lnTo>
                      <a:pt x="4" y="600"/>
                    </a:lnTo>
                    <a:lnTo>
                      <a:pt x="660" y="600"/>
                    </a:lnTo>
                    <a:lnTo>
                      <a:pt x="656" y="604"/>
                    </a:lnTo>
                    <a:lnTo>
                      <a:pt x="656" y="4"/>
                    </a:lnTo>
                    <a:lnTo>
                      <a:pt x="660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60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5" name="Freeform 373"/>
              <p:cNvSpPr>
                <a:spLocks/>
              </p:cNvSpPr>
              <p:nvPr/>
            </p:nvSpPr>
            <p:spPr bwMode="auto">
              <a:xfrm>
                <a:off x="5194" y="3542"/>
                <a:ext cx="5" cy="18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2" y="184"/>
                  </a:cxn>
                  <a:cxn ang="0">
                    <a:pos x="0" y="184"/>
                  </a:cxn>
                  <a:cxn ang="0">
                    <a:pos x="2" y="0"/>
                  </a:cxn>
                  <a:cxn ang="0">
                    <a:pos x="5" y="1"/>
                  </a:cxn>
                </a:cxnLst>
                <a:rect l="0" t="0" r="r" b="b"/>
                <a:pathLst>
                  <a:path w="5" h="184">
                    <a:moveTo>
                      <a:pt x="5" y="1"/>
                    </a:moveTo>
                    <a:lnTo>
                      <a:pt x="2" y="184"/>
                    </a:lnTo>
                    <a:lnTo>
                      <a:pt x="0" y="184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6" name="Freeform 374"/>
              <p:cNvSpPr>
                <a:spLocks/>
              </p:cNvSpPr>
              <p:nvPr/>
            </p:nvSpPr>
            <p:spPr bwMode="auto">
              <a:xfrm>
                <a:off x="5235" y="3545"/>
                <a:ext cx="6" cy="18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84"/>
                  </a:cxn>
                  <a:cxn ang="0">
                    <a:pos x="0" y="184"/>
                  </a:cxn>
                  <a:cxn ang="0">
                    <a:pos x="3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4">
                    <a:moveTo>
                      <a:pt x="6" y="0"/>
                    </a:moveTo>
                    <a:lnTo>
                      <a:pt x="3" y="184"/>
                    </a:lnTo>
                    <a:lnTo>
                      <a:pt x="0" y="18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7" name="Freeform 375"/>
              <p:cNvSpPr>
                <a:spLocks/>
              </p:cNvSpPr>
              <p:nvPr/>
            </p:nvSpPr>
            <p:spPr bwMode="auto">
              <a:xfrm>
                <a:off x="5277" y="3545"/>
                <a:ext cx="5" cy="18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184"/>
                  </a:cxn>
                  <a:cxn ang="0">
                    <a:pos x="0" y="184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84">
                    <a:moveTo>
                      <a:pt x="5" y="0"/>
                    </a:moveTo>
                    <a:lnTo>
                      <a:pt x="3" y="184"/>
                    </a:lnTo>
                    <a:lnTo>
                      <a:pt x="0" y="184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8" name="Freeform 376"/>
              <p:cNvSpPr>
                <a:spLocks/>
              </p:cNvSpPr>
              <p:nvPr/>
            </p:nvSpPr>
            <p:spPr bwMode="auto">
              <a:xfrm>
                <a:off x="5319" y="3545"/>
                <a:ext cx="5" cy="18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184"/>
                  </a:cxn>
                  <a:cxn ang="0">
                    <a:pos x="0" y="184"/>
                  </a:cxn>
                  <a:cxn ang="0">
                    <a:pos x="2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84">
                    <a:moveTo>
                      <a:pt x="5" y="0"/>
                    </a:moveTo>
                    <a:lnTo>
                      <a:pt x="2" y="184"/>
                    </a:lnTo>
                    <a:lnTo>
                      <a:pt x="0" y="184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9" name="Rectangle 377"/>
              <p:cNvSpPr>
                <a:spLocks noChangeArrowheads="1"/>
              </p:cNvSpPr>
              <p:nvPr/>
            </p:nvSpPr>
            <p:spPr bwMode="auto">
              <a:xfrm>
                <a:off x="5167" y="3579"/>
                <a:ext cx="189" cy="3"/>
              </a:xfrm>
              <a:prstGeom prst="rect">
                <a:avLst/>
              </a:pr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0" name="Rectangle 378"/>
              <p:cNvSpPr>
                <a:spLocks noChangeArrowheads="1"/>
              </p:cNvSpPr>
              <p:nvPr/>
            </p:nvSpPr>
            <p:spPr bwMode="auto">
              <a:xfrm>
                <a:off x="5167" y="3620"/>
                <a:ext cx="187" cy="3"/>
              </a:xfrm>
              <a:prstGeom prst="rect">
                <a:avLst/>
              </a:pr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1" name="Rectangle 379"/>
              <p:cNvSpPr>
                <a:spLocks noChangeArrowheads="1"/>
              </p:cNvSpPr>
              <p:nvPr/>
            </p:nvSpPr>
            <p:spPr bwMode="auto">
              <a:xfrm>
                <a:off x="5167" y="3661"/>
                <a:ext cx="187" cy="3"/>
              </a:xfrm>
              <a:prstGeom prst="rect">
                <a:avLst/>
              </a:pr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2" name="Rectangle 380"/>
              <p:cNvSpPr>
                <a:spLocks noChangeArrowheads="1"/>
              </p:cNvSpPr>
              <p:nvPr/>
            </p:nvSpPr>
            <p:spPr bwMode="auto">
              <a:xfrm>
                <a:off x="5167" y="3702"/>
                <a:ext cx="187" cy="2"/>
              </a:xfrm>
              <a:prstGeom prst="rect">
                <a:avLst/>
              </a:pr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3" name="Rectangle 381"/>
              <p:cNvSpPr>
                <a:spLocks noChangeArrowheads="1"/>
              </p:cNvSpPr>
              <p:nvPr/>
            </p:nvSpPr>
            <p:spPr bwMode="auto">
              <a:xfrm>
                <a:off x="5068" y="3773"/>
                <a:ext cx="447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Conditions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4" name="Rectangle 382"/>
              <p:cNvSpPr>
                <a:spLocks noChangeArrowheads="1"/>
              </p:cNvSpPr>
              <p:nvPr/>
            </p:nvSpPr>
            <p:spPr bwMode="auto">
              <a:xfrm>
                <a:off x="4873" y="3870"/>
                <a:ext cx="55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hydrologiques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5" name="Rectangle 383"/>
              <p:cNvSpPr>
                <a:spLocks noChangeArrowheads="1"/>
              </p:cNvSpPr>
              <p:nvPr/>
            </p:nvSpPr>
            <p:spPr bwMode="auto">
              <a:xfrm>
                <a:off x="5367" y="3870"/>
                <a:ext cx="166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(t0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6" name="Rectangle 384"/>
              <p:cNvSpPr>
                <a:spLocks noChangeArrowheads="1"/>
              </p:cNvSpPr>
              <p:nvPr/>
            </p:nvSpPr>
            <p:spPr bwMode="auto">
              <a:xfrm>
                <a:off x="5479" y="3870"/>
                <a:ext cx="109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+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7" name="Rectangle 385"/>
              <p:cNvSpPr>
                <a:spLocks noChangeArrowheads="1"/>
              </p:cNvSpPr>
              <p:nvPr/>
            </p:nvSpPr>
            <p:spPr bwMode="auto">
              <a:xfrm>
                <a:off x="5539" y="3870"/>
                <a:ext cx="11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?t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8" name="Rectangle 386"/>
              <p:cNvSpPr>
                <a:spLocks noChangeArrowheads="1"/>
              </p:cNvSpPr>
              <p:nvPr/>
            </p:nvSpPr>
            <p:spPr bwMode="auto">
              <a:xfrm>
                <a:off x="5614" y="3870"/>
                <a:ext cx="70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)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9" name="Rectangle 387"/>
              <p:cNvSpPr>
                <a:spLocks noChangeArrowheads="1"/>
              </p:cNvSpPr>
              <p:nvPr/>
            </p:nvSpPr>
            <p:spPr bwMode="auto">
              <a:xfrm>
                <a:off x="5358" y="3439"/>
                <a:ext cx="40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1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Imbibition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0" name="Rectangle 388"/>
              <p:cNvSpPr>
                <a:spLocks noChangeArrowheads="1"/>
              </p:cNvSpPr>
              <p:nvPr/>
            </p:nvSpPr>
            <p:spPr bwMode="auto">
              <a:xfrm>
                <a:off x="5301" y="3352"/>
                <a:ext cx="23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1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Débit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1" name="Rectangle 389"/>
              <p:cNvSpPr>
                <a:spLocks noChangeArrowheads="1"/>
              </p:cNvSpPr>
              <p:nvPr/>
            </p:nvSpPr>
            <p:spPr bwMode="auto">
              <a:xfrm>
                <a:off x="5400" y="3534"/>
                <a:ext cx="442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1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Infiltration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462" name="Picture 39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82" y="3553"/>
                <a:ext cx="13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3" name="Freeform 391"/>
              <p:cNvSpPr>
                <a:spLocks noEditPoints="1"/>
              </p:cNvSpPr>
              <p:nvPr/>
            </p:nvSpPr>
            <p:spPr bwMode="auto">
              <a:xfrm>
                <a:off x="5183" y="3556"/>
                <a:ext cx="129" cy="159"/>
              </a:xfrm>
              <a:custGeom>
                <a:avLst/>
                <a:gdLst/>
                <a:ahLst/>
                <a:cxnLst>
                  <a:cxn ang="0">
                    <a:pos x="191" y="105"/>
                  </a:cxn>
                  <a:cxn ang="0">
                    <a:pos x="134" y="194"/>
                  </a:cxn>
                  <a:cxn ang="0">
                    <a:pos x="19" y="483"/>
                  </a:cxn>
                  <a:cxn ang="0">
                    <a:pos x="16" y="501"/>
                  </a:cxn>
                  <a:cxn ang="0">
                    <a:pos x="36" y="594"/>
                  </a:cxn>
                  <a:cxn ang="0">
                    <a:pos x="81" y="698"/>
                  </a:cxn>
                  <a:cxn ang="0">
                    <a:pos x="160" y="790"/>
                  </a:cxn>
                  <a:cxn ang="0">
                    <a:pos x="179" y="801"/>
                  </a:cxn>
                  <a:cxn ang="0">
                    <a:pos x="257" y="833"/>
                  </a:cxn>
                  <a:cxn ang="0">
                    <a:pos x="419" y="929"/>
                  </a:cxn>
                  <a:cxn ang="0">
                    <a:pos x="489" y="957"/>
                  </a:cxn>
                  <a:cxn ang="0">
                    <a:pos x="584" y="964"/>
                  </a:cxn>
                  <a:cxn ang="0">
                    <a:pos x="702" y="967"/>
                  </a:cxn>
                  <a:cxn ang="0">
                    <a:pos x="755" y="941"/>
                  </a:cxn>
                  <a:cxn ang="0">
                    <a:pos x="767" y="923"/>
                  </a:cxn>
                  <a:cxn ang="0">
                    <a:pos x="779" y="834"/>
                  </a:cxn>
                  <a:cxn ang="0">
                    <a:pos x="749" y="685"/>
                  </a:cxn>
                  <a:cxn ang="0">
                    <a:pos x="712" y="511"/>
                  </a:cxn>
                  <a:cxn ang="0">
                    <a:pos x="711" y="315"/>
                  </a:cxn>
                  <a:cxn ang="0">
                    <a:pos x="721" y="227"/>
                  </a:cxn>
                  <a:cxn ang="0">
                    <a:pos x="721" y="200"/>
                  </a:cxn>
                  <a:cxn ang="0">
                    <a:pos x="681" y="178"/>
                  </a:cxn>
                  <a:cxn ang="0">
                    <a:pos x="603" y="117"/>
                  </a:cxn>
                  <a:cxn ang="0">
                    <a:pos x="583" y="94"/>
                  </a:cxn>
                  <a:cxn ang="0">
                    <a:pos x="581" y="92"/>
                  </a:cxn>
                  <a:cxn ang="0">
                    <a:pos x="571" y="87"/>
                  </a:cxn>
                  <a:cxn ang="0">
                    <a:pos x="531" y="74"/>
                  </a:cxn>
                  <a:cxn ang="0">
                    <a:pos x="441" y="28"/>
                  </a:cxn>
                  <a:cxn ang="0">
                    <a:pos x="360" y="16"/>
                  </a:cxn>
                  <a:cxn ang="0">
                    <a:pos x="325" y="21"/>
                  </a:cxn>
                  <a:cxn ang="0">
                    <a:pos x="255" y="52"/>
                  </a:cxn>
                  <a:cxn ang="0">
                    <a:pos x="282" y="19"/>
                  </a:cxn>
                  <a:cxn ang="0">
                    <a:pos x="321" y="6"/>
                  </a:cxn>
                  <a:cxn ang="0">
                    <a:pos x="401" y="2"/>
                  </a:cxn>
                  <a:cxn ang="0">
                    <a:pos x="446" y="13"/>
                  </a:cxn>
                  <a:cxn ang="0">
                    <a:pos x="538" y="60"/>
                  </a:cxn>
                  <a:cxn ang="0">
                    <a:pos x="584" y="75"/>
                  </a:cxn>
                  <a:cxn ang="0">
                    <a:pos x="591" y="80"/>
                  </a:cxn>
                  <a:cxn ang="0">
                    <a:pos x="602" y="93"/>
                  </a:cxn>
                  <a:cxn ang="0">
                    <a:pos x="637" y="124"/>
                  </a:cxn>
                  <a:cxn ang="0">
                    <a:pos x="720" y="184"/>
                  </a:cxn>
                  <a:cxn ang="0">
                    <a:pos x="738" y="214"/>
                  </a:cxn>
                  <a:cxn ang="0">
                    <a:pos x="733" y="250"/>
                  </a:cxn>
                  <a:cxn ang="0">
                    <a:pos x="725" y="366"/>
                  </a:cxn>
                  <a:cxn ang="0">
                    <a:pos x="734" y="607"/>
                  </a:cxn>
                  <a:cxn ang="0">
                    <a:pos x="787" y="753"/>
                  </a:cxn>
                  <a:cxn ang="0">
                    <a:pos x="795" y="834"/>
                  </a:cxn>
                  <a:cxn ang="0">
                    <a:pos x="781" y="929"/>
                  </a:cxn>
                  <a:cxn ang="0">
                    <a:pos x="739" y="969"/>
                  </a:cxn>
                  <a:cxn ang="0">
                    <a:pos x="682" y="995"/>
                  </a:cxn>
                  <a:cxn ang="0">
                    <a:pos x="519" y="975"/>
                  </a:cxn>
                  <a:cxn ang="0">
                    <a:pos x="454" y="964"/>
                  </a:cxn>
                  <a:cxn ang="0">
                    <a:pos x="371" y="917"/>
                  </a:cxn>
                  <a:cxn ang="0">
                    <a:pos x="220" y="835"/>
                  </a:cxn>
                  <a:cxn ang="0">
                    <a:pos x="171" y="815"/>
                  </a:cxn>
                  <a:cxn ang="0">
                    <a:pos x="127" y="782"/>
                  </a:cxn>
                  <a:cxn ang="0">
                    <a:pos x="57" y="689"/>
                  </a:cxn>
                  <a:cxn ang="0">
                    <a:pos x="4" y="531"/>
                  </a:cxn>
                  <a:cxn ang="0">
                    <a:pos x="1" y="500"/>
                  </a:cxn>
                  <a:cxn ang="0">
                    <a:pos x="46" y="361"/>
                  </a:cxn>
                  <a:cxn ang="0">
                    <a:pos x="149" y="136"/>
                  </a:cxn>
                  <a:cxn ang="0">
                    <a:pos x="212" y="62"/>
                  </a:cxn>
                </a:cxnLst>
                <a:rect l="0" t="0" r="r" b="b"/>
                <a:pathLst>
                  <a:path w="795" h="996">
                    <a:moveTo>
                      <a:pt x="222" y="74"/>
                    </a:moveTo>
                    <a:lnTo>
                      <a:pt x="223" y="73"/>
                    </a:lnTo>
                    <a:lnTo>
                      <a:pt x="191" y="105"/>
                    </a:lnTo>
                    <a:lnTo>
                      <a:pt x="192" y="104"/>
                    </a:lnTo>
                    <a:lnTo>
                      <a:pt x="162" y="145"/>
                    </a:lnTo>
                    <a:lnTo>
                      <a:pt x="134" y="194"/>
                    </a:lnTo>
                    <a:lnTo>
                      <a:pt x="109" y="249"/>
                    </a:lnTo>
                    <a:lnTo>
                      <a:pt x="61" y="367"/>
                    </a:lnTo>
                    <a:lnTo>
                      <a:pt x="19" y="483"/>
                    </a:lnTo>
                    <a:lnTo>
                      <a:pt x="19" y="482"/>
                    </a:lnTo>
                    <a:lnTo>
                      <a:pt x="16" y="503"/>
                    </a:lnTo>
                    <a:lnTo>
                      <a:pt x="16" y="501"/>
                    </a:lnTo>
                    <a:lnTo>
                      <a:pt x="19" y="529"/>
                    </a:lnTo>
                    <a:lnTo>
                      <a:pt x="19" y="527"/>
                    </a:lnTo>
                    <a:lnTo>
                      <a:pt x="36" y="594"/>
                    </a:lnTo>
                    <a:lnTo>
                      <a:pt x="60" y="658"/>
                    </a:lnTo>
                    <a:lnTo>
                      <a:pt x="72" y="682"/>
                    </a:lnTo>
                    <a:lnTo>
                      <a:pt x="81" y="698"/>
                    </a:lnTo>
                    <a:lnTo>
                      <a:pt x="114" y="742"/>
                    </a:lnTo>
                    <a:lnTo>
                      <a:pt x="140" y="771"/>
                    </a:lnTo>
                    <a:lnTo>
                      <a:pt x="160" y="790"/>
                    </a:lnTo>
                    <a:lnTo>
                      <a:pt x="159" y="789"/>
                    </a:lnTo>
                    <a:lnTo>
                      <a:pt x="180" y="802"/>
                    </a:lnTo>
                    <a:lnTo>
                      <a:pt x="179" y="801"/>
                    </a:lnTo>
                    <a:lnTo>
                      <a:pt x="200" y="810"/>
                    </a:lnTo>
                    <a:lnTo>
                      <a:pt x="225" y="820"/>
                    </a:lnTo>
                    <a:lnTo>
                      <a:pt x="257" y="833"/>
                    </a:lnTo>
                    <a:lnTo>
                      <a:pt x="301" y="854"/>
                    </a:lnTo>
                    <a:lnTo>
                      <a:pt x="380" y="904"/>
                    </a:lnTo>
                    <a:lnTo>
                      <a:pt x="419" y="929"/>
                    </a:lnTo>
                    <a:lnTo>
                      <a:pt x="460" y="949"/>
                    </a:lnTo>
                    <a:lnTo>
                      <a:pt x="458" y="949"/>
                    </a:lnTo>
                    <a:lnTo>
                      <a:pt x="489" y="957"/>
                    </a:lnTo>
                    <a:lnTo>
                      <a:pt x="488" y="956"/>
                    </a:lnTo>
                    <a:lnTo>
                      <a:pt x="520" y="959"/>
                    </a:lnTo>
                    <a:lnTo>
                      <a:pt x="584" y="964"/>
                    </a:lnTo>
                    <a:lnTo>
                      <a:pt x="680" y="980"/>
                    </a:lnTo>
                    <a:lnTo>
                      <a:pt x="675" y="980"/>
                    </a:lnTo>
                    <a:lnTo>
                      <a:pt x="702" y="967"/>
                    </a:lnTo>
                    <a:lnTo>
                      <a:pt x="731" y="955"/>
                    </a:lnTo>
                    <a:lnTo>
                      <a:pt x="730" y="956"/>
                    </a:lnTo>
                    <a:lnTo>
                      <a:pt x="755" y="941"/>
                    </a:lnTo>
                    <a:lnTo>
                      <a:pt x="753" y="943"/>
                    </a:lnTo>
                    <a:lnTo>
                      <a:pt x="768" y="920"/>
                    </a:lnTo>
                    <a:lnTo>
                      <a:pt x="767" y="923"/>
                    </a:lnTo>
                    <a:lnTo>
                      <a:pt x="777" y="875"/>
                    </a:lnTo>
                    <a:lnTo>
                      <a:pt x="779" y="833"/>
                    </a:lnTo>
                    <a:lnTo>
                      <a:pt x="779" y="834"/>
                    </a:lnTo>
                    <a:lnTo>
                      <a:pt x="771" y="756"/>
                    </a:lnTo>
                    <a:lnTo>
                      <a:pt x="772" y="758"/>
                    </a:lnTo>
                    <a:lnTo>
                      <a:pt x="749" y="685"/>
                    </a:lnTo>
                    <a:lnTo>
                      <a:pt x="719" y="610"/>
                    </a:lnTo>
                    <a:cubicBezTo>
                      <a:pt x="719" y="610"/>
                      <a:pt x="719" y="609"/>
                      <a:pt x="718" y="608"/>
                    </a:cubicBezTo>
                    <a:lnTo>
                      <a:pt x="712" y="511"/>
                    </a:lnTo>
                    <a:lnTo>
                      <a:pt x="709" y="431"/>
                    </a:lnTo>
                    <a:lnTo>
                      <a:pt x="709" y="366"/>
                    </a:lnTo>
                    <a:lnTo>
                      <a:pt x="711" y="315"/>
                    </a:lnTo>
                    <a:lnTo>
                      <a:pt x="713" y="277"/>
                    </a:lnTo>
                    <a:lnTo>
                      <a:pt x="718" y="247"/>
                    </a:lnTo>
                    <a:lnTo>
                      <a:pt x="721" y="227"/>
                    </a:lnTo>
                    <a:lnTo>
                      <a:pt x="723" y="213"/>
                    </a:lnTo>
                    <a:lnTo>
                      <a:pt x="722" y="215"/>
                    </a:lnTo>
                    <a:lnTo>
                      <a:pt x="721" y="200"/>
                    </a:lnTo>
                    <a:lnTo>
                      <a:pt x="725" y="206"/>
                    </a:lnTo>
                    <a:lnTo>
                      <a:pt x="711" y="197"/>
                    </a:lnTo>
                    <a:lnTo>
                      <a:pt x="681" y="178"/>
                    </a:lnTo>
                    <a:lnTo>
                      <a:pt x="657" y="162"/>
                    </a:lnTo>
                    <a:lnTo>
                      <a:pt x="626" y="137"/>
                    </a:lnTo>
                    <a:lnTo>
                      <a:pt x="603" y="117"/>
                    </a:lnTo>
                    <a:lnTo>
                      <a:pt x="590" y="103"/>
                    </a:lnTo>
                    <a:cubicBezTo>
                      <a:pt x="590" y="103"/>
                      <a:pt x="589" y="103"/>
                      <a:pt x="589" y="102"/>
                    </a:cubicBezTo>
                    <a:lnTo>
                      <a:pt x="583" y="94"/>
                    </a:lnTo>
                    <a:lnTo>
                      <a:pt x="584" y="95"/>
                    </a:lnTo>
                    <a:lnTo>
                      <a:pt x="580" y="91"/>
                    </a:lnTo>
                    <a:lnTo>
                      <a:pt x="581" y="92"/>
                    </a:lnTo>
                    <a:lnTo>
                      <a:pt x="577" y="89"/>
                    </a:lnTo>
                    <a:lnTo>
                      <a:pt x="579" y="90"/>
                    </a:lnTo>
                    <a:lnTo>
                      <a:pt x="571" y="87"/>
                    </a:lnTo>
                    <a:lnTo>
                      <a:pt x="557" y="83"/>
                    </a:lnTo>
                    <a:lnTo>
                      <a:pt x="533" y="75"/>
                    </a:lnTo>
                    <a:cubicBezTo>
                      <a:pt x="532" y="75"/>
                      <a:pt x="532" y="75"/>
                      <a:pt x="531" y="74"/>
                    </a:cubicBezTo>
                    <a:lnTo>
                      <a:pt x="483" y="46"/>
                    </a:lnTo>
                    <a:lnTo>
                      <a:pt x="439" y="28"/>
                    </a:lnTo>
                    <a:lnTo>
                      <a:pt x="441" y="28"/>
                    </a:lnTo>
                    <a:lnTo>
                      <a:pt x="399" y="18"/>
                    </a:lnTo>
                    <a:lnTo>
                      <a:pt x="400" y="18"/>
                    </a:lnTo>
                    <a:lnTo>
                      <a:pt x="360" y="16"/>
                    </a:lnTo>
                    <a:lnTo>
                      <a:pt x="361" y="16"/>
                    </a:lnTo>
                    <a:lnTo>
                      <a:pt x="323" y="21"/>
                    </a:lnTo>
                    <a:lnTo>
                      <a:pt x="325" y="21"/>
                    </a:lnTo>
                    <a:lnTo>
                      <a:pt x="288" y="34"/>
                    </a:lnTo>
                    <a:lnTo>
                      <a:pt x="289" y="34"/>
                    </a:lnTo>
                    <a:lnTo>
                      <a:pt x="255" y="52"/>
                    </a:lnTo>
                    <a:lnTo>
                      <a:pt x="222" y="74"/>
                    </a:lnTo>
                    <a:close/>
                    <a:moveTo>
                      <a:pt x="248" y="37"/>
                    </a:moveTo>
                    <a:lnTo>
                      <a:pt x="282" y="19"/>
                    </a:lnTo>
                    <a:cubicBezTo>
                      <a:pt x="282" y="19"/>
                      <a:pt x="282" y="19"/>
                      <a:pt x="283" y="19"/>
                    </a:cubicBezTo>
                    <a:lnTo>
                      <a:pt x="320" y="6"/>
                    </a:lnTo>
                    <a:cubicBezTo>
                      <a:pt x="320" y="6"/>
                      <a:pt x="321" y="6"/>
                      <a:pt x="321" y="6"/>
                    </a:cubicBezTo>
                    <a:lnTo>
                      <a:pt x="359" y="1"/>
                    </a:lnTo>
                    <a:cubicBezTo>
                      <a:pt x="360" y="0"/>
                      <a:pt x="360" y="0"/>
                      <a:pt x="361" y="0"/>
                    </a:cubicBezTo>
                    <a:lnTo>
                      <a:pt x="401" y="2"/>
                    </a:lnTo>
                    <a:cubicBezTo>
                      <a:pt x="401" y="2"/>
                      <a:pt x="402" y="3"/>
                      <a:pt x="402" y="3"/>
                    </a:cubicBezTo>
                    <a:lnTo>
                      <a:pt x="444" y="13"/>
                    </a:lnTo>
                    <a:cubicBezTo>
                      <a:pt x="445" y="13"/>
                      <a:pt x="445" y="13"/>
                      <a:pt x="446" y="13"/>
                    </a:cubicBezTo>
                    <a:lnTo>
                      <a:pt x="491" y="33"/>
                    </a:lnTo>
                    <a:lnTo>
                      <a:pt x="539" y="61"/>
                    </a:lnTo>
                    <a:lnTo>
                      <a:pt x="538" y="60"/>
                    </a:lnTo>
                    <a:lnTo>
                      <a:pt x="562" y="68"/>
                    </a:lnTo>
                    <a:lnTo>
                      <a:pt x="576" y="72"/>
                    </a:lnTo>
                    <a:lnTo>
                      <a:pt x="584" y="75"/>
                    </a:lnTo>
                    <a:cubicBezTo>
                      <a:pt x="585" y="75"/>
                      <a:pt x="586" y="76"/>
                      <a:pt x="586" y="76"/>
                    </a:cubicBezTo>
                    <a:lnTo>
                      <a:pt x="590" y="79"/>
                    </a:lnTo>
                    <a:cubicBezTo>
                      <a:pt x="591" y="79"/>
                      <a:pt x="591" y="80"/>
                      <a:pt x="591" y="80"/>
                    </a:cubicBezTo>
                    <a:lnTo>
                      <a:pt x="595" y="84"/>
                    </a:lnTo>
                    <a:cubicBezTo>
                      <a:pt x="595" y="84"/>
                      <a:pt x="596" y="84"/>
                      <a:pt x="596" y="85"/>
                    </a:cubicBezTo>
                    <a:lnTo>
                      <a:pt x="602" y="93"/>
                    </a:lnTo>
                    <a:lnTo>
                      <a:pt x="601" y="92"/>
                    </a:lnTo>
                    <a:lnTo>
                      <a:pt x="614" y="104"/>
                    </a:lnTo>
                    <a:lnTo>
                      <a:pt x="637" y="124"/>
                    </a:lnTo>
                    <a:lnTo>
                      <a:pt x="666" y="149"/>
                    </a:lnTo>
                    <a:lnTo>
                      <a:pt x="690" y="165"/>
                    </a:lnTo>
                    <a:lnTo>
                      <a:pt x="720" y="184"/>
                    </a:lnTo>
                    <a:lnTo>
                      <a:pt x="734" y="193"/>
                    </a:lnTo>
                    <a:cubicBezTo>
                      <a:pt x="736" y="194"/>
                      <a:pt x="737" y="196"/>
                      <a:pt x="737" y="199"/>
                    </a:cubicBezTo>
                    <a:lnTo>
                      <a:pt x="738" y="214"/>
                    </a:lnTo>
                    <a:cubicBezTo>
                      <a:pt x="738" y="214"/>
                      <a:pt x="738" y="215"/>
                      <a:pt x="738" y="216"/>
                    </a:cubicBezTo>
                    <a:lnTo>
                      <a:pt x="736" y="230"/>
                    </a:lnTo>
                    <a:lnTo>
                      <a:pt x="733" y="250"/>
                    </a:lnTo>
                    <a:lnTo>
                      <a:pt x="729" y="278"/>
                    </a:lnTo>
                    <a:lnTo>
                      <a:pt x="727" y="316"/>
                    </a:lnTo>
                    <a:lnTo>
                      <a:pt x="725" y="366"/>
                    </a:lnTo>
                    <a:lnTo>
                      <a:pt x="725" y="430"/>
                    </a:lnTo>
                    <a:lnTo>
                      <a:pt x="728" y="510"/>
                    </a:lnTo>
                    <a:lnTo>
                      <a:pt x="734" y="607"/>
                    </a:lnTo>
                    <a:lnTo>
                      <a:pt x="734" y="604"/>
                    </a:lnTo>
                    <a:lnTo>
                      <a:pt x="764" y="680"/>
                    </a:lnTo>
                    <a:lnTo>
                      <a:pt x="787" y="753"/>
                    </a:lnTo>
                    <a:cubicBezTo>
                      <a:pt x="787" y="754"/>
                      <a:pt x="787" y="754"/>
                      <a:pt x="787" y="755"/>
                    </a:cubicBezTo>
                    <a:lnTo>
                      <a:pt x="795" y="833"/>
                    </a:lnTo>
                    <a:cubicBezTo>
                      <a:pt x="795" y="833"/>
                      <a:pt x="795" y="834"/>
                      <a:pt x="795" y="834"/>
                    </a:cubicBezTo>
                    <a:lnTo>
                      <a:pt x="792" y="878"/>
                    </a:lnTo>
                    <a:lnTo>
                      <a:pt x="782" y="926"/>
                    </a:lnTo>
                    <a:cubicBezTo>
                      <a:pt x="782" y="927"/>
                      <a:pt x="782" y="928"/>
                      <a:pt x="781" y="929"/>
                    </a:cubicBezTo>
                    <a:lnTo>
                      <a:pt x="766" y="952"/>
                    </a:lnTo>
                    <a:cubicBezTo>
                      <a:pt x="765" y="953"/>
                      <a:pt x="765" y="954"/>
                      <a:pt x="764" y="954"/>
                    </a:cubicBezTo>
                    <a:lnTo>
                      <a:pt x="739" y="969"/>
                    </a:lnTo>
                    <a:cubicBezTo>
                      <a:pt x="738" y="970"/>
                      <a:pt x="738" y="970"/>
                      <a:pt x="738" y="970"/>
                    </a:cubicBezTo>
                    <a:lnTo>
                      <a:pt x="709" y="982"/>
                    </a:lnTo>
                    <a:lnTo>
                      <a:pt x="682" y="995"/>
                    </a:lnTo>
                    <a:cubicBezTo>
                      <a:pt x="680" y="995"/>
                      <a:pt x="679" y="996"/>
                      <a:pt x="677" y="995"/>
                    </a:cubicBezTo>
                    <a:lnTo>
                      <a:pt x="583" y="980"/>
                    </a:lnTo>
                    <a:lnTo>
                      <a:pt x="519" y="975"/>
                    </a:lnTo>
                    <a:lnTo>
                      <a:pt x="487" y="972"/>
                    </a:lnTo>
                    <a:cubicBezTo>
                      <a:pt x="486" y="972"/>
                      <a:pt x="486" y="972"/>
                      <a:pt x="485" y="972"/>
                    </a:cubicBezTo>
                    <a:lnTo>
                      <a:pt x="454" y="964"/>
                    </a:lnTo>
                    <a:cubicBezTo>
                      <a:pt x="454" y="964"/>
                      <a:pt x="453" y="964"/>
                      <a:pt x="453" y="964"/>
                    </a:cubicBezTo>
                    <a:lnTo>
                      <a:pt x="410" y="942"/>
                    </a:lnTo>
                    <a:lnTo>
                      <a:pt x="371" y="917"/>
                    </a:lnTo>
                    <a:lnTo>
                      <a:pt x="294" y="869"/>
                    </a:lnTo>
                    <a:lnTo>
                      <a:pt x="251" y="848"/>
                    </a:lnTo>
                    <a:lnTo>
                      <a:pt x="220" y="835"/>
                    </a:lnTo>
                    <a:lnTo>
                      <a:pt x="193" y="825"/>
                    </a:lnTo>
                    <a:lnTo>
                      <a:pt x="172" y="816"/>
                    </a:lnTo>
                    <a:cubicBezTo>
                      <a:pt x="172" y="816"/>
                      <a:pt x="172" y="815"/>
                      <a:pt x="171" y="815"/>
                    </a:cubicBezTo>
                    <a:lnTo>
                      <a:pt x="150" y="802"/>
                    </a:lnTo>
                    <a:cubicBezTo>
                      <a:pt x="150" y="802"/>
                      <a:pt x="149" y="802"/>
                      <a:pt x="149" y="801"/>
                    </a:cubicBezTo>
                    <a:lnTo>
                      <a:pt x="127" y="782"/>
                    </a:lnTo>
                    <a:lnTo>
                      <a:pt x="101" y="751"/>
                    </a:lnTo>
                    <a:lnTo>
                      <a:pt x="68" y="707"/>
                    </a:lnTo>
                    <a:lnTo>
                      <a:pt x="57" y="689"/>
                    </a:lnTo>
                    <a:lnTo>
                      <a:pt x="45" y="663"/>
                    </a:lnTo>
                    <a:lnTo>
                      <a:pt x="21" y="598"/>
                    </a:lnTo>
                    <a:lnTo>
                      <a:pt x="4" y="531"/>
                    </a:lnTo>
                    <a:cubicBezTo>
                      <a:pt x="4" y="531"/>
                      <a:pt x="4" y="531"/>
                      <a:pt x="3" y="530"/>
                    </a:cubicBezTo>
                    <a:lnTo>
                      <a:pt x="0" y="502"/>
                    </a:lnTo>
                    <a:cubicBezTo>
                      <a:pt x="0" y="502"/>
                      <a:pt x="0" y="501"/>
                      <a:pt x="1" y="500"/>
                    </a:cubicBezTo>
                    <a:lnTo>
                      <a:pt x="4" y="479"/>
                    </a:lnTo>
                    <a:cubicBezTo>
                      <a:pt x="4" y="479"/>
                      <a:pt x="4" y="478"/>
                      <a:pt x="4" y="478"/>
                    </a:cubicBezTo>
                    <a:lnTo>
                      <a:pt x="46" y="361"/>
                    </a:lnTo>
                    <a:lnTo>
                      <a:pt x="94" y="242"/>
                    </a:lnTo>
                    <a:lnTo>
                      <a:pt x="120" y="187"/>
                    </a:lnTo>
                    <a:lnTo>
                      <a:pt x="149" y="136"/>
                    </a:lnTo>
                    <a:lnTo>
                      <a:pt x="179" y="95"/>
                    </a:lnTo>
                    <a:cubicBezTo>
                      <a:pt x="179" y="94"/>
                      <a:pt x="179" y="94"/>
                      <a:pt x="180" y="94"/>
                    </a:cubicBezTo>
                    <a:lnTo>
                      <a:pt x="212" y="62"/>
                    </a:lnTo>
                    <a:cubicBezTo>
                      <a:pt x="212" y="61"/>
                      <a:pt x="213" y="61"/>
                      <a:pt x="213" y="61"/>
                    </a:cubicBezTo>
                    <a:lnTo>
                      <a:pt x="248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4" name="Freeform 392"/>
              <p:cNvSpPr>
                <a:spLocks noEditPoints="1"/>
              </p:cNvSpPr>
              <p:nvPr/>
            </p:nvSpPr>
            <p:spPr bwMode="auto">
              <a:xfrm>
                <a:off x="4850" y="811"/>
                <a:ext cx="750" cy="582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127" y="0"/>
                  </a:cxn>
                  <a:cxn ang="0">
                    <a:pos x="750" y="0"/>
                  </a:cxn>
                  <a:cxn ang="0">
                    <a:pos x="750" y="457"/>
                  </a:cxn>
                  <a:cxn ang="0">
                    <a:pos x="623" y="582"/>
                  </a:cxn>
                  <a:cxn ang="0">
                    <a:pos x="0" y="582"/>
                  </a:cxn>
                  <a:cxn ang="0">
                    <a:pos x="0" y="124"/>
                  </a:cxn>
                  <a:cxn ang="0">
                    <a:pos x="8" y="578"/>
                  </a:cxn>
                  <a:cxn ang="0">
                    <a:pos x="4" y="574"/>
                  </a:cxn>
                  <a:cxn ang="0">
                    <a:pos x="622" y="574"/>
                  </a:cxn>
                  <a:cxn ang="0">
                    <a:pos x="619" y="575"/>
                  </a:cxn>
                  <a:cxn ang="0">
                    <a:pos x="743" y="453"/>
                  </a:cxn>
                  <a:cxn ang="0">
                    <a:pos x="742" y="456"/>
                  </a:cxn>
                  <a:cxn ang="0">
                    <a:pos x="742" y="4"/>
                  </a:cxn>
                  <a:cxn ang="0">
                    <a:pos x="746" y="7"/>
                  </a:cxn>
                  <a:cxn ang="0">
                    <a:pos x="129" y="7"/>
                  </a:cxn>
                  <a:cxn ang="0">
                    <a:pos x="131" y="6"/>
                  </a:cxn>
                  <a:cxn ang="0">
                    <a:pos x="7" y="128"/>
                  </a:cxn>
                  <a:cxn ang="0">
                    <a:pos x="8" y="126"/>
                  </a:cxn>
                  <a:cxn ang="0">
                    <a:pos x="8" y="578"/>
                  </a:cxn>
                  <a:cxn ang="0">
                    <a:pos x="4" y="122"/>
                  </a:cxn>
                  <a:cxn ang="0">
                    <a:pos x="622" y="122"/>
                  </a:cxn>
                  <a:cxn ang="0">
                    <a:pos x="619" y="123"/>
                  </a:cxn>
                  <a:cxn ang="0">
                    <a:pos x="743" y="1"/>
                  </a:cxn>
                  <a:cxn ang="0">
                    <a:pos x="749" y="6"/>
                  </a:cxn>
                  <a:cxn ang="0">
                    <a:pos x="623" y="130"/>
                  </a:cxn>
                  <a:cxn ang="0">
                    <a:pos x="4" y="130"/>
                  </a:cxn>
                  <a:cxn ang="0">
                    <a:pos x="4" y="122"/>
                  </a:cxn>
                  <a:cxn ang="0">
                    <a:pos x="625" y="126"/>
                  </a:cxn>
                  <a:cxn ang="0">
                    <a:pos x="625" y="578"/>
                  </a:cxn>
                  <a:cxn ang="0">
                    <a:pos x="618" y="578"/>
                  </a:cxn>
                  <a:cxn ang="0">
                    <a:pos x="618" y="126"/>
                  </a:cxn>
                  <a:cxn ang="0">
                    <a:pos x="625" y="126"/>
                  </a:cxn>
                </a:cxnLst>
                <a:rect l="0" t="0" r="r" b="b"/>
                <a:pathLst>
                  <a:path w="750" h="582">
                    <a:moveTo>
                      <a:pt x="0" y="124"/>
                    </a:moveTo>
                    <a:lnTo>
                      <a:pt x="127" y="0"/>
                    </a:lnTo>
                    <a:lnTo>
                      <a:pt x="750" y="0"/>
                    </a:lnTo>
                    <a:lnTo>
                      <a:pt x="750" y="457"/>
                    </a:lnTo>
                    <a:lnTo>
                      <a:pt x="623" y="582"/>
                    </a:lnTo>
                    <a:lnTo>
                      <a:pt x="0" y="582"/>
                    </a:lnTo>
                    <a:lnTo>
                      <a:pt x="0" y="124"/>
                    </a:lnTo>
                    <a:close/>
                    <a:moveTo>
                      <a:pt x="8" y="578"/>
                    </a:moveTo>
                    <a:lnTo>
                      <a:pt x="4" y="574"/>
                    </a:lnTo>
                    <a:lnTo>
                      <a:pt x="622" y="574"/>
                    </a:lnTo>
                    <a:lnTo>
                      <a:pt x="619" y="575"/>
                    </a:lnTo>
                    <a:lnTo>
                      <a:pt x="743" y="453"/>
                    </a:lnTo>
                    <a:lnTo>
                      <a:pt x="742" y="456"/>
                    </a:lnTo>
                    <a:lnTo>
                      <a:pt x="742" y="4"/>
                    </a:lnTo>
                    <a:lnTo>
                      <a:pt x="746" y="7"/>
                    </a:lnTo>
                    <a:lnTo>
                      <a:pt x="129" y="7"/>
                    </a:lnTo>
                    <a:lnTo>
                      <a:pt x="131" y="6"/>
                    </a:lnTo>
                    <a:lnTo>
                      <a:pt x="7" y="128"/>
                    </a:lnTo>
                    <a:lnTo>
                      <a:pt x="8" y="126"/>
                    </a:lnTo>
                    <a:lnTo>
                      <a:pt x="8" y="578"/>
                    </a:lnTo>
                    <a:close/>
                    <a:moveTo>
                      <a:pt x="4" y="122"/>
                    </a:moveTo>
                    <a:lnTo>
                      <a:pt x="622" y="122"/>
                    </a:lnTo>
                    <a:lnTo>
                      <a:pt x="619" y="123"/>
                    </a:lnTo>
                    <a:lnTo>
                      <a:pt x="743" y="1"/>
                    </a:lnTo>
                    <a:lnTo>
                      <a:pt x="749" y="6"/>
                    </a:lnTo>
                    <a:lnTo>
                      <a:pt x="623" y="130"/>
                    </a:lnTo>
                    <a:lnTo>
                      <a:pt x="4" y="130"/>
                    </a:lnTo>
                    <a:lnTo>
                      <a:pt x="4" y="122"/>
                    </a:lnTo>
                    <a:close/>
                    <a:moveTo>
                      <a:pt x="625" y="126"/>
                    </a:moveTo>
                    <a:lnTo>
                      <a:pt x="625" y="578"/>
                    </a:lnTo>
                    <a:lnTo>
                      <a:pt x="618" y="578"/>
                    </a:lnTo>
                    <a:lnTo>
                      <a:pt x="618" y="126"/>
                    </a:lnTo>
                    <a:lnTo>
                      <a:pt x="625" y="126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5" name="Rectangle 393"/>
              <p:cNvSpPr>
                <a:spLocks noChangeArrowheads="1"/>
              </p:cNvSpPr>
              <p:nvPr/>
            </p:nvSpPr>
            <p:spPr bwMode="auto">
              <a:xfrm>
                <a:off x="4908" y="1030"/>
                <a:ext cx="609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Courtier de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6" name="Rectangle 394"/>
              <p:cNvSpPr>
                <a:spLocks noChangeArrowheads="1"/>
              </p:cNvSpPr>
              <p:nvPr/>
            </p:nvSpPr>
            <p:spPr bwMode="auto">
              <a:xfrm>
                <a:off x="4921" y="1160"/>
                <a:ext cx="555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ressources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7" name="Freeform 395"/>
              <p:cNvSpPr>
                <a:spLocks noEditPoints="1"/>
              </p:cNvSpPr>
              <p:nvPr/>
            </p:nvSpPr>
            <p:spPr bwMode="auto">
              <a:xfrm>
                <a:off x="4152" y="1148"/>
                <a:ext cx="702" cy="686"/>
              </a:xfrm>
              <a:custGeom>
                <a:avLst/>
                <a:gdLst/>
                <a:ahLst/>
                <a:cxnLst>
                  <a:cxn ang="0">
                    <a:pos x="16" y="678"/>
                  </a:cxn>
                  <a:cxn ang="0">
                    <a:pos x="65" y="671"/>
                  </a:cxn>
                  <a:cxn ang="0">
                    <a:pos x="128" y="650"/>
                  </a:cxn>
                  <a:cxn ang="0">
                    <a:pos x="186" y="618"/>
                  </a:cxn>
                  <a:cxn ang="0">
                    <a:pos x="239" y="576"/>
                  </a:cxn>
                  <a:cxn ang="0">
                    <a:pos x="283" y="526"/>
                  </a:cxn>
                  <a:cxn ang="0">
                    <a:pos x="317" y="470"/>
                  </a:cxn>
                  <a:cxn ang="0">
                    <a:pos x="339" y="410"/>
                  </a:cxn>
                  <a:cxn ang="0">
                    <a:pos x="347" y="365"/>
                  </a:cxn>
                  <a:cxn ang="0">
                    <a:pos x="348" y="334"/>
                  </a:cxn>
                  <a:cxn ang="0">
                    <a:pos x="355" y="287"/>
                  </a:cxn>
                  <a:cxn ang="0">
                    <a:pos x="378" y="226"/>
                  </a:cxn>
                  <a:cxn ang="0">
                    <a:pos x="413" y="169"/>
                  </a:cxn>
                  <a:cxn ang="0">
                    <a:pos x="458" y="118"/>
                  </a:cxn>
                  <a:cxn ang="0">
                    <a:pos x="512" y="75"/>
                  </a:cxn>
                  <a:cxn ang="0">
                    <a:pos x="572" y="42"/>
                  </a:cxn>
                  <a:cxn ang="0">
                    <a:pos x="636" y="20"/>
                  </a:cxn>
                  <a:cxn ang="0">
                    <a:pos x="668" y="23"/>
                  </a:cxn>
                  <a:cxn ang="0">
                    <a:pos x="606" y="36"/>
                  </a:cxn>
                  <a:cxn ang="0">
                    <a:pos x="545" y="63"/>
                  </a:cxn>
                  <a:cxn ang="0">
                    <a:pos x="489" y="101"/>
                  </a:cxn>
                  <a:cxn ang="0">
                    <a:pos x="440" y="147"/>
                  </a:cxn>
                  <a:cxn ang="0">
                    <a:pos x="401" y="200"/>
                  </a:cxn>
                  <a:cxn ang="0">
                    <a:pos x="372" y="258"/>
                  </a:cxn>
                  <a:cxn ang="0">
                    <a:pos x="357" y="319"/>
                  </a:cxn>
                  <a:cxn ang="0">
                    <a:pos x="355" y="349"/>
                  </a:cxn>
                  <a:cxn ang="0">
                    <a:pos x="353" y="381"/>
                  </a:cxn>
                  <a:cxn ang="0">
                    <a:pos x="337" y="444"/>
                  </a:cxn>
                  <a:cxn ang="0">
                    <a:pos x="308" y="503"/>
                  </a:cxn>
                  <a:cxn ang="0">
                    <a:pos x="268" y="557"/>
                  </a:cxn>
                  <a:cxn ang="0">
                    <a:pos x="218" y="604"/>
                  </a:cxn>
                  <a:cxn ang="0">
                    <a:pos x="161" y="642"/>
                  </a:cxn>
                  <a:cxn ang="0">
                    <a:pos x="99" y="670"/>
                  </a:cxn>
                  <a:cxn ang="0">
                    <a:pos x="33" y="684"/>
                  </a:cxn>
                  <a:cxn ang="0">
                    <a:pos x="0" y="686"/>
                  </a:cxn>
                  <a:cxn ang="0">
                    <a:pos x="662" y="0"/>
                  </a:cxn>
                  <a:cxn ang="0">
                    <a:pos x="665" y="38"/>
                  </a:cxn>
                </a:cxnLst>
                <a:rect l="0" t="0" r="r" b="b"/>
                <a:pathLst>
                  <a:path w="702" h="686">
                    <a:moveTo>
                      <a:pt x="0" y="679"/>
                    </a:moveTo>
                    <a:lnTo>
                      <a:pt x="16" y="678"/>
                    </a:lnTo>
                    <a:lnTo>
                      <a:pt x="32" y="677"/>
                    </a:lnTo>
                    <a:lnTo>
                      <a:pt x="65" y="671"/>
                    </a:lnTo>
                    <a:lnTo>
                      <a:pt x="96" y="662"/>
                    </a:lnTo>
                    <a:lnTo>
                      <a:pt x="128" y="650"/>
                    </a:lnTo>
                    <a:lnTo>
                      <a:pt x="158" y="635"/>
                    </a:lnTo>
                    <a:lnTo>
                      <a:pt x="186" y="618"/>
                    </a:lnTo>
                    <a:lnTo>
                      <a:pt x="213" y="598"/>
                    </a:lnTo>
                    <a:lnTo>
                      <a:pt x="239" y="576"/>
                    </a:lnTo>
                    <a:lnTo>
                      <a:pt x="262" y="552"/>
                    </a:lnTo>
                    <a:lnTo>
                      <a:pt x="283" y="526"/>
                    </a:lnTo>
                    <a:lnTo>
                      <a:pt x="302" y="498"/>
                    </a:lnTo>
                    <a:lnTo>
                      <a:pt x="317" y="470"/>
                    </a:lnTo>
                    <a:lnTo>
                      <a:pt x="330" y="441"/>
                    </a:lnTo>
                    <a:lnTo>
                      <a:pt x="339" y="410"/>
                    </a:lnTo>
                    <a:lnTo>
                      <a:pt x="345" y="380"/>
                    </a:lnTo>
                    <a:lnTo>
                      <a:pt x="347" y="365"/>
                    </a:lnTo>
                    <a:lnTo>
                      <a:pt x="347" y="349"/>
                    </a:lnTo>
                    <a:lnTo>
                      <a:pt x="348" y="334"/>
                    </a:lnTo>
                    <a:lnTo>
                      <a:pt x="349" y="318"/>
                    </a:lnTo>
                    <a:lnTo>
                      <a:pt x="355" y="287"/>
                    </a:lnTo>
                    <a:lnTo>
                      <a:pt x="365" y="256"/>
                    </a:lnTo>
                    <a:lnTo>
                      <a:pt x="378" y="226"/>
                    </a:lnTo>
                    <a:lnTo>
                      <a:pt x="394" y="197"/>
                    </a:lnTo>
                    <a:lnTo>
                      <a:pt x="413" y="169"/>
                    </a:lnTo>
                    <a:lnTo>
                      <a:pt x="434" y="142"/>
                    </a:lnTo>
                    <a:lnTo>
                      <a:pt x="458" y="118"/>
                    </a:lnTo>
                    <a:lnTo>
                      <a:pt x="484" y="95"/>
                    </a:lnTo>
                    <a:lnTo>
                      <a:pt x="512" y="75"/>
                    </a:lnTo>
                    <a:lnTo>
                      <a:pt x="541" y="57"/>
                    </a:lnTo>
                    <a:lnTo>
                      <a:pt x="572" y="42"/>
                    </a:lnTo>
                    <a:lnTo>
                      <a:pt x="603" y="29"/>
                    </a:lnTo>
                    <a:lnTo>
                      <a:pt x="636" y="20"/>
                    </a:lnTo>
                    <a:lnTo>
                      <a:pt x="667" y="15"/>
                    </a:lnTo>
                    <a:lnTo>
                      <a:pt x="668" y="23"/>
                    </a:lnTo>
                    <a:lnTo>
                      <a:pt x="638" y="28"/>
                    </a:lnTo>
                    <a:lnTo>
                      <a:pt x="606" y="36"/>
                    </a:lnTo>
                    <a:lnTo>
                      <a:pt x="575" y="48"/>
                    </a:lnTo>
                    <a:lnTo>
                      <a:pt x="545" y="63"/>
                    </a:lnTo>
                    <a:lnTo>
                      <a:pt x="516" y="81"/>
                    </a:lnTo>
                    <a:lnTo>
                      <a:pt x="489" y="101"/>
                    </a:lnTo>
                    <a:lnTo>
                      <a:pt x="464" y="123"/>
                    </a:lnTo>
                    <a:lnTo>
                      <a:pt x="440" y="147"/>
                    </a:lnTo>
                    <a:lnTo>
                      <a:pt x="419" y="173"/>
                    </a:lnTo>
                    <a:lnTo>
                      <a:pt x="401" y="200"/>
                    </a:lnTo>
                    <a:lnTo>
                      <a:pt x="385" y="229"/>
                    </a:lnTo>
                    <a:lnTo>
                      <a:pt x="372" y="258"/>
                    </a:lnTo>
                    <a:lnTo>
                      <a:pt x="363" y="288"/>
                    </a:lnTo>
                    <a:lnTo>
                      <a:pt x="357" y="319"/>
                    </a:lnTo>
                    <a:lnTo>
                      <a:pt x="355" y="334"/>
                    </a:lnTo>
                    <a:lnTo>
                      <a:pt x="355" y="349"/>
                    </a:lnTo>
                    <a:lnTo>
                      <a:pt x="355" y="365"/>
                    </a:lnTo>
                    <a:lnTo>
                      <a:pt x="353" y="381"/>
                    </a:lnTo>
                    <a:lnTo>
                      <a:pt x="347" y="413"/>
                    </a:lnTo>
                    <a:lnTo>
                      <a:pt x="337" y="444"/>
                    </a:lnTo>
                    <a:lnTo>
                      <a:pt x="324" y="474"/>
                    </a:lnTo>
                    <a:lnTo>
                      <a:pt x="308" y="503"/>
                    </a:lnTo>
                    <a:lnTo>
                      <a:pt x="289" y="530"/>
                    </a:lnTo>
                    <a:lnTo>
                      <a:pt x="268" y="557"/>
                    </a:lnTo>
                    <a:lnTo>
                      <a:pt x="244" y="581"/>
                    </a:lnTo>
                    <a:lnTo>
                      <a:pt x="218" y="604"/>
                    </a:lnTo>
                    <a:lnTo>
                      <a:pt x="190" y="624"/>
                    </a:lnTo>
                    <a:lnTo>
                      <a:pt x="161" y="642"/>
                    </a:lnTo>
                    <a:lnTo>
                      <a:pt x="130" y="658"/>
                    </a:lnTo>
                    <a:lnTo>
                      <a:pt x="99" y="670"/>
                    </a:lnTo>
                    <a:lnTo>
                      <a:pt x="66" y="679"/>
                    </a:lnTo>
                    <a:lnTo>
                      <a:pt x="33" y="684"/>
                    </a:lnTo>
                    <a:lnTo>
                      <a:pt x="16" y="686"/>
                    </a:lnTo>
                    <a:lnTo>
                      <a:pt x="0" y="686"/>
                    </a:lnTo>
                    <a:lnTo>
                      <a:pt x="0" y="679"/>
                    </a:lnTo>
                    <a:close/>
                    <a:moveTo>
                      <a:pt x="662" y="0"/>
                    </a:moveTo>
                    <a:lnTo>
                      <a:pt x="702" y="16"/>
                    </a:lnTo>
                    <a:lnTo>
                      <a:pt x="665" y="38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8" name="Freeform 396"/>
              <p:cNvSpPr>
                <a:spLocks noEditPoints="1"/>
              </p:cNvSpPr>
              <p:nvPr/>
            </p:nvSpPr>
            <p:spPr bwMode="auto">
              <a:xfrm>
                <a:off x="2121" y="1246"/>
                <a:ext cx="1058" cy="451"/>
              </a:xfrm>
              <a:custGeom>
                <a:avLst/>
                <a:gdLst/>
                <a:ahLst/>
                <a:cxnLst>
                  <a:cxn ang="0">
                    <a:pos x="56" y="127"/>
                  </a:cxn>
                  <a:cxn ang="0">
                    <a:pos x="84" y="250"/>
                  </a:cxn>
                  <a:cxn ang="0">
                    <a:pos x="191" y="496"/>
                  </a:cxn>
                  <a:cxn ang="0">
                    <a:pos x="362" y="740"/>
                  </a:cxn>
                  <a:cxn ang="0">
                    <a:pos x="597" y="979"/>
                  </a:cxn>
                  <a:cxn ang="0">
                    <a:pos x="888" y="1211"/>
                  </a:cxn>
                  <a:cxn ang="0">
                    <a:pos x="1232" y="1434"/>
                  </a:cxn>
                  <a:cxn ang="0">
                    <a:pos x="1623" y="1645"/>
                  </a:cxn>
                  <a:cxn ang="0">
                    <a:pos x="2058" y="1842"/>
                  </a:cxn>
                  <a:cxn ang="0">
                    <a:pos x="2531" y="2024"/>
                  </a:cxn>
                  <a:cxn ang="0">
                    <a:pos x="3037" y="2189"/>
                  </a:cxn>
                  <a:cxn ang="0">
                    <a:pos x="3570" y="2332"/>
                  </a:cxn>
                  <a:cxn ang="0">
                    <a:pos x="4415" y="2508"/>
                  </a:cxn>
                  <a:cxn ang="0">
                    <a:pos x="5000" y="2594"/>
                  </a:cxn>
                  <a:cxn ang="0">
                    <a:pos x="5596" y="2653"/>
                  </a:cxn>
                  <a:cxn ang="0">
                    <a:pos x="6199" y="2683"/>
                  </a:cxn>
                  <a:cxn ang="0">
                    <a:pos x="6286" y="2733"/>
                  </a:cxn>
                  <a:cxn ang="0">
                    <a:pos x="5894" y="2719"/>
                  </a:cxn>
                  <a:cxn ang="0">
                    <a:pos x="5291" y="2674"/>
                  </a:cxn>
                  <a:cxn ang="0">
                    <a:pos x="4698" y="2601"/>
                  </a:cxn>
                  <a:cxn ang="0">
                    <a:pos x="4118" y="2502"/>
                  </a:cxn>
                  <a:cxn ang="0">
                    <a:pos x="3287" y="2310"/>
                  </a:cxn>
                  <a:cxn ang="0">
                    <a:pos x="2764" y="2154"/>
                  </a:cxn>
                  <a:cxn ang="0">
                    <a:pos x="2272" y="1980"/>
                  </a:cxn>
                  <a:cxn ang="0">
                    <a:pos x="1815" y="1789"/>
                  </a:cxn>
                  <a:cxn ang="0">
                    <a:pos x="1399" y="1583"/>
                  </a:cxn>
                  <a:cxn ang="0">
                    <a:pos x="1027" y="1363"/>
                  </a:cxn>
                  <a:cxn ang="0">
                    <a:pos x="705" y="1133"/>
                  </a:cxn>
                  <a:cxn ang="0">
                    <a:pos x="437" y="893"/>
                  </a:cxn>
                  <a:cxn ang="0">
                    <a:pos x="228" y="644"/>
                  </a:cxn>
                  <a:cxn ang="0">
                    <a:pos x="84" y="390"/>
                  </a:cxn>
                  <a:cxn ang="0">
                    <a:pos x="9" y="134"/>
                  </a:cxn>
                  <a:cxn ang="0">
                    <a:pos x="0" y="3"/>
                  </a:cxn>
                  <a:cxn ang="0">
                    <a:pos x="6264" y="2588"/>
                  </a:cxn>
                  <a:cxn ang="0">
                    <a:pos x="6261" y="2828"/>
                  </a:cxn>
                </a:cxnLst>
                <a:rect l="0" t="0" r="r" b="b"/>
                <a:pathLst>
                  <a:path w="6502" h="2828">
                    <a:moveTo>
                      <a:pt x="47" y="0"/>
                    </a:moveTo>
                    <a:lnTo>
                      <a:pt x="56" y="127"/>
                    </a:lnTo>
                    <a:lnTo>
                      <a:pt x="56" y="123"/>
                    </a:lnTo>
                    <a:lnTo>
                      <a:pt x="84" y="250"/>
                    </a:lnTo>
                    <a:lnTo>
                      <a:pt x="129" y="373"/>
                    </a:lnTo>
                    <a:lnTo>
                      <a:pt x="191" y="496"/>
                    </a:lnTo>
                    <a:lnTo>
                      <a:pt x="269" y="619"/>
                    </a:lnTo>
                    <a:lnTo>
                      <a:pt x="362" y="740"/>
                    </a:lnTo>
                    <a:lnTo>
                      <a:pt x="472" y="860"/>
                    </a:lnTo>
                    <a:lnTo>
                      <a:pt x="597" y="979"/>
                    </a:lnTo>
                    <a:lnTo>
                      <a:pt x="736" y="1096"/>
                    </a:lnTo>
                    <a:lnTo>
                      <a:pt x="888" y="1211"/>
                    </a:lnTo>
                    <a:lnTo>
                      <a:pt x="1054" y="1324"/>
                    </a:lnTo>
                    <a:lnTo>
                      <a:pt x="1232" y="1434"/>
                    </a:lnTo>
                    <a:lnTo>
                      <a:pt x="1422" y="1542"/>
                    </a:lnTo>
                    <a:lnTo>
                      <a:pt x="1623" y="1645"/>
                    </a:lnTo>
                    <a:lnTo>
                      <a:pt x="1836" y="1746"/>
                    </a:lnTo>
                    <a:lnTo>
                      <a:pt x="2058" y="1842"/>
                    </a:lnTo>
                    <a:lnTo>
                      <a:pt x="2289" y="1935"/>
                    </a:lnTo>
                    <a:lnTo>
                      <a:pt x="2531" y="2024"/>
                    </a:lnTo>
                    <a:lnTo>
                      <a:pt x="2779" y="2109"/>
                    </a:lnTo>
                    <a:lnTo>
                      <a:pt x="3037" y="2189"/>
                    </a:lnTo>
                    <a:lnTo>
                      <a:pt x="3300" y="2263"/>
                    </a:lnTo>
                    <a:lnTo>
                      <a:pt x="3570" y="2332"/>
                    </a:lnTo>
                    <a:lnTo>
                      <a:pt x="4129" y="2455"/>
                    </a:lnTo>
                    <a:lnTo>
                      <a:pt x="4415" y="2508"/>
                    </a:lnTo>
                    <a:lnTo>
                      <a:pt x="4705" y="2554"/>
                    </a:lnTo>
                    <a:lnTo>
                      <a:pt x="5000" y="2594"/>
                    </a:lnTo>
                    <a:lnTo>
                      <a:pt x="5296" y="2627"/>
                    </a:lnTo>
                    <a:lnTo>
                      <a:pt x="5596" y="2653"/>
                    </a:lnTo>
                    <a:lnTo>
                      <a:pt x="5897" y="2672"/>
                    </a:lnTo>
                    <a:lnTo>
                      <a:pt x="6199" y="2683"/>
                    </a:lnTo>
                    <a:lnTo>
                      <a:pt x="6287" y="2685"/>
                    </a:lnTo>
                    <a:lnTo>
                      <a:pt x="6286" y="2733"/>
                    </a:lnTo>
                    <a:lnTo>
                      <a:pt x="6198" y="2731"/>
                    </a:lnTo>
                    <a:lnTo>
                      <a:pt x="5894" y="2719"/>
                    </a:lnTo>
                    <a:lnTo>
                      <a:pt x="5591" y="2700"/>
                    </a:lnTo>
                    <a:lnTo>
                      <a:pt x="5291" y="2674"/>
                    </a:lnTo>
                    <a:lnTo>
                      <a:pt x="4993" y="2641"/>
                    </a:lnTo>
                    <a:lnTo>
                      <a:pt x="4698" y="2601"/>
                    </a:lnTo>
                    <a:lnTo>
                      <a:pt x="4406" y="2555"/>
                    </a:lnTo>
                    <a:lnTo>
                      <a:pt x="4118" y="2502"/>
                    </a:lnTo>
                    <a:lnTo>
                      <a:pt x="3559" y="2379"/>
                    </a:lnTo>
                    <a:lnTo>
                      <a:pt x="3287" y="2310"/>
                    </a:lnTo>
                    <a:lnTo>
                      <a:pt x="3022" y="2234"/>
                    </a:lnTo>
                    <a:lnTo>
                      <a:pt x="2764" y="2154"/>
                    </a:lnTo>
                    <a:lnTo>
                      <a:pt x="2514" y="2069"/>
                    </a:lnTo>
                    <a:lnTo>
                      <a:pt x="2272" y="1980"/>
                    </a:lnTo>
                    <a:lnTo>
                      <a:pt x="2039" y="1886"/>
                    </a:lnTo>
                    <a:lnTo>
                      <a:pt x="1815" y="1789"/>
                    </a:lnTo>
                    <a:lnTo>
                      <a:pt x="1601" y="1688"/>
                    </a:lnTo>
                    <a:lnTo>
                      <a:pt x="1399" y="1583"/>
                    </a:lnTo>
                    <a:lnTo>
                      <a:pt x="1207" y="1475"/>
                    </a:lnTo>
                    <a:lnTo>
                      <a:pt x="1027" y="1363"/>
                    </a:lnTo>
                    <a:lnTo>
                      <a:pt x="859" y="1250"/>
                    </a:lnTo>
                    <a:lnTo>
                      <a:pt x="705" y="1133"/>
                    </a:lnTo>
                    <a:lnTo>
                      <a:pt x="564" y="1014"/>
                    </a:lnTo>
                    <a:lnTo>
                      <a:pt x="437" y="893"/>
                    </a:lnTo>
                    <a:lnTo>
                      <a:pt x="324" y="769"/>
                    </a:lnTo>
                    <a:lnTo>
                      <a:pt x="228" y="644"/>
                    </a:lnTo>
                    <a:lnTo>
                      <a:pt x="148" y="517"/>
                    </a:lnTo>
                    <a:lnTo>
                      <a:pt x="84" y="390"/>
                    </a:lnTo>
                    <a:lnTo>
                      <a:pt x="37" y="261"/>
                    </a:lnTo>
                    <a:lnTo>
                      <a:pt x="9" y="134"/>
                    </a:lnTo>
                    <a:cubicBezTo>
                      <a:pt x="9" y="132"/>
                      <a:pt x="9" y="131"/>
                      <a:pt x="9" y="130"/>
                    </a:cubicBezTo>
                    <a:lnTo>
                      <a:pt x="0" y="3"/>
                    </a:lnTo>
                    <a:lnTo>
                      <a:pt x="47" y="0"/>
                    </a:lnTo>
                    <a:close/>
                    <a:moveTo>
                      <a:pt x="6264" y="2588"/>
                    </a:moveTo>
                    <a:lnTo>
                      <a:pt x="6502" y="2711"/>
                    </a:lnTo>
                    <a:lnTo>
                      <a:pt x="6261" y="2828"/>
                    </a:lnTo>
                    <a:lnTo>
                      <a:pt x="6264" y="2588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9" name="Freeform 397"/>
              <p:cNvSpPr>
                <a:spLocks noEditPoints="1"/>
              </p:cNvSpPr>
              <p:nvPr/>
            </p:nvSpPr>
            <p:spPr bwMode="auto">
              <a:xfrm>
                <a:off x="4837" y="2902"/>
                <a:ext cx="167" cy="383"/>
              </a:xfrm>
              <a:custGeom>
                <a:avLst/>
                <a:gdLst/>
                <a:ahLst/>
                <a:cxnLst>
                  <a:cxn ang="0">
                    <a:pos x="123" y="1957"/>
                  </a:cxn>
                  <a:cxn ang="0">
                    <a:pos x="194" y="1658"/>
                  </a:cxn>
                  <a:cxn ang="0">
                    <a:pos x="258" y="1487"/>
                  </a:cxn>
                  <a:cxn ang="0">
                    <a:pos x="333" y="1346"/>
                  </a:cxn>
                  <a:cxn ang="0">
                    <a:pos x="414" y="1244"/>
                  </a:cxn>
                  <a:cxn ang="0">
                    <a:pos x="458" y="1210"/>
                  </a:cxn>
                  <a:cxn ang="0">
                    <a:pos x="504" y="1187"/>
                  </a:cxn>
                  <a:cxn ang="0">
                    <a:pos x="553" y="1178"/>
                  </a:cxn>
                  <a:cxn ang="0">
                    <a:pos x="588" y="1173"/>
                  </a:cxn>
                  <a:cxn ang="0">
                    <a:pos x="626" y="1156"/>
                  </a:cxn>
                  <a:cxn ang="0">
                    <a:pos x="664" y="1126"/>
                  </a:cxn>
                  <a:cxn ang="0">
                    <a:pos x="740" y="1031"/>
                  </a:cxn>
                  <a:cxn ang="0">
                    <a:pos x="810" y="897"/>
                  </a:cxn>
                  <a:cxn ang="0">
                    <a:pos x="872" y="731"/>
                  </a:cxn>
                  <a:cxn ang="0">
                    <a:pos x="943" y="437"/>
                  </a:cxn>
                  <a:cxn ang="0">
                    <a:pos x="980" y="0"/>
                  </a:cxn>
                  <a:cxn ang="0">
                    <a:pos x="1018" y="229"/>
                  </a:cxn>
                  <a:cxn ang="0">
                    <a:pos x="945" y="651"/>
                  </a:cxn>
                  <a:cxn ang="0">
                    <a:pos x="887" y="836"/>
                  </a:cxn>
                  <a:cxn ang="0">
                    <a:pos x="817" y="992"/>
                  </a:cxn>
                  <a:cxn ang="0">
                    <a:pos x="739" y="1115"/>
                  </a:cxn>
                  <a:cxn ang="0">
                    <a:pos x="696" y="1161"/>
                  </a:cxn>
                  <a:cxn ang="0">
                    <a:pos x="651" y="1196"/>
                  </a:cxn>
                  <a:cxn ang="0">
                    <a:pos x="602" y="1218"/>
                  </a:cxn>
                  <a:cxn ang="0">
                    <a:pos x="518" y="1232"/>
                  </a:cxn>
                  <a:cxn ang="0">
                    <a:pos x="483" y="1250"/>
                  </a:cxn>
                  <a:cxn ang="0">
                    <a:pos x="446" y="1279"/>
                  </a:cxn>
                  <a:cxn ang="0">
                    <a:pos x="411" y="1318"/>
                  </a:cxn>
                  <a:cxn ang="0">
                    <a:pos x="337" y="1433"/>
                  </a:cxn>
                  <a:cxn ang="0">
                    <a:pos x="271" y="1584"/>
                  </a:cxn>
                  <a:cxn ang="0">
                    <a:pos x="214" y="1764"/>
                  </a:cxn>
                  <a:cxn ang="0">
                    <a:pos x="142" y="2189"/>
                  </a:cxn>
                  <a:cxn ang="0">
                    <a:pos x="239" y="2168"/>
                  </a:cxn>
                  <a:cxn ang="0">
                    <a:pos x="0" y="2156"/>
                  </a:cxn>
                </a:cxnLst>
                <a:rect l="0" t="0" r="r" b="b"/>
                <a:pathLst>
                  <a:path w="1028" h="2401">
                    <a:moveTo>
                      <a:pt x="95" y="2183"/>
                    </a:moveTo>
                    <a:lnTo>
                      <a:pt x="123" y="1957"/>
                    </a:lnTo>
                    <a:lnTo>
                      <a:pt x="167" y="1753"/>
                    </a:lnTo>
                    <a:lnTo>
                      <a:pt x="194" y="1658"/>
                    </a:lnTo>
                    <a:lnTo>
                      <a:pt x="226" y="1568"/>
                    </a:lnTo>
                    <a:lnTo>
                      <a:pt x="258" y="1487"/>
                    </a:lnTo>
                    <a:lnTo>
                      <a:pt x="294" y="1412"/>
                    </a:lnTo>
                    <a:lnTo>
                      <a:pt x="333" y="1346"/>
                    </a:lnTo>
                    <a:lnTo>
                      <a:pt x="372" y="1291"/>
                    </a:lnTo>
                    <a:lnTo>
                      <a:pt x="414" y="1244"/>
                    </a:lnTo>
                    <a:cubicBezTo>
                      <a:pt x="415" y="1243"/>
                      <a:pt x="416" y="1242"/>
                      <a:pt x="417" y="1242"/>
                    </a:cubicBezTo>
                    <a:lnTo>
                      <a:pt x="458" y="1210"/>
                    </a:lnTo>
                    <a:cubicBezTo>
                      <a:pt x="459" y="1208"/>
                      <a:pt x="461" y="1208"/>
                      <a:pt x="462" y="1207"/>
                    </a:cubicBezTo>
                    <a:lnTo>
                      <a:pt x="504" y="1187"/>
                    </a:lnTo>
                    <a:cubicBezTo>
                      <a:pt x="506" y="1186"/>
                      <a:pt x="508" y="1185"/>
                      <a:pt x="511" y="1185"/>
                    </a:cubicBezTo>
                    <a:lnTo>
                      <a:pt x="553" y="1178"/>
                    </a:lnTo>
                    <a:lnTo>
                      <a:pt x="595" y="1171"/>
                    </a:lnTo>
                    <a:lnTo>
                      <a:pt x="588" y="1173"/>
                    </a:lnTo>
                    <a:lnTo>
                      <a:pt x="630" y="1153"/>
                    </a:lnTo>
                    <a:lnTo>
                      <a:pt x="626" y="1156"/>
                    </a:lnTo>
                    <a:lnTo>
                      <a:pt x="667" y="1124"/>
                    </a:lnTo>
                    <a:lnTo>
                      <a:pt x="664" y="1126"/>
                    </a:lnTo>
                    <a:lnTo>
                      <a:pt x="704" y="1082"/>
                    </a:lnTo>
                    <a:lnTo>
                      <a:pt x="740" y="1031"/>
                    </a:lnTo>
                    <a:lnTo>
                      <a:pt x="776" y="968"/>
                    </a:lnTo>
                    <a:lnTo>
                      <a:pt x="810" y="897"/>
                    </a:lnTo>
                    <a:lnTo>
                      <a:pt x="842" y="817"/>
                    </a:lnTo>
                    <a:lnTo>
                      <a:pt x="872" y="731"/>
                    </a:lnTo>
                    <a:lnTo>
                      <a:pt x="898" y="638"/>
                    </a:lnTo>
                    <a:lnTo>
                      <a:pt x="943" y="437"/>
                    </a:lnTo>
                    <a:lnTo>
                      <a:pt x="971" y="222"/>
                    </a:lnTo>
                    <a:lnTo>
                      <a:pt x="980" y="0"/>
                    </a:lnTo>
                    <a:lnTo>
                      <a:pt x="1028" y="3"/>
                    </a:lnTo>
                    <a:lnTo>
                      <a:pt x="1018" y="229"/>
                    </a:lnTo>
                    <a:lnTo>
                      <a:pt x="990" y="448"/>
                    </a:lnTo>
                    <a:lnTo>
                      <a:pt x="945" y="651"/>
                    </a:lnTo>
                    <a:lnTo>
                      <a:pt x="917" y="746"/>
                    </a:lnTo>
                    <a:lnTo>
                      <a:pt x="887" y="836"/>
                    </a:lnTo>
                    <a:lnTo>
                      <a:pt x="853" y="918"/>
                    </a:lnTo>
                    <a:lnTo>
                      <a:pt x="817" y="992"/>
                    </a:lnTo>
                    <a:lnTo>
                      <a:pt x="779" y="1058"/>
                    </a:lnTo>
                    <a:lnTo>
                      <a:pt x="739" y="1115"/>
                    </a:lnTo>
                    <a:lnTo>
                      <a:pt x="699" y="1159"/>
                    </a:lnTo>
                    <a:cubicBezTo>
                      <a:pt x="698" y="1160"/>
                      <a:pt x="697" y="1161"/>
                      <a:pt x="696" y="1161"/>
                    </a:cubicBezTo>
                    <a:lnTo>
                      <a:pt x="655" y="1193"/>
                    </a:lnTo>
                    <a:cubicBezTo>
                      <a:pt x="654" y="1194"/>
                      <a:pt x="652" y="1195"/>
                      <a:pt x="651" y="1196"/>
                    </a:cubicBezTo>
                    <a:lnTo>
                      <a:pt x="609" y="1216"/>
                    </a:lnTo>
                    <a:cubicBezTo>
                      <a:pt x="607" y="1217"/>
                      <a:pt x="605" y="1218"/>
                      <a:pt x="602" y="1218"/>
                    </a:cubicBezTo>
                    <a:lnTo>
                      <a:pt x="560" y="1225"/>
                    </a:lnTo>
                    <a:lnTo>
                      <a:pt x="518" y="1232"/>
                    </a:lnTo>
                    <a:lnTo>
                      <a:pt x="525" y="1230"/>
                    </a:lnTo>
                    <a:lnTo>
                      <a:pt x="483" y="1250"/>
                    </a:lnTo>
                    <a:lnTo>
                      <a:pt x="487" y="1247"/>
                    </a:lnTo>
                    <a:lnTo>
                      <a:pt x="446" y="1279"/>
                    </a:lnTo>
                    <a:lnTo>
                      <a:pt x="449" y="1277"/>
                    </a:lnTo>
                    <a:lnTo>
                      <a:pt x="411" y="1318"/>
                    </a:lnTo>
                    <a:lnTo>
                      <a:pt x="374" y="1371"/>
                    </a:lnTo>
                    <a:lnTo>
                      <a:pt x="337" y="1433"/>
                    </a:lnTo>
                    <a:lnTo>
                      <a:pt x="303" y="1504"/>
                    </a:lnTo>
                    <a:lnTo>
                      <a:pt x="271" y="1584"/>
                    </a:lnTo>
                    <a:lnTo>
                      <a:pt x="241" y="1671"/>
                    </a:lnTo>
                    <a:lnTo>
                      <a:pt x="214" y="1764"/>
                    </a:lnTo>
                    <a:lnTo>
                      <a:pt x="170" y="1963"/>
                    </a:lnTo>
                    <a:lnTo>
                      <a:pt x="142" y="2189"/>
                    </a:lnTo>
                    <a:lnTo>
                      <a:pt x="95" y="2183"/>
                    </a:lnTo>
                    <a:close/>
                    <a:moveTo>
                      <a:pt x="239" y="2168"/>
                    </a:moveTo>
                    <a:lnTo>
                      <a:pt x="107" y="2401"/>
                    </a:lnTo>
                    <a:lnTo>
                      <a:pt x="0" y="2156"/>
                    </a:lnTo>
                    <a:lnTo>
                      <a:pt x="239" y="2168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0" name="Freeform 398"/>
              <p:cNvSpPr>
                <a:spLocks noEditPoints="1"/>
              </p:cNvSpPr>
              <p:nvPr/>
            </p:nvSpPr>
            <p:spPr bwMode="auto">
              <a:xfrm>
                <a:off x="1313" y="1040"/>
                <a:ext cx="1857" cy="889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421" y="36"/>
                  </a:cxn>
                  <a:cxn ang="0">
                    <a:pos x="698" y="95"/>
                  </a:cxn>
                  <a:cxn ang="0">
                    <a:pos x="969" y="183"/>
                  </a:cxn>
                  <a:cxn ang="0">
                    <a:pos x="1360" y="359"/>
                  </a:cxn>
                  <a:cxn ang="0">
                    <a:pos x="1842" y="671"/>
                  </a:cxn>
                  <a:cxn ang="0">
                    <a:pos x="2263" y="1054"/>
                  </a:cxn>
                  <a:cxn ang="0">
                    <a:pos x="2605" y="1495"/>
                  </a:cxn>
                  <a:cxn ang="0">
                    <a:pos x="2741" y="1731"/>
                  </a:cxn>
                  <a:cxn ang="0">
                    <a:pos x="2851" y="1975"/>
                  </a:cxn>
                  <a:cxn ang="0">
                    <a:pos x="2932" y="2226"/>
                  </a:cxn>
                  <a:cxn ang="0">
                    <a:pos x="2982" y="2482"/>
                  </a:cxn>
                  <a:cxn ang="0">
                    <a:pos x="2999" y="2739"/>
                  </a:cxn>
                  <a:cxn ang="0">
                    <a:pos x="3011" y="2863"/>
                  </a:cxn>
                  <a:cxn ang="0">
                    <a:pos x="3045" y="2983"/>
                  </a:cxn>
                  <a:cxn ang="0">
                    <a:pos x="3186" y="3232"/>
                  </a:cxn>
                  <a:cxn ang="0">
                    <a:pos x="3410" y="3476"/>
                  </a:cxn>
                  <a:cxn ang="0">
                    <a:pos x="3716" y="3717"/>
                  </a:cxn>
                  <a:cxn ang="0">
                    <a:pos x="4096" y="3950"/>
                  </a:cxn>
                  <a:cxn ang="0">
                    <a:pos x="4545" y="4173"/>
                  </a:cxn>
                  <a:cxn ang="0">
                    <a:pos x="5055" y="4385"/>
                  </a:cxn>
                  <a:cxn ang="0">
                    <a:pos x="5622" y="4583"/>
                  </a:cxn>
                  <a:cxn ang="0">
                    <a:pos x="6239" y="4765"/>
                  </a:cxn>
                  <a:cxn ang="0">
                    <a:pos x="6898" y="4929"/>
                  </a:cxn>
                  <a:cxn ang="0">
                    <a:pos x="7595" y="5074"/>
                  </a:cxn>
                  <a:cxn ang="0">
                    <a:pos x="8323" y="5197"/>
                  </a:cxn>
                  <a:cxn ang="0">
                    <a:pos x="9075" y="5296"/>
                  </a:cxn>
                  <a:cxn ang="0">
                    <a:pos x="9846" y="5369"/>
                  </a:cxn>
                  <a:cxn ang="0">
                    <a:pos x="10630" y="5414"/>
                  </a:cxn>
                  <a:cxn ang="0">
                    <a:pos x="11203" y="5427"/>
                  </a:cxn>
                  <a:cxn ang="0">
                    <a:pos x="11022" y="5473"/>
                  </a:cxn>
                  <a:cxn ang="0">
                    <a:pos x="10234" y="5443"/>
                  </a:cxn>
                  <a:cxn ang="0">
                    <a:pos x="9454" y="5383"/>
                  </a:cxn>
                  <a:cxn ang="0">
                    <a:pos x="8690" y="5297"/>
                  </a:cxn>
                  <a:cxn ang="0">
                    <a:pos x="7947" y="5186"/>
                  </a:cxn>
                  <a:cxn ang="0">
                    <a:pos x="7232" y="5052"/>
                  </a:cxn>
                  <a:cxn ang="0">
                    <a:pos x="6551" y="4897"/>
                  </a:cxn>
                  <a:cxn ang="0">
                    <a:pos x="5910" y="4722"/>
                  </a:cxn>
                  <a:cxn ang="0">
                    <a:pos x="5316" y="4531"/>
                  </a:cxn>
                  <a:cxn ang="0">
                    <a:pos x="4774" y="4324"/>
                  </a:cxn>
                  <a:cxn ang="0">
                    <a:pos x="4290" y="4106"/>
                  </a:cxn>
                  <a:cxn ang="0">
                    <a:pos x="3870" y="3875"/>
                  </a:cxn>
                  <a:cxn ang="0">
                    <a:pos x="3522" y="3634"/>
                  </a:cxn>
                  <a:cxn ang="0">
                    <a:pos x="3250" y="3386"/>
                  </a:cxn>
                  <a:cxn ang="0">
                    <a:pos x="3062" y="3131"/>
                  </a:cxn>
                  <a:cxn ang="0">
                    <a:pos x="3000" y="3000"/>
                  </a:cxn>
                  <a:cxn ang="0">
                    <a:pos x="2954" y="2805"/>
                  </a:cxn>
                  <a:cxn ang="0">
                    <a:pos x="2948" y="2615"/>
                  </a:cxn>
                  <a:cxn ang="0">
                    <a:pos x="2914" y="2364"/>
                  </a:cxn>
                  <a:cxn ang="0">
                    <a:pos x="2850" y="2116"/>
                  </a:cxn>
                  <a:cxn ang="0">
                    <a:pos x="2756" y="1873"/>
                  </a:cxn>
                  <a:cxn ang="0">
                    <a:pos x="2635" y="1637"/>
                  </a:cxn>
                  <a:cxn ang="0">
                    <a:pos x="2408" y="1300"/>
                  </a:cxn>
                  <a:cxn ang="0">
                    <a:pos x="2030" y="892"/>
                  </a:cxn>
                  <a:cxn ang="0">
                    <a:pos x="1583" y="546"/>
                  </a:cxn>
                  <a:cxn ang="0">
                    <a:pos x="1085" y="280"/>
                  </a:cxn>
                  <a:cxn ang="0">
                    <a:pos x="821" y="181"/>
                  </a:cxn>
                  <a:cxn ang="0">
                    <a:pos x="551" y="109"/>
                  </a:cxn>
                  <a:cxn ang="0">
                    <a:pos x="277" y="64"/>
                  </a:cxn>
                  <a:cxn ang="0">
                    <a:pos x="0" y="48"/>
                  </a:cxn>
                  <a:cxn ang="0">
                    <a:pos x="11180" y="5331"/>
                  </a:cxn>
                  <a:cxn ang="0">
                    <a:pos x="11177" y="5571"/>
                  </a:cxn>
                </a:cxnLst>
                <a:rect l="0" t="0" r="r" b="b"/>
                <a:pathLst>
                  <a:path w="11418" h="5571">
                    <a:moveTo>
                      <a:pt x="1" y="0"/>
                    </a:moveTo>
                    <a:lnTo>
                      <a:pt x="140" y="4"/>
                    </a:lnTo>
                    <a:lnTo>
                      <a:pt x="282" y="17"/>
                    </a:lnTo>
                    <a:lnTo>
                      <a:pt x="421" y="36"/>
                    </a:lnTo>
                    <a:lnTo>
                      <a:pt x="560" y="62"/>
                    </a:lnTo>
                    <a:lnTo>
                      <a:pt x="698" y="95"/>
                    </a:lnTo>
                    <a:lnTo>
                      <a:pt x="834" y="135"/>
                    </a:lnTo>
                    <a:lnTo>
                      <a:pt x="969" y="183"/>
                    </a:lnTo>
                    <a:lnTo>
                      <a:pt x="1102" y="235"/>
                    </a:lnTo>
                    <a:lnTo>
                      <a:pt x="1360" y="359"/>
                    </a:lnTo>
                    <a:lnTo>
                      <a:pt x="1608" y="505"/>
                    </a:lnTo>
                    <a:lnTo>
                      <a:pt x="1842" y="671"/>
                    </a:lnTo>
                    <a:lnTo>
                      <a:pt x="2061" y="855"/>
                    </a:lnTo>
                    <a:lnTo>
                      <a:pt x="2263" y="1054"/>
                    </a:lnTo>
                    <a:lnTo>
                      <a:pt x="2445" y="1269"/>
                    </a:lnTo>
                    <a:lnTo>
                      <a:pt x="2605" y="1495"/>
                    </a:lnTo>
                    <a:lnTo>
                      <a:pt x="2676" y="1612"/>
                    </a:lnTo>
                    <a:lnTo>
                      <a:pt x="2741" y="1731"/>
                    </a:lnTo>
                    <a:lnTo>
                      <a:pt x="2799" y="1852"/>
                    </a:lnTo>
                    <a:lnTo>
                      <a:pt x="2851" y="1975"/>
                    </a:lnTo>
                    <a:lnTo>
                      <a:pt x="2895" y="2100"/>
                    </a:lnTo>
                    <a:lnTo>
                      <a:pt x="2932" y="2226"/>
                    </a:lnTo>
                    <a:lnTo>
                      <a:pt x="2961" y="2353"/>
                    </a:lnTo>
                    <a:lnTo>
                      <a:pt x="2982" y="2482"/>
                    </a:lnTo>
                    <a:lnTo>
                      <a:pt x="2995" y="2610"/>
                    </a:lnTo>
                    <a:lnTo>
                      <a:pt x="2999" y="2739"/>
                    </a:lnTo>
                    <a:lnTo>
                      <a:pt x="3002" y="2802"/>
                    </a:lnTo>
                    <a:lnTo>
                      <a:pt x="3011" y="2863"/>
                    </a:lnTo>
                    <a:lnTo>
                      <a:pt x="3047" y="2987"/>
                    </a:lnTo>
                    <a:lnTo>
                      <a:pt x="3045" y="2983"/>
                    </a:lnTo>
                    <a:lnTo>
                      <a:pt x="3105" y="3110"/>
                    </a:lnTo>
                    <a:lnTo>
                      <a:pt x="3186" y="3232"/>
                    </a:lnTo>
                    <a:lnTo>
                      <a:pt x="3287" y="3355"/>
                    </a:lnTo>
                    <a:lnTo>
                      <a:pt x="3410" y="3476"/>
                    </a:lnTo>
                    <a:lnTo>
                      <a:pt x="3553" y="3597"/>
                    </a:lnTo>
                    <a:lnTo>
                      <a:pt x="3716" y="3717"/>
                    </a:lnTo>
                    <a:lnTo>
                      <a:pt x="3897" y="3834"/>
                    </a:lnTo>
                    <a:lnTo>
                      <a:pt x="4096" y="3950"/>
                    </a:lnTo>
                    <a:lnTo>
                      <a:pt x="4313" y="4063"/>
                    </a:lnTo>
                    <a:lnTo>
                      <a:pt x="4545" y="4173"/>
                    </a:lnTo>
                    <a:lnTo>
                      <a:pt x="4793" y="4280"/>
                    </a:lnTo>
                    <a:lnTo>
                      <a:pt x="5055" y="4385"/>
                    </a:lnTo>
                    <a:lnTo>
                      <a:pt x="5333" y="4486"/>
                    </a:lnTo>
                    <a:lnTo>
                      <a:pt x="5622" y="4583"/>
                    </a:lnTo>
                    <a:lnTo>
                      <a:pt x="5925" y="4677"/>
                    </a:lnTo>
                    <a:lnTo>
                      <a:pt x="6239" y="4765"/>
                    </a:lnTo>
                    <a:lnTo>
                      <a:pt x="6564" y="4850"/>
                    </a:lnTo>
                    <a:lnTo>
                      <a:pt x="6898" y="4929"/>
                    </a:lnTo>
                    <a:lnTo>
                      <a:pt x="7243" y="5005"/>
                    </a:lnTo>
                    <a:lnTo>
                      <a:pt x="7595" y="5074"/>
                    </a:lnTo>
                    <a:lnTo>
                      <a:pt x="7956" y="5139"/>
                    </a:lnTo>
                    <a:lnTo>
                      <a:pt x="8323" y="5197"/>
                    </a:lnTo>
                    <a:lnTo>
                      <a:pt x="8697" y="5250"/>
                    </a:lnTo>
                    <a:lnTo>
                      <a:pt x="9075" y="5296"/>
                    </a:lnTo>
                    <a:lnTo>
                      <a:pt x="9459" y="5336"/>
                    </a:lnTo>
                    <a:lnTo>
                      <a:pt x="9846" y="5369"/>
                    </a:lnTo>
                    <a:lnTo>
                      <a:pt x="10237" y="5396"/>
                    </a:lnTo>
                    <a:lnTo>
                      <a:pt x="10630" y="5414"/>
                    </a:lnTo>
                    <a:lnTo>
                      <a:pt x="11023" y="5425"/>
                    </a:lnTo>
                    <a:lnTo>
                      <a:pt x="11203" y="5427"/>
                    </a:lnTo>
                    <a:lnTo>
                      <a:pt x="11202" y="5475"/>
                    </a:lnTo>
                    <a:lnTo>
                      <a:pt x="11022" y="5473"/>
                    </a:lnTo>
                    <a:lnTo>
                      <a:pt x="10627" y="5462"/>
                    </a:lnTo>
                    <a:lnTo>
                      <a:pt x="10234" y="5443"/>
                    </a:lnTo>
                    <a:lnTo>
                      <a:pt x="9842" y="5416"/>
                    </a:lnTo>
                    <a:lnTo>
                      <a:pt x="9454" y="5383"/>
                    </a:lnTo>
                    <a:lnTo>
                      <a:pt x="9070" y="5343"/>
                    </a:lnTo>
                    <a:lnTo>
                      <a:pt x="8690" y="5297"/>
                    </a:lnTo>
                    <a:lnTo>
                      <a:pt x="8316" y="5244"/>
                    </a:lnTo>
                    <a:lnTo>
                      <a:pt x="7947" y="5186"/>
                    </a:lnTo>
                    <a:lnTo>
                      <a:pt x="7586" y="5121"/>
                    </a:lnTo>
                    <a:lnTo>
                      <a:pt x="7232" y="5052"/>
                    </a:lnTo>
                    <a:lnTo>
                      <a:pt x="6887" y="4976"/>
                    </a:lnTo>
                    <a:lnTo>
                      <a:pt x="6551" y="4897"/>
                    </a:lnTo>
                    <a:lnTo>
                      <a:pt x="6226" y="4812"/>
                    </a:lnTo>
                    <a:lnTo>
                      <a:pt x="5910" y="4722"/>
                    </a:lnTo>
                    <a:lnTo>
                      <a:pt x="5607" y="4628"/>
                    </a:lnTo>
                    <a:lnTo>
                      <a:pt x="5316" y="4531"/>
                    </a:lnTo>
                    <a:lnTo>
                      <a:pt x="5038" y="4430"/>
                    </a:lnTo>
                    <a:lnTo>
                      <a:pt x="4774" y="4324"/>
                    </a:lnTo>
                    <a:lnTo>
                      <a:pt x="4524" y="4216"/>
                    </a:lnTo>
                    <a:lnTo>
                      <a:pt x="4290" y="4106"/>
                    </a:lnTo>
                    <a:lnTo>
                      <a:pt x="4071" y="3991"/>
                    </a:lnTo>
                    <a:lnTo>
                      <a:pt x="3870" y="3875"/>
                    </a:lnTo>
                    <a:lnTo>
                      <a:pt x="3687" y="3756"/>
                    </a:lnTo>
                    <a:lnTo>
                      <a:pt x="3522" y="3634"/>
                    </a:lnTo>
                    <a:lnTo>
                      <a:pt x="3377" y="3511"/>
                    </a:lnTo>
                    <a:lnTo>
                      <a:pt x="3250" y="3386"/>
                    </a:lnTo>
                    <a:lnTo>
                      <a:pt x="3145" y="3259"/>
                    </a:lnTo>
                    <a:lnTo>
                      <a:pt x="3062" y="3131"/>
                    </a:lnTo>
                    <a:lnTo>
                      <a:pt x="3002" y="3004"/>
                    </a:lnTo>
                    <a:cubicBezTo>
                      <a:pt x="3001" y="3003"/>
                      <a:pt x="3001" y="3001"/>
                      <a:pt x="3000" y="3000"/>
                    </a:cubicBezTo>
                    <a:lnTo>
                      <a:pt x="2964" y="2870"/>
                    </a:lnTo>
                    <a:lnTo>
                      <a:pt x="2954" y="2805"/>
                    </a:lnTo>
                    <a:lnTo>
                      <a:pt x="2951" y="2740"/>
                    </a:lnTo>
                    <a:lnTo>
                      <a:pt x="2948" y="2615"/>
                    </a:lnTo>
                    <a:lnTo>
                      <a:pt x="2935" y="2489"/>
                    </a:lnTo>
                    <a:lnTo>
                      <a:pt x="2914" y="2364"/>
                    </a:lnTo>
                    <a:lnTo>
                      <a:pt x="2885" y="2239"/>
                    </a:lnTo>
                    <a:lnTo>
                      <a:pt x="2850" y="2116"/>
                    </a:lnTo>
                    <a:lnTo>
                      <a:pt x="2806" y="1994"/>
                    </a:lnTo>
                    <a:lnTo>
                      <a:pt x="2756" y="1873"/>
                    </a:lnTo>
                    <a:lnTo>
                      <a:pt x="2698" y="1754"/>
                    </a:lnTo>
                    <a:lnTo>
                      <a:pt x="2635" y="1637"/>
                    </a:lnTo>
                    <a:lnTo>
                      <a:pt x="2566" y="1522"/>
                    </a:lnTo>
                    <a:lnTo>
                      <a:pt x="2408" y="1300"/>
                    </a:lnTo>
                    <a:lnTo>
                      <a:pt x="2230" y="1089"/>
                    </a:lnTo>
                    <a:lnTo>
                      <a:pt x="2030" y="892"/>
                    </a:lnTo>
                    <a:lnTo>
                      <a:pt x="1815" y="710"/>
                    </a:lnTo>
                    <a:lnTo>
                      <a:pt x="1583" y="546"/>
                    </a:lnTo>
                    <a:lnTo>
                      <a:pt x="1339" y="402"/>
                    </a:lnTo>
                    <a:lnTo>
                      <a:pt x="1085" y="280"/>
                    </a:lnTo>
                    <a:lnTo>
                      <a:pt x="954" y="228"/>
                    </a:lnTo>
                    <a:lnTo>
                      <a:pt x="821" y="181"/>
                    </a:lnTo>
                    <a:lnTo>
                      <a:pt x="687" y="142"/>
                    </a:lnTo>
                    <a:lnTo>
                      <a:pt x="551" y="109"/>
                    </a:lnTo>
                    <a:lnTo>
                      <a:pt x="414" y="83"/>
                    </a:lnTo>
                    <a:lnTo>
                      <a:pt x="277" y="64"/>
                    </a:lnTo>
                    <a:lnTo>
                      <a:pt x="139" y="52"/>
                    </a:lnTo>
                    <a:lnTo>
                      <a:pt x="0" y="48"/>
                    </a:lnTo>
                    <a:lnTo>
                      <a:pt x="1" y="0"/>
                    </a:lnTo>
                    <a:close/>
                    <a:moveTo>
                      <a:pt x="11180" y="5331"/>
                    </a:moveTo>
                    <a:lnTo>
                      <a:pt x="11418" y="5453"/>
                    </a:lnTo>
                    <a:lnTo>
                      <a:pt x="11177" y="5571"/>
                    </a:lnTo>
                    <a:lnTo>
                      <a:pt x="11180" y="5331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1" name="Freeform 399"/>
              <p:cNvSpPr>
                <a:spLocks noEditPoints="1"/>
              </p:cNvSpPr>
              <p:nvPr/>
            </p:nvSpPr>
            <p:spPr bwMode="auto">
              <a:xfrm>
                <a:off x="1243" y="2128"/>
                <a:ext cx="1924" cy="456"/>
              </a:xfrm>
              <a:custGeom>
                <a:avLst/>
                <a:gdLst/>
                <a:ahLst/>
                <a:cxnLst>
                  <a:cxn ang="0">
                    <a:pos x="554" y="2802"/>
                  </a:cxn>
                  <a:cxn ang="0">
                    <a:pos x="1643" y="2744"/>
                  </a:cxn>
                  <a:cxn ang="0">
                    <a:pos x="2681" y="2633"/>
                  </a:cxn>
                  <a:cxn ang="0">
                    <a:pos x="3169" y="2560"/>
                  </a:cxn>
                  <a:cxn ang="0">
                    <a:pos x="3631" y="2478"/>
                  </a:cxn>
                  <a:cxn ang="0">
                    <a:pos x="4063" y="2386"/>
                  </a:cxn>
                  <a:cxn ang="0">
                    <a:pos x="4461" y="2287"/>
                  </a:cxn>
                  <a:cxn ang="0">
                    <a:pos x="4818" y="2181"/>
                  </a:cxn>
                  <a:cxn ang="0">
                    <a:pos x="5132" y="2069"/>
                  </a:cxn>
                  <a:cxn ang="0">
                    <a:pos x="5398" y="1953"/>
                  </a:cxn>
                  <a:cxn ang="0">
                    <a:pos x="5612" y="1833"/>
                  </a:cxn>
                  <a:cxn ang="0">
                    <a:pos x="5769" y="1710"/>
                  </a:cxn>
                  <a:cxn ang="0">
                    <a:pos x="5821" y="1652"/>
                  </a:cxn>
                  <a:cxn ang="0">
                    <a:pos x="5861" y="1594"/>
                  </a:cxn>
                  <a:cxn ang="0">
                    <a:pos x="5885" y="1536"/>
                  </a:cxn>
                  <a:cxn ang="0">
                    <a:pos x="5903" y="1408"/>
                  </a:cxn>
                  <a:cxn ang="0">
                    <a:pos x="5929" y="1340"/>
                  </a:cxn>
                  <a:cxn ang="0">
                    <a:pos x="5973" y="1272"/>
                  </a:cxn>
                  <a:cxn ang="0">
                    <a:pos x="6033" y="1206"/>
                  </a:cxn>
                  <a:cxn ang="0">
                    <a:pos x="6196" y="1078"/>
                  </a:cxn>
                  <a:cxn ang="0">
                    <a:pos x="6414" y="955"/>
                  </a:cxn>
                  <a:cxn ang="0">
                    <a:pos x="6684" y="837"/>
                  </a:cxn>
                  <a:cxn ang="0">
                    <a:pos x="7002" y="725"/>
                  </a:cxn>
                  <a:cxn ang="0">
                    <a:pos x="7362" y="617"/>
                  </a:cxn>
                  <a:cxn ang="0">
                    <a:pos x="7761" y="518"/>
                  </a:cxn>
                  <a:cxn ang="0">
                    <a:pos x="8194" y="426"/>
                  </a:cxn>
                  <a:cxn ang="0">
                    <a:pos x="8657" y="344"/>
                  </a:cxn>
                  <a:cxn ang="0">
                    <a:pos x="9147" y="271"/>
                  </a:cxn>
                  <a:cxn ang="0">
                    <a:pos x="10187" y="160"/>
                  </a:cxn>
                  <a:cxn ang="0">
                    <a:pos x="11278" y="100"/>
                  </a:cxn>
                  <a:cxn ang="0">
                    <a:pos x="11618" y="144"/>
                  </a:cxn>
                  <a:cxn ang="0">
                    <a:pos x="10732" y="170"/>
                  </a:cxn>
                  <a:cxn ang="0">
                    <a:pos x="9664" y="257"/>
                  </a:cxn>
                  <a:cxn ang="0">
                    <a:pos x="8907" y="353"/>
                  </a:cxn>
                  <a:cxn ang="0">
                    <a:pos x="8431" y="431"/>
                  </a:cxn>
                  <a:cxn ang="0">
                    <a:pos x="7984" y="518"/>
                  </a:cxn>
                  <a:cxn ang="0">
                    <a:pos x="7568" y="614"/>
                  </a:cxn>
                  <a:cxn ang="0">
                    <a:pos x="7191" y="716"/>
                  </a:cxn>
                  <a:cxn ang="0">
                    <a:pos x="6854" y="825"/>
                  </a:cxn>
                  <a:cxn ang="0">
                    <a:pos x="6564" y="939"/>
                  </a:cxn>
                  <a:cxn ang="0">
                    <a:pos x="6324" y="1057"/>
                  </a:cxn>
                  <a:cxn ang="0">
                    <a:pos x="6138" y="1178"/>
                  </a:cxn>
                  <a:cxn ang="0">
                    <a:pos x="6011" y="1302"/>
                  </a:cxn>
                  <a:cxn ang="0">
                    <a:pos x="5971" y="1362"/>
                  </a:cxn>
                  <a:cxn ang="0">
                    <a:pos x="5949" y="1420"/>
                  </a:cxn>
                  <a:cxn ang="0">
                    <a:pos x="5941" y="1479"/>
                  </a:cxn>
                  <a:cxn ang="0">
                    <a:pos x="5931" y="1548"/>
                  </a:cxn>
                  <a:cxn ang="0">
                    <a:pos x="5903" y="1616"/>
                  </a:cxn>
                  <a:cxn ang="0">
                    <a:pos x="5859" y="1682"/>
                  </a:cxn>
                  <a:cxn ang="0">
                    <a:pos x="5726" y="1811"/>
                  </a:cxn>
                  <a:cxn ang="0">
                    <a:pos x="5535" y="1936"/>
                  </a:cxn>
                  <a:cxn ang="0">
                    <a:pos x="5291" y="2056"/>
                  </a:cxn>
                  <a:cxn ang="0">
                    <a:pos x="4996" y="2171"/>
                  </a:cxn>
                  <a:cxn ang="0">
                    <a:pos x="4657" y="2281"/>
                  </a:cxn>
                  <a:cxn ang="0">
                    <a:pos x="4277" y="2384"/>
                  </a:cxn>
                  <a:cxn ang="0">
                    <a:pos x="3860" y="2480"/>
                  </a:cxn>
                  <a:cxn ang="0">
                    <a:pos x="3411" y="2567"/>
                  </a:cxn>
                  <a:cxn ang="0">
                    <a:pos x="2935" y="2645"/>
                  </a:cxn>
                  <a:cxn ang="0">
                    <a:pos x="2175" y="2741"/>
                  </a:cxn>
                  <a:cxn ang="0">
                    <a:pos x="1105" y="2827"/>
                  </a:cxn>
                  <a:cxn ang="0">
                    <a:pos x="1" y="2858"/>
                  </a:cxn>
                  <a:cxn ang="0">
                    <a:pos x="11592" y="0"/>
                  </a:cxn>
                  <a:cxn ang="0">
                    <a:pos x="11595" y="240"/>
                  </a:cxn>
                </a:cxnLst>
                <a:rect l="0" t="0" r="r" b="b"/>
                <a:pathLst>
                  <a:path w="11833" h="2858">
                    <a:moveTo>
                      <a:pt x="0" y="2810"/>
                    </a:moveTo>
                    <a:lnTo>
                      <a:pt x="554" y="2802"/>
                    </a:lnTo>
                    <a:lnTo>
                      <a:pt x="1103" y="2779"/>
                    </a:lnTo>
                    <a:lnTo>
                      <a:pt x="1643" y="2744"/>
                    </a:lnTo>
                    <a:lnTo>
                      <a:pt x="2170" y="2694"/>
                    </a:lnTo>
                    <a:lnTo>
                      <a:pt x="2681" y="2633"/>
                    </a:lnTo>
                    <a:lnTo>
                      <a:pt x="2928" y="2598"/>
                    </a:lnTo>
                    <a:lnTo>
                      <a:pt x="3169" y="2560"/>
                    </a:lnTo>
                    <a:lnTo>
                      <a:pt x="3403" y="2520"/>
                    </a:lnTo>
                    <a:lnTo>
                      <a:pt x="3631" y="2478"/>
                    </a:lnTo>
                    <a:lnTo>
                      <a:pt x="3851" y="2433"/>
                    </a:lnTo>
                    <a:lnTo>
                      <a:pt x="4063" y="2386"/>
                    </a:lnTo>
                    <a:lnTo>
                      <a:pt x="4266" y="2337"/>
                    </a:lnTo>
                    <a:lnTo>
                      <a:pt x="4461" y="2287"/>
                    </a:lnTo>
                    <a:lnTo>
                      <a:pt x="4644" y="2234"/>
                    </a:lnTo>
                    <a:lnTo>
                      <a:pt x="4818" y="2181"/>
                    </a:lnTo>
                    <a:lnTo>
                      <a:pt x="4981" y="2126"/>
                    </a:lnTo>
                    <a:lnTo>
                      <a:pt x="5132" y="2069"/>
                    </a:lnTo>
                    <a:lnTo>
                      <a:pt x="5272" y="2011"/>
                    </a:lnTo>
                    <a:lnTo>
                      <a:pt x="5398" y="1953"/>
                    </a:lnTo>
                    <a:lnTo>
                      <a:pt x="5512" y="1893"/>
                    </a:lnTo>
                    <a:lnTo>
                      <a:pt x="5612" y="1833"/>
                    </a:lnTo>
                    <a:lnTo>
                      <a:pt x="5699" y="1772"/>
                    </a:lnTo>
                    <a:lnTo>
                      <a:pt x="5769" y="1710"/>
                    </a:lnTo>
                    <a:lnTo>
                      <a:pt x="5824" y="1649"/>
                    </a:lnTo>
                    <a:lnTo>
                      <a:pt x="5821" y="1652"/>
                    </a:lnTo>
                    <a:lnTo>
                      <a:pt x="5863" y="1589"/>
                    </a:lnTo>
                    <a:lnTo>
                      <a:pt x="5861" y="1594"/>
                    </a:lnTo>
                    <a:lnTo>
                      <a:pt x="5886" y="1531"/>
                    </a:lnTo>
                    <a:lnTo>
                      <a:pt x="5885" y="1536"/>
                    </a:lnTo>
                    <a:lnTo>
                      <a:pt x="5894" y="1472"/>
                    </a:lnTo>
                    <a:lnTo>
                      <a:pt x="5903" y="1408"/>
                    </a:lnTo>
                    <a:cubicBezTo>
                      <a:pt x="5903" y="1406"/>
                      <a:pt x="5903" y="1404"/>
                      <a:pt x="5904" y="1403"/>
                    </a:cubicBezTo>
                    <a:lnTo>
                      <a:pt x="5929" y="1340"/>
                    </a:lnTo>
                    <a:cubicBezTo>
                      <a:pt x="5930" y="1338"/>
                      <a:pt x="5931" y="1337"/>
                      <a:pt x="5931" y="1335"/>
                    </a:cubicBezTo>
                    <a:lnTo>
                      <a:pt x="5973" y="1272"/>
                    </a:lnTo>
                    <a:cubicBezTo>
                      <a:pt x="5974" y="1271"/>
                      <a:pt x="5975" y="1270"/>
                      <a:pt x="5976" y="1269"/>
                    </a:cubicBezTo>
                    <a:lnTo>
                      <a:pt x="6033" y="1206"/>
                    </a:lnTo>
                    <a:lnTo>
                      <a:pt x="6107" y="1141"/>
                    </a:lnTo>
                    <a:lnTo>
                      <a:pt x="6196" y="1078"/>
                    </a:lnTo>
                    <a:lnTo>
                      <a:pt x="6299" y="1016"/>
                    </a:lnTo>
                    <a:lnTo>
                      <a:pt x="6414" y="955"/>
                    </a:lnTo>
                    <a:lnTo>
                      <a:pt x="6543" y="896"/>
                    </a:lnTo>
                    <a:lnTo>
                      <a:pt x="6684" y="837"/>
                    </a:lnTo>
                    <a:lnTo>
                      <a:pt x="6837" y="780"/>
                    </a:lnTo>
                    <a:lnTo>
                      <a:pt x="7002" y="725"/>
                    </a:lnTo>
                    <a:lnTo>
                      <a:pt x="7176" y="671"/>
                    </a:lnTo>
                    <a:lnTo>
                      <a:pt x="7362" y="617"/>
                    </a:lnTo>
                    <a:lnTo>
                      <a:pt x="7556" y="567"/>
                    </a:lnTo>
                    <a:lnTo>
                      <a:pt x="7761" y="518"/>
                    </a:lnTo>
                    <a:lnTo>
                      <a:pt x="7973" y="471"/>
                    </a:lnTo>
                    <a:lnTo>
                      <a:pt x="8194" y="426"/>
                    </a:lnTo>
                    <a:lnTo>
                      <a:pt x="8422" y="384"/>
                    </a:lnTo>
                    <a:lnTo>
                      <a:pt x="8657" y="344"/>
                    </a:lnTo>
                    <a:lnTo>
                      <a:pt x="8900" y="306"/>
                    </a:lnTo>
                    <a:lnTo>
                      <a:pt x="9147" y="271"/>
                    </a:lnTo>
                    <a:lnTo>
                      <a:pt x="9659" y="210"/>
                    </a:lnTo>
                    <a:lnTo>
                      <a:pt x="10187" y="160"/>
                    </a:lnTo>
                    <a:lnTo>
                      <a:pt x="10729" y="123"/>
                    </a:lnTo>
                    <a:lnTo>
                      <a:pt x="11278" y="100"/>
                    </a:lnTo>
                    <a:lnTo>
                      <a:pt x="11617" y="96"/>
                    </a:lnTo>
                    <a:lnTo>
                      <a:pt x="11618" y="144"/>
                    </a:lnTo>
                    <a:lnTo>
                      <a:pt x="11280" y="148"/>
                    </a:lnTo>
                    <a:lnTo>
                      <a:pt x="10732" y="170"/>
                    </a:lnTo>
                    <a:lnTo>
                      <a:pt x="10192" y="207"/>
                    </a:lnTo>
                    <a:lnTo>
                      <a:pt x="9664" y="257"/>
                    </a:lnTo>
                    <a:lnTo>
                      <a:pt x="9154" y="318"/>
                    </a:lnTo>
                    <a:lnTo>
                      <a:pt x="8907" y="353"/>
                    </a:lnTo>
                    <a:lnTo>
                      <a:pt x="8665" y="391"/>
                    </a:lnTo>
                    <a:lnTo>
                      <a:pt x="8431" y="431"/>
                    </a:lnTo>
                    <a:lnTo>
                      <a:pt x="8203" y="473"/>
                    </a:lnTo>
                    <a:lnTo>
                      <a:pt x="7984" y="518"/>
                    </a:lnTo>
                    <a:lnTo>
                      <a:pt x="7772" y="565"/>
                    </a:lnTo>
                    <a:lnTo>
                      <a:pt x="7568" y="614"/>
                    </a:lnTo>
                    <a:lnTo>
                      <a:pt x="7375" y="664"/>
                    </a:lnTo>
                    <a:lnTo>
                      <a:pt x="7191" y="716"/>
                    </a:lnTo>
                    <a:lnTo>
                      <a:pt x="7017" y="770"/>
                    </a:lnTo>
                    <a:lnTo>
                      <a:pt x="6854" y="825"/>
                    </a:lnTo>
                    <a:lnTo>
                      <a:pt x="6703" y="882"/>
                    </a:lnTo>
                    <a:lnTo>
                      <a:pt x="6564" y="939"/>
                    </a:lnTo>
                    <a:lnTo>
                      <a:pt x="6437" y="998"/>
                    </a:lnTo>
                    <a:lnTo>
                      <a:pt x="6324" y="1057"/>
                    </a:lnTo>
                    <a:lnTo>
                      <a:pt x="6223" y="1117"/>
                    </a:lnTo>
                    <a:lnTo>
                      <a:pt x="6138" y="1178"/>
                    </a:lnTo>
                    <a:lnTo>
                      <a:pt x="6068" y="1239"/>
                    </a:lnTo>
                    <a:lnTo>
                      <a:pt x="6011" y="1302"/>
                    </a:lnTo>
                    <a:lnTo>
                      <a:pt x="6013" y="1299"/>
                    </a:lnTo>
                    <a:lnTo>
                      <a:pt x="5971" y="1362"/>
                    </a:lnTo>
                    <a:lnTo>
                      <a:pt x="5974" y="1357"/>
                    </a:lnTo>
                    <a:lnTo>
                      <a:pt x="5949" y="1420"/>
                    </a:lnTo>
                    <a:lnTo>
                      <a:pt x="5950" y="1415"/>
                    </a:lnTo>
                    <a:lnTo>
                      <a:pt x="5941" y="1479"/>
                    </a:lnTo>
                    <a:lnTo>
                      <a:pt x="5932" y="1543"/>
                    </a:lnTo>
                    <a:cubicBezTo>
                      <a:pt x="5932" y="1545"/>
                      <a:pt x="5931" y="1547"/>
                      <a:pt x="5931" y="1548"/>
                    </a:cubicBezTo>
                    <a:lnTo>
                      <a:pt x="5906" y="1611"/>
                    </a:lnTo>
                    <a:cubicBezTo>
                      <a:pt x="5905" y="1613"/>
                      <a:pt x="5904" y="1614"/>
                      <a:pt x="5903" y="1616"/>
                    </a:cubicBezTo>
                    <a:lnTo>
                      <a:pt x="5861" y="1679"/>
                    </a:lnTo>
                    <a:cubicBezTo>
                      <a:pt x="5861" y="1680"/>
                      <a:pt x="5860" y="1681"/>
                      <a:pt x="5859" y="1682"/>
                    </a:cubicBezTo>
                    <a:lnTo>
                      <a:pt x="5800" y="1747"/>
                    </a:lnTo>
                    <a:lnTo>
                      <a:pt x="5726" y="1811"/>
                    </a:lnTo>
                    <a:lnTo>
                      <a:pt x="5637" y="1874"/>
                    </a:lnTo>
                    <a:lnTo>
                      <a:pt x="5535" y="1936"/>
                    </a:lnTo>
                    <a:lnTo>
                      <a:pt x="5419" y="1996"/>
                    </a:lnTo>
                    <a:lnTo>
                      <a:pt x="5291" y="2056"/>
                    </a:lnTo>
                    <a:lnTo>
                      <a:pt x="5149" y="2114"/>
                    </a:lnTo>
                    <a:lnTo>
                      <a:pt x="4996" y="2171"/>
                    </a:lnTo>
                    <a:lnTo>
                      <a:pt x="4833" y="2226"/>
                    </a:lnTo>
                    <a:lnTo>
                      <a:pt x="4657" y="2281"/>
                    </a:lnTo>
                    <a:lnTo>
                      <a:pt x="4472" y="2334"/>
                    </a:lnTo>
                    <a:lnTo>
                      <a:pt x="4277" y="2384"/>
                    </a:lnTo>
                    <a:lnTo>
                      <a:pt x="4074" y="2433"/>
                    </a:lnTo>
                    <a:lnTo>
                      <a:pt x="3860" y="2480"/>
                    </a:lnTo>
                    <a:lnTo>
                      <a:pt x="3640" y="2525"/>
                    </a:lnTo>
                    <a:lnTo>
                      <a:pt x="3411" y="2567"/>
                    </a:lnTo>
                    <a:lnTo>
                      <a:pt x="3176" y="2607"/>
                    </a:lnTo>
                    <a:lnTo>
                      <a:pt x="2935" y="2645"/>
                    </a:lnTo>
                    <a:lnTo>
                      <a:pt x="2686" y="2680"/>
                    </a:lnTo>
                    <a:lnTo>
                      <a:pt x="2175" y="2741"/>
                    </a:lnTo>
                    <a:lnTo>
                      <a:pt x="1646" y="2791"/>
                    </a:lnTo>
                    <a:lnTo>
                      <a:pt x="1105" y="2827"/>
                    </a:lnTo>
                    <a:lnTo>
                      <a:pt x="555" y="2850"/>
                    </a:lnTo>
                    <a:lnTo>
                      <a:pt x="1" y="2858"/>
                    </a:lnTo>
                    <a:lnTo>
                      <a:pt x="0" y="2810"/>
                    </a:lnTo>
                    <a:close/>
                    <a:moveTo>
                      <a:pt x="11592" y="0"/>
                    </a:moveTo>
                    <a:lnTo>
                      <a:pt x="11833" y="116"/>
                    </a:lnTo>
                    <a:lnTo>
                      <a:pt x="11595" y="240"/>
                    </a:lnTo>
                    <a:lnTo>
                      <a:pt x="11592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2" name="Freeform 400"/>
              <p:cNvSpPr>
                <a:spLocks noEditPoints="1"/>
              </p:cNvSpPr>
              <p:nvPr/>
            </p:nvSpPr>
            <p:spPr bwMode="auto">
              <a:xfrm>
                <a:off x="370" y="2445"/>
                <a:ext cx="2807" cy="596"/>
              </a:xfrm>
              <a:custGeom>
                <a:avLst/>
                <a:gdLst/>
                <a:ahLst/>
                <a:cxnLst>
                  <a:cxn ang="0">
                    <a:pos x="53" y="2789"/>
                  </a:cxn>
                  <a:cxn ang="0">
                    <a:pos x="113" y="2875"/>
                  </a:cxn>
                  <a:cxn ang="0">
                    <a:pos x="230" y="2958"/>
                  </a:cxn>
                  <a:cxn ang="0">
                    <a:pos x="512" y="3086"/>
                  </a:cxn>
                  <a:cxn ang="0">
                    <a:pos x="907" y="3208"/>
                  </a:cxn>
                  <a:cxn ang="0">
                    <a:pos x="1398" y="3322"/>
                  </a:cxn>
                  <a:cxn ang="0">
                    <a:pos x="1973" y="3425"/>
                  </a:cxn>
                  <a:cxn ang="0">
                    <a:pos x="2617" y="3515"/>
                  </a:cxn>
                  <a:cxn ang="0">
                    <a:pos x="3561" y="3610"/>
                  </a:cxn>
                  <a:cxn ang="0">
                    <a:pos x="5087" y="3685"/>
                  </a:cxn>
                  <a:cxn ang="0">
                    <a:pos x="6650" y="3652"/>
                  </a:cxn>
                  <a:cxn ang="0">
                    <a:pos x="8138" y="3456"/>
                  </a:cxn>
                  <a:cxn ang="0">
                    <a:pos x="8821" y="3307"/>
                  </a:cxn>
                  <a:cxn ang="0">
                    <a:pos x="9442" y="3131"/>
                  </a:cxn>
                  <a:cxn ang="0">
                    <a:pos x="9991" y="2930"/>
                  </a:cxn>
                  <a:cxn ang="0">
                    <a:pos x="10451" y="2710"/>
                  </a:cxn>
                  <a:cxn ang="0">
                    <a:pos x="10809" y="2477"/>
                  </a:cxn>
                  <a:cxn ang="0">
                    <a:pos x="11051" y="2236"/>
                  </a:cxn>
                  <a:cxn ang="0">
                    <a:pos x="11140" y="2078"/>
                  </a:cxn>
                  <a:cxn ang="0">
                    <a:pos x="11172" y="1913"/>
                  </a:cxn>
                  <a:cxn ang="0">
                    <a:pos x="11208" y="1739"/>
                  </a:cxn>
                  <a:cxn ang="0">
                    <a:pos x="11253" y="1650"/>
                  </a:cxn>
                  <a:cxn ang="0">
                    <a:pos x="11479" y="1398"/>
                  </a:cxn>
                  <a:cxn ang="0">
                    <a:pos x="11835" y="1156"/>
                  </a:cxn>
                  <a:cxn ang="0">
                    <a:pos x="12306" y="928"/>
                  </a:cxn>
                  <a:cxn ang="0">
                    <a:pos x="12875" y="720"/>
                  </a:cxn>
                  <a:cxn ang="0">
                    <a:pos x="13528" y="533"/>
                  </a:cxn>
                  <a:cxn ang="0">
                    <a:pos x="14252" y="374"/>
                  </a:cxn>
                  <a:cxn ang="0">
                    <a:pos x="15572" y="181"/>
                  </a:cxn>
                  <a:cxn ang="0">
                    <a:pos x="17044" y="95"/>
                  </a:cxn>
                  <a:cxn ang="0">
                    <a:pos x="16132" y="179"/>
                  </a:cxn>
                  <a:cxn ang="0">
                    <a:pos x="14515" y="375"/>
                  </a:cxn>
                  <a:cxn ang="0">
                    <a:pos x="13774" y="524"/>
                  </a:cxn>
                  <a:cxn ang="0">
                    <a:pos x="13098" y="700"/>
                  </a:cxn>
                  <a:cxn ang="0">
                    <a:pos x="12502" y="901"/>
                  </a:cxn>
                  <a:cxn ang="0">
                    <a:pos x="12003" y="1121"/>
                  </a:cxn>
                  <a:cxn ang="0">
                    <a:pos x="11614" y="1353"/>
                  </a:cxn>
                  <a:cxn ang="0">
                    <a:pos x="11351" y="1593"/>
                  </a:cxn>
                  <a:cxn ang="0">
                    <a:pos x="11252" y="1757"/>
                  </a:cxn>
                  <a:cxn ang="0">
                    <a:pos x="11228" y="1834"/>
                  </a:cxn>
                  <a:cxn ang="0">
                    <a:pos x="11211" y="2006"/>
                  </a:cxn>
                  <a:cxn ang="0">
                    <a:pos x="11145" y="2181"/>
                  </a:cxn>
                  <a:cxn ang="0">
                    <a:pos x="10935" y="2434"/>
                  </a:cxn>
                  <a:cxn ang="0">
                    <a:pos x="10607" y="2675"/>
                  </a:cxn>
                  <a:cxn ang="0">
                    <a:pos x="10174" y="2902"/>
                  </a:cxn>
                  <a:cxn ang="0">
                    <a:pos x="9650" y="3111"/>
                  </a:cxn>
                  <a:cxn ang="0">
                    <a:pos x="9048" y="3298"/>
                  </a:cxn>
                  <a:cxn ang="0">
                    <a:pos x="8381" y="3457"/>
                  </a:cxn>
                  <a:cxn ang="0">
                    <a:pos x="7165" y="3650"/>
                  </a:cxn>
                  <a:cxn ang="0">
                    <a:pos x="5609" y="3739"/>
                  </a:cxn>
                  <a:cxn ang="0">
                    <a:pos x="4055" y="3692"/>
                  </a:cxn>
                  <a:cxn ang="0">
                    <a:pos x="2840" y="3588"/>
                  </a:cxn>
                  <a:cxn ang="0">
                    <a:pos x="2174" y="3504"/>
                  </a:cxn>
                  <a:cxn ang="0">
                    <a:pos x="1572" y="3405"/>
                  </a:cxn>
                  <a:cxn ang="0">
                    <a:pos x="1049" y="3294"/>
                  </a:cxn>
                  <a:cxn ang="0">
                    <a:pos x="617" y="3172"/>
                  </a:cxn>
                  <a:cxn ang="0">
                    <a:pos x="288" y="3044"/>
                  </a:cxn>
                  <a:cxn ang="0">
                    <a:pos x="79" y="2909"/>
                  </a:cxn>
                  <a:cxn ang="0">
                    <a:pos x="34" y="2857"/>
                  </a:cxn>
                  <a:cxn ang="0">
                    <a:pos x="0" y="2760"/>
                  </a:cxn>
                  <a:cxn ang="0">
                    <a:pos x="17260" y="115"/>
                  </a:cxn>
                </a:cxnLst>
                <a:rect l="0" t="0" r="r" b="b"/>
                <a:pathLst>
                  <a:path w="17260" h="3739">
                    <a:moveTo>
                      <a:pt x="47" y="2751"/>
                    </a:moveTo>
                    <a:lnTo>
                      <a:pt x="55" y="2796"/>
                    </a:lnTo>
                    <a:lnTo>
                      <a:pt x="53" y="2789"/>
                    </a:lnTo>
                    <a:lnTo>
                      <a:pt x="77" y="2834"/>
                    </a:lnTo>
                    <a:lnTo>
                      <a:pt x="74" y="2830"/>
                    </a:lnTo>
                    <a:lnTo>
                      <a:pt x="113" y="2875"/>
                    </a:lnTo>
                    <a:lnTo>
                      <a:pt x="110" y="2872"/>
                    </a:lnTo>
                    <a:lnTo>
                      <a:pt x="164" y="2916"/>
                    </a:lnTo>
                    <a:lnTo>
                      <a:pt x="230" y="2958"/>
                    </a:lnTo>
                    <a:lnTo>
                      <a:pt x="311" y="3001"/>
                    </a:lnTo>
                    <a:lnTo>
                      <a:pt x="405" y="3044"/>
                    </a:lnTo>
                    <a:lnTo>
                      <a:pt x="512" y="3086"/>
                    </a:lnTo>
                    <a:lnTo>
                      <a:pt x="632" y="3127"/>
                    </a:lnTo>
                    <a:lnTo>
                      <a:pt x="764" y="3168"/>
                    </a:lnTo>
                    <a:lnTo>
                      <a:pt x="907" y="3208"/>
                    </a:lnTo>
                    <a:lnTo>
                      <a:pt x="1060" y="3247"/>
                    </a:lnTo>
                    <a:lnTo>
                      <a:pt x="1225" y="3285"/>
                    </a:lnTo>
                    <a:lnTo>
                      <a:pt x="1398" y="3322"/>
                    </a:lnTo>
                    <a:lnTo>
                      <a:pt x="1581" y="3358"/>
                    </a:lnTo>
                    <a:lnTo>
                      <a:pt x="1774" y="3392"/>
                    </a:lnTo>
                    <a:lnTo>
                      <a:pt x="1973" y="3425"/>
                    </a:lnTo>
                    <a:lnTo>
                      <a:pt x="2181" y="3457"/>
                    </a:lnTo>
                    <a:lnTo>
                      <a:pt x="2396" y="3487"/>
                    </a:lnTo>
                    <a:lnTo>
                      <a:pt x="2617" y="3515"/>
                    </a:lnTo>
                    <a:lnTo>
                      <a:pt x="2845" y="3541"/>
                    </a:lnTo>
                    <a:lnTo>
                      <a:pt x="3079" y="3566"/>
                    </a:lnTo>
                    <a:lnTo>
                      <a:pt x="3561" y="3610"/>
                    </a:lnTo>
                    <a:lnTo>
                      <a:pt x="4058" y="3645"/>
                    </a:lnTo>
                    <a:lnTo>
                      <a:pt x="4569" y="3669"/>
                    </a:lnTo>
                    <a:lnTo>
                      <a:pt x="5087" y="3685"/>
                    </a:lnTo>
                    <a:lnTo>
                      <a:pt x="5610" y="3691"/>
                    </a:lnTo>
                    <a:lnTo>
                      <a:pt x="6132" y="3681"/>
                    </a:lnTo>
                    <a:lnTo>
                      <a:pt x="6650" y="3652"/>
                    </a:lnTo>
                    <a:lnTo>
                      <a:pt x="7160" y="3603"/>
                    </a:lnTo>
                    <a:lnTo>
                      <a:pt x="7657" y="3537"/>
                    </a:lnTo>
                    <a:lnTo>
                      <a:pt x="8138" y="3456"/>
                    </a:lnTo>
                    <a:lnTo>
                      <a:pt x="8372" y="3410"/>
                    </a:lnTo>
                    <a:lnTo>
                      <a:pt x="8599" y="3360"/>
                    </a:lnTo>
                    <a:lnTo>
                      <a:pt x="8821" y="3307"/>
                    </a:lnTo>
                    <a:lnTo>
                      <a:pt x="9035" y="3251"/>
                    </a:lnTo>
                    <a:lnTo>
                      <a:pt x="9243" y="3191"/>
                    </a:lnTo>
                    <a:lnTo>
                      <a:pt x="9442" y="3131"/>
                    </a:lnTo>
                    <a:lnTo>
                      <a:pt x="9635" y="3066"/>
                    </a:lnTo>
                    <a:lnTo>
                      <a:pt x="9817" y="2999"/>
                    </a:lnTo>
                    <a:lnTo>
                      <a:pt x="9991" y="2930"/>
                    </a:lnTo>
                    <a:lnTo>
                      <a:pt x="10155" y="2858"/>
                    </a:lnTo>
                    <a:lnTo>
                      <a:pt x="10308" y="2786"/>
                    </a:lnTo>
                    <a:lnTo>
                      <a:pt x="10451" y="2710"/>
                    </a:lnTo>
                    <a:lnTo>
                      <a:pt x="10582" y="2634"/>
                    </a:lnTo>
                    <a:lnTo>
                      <a:pt x="10702" y="2556"/>
                    </a:lnTo>
                    <a:lnTo>
                      <a:pt x="10809" y="2477"/>
                    </a:lnTo>
                    <a:lnTo>
                      <a:pt x="10904" y="2397"/>
                    </a:lnTo>
                    <a:lnTo>
                      <a:pt x="10984" y="2316"/>
                    </a:lnTo>
                    <a:lnTo>
                      <a:pt x="11051" y="2236"/>
                    </a:lnTo>
                    <a:lnTo>
                      <a:pt x="11104" y="2154"/>
                    </a:lnTo>
                    <a:lnTo>
                      <a:pt x="11142" y="2074"/>
                    </a:lnTo>
                    <a:lnTo>
                      <a:pt x="11140" y="2078"/>
                    </a:lnTo>
                    <a:lnTo>
                      <a:pt x="11164" y="1993"/>
                    </a:lnTo>
                    <a:lnTo>
                      <a:pt x="11164" y="1997"/>
                    </a:lnTo>
                    <a:lnTo>
                      <a:pt x="11172" y="1913"/>
                    </a:lnTo>
                    <a:lnTo>
                      <a:pt x="11181" y="1829"/>
                    </a:lnTo>
                    <a:cubicBezTo>
                      <a:pt x="11181" y="1827"/>
                      <a:pt x="11181" y="1826"/>
                      <a:pt x="11182" y="1824"/>
                    </a:cubicBezTo>
                    <a:lnTo>
                      <a:pt x="11208" y="1739"/>
                    </a:lnTo>
                    <a:cubicBezTo>
                      <a:pt x="11208" y="1738"/>
                      <a:pt x="11208" y="1737"/>
                      <a:pt x="11209" y="1736"/>
                    </a:cubicBezTo>
                    <a:lnTo>
                      <a:pt x="11251" y="1653"/>
                    </a:lnTo>
                    <a:cubicBezTo>
                      <a:pt x="11252" y="1652"/>
                      <a:pt x="11252" y="1651"/>
                      <a:pt x="11253" y="1650"/>
                    </a:cubicBezTo>
                    <a:lnTo>
                      <a:pt x="11312" y="1566"/>
                    </a:lnTo>
                    <a:lnTo>
                      <a:pt x="11389" y="1481"/>
                    </a:lnTo>
                    <a:lnTo>
                      <a:pt x="11479" y="1398"/>
                    </a:lnTo>
                    <a:lnTo>
                      <a:pt x="11585" y="1316"/>
                    </a:lnTo>
                    <a:lnTo>
                      <a:pt x="11703" y="1235"/>
                    </a:lnTo>
                    <a:lnTo>
                      <a:pt x="11835" y="1156"/>
                    </a:lnTo>
                    <a:lnTo>
                      <a:pt x="11980" y="1078"/>
                    </a:lnTo>
                    <a:lnTo>
                      <a:pt x="12137" y="1002"/>
                    </a:lnTo>
                    <a:lnTo>
                      <a:pt x="12306" y="928"/>
                    </a:lnTo>
                    <a:lnTo>
                      <a:pt x="12484" y="856"/>
                    </a:lnTo>
                    <a:lnTo>
                      <a:pt x="12675" y="787"/>
                    </a:lnTo>
                    <a:lnTo>
                      <a:pt x="12875" y="720"/>
                    </a:lnTo>
                    <a:lnTo>
                      <a:pt x="13083" y="655"/>
                    </a:lnTo>
                    <a:lnTo>
                      <a:pt x="13302" y="593"/>
                    </a:lnTo>
                    <a:lnTo>
                      <a:pt x="13528" y="533"/>
                    </a:lnTo>
                    <a:lnTo>
                      <a:pt x="13763" y="477"/>
                    </a:lnTo>
                    <a:lnTo>
                      <a:pt x="14004" y="424"/>
                    </a:lnTo>
                    <a:lnTo>
                      <a:pt x="14252" y="374"/>
                    </a:lnTo>
                    <a:lnTo>
                      <a:pt x="14506" y="328"/>
                    </a:lnTo>
                    <a:lnTo>
                      <a:pt x="15030" y="247"/>
                    </a:lnTo>
                    <a:lnTo>
                      <a:pt x="15572" y="181"/>
                    </a:lnTo>
                    <a:lnTo>
                      <a:pt x="16127" y="132"/>
                    </a:lnTo>
                    <a:lnTo>
                      <a:pt x="16691" y="101"/>
                    </a:lnTo>
                    <a:lnTo>
                      <a:pt x="17044" y="95"/>
                    </a:lnTo>
                    <a:lnTo>
                      <a:pt x="17045" y="143"/>
                    </a:lnTo>
                    <a:lnTo>
                      <a:pt x="16694" y="149"/>
                    </a:lnTo>
                    <a:lnTo>
                      <a:pt x="16132" y="179"/>
                    </a:lnTo>
                    <a:lnTo>
                      <a:pt x="15577" y="228"/>
                    </a:lnTo>
                    <a:lnTo>
                      <a:pt x="15037" y="294"/>
                    </a:lnTo>
                    <a:lnTo>
                      <a:pt x="14515" y="375"/>
                    </a:lnTo>
                    <a:lnTo>
                      <a:pt x="14261" y="421"/>
                    </a:lnTo>
                    <a:lnTo>
                      <a:pt x="14015" y="471"/>
                    </a:lnTo>
                    <a:lnTo>
                      <a:pt x="13774" y="524"/>
                    </a:lnTo>
                    <a:lnTo>
                      <a:pt x="13541" y="580"/>
                    </a:lnTo>
                    <a:lnTo>
                      <a:pt x="13315" y="640"/>
                    </a:lnTo>
                    <a:lnTo>
                      <a:pt x="13098" y="700"/>
                    </a:lnTo>
                    <a:lnTo>
                      <a:pt x="12890" y="765"/>
                    </a:lnTo>
                    <a:lnTo>
                      <a:pt x="12692" y="832"/>
                    </a:lnTo>
                    <a:lnTo>
                      <a:pt x="12502" y="901"/>
                    </a:lnTo>
                    <a:lnTo>
                      <a:pt x="12325" y="972"/>
                    </a:lnTo>
                    <a:lnTo>
                      <a:pt x="12158" y="1045"/>
                    </a:lnTo>
                    <a:lnTo>
                      <a:pt x="12003" y="1121"/>
                    </a:lnTo>
                    <a:lnTo>
                      <a:pt x="11860" y="1197"/>
                    </a:lnTo>
                    <a:lnTo>
                      <a:pt x="11730" y="1274"/>
                    </a:lnTo>
                    <a:lnTo>
                      <a:pt x="11614" y="1353"/>
                    </a:lnTo>
                    <a:lnTo>
                      <a:pt x="11512" y="1433"/>
                    </a:lnTo>
                    <a:lnTo>
                      <a:pt x="11424" y="1514"/>
                    </a:lnTo>
                    <a:lnTo>
                      <a:pt x="11351" y="1593"/>
                    </a:lnTo>
                    <a:lnTo>
                      <a:pt x="11292" y="1677"/>
                    </a:lnTo>
                    <a:lnTo>
                      <a:pt x="11294" y="1674"/>
                    </a:lnTo>
                    <a:lnTo>
                      <a:pt x="11252" y="1757"/>
                    </a:lnTo>
                    <a:lnTo>
                      <a:pt x="11253" y="1753"/>
                    </a:lnTo>
                    <a:lnTo>
                      <a:pt x="11227" y="1838"/>
                    </a:lnTo>
                    <a:lnTo>
                      <a:pt x="11228" y="1834"/>
                    </a:lnTo>
                    <a:lnTo>
                      <a:pt x="11219" y="1918"/>
                    </a:lnTo>
                    <a:lnTo>
                      <a:pt x="11211" y="2002"/>
                    </a:lnTo>
                    <a:cubicBezTo>
                      <a:pt x="11211" y="2003"/>
                      <a:pt x="11211" y="2005"/>
                      <a:pt x="11211" y="2006"/>
                    </a:cubicBezTo>
                    <a:lnTo>
                      <a:pt x="11187" y="2091"/>
                    </a:lnTo>
                    <a:cubicBezTo>
                      <a:pt x="11186" y="2092"/>
                      <a:pt x="11186" y="2093"/>
                      <a:pt x="11185" y="2095"/>
                    </a:cubicBezTo>
                    <a:lnTo>
                      <a:pt x="11145" y="2181"/>
                    </a:lnTo>
                    <a:lnTo>
                      <a:pt x="11088" y="2267"/>
                    </a:lnTo>
                    <a:lnTo>
                      <a:pt x="11018" y="2350"/>
                    </a:lnTo>
                    <a:lnTo>
                      <a:pt x="10935" y="2434"/>
                    </a:lnTo>
                    <a:lnTo>
                      <a:pt x="10838" y="2516"/>
                    </a:lnTo>
                    <a:lnTo>
                      <a:pt x="10728" y="2597"/>
                    </a:lnTo>
                    <a:lnTo>
                      <a:pt x="10607" y="2675"/>
                    </a:lnTo>
                    <a:lnTo>
                      <a:pt x="10474" y="2753"/>
                    </a:lnTo>
                    <a:lnTo>
                      <a:pt x="10329" y="2829"/>
                    </a:lnTo>
                    <a:lnTo>
                      <a:pt x="10174" y="2902"/>
                    </a:lnTo>
                    <a:lnTo>
                      <a:pt x="10008" y="2975"/>
                    </a:lnTo>
                    <a:lnTo>
                      <a:pt x="9834" y="3044"/>
                    </a:lnTo>
                    <a:lnTo>
                      <a:pt x="9650" y="3111"/>
                    </a:lnTo>
                    <a:lnTo>
                      <a:pt x="9456" y="3176"/>
                    </a:lnTo>
                    <a:lnTo>
                      <a:pt x="9256" y="3238"/>
                    </a:lnTo>
                    <a:lnTo>
                      <a:pt x="9048" y="3298"/>
                    </a:lnTo>
                    <a:lnTo>
                      <a:pt x="8832" y="3354"/>
                    </a:lnTo>
                    <a:lnTo>
                      <a:pt x="8610" y="3407"/>
                    </a:lnTo>
                    <a:lnTo>
                      <a:pt x="8381" y="3457"/>
                    </a:lnTo>
                    <a:lnTo>
                      <a:pt x="8146" y="3503"/>
                    </a:lnTo>
                    <a:lnTo>
                      <a:pt x="7664" y="3584"/>
                    </a:lnTo>
                    <a:lnTo>
                      <a:pt x="7165" y="3650"/>
                    </a:lnTo>
                    <a:lnTo>
                      <a:pt x="6653" y="3699"/>
                    </a:lnTo>
                    <a:lnTo>
                      <a:pt x="6133" y="3729"/>
                    </a:lnTo>
                    <a:lnTo>
                      <a:pt x="5609" y="3739"/>
                    </a:lnTo>
                    <a:lnTo>
                      <a:pt x="5086" y="3733"/>
                    </a:lnTo>
                    <a:lnTo>
                      <a:pt x="4566" y="3717"/>
                    </a:lnTo>
                    <a:lnTo>
                      <a:pt x="4055" y="3692"/>
                    </a:lnTo>
                    <a:lnTo>
                      <a:pt x="3556" y="3657"/>
                    </a:lnTo>
                    <a:lnTo>
                      <a:pt x="3074" y="3613"/>
                    </a:lnTo>
                    <a:lnTo>
                      <a:pt x="2840" y="3588"/>
                    </a:lnTo>
                    <a:lnTo>
                      <a:pt x="2611" y="3562"/>
                    </a:lnTo>
                    <a:lnTo>
                      <a:pt x="2389" y="3534"/>
                    </a:lnTo>
                    <a:lnTo>
                      <a:pt x="2174" y="3504"/>
                    </a:lnTo>
                    <a:lnTo>
                      <a:pt x="1966" y="3472"/>
                    </a:lnTo>
                    <a:lnTo>
                      <a:pt x="1765" y="3439"/>
                    </a:lnTo>
                    <a:lnTo>
                      <a:pt x="1572" y="3405"/>
                    </a:lnTo>
                    <a:lnTo>
                      <a:pt x="1388" y="3369"/>
                    </a:lnTo>
                    <a:lnTo>
                      <a:pt x="1214" y="3332"/>
                    </a:lnTo>
                    <a:lnTo>
                      <a:pt x="1049" y="3294"/>
                    </a:lnTo>
                    <a:lnTo>
                      <a:pt x="894" y="3255"/>
                    </a:lnTo>
                    <a:lnTo>
                      <a:pt x="749" y="3213"/>
                    </a:lnTo>
                    <a:lnTo>
                      <a:pt x="617" y="3172"/>
                    </a:lnTo>
                    <a:lnTo>
                      <a:pt x="495" y="3131"/>
                    </a:lnTo>
                    <a:lnTo>
                      <a:pt x="386" y="3087"/>
                    </a:lnTo>
                    <a:lnTo>
                      <a:pt x="288" y="3044"/>
                    </a:lnTo>
                    <a:lnTo>
                      <a:pt x="205" y="2999"/>
                    </a:lnTo>
                    <a:lnTo>
                      <a:pt x="133" y="2953"/>
                    </a:lnTo>
                    <a:lnTo>
                      <a:pt x="79" y="2909"/>
                    </a:lnTo>
                    <a:cubicBezTo>
                      <a:pt x="78" y="2908"/>
                      <a:pt x="77" y="2907"/>
                      <a:pt x="76" y="2906"/>
                    </a:cubicBezTo>
                    <a:lnTo>
                      <a:pt x="37" y="2861"/>
                    </a:lnTo>
                    <a:cubicBezTo>
                      <a:pt x="36" y="2860"/>
                      <a:pt x="35" y="2858"/>
                      <a:pt x="34" y="2857"/>
                    </a:cubicBezTo>
                    <a:lnTo>
                      <a:pt x="10" y="2812"/>
                    </a:lnTo>
                    <a:cubicBezTo>
                      <a:pt x="9" y="2810"/>
                      <a:pt x="8" y="2807"/>
                      <a:pt x="8" y="2805"/>
                    </a:cubicBezTo>
                    <a:lnTo>
                      <a:pt x="0" y="2760"/>
                    </a:lnTo>
                    <a:lnTo>
                      <a:pt x="47" y="2751"/>
                    </a:lnTo>
                    <a:close/>
                    <a:moveTo>
                      <a:pt x="17018" y="0"/>
                    </a:moveTo>
                    <a:lnTo>
                      <a:pt x="17260" y="115"/>
                    </a:lnTo>
                    <a:lnTo>
                      <a:pt x="17023" y="240"/>
                    </a:lnTo>
                    <a:lnTo>
                      <a:pt x="17018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3" name="Rectangle 401"/>
              <p:cNvSpPr>
                <a:spLocks noChangeArrowheads="1"/>
              </p:cNvSpPr>
              <p:nvPr/>
            </p:nvSpPr>
            <p:spPr bwMode="auto">
              <a:xfrm>
                <a:off x="3139" y="844"/>
                <a:ext cx="97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smtClean="0">
                    <a:ln>
                      <a:noFill/>
                    </a:ln>
                    <a:solidFill>
                      <a:srgbClr val="D9D9D9"/>
                    </a:solidFill>
                    <a:effectLst/>
                    <a:latin typeface="Calibri" pitchFamily="34" charset="0"/>
                    <a:cs typeface="Arial" pitchFamily="34" charset="0"/>
                  </a:rPr>
                  <a:t>Interface utilisateur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4" name="Freeform 402"/>
              <p:cNvSpPr>
                <a:spLocks noEditPoints="1"/>
              </p:cNvSpPr>
              <p:nvPr/>
            </p:nvSpPr>
            <p:spPr bwMode="auto">
              <a:xfrm>
                <a:off x="2998" y="793"/>
                <a:ext cx="1158" cy="194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7096" y="0"/>
                  </a:cxn>
                  <a:cxn ang="0">
                    <a:pos x="7120" y="24"/>
                  </a:cxn>
                  <a:cxn ang="0">
                    <a:pos x="7120" y="12152"/>
                  </a:cxn>
                  <a:cxn ang="0">
                    <a:pos x="7096" y="12176"/>
                  </a:cxn>
                  <a:cxn ang="0">
                    <a:pos x="24" y="12176"/>
                  </a:cxn>
                  <a:cxn ang="0">
                    <a:pos x="0" y="12152"/>
                  </a:cxn>
                  <a:cxn ang="0">
                    <a:pos x="0" y="24"/>
                  </a:cxn>
                  <a:cxn ang="0">
                    <a:pos x="48" y="12152"/>
                  </a:cxn>
                  <a:cxn ang="0">
                    <a:pos x="24" y="12128"/>
                  </a:cxn>
                  <a:cxn ang="0">
                    <a:pos x="7096" y="12128"/>
                  </a:cxn>
                  <a:cxn ang="0">
                    <a:pos x="7072" y="12152"/>
                  </a:cxn>
                  <a:cxn ang="0">
                    <a:pos x="7072" y="24"/>
                  </a:cxn>
                  <a:cxn ang="0">
                    <a:pos x="7096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12152"/>
                  </a:cxn>
                </a:cxnLst>
                <a:rect l="0" t="0" r="r" b="b"/>
                <a:pathLst>
                  <a:path w="7120" h="12176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7096" y="0"/>
                    </a:lnTo>
                    <a:cubicBezTo>
                      <a:pt x="7110" y="0"/>
                      <a:pt x="7120" y="11"/>
                      <a:pt x="7120" y="24"/>
                    </a:cubicBezTo>
                    <a:lnTo>
                      <a:pt x="7120" y="12152"/>
                    </a:lnTo>
                    <a:cubicBezTo>
                      <a:pt x="7120" y="12166"/>
                      <a:pt x="7110" y="12176"/>
                      <a:pt x="7096" y="12176"/>
                    </a:cubicBezTo>
                    <a:lnTo>
                      <a:pt x="24" y="12176"/>
                    </a:lnTo>
                    <a:cubicBezTo>
                      <a:pt x="11" y="12176"/>
                      <a:pt x="0" y="12166"/>
                      <a:pt x="0" y="12152"/>
                    </a:cubicBezTo>
                    <a:lnTo>
                      <a:pt x="0" y="24"/>
                    </a:lnTo>
                    <a:close/>
                    <a:moveTo>
                      <a:pt x="48" y="12152"/>
                    </a:moveTo>
                    <a:lnTo>
                      <a:pt x="24" y="12128"/>
                    </a:lnTo>
                    <a:lnTo>
                      <a:pt x="7096" y="12128"/>
                    </a:lnTo>
                    <a:lnTo>
                      <a:pt x="7072" y="12152"/>
                    </a:lnTo>
                    <a:lnTo>
                      <a:pt x="7072" y="24"/>
                    </a:lnTo>
                    <a:lnTo>
                      <a:pt x="7096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2152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5" name="Freeform 403"/>
              <p:cNvSpPr>
                <a:spLocks noEditPoints="1"/>
              </p:cNvSpPr>
              <p:nvPr/>
            </p:nvSpPr>
            <p:spPr bwMode="auto">
              <a:xfrm>
                <a:off x="3055" y="1040"/>
                <a:ext cx="1044" cy="161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6392" y="0"/>
                  </a:cxn>
                  <a:cxn ang="0">
                    <a:pos x="6416" y="24"/>
                  </a:cxn>
                  <a:cxn ang="0">
                    <a:pos x="6416" y="10120"/>
                  </a:cxn>
                  <a:cxn ang="0">
                    <a:pos x="6392" y="10144"/>
                  </a:cxn>
                  <a:cxn ang="0">
                    <a:pos x="24" y="10144"/>
                  </a:cxn>
                  <a:cxn ang="0">
                    <a:pos x="0" y="10120"/>
                  </a:cxn>
                  <a:cxn ang="0">
                    <a:pos x="0" y="24"/>
                  </a:cxn>
                  <a:cxn ang="0">
                    <a:pos x="48" y="10120"/>
                  </a:cxn>
                  <a:cxn ang="0">
                    <a:pos x="24" y="10096"/>
                  </a:cxn>
                  <a:cxn ang="0">
                    <a:pos x="6392" y="10096"/>
                  </a:cxn>
                  <a:cxn ang="0">
                    <a:pos x="6368" y="10120"/>
                  </a:cxn>
                  <a:cxn ang="0">
                    <a:pos x="6368" y="24"/>
                  </a:cxn>
                  <a:cxn ang="0">
                    <a:pos x="6392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10120"/>
                  </a:cxn>
                </a:cxnLst>
                <a:rect l="0" t="0" r="r" b="b"/>
                <a:pathLst>
                  <a:path w="6416" h="10144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6392" y="0"/>
                    </a:lnTo>
                    <a:cubicBezTo>
                      <a:pt x="6406" y="0"/>
                      <a:pt x="6416" y="11"/>
                      <a:pt x="6416" y="24"/>
                    </a:cubicBezTo>
                    <a:lnTo>
                      <a:pt x="6416" y="10120"/>
                    </a:lnTo>
                    <a:cubicBezTo>
                      <a:pt x="6416" y="10134"/>
                      <a:pt x="6406" y="10144"/>
                      <a:pt x="6392" y="10144"/>
                    </a:cubicBezTo>
                    <a:lnTo>
                      <a:pt x="24" y="10144"/>
                    </a:lnTo>
                    <a:cubicBezTo>
                      <a:pt x="11" y="10144"/>
                      <a:pt x="0" y="10134"/>
                      <a:pt x="0" y="10120"/>
                    </a:cubicBezTo>
                    <a:lnTo>
                      <a:pt x="0" y="24"/>
                    </a:lnTo>
                    <a:close/>
                    <a:moveTo>
                      <a:pt x="48" y="10120"/>
                    </a:moveTo>
                    <a:lnTo>
                      <a:pt x="24" y="10096"/>
                    </a:lnTo>
                    <a:lnTo>
                      <a:pt x="6392" y="10096"/>
                    </a:lnTo>
                    <a:lnTo>
                      <a:pt x="6368" y="10120"/>
                    </a:lnTo>
                    <a:lnTo>
                      <a:pt x="6368" y="24"/>
                    </a:lnTo>
                    <a:lnTo>
                      <a:pt x="6392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0120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6" name="Freeform 404"/>
              <p:cNvSpPr>
                <a:spLocks/>
              </p:cNvSpPr>
              <p:nvPr/>
            </p:nvSpPr>
            <p:spPr bwMode="auto">
              <a:xfrm>
                <a:off x="3314" y="1103"/>
                <a:ext cx="546" cy="4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6" y="0"/>
                  </a:cxn>
                  <a:cxn ang="0">
                    <a:pos x="546" y="316"/>
                  </a:cxn>
                  <a:cxn ang="0">
                    <a:pos x="460" y="401"/>
                  </a:cxn>
                  <a:cxn ang="0">
                    <a:pos x="0" y="401"/>
                  </a:cxn>
                  <a:cxn ang="0">
                    <a:pos x="0" y="0"/>
                  </a:cxn>
                </a:cxnLst>
                <a:rect l="0" t="0" r="r" b="b"/>
                <a:pathLst>
                  <a:path w="546" h="401">
                    <a:moveTo>
                      <a:pt x="0" y="0"/>
                    </a:moveTo>
                    <a:lnTo>
                      <a:pt x="546" y="0"/>
                    </a:lnTo>
                    <a:lnTo>
                      <a:pt x="546" y="316"/>
                    </a:lnTo>
                    <a:lnTo>
                      <a:pt x="460" y="401"/>
                    </a:lnTo>
                    <a:lnTo>
                      <a:pt x="0" y="4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7" name="Freeform 405"/>
              <p:cNvSpPr>
                <a:spLocks/>
              </p:cNvSpPr>
              <p:nvPr/>
            </p:nvSpPr>
            <p:spPr bwMode="auto">
              <a:xfrm>
                <a:off x="3774" y="1419"/>
                <a:ext cx="86" cy="85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18" y="17"/>
                  </a:cxn>
                  <a:cxn ang="0">
                    <a:pos x="86" y="0"/>
                  </a:cxn>
                  <a:cxn ang="0">
                    <a:pos x="0" y="85"/>
                  </a:cxn>
                </a:cxnLst>
                <a:rect l="0" t="0" r="r" b="b"/>
                <a:pathLst>
                  <a:path w="86" h="85">
                    <a:moveTo>
                      <a:pt x="0" y="85"/>
                    </a:moveTo>
                    <a:lnTo>
                      <a:pt x="18" y="17"/>
                    </a:lnTo>
                    <a:lnTo>
                      <a:pt x="86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8" name="Freeform 406"/>
              <p:cNvSpPr>
                <a:spLocks/>
              </p:cNvSpPr>
              <p:nvPr/>
            </p:nvSpPr>
            <p:spPr bwMode="auto">
              <a:xfrm>
                <a:off x="3310" y="1099"/>
                <a:ext cx="555" cy="408"/>
              </a:xfrm>
              <a:custGeom>
                <a:avLst/>
                <a:gdLst/>
                <a:ahLst/>
                <a:cxnLst>
                  <a:cxn ang="0">
                    <a:pos x="2831" y="2531"/>
                  </a:cxn>
                  <a:cxn ang="0">
                    <a:pos x="2937" y="2106"/>
                  </a:cxn>
                  <a:cxn ang="0">
                    <a:pos x="2954" y="2089"/>
                  </a:cxn>
                  <a:cxn ang="0">
                    <a:pos x="3379" y="1983"/>
                  </a:cxn>
                  <a:cxn ang="0">
                    <a:pos x="3405" y="1994"/>
                  </a:cxn>
                  <a:cxn ang="0">
                    <a:pos x="3401" y="2023"/>
                  </a:cxn>
                  <a:cxn ang="0">
                    <a:pos x="2871" y="2553"/>
                  </a:cxn>
                  <a:cxn ang="0">
                    <a:pos x="2854" y="2560"/>
                  </a:cxn>
                  <a:cxn ang="0">
                    <a:pos x="24" y="2560"/>
                  </a:cxn>
                  <a:cxn ang="0">
                    <a:pos x="0" y="2536"/>
                  </a:cxn>
                  <a:cxn ang="0">
                    <a:pos x="0" y="24"/>
                  </a:cxn>
                  <a:cxn ang="0">
                    <a:pos x="24" y="0"/>
                  </a:cxn>
                  <a:cxn ang="0">
                    <a:pos x="3384" y="0"/>
                  </a:cxn>
                  <a:cxn ang="0">
                    <a:pos x="3408" y="24"/>
                  </a:cxn>
                  <a:cxn ang="0">
                    <a:pos x="3408" y="2006"/>
                  </a:cxn>
                  <a:cxn ang="0">
                    <a:pos x="3360" y="2006"/>
                  </a:cxn>
                  <a:cxn ang="0">
                    <a:pos x="3360" y="24"/>
                  </a:cxn>
                  <a:cxn ang="0">
                    <a:pos x="3384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2536"/>
                  </a:cxn>
                  <a:cxn ang="0">
                    <a:pos x="24" y="2512"/>
                  </a:cxn>
                  <a:cxn ang="0">
                    <a:pos x="2854" y="2512"/>
                  </a:cxn>
                  <a:cxn ang="0">
                    <a:pos x="2837" y="2519"/>
                  </a:cxn>
                  <a:cxn ang="0">
                    <a:pos x="3367" y="1989"/>
                  </a:cxn>
                  <a:cxn ang="0">
                    <a:pos x="3390" y="2029"/>
                  </a:cxn>
                  <a:cxn ang="0">
                    <a:pos x="2966" y="2135"/>
                  </a:cxn>
                  <a:cxn ang="0">
                    <a:pos x="2983" y="2118"/>
                  </a:cxn>
                  <a:cxn ang="0">
                    <a:pos x="2877" y="2542"/>
                  </a:cxn>
                  <a:cxn ang="0">
                    <a:pos x="2831" y="2531"/>
                  </a:cxn>
                </a:cxnLst>
                <a:rect l="0" t="0" r="r" b="b"/>
                <a:pathLst>
                  <a:path w="3411" h="2560">
                    <a:moveTo>
                      <a:pt x="2831" y="2531"/>
                    </a:moveTo>
                    <a:lnTo>
                      <a:pt x="2937" y="2106"/>
                    </a:lnTo>
                    <a:cubicBezTo>
                      <a:pt x="2939" y="2098"/>
                      <a:pt x="2946" y="2091"/>
                      <a:pt x="2954" y="2089"/>
                    </a:cubicBezTo>
                    <a:lnTo>
                      <a:pt x="3379" y="1983"/>
                    </a:lnTo>
                    <a:cubicBezTo>
                      <a:pt x="3389" y="1980"/>
                      <a:pt x="3400" y="1985"/>
                      <a:pt x="3405" y="1994"/>
                    </a:cubicBezTo>
                    <a:cubicBezTo>
                      <a:pt x="3411" y="2004"/>
                      <a:pt x="3409" y="2015"/>
                      <a:pt x="3401" y="2023"/>
                    </a:cubicBezTo>
                    <a:lnTo>
                      <a:pt x="2871" y="2553"/>
                    </a:lnTo>
                    <a:cubicBezTo>
                      <a:pt x="2867" y="2558"/>
                      <a:pt x="2860" y="2560"/>
                      <a:pt x="2854" y="2560"/>
                    </a:cubicBezTo>
                    <a:lnTo>
                      <a:pt x="24" y="2560"/>
                    </a:lnTo>
                    <a:cubicBezTo>
                      <a:pt x="11" y="2560"/>
                      <a:pt x="0" y="2550"/>
                      <a:pt x="0" y="2536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lnTo>
                      <a:pt x="3384" y="0"/>
                    </a:lnTo>
                    <a:cubicBezTo>
                      <a:pt x="3398" y="0"/>
                      <a:pt x="3408" y="11"/>
                      <a:pt x="3408" y="24"/>
                    </a:cubicBezTo>
                    <a:lnTo>
                      <a:pt x="3408" y="2006"/>
                    </a:lnTo>
                    <a:lnTo>
                      <a:pt x="3360" y="2006"/>
                    </a:lnTo>
                    <a:lnTo>
                      <a:pt x="3360" y="24"/>
                    </a:lnTo>
                    <a:lnTo>
                      <a:pt x="3384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2536"/>
                    </a:lnTo>
                    <a:lnTo>
                      <a:pt x="24" y="2512"/>
                    </a:lnTo>
                    <a:lnTo>
                      <a:pt x="2854" y="2512"/>
                    </a:lnTo>
                    <a:lnTo>
                      <a:pt x="2837" y="2519"/>
                    </a:lnTo>
                    <a:lnTo>
                      <a:pt x="3367" y="1989"/>
                    </a:lnTo>
                    <a:lnTo>
                      <a:pt x="3390" y="2029"/>
                    </a:lnTo>
                    <a:lnTo>
                      <a:pt x="2966" y="2135"/>
                    </a:lnTo>
                    <a:lnTo>
                      <a:pt x="2983" y="2118"/>
                    </a:lnTo>
                    <a:lnTo>
                      <a:pt x="2877" y="2542"/>
                    </a:lnTo>
                    <a:lnTo>
                      <a:pt x="2831" y="253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9" name="Rectangle 407"/>
              <p:cNvSpPr>
                <a:spLocks noChangeArrowheads="1"/>
              </p:cNvSpPr>
              <p:nvPr/>
            </p:nvSpPr>
            <p:spPr bwMode="auto">
              <a:xfrm>
                <a:off x="3530" y="1177"/>
                <a:ext cx="164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JDL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0" name="Rectangle 408"/>
              <p:cNvSpPr>
                <a:spLocks noChangeArrowheads="1"/>
              </p:cNvSpPr>
              <p:nvPr/>
            </p:nvSpPr>
            <p:spPr bwMode="auto">
              <a:xfrm>
                <a:off x="3338" y="1279"/>
                <a:ext cx="281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Type= "Job";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1" name="Rectangle 409"/>
              <p:cNvSpPr>
                <a:spLocks noChangeArrowheads="1"/>
              </p:cNvSpPr>
              <p:nvPr/>
            </p:nvSpPr>
            <p:spPr bwMode="auto">
              <a:xfrm>
                <a:off x="3338" y="1327"/>
                <a:ext cx="190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JobType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2" name="Rectangle 410"/>
              <p:cNvSpPr>
                <a:spLocks noChangeArrowheads="1"/>
              </p:cNvSpPr>
              <p:nvPr/>
            </p:nvSpPr>
            <p:spPr bwMode="auto">
              <a:xfrm>
                <a:off x="3481" y="1327"/>
                <a:ext cx="263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= "Normal";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3" name="Rectangle 411"/>
              <p:cNvSpPr>
                <a:spLocks noChangeArrowheads="1"/>
              </p:cNvSpPr>
              <p:nvPr/>
            </p:nvSpPr>
            <p:spPr bwMode="auto">
              <a:xfrm>
                <a:off x="3338" y="1376"/>
                <a:ext cx="247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Executable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4" name="Rectangle 412"/>
              <p:cNvSpPr>
                <a:spLocks noChangeArrowheads="1"/>
              </p:cNvSpPr>
              <p:nvPr/>
            </p:nvSpPr>
            <p:spPr bwMode="auto">
              <a:xfrm>
                <a:off x="3530" y="1376"/>
                <a:ext cx="83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= "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5" name="Rectangle 413"/>
              <p:cNvSpPr>
                <a:spLocks noChangeArrowheads="1"/>
              </p:cNvSpPr>
              <p:nvPr/>
            </p:nvSpPr>
            <p:spPr bwMode="auto">
              <a:xfrm>
                <a:off x="3575" y="1376"/>
                <a:ext cx="99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env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6" name="Rectangle 414"/>
              <p:cNvSpPr>
                <a:spLocks noChangeArrowheads="1"/>
              </p:cNvSpPr>
              <p:nvPr/>
            </p:nvSpPr>
            <p:spPr bwMode="auto">
              <a:xfrm>
                <a:off x="3645" y="1376"/>
                <a:ext cx="203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python";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7" name="Rectangle 415"/>
              <p:cNvSpPr>
                <a:spLocks noChangeArrowheads="1"/>
              </p:cNvSpPr>
              <p:nvPr/>
            </p:nvSpPr>
            <p:spPr bwMode="auto">
              <a:xfrm>
                <a:off x="3338" y="1424"/>
                <a:ext cx="541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Arguments = "Alhtair.py";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8" name="Freeform 416"/>
              <p:cNvSpPr>
                <a:spLocks noEditPoints="1"/>
              </p:cNvSpPr>
              <p:nvPr/>
            </p:nvSpPr>
            <p:spPr bwMode="auto">
              <a:xfrm>
                <a:off x="3566" y="2116"/>
                <a:ext cx="490" cy="441"/>
              </a:xfrm>
              <a:custGeom>
                <a:avLst/>
                <a:gdLst/>
                <a:ahLst/>
                <a:cxnLst>
                  <a:cxn ang="0">
                    <a:pos x="0" y="2768"/>
                  </a:cxn>
                  <a:cxn ang="0">
                    <a:pos x="346" y="2422"/>
                  </a:cxn>
                  <a:cxn ang="0">
                    <a:pos x="346" y="2422"/>
                  </a:cxn>
                  <a:cxn ang="0">
                    <a:pos x="0" y="2422"/>
                  </a:cxn>
                  <a:cxn ang="0">
                    <a:pos x="0" y="2422"/>
                  </a:cxn>
                  <a:cxn ang="0">
                    <a:pos x="173" y="2249"/>
                  </a:cxn>
                  <a:cxn ang="0">
                    <a:pos x="0" y="2076"/>
                  </a:cxn>
                  <a:cxn ang="0">
                    <a:pos x="0" y="2076"/>
                  </a:cxn>
                  <a:cxn ang="0">
                    <a:pos x="0" y="2076"/>
                  </a:cxn>
                  <a:cxn ang="0">
                    <a:pos x="346" y="2076"/>
                  </a:cxn>
                  <a:cxn ang="0">
                    <a:pos x="346" y="346"/>
                  </a:cxn>
                  <a:cxn ang="0">
                    <a:pos x="346" y="346"/>
                  </a:cxn>
                  <a:cxn ang="0">
                    <a:pos x="692" y="0"/>
                  </a:cxn>
                  <a:cxn ang="0">
                    <a:pos x="692" y="0"/>
                  </a:cxn>
                  <a:cxn ang="0">
                    <a:pos x="692" y="0"/>
                  </a:cxn>
                  <a:cxn ang="0">
                    <a:pos x="2668" y="0"/>
                  </a:cxn>
                  <a:cxn ang="0">
                    <a:pos x="2668" y="0"/>
                  </a:cxn>
                  <a:cxn ang="0">
                    <a:pos x="3014" y="346"/>
                  </a:cxn>
                  <a:cxn ang="0">
                    <a:pos x="2668" y="692"/>
                  </a:cxn>
                  <a:cxn ang="0">
                    <a:pos x="2668" y="692"/>
                  </a:cxn>
                  <a:cxn ang="0">
                    <a:pos x="2668" y="692"/>
                  </a:cxn>
                  <a:cxn ang="0">
                    <a:pos x="2322" y="692"/>
                  </a:cxn>
                  <a:cxn ang="0">
                    <a:pos x="2322" y="2422"/>
                  </a:cxn>
                  <a:cxn ang="0">
                    <a:pos x="2322" y="2422"/>
                  </a:cxn>
                  <a:cxn ang="0">
                    <a:pos x="1976" y="2768"/>
                  </a:cxn>
                  <a:cxn ang="0">
                    <a:pos x="1976" y="2768"/>
                  </a:cxn>
                  <a:cxn ang="0">
                    <a:pos x="0" y="2768"/>
                  </a:cxn>
                  <a:cxn ang="0">
                    <a:pos x="1038" y="346"/>
                  </a:cxn>
                  <a:cxn ang="0">
                    <a:pos x="692" y="692"/>
                  </a:cxn>
                  <a:cxn ang="0">
                    <a:pos x="692" y="692"/>
                  </a:cxn>
                  <a:cxn ang="0">
                    <a:pos x="519" y="519"/>
                  </a:cxn>
                  <a:cxn ang="0">
                    <a:pos x="692" y="346"/>
                  </a:cxn>
                  <a:cxn ang="0">
                    <a:pos x="692" y="346"/>
                  </a:cxn>
                  <a:cxn ang="0">
                    <a:pos x="1038" y="346"/>
                  </a:cxn>
                </a:cxnLst>
                <a:rect l="0" t="0" r="r" b="b"/>
                <a:pathLst>
                  <a:path w="3014" h="2768">
                    <a:moveTo>
                      <a:pt x="0" y="2768"/>
                    </a:moveTo>
                    <a:cubicBezTo>
                      <a:pt x="192" y="2768"/>
                      <a:pt x="346" y="2614"/>
                      <a:pt x="346" y="2422"/>
                    </a:cubicBezTo>
                    <a:lnTo>
                      <a:pt x="346" y="2422"/>
                    </a:lnTo>
                    <a:lnTo>
                      <a:pt x="0" y="2422"/>
                    </a:lnTo>
                    <a:lnTo>
                      <a:pt x="0" y="2422"/>
                    </a:lnTo>
                    <a:cubicBezTo>
                      <a:pt x="96" y="2422"/>
                      <a:pt x="173" y="2345"/>
                      <a:pt x="173" y="2249"/>
                    </a:cubicBezTo>
                    <a:cubicBezTo>
                      <a:pt x="173" y="2154"/>
                      <a:pt x="96" y="2076"/>
                      <a:pt x="0" y="2076"/>
                    </a:cubicBezTo>
                    <a:cubicBezTo>
                      <a:pt x="0" y="2076"/>
                      <a:pt x="0" y="2076"/>
                      <a:pt x="0" y="2076"/>
                    </a:cubicBezTo>
                    <a:lnTo>
                      <a:pt x="0" y="2076"/>
                    </a:lnTo>
                    <a:lnTo>
                      <a:pt x="346" y="2076"/>
                    </a:lnTo>
                    <a:lnTo>
                      <a:pt x="346" y="346"/>
                    </a:lnTo>
                    <a:lnTo>
                      <a:pt x="346" y="346"/>
                    </a:lnTo>
                    <a:cubicBezTo>
                      <a:pt x="346" y="155"/>
                      <a:pt x="501" y="0"/>
                      <a:pt x="692" y="0"/>
                    </a:cubicBezTo>
                    <a:cubicBezTo>
                      <a:pt x="692" y="0"/>
                      <a:pt x="692" y="0"/>
                      <a:pt x="692" y="0"/>
                    </a:cubicBezTo>
                    <a:lnTo>
                      <a:pt x="692" y="0"/>
                    </a:lnTo>
                    <a:lnTo>
                      <a:pt x="2668" y="0"/>
                    </a:lnTo>
                    <a:lnTo>
                      <a:pt x="2668" y="0"/>
                    </a:lnTo>
                    <a:cubicBezTo>
                      <a:pt x="2860" y="0"/>
                      <a:pt x="3014" y="155"/>
                      <a:pt x="3014" y="346"/>
                    </a:cubicBezTo>
                    <a:cubicBezTo>
                      <a:pt x="3014" y="538"/>
                      <a:pt x="2860" y="692"/>
                      <a:pt x="2668" y="692"/>
                    </a:cubicBezTo>
                    <a:cubicBezTo>
                      <a:pt x="2668" y="692"/>
                      <a:pt x="2668" y="692"/>
                      <a:pt x="2668" y="692"/>
                    </a:cubicBezTo>
                    <a:lnTo>
                      <a:pt x="2668" y="692"/>
                    </a:lnTo>
                    <a:lnTo>
                      <a:pt x="2322" y="692"/>
                    </a:lnTo>
                    <a:lnTo>
                      <a:pt x="2322" y="2422"/>
                    </a:lnTo>
                    <a:lnTo>
                      <a:pt x="2322" y="2422"/>
                    </a:lnTo>
                    <a:cubicBezTo>
                      <a:pt x="2322" y="2614"/>
                      <a:pt x="2168" y="2768"/>
                      <a:pt x="1976" y="2768"/>
                    </a:cubicBezTo>
                    <a:cubicBezTo>
                      <a:pt x="1976" y="2768"/>
                      <a:pt x="1976" y="2768"/>
                      <a:pt x="1976" y="2768"/>
                    </a:cubicBezTo>
                    <a:lnTo>
                      <a:pt x="0" y="2768"/>
                    </a:lnTo>
                    <a:close/>
                    <a:moveTo>
                      <a:pt x="1038" y="346"/>
                    </a:moveTo>
                    <a:cubicBezTo>
                      <a:pt x="1038" y="538"/>
                      <a:pt x="884" y="692"/>
                      <a:pt x="692" y="692"/>
                    </a:cubicBezTo>
                    <a:cubicBezTo>
                      <a:pt x="692" y="692"/>
                      <a:pt x="692" y="692"/>
                      <a:pt x="692" y="692"/>
                    </a:cubicBezTo>
                    <a:cubicBezTo>
                      <a:pt x="597" y="692"/>
                      <a:pt x="519" y="615"/>
                      <a:pt x="519" y="519"/>
                    </a:cubicBezTo>
                    <a:cubicBezTo>
                      <a:pt x="519" y="424"/>
                      <a:pt x="597" y="346"/>
                      <a:pt x="692" y="346"/>
                    </a:cubicBezTo>
                    <a:cubicBezTo>
                      <a:pt x="692" y="346"/>
                      <a:pt x="692" y="346"/>
                      <a:pt x="692" y="346"/>
                    </a:cubicBezTo>
                    <a:lnTo>
                      <a:pt x="1038" y="34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9" name="Freeform 417"/>
              <p:cNvSpPr>
                <a:spLocks noEditPoints="1"/>
              </p:cNvSpPr>
              <p:nvPr/>
            </p:nvSpPr>
            <p:spPr bwMode="auto">
              <a:xfrm>
                <a:off x="3509" y="2171"/>
                <a:ext cx="225" cy="386"/>
              </a:xfrm>
              <a:custGeom>
                <a:avLst/>
                <a:gdLst/>
                <a:ahLst/>
                <a:cxnLst>
                  <a:cxn ang="0">
                    <a:pos x="1384" y="0"/>
                  </a:cxn>
                  <a:cxn ang="0">
                    <a:pos x="1038" y="346"/>
                  </a:cxn>
                  <a:cxn ang="0">
                    <a:pos x="1038" y="346"/>
                  </a:cxn>
                  <a:cxn ang="0">
                    <a:pos x="865" y="173"/>
                  </a:cxn>
                  <a:cxn ang="0">
                    <a:pos x="1038" y="0"/>
                  </a:cxn>
                  <a:cxn ang="0">
                    <a:pos x="1038" y="0"/>
                  </a:cxn>
                  <a:cxn ang="0">
                    <a:pos x="1384" y="0"/>
                  </a:cxn>
                  <a:cxn ang="0">
                    <a:pos x="692" y="2076"/>
                  </a:cxn>
                  <a:cxn ang="0">
                    <a:pos x="346" y="2422"/>
                  </a:cxn>
                  <a:cxn ang="0">
                    <a:pos x="0" y="2076"/>
                  </a:cxn>
                  <a:cxn ang="0">
                    <a:pos x="346" y="1730"/>
                  </a:cxn>
                  <a:cxn ang="0">
                    <a:pos x="346" y="1730"/>
                  </a:cxn>
                  <a:cxn ang="0">
                    <a:pos x="346" y="1730"/>
                  </a:cxn>
                  <a:cxn ang="0">
                    <a:pos x="519" y="1903"/>
                  </a:cxn>
                  <a:cxn ang="0">
                    <a:pos x="346" y="2076"/>
                  </a:cxn>
                  <a:cxn ang="0">
                    <a:pos x="346" y="2076"/>
                  </a:cxn>
                  <a:cxn ang="0">
                    <a:pos x="692" y="2076"/>
                  </a:cxn>
                </a:cxnLst>
                <a:rect l="0" t="0" r="r" b="b"/>
                <a:pathLst>
                  <a:path w="1384" h="2422">
                    <a:moveTo>
                      <a:pt x="1384" y="0"/>
                    </a:moveTo>
                    <a:cubicBezTo>
                      <a:pt x="1384" y="192"/>
                      <a:pt x="1230" y="346"/>
                      <a:pt x="1038" y="346"/>
                    </a:cubicBezTo>
                    <a:cubicBezTo>
                      <a:pt x="1038" y="346"/>
                      <a:pt x="1038" y="346"/>
                      <a:pt x="1038" y="346"/>
                    </a:cubicBezTo>
                    <a:cubicBezTo>
                      <a:pt x="943" y="346"/>
                      <a:pt x="865" y="269"/>
                      <a:pt x="865" y="173"/>
                    </a:cubicBezTo>
                    <a:cubicBezTo>
                      <a:pt x="865" y="78"/>
                      <a:pt x="943" y="0"/>
                      <a:pt x="1038" y="0"/>
                    </a:cubicBezTo>
                    <a:cubicBezTo>
                      <a:pt x="1038" y="0"/>
                      <a:pt x="1038" y="0"/>
                      <a:pt x="1038" y="0"/>
                    </a:cubicBezTo>
                    <a:lnTo>
                      <a:pt x="1384" y="0"/>
                    </a:lnTo>
                    <a:close/>
                    <a:moveTo>
                      <a:pt x="692" y="2076"/>
                    </a:moveTo>
                    <a:cubicBezTo>
                      <a:pt x="692" y="2268"/>
                      <a:pt x="538" y="2422"/>
                      <a:pt x="346" y="2422"/>
                    </a:cubicBezTo>
                    <a:cubicBezTo>
                      <a:pt x="155" y="2422"/>
                      <a:pt x="0" y="2268"/>
                      <a:pt x="0" y="2076"/>
                    </a:cubicBezTo>
                    <a:cubicBezTo>
                      <a:pt x="0" y="1885"/>
                      <a:pt x="155" y="1730"/>
                      <a:pt x="346" y="1730"/>
                    </a:cubicBezTo>
                    <a:cubicBezTo>
                      <a:pt x="346" y="1730"/>
                      <a:pt x="346" y="1730"/>
                      <a:pt x="346" y="1730"/>
                    </a:cubicBezTo>
                    <a:lnTo>
                      <a:pt x="346" y="1730"/>
                    </a:lnTo>
                    <a:cubicBezTo>
                      <a:pt x="442" y="1730"/>
                      <a:pt x="519" y="1808"/>
                      <a:pt x="519" y="1903"/>
                    </a:cubicBezTo>
                    <a:cubicBezTo>
                      <a:pt x="519" y="1999"/>
                      <a:pt x="442" y="2076"/>
                      <a:pt x="346" y="2076"/>
                    </a:cubicBezTo>
                    <a:cubicBezTo>
                      <a:pt x="346" y="2076"/>
                      <a:pt x="346" y="2076"/>
                      <a:pt x="346" y="2076"/>
                    </a:cubicBezTo>
                    <a:lnTo>
                      <a:pt x="692" y="2076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0" name="Freeform 418"/>
              <p:cNvSpPr>
                <a:spLocks noEditPoints="1"/>
              </p:cNvSpPr>
              <p:nvPr/>
            </p:nvSpPr>
            <p:spPr bwMode="auto">
              <a:xfrm>
                <a:off x="3505" y="2112"/>
                <a:ext cx="555" cy="449"/>
              </a:xfrm>
              <a:custGeom>
                <a:avLst/>
                <a:gdLst/>
                <a:ahLst/>
                <a:cxnLst>
                  <a:cxn ang="0">
                    <a:pos x="722" y="224"/>
                  </a:cxn>
                  <a:cxn ang="0">
                    <a:pos x="916" y="30"/>
                  </a:cxn>
                  <a:cxn ang="0">
                    <a:pos x="3116" y="9"/>
                  </a:cxn>
                  <a:cxn ang="0">
                    <a:pos x="3344" y="162"/>
                  </a:cxn>
                  <a:cxn ang="0">
                    <a:pos x="3408" y="373"/>
                  </a:cxn>
                  <a:cxn ang="0">
                    <a:pos x="3302" y="631"/>
                  </a:cxn>
                  <a:cxn ang="0">
                    <a:pos x="3111" y="733"/>
                  </a:cxn>
                  <a:cxn ang="0">
                    <a:pos x="2688" y="2589"/>
                  </a:cxn>
                  <a:cxn ang="0">
                    <a:pos x="2552" y="2755"/>
                  </a:cxn>
                  <a:cxn ang="0">
                    <a:pos x="298" y="2809"/>
                  </a:cxn>
                  <a:cxn ang="0">
                    <a:pos x="107" y="2707"/>
                  </a:cxn>
                  <a:cxn ang="0">
                    <a:pos x="1" y="2449"/>
                  </a:cxn>
                  <a:cxn ang="0">
                    <a:pos x="65" y="2238"/>
                  </a:cxn>
                  <a:cxn ang="0">
                    <a:pos x="293" y="2085"/>
                  </a:cxn>
                  <a:cxn ang="0">
                    <a:pos x="243" y="2150"/>
                  </a:cxn>
                  <a:cxn ang="0">
                    <a:pos x="104" y="2265"/>
                  </a:cxn>
                  <a:cxn ang="0">
                    <a:pos x="55" y="2514"/>
                  </a:cxn>
                  <a:cxn ang="0">
                    <a:pos x="141" y="2673"/>
                  </a:cxn>
                  <a:cxn ang="0">
                    <a:pos x="370" y="2768"/>
                  </a:cxn>
                  <a:cxn ang="0">
                    <a:pos x="2525" y="2715"/>
                  </a:cxn>
                  <a:cxn ang="0">
                    <a:pos x="2663" y="2509"/>
                  </a:cxn>
                  <a:cxn ang="0">
                    <a:pos x="3101" y="687"/>
                  </a:cxn>
                  <a:cxn ang="0">
                    <a:pos x="3307" y="549"/>
                  </a:cxn>
                  <a:cxn ang="0">
                    <a:pos x="3361" y="373"/>
                  </a:cxn>
                  <a:cxn ang="0">
                    <a:pos x="3265" y="141"/>
                  </a:cxn>
                  <a:cxn ang="0">
                    <a:pos x="3106" y="55"/>
                  </a:cxn>
                  <a:cxn ang="0">
                    <a:pos x="881" y="104"/>
                  </a:cxn>
                  <a:cxn ang="0">
                    <a:pos x="766" y="243"/>
                  </a:cxn>
                  <a:cxn ang="0">
                    <a:pos x="1065" y="1"/>
                  </a:cxn>
                  <a:cxn ang="0">
                    <a:pos x="1323" y="107"/>
                  </a:cxn>
                  <a:cxn ang="0">
                    <a:pos x="1425" y="298"/>
                  </a:cxn>
                  <a:cxn ang="0">
                    <a:pos x="1371" y="576"/>
                  </a:cxn>
                  <a:cxn ang="0">
                    <a:pos x="1205" y="712"/>
                  </a:cxn>
                  <a:cxn ang="0">
                    <a:pos x="988" y="725"/>
                  </a:cxn>
                  <a:cxn ang="0">
                    <a:pos x="870" y="581"/>
                  </a:cxn>
                  <a:cxn ang="0">
                    <a:pos x="921" y="408"/>
                  </a:cxn>
                  <a:cxn ang="0">
                    <a:pos x="1408" y="346"/>
                  </a:cxn>
                  <a:cxn ang="0">
                    <a:pos x="954" y="441"/>
                  </a:cxn>
                  <a:cxn ang="0">
                    <a:pos x="913" y="541"/>
                  </a:cxn>
                  <a:cxn ang="0">
                    <a:pos x="1009" y="682"/>
                  </a:cxn>
                  <a:cxn ang="0">
                    <a:pos x="1125" y="687"/>
                  </a:cxn>
                  <a:cxn ang="0">
                    <a:pos x="1331" y="549"/>
                  </a:cxn>
                  <a:cxn ang="0">
                    <a:pos x="1385" y="373"/>
                  </a:cxn>
                  <a:cxn ang="0">
                    <a:pos x="1289" y="141"/>
                  </a:cxn>
                  <a:cxn ang="0">
                    <a:pos x="1130" y="55"/>
                  </a:cxn>
                  <a:cxn ang="0">
                    <a:pos x="2692" y="740"/>
                  </a:cxn>
                  <a:cxn ang="0">
                    <a:pos x="514" y="2138"/>
                  </a:cxn>
                  <a:cxn ang="0">
                    <a:pos x="564" y="2311"/>
                  </a:cxn>
                  <a:cxn ang="0">
                    <a:pos x="446" y="2455"/>
                  </a:cxn>
                  <a:cxn ang="0">
                    <a:pos x="370" y="2470"/>
                  </a:cxn>
                  <a:cxn ang="0">
                    <a:pos x="480" y="2376"/>
                  </a:cxn>
                  <a:cxn ang="0">
                    <a:pos x="520" y="2276"/>
                  </a:cxn>
                  <a:cxn ang="0">
                    <a:pos x="425" y="2134"/>
                  </a:cxn>
                  <a:cxn ang="0">
                    <a:pos x="438" y="2762"/>
                  </a:cxn>
                  <a:cxn ang="0">
                    <a:pos x="597" y="2676"/>
                  </a:cxn>
                  <a:cxn ang="0">
                    <a:pos x="693" y="2444"/>
                  </a:cxn>
                  <a:cxn ang="0">
                    <a:pos x="711" y="2593"/>
                  </a:cxn>
                  <a:cxn ang="0">
                    <a:pos x="517" y="2787"/>
                  </a:cxn>
                </a:cxnLst>
                <a:rect l="0" t="0" r="r" b="b"/>
                <a:pathLst>
                  <a:path w="3408" h="2816">
                    <a:moveTo>
                      <a:pt x="716" y="2076"/>
                    </a:moveTo>
                    <a:lnTo>
                      <a:pt x="692" y="2100"/>
                    </a:lnTo>
                    <a:lnTo>
                      <a:pt x="692" y="370"/>
                    </a:lnTo>
                    <a:lnTo>
                      <a:pt x="700" y="298"/>
                    </a:lnTo>
                    <a:cubicBezTo>
                      <a:pt x="700" y="296"/>
                      <a:pt x="700" y="295"/>
                      <a:pt x="701" y="293"/>
                    </a:cubicBezTo>
                    <a:lnTo>
                      <a:pt x="721" y="228"/>
                    </a:lnTo>
                    <a:cubicBezTo>
                      <a:pt x="721" y="227"/>
                      <a:pt x="722" y="225"/>
                      <a:pt x="722" y="224"/>
                    </a:cubicBezTo>
                    <a:lnTo>
                      <a:pt x="754" y="166"/>
                    </a:lnTo>
                    <a:cubicBezTo>
                      <a:pt x="755" y="165"/>
                      <a:pt x="756" y="163"/>
                      <a:pt x="757" y="162"/>
                    </a:cubicBezTo>
                    <a:lnTo>
                      <a:pt x="799" y="110"/>
                    </a:lnTo>
                    <a:cubicBezTo>
                      <a:pt x="800" y="109"/>
                      <a:pt x="801" y="108"/>
                      <a:pt x="802" y="107"/>
                    </a:cubicBezTo>
                    <a:lnTo>
                      <a:pt x="854" y="65"/>
                    </a:lnTo>
                    <a:cubicBezTo>
                      <a:pt x="855" y="64"/>
                      <a:pt x="857" y="63"/>
                      <a:pt x="858" y="62"/>
                    </a:cubicBezTo>
                    <a:lnTo>
                      <a:pt x="916" y="30"/>
                    </a:lnTo>
                    <a:cubicBezTo>
                      <a:pt x="917" y="30"/>
                      <a:pt x="919" y="29"/>
                      <a:pt x="920" y="29"/>
                    </a:cubicBezTo>
                    <a:lnTo>
                      <a:pt x="985" y="9"/>
                    </a:lnTo>
                    <a:cubicBezTo>
                      <a:pt x="987" y="8"/>
                      <a:pt x="988" y="8"/>
                      <a:pt x="990" y="8"/>
                    </a:cubicBezTo>
                    <a:lnTo>
                      <a:pt x="1060" y="1"/>
                    </a:lnTo>
                    <a:lnTo>
                      <a:pt x="3038" y="0"/>
                    </a:lnTo>
                    <a:lnTo>
                      <a:pt x="3111" y="8"/>
                    </a:lnTo>
                    <a:cubicBezTo>
                      <a:pt x="3112" y="8"/>
                      <a:pt x="3114" y="8"/>
                      <a:pt x="3116" y="9"/>
                    </a:cubicBezTo>
                    <a:lnTo>
                      <a:pt x="3181" y="29"/>
                    </a:lnTo>
                    <a:cubicBezTo>
                      <a:pt x="3182" y="29"/>
                      <a:pt x="3184" y="30"/>
                      <a:pt x="3185" y="30"/>
                    </a:cubicBezTo>
                    <a:lnTo>
                      <a:pt x="3244" y="62"/>
                    </a:lnTo>
                    <a:cubicBezTo>
                      <a:pt x="3245" y="63"/>
                      <a:pt x="3247" y="64"/>
                      <a:pt x="3248" y="65"/>
                    </a:cubicBezTo>
                    <a:lnTo>
                      <a:pt x="3299" y="107"/>
                    </a:lnTo>
                    <a:cubicBezTo>
                      <a:pt x="3300" y="108"/>
                      <a:pt x="3301" y="109"/>
                      <a:pt x="3302" y="110"/>
                    </a:cubicBezTo>
                    <a:lnTo>
                      <a:pt x="3344" y="162"/>
                    </a:lnTo>
                    <a:cubicBezTo>
                      <a:pt x="3345" y="163"/>
                      <a:pt x="3346" y="165"/>
                      <a:pt x="3346" y="166"/>
                    </a:cubicBezTo>
                    <a:lnTo>
                      <a:pt x="3378" y="224"/>
                    </a:lnTo>
                    <a:cubicBezTo>
                      <a:pt x="3379" y="225"/>
                      <a:pt x="3380" y="227"/>
                      <a:pt x="3380" y="228"/>
                    </a:cubicBezTo>
                    <a:lnTo>
                      <a:pt x="3400" y="293"/>
                    </a:lnTo>
                    <a:cubicBezTo>
                      <a:pt x="3401" y="295"/>
                      <a:pt x="3401" y="296"/>
                      <a:pt x="3401" y="298"/>
                    </a:cubicBezTo>
                    <a:lnTo>
                      <a:pt x="3408" y="368"/>
                    </a:lnTo>
                    <a:cubicBezTo>
                      <a:pt x="3408" y="370"/>
                      <a:pt x="3408" y="371"/>
                      <a:pt x="3408" y="373"/>
                    </a:cubicBezTo>
                    <a:lnTo>
                      <a:pt x="3401" y="443"/>
                    </a:lnTo>
                    <a:cubicBezTo>
                      <a:pt x="3401" y="444"/>
                      <a:pt x="3401" y="446"/>
                      <a:pt x="3400" y="448"/>
                    </a:cubicBezTo>
                    <a:lnTo>
                      <a:pt x="3380" y="513"/>
                    </a:lnTo>
                    <a:cubicBezTo>
                      <a:pt x="3380" y="514"/>
                      <a:pt x="3379" y="516"/>
                      <a:pt x="3379" y="517"/>
                    </a:cubicBezTo>
                    <a:lnTo>
                      <a:pt x="3347" y="576"/>
                    </a:lnTo>
                    <a:cubicBezTo>
                      <a:pt x="3346" y="577"/>
                      <a:pt x="3345" y="579"/>
                      <a:pt x="3344" y="580"/>
                    </a:cubicBezTo>
                    <a:lnTo>
                      <a:pt x="3302" y="631"/>
                    </a:lnTo>
                    <a:cubicBezTo>
                      <a:pt x="3301" y="632"/>
                      <a:pt x="3300" y="633"/>
                      <a:pt x="3299" y="634"/>
                    </a:cubicBezTo>
                    <a:lnTo>
                      <a:pt x="3248" y="676"/>
                    </a:lnTo>
                    <a:cubicBezTo>
                      <a:pt x="3247" y="677"/>
                      <a:pt x="3245" y="678"/>
                      <a:pt x="3244" y="679"/>
                    </a:cubicBezTo>
                    <a:lnTo>
                      <a:pt x="3185" y="711"/>
                    </a:lnTo>
                    <a:cubicBezTo>
                      <a:pt x="3184" y="711"/>
                      <a:pt x="3182" y="712"/>
                      <a:pt x="3181" y="712"/>
                    </a:cubicBezTo>
                    <a:lnTo>
                      <a:pt x="3116" y="732"/>
                    </a:lnTo>
                    <a:cubicBezTo>
                      <a:pt x="3114" y="733"/>
                      <a:pt x="3112" y="733"/>
                      <a:pt x="3111" y="733"/>
                    </a:cubicBezTo>
                    <a:lnTo>
                      <a:pt x="3041" y="740"/>
                    </a:lnTo>
                    <a:lnTo>
                      <a:pt x="2692" y="740"/>
                    </a:lnTo>
                    <a:lnTo>
                      <a:pt x="2716" y="716"/>
                    </a:lnTo>
                    <a:lnTo>
                      <a:pt x="2716" y="2446"/>
                    </a:lnTo>
                    <a:lnTo>
                      <a:pt x="2709" y="2519"/>
                    </a:lnTo>
                    <a:cubicBezTo>
                      <a:pt x="2709" y="2520"/>
                      <a:pt x="2709" y="2522"/>
                      <a:pt x="2708" y="2524"/>
                    </a:cubicBezTo>
                    <a:lnTo>
                      <a:pt x="2688" y="2589"/>
                    </a:lnTo>
                    <a:cubicBezTo>
                      <a:pt x="2688" y="2590"/>
                      <a:pt x="2687" y="2592"/>
                      <a:pt x="2687" y="2593"/>
                    </a:cubicBezTo>
                    <a:lnTo>
                      <a:pt x="2655" y="2652"/>
                    </a:lnTo>
                    <a:cubicBezTo>
                      <a:pt x="2654" y="2653"/>
                      <a:pt x="2653" y="2655"/>
                      <a:pt x="2652" y="2656"/>
                    </a:cubicBezTo>
                    <a:lnTo>
                      <a:pt x="2610" y="2707"/>
                    </a:lnTo>
                    <a:cubicBezTo>
                      <a:pt x="2609" y="2708"/>
                      <a:pt x="2608" y="2709"/>
                      <a:pt x="2607" y="2710"/>
                    </a:cubicBezTo>
                    <a:lnTo>
                      <a:pt x="2556" y="2752"/>
                    </a:lnTo>
                    <a:cubicBezTo>
                      <a:pt x="2555" y="2753"/>
                      <a:pt x="2553" y="2754"/>
                      <a:pt x="2552" y="2755"/>
                    </a:cubicBezTo>
                    <a:lnTo>
                      <a:pt x="2493" y="2787"/>
                    </a:lnTo>
                    <a:cubicBezTo>
                      <a:pt x="2492" y="2787"/>
                      <a:pt x="2490" y="2788"/>
                      <a:pt x="2489" y="2788"/>
                    </a:cubicBezTo>
                    <a:lnTo>
                      <a:pt x="2424" y="2808"/>
                    </a:lnTo>
                    <a:cubicBezTo>
                      <a:pt x="2422" y="2809"/>
                      <a:pt x="2420" y="2809"/>
                      <a:pt x="2419" y="2809"/>
                    </a:cubicBezTo>
                    <a:lnTo>
                      <a:pt x="2349" y="2816"/>
                    </a:lnTo>
                    <a:lnTo>
                      <a:pt x="370" y="2816"/>
                    </a:lnTo>
                    <a:lnTo>
                      <a:pt x="298" y="2809"/>
                    </a:lnTo>
                    <a:cubicBezTo>
                      <a:pt x="296" y="2809"/>
                      <a:pt x="295" y="2809"/>
                      <a:pt x="293" y="2808"/>
                    </a:cubicBezTo>
                    <a:lnTo>
                      <a:pt x="228" y="2788"/>
                    </a:lnTo>
                    <a:cubicBezTo>
                      <a:pt x="227" y="2788"/>
                      <a:pt x="225" y="2787"/>
                      <a:pt x="224" y="2786"/>
                    </a:cubicBezTo>
                    <a:lnTo>
                      <a:pt x="166" y="2754"/>
                    </a:lnTo>
                    <a:cubicBezTo>
                      <a:pt x="165" y="2754"/>
                      <a:pt x="163" y="2753"/>
                      <a:pt x="162" y="2752"/>
                    </a:cubicBezTo>
                    <a:lnTo>
                      <a:pt x="110" y="2710"/>
                    </a:lnTo>
                    <a:cubicBezTo>
                      <a:pt x="109" y="2709"/>
                      <a:pt x="108" y="2708"/>
                      <a:pt x="107" y="2707"/>
                    </a:cubicBezTo>
                    <a:lnTo>
                      <a:pt x="65" y="2656"/>
                    </a:lnTo>
                    <a:cubicBezTo>
                      <a:pt x="64" y="2655"/>
                      <a:pt x="63" y="2653"/>
                      <a:pt x="62" y="2652"/>
                    </a:cubicBezTo>
                    <a:lnTo>
                      <a:pt x="30" y="2593"/>
                    </a:lnTo>
                    <a:cubicBezTo>
                      <a:pt x="30" y="2592"/>
                      <a:pt x="29" y="2590"/>
                      <a:pt x="29" y="2589"/>
                    </a:cubicBezTo>
                    <a:lnTo>
                      <a:pt x="9" y="2524"/>
                    </a:lnTo>
                    <a:cubicBezTo>
                      <a:pt x="8" y="2522"/>
                      <a:pt x="8" y="2520"/>
                      <a:pt x="8" y="2519"/>
                    </a:cubicBezTo>
                    <a:lnTo>
                      <a:pt x="1" y="2449"/>
                    </a:lnTo>
                    <a:cubicBezTo>
                      <a:pt x="0" y="2447"/>
                      <a:pt x="0" y="2446"/>
                      <a:pt x="1" y="2444"/>
                    </a:cubicBezTo>
                    <a:lnTo>
                      <a:pt x="8" y="2374"/>
                    </a:lnTo>
                    <a:cubicBezTo>
                      <a:pt x="8" y="2372"/>
                      <a:pt x="8" y="2371"/>
                      <a:pt x="9" y="2369"/>
                    </a:cubicBezTo>
                    <a:lnTo>
                      <a:pt x="29" y="2304"/>
                    </a:lnTo>
                    <a:cubicBezTo>
                      <a:pt x="29" y="2303"/>
                      <a:pt x="30" y="2301"/>
                      <a:pt x="30" y="2300"/>
                    </a:cubicBezTo>
                    <a:lnTo>
                      <a:pt x="62" y="2242"/>
                    </a:lnTo>
                    <a:cubicBezTo>
                      <a:pt x="63" y="2241"/>
                      <a:pt x="64" y="2239"/>
                      <a:pt x="65" y="2238"/>
                    </a:cubicBezTo>
                    <a:lnTo>
                      <a:pt x="107" y="2186"/>
                    </a:lnTo>
                    <a:cubicBezTo>
                      <a:pt x="108" y="2185"/>
                      <a:pt x="109" y="2184"/>
                      <a:pt x="110" y="2183"/>
                    </a:cubicBezTo>
                    <a:lnTo>
                      <a:pt x="162" y="2141"/>
                    </a:lnTo>
                    <a:cubicBezTo>
                      <a:pt x="163" y="2140"/>
                      <a:pt x="165" y="2139"/>
                      <a:pt x="166" y="2138"/>
                    </a:cubicBezTo>
                    <a:lnTo>
                      <a:pt x="224" y="2106"/>
                    </a:lnTo>
                    <a:cubicBezTo>
                      <a:pt x="225" y="2106"/>
                      <a:pt x="227" y="2105"/>
                      <a:pt x="228" y="2105"/>
                    </a:cubicBezTo>
                    <a:lnTo>
                      <a:pt x="293" y="2085"/>
                    </a:lnTo>
                    <a:cubicBezTo>
                      <a:pt x="295" y="2084"/>
                      <a:pt x="296" y="2084"/>
                      <a:pt x="298" y="2084"/>
                    </a:cubicBezTo>
                    <a:lnTo>
                      <a:pt x="368" y="2077"/>
                    </a:lnTo>
                    <a:lnTo>
                      <a:pt x="716" y="2076"/>
                    </a:lnTo>
                    <a:close/>
                    <a:moveTo>
                      <a:pt x="373" y="2124"/>
                    </a:moveTo>
                    <a:lnTo>
                      <a:pt x="303" y="2131"/>
                    </a:lnTo>
                    <a:lnTo>
                      <a:pt x="308" y="2130"/>
                    </a:lnTo>
                    <a:lnTo>
                      <a:pt x="243" y="2150"/>
                    </a:lnTo>
                    <a:lnTo>
                      <a:pt x="247" y="2148"/>
                    </a:lnTo>
                    <a:lnTo>
                      <a:pt x="189" y="2180"/>
                    </a:lnTo>
                    <a:lnTo>
                      <a:pt x="193" y="2178"/>
                    </a:lnTo>
                    <a:lnTo>
                      <a:pt x="141" y="2220"/>
                    </a:lnTo>
                    <a:lnTo>
                      <a:pt x="144" y="2217"/>
                    </a:lnTo>
                    <a:lnTo>
                      <a:pt x="102" y="2269"/>
                    </a:lnTo>
                    <a:lnTo>
                      <a:pt x="104" y="2265"/>
                    </a:lnTo>
                    <a:lnTo>
                      <a:pt x="72" y="2323"/>
                    </a:lnTo>
                    <a:lnTo>
                      <a:pt x="74" y="2319"/>
                    </a:lnTo>
                    <a:lnTo>
                      <a:pt x="54" y="2384"/>
                    </a:lnTo>
                    <a:lnTo>
                      <a:pt x="55" y="2379"/>
                    </a:lnTo>
                    <a:lnTo>
                      <a:pt x="48" y="2449"/>
                    </a:lnTo>
                    <a:lnTo>
                      <a:pt x="48" y="2444"/>
                    </a:lnTo>
                    <a:lnTo>
                      <a:pt x="55" y="2514"/>
                    </a:lnTo>
                    <a:lnTo>
                      <a:pt x="54" y="2509"/>
                    </a:lnTo>
                    <a:lnTo>
                      <a:pt x="74" y="2574"/>
                    </a:lnTo>
                    <a:lnTo>
                      <a:pt x="73" y="2570"/>
                    </a:lnTo>
                    <a:lnTo>
                      <a:pt x="105" y="2629"/>
                    </a:lnTo>
                    <a:lnTo>
                      <a:pt x="102" y="2625"/>
                    </a:lnTo>
                    <a:lnTo>
                      <a:pt x="144" y="2676"/>
                    </a:lnTo>
                    <a:lnTo>
                      <a:pt x="141" y="2673"/>
                    </a:lnTo>
                    <a:lnTo>
                      <a:pt x="193" y="2715"/>
                    </a:lnTo>
                    <a:lnTo>
                      <a:pt x="189" y="2712"/>
                    </a:lnTo>
                    <a:lnTo>
                      <a:pt x="247" y="2744"/>
                    </a:lnTo>
                    <a:lnTo>
                      <a:pt x="243" y="2743"/>
                    </a:lnTo>
                    <a:lnTo>
                      <a:pt x="308" y="2763"/>
                    </a:lnTo>
                    <a:lnTo>
                      <a:pt x="303" y="2762"/>
                    </a:lnTo>
                    <a:lnTo>
                      <a:pt x="370" y="2768"/>
                    </a:lnTo>
                    <a:lnTo>
                      <a:pt x="2344" y="2769"/>
                    </a:lnTo>
                    <a:lnTo>
                      <a:pt x="2414" y="2762"/>
                    </a:lnTo>
                    <a:lnTo>
                      <a:pt x="2409" y="2763"/>
                    </a:lnTo>
                    <a:lnTo>
                      <a:pt x="2474" y="2743"/>
                    </a:lnTo>
                    <a:lnTo>
                      <a:pt x="2470" y="2744"/>
                    </a:lnTo>
                    <a:lnTo>
                      <a:pt x="2529" y="2712"/>
                    </a:lnTo>
                    <a:lnTo>
                      <a:pt x="2525" y="2715"/>
                    </a:lnTo>
                    <a:lnTo>
                      <a:pt x="2576" y="2673"/>
                    </a:lnTo>
                    <a:lnTo>
                      <a:pt x="2573" y="2676"/>
                    </a:lnTo>
                    <a:lnTo>
                      <a:pt x="2615" y="2625"/>
                    </a:lnTo>
                    <a:lnTo>
                      <a:pt x="2612" y="2629"/>
                    </a:lnTo>
                    <a:lnTo>
                      <a:pt x="2644" y="2570"/>
                    </a:lnTo>
                    <a:lnTo>
                      <a:pt x="2643" y="2574"/>
                    </a:lnTo>
                    <a:lnTo>
                      <a:pt x="2663" y="2509"/>
                    </a:lnTo>
                    <a:lnTo>
                      <a:pt x="2662" y="2514"/>
                    </a:lnTo>
                    <a:lnTo>
                      <a:pt x="2668" y="2446"/>
                    </a:lnTo>
                    <a:lnTo>
                      <a:pt x="2668" y="716"/>
                    </a:lnTo>
                    <a:cubicBezTo>
                      <a:pt x="2668" y="703"/>
                      <a:pt x="2679" y="692"/>
                      <a:pt x="2692" y="692"/>
                    </a:cubicBezTo>
                    <a:lnTo>
                      <a:pt x="3036" y="693"/>
                    </a:lnTo>
                    <a:lnTo>
                      <a:pt x="3106" y="686"/>
                    </a:lnTo>
                    <a:lnTo>
                      <a:pt x="3101" y="687"/>
                    </a:lnTo>
                    <a:lnTo>
                      <a:pt x="3166" y="667"/>
                    </a:lnTo>
                    <a:lnTo>
                      <a:pt x="3162" y="668"/>
                    </a:lnTo>
                    <a:lnTo>
                      <a:pt x="3221" y="636"/>
                    </a:lnTo>
                    <a:lnTo>
                      <a:pt x="3217" y="639"/>
                    </a:lnTo>
                    <a:lnTo>
                      <a:pt x="3268" y="597"/>
                    </a:lnTo>
                    <a:lnTo>
                      <a:pt x="3265" y="600"/>
                    </a:lnTo>
                    <a:lnTo>
                      <a:pt x="3307" y="549"/>
                    </a:lnTo>
                    <a:lnTo>
                      <a:pt x="3304" y="553"/>
                    </a:lnTo>
                    <a:lnTo>
                      <a:pt x="3336" y="494"/>
                    </a:lnTo>
                    <a:lnTo>
                      <a:pt x="3335" y="498"/>
                    </a:lnTo>
                    <a:lnTo>
                      <a:pt x="3355" y="433"/>
                    </a:lnTo>
                    <a:lnTo>
                      <a:pt x="3354" y="438"/>
                    </a:lnTo>
                    <a:lnTo>
                      <a:pt x="3361" y="368"/>
                    </a:lnTo>
                    <a:lnTo>
                      <a:pt x="3361" y="373"/>
                    </a:lnTo>
                    <a:lnTo>
                      <a:pt x="3354" y="303"/>
                    </a:lnTo>
                    <a:lnTo>
                      <a:pt x="3355" y="308"/>
                    </a:lnTo>
                    <a:lnTo>
                      <a:pt x="3335" y="243"/>
                    </a:lnTo>
                    <a:lnTo>
                      <a:pt x="3336" y="247"/>
                    </a:lnTo>
                    <a:lnTo>
                      <a:pt x="3304" y="189"/>
                    </a:lnTo>
                    <a:lnTo>
                      <a:pt x="3307" y="193"/>
                    </a:lnTo>
                    <a:lnTo>
                      <a:pt x="3265" y="141"/>
                    </a:lnTo>
                    <a:lnTo>
                      <a:pt x="3268" y="144"/>
                    </a:lnTo>
                    <a:lnTo>
                      <a:pt x="3217" y="102"/>
                    </a:lnTo>
                    <a:lnTo>
                      <a:pt x="3221" y="105"/>
                    </a:lnTo>
                    <a:lnTo>
                      <a:pt x="3162" y="73"/>
                    </a:lnTo>
                    <a:lnTo>
                      <a:pt x="3166" y="74"/>
                    </a:lnTo>
                    <a:lnTo>
                      <a:pt x="3101" y="54"/>
                    </a:lnTo>
                    <a:lnTo>
                      <a:pt x="3106" y="55"/>
                    </a:lnTo>
                    <a:lnTo>
                      <a:pt x="3038" y="48"/>
                    </a:lnTo>
                    <a:lnTo>
                      <a:pt x="1065" y="48"/>
                    </a:lnTo>
                    <a:lnTo>
                      <a:pt x="995" y="55"/>
                    </a:lnTo>
                    <a:lnTo>
                      <a:pt x="1000" y="54"/>
                    </a:lnTo>
                    <a:lnTo>
                      <a:pt x="935" y="74"/>
                    </a:lnTo>
                    <a:lnTo>
                      <a:pt x="939" y="72"/>
                    </a:lnTo>
                    <a:lnTo>
                      <a:pt x="881" y="104"/>
                    </a:lnTo>
                    <a:lnTo>
                      <a:pt x="885" y="102"/>
                    </a:lnTo>
                    <a:lnTo>
                      <a:pt x="833" y="144"/>
                    </a:lnTo>
                    <a:lnTo>
                      <a:pt x="836" y="141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64" y="247"/>
                    </a:lnTo>
                    <a:lnTo>
                      <a:pt x="766" y="243"/>
                    </a:lnTo>
                    <a:lnTo>
                      <a:pt x="746" y="308"/>
                    </a:lnTo>
                    <a:lnTo>
                      <a:pt x="747" y="303"/>
                    </a:lnTo>
                    <a:lnTo>
                      <a:pt x="740" y="370"/>
                    </a:lnTo>
                    <a:lnTo>
                      <a:pt x="740" y="2100"/>
                    </a:lnTo>
                    <a:cubicBezTo>
                      <a:pt x="740" y="2114"/>
                      <a:pt x="730" y="2124"/>
                      <a:pt x="716" y="2124"/>
                    </a:cubicBezTo>
                    <a:lnTo>
                      <a:pt x="373" y="2124"/>
                    </a:lnTo>
                    <a:close/>
                    <a:moveTo>
                      <a:pt x="1065" y="1"/>
                    </a:moveTo>
                    <a:lnTo>
                      <a:pt x="1135" y="8"/>
                    </a:lnTo>
                    <a:cubicBezTo>
                      <a:pt x="1136" y="8"/>
                      <a:pt x="1138" y="8"/>
                      <a:pt x="1140" y="9"/>
                    </a:cubicBezTo>
                    <a:lnTo>
                      <a:pt x="1205" y="29"/>
                    </a:lnTo>
                    <a:cubicBezTo>
                      <a:pt x="1206" y="29"/>
                      <a:pt x="1208" y="30"/>
                      <a:pt x="1209" y="30"/>
                    </a:cubicBezTo>
                    <a:lnTo>
                      <a:pt x="1268" y="62"/>
                    </a:lnTo>
                    <a:cubicBezTo>
                      <a:pt x="1269" y="63"/>
                      <a:pt x="1271" y="64"/>
                      <a:pt x="1272" y="65"/>
                    </a:cubicBezTo>
                    <a:lnTo>
                      <a:pt x="1323" y="107"/>
                    </a:lnTo>
                    <a:cubicBezTo>
                      <a:pt x="1324" y="108"/>
                      <a:pt x="1325" y="109"/>
                      <a:pt x="1326" y="110"/>
                    </a:cubicBezTo>
                    <a:lnTo>
                      <a:pt x="1368" y="162"/>
                    </a:lnTo>
                    <a:cubicBezTo>
                      <a:pt x="1369" y="163"/>
                      <a:pt x="1370" y="165"/>
                      <a:pt x="1370" y="166"/>
                    </a:cubicBezTo>
                    <a:lnTo>
                      <a:pt x="1402" y="224"/>
                    </a:lnTo>
                    <a:cubicBezTo>
                      <a:pt x="1403" y="225"/>
                      <a:pt x="1404" y="227"/>
                      <a:pt x="1404" y="228"/>
                    </a:cubicBezTo>
                    <a:lnTo>
                      <a:pt x="1424" y="293"/>
                    </a:lnTo>
                    <a:cubicBezTo>
                      <a:pt x="1425" y="295"/>
                      <a:pt x="1425" y="296"/>
                      <a:pt x="1425" y="298"/>
                    </a:cubicBezTo>
                    <a:lnTo>
                      <a:pt x="1432" y="368"/>
                    </a:lnTo>
                    <a:cubicBezTo>
                      <a:pt x="1432" y="370"/>
                      <a:pt x="1432" y="371"/>
                      <a:pt x="1432" y="373"/>
                    </a:cubicBezTo>
                    <a:lnTo>
                      <a:pt x="1425" y="443"/>
                    </a:lnTo>
                    <a:cubicBezTo>
                      <a:pt x="1425" y="444"/>
                      <a:pt x="1425" y="446"/>
                      <a:pt x="1424" y="448"/>
                    </a:cubicBezTo>
                    <a:lnTo>
                      <a:pt x="1404" y="513"/>
                    </a:lnTo>
                    <a:cubicBezTo>
                      <a:pt x="1404" y="514"/>
                      <a:pt x="1403" y="516"/>
                      <a:pt x="1403" y="517"/>
                    </a:cubicBezTo>
                    <a:lnTo>
                      <a:pt x="1371" y="576"/>
                    </a:lnTo>
                    <a:cubicBezTo>
                      <a:pt x="1370" y="577"/>
                      <a:pt x="1369" y="579"/>
                      <a:pt x="1368" y="580"/>
                    </a:cubicBezTo>
                    <a:lnTo>
                      <a:pt x="1326" y="631"/>
                    </a:lnTo>
                    <a:cubicBezTo>
                      <a:pt x="1325" y="632"/>
                      <a:pt x="1324" y="633"/>
                      <a:pt x="1323" y="634"/>
                    </a:cubicBezTo>
                    <a:lnTo>
                      <a:pt x="1272" y="676"/>
                    </a:lnTo>
                    <a:cubicBezTo>
                      <a:pt x="1271" y="677"/>
                      <a:pt x="1269" y="678"/>
                      <a:pt x="1268" y="679"/>
                    </a:cubicBezTo>
                    <a:lnTo>
                      <a:pt x="1209" y="711"/>
                    </a:lnTo>
                    <a:cubicBezTo>
                      <a:pt x="1208" y="711"/>
                      <a:pt x="1206" y="712"/>
                      <a:pt x="1205" y="712"/>
                    </a:cubicBezTo>
                    <a:lnTo>
                      <a:pt x="1140" y="732"/>
                    </a:lnTo>
                    <a:cubicBezTo>
                      <a:pt x="1138" y="733"/>
                      <a:pt x="1136" y="733"/>
                      <a:pt x="1135" y="733"/>
                    </a:cubicBezTo>
                    <a:lnTo>
                      <a:pt x="1065" y="740"/>
                    </a:lnTo>
                    <a:cubicBezTo>
                      <a:pt x="1063" y="740"/>
                      <a:pt x="1062" y="741"/>
                      <a:pt x="1060" y="740"/>
                    </a:cubicBezTo>
                    <a:lnTo>
                      <a:pt x="1025" y="737"/>
                    </a:lnTo>
                    <a:cubicBezTo>
                      <a:pt x="1023" y="737"/>
                      <a:pt x="1022" y="737"/>
                      <a:pt x="1020" y="736"/>
                    </a:cubicBezTo>
                    <a:lnTo>
                      <a:pt x="988" y="725"/>
                    </a:lnTo>
                    <a:cubicBezTo>
                      <a:pt x="986" y="725"/>
                      <a:pt x="984" y="724"/>
                      <a:pt x="982" y="723"/>
                    </a:cubicBezTo>
                    <a:lnTo>
                      <a:pt x="927" y="687"/>
                    </a:lnTo>
                    <a:cubicBezTo>
                      <a:pt x="925" y="685"/>
                      <a:pt x="922" y="683"/>
                      <a:pt x="921" y="680"/>
                    </a:cubicBezTo>
                    <a:lnTo>
                      <a:pt x="884" y="625"/>
                    </a:lnTo>
                    <a:cubicBezTo>
                      <a:pt x="882" y="623"/>
                      <a:pt x="881" y="621"/>
                      <a:pt x="880" y="618"/>
                    </a:cubicBezTo>
                    <a:lnTo>
                      <a:pt x="870" y="585"/>
                    </a:lnTo>
                    <a:cubicBezTo>
                      <a:pt x="870" y="584"/>
                      <a:pt x="870" y="583"/>
                      <a:pt x="870" y="581"/>
                    </a:cubicBezTo>
                    <a:lnTo>
                      <a:pt x="866" y="546"/>
                    </a:lnTo>
                    <a:cubicBezTo>
                      <a:pt x="865" y="544"/>
                      <a:pt x="865" y="543"/>
                      <a:pt x="866" y="541"/>
                    </a:cubicBezTo>
                    <a:lnTo>
                      <a:pt x="870" y="506"/>
                    </a:lnTo>
                    <a:cubicBezTo>
                      <a:pt x="870" y="504"/>
                      <a:pt x="870" y="503"/>
                      <a:pt x="871" y="501"/>
                    </a:cubicBezTo>
                    <a:lnTo>
                      <a:pt x="881" y="469"/>
                    </a:lnTo>
                    <a:cubicBezTo>
                      <a:pt x="881" y="467"/>
                      <a:pt x="882" y="465"/>
                      <a:pt x="884" y="463"/>
                    </a:cubicBezTo>
                    <a:lnTo>
                      <a:pt x="921" y="408"/>
                    </a:lnTo>
                    <a:cubicBezTo>
                      <a:pt x="922" y="405"/>
                      <a:pt x="924" y="403"/>
                      <a:pt x="927" y="402"/>
                    </a:cubicBezTo>
                    <a:lnTo>
                      <a:pt x="982" y="365"/>
                    </a:lnTo>
                    <a:cubicBezTo>
                      <a:pt x="984" y="363"/>
                      <a:pt x="986" y="362"/>
                      <a:pt x="988" y="362"/>
                    </a:cubicBezTo>
                    <a:lnTo>
                      <a:pt x="1020" y="352"/>
                    </a:lnTo>
                    <a:cubicBezTo>
                      <a:pt x="1022" y="351"/>
                      <a:pt x="1023" y="351"/>
                      <a:pt x="1025" y="351"/>
                    </a:cubicBezTo>
                    <a:lnTo>
                      <a:pt x="1060" y="347"/>
                    </a:lnTo>
                    <a:lnTo>
                      <a:pt x="1408" y="346"/>
                    </a:lnTo>
                    <a:lnTo>
                      <a:pt x="1408" y="394"/>
                    </a:lnTo>
                    <a:lnTo>
                      <a:pt x="1065" y="394"/>
                    </a:lnTo>
                    <a:lnTo>
                      <a:pt x="1030" y="398"/>
                    </a:lnTo>
                    <a:lnTo>
                      <a:pt x="1035" y="397"/>
                    </a:lnTo>
                    <a:lnTo>
                      <a:pt x="1003" y="407"/>
                    </a:lnTo>
                    <a:lnTo>
                      <a:pt x="1009" y="404"/>
                    </a:lnTo>
                    <a:lnTo>
                      <a:pt x="954" y="441"/>
                    </a:lnTo>
                    <a:lnTo>
                      <a:pt x="960" y="435"/>
                    </a:lnTo>
                    <a:lnTo>
                      <a:pt x="923" y="490"/>
                    </a:lnTo>
                    <a:lnTo>
                      <a:pt x="926" y="484"/>
                    </a:lnTo>
                    <a:lnTo>
                      <a:pt x="916" y="516"/>
                    </a:lnTo>
                    <a:lnTo>
                      <a:pt x="917" y="511"/>
                    </a:lnTo>
                    <a:lnTo>
                      <a:pt x="913" y="546"/>
                    </a:lnTo>
                    <a:lnTo>
                      <a:pt x="913" y="541"/>
                    </a:lnTo>
                    <a:lnTo>
                      <a:pt x="917" y="576"/>
                    </a:lnTo>
                    <a:lnTo>
                      <a:pt x="916" y="572"/>
                    </a:lnTo>
                    <a:lnTo>
                      <a:pt x="926" y="605"/>
                    </a:lnTo>
                    <a:lnTo>
                      <a:pt x="923" y="598"/>
                    </a:lnTo>
                    <a:lnTo>
                      <a:pt x="960" y="653"/>
                    </a:lnTo>
                    <a:lnTo>
                      <a:pt x="954" y="646"/>
                    </a:lnTo>
                    <a:lnTo>
                      <a:pt x="1009" y="682"/>
                    </a:lnTo>
                    <a:lnTo>
                      <a:pt x="1003" y="680"/>
                    </a:lnTo>
                    <a:lnTo>
                      <a:pt x="1035" y="691"/>
                    </a:lnTo>
                    <a:lnTo>
                      <a:pt x="1030" y="690"/>
                    </a:lnTo>
                    <a:lnTo>
                      <a:pt x="1065" y="693"/>
                    </a:lnTo>
                    <a:lnTo>
                      <a:pt x="1060" y="693"/>
                    </a:lnTo>
                    <a:lnTo>
                      <a:pt x="1130" y="686"/>
                    </a:lnTo>
                    <a:lnTo>
                      <a:pt x="1125" y="687"/>
                    </a:lnTo>
                    <a:lnTo>
                      <a:pt x="1190" y="667"/>
                    </a:lnTo>
                    <a:lnTo>
                      <a:pt x="1186" y="668"/>
                    </a:lnTo>
                    <a:lnTo>
                      <a:pt x="1245" y="636"/>
                    </a:lnTo>
                    <a:lnTo>
                      <a:pt x="1241" y="639"/>
                    </a:lnTo>
                    <a:lnTo>
                      <a:pt x="1292" y="597"/>
                    </a:lnTo>
                    <a:lnTo>
                      <a:pt x="1289" y="600"/>
                    </a:lnTo>
                    <a:lnTo>
                      <a:pt x="1331" y="549"/>
                    </a:lnTo>
                    <a:lnTo>
                      <a:pt x="1328" y="553"/>
                    </a:lnTo>
                    <a:lnTo>
                      <a:pt x="1360" y="494"/>
                    </a:lnTo>
                    <a:lnTo>
                      <a:pt x="1359" y="498"/>
                    </a:lnTo>
                    <a:lnTo>
                      <a:pt x="1379" y="433"/>
                    </a:lnTo>
                    <a:lnTo>
                      <a:pt x="1378" y="438"/>
                    </a:lnTo>
                    <a:lnTo>
                      <a:pt x="1385" y="368"/>
                    </a:lnTo>
                    <a:lnTo>
                      <a:pt x="1385" y="373"/>
                    </a:lnTo>
                    <a:lnTo>
                      <a:pt x="1378" y="303"/>
                    </a:lnTo>
                    <a:lnTo>
                      <a:pt x="1379" y="308"/>
                    </a:lnTo>
                    <a:lnTo>
                      <a:pt x="1359" y="243"/>
                    </a:lnTo>
                    <a:lnTo>
                      <a:pt x="1360" y="247"/>
                    </a:lnTo>
                    <a:lnTo>
                      <a:pt x="1328" y="189"/>
                    </a:lnTo>
                    <a:lnTo>
                      <a:pt x="1331" y="193"/>
                    </a:lnTo>
                    <a:lnTo>
                      <a:pt x="1289" y="141"/>
                    </a:lnTo>
                    <a:lnTo>
                      <a:pt x="1292" y="144"/>
                    </a:lnTo>
                    <a:lnTo>
                      <a:pt x="1241" y="102"/>
                    </a:lnTo>
                    <a:lnTo>
                      <a:pt x="1245" y="105"/>
                    </a:lnTo>
                    <a:lnTo>
                      <a:pt x="1186" y="73"/>
                    </a:lnTo>
                    <a:lnTo>
                      <a:pt x="1190" y="74"/>
                    </a:lnTo>
                    <a:lnTo>
                      <a:pt x="1125" y="54"/>
                    </a:lnTo>
                    <a:lnTo>
                      <a:pt x="1130" y="55"/>
                    </a:lnTo>
                    <a:lnTo>
                      <a:pt x="1060" y="48"/>
                    </a:lnTo>
                    <a:lnTo>
                      <a:pt x="1065" y="1"/>
                    </a:lnTo>
                    <a:close/>
                    <a:moveTo>
                      <a:pt x="2692" y="740"/>
                    </a:moveTo>
                    <a:lnTo>
                      <a:pt x="1062" y="740"/>
                    </a:lnTo>
                    <a:lnTo>
                      <a:pt x="1062" y="692"/>
                    </a:lnTo>
                    <a:lnTo>
                      <a:pt x="2692" y="692"/>
                    </a:lnTo>
                    <a:lnTo>
                      <a:pt x="2692" y="740"/>
                    </a:lnTo>
                    <a:close/>
                    <a:moveTo>
                      <a:pt x="373" y="2077"/>
                    </a:moveTo>
                    <a:lnTo>
                      <a:pt x="408" y="2081"/>
                    </a:lnTo>
                    <a:cubicBezTo>
                      <a:pt x="410" y="2081"/>
                      <a:pt x="411" y="2081"/>
                      <a:pt x="412" y="2081"/>
                    </a:cubicBezTo>
                    <a:lnTo>
                      <a:pt x="445" y="2091"/>
                    </a:lnTo>
                    <a:cubicBezTo>
                      <a:pt x="448" y="2092"/>
                      <a:pt x="450" y="2093"/>
                      <a:pt x="452" y="2095"/>
                    </a:cubicBezTo>
                    <a:lnTo>
                      <a:pt x="507" y="2132"/>
                    </a:lnTo>
                    <a:cubicBezTo>
                      <a:pt x="510" y="2133"/>
                      <a:pt x="512" y="2136"/>
                      <a:pt x="514" y="2138"/>
                    </a:cubicBezTo>
                    <a:lnTo>
                      <a:pt x="550" y="2193"/>
                    </a:lnTo>
                    <a:cubicBezTo>
                      <a:pt x="551" y="2195"/>
                      <a:pt x="552" y="2197"/>
                      <a:pt x="552" y="2199"/>
                    </a:cubicBezTo>
                    <a:lnTo>
                      <a:pt x="563" y="2231"/>
                    </a:lnTo>
                    <a:cubicBezTo>
                      <a:pt x="564" y="2233"/>
                      <a:pt x="564" y="2234"/>
                      <a:pt x="564" y="2236"/>
                    </a:cubicBezTo>
                    <a:lnTo>
                      <a:pt x="567" y="2271"/>
                    </a:lnTo>
                    <a:cubicBezTo>
                      <a:pt x="567" y="2273"/>
                      <a:pt x="567" y="2274"/>
                      <a:pt x="567" y="2276"/>
                    </a:cubicBezTo>
                    <a:lnTo>
                      <a:pt x="564" y="2311"/>
                    </a:lnTo>
                    <a:cubicBezTo>
                      <a:pt x="564" y="2312"/>
                      <a:pt x="564" y="2314"/>
                      <a:pt x="563" y="2316"/>
                    </a:cubicBezTo>
                    <a:lnTo>
                      <a:pt x="552" y="2349"/>
                    </a:lnTo>
                    <a:cubicBezTo>
                      <a:pt x="552" y="2351"/>
                      <a:pt x="551" y="2353"/>
                      <a:pt x="550" y="2355"/>
                    </a:cubicBezTo>
                    <a:lnTo>
                      <a:pt x="514" y="2410"/>
                    </a:lnTo>
                    <a:cubicBezTo>
                      <a:pt x="512" y="2412"/>
                      <a:pt x="509" y="2415"/>
                      <a:pt x="507" y="2417"/>
                    </a:cubicBezTo>
                    <a:lnTo>
                      <a:pt x="452" y="2453"/>
                    </a:lnTo>
                    <a:cubicBezTo>
                      <a:pt x="450" y="2454"/>
                      <a:pt x="448" y="2455"/>
                      <a:pt x="446" y="2455"/>
                    </a:cubicBezTo>
                    <a:lnTo>
                      <a:pt x="413" y="2466"/>
                    </a:lnTo>
                    <a:cubicBezTo>
                      <a:pt x="411" y="2467"/>
                      <a:pt x="409" y="2467"/>
                      <a:pt x="408" y="2467"/>
                    </a:cubicBezTo>
                    <a:lnTo>
                      <a:pt x="373" y="2470"/>
                    </a:lnTo>
                    <a:lnTo>
                      <a:pt x="370" y="2422"/>
                    </a:lnTo>
                    <a:lnTo>
                      <a:pt x="716" y="2422"/>
                    </a:lnTo>
                    <a:lnTo>
                      <a:pt x="716" y="2470"/>
                    </a:lnTo>
                    <a:lnTo>
                      <a:pt x="370" y="2470"/>
                    </a:lnTo>
                    <a:cubicBezTo>
                      <a:pt x="358" y="2470"/>
                      <a:pt x="347" y="2460"/>
                      <a:pt x="346" y="2447"/>
                    </a:cubicBezTo>
                    <a:cubicBezTo>
                      <a:pt x="346" y="2435"/>
                      <a:pt x="356" y="2424"/>
                      <a:pt x="368" y="2423"/>
                    </a:cubicBezTo>
                    <a:lnTo>
                      <a:pt x="403" y="2420"/>
                    </a:lnTo>
                    <a:lnTo>
                      <a:pt x="398" y="2421"/>
                    </a:lnTo>
                    <a:lnTo>
                      <a:pt x="431" y="2410"/>
                    </a:lnTo>
                    <a:lnTo>
                      <a:pt x="425" y="2412"/>
                    </a:lnTo>
                    <a:lnTo>
                      <a:pt x="480" y="2376"/>
                    </a:lnTo>
                    <a:lnTo>
                      <a:pt x="473" y="2383"/>
                    </a:lnTo>
                    <a:lnTo>
                      <a:pt x="509" y="2328"/>
                    </a:lnTo>
                    <a:lnTo>
                      <a:pt x="507" y="2334"/>
                    </a:lnTo>
                    <a:lnTo>
                      <a:pt x="518" y="2301"/>
                    </a:lnTo>
                    <a:lnTo>
                      <a:pt x="517" y="2306"/>
                    </a:lnTo>
                    <a:lnTo>
                      <a:pt x="520" y="2271"/>
                    </a:lnTo>
                    <a:lnTo>
                      <a:pt x="520" y="2276"/>
                    </a:lnTo>
                    <a:lnTo>
                      <a:pt x="517" y="2241"/>
                    </a:lnTo>
                    <a:lnTo>
                      <a:pt x="518" y="2246"/>
                    </a:lnTo>
                    <a:lnTo>
                      <a:pt x="507" y="2214"/>
                    </a:lnTo>
                    <a:lnTo>
                      <a:pt x="509" y="2220"/>
                    </a:lnTo>
                    <a:lnTo>
                      <a:pt x="473" y="2165"/>
                    </a:lnTo>
                    <a:lnTo>
                      <a:pt x="480" y="2171"/>
                    </a:lnTo>
                    <a:lnTo>
                      <a:pt x="425" y="2134"/>
                    </a:lnTo>
                    <a:lnTo>
                      <a:pt x="431" y="2137"/>
                    </a:lnTo>
                    <a:lnTo>
                      <a:pt x="398" y="2127"/>
                    </a:lnTo>
                    <a:lnTo>
                      <a:pt x="403" y="2128"/>
                    </a:lnTo>
                    <a:lnTo>
                      <a:pt x="368" y="2124"/>
                    </a:lnTo>
                    <a:lnTo>
                      <a:pt x="373" y="2077"/>
                    </a:lnTo>
                    <a:close/>
                    <a:moveTo>
                      <a:pt x="368" y="2769"/>
                    </a:moveTo>
                    <a:lnTo>
                      <a:pt x="438" y="2762"/>
                    </a:lnTo>
                    <a:lnTo>
                      <a:pt x="433" y="2763"/>
                    </a:lnTo>
                    <a:lnTo>
                      <a:pt x="498" y="2743"/>
                    </a:lnTo>
                    <a:lnTo>
                      <a:pt x="494" y="2744"/>
                    </a:lnTo>
                    <a:lnTo>
                      <a:pt x="553" y="2712"/>
                    </a:lnTo>
                    <a:lnTo>
                      <a:pt x="549" y="2715"/>
                    </a:lnTo>
                    <a:lnTo>
                      <a:pt x="600" y="2673"/>
                    </a:lnTo>
                    <a:lnTo>
                      <a:pt x="597" y="2676"/>
                    </a:lnTo>
                    <a:lnTo>
                      <a:pt x="639" y="2625"/>
                    </a:lnTo>
                    <a:lnTo>
                      <a:pt x="636" y="2629"/>
                    </a:lnTo>
                    <a:lnTo>
                      <a:pt x="668" y="2570"/>
                    </a:lnTo>
                    <a:lnTo>
                      <a:pt x="667" y="2574"/>
                    </a:lnTo>
                    <a:lnTo>
                      <a:pt x="687" y="2509"/>
                    </a:lnTo>
                    <a:lnTo>
                      <a:pt x="686" y="2514"/>
                    </a:lnTo>
                    <a:lnTo>
                      <a:pt x="693" y="2444"/>
                    </a:lnTo>
                    <a:lnTo>
                      <a:pt x="692" y="2100"/>
                    </a:lnTo>
                    <a:lnTo>
                      <a:pt x="740" y="2100"/>
                    </a:lnTo>
                    <a:lnTo>
                      <a:pt x="740" y="2449"/>
                    </a:lnTo>
                    <a:lnTo>
                      <a:pt x="733" y="2519"/>
                    </a:lnTo>
                    <a:cubicBezTo>
                      <a:pt x="733" y="2520"/>
                      <a:pt x="733" y="2522"/>
                      <a:pt x="732" y="2524"/>
                    </a:cubicBezTo>
                    <a:lnTo>
                      <a:pt x="712" y="2589"/>
                    </a:lnTo>
                    <a:cubicBezTo>
                      <a:pt x="712" y="2590"/>
                      <a:pt x="711" y="2592"/>
                      <a:pt x="711" y="2593"/>
                    </a:cubicBezTo>
                    <a:lnTo>
                      <a:pt x="679" y="2652"/>
                    </a:lnTo>
                    <a:cubicBezTo>
                      <a:pt x="678" y="2653"/>
                      <a:pt x="677" y="2655"/>
                      <a:pt x="676" y="2656"/>
                    </a:cubicBezTo>
                    <a:lnTo>
                      <a:pt x="634" y="2707"/>
                    </a:lnTo>
                    <a:cubicBezTo>
                      <a:pt x="633" y="2708"/>
                      <a:pt x="632" y="2709"/>
                      <a:pt x="631" y="2710"/>
                    </a:cubicBezTo>
                    <a:lnTo>
                      <a:pt x="580" y="2752"/>
                    </a:lnTo>
                    <a:cubicBezTo>
                      <a:pt x="579" y="2753"/>
                      <a:pt x="577" y="2754"/>
                      <a:pt x="576" y="2755"/>
                    </a:cubicBezTo>
                    <a:lnTo>
                      <a:pt x="517" y="2787"/>
                    </a:lnTo>
                    <a:cubicBezTo>
                      <a:pt x="516" y="2787"/>
                      <a:pt x="514" y="2788"/>
                      <a:pt x="513" y="2788"/>
                    </a:cubicBezTo>
                    <a:lnTo>
                      <a:pt x="448" y="2808"/>
                    </a:lnTo>
                    <a:cubicBezTo>
                      <a:pt x="446" y="2809"/>
                      <a:pt x="444" y="2809"/>
                      <a:pt x="443" y="2809"/>
                    </a:cubicBezTo>
                    <a:lnTo>
                      <a:pt x="373" y="2816"/>
                    </a:lnTo>
                    <a:lnTo>
                      <a:pt x="368" y="276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1" name="Rectangle 419"/>
              <p:cNvSpPr>
                <a:spLocks noChangeArrowheads="1"/>
              </p:cNvSpPr>
              <p:nvPr/>
            </p:nvSpPr>
            <p:spPr bwMode="auto">
              <a:xfrm>
                <a:off x="3689" y="2313"/>
                <a:ext cx="247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Proxy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2" name="Rectangle 420"/>
              <p:cNvSpPr>
                <a:spLocks noChangeArrowheads="1"/>
              </p:cNvSpPr>
              <p:nvPr/>
            </p:nvSpPr>
            <p:spPr bwMode="auto">
              <a:xfrm>
                <a:off x="3176" y="1583"/>
                <a:ext cx="216" cy="191"/>
              </a:xfrm>
              <a:prstGeom prst="rect">
                <a:avLst/>
              </a:prstGeom>
              <a:solidFill>
                <a:srgbClr val="00B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3" name="Freeform 421"/>
              <p:cNvSpPr>
                <a:spLocks noEditPoints="1"/>
              </p:cNvSpPr>
              <p:nvPr/>
            </p:nvSpPr>
            <p:spPr bwMode="auto">
              <a:xfrm>
                <a:off x="3175" y="1581"/>
                <a:ext cx="218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36" y="0"/>
                  </a:cxn>
                  <a:cxn ang="0">
                    <a:pos x="1344" y="8"/>
                  </a:cxn>
                  <a:cxn ang="0">
                    <a:pos x="1344" y="1208"/>
                  </a:cxn>
                  <a:cxn ang="0">
                    <a:pos x="1336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36" y="1200"/>
                  </a:cxn>
                  <a:cxn ang="0">
                    <a:pos x="1328" y="1208"/>
                  </a:cxn>
                  <a:cxn ang="0">
                    <a:pos x="1328" y="8"/>
                  </a:cxn>
                  <a:cxn ang="0">
                    <a:pos x="133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44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494" name="Picture 42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179" y="1585"/>
                <a:ext cx="208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5" name="Freeform 423"/>
              <p:cNvSpPr>
                <a:spLocks noEditPoints="1"/>
              </p:cNvSpPr>
              <p:nvPr/>
            </p:nvSpPr>
            <p:spPr bwMode="auto">
              <a:xfrm>
                <a:off x="3176" y="1583"/>
                <a:ext cx="214" cy="1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04" y="0"/>
                  </a:cxn>
                  <a:cxn ang="0">
                    <a:pos x="1312" y="8"/>
                  </a:cxn>
                  <a:cxn ang="0">
                    <a:pos x="1312" y="1176"/>
                  </a:cxn>
                  <a:cxn ang="0">
                    <a:pos x="1304" y="1184"/>
                  </a:cxn>
                  <a:cxn ang="0">
                    <a:pos x="8" y="1184"/>
                  </a:cxn>
                  <a:cxn ang="0">
                    <a:pos x="0" y="1176"/>
                  </a:cxn>
                  <a:cxn ang="0">
                    <a:pos x="0" y="8"/>
                  </a:cxn>
                  <a:cxn ang="0">
                    <a:pos x="16" y="1176"/>
                  </a:cxn>
                  <a:cxn ang="0">
                    <a:pos x="8" y="1168"/>
                  </a:cxn>
                  <a:cxn ang="0">
                    <a:pos x="1304" y="1168"/>
                  </a:cxn>
                  <a:cxn ang="0">
                    <a:pos x="1296" y="1176"/>
                  </a:cxn>
                  <a:cxn ang="0">
                    <a:pos x="1296" y="8"/>
                  </a:cxn>
                  <a:cxn ang="0">
                    <a:pos x="13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176"/>
                  </a:cxn>
                </a:cxnLst>
                <a:rect l="0" t="0" r="r" b="b"/>
                <a:pathLst>
                  <a:path w="1312" h="1184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04" y="0"/>
                    </a:lnTo>
                    <a:cubicBezTo>
                      <a:pt x="1309" y="0"/>
                      <a:pt x="1312" y="4"/>
                      <a:pt x="1312" y="8"/>
                    </a:cubicBezTo>
                    <a:lnTo>
                      <a:pt x="1312" y="1176"/>
                    </a:lnTo>
                    <a:cubicBezTo>
                      <a:pt x="1312" y="1181"/>
                      <a:pt x="1309" y="1184"/>
                      <a:pt x="1304" y="1184"/>
                    </a:cubicBezTo>
                    <a:lnTo>
                      <a:pt x="8" y="1184"/>
                    </a:lnTo>
                    <a:cubicBezTo>
                      <a:pt x="4" y="1184"/>
                      <a:pt x="0" y="1181"/>
                      <a:pt x="0" y="1176"/>
                    </a:cubicBezTo>
                    <a:lnTo>
                      <a:pt x="0" y="8"/>
                    </a:lnTo>
                    <a:close/>
                    <a:moveTo>
                      <a:pt x="16" y="1176"/>
                    </a:moveTo>
                    <a:lnTo>
                      <a:pt x="8" y="1168"/>
                    </a:lnTo>
                    <a:lnTo>
                      <a:pt x="1304" y="1168"/>
                    </a:lnTo>
                    <a:lnTo>
                      <a:pt x="1296" y="1176"/>
                    </a:lnTo>
                    <a:lnTo>
                      <a:pt x="1296" y="8"/>
                    </a:lnTo>
                    <a:lnTo>
                      <a:pt x="13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17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6" name="Rectangle 424"/>
              <p:cNvSpPr>
                <a:spLocks noChangeArrowheads="1"/>
              </p:cNvSpPr>
              <p:nvPr/>
            </p:nvSpPr>
            <p:spPr bwMode="auto">
              <a:xfrm>
                <a:off x="3171" y="1815"/>
                <a:ext cx="216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7" name="Freeform 425"/>
              <p:cNvSpPr>
                <a:spLocks noEditPoints="1"/>
              </p:cNvSpPr>
              <p:nvPr/>
            </p:nvSpPr>
            <p:spPr bwMode="auto">
              <a:xfrm>
                <a:off x="3170" y="1814"/>
                <a:ext cx="218" cy="1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336" y="0"/>
                  </a:cxn>
                  <a:cxn ang="0">
                    <a:pos x="1344" y="8"/>
                  </a:cxn>
                  <a:cxn ang="0">
                    <a:pos x="1344" y="1208"/>
                  </a:cxn>
                  <a:cxn ang="0">
                    <a:pos x="1336" y="1216"/>
                  </a:cxn>
                  <a:cxn ang="0">
                    <a:pos x="8" y="1216"/>
                  </a:cxn>
                  <a:cxn ang="0">
                    <a:pos x="0" y="1208"/>
                  </a:cxn>
                  <a:cxn ang="0">
                    <a:pos x="0" y="8"/>
                  </a:cxn>
                  <a:cxn ang="0">
                    <a:pos x="16" y="1208"/>
                  </a:cxn>
                  <a:cxn ang="0">
                    <a:pos x="8" y="1200"/>
                  </a:cxn>
                  <a:cxn ang="0">
                    <a:pos x="1336" y="1200"/>
                  </a:cxn>
                  <a:cxn ang="0">
                    <a:pos x="1328" y="1208"/>
                  </a:cxn>
                  <a:cxn ang="0">
                    <a:pos x="1328" y="8"/>
                  </a:cxn>
                  <a:cxn ang="0">
                    <a:pos x="133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8"/>
                  </a:cxn>
                </a:cxnLst>
                <a:rect l="0" t="0" r="r" b="b"/>
                <a:pathLst>
                  <a:path w="1344" h="12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336" y="0"/>
                    </a:lnTo>
                    <a:cubicBezTo>
                      <a:pt x="1341" y="0"/>
                      <a:pt x="1344" y="4"/>
                      <a:pt x="1344" y="8"/>
                    </a:cubicBezTo>
                    <a:lnTo>
                      <a:pt x="1344" y="1208"/>
                    </a:lnTo>
                    <a:cubicBezTo>
                      <a:pt x="1344" y="1213"/>
                      <a:pt x="1341" y="1216"/>
                      <a:pt x="1336" y="1216"/>
                    </a:cubicBezTo>
                    <a:lnTo>
                      <a:pt x="8" y="1216"/>
                    </a:lnTo>
                    <a:cubicBezTo>
                      <a:pt x="4" y="1216"/>
                      <a:pt x="0" y="1213"/>
                      <a:pt x="0" y="1208"/>
                    </a:cubicBezTo>
                    <a:lnTo>
                      <a:pt x="0" y="8"/>
                    </a:lnTo>
                    <a:close/>
                    <a:moveTo>
                      <a:pt x="16" y="1208"/>
                    </a:moveTo>
                    <a:lnTo>
                      <a:pt x="8" y="1200"/>
                    </a:lnTo>
                    <a:lnTo>
                      <a:pt x="1336" y="1200"/>
                    </a:lnTo>
                    <a:lnTo>
                      <a:pt x="1328" y="1208"/>
                    </a:lnTo>
                    <a:lnTo>
                      <a:pt x="1328" y="8"/>
                    </a:lnTo>
                    <a:lnTo>
                      <a:pt x="133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499" name="Freeform 427"/>
            <p:cNvSpPr>
              <a:spLocks/>
            </p:cNvSpPr>
            <p:nvPr/>
          </p:nvSpPr>
          <p:spPr bwMode="auto">
            <a:xfrm>
              <a:off x="3202" y="1830"/>
              <a:ext cx="133" cy="161"/>
            </a:xfrm>
            <a:custGeom>
              <a:avLst/>
              <a:gdLst/>
              <a:ahLst/>
              <a:cxnLst>
                <a:cxn ang="0">
                  <a:pos x="223" y="88"/>
                </a:cxn>
                <a:cxn ang="0">
                  <a:pos x="17" y="501"/>
                </a:cxn>
                <a:cxn ang="0">
                  <a:pos x="80" y="723"/>
                </a:cxn>
                <a:cxn ang="0">
                  <a:pos x="303" y="882"/>
                </a:cxn>
                <a:cxn ang="0">
                  <a:pos x="462" y="977"/>
                </a:cxn>
                <a:cxn ang="0">
                  <a:pos x="589" y="993"/>
                </a:cxn>
                <a:cxn ang="0">
                  <a:pos x="684" y="1008"/>
                </a:cxn>
                <a:cxn ang="0">
                  <a:pos x="780" y="945"/>
                </a:cxn>
                <a:cxn ang="0">
                  <a:pos x="732" y="628"/>
                </a:cxn>
                <a:cxn ang="0">
                  <a:pos x="637" y="151"/>
                </a:cxn>
                <a:cxn ang="0">
                  <a:pos x="541" y="88"/>
                </a:cxn>
                <a:cxn ang="0">
                  <a:pos x="223" y="88"/>
                </a:cxn>
              </a:cxnLst>
              <a:rect l="0" t="0" r="r" b="b"/>
              <a:pathLst>
                <a:path w="816" h="1008">
                  <a:moveTo>
                    <a:pt x="223" y="88"/>
                  </a:moveTo>
                  <a:cubicBezTo>
                    <a:pt x="136" y="157"/>
                    <a:pt x="69" y="356"/>
                    <a:pt x="17" y="501"/>
                  </a:cubicBezTo>
                  <a:cubicBezTo>
                    <a:pt x="0" y="545"/>
                    <a:pt x="58" y="692"/>
                    <a:pt x="80" y="723"/>
                  </a:cubicBezTo>
                  <a:cubicBezTo>
                    <a:pt x="180" y="862"/>
                    <a:pt x="174" y="814"/>
                    <a:pt x="303" y="882"/>
                  </a:cubicBezTo>
                  <a:cubicBezTo>
                    <a:pt x="357" y="910"/>
                    <a:pt x="404" y="954"/>
                    <a:pt x="462" y="977"/>
                  </a:cubicBezTo>
                  <a:cubicBezTo>
                    <a:pt x="502" y="992"/>
                    <a:pt x="547" y="987"/>
                    <a:pt x="589" y="993"/>
                  </a:cubicBezTo>
                  <a:cubicBezTo>
                    <a:pt x="621" y="997"/>
                    <a:pt x="652" y="1003"/>
                    <a:pt x="684" y="1008"/>
                  </a:cubicBezTo>
                  <a:cubicBezTo>
                    <a:pt x="716" y="987"/>
                    <a:pt x="770" y="982"/>
                    <a:pt x="780" y="945"/>
                  </a:cubicBezTo>
                  <a:cubicBezTo>
                    <a:pt x="815" y="811"/>
                    <a:pt x="774" y="733"/>
                    <a:pt x="732" y="628"/>
                  </a:cubicBezTo>
                  <a:cubicBezTo>
                    <a:pt x="690" y="62"/>
                    <a:pt x="816" y="305"/>
                    <a:pt x="637" y="151"/>
                  </a:cubicBezTo>
                  <a:cubicBezTo>
                    <a:pt x="561" y="87"/>
                    <a:pt x="622" y="115"/>
                    <a:pt x="541" y="88"/>
                  </a:cubicBezTo>
                  <a:cubicBezTo>
                    <a:pt x="410" y="0"/>
                    <a:pt x="311" y="19"/>
                    <a:pt x="223" y="8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0" name="Freeform 428"/>
            <p:cNvSpPr>
              <a:spLocks noEditPoints="1"/>
            </p:cNvSpPr>
            <p:nvPr/>
          </p:nvSpPr>
          <p:spPr bwMode="auto">
            <a:xfrm>
              <a:off x="3203" y="1834"/>
              <a:ext cx="130" cy="158"/>
            </a:xfrm>
            <a:custGeom>
              <a:avLst/>
              <a:gdLst/>
              <a:ahLst/>
              <a:cxnLst>
                <a:cxn ang="0">
                  <a:pos x="191" y="105"/>
                </a:cxn>
                <a:cxn ang="0">
                  <a:pos x="134" y="194"/>
                </a:cxn>
                <a:cxn ang="0">
                  <a:pos x="19" y="483"/>
                </a:cxn>
                <a:cxn ang="0">
                  <a:pos x="16" y="501"/>
                </a:cxn>
                <a:cxn ang="0">
                  <a:pos x="36" y="594"/>
                </a:cxn>
                <a:cxn ang="0">
                  <a:pos x="81" y="698"/>
                </a:cxn>
                <a:cxn ang="0">
                  <a:pos x="160" y="790"/>
                </a:cxn>
                <a:cxn ang="0">
                  <a:pos x="179" y="801"/>
                </a:cxn>
                <a:cxn ang="0">
                  <a:pos x="257" y="833"/>
                </a:cxn>
                <a:cxn ang="0">
                  <a:pos x="419" y="929"/>
                </a:cxn>
                <a:cxn ang="0">
                  <a:pos x="489" y="957"/>
                </a:cxn>
                <a:cxn ang="0">
                  <a:pos x="584" y="964"/>
                </a:cxn>
                <a:cxn ang="0">
                  <a:pos x="702" y="967"/>
                </a:cxn>
                <a:cxn ang="0">
                  <a:pos x="755" y="941"/>
                </a:cxn>
                <a:cxn ang="0">
                  <a:pos x="767" y="923"/>
                </a:cxn>
                <a:cxn ang="0">
                  <a:pos x="779" y="834"/>
                </a:cxn>
                <a:cxn ang="0">
                  <a:pos x="749" y="685"/>
                </a:cxn>
                <a:cxn ang="0">
                  <a:pos x="712" y="511"/>
                </a:cxn>
                <a:cxn ang="0">
                  <a:pos x="711" y="315"/>
                </a:cxn>
                <a:cxn ang="0">
                  <a:pos x="721" y="227"/>
                </a:cxn>
                <a:cxn ang="0">
                  <a:pos x="721" y="200"/>
                </a:cxn>
                <a:cxn ang="0">
                  <a:pos x="681" y="178"/>
                </a:cxn>
                <a:cxn ang="0">
                  <a:pos x="603" y="117"/>
                </a:cxn>
                <a:cxn ang="0">
                  <a:pos x="583" y="94"/>
                </a:cxn>
                <a:cxn ang="0">
                  <a:pos x="581" y="92"/>
                </a:cxn>
                <a:cxn ang="0">
                  <a:pos x="571" y="87"/>
                </a:cxn>
                <a:cxn ang="0">
                  <a:pos x="531" y="74"/>
                </a:cxn>
                <a:cxn ang="0">
                  <a:pos x="441" y="28"/>
                </a:cxn>
                <a:cxn ang="0">
                  <a:pos x="360" y="16"/>
                </a:cxn>
                <a:cxn ang="0">
                  <a:pos x="325" y="21"/>
                </a:cxn>
                <a:cxn ang="0">
                  <a:pos x="255" y="52"/>
                </a:cxn>
                <a:cxn ang="0">
                  <a:pos x="282" y="19"/>
                </a:cxn>
                <a:cxn ang="0">
                  <a:pos x="321" y="6"/>
                </a:cxn>
                <a:cxn ang="0">
                  <a:pos x="401" y="2"/>
                </a:cxn>
                <a:cxn ang="0">
                  <a:pos x="446" y="13"/>
                </a:cxn>
                <a:cxn ang="0">
                  <a:pos x="538" y="60"/>
                </a:cxn>
                <a:cxn ang="0">
                  <a:pos x="584" y="75"/>
                </a:cxn>
                <a:cxn ang="0">
                  <a:pos x="591" y="80"/>
                </a:cxn>
                <a:cxn ang="0">
                  <a:pos x="602" y="93"/>
                </a:cxn>
                <a:cxn ang="0">
                  <a:pos x="637" y="124"/>
                </a:cxn>
                <a:cxn ang="0">
                  <a:pos x="720" y="184"/>
                </a:cxn>
                <a:cxn ang="0">
                  <a:pos x="738" y="214"/>
                </a:cxn>
                <a:cxn ang="0">
                  <a:pos x="733" y="250"/>
                </a:cxn>
                <a:cxn ang="0">
                  <a:pos x="725" y="366"/>
                </a:cxn>
                <a:cxn ang="0">
                  <a:pos x="734" y="607"/>
                </a:cxn>
                <a:cxn ang="0">
                  <a:pos x="787" y="753"/>
                </a:cxn>
                <a:cxn ang="0">
                  <a:pos x="795" y="834"/>
                </a:cxn>
                <a:cxn ang="0">
                  <a:pos x="781" y="929"/>
                </a:cxn>
                <a:cxn ang="0">
                  <a:pos x="739" y="969"/>
                </a:cxn>
                <a:cxn ang="0">
                  <a:pos x="682" y="995"/>
                </a:cxn>
                <a:cxn ang="0">
                  <a:pos x="519" y="975"/>
                </a:cxn>
                <a:cxn ang="0">
                  <a:pos x="454" y="964"/>
                </a:cxn>
                <a:cxn ang="0">
                  <a:pos x="371" y="917"/>
                </a:cxn>
                <a:cxn ang="0">
                  <a:pos x="220" y="835"/>
                </a:cxn>
                <a:cxn ang="0">
                  <a:pos x="171" y="815"/>
                </a:cxn>
                <a:cxn ang="0">
                  <a:pos x="127" y="782"/>
                </a:cxn>
                <a:cxn ang="0">
                  <a:pos x="57" y="689"/>
                </a:cxn>
                <a:cxn ang="0">
                  <a:pos x="4" y="531"/>
                </a:cxn>
                <a:cxn ang="0">
                  <a:pos x="1" y="500"/>
                </a:cxn>
                <a:cxn ang="0">
                  <a:pos x="46" y="361"/>
                </a:cxn>
                <a:cxn ang="0">
                  <a:pos x="149" y="136"/>
                </a:cxn>
                <a:cxn ang="0">
                  <a:pos x="212" y="62"/>
                </a:cxn>
              </a:cxnLst>
              <a:rect l="0" t="0" r="r" b="b"/>
              <a:pathLst>
                <a:path w="795" h="996">
                  <a:moveTo>
                    <a:pt x="222" y="74"/>
                  </a:moveTo>
                  <a:lnTo>
                    <a:pt x="223" y="73"/>
                  </a:lnTo>
                  <a:lnTo>
                    <a:pt x="191" y="105"/>
                  </a:lnTo>
                  <a:lnTo>
                    <a:pt x="192" y="104"/>
                  </a:lnTo>
                  <a:lnTo>
                    <a:pt x="162" y="145"/>
                  </a:lnTo>
                  <a:lnTo>
                    <a:pt x="134" y="194"/>
                  </a:lnTo>
                  <a:lnTo>
                    <a:pt x="109" y="249"/>
                  </a:lnTo>
                  <a:lnTo>
                    <a:pt x="61" y="367"/>
                  </a:lnTo>
                  <a:lnTo>
                    <a:pt x="19" y="483"/>
                  </a:lnTo>
                  <a:lnTo>
                    <a:pt x="19" y="482"/>
                  </a:lnTo>
                  <a:lnTo>
                    <a:pt x="16" y="503"/>
                  </a:lnTo>
                  <a:lnTo>
                    <a:pt x="16" y="501"/>
                  </a:lnTo>
                  <a:lnTo>
                    <a:pt x="19" y="529"/>
                  </a:lnTo>
                  <a:lnTo>
                    <a:pt x="19" y="527"/>
                  </a:lnTo>
                  <a:lnTo>
                    <a:pt x="36" y="594"/>
                  </a:lnTo>
                  <a:lnTo>
                    <a:pt x="60" y="658"/>
                  </a:lnTo>
                  <a:lnTo>
                    <a:pt x="72" y="682"/>
                  </a:lnTo>
                  <a:lnTo>
                    <a:pt x="81" y="698"/>
                  </a:lnTo>
                  <a:lnTo>
                    <a:pt x="114" y="742"/>
                  </a:lnTo>
                  <a:lnTo>
                    <a:pt x="140" y="771"/>
                  </a:lnTo>
                  <a:lnTo>
                    <a:pt x="160" y="790"/>
                  </a:lnTo>
                  <a:lnTo>
                    <a:pt x="159" y="789"/>
                  </a:lnTo>
                  <a:lnTo>
                    <a:pt x="180" y="802"/>
                  </a:lnTo>
                  <a:lnTo>
                    <a:pt x="179" y="801"/>
                  </a:lnTo>
                  <a:lnTo>
                    <a:pt x="200" y="810"/>
                  </a:lnTo>
                  <a:lnTo>
                    <a:pt x="225" y="820"/>
                  </a:lnTo>
                  <a:lnTo>
                    <a:pt x="257" y="833"/>
                  </a:lnTo>
                  <a:lnTo>
                    <a:pt x="301" y="854"/>
                  </a:lnTo>
                  <a:lnTo>
                    <a:pt x="380" y="904"/>
                  </a:lnTo>
                  <a:lnTo>
                    <a:pt x="419" y="929"/>
                  </a:lnTo>
                  <a:lnTo>
                    <a:pt x="460" y="949"/>
                  </a:lnTo>
                  <a:lnTo>
                    <a:pt x="458" y="949"/>
                  </a:lnTo>
                  <a:lnTo>
                    <a:pt x="489" y="957"/>
                  </a:lnTo>
                  <a:lnTo>
                    <a:pt x="488" y="956"/>
                  </a:lnTo>
                  <a:lnTo>
                    <a:pt x="520" y="959"/>
                  </a:lnTo>
                  <a:lnTo>
                    <a:pt x="584" y="964"/>
                  </a:lnTo>
                  <a:lnTo>
                    <a:pt x="680" y="980"/>
                  </a:lnTo>
                  <a:lnTo>
                    <a:pt x="675" y="980"/>
                  </a:lnTo>
                  <a:lnTo>
                    <a:pt x="702" y="967"/>
                  </a:lnTo>
                  <a:lnTo>
                    <a:pt x="731" y="955"/>
                  </a:lnTo>
                  <a:lnTo>
                    <a:pt x="730" y="956"/>
                  </a:lnTo>
                  <a:lnTo>
                    <a:pt x="755" y="941"/>
                  </a:lnTo>
                  <a:lnTo>
                    <a:pt x="753" y="943"/>
                  </a:lnTo>
                  <a:lnTo>
                    <a:pt x="768" y="920"/>
                  </a:lnTo>
                  <a:lnTo>
                    <a:pt x="767" y="923"/>
                  </a:lnTo>
                  <a:lnTo>
                    <a:pt x="777" y="875"/>
                  </a:lnTo>
                  <a:lnTo>
                    <a:pt x="779" y="833"/>
                  </a:lnTo>
                  <a:lnTo>
                    <a:pt x="779" y="834"/>
                  </a:lnTo>
                  <a:lnTo>
                    <a:pt x="771" y="756"/>
                  </a:lnTo>
                  <a:lnTo>
                    <a:pt x="772" y="758"/>
                  </a:lnTo>
                  <a:lnTo>
                    <a:pt x="749" y="685"/>
                  </a:lnTo>
                  <a:lnTo>
                    <a:pt x="719" y="610"/>
                  </a:lnTo>
                  <a:cubicBezTo>
                    <a:pt x="719" y="610"/>
                    <a:pt x="719" y="609"/>
                    <a:pt x="718" y="608"/>
                  </a:cubicBezTo>
                  <a:lnTo>
                    <a:pt x="712" y="511"/>
                  </a:lnTo>
                  <a:lnTo>
                    <a:pt x="709" y="431"/>
                  </a:lnTo>
                  <a:lnTo>
                    <a:pt x="709" y="366"/>
                  </a:lnTo>
                  <a:lnTo>
                    <a:pt x="711" y="315"/>
                  </a:lnTo>
                  <a:lnTo>
                    <a:pt x="713" y="277"/>
                  </a:lnTo>
                  <a:lnTo>
                    <a:pt x="718" y="247"/>
                  </a:lnTo>
                  <a:lnTo>
                    <a:pt x="721" y="227"/>
                  </a:lnTo>
                  <a:lnTo>
                    <a:pt x="723" y="213"/>
                  </a:lnTo>
                  <a:lnTo>
                    <a:pt x="722" y="215"/>
                  </a:lnTo>
                  <a:lnTo>
                    <a:pt x="721" y="200"/>
                  </a:lnTo>
                  <a:lnTo>
                    <a:pt x="725" y="206"/>
                  </a:lnTo>
                  <a:lnTo>
                    <a:pt x="711" y="197"/>
                  </a:lnTo>
                  <a:lnTo>
                    <a:pt x="681" y="178"/>
                  </a:lnTo>
                  <a:lnTo>
                    <a:pt x="657" y="162"/>
                  </a:lnTo>
                  <a:lnTo>
                    <a:pt x="626" y="137"/>
                  </a:lnTo>
                  <a:lnTo>
                    <a:pt x="603" y="117"/>
                  </a:lnTo>
                  <a:lnTo>
                    <a:pt x="590" y="103"/>
                  </a:lnTo>
                  <a:cubicBezTo>
                    <a:pt x="590" y="103"/>
                    <a:pt x="589" y="103"/>
                    <a:pt x="589" y="102"/>
                  </a:cubicBezTo>
                  <a:lnTo>
                    <a:pt x="583" y="94"/>
                  </a:lnTo>
                  <a:lnTo>
                    <a:pt x="584" y="95"/>
                  </a:lnTo>
                  <a:lnTo>
                    <a:pt x="580" y="91"/>
                  </a:lnTo>
                  <a:lnTo>
                    <a:pt x="581" y="92"/>
                  </a:lnTo>
                  <a:lnTo>
                    <a:pt x="577" y="89"/>
                  </a:lnTo>
                  <a:lnTo>
                    <a:pt x="579" y="90"/>
                  </a:lnTo>
                  <a:lnTo>
                    <a:pt x="571" y="87"/>
                  </a:lnTo>
                  <a:lnTo>
                    <a:pt x="557" y="83"/>
                  </a:lnTo>
                  <a:lnTo>
                    <a:pt x="533" y="75"/>
                  </a:lnTo>
                  <a:cubicBezTo>
                    <a:pt x="532" y="75"/>
                    <a:pt x="532" y="75"/>
                    <a:pt x="531" y="74"/>
                  </a:cubicBezTo>
                  <a:lnTo>
                    <a:pt x="483" y="46"/>
                  </a:lnTo>
                  <a:lnTo>
                    <a:pt x="439" y="28"/>
                  </a:lnTo>
                  <a:lnTo>
                    <a:pt x="441" y="28"/>
                  </a:lnTo>
                  <a:lnTo>
                    <a:pt x="399" y="18"/>
                  </a:lnTo>
                  <a:lnTo>
                    <a:pt x="400" y="18"/>
                  </a:lnTo>
                  <a:lnTo>
                    <a:pt x="360" y="16"/>
                  </a:lnTo>
                  <a:lnTo>
                    <a:pt x="362" y="16"/>
                  </a:lnTo>
                  <a:lnTo>
                    <a:pt x="324" y="21"/>
                  </a:lnTo>
                  <a:lnTo>
                    <a:pt x="325" y="21"/>
                  </a:lnTo>
                  <a:lnTo>
                    <a:pt x="288" y="34"/>
                  </a:lnTo>
                  <a:lnTo>
                    <a:pt x="289" y="34"/>
                  </a:lnTo>
                  <a:lnTo>
                    <a:pt x="255" y="52"/>
                  </a:lnTo>
                  <a:lnTo>
                    <a:pt x="222" y="74"/>
                  </a:lnTo>
                  <a:close/>
                  <a:moveTo>
                    <a:pt x="248" y="37"/>
                  </a:moveTo>
                  <a:lnTo>
                    <a:pt x="282" y="19"/>
                  </a:lnTo>
                  <a:cubicBezTo>
                    <a:pt x="282" y="19"/>
                    <a:pt x="282" y="19"/>
                    <a:pt x="283" y="19"/>
                  </a:cubicBezTo>
                  <a:lnTo>
                    <a:pt x="320" y="6"/>
                  </a:lnTo>
                  <a:cubicBezTo>
                    <a:pt x="320" y="6"/>
                    <a:pt x="321" y="6"/>
                    <a:pt x="321" y="6"/>
                  </a:cubicBezTo>
                  <a:lnTo>
                    <a:pt x="359" y="1"/>
                  </a:lnTo>
                  <a:cubicBezTo>
                    <a:pt x="360" y="0"/>
                    <a:pt x="360" y="0"/>
                    <a:pt x="361" y="0"/>
                  </a:cubicBezTo>
                  <a:lnTo>
                    <a:pt x="401" y="2"/>
                  </a:lnTo>
                  <a:cubicBezTo>
                    <a:pt x="401" y="2"/>
                    <a:pt x="402" y="3"/>
                    <a:pt x="402" y="3"/>
                  </a:cubicBezTo>
                  <a:lnTo>
                    <a:pt x="444" y="13"/>
                  </a:lnTo>
                  <a:cubicBezTo>
                    <a:pt x="445" y="13"/>
                    <a:pt x="445" y="13"/>
                    <a:pt x="446" y="13"/>
                  </a:cubicBezTo>
                  <a:lnTo>
                    <a:pt x="491" y="33"/>
                  </a:lnTo>
                  <a:lnTo>
                    <a:pt x="539" y="61"/>
                  </a:lnTo>
                  <a:lnTo>
                    <a:pt x="538" y="60"/>
                  </a:lnTo>
                  <a:lnTo>
                    <a:pt x="562" y="68"/>
                  </a:lnTo>
                  <a:lnTo>
                    <a:pt x="576" y="72"/>
                  </a:lnTo>
                  <a:lnTo>
                    <a:pt x="584" y="75"/>
                  </a:lnTo>
                  <a:cubicBezTo>
                    <a:pt x="585" y="75"/>
                    <a:pt x="586" y="76"/>
                    <a:pt x="586" y="76"/>
                  </a:cubicBezTo>
                  <a:lnTo>
                    <a:pt x="590" y="79"/>
                  </a:lnTo>
                  <a:cubicBezTo>
                    <a:pt x="591" y="79"/>
                    <a:pt x="591" y="80"/>
                    <a:pt x="591" y="80"/>
                  </a:cubicBezTo>
                  <a:lnTo>
                    <a:pt x="595" y="84"/>
                  </a:lnTo>
                  <a:cubicBezTo>
                    <a:pt x="595" y="84"/>
                    <a:pt x="596" y="84"/>
                    <a:pt x="596" y="85"/>
                  </a:cubicBezTo>
                  <a:lnTo>
                    <a:pt x="602" y="93"/>
                  </a:lnTo>
                  <a:lnTo>
                    <a:pt x="601" y="92"/>
                  </a:lnTo>
                  <a:lnTo>
                    <a:pt x="614" y="104"/>
                  </a:lnTo>
                  <a:lnTo>
                    <a:pt x="637" y="124"/>
                  </a:lnTo>
                  <a:lnTo>
                    <a:pt x="666" y="149"/>
                  </a:lnTo>
                  <a:lnTo>
                    <a:pt x="690" y="165"/>
                  </a:lnTo>
                  <a:lnTo>
                    <a:pt x="720" y="184"/>
                  </a:lnTo>
                  <a:lnTo>
                    <a:pt x="734" y="193"/>
                  </a:lnTo>
                  <a:cubicBezTo>
                    <a:pt x="736" y="194"/>
                    <a:pt x="737" y="196"/>
                    <a:pt x="737" y="199"/>
                  </a:cubicBezTo>
                  <a:lnTo>
                    <a:pt x="738" y="214"/>
                  </a:lnTo>
                  <a:cubicBezTo>
                    <a:pt x="738" y="214"/>
                    <a:pt x="738" y="215"/>
                    <a:pt x="738" y="216"/>
                  </a:cubicBezTo>
                  <a:lnTo>
                    <a:pt x="736" y="230"/>
                  </a:lnTo>
                  <a:lnTo>
                    <a:pt x="733" y="250"/>
                  </a:lnTo>
                  <a:lnTo>
                    <a:pt x="729" y="278"/>
                  </a:lnTo>
                  <a:lnTo>
                    <a:pt x="727" y="316"/>
                  </a:lnTo>
                  <a:lnTo>
                    <a:pt x="725" y="366"/>
                  </a:lnTo>
                  <a:lnTo>
                    <a:pt x="725" y="430"/>
                  </a:lnTo>
                  <a:lnTo>
                    <a:pt x="728" y="510"/>
                  </a:lnTo>
                  <a:lnTo>
                    <a:pt x="734" y="607"/>
                  </a:lnTo>
                  <a:lnTo>
                    <a:pt x="734" y="604"/>
                  </a:lnTo>
                  <a:lnTo>
                    <a:pt x="764" y="680"/>
                  </a:lnTo>
                  <a:lnTo>
                    <a:pt x="787" y="753"/>
                  </a:lnTo>
                  <a:cubicBezTo>
                    <a:pt x="787" y="754"/>
                    <a:pt x="787" y="754"/>
                    <a:pt x="787" y="755"/>
                  </a:cubicBezTo>
                  <a:lnTo>
                    <a:pt x="795" y="833"/>
                  </a:lnTo>
                  <a:cubicBezTo>
                    <a:pt x="795" y="833"/>
                    <a:pt x="795" y="834"/>
                    <a:pt x="795" y="834"/>
                  </a:cubicBezTo>
                  <a:lnTo>
                    <a:pt x="792" y="878"/>
                  </a:lnTo>
                  <a:lnTo>
                    <a:pt x="782" y="926"/>
                  </a:lnTo>
                  <a:cubicBezTo>
                    <a:pt x="782" y="927"/>
                    <a:pt x="782" y="928"/>
                    <a:pt x="781" y="929"/>
                  </a:cubicBezTo>
                  <a:lnTo>
                    <a:pt x="766" y="952"/>
                  </a:lnTo>
                  <a:cubicBezTo>
                    <a:pt x="766" y="953"/>
                    <a:pt x="765" y="954"/>
                    <a:pt x="764" y="954"/>
                  </a:cubicBezTo>
                  <a:lnTo>
                    <a:pt x="739" y="969"/>
                  </a:lnTo>
                  <a:cubicBezTo>
                    <a:pt x="738" y="970"/>
                    <a:pt x="738" y="970"/>
                    <a:pt x="738" y="970"/>
                  </a:cubicBezTo>
                  <a:lnTo>
                    <a:pt x="709" y="982"/>
                  </a:lnTo>
                  <a:lnTo>
                    <a:pt x="682" y="995"/>
                  </a:lnTo>
                  <a:cubicBezTo>
                    <a:pt x="680" y="995"/>
                    <a:pt x="679" y="996"/>
                    <a:pt x="677" y="995"/>
                  </a:cubicBezTo>
                  <a:lnTo>
                    <a:pt x="583" y="980"/>
                  </a:lnTo>
                  <a:lnTo>
                    <a:pt x="519" y="975"/>
                  </a:lnTo>
                  <a:lnTo>
                    <a:pt x="487" y="972"/>
                  </a:lnTo>
                  <a:cubicBezTo>
                    <a:pt x="486" y="972"/>
                    <a:pt x="486" y="972"/>
                    <a:pt x="485" y="972"/>
                  </a:cubicBezTo>
                  <a:lnTo>
                    <a:pt x="454" y="964"/>
                  </a:lnTo>
                  <a:cubicBezTo>
                    <a:pt x="454" y="964"/>
                    <a:pt x="453" y="964"/>
                    <a:pt x="453" y="964"/>
                  </a:cubicBezTo>
                  <a:lnTo>
                    <a:pt x="410" y="942"/>
                  </a:lnTo>
                  <a:lnTo>
                    <a:pt x="371" y="917"/>
                  </a:lnTo>
                  <a:lnTo>
                    <a:pt x="294" y="869"/>
                  </a:lnTo>
                  <a:lnTo>
                    <a:pt x="251" y="848"/>
                  </a:lnTo>
                  <a:lnTo>
                    <a:pt x="220" y="835"/>
                  </a:lnTo>
                  <a:lnTo>
                    <a:pt x="193" y="825"/>
                  </a:lnTo>
                  <a:lnTo>
                    <a:pt x="172" y="816"/>
                  </a:lnTo>
                  <a:cubicBezTo>
                    <a:pt x="172" y="816"/>
                    <a:pt x="172" y="815"/>
                    <a:pt x="171" y="815"/>
                  </a:cubicBezTo>
                  <a:lnTo>
                    <a:pt x="150" y="802"/>
                  </a:lnTo>
                  <a:cubicBezTo>
                    <a:pt x="150" y="802"/>
                    <a:pt x="149" y="802"/>
                    <a:pt x="149" y="801"/>
                  </a:cubicBezTo>
                  <a:lnTo>
                    <a:pt x="127" y="782"/>
                  </a:lnTo>
                  <a:lnTo>
                    <a:pt x="101" y="751"/>
                  </a:lnTo>
                  <a:lnTo>
                    <a:pt x="68" y="707"/>
                  </a:lnTo>
                  <a:lnTo>
                    <a:pt x="57" y="689"/>
                  </a:lnTo>
                  <a:lnTo>
                    <a:pt x="45" y="663"/>
                  </a:lnTo>
                  <a:lnTo>
                    <a:pt x="21" y="598"/>
                  </a:lnTo>
                  <a:lnTo>
                    <a:pt x="4" y="531"/>
                  </a:lnTo>
                  <a:cubicBezTo>
                    <a:pt x="4" y="531"/>
                    <a:pt x="4" y="531"/>
                    <a:pt x="3" y="530"/>
                  </a:cubicBezTo>
                  <a:lnTo>
                    <a:pt x="0" y="502"/>
                  </a:lnTo>
                  <a:cubicBezTo>
                    <a:pt x="0" y="502"/>
                    <a:pt x="0" y="501"/>
                    <a:pt x="1" y="500"/>
                  </a:cubicBezTo>
                  <a:lnTo>
                    <a:pt x="4" y="479"/>
                  </a:lnTo>
                  <a:cubicBezTo>
                    <a:pt x="4" y="479"/>
                    <a:pt x="4" y="478"/>
                    <a:pt x="4" y="478"/>
                  </a:cubicBezTo>
                  <a:lnTo>
                    <a:pt x="46" y="361"/>
                  </a:lnTo>
                  <a:lnTo>
                    <a:pt x="94" y="242"/>
                  </a:lnTo>
                  <a:lnTo>
                    <a:pt x="120" y="187"/>
                  </a:lnTo>
                  <a:lnTo>
                    <a:pt x="149" y="136"/>
                  </a:lnTo>
                  <a:lnTo>
                    <a:pt x="179" y="95"/>
                  </a:lnTo>
                  <a:cubicBezTo>
                    <a:pt x="179" y="94"/>
                    <a:pt x="180" y="94"/>
                    <a:pt x="180" y="94"/>
                  </a:cubicBezTo>
                  <a:lnTo>
                    <a:pt x="212" y="62"/>
                  </a:lnTo>
                  <a:cubicBezTo>
                    <a:pt x="212" y="61"/>
                    <a:pt x="213" y="61"/>
                    <a:pt x="213" y="61"/>
                  </a:cubicBezTo>
                  <a:lnTo>
                    <a:pt x="248" y="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1" name="Rectangle 429"/>
            <p:cNvSpPr>
              <a:spLocks noChangeArrowheads="1"/>
            </p:cNvSpPr>
            <p:nvPr/>
          </p:nvSpPr>
          <p:spPr bwMode="auto">
            <a:xfrm>
              <a:off x="3168" y="2050"/>
              <a:ext cx="214" cy="1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2" name="Freeform 430"/>
            <p:cNvSpPr>
              <a:spLocks noEditPoints="1"/>
            </p:cNvSpPr>
            <p:nvPr/>
          </p:nvSpPr>
          <p:spPr bwMode="auto">
            <a:xfrm>
              <a:off x="3167" y="2048"/>
              <a:ext cx="216" cy="19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320" y="0"/>
                </a:cxn>
                <a:cxn ang="0">
                  <a:pos x="1328" y="8"/>
                </a:cxn>
                <a:cxn ang="0">
                  <a:pos x="1328" y="1208"/>
                </a:cxn>
                <a:cxn ang="0">
                  <a:pos x="1320" y="1216"/>
                </a:cxn>
                <a:cxn ang="0">
                  <a:pos x="8" y="1216"/>
                </a:cxn>
                <a:cxn ang="0">
                  <a:pos x="0" y="1208"/>
                </a:cxn>
                <a:cxn ang="0">
                  <a:pos x="0" y="8"/>
                </a:cxn>
                <a:cxn ang="0">
                  <a:pos x="16" y="1208"/>
                </a:cxn>
                <a:cxn ang="0">
                  <a:pos x="8" y="1200"/>
                </a:cxn>
                <a:cxn ang="0">
                  <a:pos x="1320" y="1200"/>
                </a:cxn>
                <a:cxn ang="0">
                  <a:pos x="1312" y="1208"/>
                </a:cxn>
                <a:cxn ang="0">
                  <a:pos x="1312" y="8"/>
                </a:cxn>
                <a:cxn ang="0">
                  <a:pos x="13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8"/>
                </a:cxn>
              </a:cxnLst>
              <a:rect l="0" t="0" r="r" b="b"/>
              <a:pathLst>
                <a:path w="1328" h="121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320" y="0"/>
                  </a:lnTo>
                  <a:cubicBezTo>
                    <a:pt x="1325" y="0"/>
                    <a:pt x="1328" y="4"/>
                    <a:pt x="1328" y="8"/>
                  </a:cubicBezTo>
                  <a:lnTo>
                    <a:pt x="1328" y="1208"/>
                  </a:lnTo>
                  <a:cubicBezTo>
                    <a:pt x="1328" y="1213"/>
                    <a:pt x="1325" y="1216"/>
                    <a:pt x="1320" y="1216"/>
                  </a:cubicBezTo>
                  <a:lnTo>
                    <a:pt x="8" y="1216"/>
                  </a:lnTo>
                  <a:cubicBezTo>
                    <a:pt x="4" y="1216"/>
                    <a:pt x="0" y="1213"/>
                    <a:pt x="0" y="1208"/>
                  </a:cubicBezTo>
                  <a:lnTo>
                    <a:pt x="0" y="8"/>
                  </a:lnTo>
                  <a:close/>
                  <a:moveTo>
                    <a:pt x="16" y="1208"/>
                  </a:moveTo>
                  <a:lnTo>
                    <a:pt x="8" y="1200"/>
                  </a:lnTo>
                  <a:lnTo>
                    <a:pt x="1320" y="1200"/>
                  </a:lnTo>
                  <a:lnTo>
                    <a:pt x="1312" y="1208"/>
                  </a:lnTo>
                  <a:lnTo>
                    <a:pt x="1312" y="8"/>
                  </a:lnTo>
                  <a:lnTo>
                    <a:pt x="13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3503" name="Picture 43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" y="2065"/>
              <a:ext cx="13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04" name="Freeform 432"/>
            <p:cNvSpPr>
              <a:spLocks noEditPoints="1"/>
            </p:cNvSpPr>
            <p:nvPr/>
          </p:nvSpPr>
          <p:spPr bwMode="auto">
            <a:xfrm>
              <a:off x="3201" y="2068"/>
              <a:ext cx="129" cy="159"/>
            </a:xfrm>
            <a:custGeom>
              <a:avLst/>
              <a:gdLst/>
              <a:ahLst/>
              <a:cxnLst>
                <a:cxn ang="0">
                  <a:pos x="191" y="105"/>
                </a:cxn>
                <a:cxn ang="0">
                  <a:pos x="134" y="194"/>
                </a:cxn>
                <a:cxn ang="0">
                  <a:pos x="19" y="483"/>
                </a:cxn>
                <a:cxn ang="0">
                  <a:pos x="16" y="501"/>
                </a:cxn>
                <a:cxn ang="0">
                  <a:pos x="36" y="594"/>
                </a:cxn>
                <a:cxn ang="0">
                  <a:pos x="81" y="698"/>
                </a:cxn>
                <a:cxn ang="0">
                  <a:pos x="160" y="790"/>
                </a:cxn>
                <a:cxn ang="0">
                  <a:pos x="179" y="801"/>
                </a:cxn>
                <a:cxn ang="0">
                  <a:pos x="257" y="833"/>
                </a:cxn>
                <a:cxn ang="0">
                  <a:pos x="419" y="929"/>
                </a:cxn>
                <a:cxn ang="0">
                  <a:pos x="489" y="957"/>
                </a:cxn>
                <a:cxn ang="0">
                  <a:pos x="584" y="964"/>
                </a:cxn>
                <a:cxn ang="0">
                  <a:pos x="702" y="967"/>
                </a:cxn>
                <a:cxn ang="0">
                  <a:pos x="755" y="941"/>
                </a:cxn>
                <a:cxn ang="0">
                  <a:pos x="767" y="923"/>
                </a:cxn>
                <a:cxn ang="0">
                  <a:pos x="779" y="834"/>
                </a:cxn>
                <a:cxn ang="0">
                  <a:pos x="749" y="685"/>
                </a:cxn>
                <a:cxn ang="0">
                  <a:pos x="712" y="511"/>
                </a:cxn>
                <a:cxn ang="0">
                  <a:pos x="711" y="315"/>
                </a:cxn>
                <a:cxn ang="0">
                  <a:pos x="721" y="227"/>
                </a:cxn>
                <a:cxn ang="0">
                  <a:pos x="721" y="200"/>
                </a:cxn>
                <a:cxn ang="0">
                  <a:pos x="681" y="178"/>
                </a:cxn>
                <a:cxn ang="0">
                  <a:pos x="603" y="117"/>
                </a:cxn>
                <a:cxn ang="0">
                  <a:pos x="583" y="94"/>
                </a:cxn>
                <a:cxn ang="0">
                  <a:pos x="581" y="92"/>
                </a:cxn>
                <a:cxn ang="0">
                  <a:pos x="571" y="87"/>
                </a:cxn>
                <a:cxn ang="0">
                  <a:pos x="531" y="74"/>
                </a:cxn>
                <a:cxn ang="0">
                  <a:pos x="441" y="28"/>
                </a:cxn>
                <a:cxn ang="0">
                  <a:pos x="360" y="16"/>
                </a:cxn>
                <a:cxn ang="0">
                  <a:pos x="325" y="21"/>
                </a:cxn>
                <a:cxn ang="0">
                  <a:pos x="255" y="52"/>
                </a:cxn>
                <a:cxn ang="0">
                  <a:pos x="282" y="19"/>
                </a:cxn>
                <a:cxn ang="0">
                  <a:pos x="321" y="6"/>
                </a:cxn>
                <a:cxn ang="0">
                  <a:pos x="401" y="2"/>
                </a:cxn>
                <a:cxn ang="0">
                  <a:pos x="446" y="13"/>
                </a:cxn>
                <a:cxn ang="0">
                  <a:pos x="538" y="60"/>
                </a:cxn>
                <a:cxn ang="0">
                  <a:pos x="584" y="75"/>
                </a:cxn>
                <a:cxn ang="0">
                  <a:pos x="591" y="80"/>
                </a:cxn>
                <a:cxn ang="0">
                  <a:pos x="602" y="93"/>
                </a:cxn>
                <a:cxn ang="0">
                  <a:pos x="637" y="124"/>
                </a:cxn>
                <a:cxn ang="0">
                  <a:pos x="720" y="184"/>
                </a:cxn>
                <a:cxn ang="0">
                  <a:pos x="738" y="214"/>
                </a:cxn>
                <a:cxn ang="0">
                  <a:pos x="733" y="250"/>
                </a:cxn>
                <a:cxn ang="0">
                  <a:pos x="725" y="366"/>
                </a:cxn>
                <a:cxn ang="0">
                  <a:pos x="734" y="607"/>
                </a:cxn>
                <a:cxn ang="0">
                  <a:pos x="787" y="753"/>
                </a:cxn>
                <a:cxn ang="0">
                  <a:pos x="795" y="834"/>
                </a:cxn>
                <a:cxn ang="0">
                  <a:pos x="781" y="929"/>
                </a:cxn>
                <a:cxn ang="0">
                  <a:pos x="739" y="969"/>
                </a:cxn>
                <a:cxn ang="0">
                  <a:pos x="682" y="995"/>
                </a:cxn>
                <a:cxn ang="0">
                  <a:pos x="519" y="975"/>
                </a:cxn>
                <a:cxn ang="0">
                  <a:pos x="454" y="964"/>
                </a:cxn>
                <a:cxn ang="0">
                  <a:pos x="371" y="917"/>
                </a:cxn>
                <a:cxn ang="0">
                  <a:pos x="220" y="835"/>
                </a:cxn>
                <a:cxn ang="0">
                  <a:pos x="171" y="815"/>
                </a:cxn>
                <a:cxn ang="0">
                  <a:pos x="127" y="782"/>
                </a:cxn>
                <a:cxn ang="0">
                  <a:pos x="57" y="689"/>
                </a:cxn>
                <a:cxn ang="0">
                  <a:pos x="4" y="531"/>
                </a:cxn>
                <a:cxn ang="0">
                  <a:pos x="1" y="500"/>
                </a:cxn>
                <a:cxn ang="0">
                  <a:pos x="46" y="361"/>
                </a:cxn>
                <a:cxn ang="0">
                  <a:pos x="149" y="136"/>
                </a:cxn>
                <a:cxn ang="0">
                  <a:pos x="212" y="62"/>
                </a:cxn>
              </a:cxnLst>
              <a:rect l="0" t="0" r="r" b="b"/>
              <a:pathLst>
                <a:path w="795" h="996">
                  <a:moveTo>
                    <a:pt x="222" y="74"/>
                  </a:moveTo>
                  <a:lnTo>
                    <a:pt x="223" y="73"/>
                  </a:lnTo>
                  <a:lnTo>
                    <a:pt x="191" y="105"/>
                  </a:lnTo>
                  <a:lnTo>
                    <a:pt x="192" y="104"/>
                  </a:lnTo>
                  <a:lnTo>
                    <a:pt x="162" y="145"/>
                  </a:lnTo>
                  <a:lnTo>
                    <a:pt x="134" y="194"/>
                  </a:lnTo>
                  <a:lnTo>
                    <a:pt x="109" y="249"/>
                  </a:lnTo>
                  <a:lnTo>
                    <a:pt x="61" y="367"/>
                  </a:lnTo>
                  <a:lnTo>
                    <a:pt x="19" y="483"/>
                  </a:lnTo>
                  <a:lnTo>
                    <a:pt x="19" y="482"/>
                  </a:lnTo>
                  <a:lnTo>
                    <a:pt x="16" y="503"/>
                  </a:lnTo>
                  <a:lnTo>
                    <a:pt x="16" y="501"/>
                  </a:lnTo>
                  <a:lnTo>
                    <a:pt x="19" y="529"/>
                  </a:lnTo>
                  <a:lnTo>
                    <a:pt x="19" y="527"/>
                  </a:lnTo>
                  <a:lnTo>
                    <a:pt x="36" y="594"/>
                  </a:lnTo>
                  <a:lnTo>
                    <a:pt x="60" y="658"/>
                  </a:lnTo>
                  <a:lnTo>
                    <a:pt x="72" y="682"/>
                  </a:lnTo>
                  <a:lnTo>
                    <a:pt x="81" y="698"/>
                  </a:lnTo>
                  <a:lnTo>
                    <a:pt x="114" y="742"/>
                  </a:lnTo>
                  <a:lnTo>
                    <a:pt x="140" y="771"/>
                  </a:lnTo>
                  <a:lnTo>
                    <a:pt x="160" y="790"/>
                  </a:lnTo>
                  <a:lnTo>
                    <a:pt x="159" y="789"/>
                  </a:lnTo>
                  <a:lnTo>
                    <a:pt x="180" y="802"/>
                  </a:lnTo>
                  <a:lnTo>
                    <a:pt x="179" y="801"/>
                  </a:lnTo>
                  <a:lnTo>
                    <a:pt x="200" y="810"/>
                  </a:lnTo>
                  <a:lnTo>
                    <a:pt x="225" y="820"/>
                  </a:lnTo>
                  <a:lnTo>
                    <a:pt x="257" y="833"/>
                  </a:lnTo>
                  <a:lnTo>
                    <a:pt x="301" y="854"/>
                  </a:lnTo>
                  <a:lnTo>
                    <a:pt x="380" y="904"/>
                  </a:lnTo>
                  <a:lnTo>
                    <a:pt x="419" y="929"/>
                  </a:lnTo>
                  <a:lnTo>
                    <a:pt x="460" y="949"/>
                  </a:lnTo>
                  <a:lnTo>
                    <a:pt x="458" y="949"/>
                  </a:lnTo>
                  <a:lnTo>
                    <a:pt x="489" y="957"/>
                  </a:lnTo>
                  <a:lnTo>
                    <a:pt x="488" y="956"/>
                  </a:lnTo>
                  <a:lnTo>
                    <a:pt x="520" y="959"/>
                  </a:lnTo>
                  <a:lnTo>
                    <a:pt x="584" y="964"/>
                  </a:lnTo>
                  <a:lnTo>
                    <a:pt x="680" y="980"/>
                  </a:lnTo>
                  <a:lnTo>
                    <a:pt x="675" y="980"/>
                  </a:lnTo>
                  <a:lnTo>
                    <a:pt x="702" y="967"/>
                  </a:lnTo>
                  <a:lnTo>
                    <a:pt x="731" y="955"/>
                  </a:lnTo>
                  <a:lnTo>
                    <a:pt x="730" y="956"/>
                  </a:lnTo>
                  <a:lnTo>
                    <a:pt x="755" y="941"/>
                  </a:lnTo>
                  <a:lnTo>
                    <a:pt x="753" y="943"/>
                  </a:lnTo>
                  <a:lnTo>
                    <a:pt x="768" y="920"/>
                  </a:lnTo>
                  <a:lnTo>
                    <a:pt x="767" y="923"/>
                  </a:lnTo>
                  <a:lnTo>
                    <a:pt x="777" y="875"/>
                  </a:lnTo>
                  <a:lnTo>
                    <a:pt x="779" y="833"/>
                  </a:lnTo>
                  <a:lnTo>
                    <a:pt x="779" y="834"/>
                  </a:lnTo>
                  <a:lnTo>
                    <a:pt x="771" y="756"/>
                  </a:lnTo>
                  <a:lnTo>
                    <a:pt x="772" y="758"/>
                  </a:lnTo>
                  <a:lnTo>
                    <a:pt x="749" y="685"/>
                  </a:lnTo>
                  <a:lnTo>
                    <a:pt x="719" y="610"/>
                  </a:lnTo>
                  <a:cubicBezTo>
                    <a:pt x="719" y="610"/>
                    <a:pt x="719" y="609"/>
                    <a:pt x="718" y="608"/>
                  </a:cubicBezTo>
                  <a:lnTo>
                    <a:pt x="712" y="511"/>
                  </a:lnTo>
                  <a:lnTo>
                    <a:pt x="709" y="431"/>
                  </a:lnTo>
                  <a:lnTo>
                    <a:pt x="709" y="366"/>
                  </a:lnTo>
                  <a:lnTo>
                    <a:pt x="711" y="315"/>
                  </a:lnTo>
                  <a:lnTo>
                    <a:pt x="713" y="277"/>
                  </a:lnTo>
                  <a:lnTo>
                    <a:pt x="718" y="247"/>
                  </a:lnTo>
                  <a:lnTo>
                    <a:pt x="721" y="227"/>
                  </a:lnTo>
                  <a:lnTo>
                    <a:pt x="723" y="213"/>
                  </a:lnTo>
                  <a:lnTo>
                    <a:pt x="722" y="215"/>
                  </a:lnTo>
                  <a:lnTo>
                    <a:pt x="721" y="200"/>
                  </a:lnTo>
                  <a:lnTo>
                    <a:pt x="725" y="206"/>
                  </a:lnTo>
                  <a:lnTo>
                    <a:pt x="711" y="197"/>
                  </a:lnTo>
                  <a:lnTo>
                    <a:pt x="681" y="178"/>
                  </a:lnTo>
                  <a:lnTo>
                    <a:pt x="657" y="162"/>
                  </a:lnTo>
                  <a:lnTo>
                    <a:pt x="626" y="137"/>
                  </a:lnTo>
                  <a:lnTo>
                    <a:pt x="603" y="117"/>
                  </a:lnTo>
                  <a:lnTo>
                    <a:pt x="590" y="103"/>
                  </a:lnTo>
                  <a:cubicBezTo>
                    <a:pt x="590" y="103"/>
                    <a:pt x="589" y="103"/>
                    <a:pt x="589" y="102"/>
                  </a:cubicBezTo>
                  <a:lnTo>
                    <a:pt x="583" y="94"/>
                  </a:lnTo>
                  <a:lnTo>
                    <a:pt x="584" y="95"/>
                  </a:lnTo>
                  <a:lnTo>
                    <a:pt x="580" y="91"/>
                  </a:lnTo>
                  <a:lnTo>
                    <a:pt x="581" y="92"/>
                  </a:lnTo>
                  <a:lnTo>
                    <a:pt x="577" y="89"/>
                  </a:lnTo>
                  <a:lnTo>
                    <a:pt x="579" y="90"/>
                  </a:lnTo>
                  <a:lnTo>
                    <a:pt x="571" y="87"/>
                  </a:lnTo>
                  <a:lnTo>
                    <a:pt x="557" y="83"/>
                  </a:lnTo>
                  <a:lnTo>
                    <a:pt x="533" y="75"/>
                  </a:lnTo>
                  <a:cubicBezTo>
                    <a:pt x="532" y="75"/>
                    <a:pt x="532" y="75"/>
                    <a:pt x="531" y="74"/>
                  </a:cubicBezTo>
                  <a:lnTo>
                    <a:pt x="483" y="46"/>
                  </a:lnTo>
                  <a:lnTo>
                    <a:pt x="439" y="28"/>
                  </a:lnTo>
                  <a:lnTo>
                    <a:pt x="441" y="28"/>
                  </a:lnTo>
                  <a:lnTo>
                    <a:pt x="399" y="18"/>
                  </a:lnTo>
                  <a:lnTo>
                    <a:pt x="400" y="18"/>
                  </a:lnTo>
                  <a:lnTo>
                    <a:pt x="360" y="16"/>
                  </a:lnTo>
                  <a:lnTo>
                    <a:pt x="362" y="16"/>
                  </a:lnTo>
                  <a:lnTo>
                    <a:pt x="324" y="21"/>
                  </a:lnTo>
                  <a:lnTo>
                    <a:pt x="325" y="21"/>
                  </a:lnTo>
                  <a:lnTo>
                    <a:pt x="288" y="34"/>
                  </a:lnTo>
                  <a:lnTo>
                    <a:pt x="289" y="34"/>
                  </a:lnTo>
                  <a:lnTo>
                    <a:pt x="255" y="52"/>
                  </a:lnTo>
                  <a:lnTo>
                    <a:pt x="222" y="74"/>
                  </a:lnTo>
                  <a:close/>
                  <a:moveTo>
                    <a:pt x="248" y="37"/>
                  </a:moveTo>
                  <a:lnTo>
                    <a:pt x="282" y="19"/>
                  </a:lnTo>
                  <a:cubicBezTo>
                    <a:pt x="282" y="19"/>
                    <a:pt x="282" y="19"/>
                    <a:pt x="283" y="19"/>
                  </a:cubicBezTo>
                  <a:lnTo>
                    <a:pt x="320" y="6"/>
                  </a:lnTo>
                  <a:cubicBezTo>
                    <a:pt x="320" y="6"/>
                    <a:pt x="321" y="6"/>
                    <a:pt x="321" y="6"/>
                  </a:cubicBezTo>
                  <a:lnTo>
                    <a:pt x="359" y="1"/>
                  </a:lnTo>
                  <a:cubicBezTo>
                    <a:pt x="360" y="0"/>
                    <a:pt x="360" y="0"/>
                    <a:pt x="361" y="0"/>
                  </a:cubicBezTo>
                  <a:lnTo>
                    <a:pt x="401" y="2"/>
                  </a:lnTo>
                  <a:cubicBezTo>
                    <a:pt x="401" y="2"/>
                    <a:pt x="402" y="3"/>
                    <a:pt x="402" y="3"/>
                  </a:cubicBezTo>
                  <a:lnTo>
                    <a:pt x="444" y="13"/>
                  </a:lnTo>
                  <a:cubicBezTo>
                    <a:pt x="445" y="13"/>
                    <a:pt x="445" y="13"/>
                    <a:pt x="446" y="13"/>
                  </a:cubicBezTo>
                  <a:lnTo>
                    <a:pt x="491" y="33"/>
                  </a:lnTo>
                  <a:lnTo>
                    <a:pt x="539" y="61"/>
                  </a:lnTo>
                  <a:lnTo>
                    <a:pt x="538" y="60"/>
                  </a:lnTo>
                  <a:lnTo>
                    <a:pt x="562" y="68"/>
                  </a:lnTo>
                  <a:lnTo>
                    <a:pt x="576" y="72"/>
                  </a:lnTo>
                  <a:lnTo>
                    <a:pt x="584" y="75"/>
                  </a:lnTo>
                  <a:cubicBezTo>
                    <a:pt x="585" y="75"/>
                    <a:pt x="586" y="76"/>
                    <a:pt x="586" y="76"/>
                  </a:cubicBezTo>
                  <a:lnTo>
                    <a:pt x="590" y="79"/>
                  </a:lnTo>
                  <a:cubicBezTo>
                    <a:pt x="591" y="79"/>
                    <a:pt x="591" y="80"/>
                    <a:pt x="591" y="80"/>
                  </a:cubicBezTo>
                  <a:lnTo>
                    <a:pt x="595" y="84"/>
                  </a:lnTo>
                  <a:cubicBezTo>
                    <a:pt x="595" y="84"/>
                    <a:pt x="596" y="84"/>
                    <a:pt x="596" y="85"/>
                  </a:cubicBezTo>
                  <a:lnTo>
                    <a:pt x="602" y="93"/>
                  </a:lnTo>
                  <a:lnTo>
                    <a:pt x="601" y="92"/>
                  </a:lnTo>
                  <a:lnTo>
                    <a:pt x="614" y="104"/>
                  </a:lnTo>
                  <a:lnTo>
                    <a:pt x="637" y="124"/>
                  </a:lnTo>
                  <a:lnTo>
                    <a:pt x="666" y="149"/>
                  </a:lnTo>
                  <a:lnTo>
                    <a:pt x="690" y="165"/>
                  </a:lnTo>
                  <a:lnTo>
                    <a:pt x="720" y="184"/>
                  </a:lnTo>
                  <a:lnTo>
                    <a:pt x="734" y="193"/>
                  </a:lnTo>
                  <a:cubicBezTo>
                    <a:pt x="736" y="194"/>
                    <a:pt x="737" y="196"/>
                    <a:pt x="737" y="199"/>
                  </a:cubicBezTo>
                  <a:lnTo>
                    <a:pt x="738" y="214"/>
                  </a:lnTo>
                  <a:cubicBezTo>
                    <a:pt x="738" y="214"/>
                    <a:pt x="738" y="215"/>
                    <a:pt x="738" y="216"/>
                  </a:cubicBezTo>
                  <a:lnTo>
                    <a:pt x="736" y="230"/>
                  </a:lnTo>
                  <a:lnTo>
                    <a:pt x="733" y="250"/>
                  </a:lnTo>
                  <a:lnTo>
                    <a:pt x="729" y="278"/>
                  </a:lnTo>
                  <a:lnTo>
                    <a:pt x="727" y="316"/>
                  </a:lnTo>
                  <a:lnTo>
                    <a:pt x="725" y="366"/>
                  </a:lnTo>
                  <a:lnTo>
                    <a:pt x="725" y="430"/>
                  </a:lnTo>
                  <a:lnTo>
                    <a:pt x="728" y="510"/>
                  </a:lnTo>
                  <a:lnTo>
                    <a:pt x="734" y="607"/>
                  </a:lnTo>
                  <a:lnTo>
                    <a:pt x="734" y="604"/>
                  </a:lnTo>
                  <a:lnTo>
                    <a:pt x="764" y="680"/>
                  </a:lnTo>
                  <a:lnTo>
                    <a:pt x="787" y="753"/>
                  </a:lnTo>
                  <a:cubicBezTo>
                    <a:pt x="787" y="754"/>
                    <a:pt x="787" y="754"/>
                    <a:pt x="787" y="755"/>
                  </a:cubicBezTo>
                  <a:lnTo>
                    <a:pt x="795" y="833"/>
                  </a:lnTo>
                  <a:cubicBezTo>
                    <a:pt x="795" y="833"/>
                    <a:pt x="795" y="834"/>
                    <a:pt x="795" y="834"/>
                  </a:cubicBezTo>
                  <a:lnTo>
                    <a:pt x="792" y="878"/>
                  </a:lnTo>
                  <a:lnTo>
                    <a:pt x="782" y="926"/>
                  </a:lnTo>
                  <a:cubicBezTo>
                    <a:pt x="782" y="927"/>
                    <a:pt x="782" y="928"/>
                    <a:pt x="781" y="929"/>
                  </a:cubicBezTo>
                  <a:lnTo>
                    <a:pt x="766" y="952"/>
                  </a:lnTo>
                  <a:cubicBezTo>
                    <a:pt x="766" y="953"/>
                    <a:pt x="765" y="954"/>
                    <a:pt x="764" y="954"/>
                  </a:cubicBezTo>
                  <a:lnTo>
                    <a:pt x="739" y="969"/>
                  </a:lnTo>
                  <a:cubicBezTo>
                    <a:pt x="738" y="970"/>
                    <a:pt x="738" y="970"/>
                    <a:pt x="738" y="970"/>
                  </a:cubicBezTo>
                  <a:lnTo>
                    <a:pt x="709" y="982"/>
                  </a:lnTo>
                  <a:lnTo>
                    <a:pt x="682" y="995"/>
                  </a:lnTo>
                  <a:cubicBezTo>
                    <a:pt x="680" y="995"/>
                    <a:pt x="679" y="996"/>
                    <a:pt x="677" y="995"/>
                  </a:cubicBezTo>
                  <a:lnTo>
                    <a:pt x="583" y="980"/>
                  </a:lnTo>
                  <a:lnTo>
                    <a:pt x="519" y="975"/>
                  </a:lnTo>
                  <a:lnTo>
                    <a:pt x="487" y="972"/>
                  </a:lnTo>
                  <a:cubicBezTo>
                    <a:pt x="486" y="972"/>
                    <a:pt x="486" y="972"/>
                    <a:pt x="485" y="972"/>
                  </a:cubicBezTo>
                  <a:lnTo>
                    <a:pt x="454" y="964"/>
                  </a:lnTo>
                  <a:cubicBezTo>
                    <a:pt x="454" y="964"/>
                    <a:pt x="453" y="964"/>
                    <a:pt x="453" y="964"/>
                  </a:cubicBezTo>
                  <a:lnTo>
                    <a:pt x="410" y="942"/>
                  </a:lnTo>
                  <a:lnTo>
                    <a:pt x="371" y="917"/>
                  </a:lnTo>
                  <a:lnTo>
                    <a:pt x="294" y="869"/>
                  </a:lnTo>
                  <a:lnTo>
                    <a:pt x="251" y="848"/>
                  </a:lnTo>
                  <a:lnTo>
                    <a:pt x="220" y="835"/>
                  </a:lnTo>
                  <a:lnTo>
                    <a:pt x="193" y="825"/>
                  </a:lnTo>
                  <a:lnTo>
                    <a:pt x="172" y="816"/>
                  </a:lnTo>
                  <a:cubicBezTo>
                    <a:pt x="172" y="816"/>
                    <a:pt x="172" y="815"/>
                    <a:pt x="171" y="815"/>
                  </a:cubicBezTo>
                  <a:lnTo>
                    <a:pt x="150" y="802"/>
                  </a:lnTo>
                  <a:cubicBezTo>
                    <a:pt x="150" y="802"/>
                    <a:pt x="149" y="802"/>
                    <a:pt x="149" y="801"/>
                  </a:cubicBezTo>
                  <a:lnTo>
                    <a:pt x="127" y="782"/>
                  </a:lnTo>
                  <a:lnTo>
                    <a:pt x="101" y="751"/>
                  </a:lnTo>
                  <a:lnTo>
                    <a:pt x="68" y="707"/>
                  </a:lnTo>
                  <a:lnTo>
                    <a:pt x="57" y="689"/>
                  </a:lnTo>
                  <a:lnTo>
                    <a:pt x="45" y="663"/>
                  </a:lnTo>
                  <a:lnTo>
                    <a:pt x="21" y="598"/>
                  </a:lnTo>
                  <a:lnTo>
                    <a:pt x="4" y="531"/>
                  </a:lnTo>
                  <a:cubicBezTo>
                    <a:pt x="4" y="531"/>
                    <a:pt x="4" y="531"/>
                    <a:pt x="3" y="530"/>
                  </a:cubicBezTo>
                  <a:lnTo>
                    <a:pt x="0" y="502"/>
                  </a:lnTo>
                  <a:cubicBezTo>
                    <a:pt x="0" y="502"/>
                    <a:pt x="0" y="501"/>
                    <a:pt x="1" y="500"/>
                  </a:cubicBezTo>
                  <a:lnTo>
                    <a:pt x="4" y="479"/>
                  </a:lnTo>
                  <a:cubicBezTo>
                    <a:pt x="4" y="479"/>
                    <a:pt x="4" y="478"/>
                    <a:pt x="4" y="478"/>
                  </a:cubicBezTo>
                  <a:lnTo>
                    <a:pt x="46" y="361"/>
                  </a:lnTo>
                  <a:lnTo>
                    <a:pt x="94" y="242"/>
                  </a:lnTo>
                  <a:lnTo>
                    <a:pt x="120" y="187"/>
                  </a:lnTo>
                  <a:lnTo>
                    <a:pt x="149" y="136"/>
                  </a:lnTo>
                  <a:lnTo>
                    <a:pt x="179" y="95"/>
                  </a:lnTo>
                  <a:cubicBezTo>
                    <a:pt x="179" y="94"/>
                    <a:pt x="180" y="94"/>
                    <a:pt x="180" y="94"/>
                  </a:cubicBezTo>
                  <a:lnTo>
                    <a:pt x="212" y="62"/>
                  </a:lnTo>
                  <a:cubicBezTo>
                    <a:pt x="212" y="61"/>
                    <a:pt x="213" y="61"/>
                    <a:pt x="213" y="61"/>
                  </a:cubicBezTo>
                  <a:lnTo>
                    <a:pt x="248" y="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5" name="Freeform 433"/>
            <p:cNvSpPr>
              <a:spLocks noEditPoints="1"/>
            </p:cNvSpPr>
            <p:nvPr/>
          </p:nvSpPr>
          <p:spPr bwMode="auto">
            <a:xfrm>
              <a:off x="3470" y="1618"/>
              <a:ext cx="586" cy="440"/>
            </a:xfrm>
            <a:custGeom>
              <a:avLst/>
              <a:gdLst/>
              <a:ahLst/>
              <a:cxnLst>
                <a:cxn ang="0">
                  <a:pos x="0" y="2433"/>
                </a:cxn>
                <a:cxn ang="0">
                  <a:pos x="3100" y="2110"/>
                </a:cxn>
                <a:cxn ang="0">
                  <a:pos x="3100" y="431"/>
                </a:cxn>
                <a:cxn ang="0">
                  <a:pos x="0" y="431"/>
                </a:cxn>
                <a:cxn ang="0">
                  <a:pos x="0" y="2433"/>
                </a:cxn>
                <a:cxn ang="0">
                  <a:pos x="256" y="431"/>
                </a:cxn>
                <a:cxn ang="0">
                  <a:pos x="256" y="213"/>
                </a:cxn>
                <a:cxn ang="0">
                  <a:pos x="3334" y="213"/>
                </a:cxn>
                <a:cxn ang="0">
                  <a:pos x="3334" y="1903"/>
                </a:cxn>
                <a:cxn ang="0">
                  <a:pos x="3100" y="1914"/>
                </a:cxn>
                <a:cxn ang="0">
                  <a:pos x="3100" y="431"/>
                </a:cxn>
                <a:cxn ang="0">
                  <a:pos x="256" y="431"/>
                </a:cxn>
                <a:cxn ang="0">
                  <a:pos x="496" y="213"/>
                </a:cxn>
                <a:cxn ang="0">
                  <a:pos x="496" y="0"/>
                </a:cxn>
                <a:cxn ang="0">
                  <a:pos x="3600" y="0"/>
                </a:cxn>
                <a:cxn ang="0">
                  <a:pos x="3600" y="1685"/>
                </a:cxn>
                <a:cxn ang="0">
                  <a:pos x="3334" y="1694"/>
                </a:cxn>
                <a:cxn ang="0">
                  <a:pos x="3334" y="213"/>
                </a:cxn>
                <a:cxn ang="0">
                  <a:pos x="496" y="213"/>
                </a:cxn>
              </a:cxnLst>
              <a:rect l="0" t="0" r="r" b="b"/>
              <a:pathLst>
                <a:path w="3600" h="2756">
                  <a:moveTo>
                    <a:pt x="0" y="2433"/>
                  </a:moveTo>
                  <a:cubicBezTo>
                    <a:pt x="1550" y="2756"/>
                    <a:pt x="1550" y="2110"/>
                    <a:pt x="3100" y="2110"/>
                  </a:cubicBezTo>
                  <a:lnTo>
                    <a:pt x="3100" y="431"/>
                  </a:lnTo>
                  <a:lnTo>
                    <a:pt x="0" y="431"/>
                  </a:lnTo>
                  <a:lnTo>
                    <a:pt x="0" y="2433"/>
                  </a:lnTo>
                  <a:close/>
                  <a:moveTo>
                    <a:pt x="256" y="431"/>
                  </a:moveTo>
                  <a:lnTo>
                    <a:pt x="256" y="213"/>
                  </a:lnTo>
                  <a:lnTo>
                    <a:pt x="3334" y="213"/>
                  </a:lnTo>
                  <a:lnTo>
                    <a:pt x="3334" y="1903"/>
                  </a:lnTo>
                  <a:cubicBezTo>
                    <a:pt x="3217" y="1903"/>
                    <a:pt x="3100" y="1914"/>
                    <a:pt x="3100" y="1914"/>
                  </a:cubicBezTo>
                  <a:lnTo>
                    <a:pt x="3100" y="431"/>
                  </a:lnTo>
                  <a:lnTo>
                    <a:pt x="256" y="431"/>
                  </a:lnTo>
                  <a:close/>
                  <a:moveTo>
                    <a:pt x="496" y="213"/>
                  </a:moveTo>
                  <a:lnTo>
                    <a:pt x="496" y="0"/>
                  </a:lnTo>
                  <a:lnTo>
                    <a:pt x="3600" y="0"/>
                  </a:lnTo>
                  <a:lnTo>
                    <a:pt x="3600" y="1685"/>
                  </a:lnTo>
                  <a:cubicBezTo>
                    <a:pt x="3467" y="1685"/>
                    <a:pt x="3334" y="1694"/>
                    <a:pt x="3334" y="1694"/>
                  </a:cubicBezTo>
                  <a:lnTo>
                    <a:pt x="3334" y="213"/>
                  </a:lnTo>
                  <a:lnTo>
                    <a:pt x="496" y="21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6" name="Freeform 434"/>
            <p:cNvSpPr>
              <a:spLocks noEditPoints="1"/>
            </p:cNvSpPr>
            <p:nvPr/>
          </p:nvSpPr>
          <p:spPr bwMode="auto">
            <a:xfrm>
              <a:off x="3466" y="1615"/>
              <a:ext cx="594" cy="410"/>
            </a:xfrm>
            <a:custGeom>
              <a:avLst/>
              <a:gdLst/>
              <a:ahLst/>
              <a:cxnLst>
                <a:cxn ang="0">
                  <a:pos x="24" y="431"/>
                </a:cxn>
                <a:cxn ang="0">
                  <a:pos x="3148" y="455"/>
                </a:cxn>
                <a:cxn ang="0">
                  <a:pos x="3125" y="2158"/>
                </a:cxn>
                <a:cxn ang="0">
                  <a:pos x="2852" y="2165"/>
                </a:cxn>
                <a:cxn ang="0">
                  <a:pos x="2612" y="2185"/>
                </a:cxn>
                <a:cxn ang="0">
                  <a:pos x="2399" y="2215"/>
                </a:cxn>
                <a:cxn ang="0">
                  <a:pos x="2036" y="2298"/>
                </a:cxn>
                <a:cxn ang="0">
                  <a:pos x="1728" y="2393"/>
                </a:cxn>
                <a:cxn ang="0">
                  <a:pos x="1435" y="2483"/>
                </a:cxn>
                <a:cxn ang="0">
                  <a:pos x="1123" y="2549"/>
                </a:cxn>
                <a:cxn ang="0">
                  <a:pos x="754" y="2571"/>
                </a:cxn>
                <a:cxn ang="0">
                  <a:pos x="538" y="2560"/>
                </a:cxn>
                <a:cxn ang="0">
                  <a:pos x="294" y="2530"/>
                </a:cxn>
                <a:cxn ang="0">
                  <a:pos x="20" y="2481"/>
                </a:cxn>
                <a:cxn ang="0">
                  <a:pos x="0" y="455"/>
                </a:cxn>
                <a:cxn ang="0">
                  <a:pos x="29" y="2434"/>
                </a:cxn>
                <a:cxn ang="0">
                  <a:pos x="301" y="2483"/>
                </a:cxn>
                <a:cxn ang="0">
                  <a:pos x="541" y="2513"/>
                </a:cxn>
                <a:cxn ang="0">
                  <a:pos x="753" y="2523"/>
                </a:cxn>
                <a:cxn ang="0">
                  <a:pos x="1114" y="2502"/>
                </a:cxn>
                <a:cxn ang="0">
                  <a:pos x="1422" y="2437"/>
                </a:cxn>
                <a:cxn ang="0">
                  <a:pos x="1713" y="2348"/>
                </a:cxn>
                <a:cxn ang="0">
                  <a:pos x="2025" y="2251"/>
                </a:cxn>
                <a:cxn ang="0">
                  <a:pos x="2392" y="2168"/>
                </a:cxn>
                <a:cxn ang="0">
                  <a:pos x="2607" y="2138"/>
                </a:cxn>
                <a:cxn ang="0">
                  <a:pos x="2851" y="2117"/>
                </a:cxn>
                <a:cxn ang="0">
                  <a:pos x="3124" y="2110"/>
                </a:cxn>
                <a:cxn ang="0">
                  <a:pos x="3100" y="455"/>
                </a:cxn>
                <a:cxn ang="0">
                  <a:pos x="24" y="479"/>
                </a:cxn>
                <a:cxn ang="0">
                  <a:pos x="48" y="2457"/>
                </a:cxn>
                <a:cxn ang="0">
                  <a:pos x="256" y="237"/>
                </a:cxn>
                <a:cxn ang="0">
                  <a:pos x="3358" y="213"/>
                </a:cxn>
                <a:cxn ang="0">
                  <a:pos x="3382" y="1927"/>
                </a:cxn>
                <a:cxn ang="0">
                  <a:pos x="3273" y="1953"/>
                </a:cxn>
                <a:cxn ang="0">
                  <a:pos x="3169" y="1959"/>
                </a:cxn>
                <a:cxn ang="0">
                  <a:pos x="3133" y="1962"/>
                </a:cxn>
                <a:cxn ang="0">
                  <a:pos x="3124" y="1914"/>
                </a:cxn>
                <a:cxn ang="0">
                  <a:pos x="3143" y="1912"/>
                </a:cxn>
                <a:cxn ang="0">
                  <a:pos x="3196" y="1909"/>
                </a:cxn>
                <a:cxn ang="0">
                  <a:pos x="3358" y="1903"/>
                </a:cxn>
                <a:cxn ang="0">
                  <a:pos x="3334" y="237"/>
                </a:cxn>
                <a:cxn ang="0">
                  <a:pos x="280" y="261"/>
                </a:cxn>
                <a:cxn ang="0">
                  <a:pos x="304" y="455"/>
                </a:cxn>
                <a:cxn ang="0">
                  <a:pos x="496" y="237"/>
                </a:cxn>
                <a:cxn ang="0">
                  <a:pos x="520" y="0"/>
                </a:cxn>
                <a:cxn ang="0">
                  <a:pos x="3648" y="24"/>
                </a:cxn>
                <a:cxn ang="0">
                  <a:pos x="3625" y="1733"/>
                </a:cxn>
                <a:cxn ang="0">
                  <a:pos x="3483" y="1736"/>
                </a:cxn>
                <a:cxn ang="0">
                  <a:pos x="3408" y="1739"/>
                </a:cxn>
                <a:cxn ang="0">
                  <a:pos x="3366" y="1742"/>
                </a:cxn>
                <a:cxn ang="0">
                  <a:pos x="3358" y="1694"/>
                </a:cxn>
                <a:cxn ang="0">
                  <a:pos x="3380" y="1694"/>
                </a:cxn>
                <a:cxn ang="0">
                  <a:pos x="3440" y="1690"/>
                </a:cxn>
                <a:cxn ang="0">
                  <a:pos x="3526" y="1686"/>
                </a:cxn>
                <a:cxn ang="0">
                  <a:pos x="3600" y="1709"/>
                </a:cxn>
                <a:cxn ang="0">
                  <a:pos x="3624" y="48"/>
                </a:cxn>
                <a:cxn ang="0">
                  <a:pos x="544" y="24"/>
                </a:cxn>
                <a:cxn ang="0">
                  <a:pos x="496" y="237"/>
                </a:cxn>
              </a:cxnLst>
              <a:rect l="0" t="0" r="r" b="b"/>
              <a:pathLst>
                <a:path w="3648" h="2571">
                  <a:moveTo>
                    <a:pt x="0" y="455"/>
                  </a:moveTo>
                  <a:cubicBezTo>
                    <a:pt x="0" y="442"/>
                    <a:pt x="11" y="431"/>
                    <a:pt x="24" y="431"/>
                  </a:cubicBezTo>
                  <a:lnTo>
                    <a:pt x="3124" y="431"/>
                  </a:lnTo>
                  <a:cubicBezTo>
                    <a:pt x="3138" y="431"/>
                    <a:pt x="3148" y="442"/>
                    <a:pt x="3148" y="455"/>
                  </a:cubicBezTo>
                  <a:lnTo>
                    <a:pt x="3148" y="2134"/>
                  </a:lnTo>
                  <a:cubicBezTo>
                    <a:pt x="3148" y="2148"/>
                    <a:pt x="3138" y="2158"/>
                    <a:pt x="3125" y="2158"/>
                  </a:cubicBezTo>
                  <a:lnTo>
                    <a:pt x="2984" y="2160"/>
                  </a:lnTo>
                  <a:lnTo>
                    <a:pt x="2852" y="2165"/>
                  </a:lnTo>
                  <a:lnTo>
                    <a:pt x="2728" y="2174"/>
                  </a:lnTo>
                  <a:lnTo>
                    <a:pt x="2612" y="2185"/>
                  </a:lnTo>
                  <a:lnTo>
                    <a:pt x="2502" y="2199"/>
                  </a:lnTo>
                  <a:lnTo>
                    <a:pt x="2399" y="2215"/>
                  </a:lnTo>
                  <a:lnTo>
                    <a:pt x="2209" y="2254"/>
                  </a:lnTo>
                  <a:lnTo>
                    <a:pt x="2036" y="2298"/>
                  </a:lnTo>
                  <a:lnTo>
                    <a:pt x="1878" y="2344"/>
                  </a:lnTo>
                  <a:lnTo>
                    <a:pt x="1728" y="2393"/>
                  </a:lnTo>
                  <a:lnTo>
                    <a:pt x="1582" y="2440"/>
                  </a:lnTo>
                  <a:lnTo>
                    <a:pt x="1435" y="2483"/>
                  </a:lnTo>
                  <a:lnTo>
                    <a:pt x="1283" y="2521"/>
                  </a:lnTo>
                  <a:lnTo>
                    <a:pt x="1123" y="2549"/>
                  </a:lnTo>
                  <a:lnTo>
                    <a:pt x="947" y="2567"/>
                  </a:lnTo>
                  <a:lnTo>
                    <a:pt x="754" y="2571"/>
                  </a:lnTo>
                  <a:lnTo>
                    <a:pt x="649" y="2567"/>
                  </a:lnTo>
                  <a:lnTo>
                    <a:pt x="538" y="2560"/>
                  </a:lnTo>
                  <a:lnTo>
                    <a:pt x="420" y="2547"/>
                  </a:lnTo>
                  <a:lnTo>
                    <a:pt x="294" y="2530"/>
                  </a:lnTo>
                  <a:lnTo>
                    <a:pt x="162" y="2508"/>
                  </a:lnTo>
                  <a:lnTo>
                    <a:pt x="20" y="2481"/>
                  </a:lnTo>
                  <a:cubicBezTo>
                    <a:pt x="9" y="2479"/>
                    <a:pt x="0" y="2469"/>
                    <a:pt x="0" y="2457"/>
                  </a:cubicBezTo>
                  <a:lnTo>
                    <a:pt x="0" y="455"/>
                  </a:lnTo>
                  <a:close/>
                  <a:moveTo>
                    <a:pt x="48" y="2457"/>
                  </a:moveTo>
                  <a:lnTo>
                    <a:pt x="29" y="2434"/>
                  </a:lnTo>
                  <a:lnTo>
                    <a:pt x="169" y="2461"/>
                  </a:lnTo>
                  <a:lnTo>
                    <a:pt x="301" y="2483"/>
                  </a:lnTo>
                  <a:lnTo>
                    <a:pt x="425" y="2500"/>
                  </a:lnTo>
                  <a:lnTo>
                    <a:pt x="541" y="2513"/>
                  </a:lnTo>
                  <a:lnTo>
                    <a:pt x="650" y="2519"/>
                  </a:lnTo>
                  <a:lnTo>
                    <a:pt x="753" y="2523"/>
                  </a:lnTo>
                  <a:lnTo>
                    <a:pt x="942" y="2520"/>
                  </a:lnTo>
                  <a:lnTo>
                    <a:pt x="1114" y="2502"/>
                  </a:lnTo>
                  <a:lnTo>
                    <a:pt x="1272" y="2474"/>
                  </a:lnTo>
                  <a:lnTo>
                    <a:pt x="1422" y="2437"/>
                  </a:lnTo>
                  <a:lnTo>
                    <a:pt x="1567" y="2395"/>
                  </a:lnTo>
                  <a:lnTo>
                    <a:pt x="1713" y="2348"/>
                  </a:lnTo>
                  <a:lnTo>
                    <a:pt x="1865" y="2298"/>
                  </a:lnTo>
                  <a:lnTo>
                    <a:pt x="2025" y="2251"/>
                  </a:lnTo>
                  <a:lnTo>
                    <a:pt x="2200" y="2207"/>
                  </a:lnTo>
                  <a:lnTo>
                    <a:pt x="2392" y="2168"/>
                  </a:lnTo>
                  <a:lnTo>
                    <a:pt x="2496" y="2152"/>
                  </a:lnTo>
                  <a:lnTo>
                    <a:pt x="2607" y="2138"/>
                  </a:lnTo>
                  <a:lnTo>
                    <a:pt x="2725" y="2127"/>
                  </a:lnTo>
                  <a:lnTo>
                    <a:pt x="2851" y="2117"/>
                  </a:lnTo>
                  <a:lnTo>
                    <a:pt x="2983" y="2112"/>
                  </a:lnTo>
                  <a:lnTo>
                    <a:pt x="3124" y="2110"/>
                  </a:lnTo>
                  <a:lnTo>
                    <a:pt x="3100" y="2134"/>
                  </a:lnTo>
                  <a:lnTo>
                    <a:pt x="3100" y="455"/>
                  </a:lnTo>
                  <a:lnTo>
                    <a:pt x="3124" y="479"/>
                  </a:lnTo>
                  <a:lnTo>
                    <a:pt x="24" y="479"/>
                  </a:lnTo>
                  <a:lnTo>
                    <a:pt x="48" y="455"/>
                  </a:lnTo>
                  <a:lnTo>
                    <a:pt x="48" y="2457"/>
                  </a:lnTo>
                  <a:close/>
                  <a:moveTo>
                    <a:pt x="256" y="455"/>
                  </a:moveTo>
                  <a:lnTo>
                    <a:pt x="256" y="237"/>
                  </a:lnTo>
                  <a:cubicBezTo>
                    <a:pt x="256" y="224"/>
                    <a:pt x="267" y="213"/>
                    <a:pt x="280" y="213"/>
                  </a:cubicBezTo>
                  <a:lnTo>
                    <a:pt x="3358" y="213"/>
                  </a:lnTo>
                  <a:cubicBezTo>
                    <a:pt x="3372" y="213"/>
                    <a:pt x="3382" y="224"/>
                    <a:pt x="3382" y="237"/>
                  </a:cubicBezTo>
                  <a:lnTo>
                    <a:pt x="3382" y="1927"/>
                  </a:lnTo>
                  <a:cubicBezTo>
                    <a:pt x="3382" y="1941"/>
                    <a:pt x="3372" y="1951"/>
                    <a:pt x="3359" y="1951"/>
                  </a:cubicBezTo>
                  <a:lnTo>
                    <a:pt x="3273" y="1953"/>
                  </a:lnTo>
                  <a:lnTo>
                    <a:pt x="3199" y="1957"/>
                  </a:lnTo>
                  <a:lnTo>
                    <a:pt x="3169" y="1959"/>
                  </a:lnTo>
                  <a:lnTo>
                    <a:pt x="3146" y="1960"/>
                  </a:lnTo>
                  <a:lnTo>
                    <a:pt x="3133" y="1962"/>
                  </a:lnTo>
                  <a:lnTo>
                    <a:pt x="3124" y="1962"/>
                  </a:lnTo>
                  <a:lnTo>
                    <a:pt x="3124" y="1914"/>
                  </a:lnTo>
                  <a:lnTo>
                    <a:pt x="3126" y="1915"/>
                  </a:lnTo>
                  <a:lnTo>
                    <a:pt x="3143" y="1912"/>
                  </a:lnTo>
                  <a:lnTo>
                    <a:pt x="3166" y="1912"/>
                  </a:lnTo>
                  <a:lnTo>
                    <a:pt x="3196" y="1909"/>
                  </a:lnTo>
                  <a:lnTo>
                    <a:pt x="3272" y="1905"/>
                  </a:lnTo>
                  <a:lnTo>
                    <a:pt x="3358" y="1903"/>
                  </a:lnTo>
                  <a:lnTo>
                    <a:pt x="3334" y="1927"/>
                  </a:lnTo>
                  <a:lnTo>
                    <a:pt x="3334" y="237"/>
                  </a:lnTo>
                  <a:lnTo>
                    <a:pt x="3358" y="261"/>
                  </a:lnTo>
                  <a:lnTo>
                    <a:pt x="280" y="261"/>
                  </a:lnTo>
                  <a:lnTo>
                    <a:pt x="304" y="237"/>
                  </a:lnTo>
                  <a:lnTo>
                    <a:pt x="304" y="455"/>
                  </a:lnTo>
                  <a:lnTo>
                    <a:pt x="256" y="455"/>
                  </a:lnTo>
                  <a:close/>
                  <a:moveTo>
                    <a:pt x="496" y="237"/>
                  </a:moveTo>
                  <a:lnTo>
                    <a:pt x="496" y="24"/>
                  </a:lnTo>
                  <a:cubicBezTo>
                    <a:pt x="496" y="11"/>
                    <a:pt x="507" y="0"/>
                    <a:pt x="520" y="0"/>
                  </a:cubicBezTo>
                  <a:lnTo>
                    <a:pt x="3624" y="0"/>
                  </a:lnTo>
                  <a:cubicBezTo>
                    <a:pt x="3638" y="0"/>
                    <a:pt x="3648" y="11"/>
                    <a:pt x="3648" y="24"/>
                  </a:cubicBezTo>
                  <a:lnTo>
                    <a:pt x="3648" y="1709"/>
                  </a:lnTo>
                  <a:cubicBezTo>
                    <a:pt x="3648" y="1723"/>
                    <a:pt x="3638" y="1733"/>
                    <a:pt x="3625" y="1733"/>
                  </a:cubicBezTo>
                  <a:lnTo>
                    <a:pt x="3527" y="1734"/>
                  </a:lnTo>
                  <a:lnTo>
                    <a:pt x="3483" y="1736"/>
                  </a:lnTo>
                  <a:lnTo>
                    <a:pt x="3443" y="1738"/>
                  </a:lnTo>
                  <a:lnTo>
                    <a:pt x="3408" y="1739"/>
                  </a:lnTo>
                  <a:lnTo>
                    <a:pt x="3383" y="1741"/>
                  </a:lnTo>
                  <a:lnTo>
                    <a:pt x="3366" y="1742"/>
                  </a:lnTo>
                  <a:lnTo>
                    <a:pt x="3358" y="1742"/>
                  </a:lnTo>
                  <a:lnTo>
                    <a:pt x="3358" y="1694"/>
                  </a:lnTo>
                  <a:lnTo>
                    <a:pt x="3363" y="1695"/>
                  </a:lnTo>
                  <a:lnTo>
                    <a:pt x="3380" y="1694"/>
                  </a:lnTo>
                  <a:lnTo>
                    <a:pt x="3407" y="1691"/>
                  </a:lnTo>
                  <a:lnTo>
                    <a:pt x="3440" y="1690"/>
                  </a:lnTo>
                  <a:lnTo>
                    <a:pt x="3480" y="1688"/>
                  </a:lnTo>
                  <a:lnTo>
                    <a:pt x="3526" y="1686"/>
                  </a:lnTo>
                  <a:lnTo>
                    <a:pt x="3624" y="1685"/>
                  </a:lnTo>
                  <a:lnTo>
                    <a:pt x="3600" y="1709"/>
                  </a:lnTo>
                  <a:lnTo>
                    <a:pt x="3600" y="24"/>
                  </a:lnTo>
                  <a:lnTo>
                    <a:pt x="3624" y="48"/>
                  </a:lnTo>
                  <a:lnTo>
                    <a:pt x="520" y="48"/>
                  </a:lnTo>
                  <a:lnTo>
                    <a:pt x="544" y="24"/>
                  </a:lnTo>
                  <a:lnTo>
                    <a:pt x="544" y="237"/>
                  </a:lnTo>
                  <a:lnTo>
                    <a:pt x="496" y="2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7" name="Rectangle 435"/>
            <p:cNvSpPr>
              <a:spLocks noChangeArrowheads="1"/>
            </p:cNvSpPr>
            <p:nvPr/>
          </p:nvSpPr>
          <p:spPr bwMode="auto">
            <a:xfrm>
              <a:off x="3512" y="1681"/>
              <a:ext cx="50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Algorithmes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8" name="Rectangle 436"/>
            <p:cNvSpPr>
              <a:spLocks noChangeArrowheads="1"/>
            </p:cNvSpPr>
            <p:nvPr/>
          </p:nvSpPr>
          <p:spPr bwMode="auto">
            <a:xfrm>
              <a:off x="3525" y="1778"/>
              <a:ext cx="46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et Librairies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9" name="Freeform 437"/>
            <p:cNvSpPr>
              <a:spLocks noEditPoints="1"/>
            </p:cNvSpPr>
            <p:nvPr/>
          </p:nvSpPr>
          <p:spPr bwMode="auto">
            <a:xfrm>
              <a:off x="3137" y="2547"/>
              <a:ext cx="312" cy="2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95" y="9"/>
                </a:cxn>
                <a:cxn ang="0">
                  <a:pos x="295" y="12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92" y="0"/>
                </a:cxn>
                <a:cxn ang="0">
                  <a:pos x="312" y="10"/>
                </a:cxn>
                <a:cxn ang="0">
                  <a:pos x="292" y="21"/>
                </a:cxn>
                <a:cxn ang="0">
                  <a:pos x="292" y="0"/>
                </a:cxn>
              </a:cxnLst>
              <a:rect l="0" t="0" r="r" b="b"/>
              <a:pathLst>
                <a:path w="312" h="21">
                  <a:moveTo>
                    <a:pt x="0" y="9"/>
                  </a:moveTo>
                  <a:lnTo>
                    <a:pt x="295" y="9"/>
                  </a:lnTo>
                  <a:lnTo>
                    <a:pt x="295" y="12"/>
                  </a:lnTo>
                  <a:lnTo>
                    <a:pt x="0" y="12"/>
                  </a:lnTo>
                  <a:lnTo>
                    <a:pt x="0" y="9"/>
                  </a:lnTo>
                  <a:close/>
                  <a:moveTo>
                    <a:pt x="292" y="0"/>
                  </a:moveTo>
                  <a:lnTo>
                    <a:pt x="312" y="10"/>
                  </a:lnTo>
                  <a:lnTo>
                    <a:pt x="292" y="21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0" name="Freeform 438"/>
            <p:cNvSpPr>
              <a:spLocks noEditPoints="1"/>
            </p:cNvSpPr>
            <p:nvPr/>
          </p:nvSpPr>
          <p:spPr bwMode="auto">
            <a:xfrm>
              <a:off x="3265" y="2289"/>
              <a:ext cx="21" cy="268"/>
            </a:xfrm>
            <a:custGeom>
              <a:avLst/>
              <a:gdLst/>
              <a:ahLst/>
              <a:cxnLst>
                <a:cxn ang="0">
                  <a:pos x="9" y="268"/>
                </a:cxn>
                <a:cxn ang="0">
                  <a:pos x="9" y="18"/>
                </a:cxn>
                <a:cxn ang="0">
                  <a:pos x="11" y="18"/>
                </a:cxn>
                <a:cxn ang="0">
                  <a:pos x="11" y="268"/>
                </a:cxn>
                <a:cxn ang="0">
                  <a:pos x="9" y="268"/>
                </a:cxn>
                <a:cxn ang="0">
                  <a:pos x="0" y="21"/>
                </a:cxn>
                <a:cxn ang="0">
                  <a:pos x="10" y="0"/>
                </a:cxn>
                <a:cxn ang="0">
                  <a:pos x="21" y="21"/>
                </a:cxn>
                <a:cxn ang="0">
                  <a:pos x="0" y="21"/>
                </a:cxn>
              </a:cxnLst>
              <a:rect l="0" t="0" r="r" b="b"/>
              <a:pathLst>
                <a:path w="21" h="268">
                  <a:moveTo>
                    <a:pt x="9" y="268"/>
                  </a:moveTo>
                  <a:lnTo>
                    <a:pt x="9" y="18"/>
                  </a:lnTo>
                  <a:lnTo>
                    <a:pt x="11" y="18"/>
                  </a:lnTo>
                  <a:lnTo>
                    <a:pt x="11" y="268"/>
                  </a:lnTo>
                  <a:lnTo>
                    <a:pt x="9" y="268"/>
                  </a:lnTo>
                  <a:close/>
                  <a:moveTo>
                    <a:pt x="0" y="21"/>
                  </a:moveTo>
                  <a:lnTo>
                    <a:pt x="10" y="0"/>
                  </a:lnTo>
                  <a:lnTo>
                    <a:pt x="21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1" name="Freeform 439"/>
            <p:cNvSpPr>
              <a:spLocks/>
            </p:cNvSpPr>
            <p:nvPr/>
          </p:nvSpPr>
          <p:spPr bwMode="auto">
            <a:xfrm>
              <a:off x="3140" y="2428"/>
              <a:ext cx="139" cy="120"/>
            </a:xfrm>
            <a:custGeom>
              <a:avLst/>
              <a:gdLst/>
              <a:ahLst/>
              <a:cxnLst>
                <a:cxn ang="0">
                  <a:pos x="174" y="699"/>
                </a:cxn>
                <a:cxn ang="0">
                  <a:pos x="251" y="691"/>
                </a:cxn>
                <a:cxn ang="0">
                  <a:pos x="288" y="685"/>
                </a:cxn>
                <a:cxn ang="0">
                  <a:pos x="296" y="684"/>
                </a:cxn>
                <a:cxn ang="0">
                  <a:pos x="334" y="679"/>
                </a:cxn>
                <a:cxn ang="0">
                  <a:pos x="425" y="665"/>
                </a:cxn>
                <a:cxn ang="0">
                  <a:pos x="549" y="627"/>
                </a:cxn>
                <a:cxn ang="0">
                  <a:pos x="614" y="590"/>
                </a:cxn>
                <a:cxn ang="0">
                  <a:pos x="636" y="568"/>
                </a:cxn>
                <a:cxn ang="0">
                  <a:pos x="654" y="542"/>
                </a:cxn>
                <a:cxn ang="0">
                  <a:pos x="708" y="439"/>
                </a:cxn>
                <a:cxn ang="0">
                  <a:pos x="724" y="386"/>
                </a:cxn>
                <a:cxn ang="0">
                  <a:pos x="746" y="301"/>
                </a:cxn>
                <a:cxn ang="0">
                  <a:pos x="779" y="158"/>
                </a:cxn>
                <a:cxn ang="0">
                  <a:pos x="798" y="65"/>
                </a:cxn>
                <a:cxn ang="0">
                  <a:pos x="807" y="20"/>
                </a:cxn>
                <a:cxn ang="0">
                  <a:pos x="854" y="28"/>
                </a:cxn>
                <a:cxn ang="0">
                  <a:pos x="851" y="50"/>
                </a:cxn>
                <a:cxn ang="0">
                  <a:pos x="806" y="30"/>
                </a:cxn>
                <a:cxn ang="0">
                  <a:pos x="854" y="31"/>
                </a:cxn>
                <a:cxn ang="0">
                  <a:pos x="845" y="74"/>
                </a:cxn>
                <a:cxn ang="0">
                  <a:pos x="826" y="169"/>
                </a:cxn>
                <a:cxn ang="0">
                  <a:pos x="793" y="312"/>
                </a:cxn>
                <a:cxn ang="0">
                  <a:pos x="771" y="399"/>
                </a:cxn>
                <a:cxn ang="0">
                  <a:pos x="751" y="459"/>
                </a:cxn>
                <a:cxn ang="0">
                  <a:pos x="693" y="571"/>
                </a:cxn>
                <a:cxn ang="0">
                  <a:pos x="669" y="603"/>
                </a:cxn>
                <a:cxn ang="0">
                  <a:pos x="639" y="631"/>
                </a:cxn>
                <a:cxn ang="0">
                  <a:pos x="564" y="672"/>
                </a:cxn>
                <a:cxn ang="0">
                  <a:pos x="433" y="712"/>
                </a:cxn>
                <a:cxn ang="0">
                  <a:pos x="341" y="726"/>
                </a:cxn>
                <a:cxn ang="0">
                  <a:pos x="296" y="732"/>
                </a:cxn>
                <a:cxn ang="0">
                  <a:pos x="299" y="732"/>
                </a:cxn>
                <a:cxn ang="0">
                  <a:pos x="258" y="738"/>
                </a:cxn>
                <a:cxn ang="0">
                  <a:pos x="176" y="747"/>
                </a:cxn>
                <a:cxn ang="0">
                  <a:pos x="0" y="706"/>
                </a:cxn>
              </a:cxnLst>
              <a:rect l="0" t="0" r="r" b="b"/>
              <a:pathLst>
                <a:path w="856" h="754">
                  <a:moveTo>
                    <a:pt x="0" y="706"/>
                  </a:moveTo>
                  <a:lnTo>
                    <a:pt x="174" y="699"/>
                  </a:lnTo>
                  <a:lnTo>
                    <a:pt x="213" y="696"/>
                  </a:lnTo>
                  <a:lnTo>
                    <a:pt x="251" y="691"/>
                  </a:lnTo>
                  <a:lnTo>
                    <a:pt x="281" y="687"/>
                  </a:lnTo>
                  <a:lnTo>
                    <a:pt x="288" y="685"/>
                  </a:lnTo>
                  <a:cubicBezTo>
                    <a:pt x="290" y="685"/>
                    <a:pt x="292" y="684"/>
                    <a:pt x="293" y="684"/>
                  </a:cubicBezTo>
                  <a:lnTo>
                    <a:pt x="296" y="684"/>
                  </a:lnTo>
                  <a:lnTo>
                    <a:pt x="293" y="685"/>
                  </a:lnTo>
                  <a:lnTo>
                    <a:pt x="334" y="679"/>
                  </a:lnTo>
                  <a:lnTo>
                    <a:pt x="379" y="673"/>
                  </a:lnTo>
                  <a:lnTo>
                    <a:pt x="425" y="665"/>
                  </a:lnTo>
                  <a:lnTo>
                    <a:pt x="468" y="655"/>
                  </a:lnTo>
                  <a:lnTo>
                    <a:pt x="549" y="627"/>
                  </a:lnTo>
                  <a:lnTo>
                    <a:pt x="583" y="610"/>
                  </a:lnTo>
                  <a:lnTo>
                    <a:pt x="614" y="590"/>
                  </a:lnTo>
                  <a:lnTo>
                    <a:pt x="610" y="593"/>
                  </a:lnTo>
                  <a:lnTo>
                    <a:pt x="636" y="568"/>
                  </a:lnTo>
                  <a:lnTo>
                    <a:pt x="633" y="571"/>
                  </a:lnTo>
                  <a:lnTo>
                    <a:pt x="654" y="542"/>
                  </a:lnTo>
                  <a:lnTo>
                    <a:pt x="687" y="485"/>
                  </a:lnTo>
                  <a:lnTo>
                    <a:pt x="708" y="439"/>
                  </a:lnTo>
                  <a:lnTo>
                    <a:pt x="716" y="416"/>
                  </a:lnTo>
                  <a:lnTo>
                    <a:pt x="724" y="386"/>
                  </a:lnTo>
                  <a:lnTo>
                    <a:pt x="735" y="346"/>
                  </a:lnTo>
                  <a:lnTo>
                    <a:pt x="746" y="301"/>
                  </a:lnTo>
                  <a:lnTo>
                    <a:pt x="768" y="206"/>
                  </a:lnTo>
                  <a:lnTo>
                    <a:pt x="779" y="158"/>
                  </a:lnTo>
                  <a:lnTo>
                    <a:pt x="789" y="109"/>
                  </a:lnTo>
                  <a:lnTo>
                    <a:pt x="798" y="65"/>
                  </a:lnTo>
                  <a:lnTo>
                    <a:pt x="804" y="34"/>
                  </a:lnTo>
                  <a:lnTo>
                    <a:pt x="807" y="20"/>
                  </a:lnTo>
                  <a:cubicBezTo>
                    <a:pt x="810" y="8"/>
                    <a:pt x="822" y="0"/>
                    <a:pt x="835" y="2"/>
                  </a:cubicBezTo>
                  <a:cubicBezTo>
                    <a:pt x="847" y="4"/>
                    <a:pt x="856" y="16"/>
                    <a:pt x="854" y="28"/>
                  </a:cubicBezTo>
                  <a:lnTo>
                    <a:pt x="853" y="36"/>
                  </a:lnTo>
                  <a:lnTo>
                    <a:pt x="851" y="50"/>
                  </a:lnTo>
                  <a:lnTo>
                    <a:pt x="804" y="43"/>
                  </a:lnTo>
                  <a:lnTo>
                    <a:pt x="806" y="30"/>
                  </a:lnTo>
                  <a:lnTo>
                    <a:pt x="807" y="22"/>
                  </a:lnTo>
                  <a:lnTo>
                    <a:pt x="854" y="31"/>
                  </a:lnTo>
                  <a:lnTo>
                    <a:pt x="851" y="43"/>
                  </a:lnTo>
                  <a:lnTo>
                    <a:pt x="845" y="74"/>
                  </a:lnTo>
                  <a:lnTo>
                    <a:pt x="836" y="118"/>
                  </a:lnTo>
                  <a:lnTo>
                    <a:pt x="826" y="169"/>
                  </a:lnTo>
                  <a:lnTo>
                    <a:pt x="815" y="217"/>
                  </a:lnTo>
                  <a:lnTo>
                    <a:pt x="793" y="312"/>
                  </a:lnTo>
                  <a:lnTo>
                    <a:pt x="782" y="359"/>
                  </a:lnTo>
                  <a:lnTo>
                    <a:pt x="771" y="399"/>
                  </a:lnTo>
                  <a:lnTo>
                    <a:pt x="761" y="431"/>
                  </a:lnTo>
                  <a:lnTo>
                    <a:pt x="751" y="459"/>
                  </a:lnTo>
                  <a:lnTo>
                    <a:pt x="728" y="509"/>
                  </a:lnTo>
                  <a:lnTo>
                    <a:pt x="693" y="571"/>
                  </a:lnTo>
                  <a:lnTo>
                    <a:pt x="672" y="600"/>
                  </a:lnTo>
                  <a:cubicBezTo>
                    <a:pt x="671" y="601"/>
                    <a:pt x="670" y="602"/>
                    <a:pt x="669" y="603"/>
                  </a:cubicBezTo>
                  <a:lnTo>
                    <a:pt x="643" y="628"/>
                  </a:lnTo>
                  <a:cubicBezTo>
                    <a:pt x="642" y="629"/>
                    <a:pt x="641" y="630"/>
                    <a:pt x="639" y="631"/>
                  </a:cubicBezTo>
                  <a:lnTo>
                    <a:pt x="604" y="653"/>
                  </a:lnTo>
                  <a:lnTo>
                    <a:pt x="564" y="672"/>
                  </a:lnTo>
                  <a:lnTo>
                    <a:pt x="479" y="702"/>
                  </a:lnTo>
                  <a:lnTo>
                    <a:pt x="433" y="712"/>
                  </a:lnTo>
                  <a:lnTo>
                    <a:pt x="386" y="720"/>
                  </a:lnTo>
                  <a:lnTo>
                    <a:pt x="341" y="726"/>
                  </a:lnTo>
                  <a:lnTo>
                    <a:pt x="300" y="732"/>
                  </a:lnTo>
                  <a:cubicBezTo>
                    <a:pt x="299" y="732"/>
                    <a:pt x="298" y="732"/>
                    <a:pt x="296" y="732"/>
                  </a:cubicBezTo>
                  <a:lnTo>
                    <a:pt x="293" y="732"/>
                  </a:lnTo>
                  <a:lnTo>
                    <a:pt x="299" y="732"/>
                  </a:lnTo>
                  <a:lnTo>
                    <a:pt x="288" y="734"/>
                  </a:lnTo>
                  <a:lnTo>
                    <a:pt x="258" y="738"/>
                  </a:lnTo>
                  <a:lnTo>
                    <a:pt x="218" y="743"/>
                  </a:lnTo>
                  <a:lnTo>
                    <a:pt x="176" y="747"/>
                  </a:lnTo>
                  <a:lnTo>
                    <a:pt x="2" y="754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2" name="Freeform 440"/>
            <p:cNvSpPr>
              <a:spLocks/>
            </p:cNvSpPr>
            <p:nvPr/>
          </p:nvSpPr>
          <p:spPr bwMode="auto">
            <a:xfrm>
              <a:off x="3253" y="2418"/>
              <a:ext cx="158" cy="141"/>
            </a:xfrm>
            <a:custGeom>
              <a:avLst/>
              <a:gdLst/>
              <a:ahLst/>
              <a:cxnLst>
                <a:cxn ang="0">
                  <a:pos x="61" y="311"/>
                </a:cxn>
                <a:cxn ang="0">
                  <a:pos x="106" y="98"/>
                </a:cxn>
                <a:cxn ang="0">
                  <a:pos x="120" y="34"/>
                </a:cxn>
                <a:cxn ang="0">
                  <a:pos x="151" y="3"/>
                </a:cxn>
                <a:cxn ang="0">
                  <a:pos x="190" y="10"/>
                </a:cxn>
                <a:cxn ang="0">
                  <a:pos x="214" y="34"/>
                </a:cxn>
                <a:cxn ang="0">
                  <a:pos x="244" y="78"/>
                </a:cxn>
                <a:cxn ang="0">
                  <a:pos x="261" y="116"/>
                </a:cxn>
                <a:cxn ang="0">
                  <a:pos x="296" y="203"/>
                </a:cxn>
                <a:cxn ang="0">
                  <a:pos x="329" y="291"/>
                </a:cxn>
                <a:cxn ang="0">
                  <a:pos x="368" y="448"/>
                </a:cxn>
                <a:cxn ang="0">
                  <a:pos x="397" y="546"/>
                </a:cxn>
                <a:cxn ang="0">
                  <a:pos x="421" y="609"/>
                </a:cxn>
                <a:cxn ang="0">
                  <a:pos x="456" y="705"/>
                </a:cxn>
                <a:cxn ang="0">
                  <a:pos x="489" y="771"/>
                </a:cxn>
                <a:cxn ang="0">
                  <a:pos x="531" y="800"/>
                </a:cxn>
                <a:cxn ang="0">
                  <a:pos x="590" y="815"/>
                </a:cxn>
                <a:cxn ang="0">
                  <a:pos x="695" y="824"/>
                </a:cxn>
                <a:cxn ang="0">
                  <a:pos x="789" y="827"/>
                </a:cxn>
                <a:cxn ang="0">
                  <a:pos x="801" y="830"/>
                </a:cxn>
                <a:cxn ang="0">
                  <a:pos x="842" y="834"/>
                </a:cxn>
                <a:cxn ang="0">
                  <a:pos x="833" y="880"/>
                </a:cxn>
                <a:cxn ang="0">
                  <a:pos x="968" y="836"/>
                </a:cxn>
                <a:cxn ang="0">
                  <a:pos x="805" y="856"/>
                </a:cxn>
                <a:cxn ang="0">
                  <a:pos x="823" y="878"/>
                </a:cxn>
                <a:cxn ang="0">
                  <a:pos x="816" y="878"/>
                </a:cxn>
                <a:cxn ang="0">
                  <a:pos x="785" y="875"/>
                </a:cxn>
                <a:cxn ang="0">
                  <a:pos x="721" y="875"/>
                </a:cxn>
                <a:cxn ang="0">
                  <a:pos x="610" y="867"/>
                </a:cxn>
                <a:cxn ang="0">
                  <a:pos x="512" y="844"/>
                </a:cxn>
                <a:cxn ang="0">
                  <a:pos x="476" y="825"/>
                </a:cxn>
                <a:cxn ang="0">
                  <a:pos x="436" y="775"/>
                </a:cxn>
                <a:cxn ang="0">
                  <a:pos x="377" y="628"/>
                </a:cxn>
                <a:cxn ang="0">
                  <a:pos x="363" y="592"/>
                </a:cxn>
                <a:cxn ang="0">
                  <a:pos x="330" y="495"/>
                </a:cxn>
                <a:cxn ang="0">
                  <a:pos x="295" y="346"/>
                </a:cxn>
                <a:cxn ang="0">
                  <a:pos x="263" y="250"/>
                </a:cxn>
                <a:cxn ang="0">
                  <a:pos x="227" y="160"/>
                </a:cxn>
                <a:cxn ang="0">
                  <a:pos x="208" y="115"/>
                </a:cxn>
                <a:cxn ang="0">
                  <a:pos x="196" y="91"/>
                </a:cxn>
                <a:cxn ang="0">
                  <a:pos x="171" y="57"/>
                </a:cxn>
                <a:cxn ang="0">
                  <a:pos x="154" y="47"/>
                </a:cxn>
                <a:cxn ang="0">
                  <a:pos x="171" y="42"/>
                </a:cxn>
                <a:cxn ang="0">
                  <a:pos x="160" y="73"/>
                </a:cxn>
                <a:cxn ang="0">
                  <a:pos x="128" y="235"/>
                </a:cxn>
                <a:cxn ang="0">
                  <a:pos x="46" y="536"/>
                </a:cxn>
              </a:cxnLst>
              <a:rect l="0" t="0" r="r" b="b"/>
              <a:pathLst>
                <a:path w="968" h="884">
                  <a:moveTo>
                    <a:pt x="0" y="523"/>
                  </a:moveTo>
                  <a:lnTo>
                    <a:pt x="34" y="410"/>
                  </a:lnTo>
                  <a:lnTo>
                    <a:pt x="61" y="311"/>
                  </a:lnTo>
                  <a:lnTo>
                    <a:pt x="81" y="224"/>
                  </a:lnTo>
                  <a:lnTo>
                    <a:pt x="94" y="151"/>
                  </a:lnTo>
                  <a:lnTo>
                    <a:pt x="106" y="98"/>
                  </a:lnTo>
                  <a:lnTo>
                    <a:pt x="113" y="64"/>
                  </a:lnTo>
                  <a:lnTo>
                    <a:pt x="118" y="40"/>
                  </a:lnTo>
                  <a:cubicBezTo>
                    <a:pt x="118" y="38"/>
                    <a:pt x="119" y="36"/>
                    <a:pt x="120" y="34"/>
                  </a:cubicBezTo>
                  <a:lnTo>
                    <a:pt x="128" y="19"/>
                  </a:lnTo>
                  <a:cubicBezTo>
                    <a:pt x="131" y="15"/>
                    <a:pt x="134" y="11"/>
                    <a:pt x="139" y="9"/>
                  </a:cubicBezTo>
                  <a:lnTo>
                    <a:pt x="151" y="3"/>
                  </a:lnTo>
                  <a:cubicBezTo>
                    <a:pt x="156" y="0"/>
                    <a:pt x="163" y="0"/>
                    <a:pt x="169" y="2"/>
                  </a:cubicBezTo>
                  <a:lnTo>
                    <a:pt x="182" y="6"/>
                  </a:lnTo>
                  <a:cubicBezTo>
                    <a:pt x="185" y="6"/>
                    <a:pt x="187" y="8"/>
                    <a:pt x="190" y="10"/>
                  </a:cubicBezTo>
                  <a:lnTo>
                    <a:pt x="202" y="20"/>
                  </a:lnTo>
                  <a:cubicBezTo>
                    <a:pt x="203" y="21"/>
                    <a:pt x="204" y="22"/>
                    <a:pt x="205" y="23"/>
                  </a:cubicBezTo>
                  <a:lnTo>
                    <a:pt x="214" y="34"/>
                  </a:lnTo>
                  <a:lnTo>
                    <a:pt x="235" y="62"/>
                  </a:lnTo>
                  <a:cubicBezTo>
                    <a:pt x="235" y="63"/>
                    <a:pt x="236" y="64"/>
                    <a:pt x="237" y="65"/>
                  </a:cubicBezTo>
                  <a:lnTo>
                    <a:pt x="244" y="78"/>
                  </a:lnTo>
                  <a:lnTo>
                    <a:pt x="251" y="94"/>
                  </a:lnTo>
                  <a:lnTo>
                    <a:pt x="255" y="104"/>
                  </a:lnTo>
                  <a:lnTo>
                    <a:pt x="261" y="116"/>
                  </a:lnTo>
                  <a:lnTo>
                    <a:pt x="272" y="141"/>
                  </a:lnTo>
                  <a:lnTo>
                    <a:pt x="286" y="177"/>
                  </a:lnTo>
                  <a:lnTo>
                    <a:pt x="296" y="203"/>
                  </a:lnTo>
                  <a:lnTo>
                    <a:pt x="308" y="233"/>
                  </a:lnTo>
                  <a:lnTo>
                    <a:pt x="319" y="264"/>
                  </a:lnTo>
                  <a:lnTo>
                    <a:pt x="329" y="291"/>
                  </a:lnTo>
                  <a:lnTo>
                    <a:pt x="341" y="333"/>
                  </a:lnTo>
                  <a:lnTo>
                    <a:pt x="351" y="370"/>
                  </a:lnTo>
                  <a:lnTo>
                    <a:pt x="368" y="448"/>
                  </a:lnTo>
                  <a:lnTo>
                    <a:pt x="377" y="484"/>
                  </a:lnTo>
                  <a:lnTo>
                    <a:pt x="388" y="520"/>
                  </a:lnTo>
                  <a:lnTo>
                    <a:pt x="397" y="546"/>
                  </a:lnTo>
                  <a:lnTo>
                    <a:pt x="408" y="576"/>
                  </a:lnTo>
                  <a:lnTo>
                    <a:pt x="418" y="601"/>
                  </a:lnTo>
                  <a:lnTo>
                    <a:pt x="421" y="609"/>
                  </a:lnTo>
                  <a:lnTo>
                    <a:pt x="422" y="613"/>
                  </a:lnTo>
                  <a:lnTo>
                    <a:pt x="437" y="660"/>
                  </a:lnTo>
                  <a:lnTo>
                    <a:pt x="456" y="705"/>
                  </a:lnTo>
                  <a:lnTo>
                    <a:pt x="479" y="754"/>
                  </a:lnTo>
                  <a:lnTo>
                    <a:pt x="493" y="776"/>
                  </a:lnTo>
                  <a:lnTo>
                    <a:pt x="489" y="771"/>
                  </a:lnTo>
                  <a:lnTo>
                    <a:pt x="509" y="790"/>
                  </a:lnTo>
                  <a:lnTo>
                    <a:pt x="504" y="786"/>
                  </a:lnTo>
                  <a:lnTo>
                    <a:pt x="531" y="800"/>
                  </a:lnTo>
                  <a:lnTo>
                    <a:pt x="526" y="798"/>
                  </a:lnTo>
                  <a:lnTo>
                    <a:pt x="559" y="808"/>
                  </a:lnTo>
                  <a:lnTo>
                    <a:pt x="590" y="815"/>
                  </a:lnTo>
                  <a:lnTo>
                    <a:pt x="619" y="820"/>
                  </a:lnTo>
                  <a:lnTo>
                    <a:pt x="662" y="824"/>
                  </a:lnTo>
                  <a:lnTo>
                    <a:pt x="695" y="824"/>
                  </a:lnTo>
                  <a:lnTo>
                    <a:pt x="726" y="828"/>
                  </a:lnTo>
                  <a:lnTo>
                    <a:pt x="750" y="830"/>
                  </a:lnTo>
                  <a:lnTo>
                    <a:pt x="789" y="827"/>
                  </a:lnTo>
                  <a:cubicBezTo>
                    <a:pt x="791" y="827"/>
                    <a:pt x="794" y="828"/>
                    <a:pt x="796" y="828"/>
                  </a:cubicBezTo>
                  <a:lnTo>
                    <a:pt x="805" y="830"/>
                  </a:lnTo>
                  <a:lnTo>
                    <a:pt x="801" y="830"/>
                  </a:lnTo>
                  <a:lnTo>
                    <a:pt x="819" y="831"/>
                  </a:lnTo>
                  <a:lnTo>
                    <a:pt x="833" y="832"/>
                  </a:lnTo>
                  <a:cubicBezTo>
                    <a:pt x="836" y="832"/>
                    <a:pt x="839" y="833"/>
                    <a:pt x="842" y="834"/>
                  </a:cubicBezTo>
                  <a:lnTo>
                    <a:pt x="844" y="835"/>
                  </a:lnTo>
                  <a:cubicBezTo>
                    <a:pt x="854" y="840"/>
                    <a:pt x="859" y="851"/>
                    <a:pt x="857" y="862"/>
                  </a:cubicBezTo>
                  <a:cubicBezTo>
                    <a:pt x="854" y="873"/>
                    <a:pt x="845" y="880"/>
                    <a:pt x="833" y="880"/>
                  </a:cubicBezTo>
                  <a:lnTo>
                    <a:pt x="829" y="880"/>
                  </a:lnTo>
                  <a:lnTo>
                    <a:pt x="830" y="832"/>
                  </a:lnTo>
                  <a:lnTo>
                    <a:pt x="968" y="836"/>
                  </a:lnTo>
                  <a:lnTo>
                    <a:pt x="967" y="884"/>
                  </a:lnTo>
                  <a:lnTo>
                    <a:pt x="829" y="880"/>
                  </a:lnTo>
                  <a:cubicBezTo>
                    <a:pt x="816" y="880"/>
                    <a:pt x="805" y="869"/>
                    <a:pt x="805" y="856"/>
                  </a:cubicBezTo>
                  <a:cubicBezTo>
                    <a:pt x="806" y="843"/>
                    <a:pt x="816" y="832"/>
                    <a:pt x="829" y="832"/>
                  </a:cubicBezTo>
                  <a:lnTo>
                    <a:pt x="833" y="832"/>
                  </a:lnTo>
                  <a:lnTo>
                    <a:pt x="823" y="878"/>
                  </a:lnTo>
                  <a:lnTo>
                    <a:pt x="821" y="877"/>
                  </a:lnTo>
                  <a:lnTo>
                    <a:pt x="830" y="879"/>
                  </a:lnTo>
                  <a:lnTo>
                    <a:pt x="816" y="878"/>
                  </a:lnTo>
                  <a:lnTo>
                    <a:pt x="798" y="877"/>
                  </a:lnTo>
                  <a:cubicBezTo>
                    <a:pt x="797" y="877"/>
                    <a:pt x="796" y="877"/>
                    <a:pt x="794" y="877"/>
                  </a:cubicBezTo>
                  <a:lnTo>
                    <a:pt x="785" y="875"/>
                  </a:lnTo>
                  <a:lnTo>
                    <a:pt x="792" y="875"/>
                  </a:lnTo>
                  <a:lnTo>
                    <a:pt x="747" y="877"/>
                  </a:lnTo>
                  <a:lnTo>
                    <a:pt x="721" y="875"/>
                  </a:lnTo>
                  <a:lnTo>
                    <a:pt x="694" y="872"/>
                  </a:lnTo>
                  <a:lnTo>
                    <a:pt x="657" y="871"/>
                  </a:lnTo>
                  <a:lnTo>
                    <a:pt x="610" y="867"/>
                  </a:lnTo>
                  <a:lnTo>
                    <a:pt x="580" y="862"/>
                  </a:lnTo>
                  <a:lnTo>
                    <a:pt x="546" y="854"/>
                  </a:lnTo>
                  <a:lnTo>
                    <a:pt x="512" y="844"/>
                  </a:lnTo>
                  <a:cubicBezTo>
                    <a:pt x="511" y="844"/>
                    <a:pt x="510" y="843"/>
                    <a:pt x="508" y="843"/>
                  </a:cubicBezTo>
                  <a:lnTo>
                    <a:pt x="481" y="829"/>
                  </a:lnTo>
                  <a:cubicBezTo>
                    <a:pt x="479" y="828"/>
                    <a:pt x="478" y="826"/>
                    <a:pt x="476" y="825"/>
                  </a:cubicBezTo>
                  <a:lnTo>
                    <a:pt x="456" y="806"/>
                  </a:lnTo>
                  <a:cubicBezTo>
                    <a:pt x="454" y="804"/>
                    <a:pt x="453" y="803"/>
                    <a:pt x="452" y="801"/>
                  </a:cubicBezTo>
                  <a:lnTo>
                    <a:pt x="436" y="775"/>
                  </a:lnTo>
                  <a:lnTo>
                    <a:pt x="411" y="723"/>
                  </a:lnTo>
                  <a:lnTo>
                    <a:pt x="392" y="675"/>
                  </a:lnTo>
                  <a:lnTo>
                    <a:pt x="377" y="628"/>
                  </a:lnTo>
                  <a:lnTo>
                    <a:pt x="376" y="626"/>
                  </a:lnTo>
                  <a:lnTo>
                    <a:pt x="373" y="618"/>
                  </a:lnTo>
                  <a:lnTo>
                    <a:pt x="363" y="592"/>
                  </a:lnTo>
                  <a:lnTo>
                    <a:pt x="352" y="561"/>
                  </a:lnTo>
                  <a:lnTo>
                    <a:pt x="343" y="535"/>
                  </a:lnTo>
                  <a:lnTo>
                    <a:pt x="330" y="495"/>
                  </a:lnTo>
                  <a:lnTo>
                    <a:pt x="321" y="459"/>
                  </a:lnTo>
                  <a:lnTo>
                    <a:pt x="304" y="381"/>
                  </a:lnTo>
                  <a:lnTo>
                    <a:pt x="295" y="346"/>
                  </a:lnTo>
                  <a:lnTo>
                    <a:pt x="284" y="308"/>
                  </a:lnTo>
                  <a:lnTo>
                    <a:pt x="274" y="280"/>
                  </a:lnTo>
                  <a:lnTo>
                    <a:pt x="263" y="250"/>
                  </a:lnTo>
                  <a:lnTo>
                    <a:pt x="251" y="220"/>
                  </a:lnTo>
                  <a:lnTo>
                    <a:pt x="241" y="194"/>
                  </a:lnTo>
                  <a:lnTo>
                    <a:pt x="227" y="160"/>
                  </a:lnTo>
                  <a:lnTo>
                    <a:pt x="218" y="137"/>
                  </a:lnTo>
                  <a:lnTo>
                    <a:pt x="212" y="123"/>
                  </a:lnTo>
                  <a:lnTo>
                    <a:pt x="208" y="115"/>
                  </a:lnTo>
                  <a:lnTo>
                    <a:pt x="201" y="101"/>
                  </a:lnTo>
                  <a:lnTo>
                    <a:pt x="194" y="88"/>
                  </a:lnTo>
                  <a:lnTo>
                    <a:pt x="196" y="91"/>
                  </a:lnTo>
                  <a:lnTo>
                    <a:pt x="177" y="65"/>
                  </a:lnTo>
                  <a:lnTo>
                    <a:pt x="168" y="54"/>
                  </a:lnTo>
                  <a:lnTo>
                    <a:pt x="171" y="57"/>
                  </a:lnTo>
                  <a:lnTo>
                    <a:pt x="159" y="47"/>
                  </a:lnTo>
                  <a:lnTo>
                    <a:pt x="167" y="51"/>
                  </a:lnTo>
                  <a:lnTo>
                    <a:pt x="154" y="47"/>
                  </a:lnTo>
                  <a:lnTo>
                    <a:pt x="172" y="46"/>
                  </a:lnTo>
                  <a:lnTo>
                    <a:pt x="160" y="52"/>
                  </a:lnTo>
                  <a:lnTo>
                    <a:pt x="171" y="42"/>
                  </a:lnTo>
                  <a:lnTo>
                    <a:pt x="163" y="57"/>
                  </a:lnTo>
                  <a:lnTo>
                    <a:pt x="165" y="51"/>
                  </a:lnTo>
                  <a:lnTo>
                    <a:pt x="160" y="73"/>
                  </a:lnTo>
                  <a:lnTo>
                    <a:pt x="153" y="109"/>
                  </a:lnTo>
                  <a:lnTo>
                    <a:pt x="141" y="160"/>
                  </a:lnTo>
                  <a:lnTo>
                    <a:pt x="128" y="235"/>
                  </a:lnTo>
                  <a:lnTo>
                    <a:pt x="108" y="324"/>
                  </a:lnTo>
                  <a:lnTo>
                    <a:pt x="80" y="423"/>
                  </a:lnTo>
                  <a:lnTo>
                    <a:pt x="46" y="536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3" name="Freeform 441"/>
            <p:cNvSpPr>
              <a:spLocks noEditPoints="1"/>
            </p:cNvSpPr>
            <p:nvPr/>
          </p:nvSpPr>
          <p:spPr bwMode="auto">
            <a:xfrm>
              <a:off x="3561" y="2731"/>
              <a:ext cx="498" cy="555"/>
            </a:xfrm>
            <a:custGeom>
              <a:avLst/>
              <a:gdLst/>
              <a:ahLst/>
              <a:cxnLst>
                <a:cxn ang="0">
                  <a:pos x="25" y="51"/>
                </a:cxn>
                <a:cxn ang="0">
                  <a:pos x="40" y="101"/>
                </a:cxn>
                <a:cxn ang="0">
                  <a:pos x="64" y="147"/>
                </a:cxn>
                <a:cxn ang="0">
                  <a:pos x="94" y="188"/>
                </a:cxn>
                <a:cxn ang="0">
                  <a:pos x="130" y="224"/>
                </a:cxn>
                <a:cxn ang="0">
                  <a:pos x="169" y="250"/>
                </a:cxn>
                <a:cxn ang="0">
                  <a:pos x="212" y="268"/>
                </a:cxn>
                <a:cxn ang="0">
                  <a:pos x="255" y="274"/>
                </a:cxn>
                <a:cxn ang="0">
                  <a:pos x="300" y="280"/>
                </a:cxn>
                <a:cxn ang="0">
                  <a:pos x="345" y="298"/>
                </a:cxn>
                <a:cxn ang="0">
                  <a:pos x="386" y="326"/>
                </a:cxn>
                <a:cxn ang="0">
                  <a:pos x="422" y="362"/>
                </a:cxn>
                <a:cxn ang="0">
                  <a:pos x="453" y="404"/>
                </a:cxn>
                <a:cxn ang="0">
                  <a:pos x="477" y="452"/>
                </a:cxn>
                <a:cxn ang="0">
                  <a:pos x="492" y="502"/>
                </a:cxn>
                <a:cxn ang="0">
                  <a:pos x="498" y="555"/>
                </a:cxn>
                <a:cxn ang="0">
                  <a:pos x="489" y="530"/>
                </a:cxn>
                <a:cxn ang="0">
                  <a:pos x="479" y="479"/>
                </a:cxn>
                <a:cxn ang="0">
                  <a:pos x="459" y="431"/>
                </a:cxn>
                <a:cxn ang="0">
                  <a:pos x="432" y="387"/>
                </a:cxn>
                <a:cxn ang="0">
                  <a:pos x="399" y="348"/>
                </a:cxn>
                <a:cxn ang="0">
                  <a:pos x="361" y="317"/>
                </a:cxn>
                <a:cxn ang="0">
                  <a:pos x="320" y="295"/>
                </a:cxn>
                <a:cxn ang="0">
                  <a:pos x="277" y="283"/>
                </a:cxn>
                <a:cxn ang="0">
                  <a:pos x="232" y="280"/>
                </a:cxn>
                <a:cxn ang="0">
                  <a:pos x="187" y="267"/>
                </a:cxn>
                <a:cxn ang="0">
                  <a:pos x="144" y="244"/>
                </a:cxn>
                <a:cxn ang="0">
                  <a:pos x="105" y="212"/>
                </a:cxn>
                <a:cxn ang="0">
                  <a:pos x="71" y="173"/>
                </a:cxn>
                <a:cxn ang="0">
                  <a:pos x="44" y="127"/>
                </a:cxn>
                <a:cxn ang="0">
                  <a:pos x="24" y="78"/>
                </a:cxn>
                <a:cxn ang="0">
                  <a:pos x="15" y="35"/>
                </a:cxn>
                <a:cxn ang="0">
                  <a:pos x="0" y="40"/>
                </a:cxn>
                <a:cxn ang="0">
                  <a:pos x="39" y="37"/>
                </a:cxn>
              </a:cxnLst>
              <a:rect l="0" t="0" r="r" b="b"/>
              <a:pathLst>
                <a:path w="498" h="555">
                  <a:moveTo>
                    <a:pt x="23" y="34"/>
                  </a:moveTo>
                  <a:lnTo>
                    <a:pt x="25" y="51"/>
                  </a:lnTo>
                  <a:lnTo>
                    <a:pt x="32" y="76"/>
                  </a:lnTo>
                  <a:lnTo>
                    <a:pt x="40" y="101"/>
                  </a:lnTo>
                  <a:lnTo>
                    <a:pt x="51" y="124"/>
                  </a:lnTo>
                  <a:lnTo>
                    <a:pt x="64" y="147"/>
                  </a:lnTo>
                  <a:lnTo>
                    <a:pt x="78" y="168"/>
                  </a:lnTo>
                  <a:lnTo>
                    <a:pt x="94" y="188"/>
                  </a:lnTo>
                  <a:lnTo>
                    <a:pt x="111" y="207"/>
                  </a:lnTo>
                  <a:lnTo>
                    <a:pt x="130" y="224"/>
                  </a:lnTo>
                  <a:lnTo>
                    <a:pt x="149" y="238"/>
                  </a:lnTo>
                  <a:lnTo>
                    <a:pt x="169" y="250"/>
                  </a:lnTo>
                  <a:lnTo>
                    <a:pt x="190" y="260"/>
                  </a:lnTo>
                  <a:lnTo>
                    <a:pt x="212" y="268"/>
                  </a:lnTo>
                  <a:lnTo>
                    <a:pt x="233" y="272"/>
                  </a:lnTo>
                  <a:lnTo>
                    <a:pt x="255" y="274"/>
                  </a:lnTo>
                  <a:lnTo>
                    <a:pt x="278" y="275"/>
                  </a:lnTo>
                  <a:lnTo>
                    <a:pt x="300" y="280"/>
                  </a:lnTo>
                  <a:lnTo>
                    <a:pt x="323" y="288"/>
                  </a:lnTo>
                  <a:lnTo>
                    <a:pt x="345" y="298"/>
                  </a:lnTo>
                  <a:lnTo>
                    <a:pt x="366" y="311"/>
                  </a:lnTo>
                  <a:lnTo>
                    <a:pt x="386" y="326"/>
                  </a:lnTo>
                  <a:lnTo>
                    <a:pt x="405" y="343"/>
                  </a:lnTo>
                  <a:lnTo>
                    <a:pt x="422" y="362"/>
                  </a:lnTo>
                  <a:lnTo>
                    <a:pt x="438" y="382"/>
                  </a:lnTo>
                  <a:lnTo>
                    <a:pt x="453" y="404"/>
                  </a:lnTo>
                  <a:lnTo>
                    <a:pt x="466" y="427"/>
                  </a:lnTo>
                  <a:lnTo>
                    <a:pt x="477" y="452"/>
                  </a:lnTo>
                  <a:lnTo>
                    <a:pt x="486" y="477"/>
                  </a:lnTo>
                  <a:lnTo>
                    <a:pt x="492" y="502"/>
                  </a:lnTo>
                  <a:lnTo>
                    <a:pt x="497" y="528"/>
                  </a:lnTo>
                  <a:lnTo>
                    <a:pt x="498" y="555"/>
                  </a:lnTo>
                  <a:lnTo>
                    <a:pt x="490" y="555"/>
                  </a:lnTo>
                  <a:lnTo>
                    <a:pt x="489" y="530"/>
                  </a:lnTo>
                  <a:lnTo>
                    <a:pt x="485" y="504"/>
                  </a:lnTo>
                  <a:lnTo>
                    <a:pt x="479" y="479"/>
                  </a:lnTo>
                  <a:lnTo>
                    <a:pt x="470" y="455"/>
                  </a:lnTo>
                  <a:lnTo>
                    <a:pt x="459" y="431"/>
                  </a:lnTo>
                  <a:lnTo>
                    <a:pt x="447" y="408"/>
                  </a:lnTo>
                  <a:lnTo>
                    <a:pt x="432" y="387"/>
                  </a:lnTo>
                  <a:lnTo>
                    <a:pt x="417" y="367"/>
                  </a:lnTo>
                  <a:lnTo>
                    <a:pt x="399" y="348"/>
                  </a:lnTo>
                  <a:lnTo>
                    <a:pt x="381" y="332"/>
                  </a:lnTo>
                  <a:lnTo>
                    <a:pt x="361" y="317"/>
                  </a:lnTo>
                  <a:lnTo>
                    <a:pt x="341" y="305"/>
                  </a:lnTo>
                  <a:lnTo>
                    <a:pt x="320" y="295"/>
                  </a:lnTo>
                  <a:lnTo>
                    <a:pt x="299" y="287"/>
                  </a:lnTo>
                  <a:lnTo>
                    <a:pt x="277" y="283"/>
                  </a:lnTo>
                  <a:lnTo>
                    <a:pt x="255" y="281"/>
                  </a:lnTo>
                  <a:lnTo>
                    <a:pt x="232" y="280"/>
                  </a:lnTo>
                  <a:lnTo>
                    <a:pt x="209" y="275"/>
                  </a:lnTo>
                  <a:lnTo>
                    <a:pt x="187" y="267"/>
                  </a:lnTo>
                  <a:lnTo>
                    <a:pt x="165" y="257"/>
                  </a:lnTo>
                  <a:lnTo>
                    <a:pt x="144" y="244"/>
                  </a:lnTo>
                  <a:lnTo>
                    <a:pt x="124" y="229"/>
                  </a:lnTo>
                  <a:lnTo>
                    <a:pt x="105" y="212"/>
                  </a:lnTo>
                  <a:lnTo>
                    <a:pt x="87" y="193"/>
                  </a:lnTo>
                  <a:lnTo>
                    <a:pt x="71" y="173"/>
                  </a:lnTo>
                  <a:lnTo>
                    <a:pt x="57" y="151"/>
                  </a:lnTo>
                  <a:lnTo>
                    <a:pt x="44" y="127"/>
                  </a:lnTo>
                  <a:lnTo>
                    <a:pt x="33" y="103"/>
                  </a:lnTo>
                  <a:lnTo>
                    <a:pt x="24" y="78"/>
                  </a:lnTo>
                  <a:lnTo>
                    <a:pt x="18" y="52"/>
                  </a:lnTo>
                  <a:lnTo>
                    <a:pt x="15" y="35"/>
                  </a:lnTo>
                  <a:lnTo>
                    <a:pt x="23" y="34"/>
                  </a:lnTo>
                  <a:close/>
                  <a:moveTo>
                    <a:pt x="0" y="40"/>
                  </a:moveTo>
                  <a:lnTo>
                    <a:pt x="16" y="0"/>
                  </a:lnTo>
                  <a:lnTo>
                    <a:pt x="39" y="3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4" name="Freeform 442"/>
            <p:cNvSpPr>
              <a:spLocks noEditPoints="1"/>
            </p:cNvSpPr>
            <p:nvPr/>
          </p:nvSpPr>
          <p:spPr bwMode="auto">
            <a:xfrm>
              <a:off x="2692" y="3486"/>
              <a:ext cx="758" cy="196"/>
            </a:xfrm>
            <a:custGeom>
              <a:avLst/>
              <a:gdLst/>
              <a:ahLst/>
              <a:cxnLst>
                <a:cxn ang="0">
                  <a:pos x="435" y="104"/>
                </a:cxn>
                <a:cxn ang="0">
                  <a:pos x="858" y="140"/>
                </a:cxn>
                <a:cxn ang="0">
                  <a:pos x="1252" y="194"/>
                </a:cxn>
                <a:cxn ang="0">
                  <a:pos x="1607" y="264"/>
                </a:cxn>
                <a:cxn ang="0">
                  <a:pos x="1905" y="346"/>
                </a:cxn>
                <a:cxn ang="0">
                  <a:pos x="2138" y="441"/>
                </a:cxn>
                <a:cxn ang="0">
                  <a:pos x="2228" y="492"/>
                </a:cxn>
                <a:cxn ang="0">
                  <a:pos x="2294" y="545"/>
                </a:cxn>
                <a:cxn ang="0">
                  <a:pos x="2319" y="572"/>
                </a:cxn>
                <a:cxn ang="0">
                  <a:pos x="2338" y="603"/>
                </a:cxn>
                <a:cxn ang="0">
                  <a:pos x="2349" y="634"/>
                </a:cxn>
                <a:cxn ang="0">
                  <a:pos x="2355" y="686"/>
                </a:cxn>
                <a:cxn ang="0">
                  <a:pos x="2364" y="705"/>
                </a:cxn>
                <a:cxn ang="0">
                  <a:pos x="2379" y="726"/>
                </a:cxn>
                <a:cxn ang="0">
                  <a:pos x="2398" y="749"/>
                </a:cxn>
                <a:cxn ang="0">
                  <a:pos x="2458" y="796"/>
                </a:cxn>
                <a:cxn ang="0">
                  <a:pos x="2540" y="842"/>
                </a:cxn>
                <a:cxn ang="0">
                  <a:pos x="2767" y="933"/>
                </a:cxn>
                <a:cxn ang="0">
                  <a:pos x="3062" y="1014"/>
                </a:cxn>
                <a:cxn ang="0">
                  <a:pos x="3413" y="1084"/>
                </a:cxn>
                <a:cxn ang="0">
                  <a:pos x="3804" y="1138"/>
                </a:cxn>
                <a:cxn ang="0">
                  <a:pos x="4224" y="1173"/>
                </a:cxn>
                <a:cxn ang="0">
                  <a:pos x="4658" y="1184"/>
                </a:cxn>
                <a:cxn ang="0">
                  <a:pos x="4438" y="1229"/>
                </a:cxn>
                <a:cxn ang="0">
                  <a:pos x="4007" y="1205"/>
                </a:cxn>
                <a:cxn ang="0">
                  <a:pos x="3597" y="1160"/>
                </a:cxn>
                <a:cxn ang="0">
                  <a:pos x="3221" y="1098"/>
                </a:cxn>
                <a:cxn ang="0">
                  <a:pos x="2893" y="1020"/>
                </a:cxn>
                <a:cxn ang="0">
                  <a:pos x="2625" y="932"/>
                </a:cxn>
                <a:cxn ang="0">
                  <a:pos x="2432" y="835"/>
                </a:cxn>
                <a:cxn ang="0">
                  <a:pos x="2366" y="783"/>
                </a:cxn>
                <a:cxn ang="0">
                  <a:pos x="2340" y="755"/>
                </a:cxn>
                <a:cxn ang="0">
                  <a:pos x="2321" y="727"/>
                </a:cxn>
                <a:cxn ang="0">
                  <a:pos x="2309" y="697"/>
                </a:cxn>
                <a:cxn ang="0">
                  <a:pos x="2305" y="665"/>
                </a:cxn>
                <a:cxn ang="0">
                  <a:pos x="2303" y="645"/>
                </a:cxn>
                <a:cxn ang="0">
                  <a:pos x="2295" y="625"/>
                </a:cxn>
                <a:cxn ang="0">
                  <a:pos x="2280" y="601"/>
                </a:cxn>
                <a:cxn ang="0">
                  <a:pos x="2262" y="579"/>
                </a:cxn>
                <a:cxn ang="0">
                  <a:pos x="2202" y="531"/>
                </a:cxn>
                <a:cxn ang="0">
                  <a:pos x="2015" y="437"/>
                </a:cxn>
                <a:cxn ang="0">
                  <a:pos x="1752" y="351"/>
                </a:cxn>
                <a:cxn ang="0">
                  <a:pos x="1426" y="274"/>
                </a:cxn>
                <a:cxn ang="0">
                  <a:pos x="1053" y="212"/>
                </a:cxn>
                <a:cxn ang="0">
                  <a:pos x="646" y="167"/>
                </a:cxn>
                <a:cxn ang="0">
                  <a:pos x="215" y="144"/>
                </a:cxn>
                <a:cxn ang="0">
                  <a:pos x="238" y="240"/>
                </a:cxn>
                <a:cxn ang="0">
                  <a:pos x="242" y="0"/>
                </a:cxn>
              </a:cxnLst>
              <a:rect l="0" t="0" r="r" b="b"/>
              <a:pathLst>
                <a:path w="4658" h="1232">
                  <a:moveTo>
                    <a:pt x="217" y="96"/>
                  </a:moveTo>
                  <a:lnTo>
                    <a:pt x="435" y="104"/>
                  </a:lnTo>
                  <a:lnTo>
                    <a:pt x="649" y="120"/>
                  </a:lnTo>
                  <a:lnTo>
                    <a:pt x="858" y="140"/>
                  </a:lnTo>
                  <a:lnTo>
                    <a:pt x="1059" y="165"/>
                  </a:lnTo>
                  <a:lnTo>
                    <a:pt x="1252" y="194"/>
                  </a:lnTo>
                  <a:lnTo>
                    <a:pt x="1435" y="227"/>
                  </a:lnTo>
                  <a:lnTo>
                    <a:pt x="1607" y="264"/>
                  </a:lnTo>
                  <a:lnTo>
                    <a:pt x="1763" y="304"/>
                  </a:lnTo>
                  <a:lnTo>
                    <a:pt x="1905" y="346"/>
                  </a:lnTo>
                  <a:lnTo>
                    <a:pt x="2032" y="392"/>
                  </a:lnTo>
                  <a:lnTo>
                    <a:pt x="2138" y="441"/>
                  </a:lnTo>
                  <a:lnTo>
                    <a:pt x="2225" y="490"/>
                  </a:lnTo>
                  <a:cubicBezTo>
                    <a:pt x="2226" y="490"/>
                    <a:pt x="2227" y="491"/>
                    <a:pt x="2228" y="492"/>
                  </a:cubicBezTo>
                  <a:lnTo>
                    <a:pt x="2291" y="542"/>
                  </a:lnTo>
                  <a:cubicBezTo>
                    <a:pt x="2292" y="543"/>
                    <a:pt x="2294" y="544"/>
                    <a:pt x="2294" y="545"/>
                  </a:cubicBezTo>
                  <a:lnTo>
                    <a:pt x="2316" y="570"/>
                  </a:lnTo>
                  <a:cubicBezTo>
                    <a:pt x="2317" y="570"/>
                    <a:pt x="2318" y="571"/>
                    <a:pt x="2319" y="572"/>
                  </a:cubicBezTo>
                  <a:lnTo>
                    <a:pt x="2336" y="598"/>
                  </a:lnTo>
                  <a:cubicBezTo>
                    <a:pt x="2336" y="600"/>
                    <a:pt x="2337" y="601"/>
                    <a:pt x="2338" y="603"/>
                  </a:cubicBezTo>
                  <a:lnTo>
                    <a:pt x="2348" y="628"/>
                  </a:lnTo>
                  <a:cubicBezTo>
                    <a:pt x="2349" y="630"/>
                    <a:pt x="2349" y="632"/>
                    <a:pt x="2349" y="634"/>
                  </a:cubicBezTo>
                  <a:lnTo>
                    <a:pt x="2352" y="660"/>
                  </a:lnTo>
                  <a:lnTo>
                    <a:pt x="2355" y="686"/>
                  </a:lnTo>
                  <a:lnTo>
                    <a:pt x="2354" y="680"/>
                  </a:lnTo>
                  <a:lnTo>
                    <a:pt x="2364" y="705"/>
                  </a:lnTo>
                  <a:lnTo>
                    <a:pt x="2362" y="700"/>
                  </a:lnTo>
                  <a:lnTo>
                    <a:pt x="2379" y="726"/>
                  </a:lnTo>
                  <a:lnTo>
                    <a:pt x="2376" y="724"/>
                  </a:lnTo>
                  <a:lnTo>
                    <a:pt x="2398" y="749"/>
                  </a:lnTo>
                  <a:lnTo>
                    <a:pt x="2395" y="746"/>
                  </a:lnTo>
                  <a:lnTo>
                    <a:pt x="2458" y="796"/>
                  </a:lnTo>
                  <a:lnTo>
                    <a:pt x="2455" y="794"/>
                  </a:lnTo>
                  <a:lnTo>
                    <a:pt x="2540" y="842"/>
                  </a:lnTo>
                  <a:lnTo>
                    <a:pt x="2644" y="889"/>
                  </a:lnTo>
                  <a:lnTo>
                    <a:pt x="2767" y="933"/>
                  </a:lnTo>
                  <a:lnTo>
                    <a:pt x="2906" y="974"/>
                  </a:lnTo>
                  <a:lnTo>
                    <a:pt x="3062" y="1014"/>
                  </a:lnTo>
                  <a:lnTo>
                    <a:pt x="3232" y="1051"/>
                  </a:lnTo>
                  <a:lnTo>
                    <a:pt x="3413" y="1084"/>
                  </a:lnTo>
                  <a:lnTo>
                    <a:pt x="3604" y="1113"/>
                  </a:lnTo>
                  <a:lnTo>
                    <a:pt x="3804" y="1138"/>
                  </a:lnTo>
                  <a:lnTo>
                    <a:pt x="4012" y="1158"/>
                  </a:lnTo>
                  <a:lnTo>
                    <a:pt x="4224" y="1173"/>
                  </a:lnTo>
                  <a:lnTo>
                    <a:pt x="4440" y="1181"/>
                  </a:lnTo>
                  <a:lnTo>
                    <a:pt x="4658" y="1184"/>
                  </a:lnTo>
                  <a:lnTo>
                    <a:pt x="4657" y="1232"/>
                  </a:lnTo>
                  <a:lnTo>
                    <a:pt x="4438" y="1229"/>
                  </a:lnTo>
                  <a:lnTo>
                    <a:pt x="4221" y="1220"/>
                  </a:lnTo>
                  <a:lnTo>
                    <a:pt x="4007" y="1205"/>
                  </a:lnTo>
                  <a:lnTo>
                    <a:pt x="3798" y="1185"/>
                  </a:lnTo>
                  <a:lnTo>
                    <a:pt x="3597" y="1160"/>
                  </a:lnTo>
                  <a:lnTo>
                    <a:pt x="3404" y="1131"/>
                  </a:lnTo>
                  <a:lnTo>
                    <a:pt x="3221" y="1098"/>
                  </a:lnTo>
                  <a:lnTo>
                    <a:pt x="3051" y="1061"/>
                  </a:lnTo>
                  <a:lnTo>
                    <a:pt x="2893" y="1020"/>
                  </a:lnTo>
                  <a:lnTo>
                    <a:pt x="2750" y="978"/>
                  </a:lnTo>
                  <a:lnTo>
                    <a:pt x="2625" y="932"/>
                  </a:lnTo>
                  <a:lnTo>
                    <a:pt x="2517" y="883"/>
                  </a:lnTo>
                  <a:lnTo>
                    <a:pt x="2432" y="835"/>
                  </a:lnTo>
                  <a:cubicBezTo>
                    <a:pt x="2431" y="835"/>
                    <a:pt x="2430" y="834"/>
                    <a:pt x="2429" y="833"/>
                  </a:cubicBezTo>
                  <a:lnTo>
                    <a:pt x="2366" y="783"/>
                  </a:lnTo>
                  <a:cubicBezTo>
                    <a:pt x="2364" y="782"/>
                    <a:pt x="2363" y="781"/>
                    <a:pt x="2362" y="780"/>
                  </a:cubicBezTo>
                  <a:lnTo>
                    <a:pt x="2340" y="755"/>
                  </a:lnTo>
                  <a:cubicBezTo>
                    <a:pt x="2340" y="754"/>
                    <a:pt x="2339" y="754"/>
                    <a:pt x="2338" y="753"/>
                  </a:cubicBezTo>
                  <a:lnTo>
                    <a:pt x="2321" y="727"/>
                  </a:lnTo>
                  <a:cubicBezTo>
                    <a:pt x="2321" y="725"/>
                    <a:pt x="2320" y="724"/>
                    <a:pt x="2319" y="722"/>
                  </a:cubicBezTo>
                  <a:lnTo>
                    <a:pt x="2309" y="697"/>
                  </a:lnTo>
                  <a:cubicBezTo>
                    <a:pt x="2308" y="695"/>
                    <a:pt x="2308" y="693"/>
                    <a:pt x="2308" y="691"/>
                  </a:cubicBezTo>
                  <a:lnTo>
                    <a:pt x="2305" y="665"/>
                  </a:lnTo>
                  <a:lnTo>
                    <a:pt x="2302" y="639"/>
                  </a:lnTo>
                  <a:lnTo>
                    <a:pt x="2303" y="645"/>
                  </a:lnTo>
                  <a:lnTo>
                    <a:pt x="2293" y="620"/>
                  </a:lnTo>
                  <a:lnTo>
                    <a:pt x="2295" y="625"/>
                  </a:lnTo>
                  <a:lnTo>
                    <a:pt x="2278" y="599"/>
                  </a:lnTo>
                  <a:lnTo>
                    <a:pt x="2280" y="601"/>
                  </a:lnTo>
                  <a:lnTo>
                    <a:pt x="2258" y="576"/>
                  </a:lnTo>
                  <a:lnTo>
                    <a:pt x="2262" y="579"/>
                  </a:lnTo>
                  <a:lnTo>
                    <a:pt x="2199" y="529"/>
                  </a:lnTo>
                  <a:lnTo>
                    <a:pt x="2202" y="531"/>
                  </a:lnTo>
                  <a:lnTo>
                    <a:pt x="2118" y="484"/>
                  </a:lnTo>
                  <a:lnTo>
                    <a:pt x="2015" y="437"/>
                  </a:lnTo>
                  <a:lnTo>
                    <a:pt x="1892" y="392"/>
                  </a:lnTo>
                  <a:lnTo>
                    <a:pt x="1752" y="351"/>
                  </a:lnTo>
                  <a:lnTo>
                    <a:pt x="1596" y="311"/>
                  </a:lnTo>
                  <a:lnTo>
                    <a:pt x="1426" y="274"/>
                  </a:lnTo>
                  <a:lnTo>
                    <a:pt x="1245" y="241"/>
                  </a:lnTo>
                  <a:lnTo>
                    <a:pt x="1053" y="212"/>
                  </a:lnTo>
                  <a:lnTo>
                    <a:pt x="853" y="187"/>
                  </a:lnTo>
                  <a:lnTo>
                    <a:pt x="646" y="167"/>
                  </a:lnTo>
                  <a:lnTo>
                    <a:pt x="434" y="152"/>
                  </a:lnTo>
                  <a:lnTo>
                    <a:pt x="215" y="144"/>
                  </a:lnTo>
                  <a:lnTo>
                    <a:pt x="217" y="96"/>
                  </a:lnTo>
                  <a:close/>
                  <a:moveTo>
                    <a:pt x="238" y="240"/>
                  </a:moveTo>
                  <a:lnTo>
                    <a:pt x="0" y="116"/>
                  </a:lnTo>
                  <a:lnTo>
                    <a:pt x="242" y="0"/>
                  </a:lnTo>
                  <a:lnTo>
                    <a:pt x="238" y="240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5" name="Freeform 443"/>
            <p:cNvSpPr>
              <a:spLocks noEditPoints="1"/>
            </p:cNvSpPr>
            <p:nvPr/>
          </p:nvSpPr>
          <p:spPr bwMode="auto">
            <a:xfrm>
              <a:off x="1100" y="395"/>
              <a:ext cx="1928" cy="3866"/>
            </a:xfrm>
            <a:custGeom>
              <a:avLst/>
              <a:gdLst/>
              <a:ahLst/>
              <a:cxnLst>
                <a:cxn ang="0">
                  <a:pos x="1880" y="64"/>
                </a:cxn>
                <a:cxn ang="0">
                  <a:pos x="1873" y="120"/>
                </a:cxn>
                <a:cxn ang="0">
                  <a:pos x="1856" y="112"/>
                </a:cxn>
                <a:cxn ang="0">
                  <a:pos x="1785" y="297"/>
                </a:cxn>
                <a:cxn ang="0">
                  <a:pos x="1817" y="233"/>
                </a:cxn>
                <a:cxn ang="0">
                  <a:pos x="1713" y="401"/>
                </a:cxn>
                <a:cxn ang="0">
                  <a:pos x="1706" y="457"/>
                </a:cxn>
                <a:cxn ang="0">
                  <a:pos x="1689" y="450"/>
                </a:cxn>
                <a:cxn ang="0">
                  <a:pos x="1618" y="634"/>
                </a:cxn>
                <a:cxn ang="0">
                  <a:pos x="1650" y="570"/>
                </a:cxn>
                <a:cxn ang="0">
                  <a:pos x="1546" y="739"/>
                </a:cxn>
                <a:cxn ang="0">
                  <a:pos x="1538" y="795"/>
                </a:cxn>
                <a:cxn ang="0">
                  <a:pos x="1522" y="787"/>
                </a:cxn>
                <a:cxn ang="0">
                  <a:pos x="1451" y="972"/>
                </a:cxn>
                <a:cxn ang="0">
                  <a:pos x="1483" y="907"/>
                </a:cxn>
                <a:cxn ang="0">
                  <a:pos x="1379" y="1076"/>
                </a:cxn>
                <a:cxn ang="0">
                  <a:pos x="1371" y="1132"/>
                </a:cxn>
                <a:cxn ang="0">
                  <a:pos x="1355" y="1124"/>
                </a:cxn>
                <a:cxn ang="0">
                  <a:pos x="1284" y="1309"/>
                </a:cxn>
                <a:cxn ang="0">
                  <a:pos x="1315" y="1245"/>
                </a:cxn>
                <a:cxn ang="0">
                  <a:pos x="1211" y="1413"/>
                </a:cxn>
                <a:cxn ang="0">
                  <a:pos x="1204" y="1469"/>
                </a:cxn>
                <a:cxn ang="0">
                  <a:pos x="1187" y="1462"/>
                </a:cxn>
                <a:cxn ang="0">
                  <a:pos x="1116" y="1646"/>
                </a:cxn>
                <a:cxn ang="0">
                  <a:pos x="1148" y="1582"/>
                </a:cxn>
                <a:cxn ang="0">
                  <a:pos x="1044" y="1751"/>
                </a:cxn>
                <a:cxn ang="0">
                  <a:pos x="1037" y="1807"/>
                </a:cxn>
                <a:cxn ang="0">
                  <a:pos x="1020" y="1799"/>
                </a:cxn>
                <a:cxn ang="0">
                  <a:pos x="949" y="1984"/>
                </a:cxn>
                <a:cxn ang="0">
                  <a:pos x="981" y="1919"/>
                </a:cxn>
                <a:cxn ang="0">
                  <a:pos x="877" y="2088"/>
                </a:cxn>
                <a:cxn ang="0">
                  <a:pos x="869" y="2144"/>
                </a:cxn>
                <a:cxn ang="0">
                  <a:pos x="853" y="2136"/>
                </a:cxn>
                <a:cxn ang="0">
                  <a:pos x="782" y="2321"/>
                </a:cxn>
                <a:cxn ang="0">
                  <a:pos x="814" y="2257"/>
                </a:cxn>
                <a:cxn ang="0">
                  <a:pos x="710" y="2426"/>
                </a:cxn>
                <a:cxn ang="0">
                  <a:pos x="702" y="2482"/>
                </a:cxn>
                <a:cxn ang="0">
                  <a:pos x="686" y="2474"/>
                </a:cxn>
                <a:cxn ang="0">
                  <a:pos x="615" y="2658"/>
                </a:cxn>
                <a:cxn ang="0">
                  <a:pos x="646" y="2594"/>
                </a:cxn>
                <a:cxn ang="0">
                  <a:pos x="543" y="2763"/>
                </a:cxn>
                <a:cxn ang="0">
                  <a:pos x="535" y="2819"/>
                </a:cxn>
                <a:cxn ang="0">
                  <a:pos x="519" y="2811"/>
                </a:cxn>
                <a:cxn ang="0">
                  <a:pos x="447" y="2996"/>
                </a:cxn>
                <a:cxn ang="0">
                  <a:pos x="479" y="2931"/>
                </a:cxn>
                <a:cxn ang="0">
                  <a:pos x="375" y="3100"/>
                </a:cxn>
                <a:cxn ang="0">
                  <a:pos x="368" y="3156"/>
                </a:cxn>
                <a:cxn ang="0">
                  <a:pos x="351" y="3149"/>
                </a:cxn>
                <a:cxn ang="0">
                  <a:pos x="280" y="3333"/>
                </a:cxn>
                <a:cxn ang="0">
                  <a:pos x="312" y="3269"/>
                </a:cxn>
                <a:cxn ang="0">
                  <a:pos x="208" y="3438"/>
                </a:cxn>
                <a:cxn ang="0">
                  <a:pos x="201" y="3494"/>
                </a:cxn>
                <a:cxn ang="0">
                  <a:pos x="184" y="3486"/>
                </a:cxn>
                <a:cxn ang="0">
                  <a:pos x="113" y="3670"/>
                </a:cxn>
                <a:cxn ang="0">
                  <a:pos x="145" y="3606"/>
                </a:cxn>
                <a:cxn ang="0">
                  <a:pos x="41" y="3775"/>
                </a:cxn>
                <a:cxn ang="0">
                  <a:pos x="33" y="3831"/>
                </a:cxn>
                <a:cxn ang="0">
                  <a:pos x="17" y="3823"/>
                </a:cxn>
              </a:cxnLst>
              <a:rect l="0" t="0" r="r" b="b"/>
              <a:pathLst>
                <a:path w="1928" h="3866">
                  <a:moveTo>
                    <a:pt x="1928" y="8"/>
                  </a:moveTo>
                  <a:lnTo>
                    <a:pt x="1897" y="72"/>
                  </a:lnTo>
                  <a:lnTo>
                    <a:pt x="1880" y="64"/>
                  </a:lnTo>
                  <a:lnTo>
                    <a:pt x="1912" y="0"/>
                  </a:lnTo>
                  <a:lnTo>
                    <a:pt x="1928" y="8"/>
                  </a:lnTo>
                  <a:close/>
                  <a:moveTo>
                    <a:pt x="1873" y="120"/>
                  </a:moveTo>
                  <a:lnTo>
                    <a:pt x="1841" y="184"/>
                  </a:lnTo>
                  <a:lnTo>
                    <a:pt x="1825" y="177"/>
                  </a:lnTo>
                  <a:lnTo>
                    <a:pt x="1856" y="112"/>
                  </a:lnTo>
                  <a:lnTo>
                    <a:pt x="1873" y="120"/>
                  </a:lnTo>
                  <a:close/>
                  <a:moveTo>
                    <a:pt x="1817" y="233"/>
                  </a:moveTo>
                  <a:lnTo>
                    <a:pt x="1785" y="297"/>
                  </a:lnTo>
                  <a:lnTo>
                    <a:pt x="1769" y="289"/>
                  </a:lnTo>
                  <a:lnTo>
                    <a:pt x="1801" y="225"/>
                  </a:lnTo>
                  <a:lnTo>
                    <a:pt x="1817" y="233"/>
                  </a:lnTo>
                  <a:close/>
                  <a:moveTo>
                    <a:pt x="1761" y="345"/>
                  </a:moveTo>
                  <a:lnTo>
                    <a:pt x="1729" y="409"/>
                  </a:lnTo>
                  <a:lnTo>
                    <a:pt x="1713" y="401"/>
                  </a:lnTo>
                  <a:lnTo>
                    <a:pt x="1745" y="337"/>
                  </a:lnTo>
                  <a:lnTo>
                    <a:pt x="1761" y="345"/>
                  </a:lnTo>
                  <a:close/>
                  <a:moveTo>
                    <a:pt x="1706" y="457"/>
                  </a:moveTo>
                  <a:lnTo>
                    <a:pt x="1674" y="522"/>
                  </a:lnTo>
                  <a:lnTo>
                    <a:pt x="1657" y="514"/>
                  </a:lnTo>
                  <a:lnTo>
                    <a:pt x="1689" y="450"/>
                  </a:lnTo>
                  <a:lnTo>
                    <a:pt x="1706" y="457"/>
                  </a:lnTo>
                  <a:close/>
                  <a:moveTo>
                    <a:pt x="1650" y="570"/>
                  </a:moveTo>
                  <a:lnTo>
                    <a:pt x="1618" y="634"/>
                  </a:lnTo>
                  <a:lnTo>
                    <a:pt x="1602" y="626"/>
                  </a:lnTo>
                  <a:lnTo>
                    <a:pt x="1633" y="562"/>
                  </a:lnTo>
                  <a:lnTo>
                    <a:pt x="1650" y="570"/>
                  </a:lnTo>
                  <a:close/>
                  <a:moveTo>
                    <a:pt x="1594" y="682"/>
                  </a:moveTo>
                  <a:lnTo>
                    <a:pt x="1562" y="747"/>
                  </a:lnTo>
                  <a:lnTo>
                    <a:pt x="1546" y="739"/>
                  </a:lnTo>
                  <a:lnTo>
                    <a:pt x="1578" y="675"/>
                  </a:lnTo>
                  <a:lnTo>
                    <a:pt x="1594" y="682"/>
                  </a:lnTo>
                  <a:close/>
                  <a:moveTo>
                    <a:pt x="1538" y="795"/>
                  </a:moveTo>
                  <a:lnTo>
                    <a:pt x="1506" y="859"/>
                  </a:lnTo>
                  <a:lnTo>
                    <a:pt x="1490" y="851"/>
                  </a:lnTo>
                  <a:lnTo>
                    <a:pt x="1522" y="787"/>
                  </a:lnTo>
                  <a:lnTo>
                    <a:pt x="1538" y="795"/>
                  </a:lnTo>
                  <a:close/>
                  <a:moveTo>
                    <a:pt x="1483" y="907"/>
                  </a:moveTo>
                  <a:lnTo>
                    <a:pt x="1451" y="972"/>
                  </a:lnTo>
                  <a:lnTo>
                    <a:pt x="1434" y="964"/>
                  </a:lnTo>
                  <a:lnTo>
                    <a:pt x="1466" y="899"/>
                  </a:lnTo>
                  <a:lnTo>
                    <a:pt x="1483" y="907"/>
                  </a:lnTo>
                  <a:close/>
                  <a:moveTo>
                    <a:pt x="1427" y="1020"/>
                  </a:moveTo>
                  <a:lnTo>
                    <a:pt x="1395" y="1084"/>
                  </a:lnTo>
                  <a:lnTo>
                    <a:pt x="1379" y="1076"/>
                  </a:lnTo>
                  <a:lnTo>
                    <a:pt x="1410" y="1012"/>
                  </a:lnTo>
                  <a:lnTo>
                    <a:pt x="1427" y="1020"/>
                  </a:lnTo>
                  <a:close/>
                  <a:moveTo>
                    <a:pt x="1371" y="1132"/>
                  </a:moveTo>
                  <a:lnTo>
                    <a:pt x="1339" y="1196"/>
                  </a:lnTo>
                  <a:lnTo>
                    <a:pt x="1323" y="1189"/>
                  </a:lnTo>
                  <a:lnTo>
                    <a:pt x="1355" y="1124"/>
                  </a:lnTo>
                  <a:lnTo>
                    <a:pt x="1371" y="1132"/>
                  </a:lnTo>
                  <a:close/>
                  <a:moveTo>
                    <a:pt x="1315" y="1245"/>
                  </a:moveTo>
                  <a:lnTo>
                    <a:pt x="1284" y="1309"/>
                  </a:lnTo>
                  <a:lnTo>
                    <a:pt x="1267" y="1301"/>
                  </a:lnTo>
                  <a:lnTo>
                    <a:pt x="1299" y="1237"/>
                  </a:lnTo>
                  <a:lnTo>
                    <a:pt x="1315" y="1245"/>
                  </a:lnTo>
                  <a:close/>
                  <a:moveTo>
                    <a:pt x="1260" y="1357"/>
                  </a:moveTo>
                  <a:lnTo>
                    <a:pt x="1228" y="1421"/>
                  </a:lnTo>
                  <a:lnTo>
                    <a:pt x="1211" y="1413"/>
                  </a:lnTo>
                  <a:lnTo>
                    <a:pt x="1243" y="1349"/>
                  </a:lnTo>
                  <a:lnTo>
                    <a:pt x="1260" y="1357"/>
                  </a:lnTo>
                  <a:close/>
                  <a:moveTo>
                    <a:pt x="1204" y="1469"/>
                  </a:moveTo>
                  <a:lnTo>
                    <a:pt x="1172" y="1534"/>
                  </a:lnTo>
                  <a:lnTo>
                    <a:pt x="1156" y="1526"/>
                  </a:lnTo>
                  <a:lnTo>
                    <a:pt x="1187" y="1462"/>
                  </a:lnTo>
                  <a:lnTo>
                    <a:pt x="1204" y="1469"/>
                  </a:lnTo>
                  <a:close/>
                  <a:moveTo>
                    <a:pt x="1148" y="1582"/>
                  </a:moveTo>
                  <a:lnTo>
                    <a:pt x="1116" y="1646"/>
                  </a:lnTo>
                  <a:lnTo>
                    <a:pt x="1100" y="1638"/>
                  </a:lnTo>
                  <a:lnTo>
                    <a:pt x="1132" y="1574"/>
                  </a:lnTo>
                  <a:lnTo>
                    <a:pt x="1148" y="1582"/>
                  </a:lnTo>
                  <a:close/>
                  <a:moveTo>
                    <a:pt x="1092" y="1694"/>
                  </a:moveTo>
                  <a:lnTo>
                    <a:pt x="1061" y="1759"/>
                  </a:lnTo>
                  <a:lnTo>
                    <a:pt x="1044" y="1751"/>
                  </a:lnTo>
                  <a:lnTo>
                    <a:pt x="1076" y="1687"/>
                  </a:lnTo>
                  <a:lnTo>
                    <a:pt x="1092" y="1694"/>
                  </a:lnTo>
                  <a:close/>
                  <a:moveTo>
                    <a:pt x="1037" y="1807"/>
                  </a:moveTo>
                  <a:lnTo>
                    <a:pt x="1005" y="1871"/>
                  </a:lnTo>
                  <a:lnTo>
                    <a:pt x="988" y="1863"/>
                  </a:lnTo>
                  <a:lnTo>
                    <a:pt x="1020" y="1799"/>
                  </a:lnTo>
                  <a:lnTo>
                    <a:pt x="1037" y="1807"/>
                  </a:lnTo>
                  <a:close/>
                  <a:moveTo>
                    <a:pt x="981" y="1919"/>
                  </a:moveTo>
                  <a:lnTo>
                    <a:pt x="949" y="1984"/>
                  </a:lnTo>
                  <a:lnTo>
                    <a:pt x="933" y="1976"/>
                  </a:lnTo>
                  <a:lnTo>
                    <a:pt x="965" y="1912"/>
                  </a:lnTo>
                  <a:lnTo>
                    <a:pt x="981" y="1919"/>
                  </a:lnTo>
                  <a:close/>
                  <a:moveTo>
                    <a:pt x="925" y="2032"/>
                  </a:moveTo>
                  <a:lnTo>
                    <a:pt x="893" y="2096"/>
                  </a:lnTo>
                  <a:lnTo>
                    <a:pt x="877" y="2088"/>
                  </a:lnTo>
                  <a:lnTo>
                    <a:pt x="909" y="2024"/>
                  </a:lnTo>
                  <a:lnTo>
                    <a:pt x="925" y="2032"/>
                  </a:lnTo>
                  <a:close/>
                  <a:moveTo>
                    <a:pt x="869" y="2144"/>
                  </a:moveTo>
                  <a:lnTo>
                    <a:pt x="838" y="2209"/>
                  </a:lnTo>
                  <a:lnTo>
                    <a:pt x="821" y="2201"/>
                  </a:lnTo>
                  <a:lnTo>
                    <a:pt x="853" y="2136"/>
                  </a:lnTo>
                  <a:lnTo>
                    <a:pt x="869" y="2144"/>
                  </a:lnTo>
                  <a:close/>
                  <a:moveTo>
                    <a:pt x="814" y="2257"/>
                  </a:moveTo>
                  <a:lnTo>
                    <a:pt x="782" y="2321"/>
                  </a:lnTo>
                  <a:lnTo>
                    <a:pt x="765" y="2313"/>
                  </a:lnTo>
                  <a:lnTo>
                    <a:pt x="797" y="2249"/>
                  </a:lnTo>
                  <a:lnTo>
                    <a:pt x="814" y="2257"/>
                  </a:lnTo>
                  <a:close/>
                  <a:moveTo>
                    <a:pt x="758" y="2369"/>
                  </a:moveTo>
                  <a:lnTo>
                    <a:pt x="726" y="2433"/>
                  </a:lnTo>
                  <a:lnTo>
                    <a:pt x="710" y="2426"/>
                  </a:lnTo>
                  <a:lnTo>
                    <a:pt x="742" y="2361"/>
                  </a:lnTo>
                  <a:lnTo>
                    <a:pt x="758" y="2369"/>
                  </a:lnTo>
                  <a:close/>
                  <a:moveTo>
                    <a:pt x="702" y="2482"/>
                  </a:moveTo>
                  <a:lnTo>
                    <a:pt x="670" y="2546"/>
                  </a:lnTo>
                  <a:lnTo>
                    <a:pt x="654" y="2538"/>
                  </a:lnTo>
                  <a:lnTo>
                    <a:pt x="686" y="2474"/>
                  </a:lnTo>
                  <a:lnTo>
                    <a:pt x="702" y="2482"/>
                  </a:lnTo>
                  <a:close/>
                  <a:moveTo>
                    <a:pt x="646" y="2594"/>
                  </a:moveTo>
                  <a:lnTo>
                    <a:pt x="615" y="2658"/>
                  </a:lnTo>
                  <a:lnTo>
                    <a:pt x="598" y="2650"/>
                  </a:lnTo>
                  <a:lnTo>
                    <a:pt x="630" y="2586"/>
                  </a:lnTo>
                  <a:lnTo>
                    <a:pt x="646" y="2594"/>
                  </a:lnTo>
                  <a:close/>
                  <a:moveTo>
                    <a:pt x="591" y="2706"/>
                  </a:moveTo>
                  <a:lnTo>
                    <a:pt x="559" y="2771"/>
                  </a:lnTo>
                  <a:lnTo>
                    <a:pt x="543" y="2763"/>
                  </a:lnTo>
                  <a:lnTo>
                    <a:pt x="574" y="2699"/>
                  </a:lnTo>
                  <a:lnTo>
                    <a:pt x="591" y="2706"/>
                  </a:lnTo>
                  <a:close/>
                  <a:moveTo>
                    <a:pt x="535" y="2819"/>
                  </a:moveTo>
                  <a:lnTo>
                    <a:pt x="503" y="2883"/>
                  </a:lnTo>
                  <a:lnTo>
                    <a:pt x="487" y="2875"/>
                  </a:lnTo>
                  <a:lnTo>
                    <a:pt x="519" y="2811"/>
                  </a:lnTo>
                  <a:lnTo>
                    <a:pt x="535" y="2819"/>
                  </a:lnTo>
                  <a:close/>
                  <a:moveTo>
                    <a:pt x="479" y="2931"/>
                  </a:moveTo>
                  <a:lnTo>
                    <a:pt x="447" y="2996"/>
                  </a:lnTo>
                  <a:lnTo>
                    <a:pt x="431" y="2988"/>
                  </a:lnTo>
                  <a:lnTo>
                    <a:pt x="463" y="2924"/>
                  </a:lnTo>
                  <a:lnTo>
                    <a:pt x="479" y="2931"/>
                  </a:lnTo>
                  <a:close/>
                  <a:moveTo>
                    <a:pt x="424" y="3044"/>
                  </a:moveTo>
                  <a:lnTo>
                    <a:pt x="392" y="3108"/>
                  </a:lnTo>
                  <a:lnTo>
                    <a:pt x="375" y="3100"/>
                  </a:lnTo>
                  <a:lnTo>
                    <a:pt x="407" y="3036"/>
                  </a:lnTo>
                  <a:lnTo>
                    <a:pt x="424" y="3044"/>
                  </a:lnTo>
                  <a:close/>
                  <a:moveTo>
                    <a:pt x="368" y="3156"/>
                  </a:moveTo>
                  <a:lnTo>
                    <a:pt x="336" y="3221"/>
                  </a:lnTo>
                  <a:lnTo>
                    <a:pt x="320" y="3213"/>
                  </a:lnTo>
                  <a:lnTo>
                    <a:pt x="351" y="3149"/>
                  </a:lnTo>
                  <a:lnTo>
                    <a:pt x="368" y="3156"/>
                  </a:lnTo>
                  <a:close/>
                  <a:moveTo>
                    <a:pt x="312" y="3269"/>
                  </a:moveTo>
                  <a:lnTo>
                    <a:pt x="280" y="3333"/>
                  </a:lnTo>
                  <a:lnTo>
                    <a:pt x="264" y="3325"/>
                  </a:lnTo>
                  <a:lnTo>
                    <a:pt x="296" y="3261"/>
                  </a:lnTo>
                  <a:lnTo>
                    <a:pt x="312" y="3269"/>
                  </a:lnTo>
                  <a:close/>
                  <a:moveTo>
                    <a:pt x="256" y="3381"/>
                  </a:moveTo>
                  <a:lnTo>
                    <a:pt x="224" y="3445"/>
                  </a:lnTo>
                  <a:lnTo>
                    <a:pt x="208" y="3438"/>
                  </a:lnTo>
                  <a:lnTo>
                    <a:pt x="240" y="3373"/>
                  </a:lnTo>
                  <a:lnTo>
                    <a:pt x="256" y="3381"/>
                  </a:lnTo>
                  <a:close/>
                  <a:moveTo>
                    <a:pt x="201" y="3494"/>
                  </a:moveTo>
                  <a:lnTo>
                    <a:pt x="169" y="3558"/>
                  </a:lnTo>
                  <a:lnTo>
                    <a:pt x="152" y="3550"/>
                  </a:lnTo>
                  <a:lnTo>
                    <a:pt x="184" y="3486"/>
                  </a:lnTo>
                  <a:lnTo>
                    <a:pt x="201" y="3494"/>
                  </a:lnTo>
                  <a:close/>
                  <a:moveTo>
                    <a:pt x="145" y="3606"/>
                  </a:moveTo>
                  <a:lnTo>
                    <a:pt x="113" y="3670"/>
                  </a:lnTo>
                  <a:lnTo>
                    <a:pt x="97" y="3663"/>
                  </a:lnTo>
                  <a:lnTo>
                    <a:pt x="129" y="3598"/>
                  </a:lnTo>
                  <a:lnTo>
                    <a:pt x="145" y="3606"/>
                  </a:lnTo>
                  <a:close/>
                  <a:moveTo>
                    <a:pt x="89" y="3719"/>
                  </a:moveTo>
                  <a:lnTo>
                    <a:pt x="57" y="3783"/>
                  </a:lnTo>
                  <a:lnTo>
                    <a:pt x="41" y="3775"/>
                  </a:lnTo>
                  <a:lnTo>
                    <a:pt x="73" y="3711"/>
                  </a:lnTo>
                  <a:lnTo>
                    <a:pt x="89" y="3719"/>
                  </a:lnTo>
                  <a:close/>
                  <a:moveTo>
                    <a:pt x="33" y="3831"/>
                  </a:moveTo>
                  <a:lnTo>
                    <a:pt x="16" y="3866"/>
                  </a:lnTo>
                  <a:lnTo>
                    <a:pt x="0" y="3858"/>
                  </a:lnTo>
                  <a:lnTo>
                    <a:pt x="17" y="3823"/>
                  </a:lnTo>
                  <a:lnTo>
                    <a:pt x="33" y="3831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9" name="Pentagone 238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240" name="Pentagone 239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41" name="Pentagone 240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2" name="Pentagone 241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3" name="Pentagone 242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2" name="ZoneTexte 231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34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oneTexte 36"/>
          <p:cNvSpPr txBox="1"/>
          <p:nvPr/>
        </p:nvSpPr>
        <p:spPr>
          <a:xfrm>
            <a:off x="792088" y="4293096"/>
            <a:ext cx="30598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Interopérabilité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259632" y="5714092"/>
            <a:ext cx="11304240" cy="523220"/>
          </a:xfrm>
          <a:prstGeom prst="rect">
            <a:avLst/>
          </a:prstGeom>
          <a:noFill/>
          <a:effectLst>
            <a:outerShdw blurRad="50800" dist="228600" dir="264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solidFill>
                  <a:schemeClr val="bg1">
                    <a:lumMod val="85000"/>
                  </a:schemeClr>
                </a:solidFill>
              </a:rPr>
              <a:t>Services d’information géographique</a:t>
            </a:r>
          </a:p>
        </p:txBody>
      </p:sp>
      <p:sp>
        <p:nvSpPr>
          <p:cNvPr id="9" name="Ellipse 8"/>
          <p:cNvSpPr/>
          <p:nvPr/>
        </p:nvSpPr>
        <p:spPr>
          <a:xfrm>
            <a:off x="251520" y="188640"/>
            <a:ext cx="4791816" cy="27134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Cartographie en ligne </a:t>
            </a:r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/>
          </a:p>
        </p:txBody>
      </p:sp>
      <p:sp>
        <p:nvSpPr>
          <p:cNvPr id="11" name="Ellipse 10"/>
          <p:cNvSpPr/>
          <p:nvPr/>
        </p:nvSpPr>
        <p:spPr>
          <a:xfrm>
            <a:off x="925920" y="1189894"/>
            <a:ext cx="3463964" cy="17223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Interfaçage Local - Grille</a:t>
            </a:r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/>
          </a:p>
        </p:txBody>
      </p:sp>
      <p:sp>
        <p:nvSpPr>
          <p:cNvPr id="12" name="Ellipse 11"/>
          <p:cNvSpPr/>
          <p:nvPr/>
        </p:nvSpPr>
        <p:spPr>
          <a:xfrm>
            <a:off x="1797596" y="1988846"/>
            <a:ext cx="1731982" cy="92371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Portage des algorithmes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5397231" y="3006426"/>
            <a:ext cx="642938" cy="61879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uage 13"/>
          <p:cNvSpPr/>
          <p:nvPr/>
        </p:nvSpPr>
        <p:spPr>
          <a:xfrm>
            <a:off x="5464908" y="3079226"/>
            <a:ext cx="3553080" cy="236599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886140" y="3261226"/>
            <a:ext cx="1015166" cy="7279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972491" y="4134825"/>
            <a:ext cx="1015166" cy="7279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7755" y="4426025"/>
            <a:ext cx="470216" cy="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ZoneTexte 17"/>
          <p:cNvSpPr txBox="1"/>
          <p:nvPr/>
        </p:nvSpPr>
        <p:spPr>
          <a:xfrm>
            <a:off x="6271836" y="4171225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SITE 1</a:t>
            </a:r>
            <a:endParaRPr lang="fr-FR" sz="1000" b="1" dirty="0"/>
          </a:p>
        </p:txBody>
      </p:sp>
      <p:cxnSp>
        <p:nvCxnSpPr>
          <p:cNvPr id="19" name="Connecteur en arc 29"/>
          <p:cNvCxnSpPr>
            <a:stCxn id="15" idx="6"/>
            <a:endCxn id="22" idx="0"/>
          </p:cNvCxnSpPr>
          <p:nvPr/>
        </p:nvCxnSpPr>
        <p:spPr>
          <a:xfrm flipH="1">
            <a:off x="7727559" y="3625225"/>
            <a:ext cx="173747" cy="546012"/>
          </a:xfrm>
          <a:prstGeom prst="curvedConnector4">
            <a:avLst>
              <a:gd name="adj1" fmla="val -62322"/>
              <a:gd name="adj2" fmla="val 83333"/>
            </a:avLst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31"/>
          <p:cNvCxnSpPr>
            <a:stCxn id="15" idx="2"/>
            <a:endCxn id="16" idx="0"/>
          </p:cNvCxnSpPr>
          <p:nvPr/>
        </p:nvCxnSpPr>
        <p:spPr>
          <a:xfrm rot="10800000" flipV="1">
            <a:off x="6480074" y="3625225"/>
            <a:ext cx="406066" cy="509600"/>
          </a:xfrm>
          <a:prstGeom prst="curvedConnector2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rc 20"/>
          <p:cNvCxnSpPr>
            <a:stCxn id="16" idx="5"/>
            <a:endCxn id="22" idx="3"/>
          </p:cNvCxnSpPr>
          <p:nvPr/>
        </p:nvCxnSpPr>
        <p:spPr>
          <a:xfrm rot="16200000" flipH="1">
            <a:off x="7085610" y="4509590"/>
            <a:ext cx="36412" cy="529654"/>
          </a:xfrm>
          <a:prstGeom prst="curvedConnector3">
            <a:avLst>
              <a:gd name="adj1" fmla="val 712685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7219976" y="4171237"/>
            <a:ext cx="1015166" cy="7279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95240" y="4462437"/>
            <a:ext cx="470216" cy="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ZoneTexte 23"/>
          <p:cNvSpPr txBox="1"/>
          <p:nvPr/>
        </p:nvSpPr>
        <p:spPr>
          <a:xfrm>
            <a:off x="7519321" y="4207637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SITE 3</a:t>
            </a:r>
            <a:endParaRPr lang="fr-FR" sz="1000" b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61404" y="3552426"/>
            <a:ext cx="470216" cy="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ZoneTexte 25"/>
          <p:cNvSpPr txBox="1"/>
          <p:nvPr/>
        </p:nvSpPr>
        <p:spPr>
          <a:xfrm>
            <a:off x="7185486" y="3297626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SITE 2</a:t>
            </a:r>
            <a:endParaRPr lang="fr-FR" sz="1000" b="1" dirty="0"/>
          </a:p>
        </p:txBody>
      </p:sp>
      <p:cxnSp>
        <p:nvCxnSpPr>
          <p:cNvPr id="27" name="Forme 26"/>
          <p:cNvCxnSpPr>
            <a:stCxn id="22" idx="7"/>
          </p:cNvCxnSpPr>
          <p:nvPr/>
        </p:nvCxnSpPr>
        <p:spPr>
          <a:xfrm rot="5400000" flipH="1" flipV="1">
            <a:off x="8194641" y="3589858"/>
            <a:ext cx="579825" cy="796160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rc 27"/>
          <p:cNvCxnSpPr/>
          <p:nvPr/>
        </p:nvCxnSpPr>
        <p:spPr>
          <a:xfrm>
            <a:off x="7799789" y="3406826"/>
            <a:ext cx="1116682" cy="1820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Nuage 28"/>
          <p:cNvSpPr/>
          <p:nvPr/>
        </p:nvSpPr>
        <p:spPr>
          <a:xfrm>
            <a:off x="4644008" y="2564904"/>
            <a:ext cx="1218199" cy="87359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8260" y="2722436"/>
            <a:ext cx="595558" cy="4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ZoneTexte 30"/>
          <p:cNvSpPr txBox="1"/>
          <p:nvPr/>
        </p:nvSpPr>
        <p:spPr>
          <a:xfrm>
            <a:off x="7095586" y="5041630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V.O.</a:t>
            </a:r>
            <a:endParaRPr lang="fr-FR" sz="1000" dirty="0"/>
          </a:p>
        </p:txBody>
      </p:sp>
      <p:sp>
        <p:nvSpPr>
          <p:cNvPr id="32" name="ZoneTexte 31"/>
          <p:cNvSpPr txBox="1"/>
          <p:nvPr/>
        </p:nvSpPr>
        <p:spPr>
          <a:xfrm rot="19605158">
            <a:off x="5273811" y="3494867"/>
            <a:ext cx="1394934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FFC000"/>
                </a:solidFill>
              </a:rPr>
              <a:t>INTERGICIEL DE GRILLE</a:t>
            </a:r>
            <a:endParaRPr lang="fr-FR" sz="1000" b="1" dirty="0">
              <a:solidFill>
                <a:srgbClr val="FFC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 rot="19605158">
            <a:off x="4852728" y="3044754"/>
            <a:ext cx="1486304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FFC000"/>
                </a:solidFill>
              </a:rPr>
              <a:t>INTERFACE UTILISATEUR</a:t>
            </a:r>
            <a:endParaRPr lang="fr-FR" sz="1000" b="1" dirty="0">
              <a:solidFill>
                <a:srgbClr val="FFC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 rot="19714080">
            <a:off x="4824921" y="2920952"/>
            <a:ext cx="1872208" cy="10081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age 11"/>
          <p:cNvSpPr/>
          <p:nvPr/>
        </p:nvSpPr>
        <p:spPr>
          <a:xfrm>
            <a:off x="4788024" y="2348880"/>
            <a:ext cx="3024336" cy="2448272"/>
          </a:xfrm>
          <a:prstGeom prst="cloud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Services d’information géographique et Interopérabilité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96952"/>
            <a:ext cx="6719887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6660232" y="253528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EGI</a:t>
            </a: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07504" y="548680"/>
            <a:ext cx="8064896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dirty="0" smtClean="0">
                <a:solidFill>
                  <a:srgbClr val="FFC000"/>
                </a:solidFill>
              </a:rPr>
              <a:t>Fonctions : 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Virtualisation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 opérations de bas niveau de l’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intergiciel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Référencement standardisé des données et des traitements</a:t>
            </a:r>
          </a:p>
          <a:p>
            <a:pPr lvl="2">
              <a:buFont typeface="Arial" pitchFamily="34" charset="0"/>
              <a:buChar char="•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Accès paramétrable aux traitements et aux données référencées</a:t>
            </a:r>
          </a:p>
          <a:p>
            <a:pPr lvl="2">
              <a:buFont typeface="Arial" pitchFamily="34" charset="0"/>
              <a:buChar char="•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Construction dynamique de chaînes de traitements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4384442" y="5055567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0" y="57756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Simulations hydrologiques de grille accessibles par requête HTTP </a:t>
            </a:r>
          </a:p>
        </p:txBody>
      </p:sp>
      <p:sp>
        <p:nvSpPr>
          <p:cNvPr id="18" name="Pentagone 17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9" name="Pentagone 18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Pentagone 20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Pentagone 21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796136" y="6002124"/>
            <a:ext cx="151216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Portage</a:t>
            </a:r>
          </a:p>
          <a:p>
            <a:pPr algn="ctr">
              <a:buClr>
                <a:srgbClr val="FFC000"/>
              </a:buClr>
            </a:pPr>
            <a:r>
              <a:rPr lang="fr-FR" sz="1400" b="1" dirty="0" smtClean="0">
                <a:solidFill>
                  <a:srgbClr val="FFC000"/>
                </a:solidFill>
              </a:rPr>
              <a:t>Services Web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36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age 11"/>
          <p:cNvSpPr/>
          <p:nvPr/>
        </p:nvSpPr>
        <p:spPr>
          <a:xfrm>
            <a:off x="4788024" y="2348880"/>
            <a:ext cx="3024336" cy="2448272"/>
          </a:xfrm>
          <a:prstGeom prst="cloud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96952"/>
            <a:ext cx="6719887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6660232" y="253528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EGI</a:t>
            </a: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 rot="16200000">
            <a:off x="2303748" y="5697252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 rot="16200000">
            <a:off x="2303748" y="5049180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3"/>
          <p:cNvSpPr txBox="1">
            <a:spLocks noChangeArrowheads="1"/>
          </p:cNvSpPr>
          <p:nvPr/>
        </p:nvSpPr>
        <p:spPr bwMode="auto">
          <a:xfrm>
            <a:off x="2411760" y="5104358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Web </a:t>
            </a:r>
            <a:r>
              <a:rPr lang="fr-FR" dirty="0" err="1" smtClean="0">
                <a:solidFill>
                  <a:srgbClr val="FFC000"/>
                </a:solidFill>
              </a:rPr>
              <a:t>Coverage</a:t>
            </a:r>
            <a:r>
              <a:rPr lang="fr-FR" dirty="0" smtClean="0">
                <a:solidFill>
                  <a:srgbClr val="FFC000"/>
                </a:solidFill>
              </a:rPr>
              <a:t> Service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: Interface avec le format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NetCDF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ZoneTexte 13"/>
          <p:cNvSpPr txBox="1">
            <a:spLocks noChangeArrowheads="1"/>
          </p:cNvSpPr>
          <p:nvPr/>
        </p:nvSpPr>
        <p:spPr bwMode="auto">
          <a:xfrm>
            <a:off x="2627784" y="5752430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Web </a:t>
            </a:r>
            <a:r>
              <a:rPr lang="fr-FR" dirty="0" err="1" smtClean="0">
                <a:solidFill>
                  <a:srgbClr val="FFC000"/>
                </a:solidFill>
              </a:rPr>
              <a:t>Processing</a:t>
            </a:r>
            <a:r>
              <a:rPr lang="fr-FR" dirty="0" smtClean="0">
                <a:solidFill>
                  <a:srgbClr val="FFC000"/>
                </a:solidFill>
              </a:rPr>
              <a:t> Service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: Interface avec les modules hydrologique</a:t>
            </a:r>
          </a:p>
        </p:txBody>
      </p:sp>
      <p:sp>
        <p:nvSpPr>
          <p:cNvPr id="19" name="Ellipse 18"/>
          <p:cNvSpPr/>
          <p:nvPr/>
        </p:nvSpPr>
        <p:spPr>
          <a:xfrm>
            <a:off x="1879238" y="2723434"/>
            <a:ext cx="1440160" cy="21602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107504" y="548680"/>
            <a:ext cx="8064896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dirty="0" smtClean="0">
                <a:solidFill>
                  <a:srgbClr val="FFC000"/>
                </a:solidFill>
              </a:rPr>
              <a:t>Fonctions : 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Virtualisation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 opérations de bas niveau de l’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intergiciel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Référencement standardisé des données et des traitements</a:t>
            </a:r>
          </a:p>
          <a:p>
            <a:pPr lvl="2">
              <a:buFont typeface="Arial" pitchFamily="34" charset="0"/>
              <a:buChar char="•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Accès paramétrable aux traitements et aux données référencées</a:t>
            </a:r>
          </a:p>
          <a:p>
            <a:pPr lvl="2">
              <a:buFont typeface="Arial" pitchFamily="34" charset="0"/>
              <a:buChar char="•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Construction dynamique de chaînes de traitements</a:t>
            </a:r>
          </a:p>
        </p:txBody>
      </p:sp>
      <p:sp>
        <p:nvSpPr>
          <p:cNvPr id="22" name="Pentagone 21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23" name="Pentagone 22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4" name="Pentagone 23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Pentagone 24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Pentagone 25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Services d’information géographique et Interopérabilité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37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96775" y="752297"/>
            <a:ext cx="763553" cy="1220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:\these\REDACTION-encours\images\activite-G-OWS.jpg"/>
          <p:cNvPicPr>
            <a:picLocks noChangeAspect="1" noChangeArrowheads="1"/>
          </p:cNvPicPr>
          <p:nvPr/>
        </p:nvPicPr>
        <p:blipFill>
          <a:blip r:embed="rId2" cstate="print"/>
          <a:srcRect b="58114"/>
          <a:stretch>
            <a:fillRect/>
          </a:stretch>
        </p:blipFill>
        <p:spPr bwMode="auto">
          <a:xfrm>
            <a:off x="323528" y="1261872"/>
            <a:ext cx="8452964" cy="5596128"/>
          </a:xfrm>
          <a:prstGeom prst="rect">
            <a:avLst/>
          </a:prstGeom>
          <a:noFill/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100392" y="404664"/>
          <a:ext cx="621000" cy="731520"/>
        </p:xfrm>
        <a:graphic>
          <a:graphicData uri="http://schemas.openxmlformats.org/drawingml/2006/table">
            <a:tbl>
              <a:tblPr/>
              <a:tblGrid>
                <a:gridCol w="621000"/>
              </a:tblGrid>
              <a:tr h="211721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1721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21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Web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Processing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Service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38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920" y="3284984"/>
            <a:ext cx="122413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15616" y="2924944"/>
            <a:ext cx="3384376" cy="3312368"/>
          </a:xfrm>
          <a:prstGeom prst="ellipse">
            <a:avLst/>
          </a:prstGeom>
          <a:gradFill>
            <a:gsLst>
              <a:gs pos="1200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427984" y="2924944"/>
            <a:ext cx="3384376" cy="3312368"/>
          </a:xfrm>
          <a:prstGeom prst="ellipse">
            <a:avLst/>
          </a:prstGeom>
          <a:gradFill>
            <a:gsLst>
              <a:gs pos="1200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843808" y="188640"/>
            <a:ext cx="3384376" cy="331236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70000">
                <a:schemeClr val="bg1"/>
              </a:gs>
            </a:gsLst>
            <a:lin ang="5400000" scaled="0"/>
            <a:tileRect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60032" y="42930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A50021"/>
                </a:solidFill>
              </a:rPr>
              <a:t>Géomatique</a:t>
            </a:r>
            <a:endParaRPr lang="fr-FR" sz="3200" dirty="0">
              <a:solidFill>
                <a:srgbClr val="A5002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75656" y="42930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A50021"/>
                </a:solidFill>
              </a:rPr>
              <a:t>Grille</a:t>
            </a:r>
            <a:endParaRPr lang="fr-FR" sz="3200" dirty="0">
              <a:solidFill>
                <a:srgbClr val="A5002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45413" y="1343670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A50021"/>
                </a:solidFill>
              </a:rPr>
              <a:t>Hydrologie</a:t>
            </a:r>
          </a:p>
          <a:p>
            <a:pPr algn="ctr"/>
            <a:r>
              <a:rPr lang="fr-FR" sz="3200" dirty="0" smtClean="0">
                <a:solidFill>
                  <a:srgbClr val="A50021"/>
                </a:solidFill>
              </a:rPr>
              <a:t>opérationnelle</a:t>
            </a:r>
            <a:endParaRPr lang="fr-FR" sz="32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:\these\REDACTION-encours\images\activite-G-OWS.jpg"/>
          <p:cNvPicPr>
            <a:picLocks noChangeAspect="1" noChangeArrowheads="1"/>
          </p:cNvPicPr>
          <p:nvPr/>
        </p:nvPicPr>
        <p:blipFill>
          <a:blip r:embed="rId2" cstate="print"/>
          <a:srcRect t="31415" b="28385"/>
          <a:stretch>
            <a:fillRect/>
          </a:stretch>
        </p:blipFill>
        <p:spPr bwMode="auto">
          <a:xfrm>
            <a:off x="251520" y="1340768"/>
            <a:ext cx="8604448" cy="5467183"/>
          </a:xfrm>
          <a:prstGeom prst="rect">
            <a:avLst/>
          </a:prstGeom>
          <a:noFill/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100392" y="404664"/>
          <a:ext cx="621000" cy="731520"/>
        </p:xfrm>
        <a:graphic>
          <a:graphicData uri="http://schemas.openxmlformats.org/drawingml/2006/table">
            <a:tbl>
              <a:tblPr/>
              <a:tblGrid>
                <a:gridCol w="621000"/>
              </a:tblGrid>
              <a:tr h="211721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21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1721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Web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Processing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Service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39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:\these\REDACTION-encours\images\activite-G-OWS.jpg"/>
          <p:cNvPicPr>
            <a:picLocks noChangeAspect="1" noChangeArrowheads="1"/>
          </p:cNvPicPr>
          <p:nvPr/>
        </p:nvPicPr>
        <p:blipFill>
          <a:blip r:embed="rId2" cstate="print"/>
          <a:srcRect t="60333" b="-529"/>
          <a:stretch>
            <a:fillRect/>
          </a:stretch>
        </p:blipFill>
        <p:spPr bwMode="auto">
          <a:xfrm>
            <a:off x="395536" y="1482323"/>
            <a:ext cx="8460432" cy="5375677"/>
          </a:xfrm>
          <a:prstGeom prst="rect">
            <a:avLst/>
          </a:prstGeom>
          <a:noFill/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8100392" y="404664"/>
          <a:ext cx="621000" cy="731520"/>
        </p:xfrm>
        <a:graphic>
          <a:graphicData uri="http://schemas.openxmlformats.org/drawingml/2006/table">
            <a:tbl>
              <a:tblPr/>
              <a:tblGrid>
                <a:gridCol w="621000"/>
              </a:tblGrid>
              <a:tr h="211721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21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21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Web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Processing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Service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40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0" y="537321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http://cyclops-01.pd.infn.it:58080/wcs-1.1.0-service/ogc-wcs?Service=WCS&amp;Request=getcoverage&amp;version=1.1.0&amp;identifier=initial_cond_Anduze_09-2005&amp;timesequence=2005-09-05T16:05:00.000Z&amp;format=image/netcdf&amp;store=true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Web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Coverage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Service</a:t>
            </a:r>
          </a:p>
        </p:txBody>
      </p:sp>
      <p:sp>
        <p:nvSpPr>
          <p:cNvPr id="6" name="Pentagone 5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7" name="Image 26" descr="wc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764704"/>
            <a:ext cx="5797047" cy="435441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572000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 smtClean="0">
                <a:solidFill>
                  <a:srgbClr val="FFC000"/>
                </a:solidFill>
                <a:sym typeface="Symbol" pitchFamily="18" charset="2"/>
              </a:rPr>
              <a:t>Téléchargement</a:t>
            </a:r>
            <a:r>
              <a:rPr lang="en-GB" dirty="0" smtClean="0">
                <a:solidFill>
                  <a:srgbClr val="FFC000"/>
                </a:solidFill>
                <a:sym typeface="Symbol" pitchFamily="18" charset="2"/>
              </a:rPr>
              <a:t> </a:t>
            </a:r>
            <a:r>
              <a:rPr lang="en-GB" dirty="0" err="1" smtClean="0">
                <a:solidFill>
                  <a:srgbClr val="FFC000"/>
                </a:solidFill>
                <a:sym typeface="Symbol" pitchFamily="18" charset="2"/>
              </a:rPr>
              <a:t>depuis</a:t>
            </a:r>
            <a:r>
              <a:rPr lang="en-GB" dirty="0" smtClean="0">
                <a:solidFill>
                  <a:srgbClr val="FFC000"/>
                </a:solidFill>
                <a:sym typeface="Symbol" pitchFamily="18" charset="2"/>
              </a:rPr>
              <a:t> un SE</a:t>
            </a:r>
          </a:p>
          <a:p>
            <a:pPr marL="342900" indent="-342900">
              <a:buAutoNum type="arabicPeriod"/>
            </a:pPr>
            <a:r>
              <a:rPr lang="en-GB" dirty="0" err="1" smtClean="0">
                <a:solidFill>
                  <a:srgbClr val="FFC000"/>
                </a:solidFill>
                <a:sym typeface="Symbol" pitchFamily="18" charset="2"/>
              </a:rPr>
              <a:t>Traitement</a:t>
            </a:r>
            <a:r>
              <a:rPr lang="en-GB" dirty="0" smtClean="0">
                <a:solidFill>
                  <a:srgbClr val="FFC000"/>
                </a:solidFill>
                <a:sym typeface="Symbol" pitchFamily="18" charset="2"/>
              </a:rPr>
              <a:t> (interpolation, </a:t>
            </a:r>
            <a:r>
              <a:rPr lang="en-GB" dirty="0" err="1" smtClean="0">
                <a:solidFill>
                  <a:srgbClr val="FFC000"/>
                </a:solidFill>
                <a:sym typeface="Symbol" pitchFamily="18" charset="2"/>
              </a:rPr>
              <a:t>découpage</a:t>
            </a:r>
            <a:r>
              <a:rPr lang="en-GB" dirty="0" smtClean="0">
                <a:solidFill>
                  <a:srgbClr val="FFC000"/>
                </a:solidFill>
                <a:sym typeface="Symbol" pitchFamily="18" charset="2"/>
              </a:rPr>
              <a:t>, etc.)</a:t>
            </a:r>
          </a:p>
          <a:p>
            <a:pPr marL="342900" indent="-342900">
              <a:buAutoNum type="arabicPeriod"/>
            </a:pPr>
            <a:r>
              <a:rPr lang="en-GB" dirty="0" err="1" smtClean="0">
                <a:solidFill>
                  <a:srgbClr val="FFC000"/>
                </a:solidFill>
                <a:sym typeface="Symbol" pitchFamily="18" charset="2"/>
              </a:rPr>
              <a:t>Copie</a:t>
            </a:r>
            <a:r>
              <a:rPr lang="en-GB" dirty="0" smtClean="0">
                <a:solidFill>
                  <a:srgbClr val="FFC000"/>
                </a:solidFill>
                <a:sym typeface="Symbol" pitchFamily="18" charset="2"/>
              </a:rPr>
              <a:t> </a:t>
            </a:r>
            <a:r>
              <a:rPr lang="en-GB" dirty="0" err="1" smtClean="0">
                <a:solidFill>
                  <a:srgbClr val="FFC000"/>
                </a:solidFill>
                <a:sym typeface="Symbol" pitchFamily="18" charset="2"/>
              </a:rPr>
              <a:t>sur</a:t>
            </a:r>
            <a:r>
              <a:rPr lang="en-GB" dirty="0" smtClean="0">
                <a:solidFill>
                  <a:srgbClr val="FFC000"/>
                </a:solidFill>
                <a:sym typeface="Symbol" pitchFamily="18" charset="2"/>
              </a:rPr>
              <a:t> un SE</a:t>
            </a: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rgbClr val="FFC000"/>
                </a:solidFill>
                <a:sym typeface="Symbol" pitchFamily="18" charset="2"/>
              </a:rPr>
              <a:t>Indexation </a:t>
            </a:r>
            <a:r>
              <a:rPr lang="en-GB" dirty="0" err="1" smtClean="0">
                <a:solidFill>
                  <a:srgbClr val="FFC000"/>
                </a:solidFill>
                <a:sym typeface="Symbol" pitchFamily="18" charset="2"/>
              </a:rPr>
              <a:t>dans</a:t>
            </a:r>
            <a:r>
              <a:rPr lang="en-GB" dirty="0" smtClean="0">
                <a:solidFill>
                  <a:srgbClr val="FFC000"/>
                </a:solidFill>
                <a:sym typeface="Symbol" pitchFamily="18" charset="2"/>
              </a:rPr>
              <a:t> le catalogue WCS</a:t>
            </a:r>
            <a:endParaRPr lang="en-GB" dirty="0">
              <a:solidFill>
                <a:srgbClr val="FFC000"/>
              </a:solidFill>
              <a:sym typeface="Symbol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41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0192" y="3284984"/>
            <a:ext cx="19732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getCapabilities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describeCoverage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getCoverage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0" y="1484784"/>
            <a:ext cx="9144000" cy="235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71600" lvl="2" indent="-4572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Contrôle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la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récupération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des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données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géographiques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du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modèle</a:t>
            </a:r>
            <a:endParaRPr lang="en-GB" sz="2000" dirty="0">
              <a:solidFill>
                <a:schemeClr val="bg1">
                  <a:lumMod val="85000"/>
                </a:schemeClr>
              </a:solidFill>
            </a:endParaRPr>
          </a:p>
          <a:p>
            <a:pPr marL="1371600" lvl="2" indent="-4572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Contrôle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la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récupération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des codes sources du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modèle</a:t>
            </a:r>
            <a:endParaRPr lang="en-GB" sz="2000" dirty="0">
              <a:solidFill>
                <a:schemeClr val="bg1">
                  <a:lumMod val="85000"/>
                </a:schemeClr>
              </a:solidFill>
            </a:endParaRPr>
          </a:p>
          <a:p>
            <a:pPr marL="1371600" lvl="2" indent="-4572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Construit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automatiquement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 le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job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JDL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à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envoyer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sur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la Grille</a:t>
            </a:r>
          </a:p>
          <a:p>
            <a:pPr marL="1371600" lvl="2" indent="-4572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Soumet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le “job” aux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noeuds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de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calcul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de la Grille</a:t>
            </a:r>
          </a:p>
          <a:p>
            <a:pPr marL="1371600" lvl="2" indent="-4572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Récupère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et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publie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les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résultats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du </a:t>
            </a:r>
            <a:r>
              <a:rPr lang="en-GB" sz="2000" dirty="0" err="1">
                <a:solidFill>
                  <a:schemeClr val="bg1">
                    <a:lumMod val="85000"/>
                  </a:schemeClr>
                </a:solidFill>
              </a:rPr>
              <a:t>modèle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(XML/NCML)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Web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Processing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Service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42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4653136"/>
            <a:ext cx="18128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getCapabilities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describeProcess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Execute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e 4"/>
          <p:cNvSpPr/>
          <p:nvPr/>
        </p:nvSpPr>
        <p:spPr>
          <a:xfrm>
            <a:off x="7081040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6" name="Pentagone 5"/>
          <p:cNvSpPr/>
          <p:nvPr/>
        </p:nvSpPr>
        <p:spPr>
          <a:xfrm>
            <a:off x="5508104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428396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2952328" y="6525344"/>
            <a:ext cx="97840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entagone 8"/>
          <p:cNvSpPr/>
          <p:nvPr/>
        </p:nvSpPr>
        <p:spPr>
          <a:xfrm>
            <a:off x="3017528" y="6525344"/>
            <a:ext cx="169848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État de l’art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1251236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0" y="6525344"/>
            <a:ext cx="1619672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Organigramme : Terminateur 11"/>
          <p:cNvSpPr/>
          <p:nvPr/>
        </p:nvSpPr>
        <p:spPr>
          <a:xfrm>
            <a:off x="35496" y="836712"/>
            <a:ext cx="1656184" cy="432048"/>
          </a:xfrm>
          <a:prstGeom prst="flowChartTermina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Requête XML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3257" t="10296" r="24028" b="13768"/>
          <a:stretch>
            <a:fillRect/>
          </a:stretch>
        </p:blipFill>
        <p:spPr bwMode="auto">
          <a:xfrm>
            <a:off x="1835696" y="620688"/>
            <a:ext cx="7236296" cy="58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907704" y="1196752"/>
            <a:ext cx="7236296" cy="52565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3995936" y="764704"/>
            <a:ext cx="1944216" cy="7200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699792" y="1916832"/>
            <a:ext cx="323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Module hydrologique à exécuter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20" name="Connecteur droit 19"/>
          <p:cNvCxnSpPr>
            <a:stCxn id="18" idx="0"/>
            <a:endCxn id="17" idx="4"/>
          </p:cNvCxnSpPr>
          <p:nvPr/>
        </p:nvCxnSpPr>
        <p:spPr>
          <a:xfrm rot="5400000" flipH="1" flipV="1">
            <a:off x="4425407" y="1374195"/>
            <a:ext cx="432048" cy="653226"/>
          </a:xfrm>
          <a:prstGeom prst="line">
            <a:avLst/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43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Web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Processing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Service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e 4"/>
          <p:cNvSpPr/>
          <p:nvPr/>
        </p:nvSpPr>
        <p:spPr>
          <a:xfrm>
            <a:off x="7081040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6" name="Pentagone 5"/>
          <p:cNvSpPr/>
          <p:nvPr/>
        </p:nvSpPr>
        <p:spPr>
          <a:xfrm>
            <a:off x="5508104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428396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2952328" y="6525344"/>
            <a:ext cx="97840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entagone 8"/>
          <p:cNvSpPr/>
          <p:nvPr/>
        </p:nvSpPr>
        <p:spPr>
          <a:xfrm>
            <a:off x="3017528" y="6525344"/>
            <a:ext cx="169848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État de l’art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1251236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0" y="6525344"/>
            <a:ext cx="1619672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Organigramme : Terminateur 11"/>
          <p:cNvSpPr/>
          <p:nvPr/>
        </p:nvSpPr>
        <p:spPr>
          <a:xfrm>
            <a:off x="35496" y="836712"/>
            <a:ext cx="1656184" cy="432048"/>
          </a:xfrm>
          <a:prstGeom prst="flowChartTermina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Requête XML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3257" t="10296" r="24028" b="13768"/>
          <a:stretch>
            <a:fillRect/>
          </a:stretch>
        </p:blipFill>
        <p:spPr bwMode="auto">
          <a:xfrm>
            <a:off x="1835696" y="620688"/>
            <a:ext cx="7236296" cy="58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907704" y="4653136"/>
            <a:ext cx="7236296" cy="1800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ccolade ouvrante 14"/>
          <p:cNvSpPr/>
          <p:nvPr/>
        </p:nvSpPr>
        <p:spPr>
          <a:xfrm>
            <a:off x="1691680" y="1196752"/>
            <a:ext cx="576064" cy="3384376"/>
          </a:xfrm>
          <a:prstGeom prst="leftBrace">
            <a:avLst>
              <a:gd name="adj1" fmla="val 49150"/>
              <a:gd name="adj2" fmla="val 50000"/>
            </a:avLst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-65018" y="2564904"/>
            <a:ext cx="1828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Description des </a:t>
            </a:r>
          </a:p>
          <a:p>
            <a:pPr algn="ctr"/>
            <a:r>
              <a:rPr lang="fr-FR" dirty="0" smtClean="0">
                <a:solidFill>
                  <a:srgbClr val="FFC000"/>
                </a:solidFill>
              </a:rPr>
              <a:t>données d’entrée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139952" y="1772816"/>
            <a:ext cx="2808312" cy="7200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372200" y="3645024"/>
            <a:ext cx="194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Invocation du WCS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20" name="Connecteur droit 19"/>
          <p:cNvCxnSpPr>
            <a:stCxn id="18" idx="0"/>
            <a:endCxn id="17" idx="5"/>
          </p:cNvCxnSpPr>
          <p:nvPr/>
        </p:nvCxnSpPr>
        <p:spPr>
          <a:xfrm rot="16200000" flipV="1">
            <a:off x="6311679" y="2612761"/>
            <a:ext cx="1257581" cy="806945"/>
          </a:xfrm>
          <a:prstGeom prst="line">
            <a:avLst/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0" y="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44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Web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Processing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Service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e 4"/>
          <p:cNvSpPr/>
          <p:nvPr/>
        </p:nvSpPr>
        <p:spPr>
          <a:xfrm>
            <a:off x="7081040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6" name="Pentagone 5"/>
          <p:cNvSpPr/>
          <p:nvPr/>
        </p:nvSpPr>
        <p:spPr>
          <a:xfrm>
            <a:off x="5508104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428396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2952328" y="6525344"/>
            <a:ext cx="97840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entagone 8"/>
          <p:cNvSpPr/>
          <p:nvPr/>
        </p:nvSpPr>
        <p:spPr>
          <a:xfrm>
            <a:off x="3017528" y="6525344"/>
            <a:ext cx="169848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État de l’art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1251236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0" y="6525344"/>
            <a:ext cx="1619672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Organigramme : Terminateur 11"/>
          <p:cNvSpPr/>
          <p:nvPr/>
        </p:nvSpPr>
        <p:spPr>
          <a:xfrm>
            <a:off x="35496" y="836712"/>
            <a:ext cx="1656184" cy="432048"/>
          </a:xfrm>
          <a:prstGeom prst="flowChartTermina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Requête XML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3257" t="10296" r="24028" b="13768"/>
          <a:stretch>
            <a:fillRect/>
          </a:stretch>
        </p:blipFill>
        <p:spPr bwMode="auto">
          <a:xfrm>
            <a:off x="1835696" y="620688"/>
            <a:ext cx="7236296" cy="58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907704" y="4653136"/>
            <a:ext cx="7236296" cy="1800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Accolade ouvrante 14"/>
          <p:cNvSpPr/>
          <p:nvPr/>
        </p:nvSpPr>
        <p:spPr>
          <a:xfrm>
            <a:off x="1691680" y="1196752"/>
            <a:ext cx="576064" cy="3384376"/>
          </a:xfrm>
          <a:prstGeom prst="leftBrace">
            <a:avLst>
              <a:gd name="adj1" fmla="val 49150"/>
              <a:gd name="adj2" fmla="val 50000"/>
            </a:avLst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-65018" y="2564904"/>
            <a:ext cx="1828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Description des </a:t>
            </a:r>
          </a:p>
          <a:p>
            <a:pPr algn="ctr"/>
            <a:r>
              <a:rPr lang="fr-FR" dirty="0" smtClean="0">
                <a:solidFill>
                  <a:srgbClr val="FFC000"/>
                </a:solidFill>
              </a:rPr>
              <a:t>données d’entrée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707904" y="2204864"/>
            <a:ext cx="2664296" cy="165618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>
            <a:stCxn id="19" idx="5"/>
            <a:endCxn id="23" idx="0"/>
          </p:cNvCxnSpPr>
          <p:nvPr/>
        </p:nvCxnSpPr>
        <p:spPr>
          <a:xfrm rot="16200000" flipH="1">
            <a:off x="5986221" y="3614308"/>
            <a:ext cx="818606" cy="827002"/>
          </a:xfrm>
          <a:prstGeom prst="line">
            <a:avLst/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716016" y="4437112"/>
            <a:ext cx="418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Information spatio-temporelle d’extraction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45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Web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Processing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Service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e 4"/>
          <p:cNvSpPr/>
          <p:nvPr/>
        </p:nvSpPr>
        <p:spPr>
          <a:xfrm>
            <a:off x="7081040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6" name="Pentagone 5"/>
          <p:cNvSpPr/>
          <p:nvPr/>
        </p:nvSpPr>
        <p:spPr>
          <a:xfrm>
            <a:off x="5508104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428396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2952328" y="6525344"/>
            <a:ext cx="97840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entagone 8"/>
          <p:cNvSpPr/>
          <p:nvPr/>
        </p:nvSpPr>
        <p:spPr>
          <a:xfrm>
            <a:off x="3017528" y="6525344"/>
            <a:ext cx="169848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État de l’art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1251236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0" y="6525344"/>
            <a:ext cx="1619672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Organigramme : Terminateur 11"/>
          <p:cNvSpPr/>
          <p:nvPr/>
        </p:nvSpPr>
        <p:spPr>
          <a:xfrm>
            <a:off x="35496" y="836712"/>
            <a:ext cx="1656184" cy="432048"/>
          </a:xfrm>
          <a:prstGeom prst="flowChartTermina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Requête XML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3257" t="10296" r="24028" b="13768"/>
          <a:stretch>
            <a:fillRect/>
          </a:stretch>
        </p:blipFill>
        <p:spPr bwMode="auto">
          <a:xfrm>
            <a:off x="1835696" y="620688"/>
            <a:ext cx="7236296" cy="58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colade ouvrante 12"/>
          <p:cNvSpPr/>
          <p:nvPr/>
        </p:nvSpPr>
        <p:spPr>
          <a:xfrm>
            <a:off x="1907704" y="5013176"/>
            <a:ext cx="288032" cy="1224136"/>
          </a:xfrm>
          <a:prstGeom prst="leftBrace">
            <a:avLst>
              <a:gd name="adj1" fmla="val 49150"/>
              <a:gd name="adj2" fmla="val 50000"/>
            </a:avLst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-252535" y="5302949"/>
            <a:ext cx="244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Description des </a:t>
            </a:r>
          </a:p>
          <a:p>
            <a:pPr algn="ctr"/>
            <a:r>
              <a:rPr lang="fr-FR" dirty="0" smtClean="0">
                <a:solidFill>
                  <a:srgbClr val="FFC000"/>
                </a:solidFill>
              </a:rPr>
              <a:t>données de sortie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46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Web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Processing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Service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 descr="F:\these\REDACTION-encours\images\Sequence-Galht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2038"/>
            <a:ext cx="9144000" cy="586596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47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224"/>
          <p:cNvSpPr>
            <a:spLocks noChangeAspect="1" noChangeArrowheads="1" noTextEdit="1"/>
          </p:cNvSpPr>
          <p:nvPr/>
        </p:nvSpPr>
        <p:spPr bwMode="auto">
          <a:xfrm>
            <a:off x="15875" y="620713"/>
            <a:ext cx="9280525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395536" y="494116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Données d’entrée</a:t>
            </a:r>
            <a:endParaRPr lang="fr-F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Paramètres spatiaux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Paramètres temporels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95536" y="49411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Un job de grille par donnée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95536" y="4941168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Module hydrologique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Données d’entrée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Paramètres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Horizon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Pondération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3" name="Forme 72"/>
          <p:cNvCxnSpPr>
            <a:stCxn id="25" idx="2"/>
            <a:endCxn id="26" idx="1"/>
          </p:cNvCxnSpPr>
          <p:nvPr/>
        </p:nvCxnSpPr>
        <p:spPr>
          <a:xfrm rot="10800000" flipV="1">
            <a:off x="2328216" y="1826822"/>
            <a:ext cx="1278142" cy="1854206"/>
          </a:xfrm>
          <a:prstGeom prst="bentConnector2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0800000">
            <a:off x="4650474" y="1826823"/>
            <a:ext cx="2484276" cy="1926539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ngle 59"/>
          <p:cNvCxnSpPr>
            <a:stCxn id="25" idx="4"/>
            <a:endCxn id="2052" idx="0"/>
          </p:cNvCxnSpPr>
          <p:nvPr/>
        </p:nvCxnSpPr>
        <p:spPr>
          <a:xfrm>
            <a:off x="4650474" y="1826822"/>
            <a:ext cx="932540" cy="2538282"/>
          </a:xfrm>
          <a:prstGeom prst="bentConnector2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2382222" y="1412776"/>
            <a:ext cx="116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Invocation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2456588" y="1412776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Message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Organigramme : Terminateur 11"/>
          <p:cNvSpPr/>
          <p:nvPr/>
        </p:nvSpPr>
        <p:spPr>
          <a:xfrm>
            <a:off x="149974" y="908720"/>
            <a:ext cx="1656184" cy="432048"/>
          </a:xfrm>
          <a:prstGeom prst="flowChartTermina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Requête XML</a:t>
            </a:r>
            <a:endParaRPr lang="fr-FR" dirty="0"/>
          </a:p>
        </p:txBody>
      </p:sp>
      <p:grpSp>
        <p:nvGrpSpPr>
          <p:cNvPr id="2" name="Groupe 23"/>
          <p:cNvGrpSpPr/>
          <p:nvPr/>
        </p:nvGrpSpPr>
        <p:grpSpPr>
          <a:xfrm>
            <a:off x="7660746" y="1052736"/>
            <a:ext cx="914164" cy="1512168"/>
            <a:chOff x="7524328" y="1628800"/>
            <a:chExt cx="914164" cy="151216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24328" y="1628800"/>
              <a:ext cx="914164" cy="1255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ZoneTexte 18"/>
            <p:cNvSpPr txBox="1"/>
            <p:nvPr/>
          </p:nvSpPr>
          <p:spPr>
            <a:xfrm>
              <a:off x="7740352" y="277163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85000"/>
                    </a:schemeClr>
                  </a:solidFill>
                </a:rPr>
                <a:t>SE</a:t>
              </a:r>
              <a:endParaRPr lang="fr-F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" name="Groupe 22"/>
          <p:cNvGrpSpPr/>
          <p:nvPr/>
        </p:nvGrpSpPr>
        <p:grpSpPr>
          <a:xfrm>
            <a:off x="7134750" y="3068960"/>
            <a:ext cx="914164" cy="1584176"/>
            <a:chOff x="7596336" y="3212976"/>
            <a:chExt cx="914164" cy="1584176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3212976"/>
              <a:ext cx="914164" cy="136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ZoneTexte 19"/>
            <p:cNvSpPr txBox="1"/>
            <p:nvPr/>
          </p:nvSpPr>
          <p:spPr>
            <a:xfrm>
              <a:off x="7740352" y="442782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85000"/>
                    </a:schemeClr>
                  </a:solidFill>
                </a:rPr>
                <a:t>CE</a:t>
              </a:r>
              <a:endParaRPr lang="fr-F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4" name="Groupe 21"/>
          <p:cNvGrpSpPr/>
          <p:nvPr/>
        </p:nvGrpSpPr>
        <p:grpSpPr>
          <a:xfrm>
            <a:off x="4974510" y="4365104"/>
            <a:ext cx="1300356" cy="1798459"/>
            <a:chOff x="4079285" y="2957513"/>
            <a:chExt cx="1300356" cy="179845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27513" y="2957513"/>
              <a:ext cx="920551" cy="1257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ZoneTexte 20"/>
            <p:cNvSpPr txBox="1"/>
            <p:nvPr/>
          </p:nvSpPr>
          <p:spPr>
            <a:xfrm>
              <a:off x="4079285" y="4109641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>
                      <a:lumMod val="85000"/>
                    </a:schemeClr>
                  </a:solidFill>
                </a:rPr>
                <a:t>Courtier de </a:t>
              </a:r>
            </a:p>
            <a:p>
              <a:pPr algn="ctr"/>
              <a:r>
                <a:rPr lang="fr-FR" dirty="0" smtClean="0">
                  <a:solidFill>
                    <a:schemeClr val="bg1">
                      <a:lumMod val="85000"/>
                    </a:schemeClr>
                  </a:solidFill>
                </a:rPr>
                <a:t>ressources</a:t>
              </a:r>
              <a:endParaRPr lang="fr-F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5" name="Cube 24"/>
          <p:cNvSpPr/>
          <p:nvPr/>
        </p:nvSpPr>
        <p:spPr>
          <a:xfrm>
            <a:off x="3606358" y="1196752"/>
            <a:ext cx="1296144" cy="1008112"/>
          </a:xfrm>
          <a:prstGeom prst="cub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WCS</a:t>
            </a:r>
            <a:endParaRPr lang="fr-FR" dirty="0"/>
          </a:p>
        </p:txBody>
      </p:sp>
      <p:sp>
        <p:nvSpPr>
          <p:cNvPr id="26" name="Cube 25"/>
          <p:cNvSpPr/>
          <p:nvPr/>
        </p:nvSpPr>
        <p:spPr>
          <a:xfrm>
            <a:off x="1806158" y="3429000"/>
            <a:ext cx="1296144" cy="1008112"/>
          </a:xfrm>
          <a:prstGeom prst="cub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WPS</a:t>
            </a:r>
            <a:endParaRPr lang="fr-FR" dirty="0"/>
          </a:p>
        </p:txBody>
      </p:sp>
      <p:cxnSp>
        <p:nvCxnSpPr>
          <p:cNvPr id="56" name="Forme 55"/>
          <p:cNvCxnSpPr>
            <a:stCxn id="12" idx="2"/>
            <a:endCxn id="26" idx="2"/>
          </p:cNvCxnSpPr>
          <p:nvPr/>
        </p:nvCxnSpPr>
        <p:spPr>
          <a:xfrm rot="16200000" flipH="1">
            <a:off x="32961" y="2285873"/>
            <a:ext cx="2718302" cy="828092"/>
          </a:xfrm>
          <a:prstGeom prst="bentConnector2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e 57"/>
          <p:cNvCxnSpPr>
            <a:stCxn id="26" idx="1"/>
            <a:endCxn id="25" idx="2"/>
          </p:cNvCxnSpPr>
          <p:nvPr/>
        </p:nvCxnSpPr>
        <p:spPr>
          <a:xfrm rot="5400000" flipH="1" flipV="1">
            <a:off x="2040184" y="2114854"/>
            <a:ext cx="1854206" cy="1278142"/>
          </a:xfrm>
          <a:prstGeom prst="bentConnector2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en angle 61"/>
          <p:cNvCxnSpPr/>
          <p:nvPr/>
        </p:nvCxnSpPr>
        <p:spPr>
          <a:xfrm flipH="1">
            <a:off x="8048914" y="1680627"/>
            <a:ext cx="525996" cy="2072734"/>
          </a:xfrm>
          <a:prstGeom prst="bentConnector3">
            <a:avLst>
              <a:gd name="adj1" fmla="val -43460"/>
            </a:avLst>
          </a:prstGeom>
          <a:ln w="25400">
            <a:solidFill>
              <a:schemeClr val="bg1">
                <a:lumMod val="8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10800000" flipH="1">
            <a:off x="7134750" y="1680627"/>
            <a:ext cx="525996" cy="2072734"/>
          </a:xfrm>
          <a:prstGeom prst="bentConnector3">
            <a:avLst>
              <a:gd name="adj1" fmla="val -101407"/>
            </a:avLst>
          </a:prstGeom>
          <a:ln w="25400">
            <a:solidFill>
              <a:schemeClr val="bg1">
                <a:lumMod val="8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 rot="16200000">
            <a:off x="6037064" y="2510462"/>
            <a:ext cx="69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copie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 rot="5400000">
            <a:off x="8649597" y="2510463"/>
            <a:ext cx="69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copie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084618" y="1425476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Référencement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6" name="Connecteur en angle 75"/>
          <p:cNvCxnSpPr>
            <a:stCxn id="26" idx="4"/>
            <a:endCxn id="2052" idx="1"/>
          </p:cNvCxnSpPr>
          <p:nvPr/>
        </p:nvCxnSpPr>
        <p:spPr>
          <a:xfrm>
            <a:off x="2850274" y="4059070"/>
            <a:ext cx="2272464" cy="934936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3203848" y="364502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Soumission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5" name="Groupe 81"/>
          <p:cNvGrpSpPr/>
          <p:nvPr/>
        </p:nvGrpSpPr>
        <p:grpSpPr>
          <a:xfrm>
            <a:off x="6043289" y="4653136"/>
            <a:ext cx="1469607" cy="729372"/>
            <a:chOff x="6043289" y="4653136"/>
            <a:chExt cx="1469607" cy="729372"/>
          </a:xfrm>
        </p:grpSpPr>
        <p:cxnSp>
          <p:nvCxnSpPr>
            <p:cNvPr id="80" name="Forme 79"/>
            <p:cNvCxnSpPr>
              <a:stCxn id="2052" idx="3"/>
              <a:endCxn id="20" idx="2"/>
            </p:cNvCxnSpPr>
            <p:nvPr/>
          </p:nvCxnSpPr>
          <p:spPr>
            <a:xfrm flipV="1">
              <a:off x="6043289" y="4653136"/>
              <a:ext cx="1445631" cy="340870"/>
            </a:xfrm>
            <a:prstGeom prst="bentConnector2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ZoneTexte 80"/>
            <p:cNvSpPr txBox="1"/>
            <p:nvPr/>
          </p:nvSpPr>
          <p:spPr>
            <a:xfrm>
              <a:off x="6300192" y="5013176"/>
              <a:ext cx="1212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85000"/>
                    </a:schemeClr>
                  </a:solidFill>
                </a:rPr>
                <a:t>Attribution</a:t>
              </a:r>
              <a:endParaRPr lang="fr-F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83" name="ZoneTexte 82"/>
          <p:cNvSpPr txBox="1"/>
          <p:nvPr/>
        </p:nvSpPr>
        <p:spPr>
          <a:xfrm>
            <a:off x="5556791" y="378904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Soumission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" name="Groupe 86"/>
          <p:cNvGrpSpPr/>
          <p:nvPr/>
        </p:nvGrpSpPr>
        <p:grpSpPr>
          <a:xfrm>
            <a:off x="3131840" y="3284984"/>
            <a:ext cx="4002910" cy="468377"/>
            <a:chOff x="3131840" y="3284984"/>
            <a:chExt cx="4002910" cy="468377"/>
          </a:xfrm>
        </p:grpSpPr>
        <p:cxnSp>
          <p:nvCxnSpPr>
            <p:cNvPr id="85" name="Connecteur droit avec flèche 84"/>
            <p:cNvCxnSpPr>
              <a:stCxn id="2055" idx="1"/>
            </p:cNvCxnSpPr>
            <p:nvPr/>
          </p:nvCxnSpPr>
          <p:spPr>
            <a:xfrm rot="10800000">
              <a:off x="3131840" y="3753361"/>
              <a:ext cx="4002910" cy="0"/>
            </a:xfrm>
            <a:prstGeom prst="straightConnector1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/>
            <p:cNvSpPr txBox="1"/>
            <p:nvPr/>
          </p:nvSpPr>
          <p:spPr>
            <a:xfrm>
              <a:off x="4139952" y="3284984"/>
              <a:ext cx="1623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85000"/>
                    </a:schemeClr>
                  </a:solidFill>
                </a:rPr>
                <a:t>Référencement</a:t>
              </a:r>
              <a:endParaRPr lang="fr-F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84784"/>
            <a:ext cx="5937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ZoneTexte 49"/>
          <p:cNvSpPr txBox="1"/>
          <p:nvPr/>
        </p:nvSpPr>
        <p:spPr>
          <a:xfrm>
            <a:off x="395536" y="49411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Donnée originale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95536" y="49411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Donnée modifiée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95536" y="49411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Un job de grille : Modélisation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7" name="Groupe 74"/>
          <p:cNvGrpSpPr/>
          <p:nvPr/>
        </p:nvGrpSpPr>
        <p:grpSpPr>
          <a:xfrm>
            <a:off x="1043608" y="2348880"/>
            <a:ext cx="1093788" cy="544513"/>
            <a:chOff x="5848350" y="5445125"/>
            <a:chExt cx="1093788" cy="544513"/>
          </a:xfrm>
        </p:grpSpPr>
        <p:sp>
          <p:nvSpPr>
            <p:cNvPr id="55" name="Freeform 300"/>
            <p:cNvSpPr>
              <a:spLocks noEditPoints="1"/>
            </p:cNvSpPr>
            <p:nvPr/>
          </p:nvSpPr>
          <p:spPr bwMode="auto">
            <a:xfrm>
              <a:off x="6284913" y="5694363"/>
              <a:ext cx="331788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29" y="3"/>
                </a:cxn>
                <a:cxn ang="0">
                  <a:pos x="19" y="3"/>
                </a:cxn>
                <a:cxn ang="0">
                  <a:pos x="19" y="0"/>
                </a:cxn>
                <a:cxn ang="0">
                  <a:pos x="37" y="0"/>
                </a:cxn>
                <a:cxn ang="0">
                  <a:pos x="47" y="0"/>
                </a:cxn>
                <a:cxn ang="0">
                  <a:pos x="47" y="3"/>
                </a:cxn>
                <a:cxn ang="0">
                  <a:pos x="37" y="3"/>
                </a:cxn>
                <a:cxn ang="0">
                  <a:pos x="37" y="0"/>
                </a:cxn>
                <a:cxn ang="0">
                  <a:pos x="55" y="0"/>
                </a:cxn>
                <a:cxn ang="0">
                  <a:pos x="66" y="0"/>
                </a:cxn>
                <a:cxn ang="0">
                  <a:pos x="66" y="3"/>
                </a:cxn>
                <a:cxn ang="0">
                  <a:pos x="55" y="3"/>
                </a:cxn>
                <a:cxn ang="0">
                  <a:pos x="55" y="0"/>
                </a:cxn>
                <a:cxn ang="0">
                  <a:pos x="73" y="0"/>
                </a:cxn>
                <a:cxn ang="0">
                  <a:pos x="84" y="0"/>
                </a:cxn>
                <a:cxn ang="0">
                  <a:pos x="84" y="3"/>
                </a:cxn>
                <a:cxn ang="0">
                  <a:pos x="73" y="3"/>
                </a:cxn>
                <a:cxn ang="0">
                  <a:pos x="73" y="0"/>
                </a:cxn>
                <a:cxn ang="0">
                  <a:pos x="92" y="0"/>
                </a:cxn>
                <a:cxn ang="0">
                  <a:pos x="102" y="0"/>
                </a:cxn>
                <a:cxn ang="0">
                  <a:pos x="102" y="3"/>
                </a:cxn>
                <a:cxn ang="0">
                  <a:pos x="92" y="3"/>
                </a:cxn>
                <a:cxn ang="0">
                  <a:pos x="92" y="0"/>
                </a:cxn>
                <a:cxn ang="0">
                  <a:pos x="110" y="0"/>
                </a:cxn>
                <a:cxn ang="0">
                  <a:pos x="120" y="0"/>
                </a:cxn>
                <a:cxn ang="0">
                  <a:pos x="120" y="3"/>
                </a:cxn>
                <a:cxn ang="0">
                  <a:pos x="110" y="3"/>
                </a:cxn>
                <a:cxn ang="0">
                  <a:pos x="110" y="0"/>
                </a:cxn>
                <a:cxn ang="0">
                  <a:pos x="128" y="0"/>
                </a:cxn>
                <a:cxn ang="0">
                  <a:pos x="138" y="0"/>
                </a:cxn>
                <a:cxn ang="0">
                  <a:pos x="138" y="3"/>
                </a:cxn>
                <a:cxn ang="0">
                  <a:pos x="128" y="3"/>
                </a:cxn>
                <a:cxn ang="0">
                  <a:pos x="128" y="0"/>
                </a:cxn>
                <a:cxn ang="0">
                  <a:pos x="146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146" y="3"/>
                </a:cxn>
                <a:cxn ang="0">
                  <a:pos x="146" y="0"/>
                </a:cxn>
                <a:cxn ang="0">
                  <a:pos x="164" y="0"/>
                </a:cxn>
                <a:cxn ang="0">
                  <a:pos x="175" y="0"/>
                </a:cxn>
                <a:cxn ang="0">
                  <a:pos x="175" y="3"/>
                </a:cxn>
                <a:cxn ang="0">
                  <a:pos x="164" y="3"/>
                </a:cxn>
                <a:cxn ang="0">
                  <a:pos x="164" y="0"/>
                </a:cxn>
                <a:cxn ang="0">
                  <a:pos x="183" y="0"/>
                </a:cxn>
                <a:cxn ang="0">
                  <a:pos x="193" y="0"/>
                </a:cxn>
                <a:cxn ang="0">
                  <a:pos x="193" y="3"/>
                </a:cxn>
                <a:cxn ang="0">
                  <a:pos x="183" y="3"/>
                </a:cxn>
                <a:cxn ang="0">
                  <a:pos x="183" y="0"/>
                </a:cxn>
                <a:cxn ang="0">
                  <a:pos x="201" y="0"/>
                </a:cxn>
                <a:cxn ang="0">
                  <a:pos x="209" y="0"/>
                </a:cxn>
                <a:cxn ang="0">
                  <a:pos x="209" y="3"/>
                </a:cxn>
                <a:cxn ang="0">
                  <a:pos x="201" y="3"/>
                </a:cxn>
                <a:cxn ang="0">
                  <a:pos x="201" y="0"/>
                </a:cxn>
              </a:cxnLst>
              <a:rect l="0" t="0" r="r" b="b"/>
              <a:pathLst>
                <a:path w="209" h="3">
                  <a:moveTo>
                    <a:pt x="0" y="0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19" y="0"/>
                  </a:moveTo>
                  <a:lnTo>
                    <a:pt x="29" y="0"/>
                  </a:lnTo>
                  <a:lnTo>
                    <a:pt x="29" y="3"/>
                  </a:lnTo>
                  <a:lnTo>
                    <a:pt x="19" y="3"/>
                  </a:lnTo>
                  <a:lnTo>
                    <a:pt x="19" y="0"/>
                  </a:lnTo>
                  <a:close/>
                  <a:moveTo>
                    <a:pt x="37" y="0"/>
                  </a:moveTo>
                  <a:lnTo>
                    <a:pt x="47" y="0"/>
                  </a:lnTo>
                  <a:lnTo>
                    <a:pt x="47" y="3"/>
                  </a:lnTo>
                  <a:lnTo>
                    <a:pt x="37" y="3"/>
                  </a:lnTo>
                  <a:lnTo>
                    <a:pt x="37" y="0"/>
                  </a:lnTo>
                  <a:close/>
                  <a:moveTo>
                    <a:pt x="55" y="0"/>
                  </a:moveTo>
                  <a:lnTo>
                    <a:pt x="66" y="0"/>
                  </a:lnTo>
                  <a:lnTo>
                    <a:pt x="66" y="3"/>
                  </a:lnTo>
                  <a:lnTo>
                    <a:pt x="55" y="3"/>
                  </a:lnTo>
                  <a:lnTo>
                    <a:pt x="55" y="0"/>
                  </a:lnTo>
                  <a:close/>
                  <a:moveTo>
                    <a:pt x="73" y="0"/>
                  </a:moveTo>
                  <a:lnTo>
                    <a:pt x="84" y="0"/>
                  </a:lnTo>
                  <a:lnTo>
                    <a:pt x="84" y="3"/>
                  </a:lnTo>
                  <a:lnTo>
                    <a:pt x="73" y="3"/>
                  </a:lnTo>
                  <a:lnTo>
                    <a:pt x="73" y="0"/>
                  </a:lnTo>
                  <a:close/>
                  <a:moveTo>
                    <a:pt x="92" y="0"/>
                  </a:moveTo>
                  <a:lnTo>
                    <a:pt x="102" y="0"/>
                  </a:lnTo>
                  <a:lnTo>
                    <a:pt x="102" y="3"/>
                  </a:lnTo>
                  <a:lnTo>
                    <a:pt x="92" y="3"/>
                  </a:lnTo>
                  <a:lnTo>
                    <a:pt x="92" y="0"/>
                  </a:lnTo>
                  <a:close/>
                  <a:moveTo>
                    <a:pt x="110" y="0"/>
                  </a:moveTo>
                  <a:lnTo>
                    <a:pt x="120" y="0"/>
                  </a:lnTo>
                  <a:lnTo>
                    <a:pt x="120" y="3"/>
                  </a:lnTo>
                  <a:lnTo>
                    <a:pt x="110" y="3"/>
                  </a:lnTo>
                  <a:lnTo>
                    <a:pt x="110" y="0"/>
                  </a:lnTo>
                  <a:close/>
                  <a:moveTo>
                    <a:pt x="128" y="0"/>
                  </a:moveTo>
                  <a:lnTo>
                    <a:pt x="138" y="0"/>
                  </a:lnTo>
                  <a:lnTo>
                    <a:pt x="138" y="3"/>
                  </a:lnTo>
                  <a:lnTo>
                    <a:pt x="128" y="3"/>
                  </a:lnTo>
                  <a:lnTo>
                    <a:pt x="128" y="0"/>
                  </a:lnTo>
                  <a:close/>
                  <a:moveTo>
                    <a:pt x="146" y="0"/>
                  </a:moveTo>
                  <a:lnTo>
                    <a:pt x="157" y="0"/>
                  </a:lnTo>
                  <a:lnTo>
                    <a:pt x="157" y="3"/>
                  </a:lnTo>
                  <a:lnTo>
                    <a:pt x="146" y="3"/>
                  </a:lnTo>
                  <a:lnTo>
                    <a:pt x="146" y="0"/>
                  </a:lnTo>
                  <a:close/>
                  <a:moveTo>
                    <a:pt x="164" y="0"/>
                  </a:moveTo>
                  <a:lnTo>
                    <a:pt x="175" y="0"/>
                  </a:lnTo>
                  <a:lnTo>
                    <a:pt x="175" y="3"/>
                  </a:lnTo>
                  <a:lnTo>
                    <a:pt x="164" y="3"/>
                  </a:lnTo>
                  <a:lnTo>
                    <a:pt x="164" y="0"/>
                  </a:lnTo>
                  <a:close/>
                  <a:moveTo>
                    <a:pt x="183" y="0"/>
                  </a:moveTo>
                  <a:lnTo>
                    <a:pt x="193" y="0"/>
                  </a:lnTo>
                  <a:lnTo>
                    <a:pt x="193" y="3"/>
                  </a:lnTo>
                  <a:lnTo>
                    <a:pt x="183" y="3"/>
                  </a:lnTo>
                  <a:lnTo>
                    <a:pt x="183" y="0"/>
                  </a:lnTo>
                  <a:close/>
                  <a:moveTo>
                    <a:pt x="201" y="0"/>
                  </a:moveTo>
                  <a:lnTo>
                    <a:pt x="209" y="0"/>
                  </a:lnTo>
                  <a:lnTo>
                    <a:pt x="209" y="3"/>
                  </a:lnTo>
                  <a:lnTo>
                    <a:pt x="201" y="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6284913" y="5532438"/>
              <a:ext cx="331788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29" y="3"/>
                </a:cxn>
                <a:cxn ang="0">
                  <a:pos x="19" y="3"/>
                </a:cxn>
                <a:cxn ang="0">
                  <a:pos x="19" y="0"/>
                </a:cxn>
                <a:cxn ang="0">
                  <a:pos x="37" y="0"/>
                </a:cxn>
                <a:cxn ang="0">
                  <a:pos x="47" y="0"/>
                </a:cxn>
                <a:cxn ang="0">
                  <a:pos x="47" y="3"/>
                </a:cxn>
                <a:cxn ang="0">
                  <a:pos x="37" y="3"/>
                </a:cxn>
                <a:cxn ang="0">
                  <a:pos x="37" y="0"/>
                </a:cxn>
                <a:cxn ang="0">
                  <a:pos x="55" y="0"/>
                </a:cxn>
                <a:cxn ang="0">
                  <a:pos x="66" y="0"/>
                </a:cxn>
                <a:cxn ang="0">
                  <a:pos x="66" y="3"/>
                </a:cxn>
                <a:cxn ang="0">
                  <a:pos x="55" y="3"/>
                </a:cxn>
                <a:cxn ang="0">
                  <a:pos x="55" y="0"/>
                </a:cxn>
                <a:cxn ang="0">
                  <a:pos x="73" y="0"/>
                </a:cxn>
                <a:cxn ang="0">
                  <a:pos x="84" y="0"/>
                </a:cxn>
                <a:cxn ang="0">
                  <a:pos x="84" y="3"/>
                </a:cxn>
                <a:cxn ang="0">
                  <a:pos x="73" y="3"/>
                </a:cxn>
                <a:cxn ang="0">
                  <a:pos x="73" y="0"/>
                </a:cxn>
                <a:cxn ang="0">
                  <a:pos x="92" y="0"/>
                </a:cxn>
                <a:cxn ang="0">
                  <a:pos x="102" y="0"/>
                </a:cxn>
                <a:cxn ang="0">
                  <a:pos x="102" y="3"/>
                </a:cxn>
                <a:cxn ang="0">
                  <a:pos x="92" y="3"/>
                </a:cxn>
                <a:cxn ang="0">
                  <a:pos x="92" y="0"/>
                </a:cxn>
                <a:cxn ang="0">
                  <a:pos x="110" y="0"/>
                </a:cxn>
                <a:cxn ang="0">
                  <a:pos x="120" y="0"/>
                </a:cxn>
                <a:cxn ang="0">
                  <a:pos x="120" y="3"/>
                </a:cxn>
                <a:cxn ang="0">
                  <a:pos x="110" y="3"/>
                </a:cxn>
                <a:cxn ang="0">
                  <a:pos x="110" y="0"/>
                </a:cxn>
                <a:cxn ang="0">
                  <a:pos x="128" y="0"/>
                </a:cxn>
                <a:cxn ang="0">
                  <a:pos x="138" y="0"/>
                </a:cxn>
                <a:cxn ang="0">
                  <a:pos x="138" y="3"/>
                </a:cxn>
                <a:cxn ang="0">
                  <a:pos x="128" y="3"/>
                </a:cxn>
                <a:cxn ang="0">
                  <a:pos x="128" y="0"/>
                </a:cxn>
                <a:cxn ang="0">
                  <a:pos x="146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146" y="3"/>
                </a:cxn>
                <a:cxn ang="0">
                  <a:pos x="146" y="0"/>
                </a:cxn>
                <a:cxn ang="0">
                  <a:pos x="164" y="0"/>
                </a:cxn>
                <a:cxn ang="0">
                  <a:pos x="175" y="0"/>
                </a:cxn>
                <a:cxn ang="0">
                  <a:pos x="175" y="3"/>
                </a:cxn>
                <a:cxn ang="0">
                  <a:pos x="164" y="3"/>
                </a:cxn>
                <a:cxn ang="0">
                  <a:pos x="164" y="0"/>
                </a:cxn>
                <a:cxn ang="0">
                  <a:pos x="183" y="0"/>
                </a:cxn>
                <a:cxn ang="0">
                  <a:pos x="193" y="0"/>
                </a:cxn>
                <a:cxn ang="0">
                  <a:pos x="193" y="3"/>
                </a:cxn>
                <a:cxn ang="0">
                  <a:pos x="183" y="3"/>
                </a:cxn>
                <a:cxn ang="0">
                  <a:pos x="183" y="0"/>
                </a:cxn>
                <a:cxn ang="0">
                  <a:pos x="201" y="0"/>
                </a:cxn>
                <a:cxn ang="0">
                  <a:pos x="209" y="0"/>
                </a:cxn>
                <a:cxn ang="0">
                  <a:pos x="209" y="3"/>
                </a:cxn>
                <a:cxn ang="0">
                  <a:pos x="201" y="3"/>
                </a:cxn>
                <a:cxn ang="0">
                  <a:pos x="201" y="0"/>
                </a:cxn>
              </a:cxnLst>
              <a:rect l="0" t="0" r="r" b="b"/>
              <a:pathLst>
                <a:path w="209" h="3">
                  <a:moveTo>
                    <a:pt x="0" y="0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19" y="0"/>
                  </a:moveTo>
                  <a:lnTo>
                    <a:pt x="29" y="0"/>
                  </a:lnTo>
                  <a:lnTo>
                    <a:pt x="29" y="3"/>
                  </a:lnTo>
                  <a:lnTo>
                    <a:pt x="19" y="3"/>
                  </a:lnTo>
                  <a:lnTo>
                    <a:pt x="19" y="0"/>
                  </a:lnTo>
                  <a:close/>
                  <a:moveTo>
                    <a:pt x="37" y="0"/>
                  </a:moveTo>
                  <a:lnTo>
                    <a:pt x="47" y="0"/>
                  </a:lnTo>
                  <a:lnTo>
                    <a:pt x="47" y="3"/>
                  </a:lnTo>
                  <a:lnTo>
                    <a:pt x="37" y="3"/>
                  </a:lnTo>
                  <a:lnTo>
                    <a:pt x="37" y="0"/>
                  </a:lnTo>
                  <a:close/>
                  <a:moveTo>
                    <a:pt x="55" y="0"/>
                  </a:moveTo>
                  <a:lnTo>
                    <a:pt x="66" y="0"/>
                  </a:lnTo>
                  <a:lnTo>
                    <a:pt x="66" y="3"/>
                  </a:lnTo>
                  <a:lnTo>
                    <a:pt x="55" y="3"/>
                  </a:lnTo>
                  <a:lnTo>
                    <a:pt x="55" y="0"/>
                  </a:lnTo>
                  <a:close/>
                  <a:moveTo>
                    <a:pt x="73" y="0"/>
                  </a:moveTo>
                  <a:lnTo>
                    <a:pt x="84" y="0"/>
                  </a:lnTo>
                  <a:lnTo>
                    <a:pt x="84" y="3"/>
                  </a:lnTo>
                  <a:lnTo>
                    <a:pt x="73" y="3"/>
                  </a:lnTo>
                  <a:lnTo>
                    <a:pt x="73" y="0"/>
                  </a:lnTo>
                  <a:close/>
                  <a:moveTo>
                    <a:pt x="92" y="0"/>
                  </a:moveTo>
                  <a:lnTo>
                    <a:pt x="102" y="0"/>
                  </a:lnTo>
                  <a:lnTo>
                    <a:pt x="102" y="3"/>
                  </a:lnTo>
                  <a:lnTo>
                    <a:pt x="92" y="3"/>
                  </a:lnTo>
                  <a:lnTo>
                    <a:pt x="92" y="0"/>
                  </a:lnTo>
                  <a:close/>
                  <a:moveTo>
                    <a:pt x="110" y="0"/>
                  </a:moveTo>
                  <a:lnTo>
                    <a:pt x="120" y="0"/>
                  </a:lnTo>
                  <a:lnTo>
                    <a:pt x="120" y="3"/>
                  </a:lnTo>
                  <a:lnTo>
                    <a:pt x="110" y="3"/>
                  </a:lnTo>
                  <a:lnTo>
                    <a:pt x="110" y="0"/>
                  </a:lnTo>
                  <a:close/>
                  <a:moveTo>
                    <a:pt x="128" y="0"/>
                  </a:moveTo>
                  <a:lnTo>
                    <a:pt x="138" y="0"/>
                  </a:lnTo>
                  <a:lnTo>
                    <a:pt x="138" y="3"/>
                  </a:lnTo>
                  <a:lnTo>
                    <a:pt x="128" y="3"/>
                  </a:lnTo>
                  <a:lnTo>
                    <a:pt x="128" y="0"/>
                  </a:lnTo>
                  <a:close/>
                  <a:moveTo>
                    <a:pt x="146" y="0"/>
                  </a:moveTo>
                  <a:lnTo>
                    <a:pt x="157" y="0"/>
                  </a:lnTo>
                  <a:lnTo>
                    <a:pt x="157" y="3"/>
                  </a:lnTo>
                  <a:lnTo>
                    <a:pt x="146" y="3"/>
                  </a:lnTo>
                  <a:lnTo>
                    <a:pt x="146" y="0"/>
                  </a:lnTo>
                  <a:close/>
                  <a:moveTo>
                    <a:pt x="164" y="0"/>
                  </a:moveTo>
                  <a:lnTo>
                    <a:pt x="175" y="0"/>
                  </a:lnTo>
                  <a:lnTo>
                    <a:pt x="175" y="3"/>
                  </a:lnTo>
                  <a:lnTo>
                    <a:pt x="164" y="3"/>
                  </a:lnTo>
                  <a:lnTo>
                    <a:pt x="164" y="0"/>
                  </a:lnTo>
                  <a:close/>
                  <a:moveTo>
                    <a:pt x="183" y="0"/>
                  </a:moveTo>
                  <a:lnTo>
                    <a:pt x="193" y="0"/>
                  </a:lnTo>
                  <a:lnTo>
                    <a:pt x="193" y="3"/>
                  </a:lnTo>
                  <a:lnTo>
                    <a:pt x="183" y="3"/>
                  </a:lnTo>
                  <a:lnTo>
                    <a:pt x="183" y="0"/>
                  </a:lnTo>
                  <a:close/>
                  <a:moveTo>
                    <a:pt x="201" y="0"/>
                  </a:moveTo>
                  <a:lnTo>
                    <a:pt x="209" y="0"/>
                  </a:lnTo>
                  <a:lnTo>
                    <a:pt x="209" y="3"/>
                  </a:lnTo>
                  <a:lnTo>
                    <a:pt x="201" y="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302"/>
            <p:cNvSpPr>
              <a:spLocks noChangeArrowheads="1"/>
            </p:cNvSpPr>
            <p:nvPr/>
          </p:nvSpPr>
          <p:spPr bwMode="auto">
            <a:xfrm>
              <a:off x="5848350" y="5986463"/>
              <a:ext cx="1093788" cy="3175"/>
            </a:xfrm>
            <a:prstGeom prst="rect">
              <a:avLst/>
            </a:prstGeom>
            <a:solidFill>
              <a:srgbClr val="D9D9D9"/>
            </a:solidFill>
            <a:ln w="0" cap="flat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03"/>
            <p:cNvSpPr>
              <a:spLocks noEditPoints="1"/>
            </p:cNvSpPr>
            <p:nvPr/>
          </p:nvSpPr>
          <p:spPr bwMode="auto">
            <a:xfrm>
              <a:off x="6269038" y="5445125"/>
              <a:ext cx="33338" cy="544512"/>
            </a:xfrm>
            <a:custGeom>
              <a:avLst/>
              <a:gdLst/>
              <a:ahLst/>
              <a:cxnLst>
                <a:cxn ang="0">
                  <a:pos x="9" y="343"/>
                </a:cxn>
                <a:cxn ang="0">
                  <a:pos x="9" y="17"/>
                </a:cxn>
                <a:cxn ang="0">
                  <a:pos x="12" y="17"/>
                </a:cxn>
                <a:cxn ang="0">
                  <a:pos x="12" y="343"/>
                </a:cxn>
                <a:cxn ang="0">
                  <a:pos x="9" y="343"/>
                </a:cxn>
                <a:cxn ang="0">
                  <a:pos x="0" y="21"/>
                </a:cxn>
                <a:cxn ang="0">
                  <a:pos x="10" y="0"/>
                </a:cxn>
                <a:cxn ang="0">
                  <a:pos x="21" y="21"/>
                </a:cxn>
                <a:cxn ang="0">
                  <a:pos x="0" y="21"/>
                </a:cxn>
              </a:cxnLst>
              <a:rect l="0" t="0" r="r" b="b"/>
              <a:pathLst>
                <a:path w="21" h="343">
                  <a:moveTo>
                    <a:pt x="9" y="343"/>
                  </a:moveTo>
                  <a:lnTo>
                    <a:pt x="9" y="17"/>
                  </a:lnTo>
                  <a:lnTo>
                    <a:pt x="12" y="17"/>
                  </a:lnTo>
                  <a:lnTo>
                    <a:pt x="12" y="343"/>
                  </a:lnTo>
                  <a:lnTo>
                    <a:pt x="9" y="343"/>
                  </a:lnTo>
                  <a:close/>
                  <a:moveTo>
                    <a:pt x="0" y="21"/>
                  </a:moveTo>
                  <a:lnTo>
                    <a:pt x="10" y="0"/>
                  </a:lnTo>
                  <a:lnTo>
                    <a:pt x="21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04"/>
            <p:cNvSpPr>
              <a:spLocks/>
            </p:cNvSpPr>
            <p:nvPr/>
          </p:nvSpPr>
          <p:spPr bwMode="auto">
            <a:xfrm>
              <a:off x="5859463" y="5727700"/>
              <a:ext cx="434975" cy="238125"/>
            </a:xfrm>
            <a:custGeom>
              <a:avLst/>
              <a:gdLst/>
              <a:ahLst/>
              <a:cxnLst>
                <a:cxn ang="0">
                  <a:pos x="347" y="884"/>
                </a:cxn>
                <a:cxn ang="0">
                  <a:pos x="504" y="874"/>
                </a:cxn>
                <a:cxn ang="0">
                  <a:pos x="563" y="868"/>
                </a:cxn>
                <a:cxn ang="0">
                  <a:pos x="586" y="866"/>
                </a:cxn>
                <a:cxn ang="0">
                  <a:pos x="760" y="851"/>
                </a:cxn>
                <a:cxn ang="0">
                  <a:pos x="940" y="828"/>
                </a:cxn>
                <a:cxn ang="0">
                  <a:pos x="1103" y="791"/>
                </a:cxn>
                <a:cxn ang="0">
                  <a:pos x="1240" y="743"/>
                </a:cxn>
                <a:cxn ang="0">
                  <a:pos x="1289" y="713"/>
                </a:cxn>
                <a:cxn ang="0">
                  <a:pos x="1329" y="679"/>
                </a:cxn>
                <a:cxn ang="0">
                  <a:pos x="1362" y="642"/>
                </a:cxn>
                <a:cxn ang="0">
                  <a:pos x="1418" y="576"/>
                </a:cxn>
                <a:cxn ang="0">
                  <a:pos x="1435" y="551"/>
                </a:cxn>
                <a:cxn ang="0">
                  <a:pos x="1470" y="478"/>
                </a:cxn>
                <a:cxn ang="0">
                  <a:pos x="1514" y="371"/>
                </a:cxn>
                <a:cxn ang="0">
                  <a:pos x="1558" y="252"/>
                </a:cxn>
                <a:cxn ang="0">
                  <a:pos x="1600" y="128"/>
                </a:cxn>
                <a:cxn ang="0">
                  <a:pos x="1625" y="49"/>
                </a:cxn>
                <a:cxn ang="0">
                  <a:pos x="1636" y="16"/>
                </a:cxn>
                <a:cxn ang="0">
                  <a:pos x="1659" y="0"/>
                </a:cxn>
                <a:cxn ang="0">
                  <a:pos x="1682" y="31"/>
                </a:cxn>
                <a:cxn ang="0">
                  <a:pos x="1676" y="56"/>
                </a:cxn>
                <a:cxn ang="0">
                  <a:pos x="1633" y="28"/>
                </a:cxn>
                <a:cxn ang="0">
                  <a:pos x="1659" y="48"/>
                </a:cxn>
                <a:cxn ang="0">
                  <a:pos x="1681" y="33"/>
                </a:cxn>
                <a:cxn ang="0">
                  <a:pos x="1670" y="64"/>
                </a:cxn>
                <a:cxn ang="0">
                  <a:pos x="1645" y="143"/>
                </a:cxn>
                <a:cxn ang="0">
                  <a:pos x="1603" y="269"/>
                </a:cxn>
                <a:cxn ang="0">
                  <a:pos x="1559" y="388"/>
                </a:cxn>
                <a:cxn ang="0">
                  <a:pos x="1513" y="499"/>
                </a:cxn>
                <a:cxn ang="0">
                  <a:pos x="1478" y="572"/>
                </a:cxn>
                <a:cxn ang="0">
                  <a:pos x="1455" y="605"/>
                </a:cxn>
                <a:cxn ang="0">
                  <a:pos x="1397" y="674"/>
                </a:cxn>
                <a:cxn ang="0">
                  <a:pos x="1360" y="716"/>
                </a:cxn>
                <a:cxn ang="0">
                  <a:pos x="1314" y="754"/>
                </a:cxn>
                <a:cxn ang="0">
                  <a:pos x="1259" y="788"/>
                </a:cxn>
                <a:cxn ang="0">
                  <a:pos x="1114" y="838"/>
                </a:cxn>
                <a:cxn ang="0">
                  <a:pos x="947" y="875"/>
                </a:cxn>
                <a:cxn ang="0">
                  <a:pos x="765" y="898"/>
                </a:cxn>
                <a:cxn ang="0">
                  <a:pos x="593" y="913"/>
                </a:cxn>
                <a:cxn ang="0">
                  <a:pos x="568" y="915"/>
                </a:cxn>
                <a:cxn ang="0">
                  <a:pos x="507" y="921"/>
                </a:cxn>
                <a:cxn ang="0">
                  <a:pos x="348" y="932"/>
                </a:cxn>
                <a:cxn ang="0">
                  <a:pos x="0" y="893"/>
                </a:cxn>
              </a:cxnLst>
              <a:rect l="0" t="0" r="r" b="b"/>
              <a:pathLst>
                <a:path w="1685" h="941">
                  <a:moveTo>
                    <a:pt x="0" y="893"/>
                  </a:moveTo>
                  <a:lnTo>
                    <a:pt x="347" y="884"/>
                  </a:lnTo>
                  <a:lnTo>
                    <a:pt x="425" y="880"/>
                  </a:lnTo>
                  <a:lnTo>
                    <a:pt x="504" y="874"/>
                  </a:lnTo>
                  <a:lnTo>
                    <a:pt x="536" y="871"/>
                  </a:lnTo>
                  <a:lnTo>
                    <a:pt x="563" y="868"/>
                  </a:lnTo>
                  <a:lnTo>
                    <a:pt x="582" y="866"/>
                  </a:lnTo>
                  <a:lnTo>
                    <a:pt x="586" y="866"/>
                  </a:lnTo>
                  <a:lnTo>
                    <a:pt x="669" y="859"/>
                  </a:lnTo>
                  <a:lnTo>
                    <a:pt x="760" y="851"/>
                  </a:lnTo>
                  <a:lnTo>
                    <a:pt x="853" y="841"/>
                  </a:lnTo>
                  <a:lnTo>
                    <a:pt x="940" y="828"/>
                  </a:lnTo>
                  <a:lnTo>
                    <a:pt x="1022" y="811"/>
                  </a:lnTo>
                  <a:lnTo>
                    <a:pt x="1103" y="791"/>
                  </a:lnTo>
                  <a:lnTo>
                    <a:pt x="1178" y="769"/>
                  </a:lnTo>
                  <a:lnTo>
                    <a:pt x="1240" y="743"/>
                  </a:lnTo>
                  <a:lnTo>
                    <a:pt x="1237" y="745"/>
                  </a:lnTo>
                  <a:lnTo>
                    <a:pt x="1289" y="713"/>
                  </a:lnTo>
                  <a:lnTo>
                    <a:pt x="1286" y="715"/>
                  </a:lnTo>
                  <a:lnTo>
                    <a:pt x="1329" y="679"/>
                  </a:lnTo>
                  <a:lnTo>
                    <a:pt x="1327" y="681"/>
                  </a:lnTo>
                  <a:lnTo>
                    <a:pt x="1362" y="642"/>
                  </a:lnTo>
                  <a:lnTo>
                    <a:pt x="1394" y="607"/>
                  </a:lnTo>
                  <a:lnTo>
                    <a:pt x="1418" y="576"/>
                  </a:lnTo>
                  <a:lnTo>
                    <a:pt x="1437" y="548"/>
                  </a:lnTo>
                  <a:lnTo>
                    <a:pt x="1435" y="551"/>
                  </a:lnTo>
                  <a:lnTo>
                    <a:pt x="1451" y="518"/>
                  </a:lnTo>
                  <a:lnTo>
                    <a:pt x="1470" y="478"/>
                  </a:lnTo>
                  <a:lnTo>
                    <a:pt x="1491" y="428"/>
                  </a:lnTo>
                  <a:lnTo>
                    <a:pt x="1514" y="371"/>
                  </a:lnTo>
                  <a:lnTo>
                    <a:pt x="1537" y="310"/>
                  </a:lnTo>
                  <a:lnTo>
                    <a:pt x="1558" y="252"/>
                  </a:lnTo>
                  <a:lnTo>
                    <a:pt x="1579" y="192"/>
                  </a:lnTo>
                  <a:lnTo>
                    <a:pt x="1600" y="128"/>
                  </a:lnTo>
                  <a:lnTo>
                    <a:pt x="1616" y="72"/>
                  </a:lnTo>
                  <a:lnTo>
                    <a:pt x="1625" y="49"/>
                  </a:lnTo>
                  <a:lnTo>
                    <a:pt x="1630" y="33"/>
                  </a:lnTo>
                  <a:lnTo>
                    <a:pt x="1636" y="16"/>
                  </a:lnTo>
                  <a:cubicBezTo>
                    <a:pt x="1640" y="7"/>
                    <a:pt x="1648" y="0"/>
                    <a:pt x="1658" y="0"/>
                  </a:cubicBezTo>
                  <a:lnTo>
                    <a:pt x="1659" y="0"/>
                  </a:lnTo>
                  <a:cubicBezTo>
                    <a:pt x="1667" y="0"/>
                    <a:pt x="1674" y="4"/>
                    <a:pt x="1679" y="10"/>
                  </a:cubicBezTo>
                  <a:cubicBezTo>
                    <a:pt x="1683" y="16"/>
                    <a:pt x="1685" y="24"/>
                    <a:pt x="1682" y="31"/>
                  </a:cubicBezTo>
                  <a:lnTo>
                    <a:pt x="1679" y="41"/>
                  </a:lnTo>
                  <a:lnTo>
                    <a:pt x="1676" y="56"/>
                  </a:lnTo>
                  <a:lnTo>
                    <a:pt x="1629" y="45"/>
                  </a:lnTo>
                  <a:lnTo>
                    <a:pt x="1633" y="28"/>
                  </a:lnTo>
                  <a:lnTo>
                    <a:pt x="1636" y="18"/>
                  </a:lnTo>
                  <a:lnTo>
                    <a:pt x="1659" y="48"/>
                  </a:lnTo>
                  <a:lnTo>
                    <a:pt x="1658" y="48"/>
                  </a:lnTo>
                  <a:lnTo>
                    <a:pt x="1681" y="33"/>
                  </a:lnTo>
                  <a:lnTo>
                    <a:pt x="1675" y="48"/>
                  </a:lnTo>
                  <a:lnTo>
                    <a:pt x="1670" y="64"/>
                  </a:lnTo>
                  <a:lnTo>
                    <a:pt x="1662" y="86"/>
                  </a:lnTo>
                  <a:lnTo>
                    <a:pt x="1645" y="143"/>
                  </a:lnTo>
                  <a:lnTo>
                    <a:pt x="1624" y="207"/>
                  </a:lnTo>
                  <a:lnTo>
                    <a:pt x="1603" y="269"/>
                  </a:lnTo>
                  <a:lnTo>
                    <a:pt x="1582" y="327"/>
                  </a:lnTo>
                  <a:lnTo>
                    <a:pt x="1559" y="388"/>
                  </a:lnTo>
                  <a:lnTo>
                    <a:pt x="1535" y="447"/>
                  </a:lnTo>
                  <a:lnTo>
                    <a:pt x="1513" y="499"/>
                  </a:lnTo>
                  <a:lnTo>
                    <a:pt x="1494" y="539"/>
                  </a:lnTo>
                  <a:lnTo>
                    <a:pt x="1478" y="572"/>
                  </a:lnTo>
                  <a:cubicBezTo>
                    <a:pt x="1478" y="573"/>
                    <a:pt x="1477" y="574"/>
                    <a:pt x="1476" y="575"/>
                  </a:cubicBezTo>
                  <a:lnTo>
                    <a:pt x="1455" y="605"/>
                  </a:lnTo>
                  <a:lnTo>
                    <a:pt x="1429" y="638"/>
                  </a:lnTo>
                  <a:lnTo>
                    <a:pt x="1397" y="674"/>
                  </a:lnTo>
                  <a:lnTo>
                    <a:pt x="1362" y="713"/>
                  </a:lnTo>
                  <a:cubicBezTo>
                    <a:pt x="1362" y="714"/>
                    <a:pt x="1361" y="715"/>
                    <a:pt x="1360" y="716"/>
                  </a:cubicBezTo>
                  <a:lnTo>
                    <a:pt x="1317" y="752"/>
                  </a:lnTo>
                  <a:cubicBezTo>
                    <a:pt x="1316" y="753"/>
                    <a:pt x="1315" y="753"/>
                    <a:pt x="1314" y="754"/>
                  </a:cubicBezTo>
                  <a:lnTo>
                    <a:pt x="1262" y="786"/>
                  </a:lnTo>
                  <a:cubicBezTo>
                    <a:pt x="1261" y="787"/>
                    <a:pt x="1260" y="787"/>
                    <a:pt x="1259" y="788"/>
                  </a:cubicBezTo>
                  <a:lnTo>
                    <a:pt x="1191" y="816"/>
                  </a:lnTo>
                  <a:lnTo>
                    <a:pt x="1114" y="838"/>
                  </a:lnTo>
                  <a:lnTo>
                    <a:pt x="1031" y="858"/>
                  </a:lnTo>
                  <a:lnTo>
                    <a:pt x="947" y="875"/>
                  </a:lnTo>
                  <a:lnTo>
                    <a:pt x="858" y="888"/>
                  </a:lnTo>
                  <a:lnTo>
                    <a:pt x="765" y="898"/>
                  </a:lnTo>
                  <a:lnTo>
                    <a:pt x="674" y="906"/>
                  </a:lnTo>
                  <a:lnTo>
                    <a:pt x="593" y="913"/>
                  </a:lnTo>
                  <a:lnTo>
                    <a:pt x="585" y="914"/>
                  </a:lnTo>
                  <a:lnTo>
                    <a:pt x="568" y="915"/>
                  </a:lnTo>
                  <a:lnTo>
                    <a:pt x="541" y="918"/>
                  </a:lnTo>
                  <a:lnTo>
                    <a:pt x="507" y="921"/>
                  </a:lnTo>
                  <a:lnTo>
                    <a:pt x="428" y="927"/>
                  </a:lnTo>
                  <a:lnTo>
                    <a:pt x="348" y="932"/>
                  </a:lnTo>
                  <a:lnTo>
                    <a:pt x="1" y="941"/>
                  </a:lnTo>
                  <a:lnTo>
                    <a:pt x="0" y="893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306"/>
            <p:cNvSpPr>
              <a:spLocks/>
            </p:cNvSpPr>
            <p:nvPr/>
          </p:nvSpPr>
          <p:spPr bwMode="auto">
            <a:xfrm>
              <a:off x="6226175" y="5707063"/>
              <a:ext cx="496888" cy="282575"/>
            </a:xfrm>
            <a:custGeom>
              <a:avLst/>
              <a:gdLst/>
              <a:ahLst/>
              <a:cxnLst>
                <a:cxn ang="0">
                  <a:pos x="122" y="390"/>
                </a:cxn>
                <a:cxn ang="0">
                  <a:pos x="201" y="148"/>
                </a:cxn>
                <a:cxn ang="0">
                  <a:pos x="238" y="43"/>
                </a:cxn>
                <a:cxn ang="0">
                  <a:pos x="268" y="10"/>
                </a:cxn>
                <a:cxn ang="0">
                  <a:pos x="331" y="7"/>
                </a:cxn>
                <a:cxn ang="0">
                  <a:pos x="365" y="24"/>
                </a:cxn>
                <a:cxn ang="0">
                  <a:pos x="441" y="92"/>
                </a:cxn>
                <a:cxn ang="0">
                  <a:pos x="469" y="132"/>
                </a:cxn>
                <a:cxn ang="0">
                  <a:pos x="526" y="217"/>
                </a:cxn>
                <a:cxn ang="0">
                  <a:pos x="593" y="331"/>
                </a:cxn>
                <a:cxn ang="0">
                  <a:pos x="657" y="467"/>
                </a:cxn>
                <a:cxn ang="0">
                  <a:pos x="733" y="659"/>
                </a:cxn>
                <a:cxn ang="0">
                  <a:pos x="792" y="763"/>
                </a:cxn>
                <a:cxn ang="0">
                  <a:pos x="832" y="838"/>
                </a:cxn>
                <a:cxn ang="0">
                  <a:pos x="915" y="960"/>
                </a:cxn>
                <a:cxn ang="0">
                  <a:pos x="939" y="984"/>
                </a:cxn>
                <a:cxn ang="0">
                  <a:pos x="1029" y="1025"/>
                </a:cxn>
                <a:cxn ang="0">
                  <a:pos x="1216" y="1052"/>
                </a:cxn>
                <a:cxn ang="0">
                  <a:pos x="1374" y="1057"/>
                </a:cxn>
                <a:cxn ang="0">
                  <a:pos x="1528" y="1063"/>
                </a:cxn>
                <a:cxn ang="0">
                  <a:pos x="1577" y="1063"/>
                </a:cxn>
                <a:cxn ang="0">
                  <a:pos x="1640" y="1067"/>
                </a:cxn>
                <a:cxn ang="0">
                  <a:pos x="1660" y="1068"/>
                </a:cxn>
                <a:cxn ang="0">
                  <a:pos x="1647" y="1115"/>
                </a:cxn>
                <a:cxn ang="0">
                  <a:pos x="1925" y="1121"/>
                </a:cxn>
                <a:cxn ang="0">
                  <a:pos x="1647" y="1067"/>
                </a:cxn>
                <a:cxn ang="0">
                  <a:pos x="1645" y="1114"/>
                </a:cxn>
                <a:cxn ang="0">
                  <a:pos x="1620" y="1113"/>
                </a:cxn>
                <a:cxn ang="0">
                  <a:pos x="1564" y="1109"/>
                </a:cxn>
                <a:cxn ang="0">
                  <a:pos x="1482" y="1112"/>
                </a:cxn>
                <a:cxn ang="0">
                  <a:pos x="1301" y="1105"/>
                </a:cxn>
                <a:cxn ang="0">
                  <a:pos x="1151" y="1092"/>
                </a:cxn>
                <a:cxn ang="0">
                  <a:pos x="959" y="1052"/>
                </a:cxn>
                <a:cxn ang="0">
                  <a:pos x="910" y="1022"/>
                </a:cxn>
                <a:cxn ang="0">
                  <a:pos x="827" y="923"/>
                </a:cxn>
                <a:cxn ang="0">
                  <a:pos x="758" y="800"/>
                </a:cxn>
                <a:cxn ang="0">
                  <a:pos x="732" y="755"/>
                </a:cxn>
                <a:cxn ang="0">
                  <a:pos x="665" y="631"/>
                </a:cxn>
                <a:cxn ang="0">
                  <a:pos x="595" y="440"/>
                </a:cxn>
                <a:cxn ang="0">
                  <a:pos x="529" y="316"/>
                </a:cxn>
                <a:cxn ang="0">
                  <a:pos x="457" y="199"/>
                </a:cxn>
                <a:cxn ang="0">
                  <a:pos x="425" y="153"/>
                </a:cxn>
                <a:cxn ang="0">
                  <a:pos x="393" y="110"/>
                </a:cxn>
                <a:cxn ang="0">
                  <a:pos x="339" y="65"/>
                </a:cxn>
                <a:cxn ang="0">
                  <a:pos x="293" y="48"/>
                </a:cxn>
                <a:cxn ang="0">
                  <a:pos x="295" y="47"/>
                </a:cxn>
                <a:cxn ang="0">
                  <a:pos x="271" y="89"/>
                </a:cxn>
                <a:cxn ang="0">
                  <a:pos x="233" y="199"/>
                </a:cxn>
                <a:cxn ang="0">
                  <a:pos x="112" y="538"/>
                </a:cxn>
              </a:cxnLst>
              <a:rect l="0" t="0" r="r" b="b"/>
              <a:pathLst>
                <a:path w="1926" h="1121">
                  <a:moveTo>
                    <a:pt x="0" y="662"/>
                  </a:moveTo>
                  <a:lnTo>
                    <a:pt x="69" y="517"/>
                  </a:lnTo>
                  <a:lnTo>
                    <a:pt x="122" y="390"/>
                  </a:lnTo>
                  <a:lnTo>
                    <a:pt x="161" y="281"/>
                  </a:lnTo>
                  <a:lnTo>
                    <a:pt x="186" y="186"/>
                  </a:lnTo>
                  <a:lnTo>
                    <a:pt x="201" y="148"/>
                  </a:lnTo>
                  <a:lnTo>
                    <a:pt x="212" y="118"/>
                  </a:lnTo>
                  <a:lnTo>
                    <a:pt x="226" y="74"/>
                  </a:lnTo>
                  <a:lnTo>
                    <a:pt x="238" y="43"/>
                  </a:lnTo>
                  <a:cubicBezTo>
                    <a:pt x="239" y="41"/>
                    <a:pt x="240" y="40"/>
                    <a:pt x="241" y="38"/>
                  </a:cubicBezTo>
                  <a:lnTo>
                    <a:pt x="256" y="18"/>
                  </a:lnTo>
                  <a:cubicBezTo>
                    <a:pt x="259" y="14"/>
                    <a:pt x="263" y="11"/>
                    <a:pt x="268" y="10"/>
                  </a:cubicBezTo>
                  <a:lnTo>
                    <a:pt x="291" y="2"/>
                  </a:lnTo>
                  <a:cubicBezTo>
                    <a:pt x="295" y="0"/>
                    <a:pt x="299" y="0"/>
                    <a:pt x="304" y="1"/>
                  </a:cubicBezTo>
                  <a:lnTo>
                    <a:pt x="331" y="7"/>
                  </a:lnTo>
                  <a:cubicBezTo>
                    <a:pt x="333" y="7"/>
                    <a:pt x="335" y="8"/>
                    <a:pt x="337" y="9"/>
                  </a:cubicBezTo>
                  <a:lnTo>
                    <a:pt x="362" y="22"/>
                  </a:lnTo>
                  <a:cubicBezTo>
                    <a:pt x="363" y="23"/>
                    <a:pt x="364" y="24"/>
                    <a:pt x="365" y="24"/>
                  </a:cubicBezTo>
                  <a:lnTo>
                    <a:pt x="382" y="37"/>
                  </a:lnTo>
                  <a:lnTo>
                    <a:pt x="424" y="74"/>
                  </a:lnTo>
                  <a:lnTo>
                    <a:pt x="441" y="92"/>
                  </a:lnTo>
                  <a:lnTo>
                    <a:pt x="457" y="113"/>
                  </a:lnTo>
                  <a:lnTo>
                    <a:pt x="465" y="126"/>
                  </a:lnTo>
                  <a:lnTo>
                    <a:pt x="469" y="132"/>
                  </a:lnTo>
                  <a:lnTo>
                    <a:pt x="476" y="143"/>
                  </a:lnTo>
                  <a:lnTo>
                    <a:pt x="496" y="172"/>
                  </a:lnTo>
                  <a:lnTo>
                    <a:pt x="526" y="217"/>
                  </a:lnTo>
                  <a:lnTo>
                    <a:pt x="546" y="251"/>
                  </a:lnTo>
                  <a:lnTo>
                    <a:pt x="570" y="291"/>
                  </a:lnTo>
                  <a:lnTo>
                    <a:pt x="593" y="331"/>
                  </a:lnTo>
                  <a:lnTo>
                    <a:pt x="613" y="367"/>
                  </a:lnTo>
                  <a:lnTo>
                    <a:pt x="638" y="419"/>
                  </a:lnTo>
                  <a:lnTo>
                    <a:pt x="657" y="467"/>
                  </a:lnTo>
                  <a:lnTo>
                    <a:pt x="691" y="568"/>
                  </a:lnTo>
                  <a:lnTo>
                    <a:pt x="710" y="612"/>
                  </a:lnTo>
                  <a:lnTo>
                    <a:pt x="733" y="659"/>
                  </a:lnTo>
                  <a:lnTo>
                    <a:pt x="751" y="692"/>
                  </a:lnTo>
                  <a:lnTo>
                    <a:pt x="773" y="731"/>
                  </a:lnTo>
                  <a:lnTo>
                    <a:pt x="792" y="763"/>
                  </a:lnTo>
                  <a:lnTo>
                    <a:pt x="798" y="773"/>
                  </a:lnTo>
                  <a:lnTo>
                    <a:pt x="801" y="779"/>
                  </a:lnTo>
                  <a:lnTo>
                    <a:pt x="832" y="838"/>
                  </a:lnTo>
                  <a:lnTo>
                    <a:pt x="848" y="868"/>
                  </a:lnTo>
                  <a:lnTo>
                    <a:pt x="867" y="896"/>
                  </a:lnTo>
                  <a:lnTo>
                    <a:pt x="915" y="960"/>
                  </a:lnTo>
                  <a:lnTo>
                    <a:pt x="912" y="957"/>
                  </a:lnTo>
                  <a:lnTo>
                    <a:pt x="943" y="987"/>
                  </a:lnTo>
                  <a:lnTo>
                    <a:pt x="939" y="984"/>
                  </a:lnTo>
                  <a:lnTo>
                    <a:pt x="979" y="1009"/>
                  </a:lnTo>
                  <a:lnTo>
                    <a:pt x="974" y="1007"/>
                  </a:lnTo>
                  <a:lnTo>
                    <a:pt x="1029" y="1025"/>
                  </a:lnTo>
                  <a:lnTo>
                    <a:pt x="1092" y="1036"/>
                  </a:lnTo>
                  <a:lnTo>
                    <a:pt x="1158" y="1045"/>
                  </a:lnTo>
                  <a:lnTo>
                    <a:pt x="1216" y="1052"/>
                  </a:lnTo>
                  <a:lnTo>
                    <a:pt x="1263" y="1056"/>
                  </a:lnTo>
                  <a:lnTo>
                    <a:pt x="1304" y="1057"/>
                  </a:lnTo>
                  <a:lnTo>
                    <a:pt x="1374" y="1057"/>
                  </a:lnTo>
                  <a:lnTo>
                    <a:pt x="1435" y="1062"/>
                  </a:lnTo>
                  <a:lnTo>
                    <a:pt x="1485" y="1065"/>
                  </a:lnTo>
                  <a:lnTo>
                    <a:pt x="1528" y="1063"/>
                  </a:lnTo>
                  <a:lnTo>
                    <a:pt x="1566" y="1061"/>
                  </a:lnTo>
                  <a:cubicBezTo>
                    <a:pt x="1568" y="1061"/>
                    <a:pt x="1570" y="1061"/>
                    <a:pt x="1571" y="1062"/>
                  </a:cubicBezTo>
                  <a:lnTo>
                    <a:pt x="1577" y="1063"/>
                  </a:lnTo>
                  <a:lnTo>
                    <a:pt x="1588" y="1064"/>
                  </a:lnTo>
                  <a:lnTo>
                    <a:pt x="1623" y="1065"/>
                  </a:lnTo>
                  <a:lnTo>
                    <a:pt x="1640" y="1067"/>
                  </a:lnTo>
                  <a:lnTo>
                    <a:pt x="1650" y="1066"/>
                  </a:lnTo>
                  <a:cubicBezTo>
                    <a:pt x="1652" y="1066"/>
                    <a:pt x="1654" y="1067"/>
                    <a:pt x="1656" y="1067"/>
                  </a:cubicBezTo>
                  <a:lnTo>
                    <a:pt x="1660" y="1068"/>
                  </a:lnTo>
                  <a:cubicBezTo>
                    <a:pt x="1672" y="1071"/>
                    <a:pt x="1680" y="1082"/>
                    <a:pt x="1678" y="1094"/>
                  </a:cubicBezTo>
                  <a:cubicBezTo>
                    <a:pt x="1677" y="1106"/>
                    <a:pt x="1667" y="1115"/>
                    <a:pt x="1654" y="1115"/>
                  </a:cubicBezTo>
                  <a:lnTo>
                    <a:pt x="1647" y="1115"/>
                  </a:lnTo>
                  <a:lnTo>
                    <a:pt x="1648" y="1067"/>
                  </a:lnTo>
                  <a:lnTo>
                    <a:pt x="1926" y="1073"/>
                  </a:lnTo>
                  <a:lnTo>
                    <a:pt x="1925" y="1121"/>
                  </a:lnTo>
                  <a:lnTo>
                    <a:pt x="1647" y="1115"/>
                  </a:lnTo>
                  <a:cubicBezTo>
                    <a:pt x="1634" y="1115"/>
                    <a:pt x="1623" y="1104"/>
                    <a:pt x="1623" y="1091"/>
                  </a:cubicBezTo>
                  <a:cubicBezTo>
                    <a:pt x="1624" y="1078"/>
                    <a:pt x="1634" y="1067"/>
                    <a:pt x="1647" y="1067"/>
                  </a:cubicBezTo>
                  <a:lnTo>
                    <a:pt x="1654" y="1067"/>
                  </a:lnTo>
                  <a:lnTo>
                    <a:pt x="1649" y="1115"/>
                  </a:lnTo>
                  <a:lnTo>
                    <a:pt x="1645" y="1114"/>
                  </a:lnTo>
                  <a:lnTo>
                    <a:pt x="1650" y="1114"/>
                  </a:lnTo>
                  <a:lnTo>
                    <a:pt x="1637" y="1114"/>
                  </a:lnTo>
                  <a:lnTo>
                    <a:pt x="1620" y="1113"/>
                  </a:lnTo>
                  <a:lnTo>
                    <a:pt x="1585" y="1111"/>
                  </a:lnTo>
                  <a:lnTo>
                    <a:pt x="1570" y="1110"/>
                  </a:lnTo>
                  <a:lnTo>
                    <a:pt x="1564" y="1109"/>
                  </a:lnTo>
                  <a:lnTo>
                    <a:pt x="1569" y="1109"/>
                  </a:lnTo>
                  <a:lnTo>
                    <a:pt x="1529" y="1111"/>
                  </a:lnTo>
                  <a:lnTo>
                    <a:pt x="1482" y="1112"/>
                  </a:lnTo>
                  <a:lnTo>
                    <a:pt x="1432" y="1109"/>
                  </a:lnTo>
                  <a:lnTo>
                    <a:pt x="1374" y="1105"/>
                  </a:lnTo>
                  <a:lnTo>
                    <a:pt x="1301" y="1105"/>
                  </a:lnTo>
                  <a:lnTo>
                    <a:pt x="1259" y="1103"/>
                  </a:lnTo>
                  <a:lnTo>
                    <a:pt x="1211" y="1099"/>
                  </a:lnTo>
                  <a:lnTo>
                    <a:pt x="1151" y="1092"/>
                  </a:lnTo>
                  <a:lnTo>
                    <a:pt x="1083" y="1083"/>
                  </a:lnTo>
                  <a:lnTo>
                    <a:pt x="1014" y="1070"/>
                  </a:lnTo>
                  <a:lnTo>
                    <a:pt x="959" y="1052"/>
                  </a:lnTo>
                  <a:cubicBezTo>
                    <a:pt x="957" y="1052"/>
                    <a:pt x="955" y="1051"/>
                    <a:pt x="954" y="1050"/>
                  </a:cubicBezTo>
                  <a:lnTo>
                    <a:pt x="914" y="1025"/>
                  </a:lnTo>
                  <a:cubicBezTo>
                    <a:pt x="912" y="1024"/>
                    <a:pt x="911" y="1023"/>
                    <a:pt x="910" y="1022"/>
                  </a:cubicBezTo>
                  <a:lnTo>
                    <a:pt x="879" y="992"/>
                  </a:lnTo>
                  <a:cubicBezTo>
                    <a:pt x="878" y="991"/>
                    <a:pt x="877" y="990"/>
                    <a:pt x="876" y="989"/>
                  </a:cubicBezTo>
                  <a:lnTo>
                    <a:pt x="827" y="923"/>
                  </a:lnTo>
                  <a:lnTo>
                    <a:pt x="807" y="891"/>
                  </a:lnTo>
                  <a:lnTo>
                    <a:pt x="789" y="860"/>
                  </a:lnTo>
                  <a:lnTo>
                    <a:pt x="758" y="800"/>
                  </a:lnTo>
                  <a:lnTo>
                    <a:pt x="757" y="798"/>
                  </a:lnTo>
                  <a:lnTo>
                    <a:pt x="751" y="788"/>
                  </a:lnTo>
                  <a:lnTo>
                    <a:pt x="732" y="755"/>
                  </a:lnTo>
                  <a:lnTo>
                    <a:pt x="708" y="715"/>
                  </a:lnTo>
                  <a:lnTo>
                    <a:pt x="690" y="680"/>
                  </a:lnTo>
                  <a:lnTo>
                    <a:pt x="665" y="631"/>
                  </a:lnTo>
                  <a:lnTo>
                    <a:pt x="646" y="583"/>
                  </a:lnTo>
                  <a:lnTo>
                    <a:pt x="612" y="484"/>
                  </a:lnTo>
                  <a:lnTo>
                    <a:pt x="595" y="440"/>
                  </a:lnTo>
                  <a:lnTo>
                    <a:pt x="572" y="390"/>
                  </a:lnTo>
                  <a:lnTo>
                    <a:pt x="552" y="355"/>
                  </a:lnTo>
                  <a:lnTo>
                    <a:pt x="529" y="316"/>
                  </a:lnTo>
                  <a:lnTo>
                    <a:pt x="505" y="276"/>
                  </a:lnTo>
                  <a:lnTo>
                    <a:pt x="485" y="243"/>
                  </a:lnTo>
                  <a:lnTo>
                    <a:pt x="457" y="199"/>
                  </a:lnTo>
                  <a:lnTo>
                    <a:pt x="435" y="168"/>
                  </a:lnTo>
                  <a:lnTo>
                    <a:pt x="429" y="159"/>
                  </a:lnTo>
                  <a:lnTo>
                    <a:pt x="425" y="153"/>
                  </a:lnTo>
                  <a:lnTo>
                    <a:pt x="418" y="142"/>
                  </a:lnTo>
                  <a:lnTo>
                    <a:pt x="406" y="125"/>
                  </a:lnTo>
                  <a:lnTo>
                    <a:pt x="393" y="110"/>
                  </a:lnTo>
                  <a:lnTo>
                    <a:pt x="353" y="76"/>
                  </a:lnTo>
                  <a:lnTo>
                    <a:pt x="336" y="63"/>
                  </a:lnTo>
                  <a:lnTo>
                    <a:pt x="339" y="65"/>
                  </a:lnTo>
                  <a:lnTo>
                    <a:pt x="314" y="52"/>
                  </a:lnTo>
                  <a:lnTo>
                    <a:pt x="320" y="54"/>
                  </a:lnTo>
                  <a:lnTo>
                    <a:pt x="293" y="48"/>
                  </a:lnTo>
                  <a:lnTo>
                    <a:pt x="306" y="47"/>
                  </a:lnTo>
                  <a:lnTo>
                    <a:pt x="283" y="55"/>
                  </a:lnTo>
                  <a:lnTo>
                    <a:pt x="295" y="47"/>
                  </a:lnTo>
                  <a:lnTo>
                    <a:pt x="280" y="67"/>
                  </a:lnTo>
                  <a:lnTo>
                    <a:pt x="283" y="62"/>
                  </a:lnTo>
                  <a:lnTo>
                    <a:pt x="271" y="89"/>
                  </a:lnTo>
                  <a:lnTo>
                    <a:pt x="257" y="135"/>
                  </a:lnTo>
                  <a:lnTo>
                    <a:pt x="246" y="165"/>
                  </a:lnTo>
                  <a:lnTo>
                    <a:pt x="233" y="199"/>
                  </a:lnTo>
                  <a:lnTo>
                    <a:pt x="206" y="296"/>
                  </a:lnTo>
                  <a:lnTo>
                    <a:pt x="167" y="409"/>
                  </a:lnTo>
                  <a:lnTo>
                    <a:pt x="112" y="538"/>
                  </a:lnTo>
                  <a:lnTo>
                    <a:pt x="43" y="683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307"/>
            <p:cNvSpPr>
              <a:spLocks noEditPoints="1"/>
            </p:cNvSpPr>
            <p:nvPr/>
          </p:nvSpPr>
          <p:spPr bwMode="auto">
            <a:xfrm>
              <a:off x="6469063" y="5445125"/>
              <a:ext cx="4763" cy="544512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0" y="330"/>
                </a:cxn>
                <a:cxn ang="0">
                  <a:pos x="3" y="325"/>
                </a:cxn>
                <a:cxn ang="0">
                  <a:pos x="3" y="323"/>
                </a:cxn>
                <a:cxn ang="0">
                  <a:pos x="0" y="318"/>
                </a:cxn>
                <a:cxn ang="0">
                  <a:pos x="0" y="307"/>
                </a:cxn>
                <a:cxn ang="0">
                  <a:pos x="0" y="300"/>
                </a:cxn>
                <a:cxn ang="0">
                  <a:pos x="3" y="295"/>
                </a:cxn>
                <a:cxn ang="0">
                  <a:pos x="3" y="292"/>
                </a:cxn>
                <a:cxn ang="0">
                  <a:pos x="0" y="287"/>
                </a:cxn>
                <a:cxn ang="0">
                  <a:pos x="0" y="277"/>
                </a:cxn>
                <a:cxn ang="0">
                  <a:pos x="0" y="269"/>
                </a:cxn>
                <a:cxn ang="0">
                  <a:pos x="3" y="264"/>
                </a:cxn>
                <a:cxn ang="0">
                  <a:pos x="3" y="262"/>
                </a:cxn>
                <a:cxn ang="0">
                  <a:pos x="0" y="256"/>
                </a:cxn>
                <a:cxn ang="0">
                  <a:pos x="0" y="246"/>
                </a:cxn>
                <a:cxn ang="0">
                  <a:pos x="0" y="239"/>
                </a:cxn>
                <a:cxn ang="0">
                  <a:pos x="3" y="233"/>
                </a:cxn>
                <a:cxn ang="0">
                  <a:pos x="3" y="231"/>
                </a:cxn>
                <a:cxn ang="0">
                  <a:pos x="0" y="226"/>
                </a:cxn>
                <a:cxn ang="0">
                  <a:pos x="0" y="215"/>
                </a:cxn>
                <a:cxn ang="0">
                  <a:pos x="0" y="208"/>
                </a:cxn>
                <a:cxn ang="0">
                  <a:pos x="3" y="203"/>
                </a:cxn>
                <a:cxn ang="0">
                  <a:pos x="3" y="200"/>
                </a:cxn>
                <a:cxn ang="0">
                  <a:pos x="0" y="195"/>
                </a:cxn>
                <a:cxn ang="0">
                  <a:pos x="0" y="185"/>
                </a:cxn>
                <a:cxn ang="0">
                  <a:pos x="0" y="177"/>
                </a:cxn>
                <a:cxn ang="0">
                  <a:pos x="3" y="172"/>
                </a:cxn>
                <a:cxn ang="0">
                  <a:pos x="3" y="169"/>
                </a:cxn>
                <a:cxn ang="0">
                  <a:pos x="0" y="164"/>
                </a:cxn>
                <a:cxn ang="0">
                  <a:pos x="0" y="154"/>
                </a:cxn>
                <a:cxn ang="0">
                  <a:pos x="0" y="147"/>
                </a:cxn>
                <a:cxn ang="0">
                  <a:pos x="3" y="141"/>
                </a:cxn>
                <a:cxn ang="0">
                  <a:pos x="3" y="139"/>
                </a:cxn>
                <a:cxn ang="0">
                  <a:pos x="0" y="134"/>
                </a:cxn>
                <a:cxn ang="0">
                  <a:pos x="0" y="124"/>
                </a:cxn>
                <a:cxn ang="0">
                  <a:pos x="0" y="116"/>
                </a:cxn>
                <a:cxn ang="0">
                  <a:pos x="3" y="111"/>
                </a:cxn>
                <a:cxn ang="0">
                  <a:pos x="3" y="108"/>
                </a:cxn>
                <a:cxn ang="0">
                  <a:pos x="0" y="103"/>
                </a:cxn>
                <a:cxn ang="0">
                  <a:pos x="0" y="93"/>
                </a:cxn>
                <a:cxn ang="0">
                  <a:pos x="0" y="85"/>
                </a:cxn>
                <a:cxn ang="0">
                  <a:pos x="3" y="80"/>
                </a:cxn>
                <a:cxn ang="0">
                  <a:pos x="3" y="77"/>
                </a:cxn>
                <a:cxn ang="0">
                  <a:pos x="0" y="72"/>
                </a:cxn>
                <a:cxn ang="0">
                  <a:pos x="0" y="62"/>
                </a:cxn>
                <a:cxn ang="0">
                  <a:pos x="0" y="55"/>
                </a:cxn>
                <a:cxn ang="0">
                  <a:pos x="3" y="49"/>
                </a:cxn>
                <a:cxn ang="0">
                  <a:pos x="3" y="47"/>
                </a:cxn>
                <a:cxn ang="0">
                  <a:pos x="0" y="4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3" y="19"/>
                </a:cxn>
                <a:cxn ang="0">
                  <a:pos x="3" y="16"/>
                </a:cxn>
                <a:cxn ang="0">
                  <a:pos x="0" y="11"/>
                </a:cxn>
                <a:cxn ang="0">
                  <a:pos x="0" y="1"/>
                </a:cxn>
              </a:cxnLst>
              <a:rect l="0" t="0" r="r" b="b"/>
              <a:pathLst>
                <a:path w="3" h="343">
                  <a:moveTo>
                    <a:pt x="0" y="343"/>
                  </a:moveTo>
                  <a:lnTo>
                    <a:pt x="0" y="341"/>
                  </a:lnTo>
                  <a:lnTo>
                    <a:pt x="3" y="341"/>
                  </a:lnTo>
                  <a:lnTo>
                    <a:pt x="3" y="343"/>
                  </a:lnTo>
                  <a:lnTo>
                    <a:pt x="0" y="343"/>
                  </a:lnTo>
                  <a:close/>
                  <a:moveTo>
                    <a:pt x="0" y="338"/>
                  </a:moveTo>
                  <a:lnTo>
                    <a:pt x="0" y="336"/>
                  </a:lnTo>
                  <a:lnTo>
                    <a:pt x="3" y="336"/>
                  </a:lnTo>
                  <a:lnTo>
                    <a:pt x="3" y="338"/>
                  </a:lnTo>
                  <a:lnTo>
                    <a:pt x="0" y="338"/>
                  </a:lnTo>
                  <a:close/>
                  <a:moveTo>
                    <a:pt x="0" y="333"/>
                  </a:moveTo>
                  <a:lnTo>
                    <a:pt x="0" y="330"/>
                  </a:lnTo>
                  <a:lnTo>
                    <a:pt x="3" y="330"/>
                  </a:lnTo>
                  <a:lnTo>
                    <a:pt x="3" y="333"/>
                  </a:lnTo>
                  <a:lnTo>
                    <a:pt x="0" y="333"/>
                  </a:lnTo>
                  <a:close/>
                  <a:moveTo>
                    <a:pt x="0" y="328"/>
                  </a:moveTo>
                  <a:lnTo>
                    <a:pt x="0" y="325"/>
                  </a:lnTo>
                  <a:lnTo>
                    <a:pt x="3" y="325"/>
                  </a:lnTo>
                  <a:lnTo>
                    <a:pt x="3" y="328"/>
                  </a:lnTo>
                  <a:lnTo>
                    <a:pt x="0" y="328"/>
                  </a:lnTo>
                  <a:close/>
                  <a:moveTo>
                    <a:pt x="0" y="323"/>
                  </a:moveTo>
                  <a:lnTo>
                    <a:pt x="0" y="320"/>
                  </a:lnTo>
                  <a:lnTo>
                    <a:pt x="3" y="320"/>
                  </a:lnTo>
                  <a:lnTo>
                    <a:pt x="3" y="323"/>
                  </a:lnTo>
                  <a:lnTo>
                    <a:pt x="0" y="323"/>
                  </a:lnTo>
                  <a:close/>
                  <a:moveTo>
                    <a:pt x="0" y="318"/>
                  </a:moveTo>
                  <a:lnTo>
                    <a:pt x="0" y="315"/>
                  </a:lnTo>
                  <a:lnTo>
                    <a:pt x="3" y="315"/>
                  </a:lnTo>
                  <a:lnTo>
                    <a:pt x="3" y="318"/>
                  </a:lnTo>
                  <a:lnTo>
                    <a:pt x="0" y="318"/>
                  </a:lnTo>
                  <a:close/>
                  <a:moveTo>
                    <a:pt x="0" y="313"/>
                  </a:moveTo>
                  <a:lnTo>
                    <a:pt x="0" y="310"/>
                  </a:lnTo>
                  <a:lnTo>
                    <a:pt x="3" y="310"/>
                  </a:lnTo>
                  <a:lnTo>
                    <a:pt x="3" y="313"/>
                  </a:lnTo>
                  <a:lnTo>
                    <a:pt x="0" y="313"/>
                  </a:lnTo>
                  <a:close/>
                  <a:moveTo>
                    <a:pt x="0" y="307"/>
                  </a:moveTo>
                  <a:lnTo>
                    <a:pt x="0" y="305"/>
                  </a:lnTo>
                  <a:lnTo>
                    <a:pt x="3" y="305"/>
                  </a:lnTo>
                  <a:lnTo>
                    <a:pt x="3" y="307"/>
                  </a:lnTo>
                  <a:lnTo>
                    <a:pt x="0" y="307"/>
                  </a:lnTo>
                  <a:close/>
                  <a:moveTo>
                    <a:pt x="0" y="302"/>
                  </a:moveTo>
                  <a:lnTo>
                    <a:pt x="0" y="300"/>
                  </a:lnTo>
                  <a:lnTo>
                    <a:pt x="3" y="300"/>
                  </a:lnTo>
                  <a:lnTo>
                    <a:pt x="3" y="302"/>
                  </a:lnTo>
                  <a:lnTo>
                    <a:pt x="0" y="302"/>
                  </a:lnTo>
                  <a:close/>
                  <a:moveTo>
                    <a:pt x="0" y="297"/>
                  </a:moveTo>
                  <a:lnTo>
                    <a:pt x="0" y="295"/>
                  </a:lnTo>
                  <a:lnTo>
                    <a:pt x="3" y="295"/>
                  </a:lnTo>
                  <a:lnTo>
                    <a:pt x="3" y="297"/>
                  </a:lnTo>
                  <a:lnTo>
                    <a:pt x="0" y="297"/>
                  </a:lnTo>
                  <a:close/>
                  <a:moveTo>
                    <a:pt x="0" y="292"/>
                  </a:moveTo>
                  <a:lnTo>
                    <a:pt x="0" y="290"/>
                  </a:lnTo>
                  <a:lnTo>
                    <a:pt x="3" y="290"/>
                  </a:lnTo>
                  <a:lnTo>
                    <a:pt x="3" y="292"/>
                  </a:lnTo>
                  <a:lnTo>
                    <a:pt x="0" y="292"/>
                  </a:lnTo>
                  <a:close/>
                  <a:moveTo>
                    <a:pt x="0" y="287"/>
                  </a:moveTo>
                  <a:lnTo>
                    <a:pt x="0" y="284"/>
                  </a:lnTo>
                  <a:lnTo>
                    <a:pt x="3" y="284"/>
                  </a:lnTo>
                  <a:lnTo>
                    <a:pt x="3" y="287"/>
                  </a:lnTo>
                  <a:lnTo>
                    <a:pt x="0" y="287"/>
                  </a:lnTo>
                  <a:close/>
                  <a:moveTo>
                    <a:pt x="0" y="282"/>
                  </a:moveTo>
                  <a:lnTo>
                    <a:pt x="0" y="279"/>
                  </a:lnTo>
                  <a:lnTo>
                    <a:pt x="3" y="279"/>
                  </a:lnTo>
                  <a:lnTo>
                    <a:pt x="3" y="282"/>
                  </a:lnTo>
                  <a:lnTo>
                    <a:pt x="0" y="282"/>
                  </a:lnTo>
                  <a:close/>
                  <a:moveTo>
                    <a:pt x="0" y="277"/>
                  </a:moveTo>
                  <a:lnTo>
                    <a:pt x="0" y="274"/>
                  </a:lnTo>
                  <a:lnTo>
                    <a:pt x="3" y="274"/>
                  </a:lnTo>
                  <a:lnTo>
                    <a:pt x="3" y="277"/>
                  </a:lnTo>
                  <a:lnTo>
                    <a:pt x="0" y="277"/>
                  </a:lnTo>
                  <a:close/>
                  <a:moveTo>
                    <a:pt x="0" y="272"/>
                  </a:moveTo>
                  <a:lnTo>
                    <a:pt x="0" y="269"/>
                  </a:lnTo>
                  <a:lnTo>
                    <a:pt x="3" y="269"/>
                  </a:lnTo>
                  <a:lnTo>
                    <a:pt x="3" y="272"/>
                  </a:lnTo>
                  <a:lnTo>
                    <a:pt x="0" y="272"/>
                  </a:lnTo>
                  <a:close/>
                  <a:moveTo>
                    <a:pt x="0" y="267"/>
                  </a:moveTo>
                  <a:lnTo>
                    <a:pt x="0" y="264"/>
                  </a:lnTo>
                  <a:lnTo>
                    <a:pt x="3" y="264"/>
                  </a:lnTo>
                  <a:lnTo>
                    <a:pt x="3" y="267"/>
                  </a:lnTo>
                  <a:lnTo>
                    <a:pt x="0" y="267"/>
                  </a:lnTo>
                  <a:close/>
                  <a:moveTo>
                    <a:pt x="0" y="262"/>
                  </a:moveTo>
                  <a:lnTo>
                    <a:pt x="0" y="259"/>
                  </a:lnTo>
                  <a:lnTo>
                    <a:pt x="3" y="259"/>
                  </a:lnTo>
                  <a:lnTo>
                    <a:pt x="3" y="262"/>
                  </a:lnTo>
                  <a:lnTo>
                    <a:pt x="0" y="262"/>
                  </a:lnTo>
                  <a:close/>
                  <a:moveTo>
                    <a:pt x="0" y="256"/>
                  </a:moveTo>
                  <a:lnTo>
                    <a:pt x="0" y="254"/>
                  </a:lnTo>
                  <a:lnTo>
                    <a:pt x="3" y="254"/>
                  </a:lnTo>
                  <a:lnTo>
                    <a:pt x="3" y="256"/>
                  </a:lnTo>
                  <a:lnTo>
                    <a:pt x="0" y="256"/>
                  </a:lnTo>
                  <a:close/>
                  <a:moveTo>
                    <a:pt x="0" y="251"/>
                  </a:moveTo>
                  <a:lnTo>
                    <a:pt x="0" y="249"/>
                  </a:lnTo>
                  <a:lnTo>
                    <a:pt x="3" y="249"/>
                  </a:lnTo>
                  <a:lnTo>
                    <a:pt x="3" y="251"/>
                  </a:lnTo>
                  <a:lnTo>
                    <a:pt x="0" y="251"/>
                  </a:lnTo>
                  <a:close/>
                  <a:moveTo>
                    <a:pt x="0" y="246"/>
                  </a:moveTo>
                  <a:lnTo>
                    <a:pt x="0" y="244"/>
                  </a:lnTo>
                  <a:lnTo>
                    <a:pt x="3" y="244"/>
                  </a:lnTo>
                  <a:lnTo>
                    <a:pt x="3" y="246"/>
                  </a:lnTo>
                  <a:lnTo>
                    <a:pt x="0" y="246"/>
                  </a:lnTo>
                  <a:close/>
                  <a:moveTo>
                    <a:pt x="0" y="241"/>
                  </a:moveTo>
                  <a:lnTo>
                    <a:pt x="0" y="239"/>
                  </a:lnTo>
                  <a:lnTo>
                    <a:pt x="3" y="239"/>
                  </a:lnTo>
                  <a:lnTo>
                    <a:pt x="3" y="241"/>
                  </a:lnTo>
                  <a:lnTo>
                    <a:pt x="0" y="241"/>
                  </a:lnTo>
                  <a:close/>
                  <a:moveTo>
                    <a:pt x="0" y="236"/>
                  </a:moveTo>
                  <a:lnTo>
                    <a:pt x="0" y="233"/>
                  </a:lnTo>
                  <a:lnTo>
                    <a:pt x="3" y="233"/>
                  </a:lnTo>
                  <a:lnTo>
                    <a:pt x="3" y="236"/>
                  </a:lnTo>
                  <a:lnTo>
                    <a:pt x="0" y="236"/>
                  </a:lnTo>
                  <a:close/>
                  <a:moveTo>
                    <a:pt x="0" y="231"/>
                  </a:moveTo>
                  <a:lnTo>
                    <a:pt x="0" y="228"/>
                  </a:lnTo>
                  <a:lnTo>
                    <a:pt x="3" y="228"/>
                  </a:lnTo>
                  <a:lnTo>
                    <a:pt x="3" y="231"/>
                  </a:lnTo>
                  <a:lnTo>
                    <a:pt x="0" y="231"/>
                  </a:lnTo>
                  <a:close/>
                  <a:moveTo>
                    <a:pt x="0" y="226"/>
                  </a:moveTo>
                  <a:lnTo>
                    <a:pt x="0" y="223"/>
                  </a:lnTo>
                  <a:lnTo>
                    <a:pt x="3" y="223"/>
                  </a:lnTo>
                  <a:lnTo>
                    <a:pt x="3" y="226"/>
                  </a:lnTo>
                  <a:lnTo>
                    <a:pt x="0" y="226"/>
                  </a:lnTo>
                  <a:close/>
                  <a:moveTo>
                    <a:pt x="0" y="221"/>
                  </a:moveTo>
                  <a:lnTo>
                    <a:pt x="0" y="218"/>
                  </a:lnTo>
                  <a:lnTo>
                    <a:pt x="3" y="218"/>
                  </a:lnTo>
                  <a:lnTo>
                    <a:pt x="3" y="221"/>
                  </a:lnTo>
                  <a:lnTo>
                    <a:pt x="0" y="221"/>
                  </a:lnTo>
                  <a:close/>
                  <a:moveTo>
                    <a:pt x="0" y="215"/>
                  </a:moveTo>
                  <a:lnTo>
                    <a:pt x="0" y="213"/>
                  </a:lnTo>
                  <a:lnTo>
                    <a:pt x="3" y="213"/>
                  </a:lnTo>
                  <a:lnTo>
                    <a:pt x="3" y="215"/>
                  </a:lnTo>
                  <a:lnTo>
                    <a:pt x="0" y="215"/>
                  </a:lnTo>
                  <a:close/>
                  <a:moveTo>
                    <a:pt x="0" y="210"/>
                  </a:moveTo>
                  <a:lnTo>
                    <a:pt x="0" y="208"/>
                  </a:lnTo>
                  <a:lnTo>
                    <a:pt x="3" y="208"/>
                  </a:lnTo>
                  <a:lnTo>
                    <a:pt x="3" y="210"/>
                  </a:lnTo>
                  <a:lnTo>
                    <a:pt x="0" y="210"/>
                  </a:lnTo>
                  <a:close/>
                  <a:moveTo>
                    <a:pt x="0" y="205"/>
                  </a:moveTo>
                  <a:lnTo>
                    <a:pt x="0" y="203"/>
                  </a:lnTo>
                  <a:lnTo>
                    <a:pt x="3" y="203"/>
                  </a:lnTo>
                  <a:lnTo>
                    <a:pt x="3" y="205"/>
                  </a:lnTo>
                  <a:lnTo>
                    <a:pt x="0" y="205"/>
                  </a:lnTo>
                  <a:close/>
                  <a:moveTo>
                    <a:pt x="0" y="200"/>
                  </a:moveTo>
                  <a:lnTo>
                    <a:pt x="0" y="198"/>
                  </a:lnTo>
                  <a:lnTo>
                    <a:pt x="3" y="198"/>
                  </a:lnTo>
                  <a:lnTo>
                    <a:pt x="3" y="200"/>
                  </a:lnTo>
                  <a:lnTo>
                    <a:pt x="0" y="200"/>
                  </a:lnTo>
                  <a:close/>
                  <a:moveTo>
                    <a:pt x="0" y="195"/>
                  </a:moveTo>
                  <a:lnTo>
                    <a:pt x="0" y="192"/>
                  </a:lnTo>
                  <a:lnTo>
                    <a:pt x="3" y="192"/>
                  </a:lnTo>
                  <a:lnTo>
                    <a:pt x="3" y="195"/>
                  </a:lnTo>
                  <a:lnTo>
                    <a:pt x="0" y="195"/>
                  </a:lnTo>
                  <a:close/>
                  <a:moveTo>
                    <a:pt x="0" y="190"/>
                  </a:moveTo>
                  <a:lnTo>
                    <a:pt x="0" y="187"/>
                  </a:lnTo>
                  <a:lnTo>
                    <a:pt x="3" y="187"/>
                  </a:lnTo>
                  <a:lnTo>
                    <a:pt x="3" y="190"/>
                  </a:lnTo>
                  <a:lnTo>
                    <a:pt x="0" y="190"/>
                  </a:lnTo>
                  <a:close/>
                  <a:moveTo>
                    <a:pt x="0" y="185"/>
                  </a:moveTo>
                  <a:lnTo>
                    <a:pt x="0" y="182"/>
                  </a:lnTo>
                  <a:lnTo>
                    <a:pt x="3" y="182"/>
                  </a:lnTo>
                  <a:lnTo>
                    <a:pt x="3" y="185"/>
                  </a:lnTo>
                  <a:lnTo>
                    <a:pt x="0" y="185"/>
                  </a:lnTo>
                  <a:close/>
                  <a:moveTo>
                    <a:pt x="0" y="180"/>
                  </a:moveTo>
                  <a:lnTo>
                    <a:pt x="0" y="177"/>
                  </a:lnTo>
                  <a:lnTo>
                    <a:pt x="3" y="177"/>
                  </a:lnTo>
                  <a:lnTo>
                    <a:pt x="3" y="180"/>
                  </a:lnTo>
                  <a:lnTo>
                    <a:pt x="0" y="180"/>
                  </a:lnTo>
                  <a:close/>
                  <a:moveTo>
                    <a:pt x="0" y="175"/>
                  </a:moveTo>
                  <a:lnTo>
                    <a:pt x="0" y="172"/>
                  </a:lnTo>
                  <a:lnTo>
                    <a:pt x="3" y="172"/>
                  </a:lnTo>
                  <a:lnTo>
                    <a:pt x="3" y="175"/>
                  </a:lnTo>
                  <a:lnTo>
                    <a:pt x="0" y="175"/>
                  </a:lnTo>
                  <a:close/>
                  <a:moveTo>
                    <a:pt x="0" y="169"/>
                  </a:moveTo>
                  <a:lnTo>
                    <a:pt x="0" y="167"/>
                  </a:lnTo>
                  <a:lnTo>
                    <a:pt x="3" y="167"/>
                  </a:lnTo>
                  <a:lnTo>
                    <a:pt x="3" y="169"/>
                  </a:lnTo>
                  <a:lnTo>
                    <a:pt x="0" y="169"/>
                  </a:lnTo>
                  <a:close/>
                  <a:moveTo>
                    <a:pt x="0" y="164"/>
                  </a:moveTo>
                  <a:lnTo>
                    <a:pt x="0" y="162"/>
                  </a:lnTo>
                  <a:lnTo>
                    <a:pt x="3" y="162"/>
                  </a:lnTo>
                  <a:lnTo>
                    <a:pt x="3" y="164"/>
                  </a:lnTo>
                  <a:lnTo>
                    <a:pt x="0" y="164"/>
                  </a:lnTo>
                  <a:close/>
                  <a:moveTo>
                    <a:pt x="0" y="159"/>
                  </a:moveTo>
                  <a:lnTo>
                    <a:pt x="0" y="157"/>
                  </a:lnTo>
                  <a:lnTo>
                    <a:pt x="3" y="157"/>
                  </a:lnTo>
                  <a:lnTo>
                    <a:pt x="3" y="159"/>
                  </a:lnTo>
                  <a:lnTo>
                    <a:pt x="0" y="159"/>
                  </a:lnTo>
                  <a:close/>
                  <a:moveTo>
                    <a:pt x="0" y="154"/>
                  </a:moveTo>
                  <a:lnTo>
                    <a:pt x="0" y="152"/>
                  </a:lnTo>
                  <a:lnTo>
                    <a:pt x="3" y="152"/>
                  </a:lnTo>
                  <a:lnTo>
                    <a:pt x="3" y="154"/>
                  </a:lnTo>
                  <a:lnTo>
                    <a:pt x="0" y="154"/>
                  </a:lnTo>
                  <a:close/>
                  <a:moveTo>
                    <a:pt x="0" y="149"/>
                  </a:moveTo>
                  <a:lnTo>
                    <a:pt x="0" y="147"/>
                  </a:lnTo>
                  <a:lnTo>
                    <a:pt x="3" y="147"/>
                  </a:lnTo>
                  <a:lnTo>
                    <a:pt x="3" y="149"/>
                  </a:lnTo>
                  <a:lnTo>
                    <a:pt x="0" y="149"/>
                  </a:lnTo>
                  <a:close/>
                  <a:moveTo>
                    <a:pt x="0" y="144"/>
                  </a:moveTo>
                  <a:lnTo>
                    <a:pt x="0" y="141"/>
                  </a:lnTo>
                  <a:lnTo>
                    <a:pt x="3" y="141"/>
                  </a:lnTo>
                  <a:lnTo>
                    <a:pt x="3" y="144"/>
                  </a:lnTo>
                  <a:lnTo>
                    <a:pt x="0" y="144"/>
                  </a:lnTo>
                  <a:close/>
                  <a:moveTo>
                    <a:pt x="0" y="139"/>
                  </a:moveTo>
                  <a:lnTo>
                    <a:pt x="0" y="136"/>
                  </a:lnTo>
                  <a:lnTo>
                    <a:pt x="3" y="136"/>
                  </a:lnTo>
                  <a:lnTo>
                    <a:pt x="3" y="139"/>
                  </a:lnTo>
                  <a:lnTo>
                    <a:pt x="0" y="139"/>
                  </a:lnTo>
                  <a:close/>
                  <a:moveTo>
                    <a:pt x="0" y="134"/>
                  </a:moveTo>
                  <a:lnTo>
                    <a:pt x="0" y="131"/>
                  </a:lnTo>
                  <a:lnTo>
                    <a:pt x="3" y="131"/>
                  </a:lnTo>
                  <a:lnTo>
                    <a:pt x="3" y="134"/>
                  </a:lnTo>
                  <a:lnTo>
                    <a:pt x="0" y="134"/>
                  </a:lnTo>
                  <a:close/>
                  <a:moveTo>
                    <a:pt x="0" y="129"/>
                  </a:moveTo>
                  <a:lnTo>
                    <a:pt x="0" y="126"/>
                  </a:lnTo>
                  <a:lnTo>
                    <a:pt x="3" y="126"/>
                  </a:lnTo>
                  <a:lnTo>
                    <a:pt x="3" y="129"/>
                  </a:lnTo>
                  <a:lnTo>
                    <a:pt x="0" y="129"/>
                  </a:lnTo>
                  <a:close/>
                  <a:moveTo>
                    <a:pt x="0" y="124"/>
                  </a:moveTo>
                  <a:lnTo>
                    <a:pt x="0" y="121"/>
                  </a:lnTo>
                  <a:lnTo>
                    <a:pt x="3" y="121"/>
                  </a:lnTo>
                  <a:lnTo>
                    <a:pt x="3" y="124"/>
                  </a:lnTo>
                  <a:lnTo>
                    <a:pt x="0" y="124"/>
                  </a:lnTo>
                  <a:close/>
                  <a:moveTo>
                    <a:pt x="0" y="118"/>
                  </a:moveTo>
                  <a:lnTo>
                    <a:pt x="0" y="116"/>
                  </a:lnTo>
                  <a:lnTo>
                    <a:pt x="3" y="116"/>
                  </a:lnTo>
                  <a:lnTo>
                    <a:pt x="3" y="118"/>
                  </a:lnTo>
                  <a:lnTo>
                    <a:pt x="0" y="118"/>
                  </a:lnTo>
                  <a:close/>
                  <a:moveTo>
                    <a:pt x="0" y="113"/>
                  </a:moveTo>
                  <a:lnTo>
                    <a:pt x="0" y="111"/>
                  </a:lnTo>
                  <a:lnTo>
                    <a:pt x="3" y="111"/>
                  </a:lnTo>
                  <a:lnTo>
                    <a:pt x="3" y="113"/>
                  </a:lnTo>
                  <a:lnTo>
                    <a:pt x="0" y="113"/>
                  </a:lnTo>
                  <a:close/>
                  <a:moveTo>
                    <a:pt x="0" y="108"/>
                  </a:moveTo>
                  <a:lnTo>
                    <a:pt x="0" y="106"/>
                  </a:lnTo>
                  <a:lnTo>
                    <a:pt x="3" y="106"/>
                  </a:lnTo>
                  <a:lnTo>
                    <a:pt x="3" y="108"/>
                  </a:lnTo>
                  <a:lnTo>
                    <a:pt x="0" y="108"/>
                  </a:lnTo>
                  <a:close/>
                  <a:moveTo>
                    <a:pt x="0" y="103"/>
                  </a:moveTo>
                  <a:lnTo>
                    <a:pt x="0" y="101"/>
                  </a:lnTo>
                  <a:lnTo>
                    <a:pt x="3" y="101"/>
                  </a:lnTo>
                  <a:lnTo>
                    <a:pt x="3" y="103"/>
                  </a:lnTo>
                  <a:lnTo>
                    <a:pt x="0" y="103"/>
                  </a:lnTo>
                  <a:close/>
                  <a:moveTo>
                    <a:pt x="0" y="98"/>
                  </a:moveTo>
                  <a:lnTo>
                    <a:pt x="0" y="95"/>
                  </a:lnTo>
                  <a:lnTo>
                    <a:pt x="3" y="95"/>
                  </a:lnTo>
                  <a:lnTo>
                    <a:pt x="3" y="98"/>
                  </a:lnTo>
                  <a:lnTo>
                    <a:pt x="0" y="98"/>
                  </a:lnTo>
                  <a:close/>
                  <a:moveTo>
                    <a:pt x="0" y="93"/>
                  </a:moveTo>
                  <a:lnTo>
                    <a:pt x="0" y="90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0" y="93"/>
                  </a:lnTo>
                  <a:close/>
                  <a:moveTo>
                    <a:pt x="0" y="88"/>
                  </a:moveTo>
                  <a:lnTo>
                    <a:pt x="0" y="85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0" y="88"/>
                  </a:lnTo>
                  <a:close/>
                  <a:moveTo>
                    <a:pt x="0" y="83"/>
                  </a:moveTo>
                  <a:lnTo>
                    <a:pt x="0" y="80"/>
                  </a:lnTo>
                  <a:lnTo>
                    <a:pt x="3" y="80"/>
                  </a:lnTo>
                  <a:lnTo>
                    <a:pt x="3" y="83"/>
                  </a:lnTo>
                  <a:lnTo>
                    <a:pt x="0" y="83"/>
                  </a:lnTo>
                  <a:close/>
                  <a:moveTo>
                    <a:pt x="0" y="77"/>
                  </a:moveTo>
                  <a:lnTo>
                    <a:pt x="0" y="75"/>
                  </a:lnTo>
                  <a:lnTo>
                    <a:pt x="3" y="75"/>
                  </a:lnTo>
                  <a:lnTo>
                    <a:pt x="3" y="77"/>
                  </a:lnTo>
                  <a:lnTo>
                    <a:pt x="0" y="77"/>
                  </a:lnTo>
                  <a:close/>
                  <a:moveTo>
                    <a:pt x="0" y="72"/>
                  </a:moveTo>
                  <a:lnTo>
                    <a:pt x="0" y="70"/>
                  </a:lnTo>
                  <a:lnTo>
                    <a:pt x="3" y="70"/>
                  </a:lnTo>
                  <a:lnTo>
                    <a:pt x="3" y="72"/>
                  </a:lnTo>
                  <a:lnTo>
                    <a:pt x="0" y="72"/>
                  </a:lnTo>
                  <a:close/>
                  <a:moveTo>
                    <a:pt x="0" y="67"/>
                  </a:moveTo>
                  <a:lnTo>
                    <a:pt x="0" y="65"/>
                  </a:lnTo>
                  <a:lnTo>
                    <a:pt x="3" y="65"/>
                  </a:lnTo>
                  <a:lnTo>
                    <a:pt x="3" y="67"/>
                  </a:lnTo>
                  <a:lnTo>
                    <a:pt x="0" y="67"/>
                  </a:lnTo>
                  <a:close/>
                  <a:moveTo>
                    <a:pt x="0" y="62"/>
                  </a:moveTo>
                  <a:lnTo>
                    <a:pt x="0" y="60"/>
                  </a:lnTo>
                  <a:lnTo>
                    <a:pt x="3" y="60"/>
                  </a:lnTo>
                  <a:lnTo>
                    <a:pt x="3" y="62"/>
                  </a:lnTo>
                  <a:lnTo>
                    <a:pt x="0" y="62"/>
                  </a:lnTo>
                  <a:close/>
                  <a:moveTo>
                    <a:pt x="0" y="57"/>
                  </a:moveTo>
                  <a:lnTo>
                    <a:pt x="0" y="55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0" y="57"/>
                  </a:lnTo>
                  <a:close/>
                  <a:moveTo>
                    <a:pt x="0" y="52"/>
                  </a:moveTo>
                  <a:lnTo>
                    <a:pt x="0" y="49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0" y="52"/>
                  </a:lnTo>
                  <a:close/>
                  <a:moveTo>
                    <a:pt x="0" y="47"/>
                  </a:moveTo>
                  <a:lnTo>
                    <a:pt x="0" y="44"/>
                  </a:lnTo>
                  <a:lnTo>
                    <a:pt x="3" y="44"/>
                  </a:lnTo>
                  <a:lnTo>
                    <a:pt x="3" y="47"/>
                  </a:lnTo>
                  <a:lnTo>
                    <a:pt x="0" y="47"/>
                  </a:lnTo>
                  <a:close/>
                  <a:moveTo>
                    <a:pt x="0" y="42"/>
                  </a:moveTo>
                  <a:lnTo>
                    <a:pt x="0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2"/>
                  </a:lnTo>
                  <a:close/>
                  <a:moveTo>
                    <a:pt x="0" y="37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37"/>
                  </a:lnTo>
                  <a:close/>
                  <a:moveTo>
                    <a:pt x="0" y="32"/>
                  </a:moveTo>
                  <a:lnTo>
                    <a:pt x="0" y="29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0" y="32"/>
                  </a:lnTo>
                  <a:close/>
                  <a:moveTo>
                    <a:pt x="0" y="26"/>
                  </a:moveTo>
                  <a:lnTo>
                    <a:pt x="0" y="2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0" y="26"/>
                  </a:lnTo>
                  <a:close/>
                  <a:moveTo>
                    <a:pt x="0" y="21"/>
                  </a:moveTo>
                  <a:lnTo>
                    <a:pt x="0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0" y="21"/>
                  </a:lnTo>
                  <a:close/>
                  <a:moveTo>
                    <a:pt x="0" y="16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0" y="16"/>
                  </a:lnTo>
                  <a:close/>
                  <a:moveTo>
                    <a:pt x="0" y="11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1"/>
                  </a:lnTo>
                  <a:close/>
                  <a:moveTo>
                    <a:pt x="0" y="6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close/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89" name="Forme 88"/>
          <p:cNvCxnSpPr>
            <a:stCxn id="26" idx="2"/>
            <a:endCxn id="12" idx="2"/>
          </p:cNvCxnSpPr>
          <p:nvPr/>
        </p:nvCxnSpPr>
        <p:spPr>
          <a:xfrm rot="10800000">
            <a:off x="978066" y="1340768"/>
            <a:ext cx="828092" cy="2718302"/>
          </a:xfrm>
          <a:prstGeom prst="bentConnector2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395536" y="49318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Données préparées par le WCS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395536" y="49411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Réponse du WPS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467544" y="551723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ALHTAÏR :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4 jobs de grille par module hydrologique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72" name="Pentagone 71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77" name="Pentagone 76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79" name="Pentagone 78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2" name="Pentagone 81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4" name="Pentagone 83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Services d’information géographique et Interopérabilité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48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  <p:bldP spid="49" grpId="1"/>
      <p:bldP spid="47" grpId="0"/>
      <p:bldP spid="47" grpId="1"/>
      <p:bldP spid="71" grpId="0"/>
      <p:bldP spid="71" grpId="1"/>
      <p:bldP spid="74" grpId="0"/>
      <p:bldP spid="74" grpId="1"/>
      <p:bldP spid="68" grpId="0"/>
      <p:bldP spid="68" grpId="1"/>
      <p:bldP spid="69" grpId="0"/>
      <p:bldP spid="69" grpId="1"/>
      <p:bldP spid="69" grpId="2"/>
      <p:bldP spid="69" grpId="3"/>
      <p:bldP spid="70" grpId="0"/>
      <p:bldP spid="70" grpId="1"/>
      <p:bldP spid="78" grpId="0"/>
      <p:bldP spid="78" grpId="1"/>
      <p:bldP spid="83" grpId="0"/>
      <p:bldP spid="83" grpId="1"/>
      <p:bldP spid="50" grpId="0"/>
      <p:bldP spid="50" grpId="1"/>
      <p:bldP spid="51" grpId="0"/>
      <p:bldP spid="51" grpId="1"/>
      <p:bldP spid="53" grpId="0"/>
      <p:bldP spid="53" grpId="1"/>
      <p:bldP spid="90" grpId="0"/>
      <p:bldP spid="90" grpId="1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nteractions-meteo-hydro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942628"/>
            <a:ext cx="55081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L’expertise hydrométéorologique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764704"/>
            <a:ext cx="1584176" cy="216024"/>
          </a:xfrm>
          <a:prstGeom prst="rect">
            <a:avLst/>
          </a:prstGeom>
          <a:solidFill>
            <a:srgbClr val="004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Vigilance Météo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0" y="764704"/>
            <a:ext cx="1584176" cy="216024"/>
          </a:xfrm>
          <a:prstGeom prst="rect">
            <a:avLst/>
          </a:prstGeom>
          <a:solidFill>
            <a:srgbClr val="83A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Vigilance Crues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 rot="16200000">
            <a:off x="5832140" y="1232756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 rot="16200000">
            <a:off x="5832140" y="3032956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876256" y="764704"/>
            <a:ext cx="1584176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bg1"/>
                </a:solidFill>
              </a:rPr>
              <a:t>SécuritéCivile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5" name="Organigramme : Document 14"/>
          <p:cNvSpPr/>
          <p:nvPr/>
        </p:nvSpPr>
        <p:spPr>
          <a:xfrm>
            <a:off x="7020272" y="3429000"/>
            <a:ext cx="1224136" cy="648072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DDSC -COGIC</a:t>
            </a:r>
            <a:endParaRPr lang="fr-FR" sz="1400" dirty="0"/>
          </a:p>
        </p:txBody>
      </p:sp>
      <p:sp>
        <p:nvSpPr>
          <p:cNvPr id="17" name="Organigramme : Document 16"/>
          <p:cNvSpPr/>
          <p:nvPr/>
        </p:nvSpPr>
        <p:spPr>
          <a:xfrm>
            <a:off x="7020272" y="2530996"/>
            <a:ext cx="1224136" cy="648072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EMZ - COZ</a:t>
            </a:r>
            <a:endParaRPr lang="fr-FR" sz="1400" dirty="0"/>
          </a:p>
        </p:txBody>
      </p:sp>
      <p:sp>
        <p:nvSpPr>
          <p:cNvPr id="18" name="Organigramme : Document 17"/>
          <p:cNvSpPr/>
          <p:nvPr/>
        </p:nvSpPr>
        <p:spPr>
          <a:xfrm>
            <a:off x="6575524" y="1171352"/>
            <a:ext cx="2123728" cy="648072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Préfet – SIDPC - CODIS</a:t>
            </a:r>
          </a:p>
        </p:txBody>
      </p:sp>
      <p:cxnSp>
        <p:nvCxnSpPr>
          <p:cNvPr id="20" name="Connecteur droit avec flèche 19"/>
          <p:cNvCxnSpPr>
            <a:stCxn id="18" idx="2"/>
            <a:endCxn id="17" idx="0"/>
          </p:cNvCxnSpPr>
          <p:nvPr/>
        </p:nvCxnSpPr>
        <p:spPr>
          <a:xfrm rot="5400000">
            <a:off x="7257656" y="2151263"/>
            <a:ext cx="754417" cy="504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7" idx="2"/>
            <a:endCxn id="15" idx="0"/>
          </p:cNvCxnSpPr>
          <p:nvPr/>
        </p:nvCxnSpPr>
        <p:spPr>
          <a:xfrm rot="5400000">
            <a:off x="7485952" y="3282611"/>
            <a:ext cx="292777" cy="158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entagone 28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37" name="Pentagone 36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8" name="Pentagone 37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39" name="Pentagone 38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b="1" dirty="0" smtClean="0">
                <a:solidFill>
                  <a:srgbClr val="FFC000"/>
                </a:solidFill>
              </a:rPr>
              <a:t>Contexte 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these\REDACTION-encours\images\UML-deploiement-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1256"/>
            <a:ext cx="4720050" cy="669674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49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590550"/>
            <a:ext cx="83248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entagone 5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Amélioration de la capacité de prévision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50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e 12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4" name="Pentagone 13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5" name="Pentagone 14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Pentagone 15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Pentagone 16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Amélioration de la capacité de prévision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590550"/>
            <a:ext cx="83248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51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-2268760" y="5714092"/>
            <a:ext cx="11304240" cy="523220"/>
          </a:xfrm>
          <a:prstGeom prst="rect">
            <a:avLst/>
          </a:prstGeom>
          <a:noFill/>
          <a:effectLst>
            <a:outerShdw blurRad="50800" dist="228600" dir="264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Cartographie en ligne et Opérationnalité</a:t>
            </a:r>
            <a:endParaRPr lang="fr-FR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51520" y="188640"/>
            <a:ext cx="4791816" cy="27134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Cartographie en ligne </a:t>
            </a:r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/>
          </a:p>
        </p:txBody>
      </p:sp>
      <p:sp>
        <p:nvSpPr>
          <p:cNvPr id="10" name="Ellipse 9"/>
          <p:cNvSpPr/>
          <p:nvPr/>
        </p:nvSpPr>
        <p:spPr>
          <a:xfrm>
            <a:off x="925920" y="1162184"/>
            <a:ext cx="3463964" cy="17223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Interfaçage Local - Grille</a:t>
            </a:r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/>
          </a:p>
        </p:txBody>
      </p:sp>
      <p:sp>
        <p:nvSpPr>
          <p:cNvPr id="11" name="Ellipse 10"/>
          <p:cNvSpPr/>
          <p:nvPr/>
        </p:nvSpPr>
        <p:spPr>
          <a:xfrm>
            <a:off x="1797596" y="1961136"/>
            <a:ext cx="1731982" cy="92371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Portage des algorithmes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5397231" y="3006426"/>
            <a:ext cx="642938" cy="61879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uage 12"/>
          <p:cNvSpPr/>
          <p:nvPr/>
        </p:nvSpPr>
        <p:spPr>
          <a:xfrm>
            <a:off x="5464908" y="3079226"/>
            <a:ext cx="3553080" cy="236599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886140" y="3261226"/>
            <a:ext cx="1015166" cy="7279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972491" y="4134825"/>
            <a:ext cx="1015166" cy="7279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7755" y="4426025"/>
            <a:ext cx="470216" cy="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6271836" y="4171225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SITE 1</a:t>
            </a:r>
            <a:endParaRPr lang="fr-FR" sz="1000" b="1" dirty="0"/>
          </a:p>
        </p:txBody>
      </p:sp>
      <p:cxnSp>
        <p:nvCxnSpPr>
          <p:cNvPr id="18" name="Connecteur en arc 29"/>
          <p:cNvCxnSpPr>
            <a:stCxn id="14" idx="6"/>
            <a:endCxn id="21" idx="0"/>
          </p:cNvCxnSpPr>
          <p:nvPr/>
        </p:nvCxnSpPr>
        <p:spPr>
          <a:xfrm flipH="1">
            <a:off x="7727559" y="3625225"/>
            <a:ext cx="173747" cy="546012"/>
          </a:xfrm>
          <a:prstGeom prst="curvedConnector4">
            <a:avLst>
              <a:gd name="adj1" fmla="val -62322"/>
              <a:gd name="adj2" fmla="val 83333"/>
            </a:avLst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31"/>
          <p:cNvCxnSpPr>
            <a:stCxn id="14" idx="2"/>
            <a:endCxn id="15" idx="0"/>
          </p:cNvCxnSpPr>
          <p:nvPr/>
        </p:nvCxnSpPr>
        <p:spPr>
          <a:xfrm rot="10800000" flipV="1">
            <a:off x="6480074" y="3625225"/>
            <a:ext cx="406066" cy="509600"/>
          </a:xfrm>
          <a:prstGeom prst="curvedConnector2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/>
          <p:cNvCxnSpPr>
            <a:stCxn id="15" idx="5"/>
            <a:endCxn id="21" idx="3"/>
          </p:cNvCxnSpPr>
          <p:nvPr/>
        </p:nvCxnSpPr>
        <p:spPr>
          <a:xfrm rot="16200000" flipH="1">
            <a:off x="7085610" y="4509590"/>
            <a:ext cx="36412" cy="529654"/>
          </a:xfrm>
          <a:prstGeom prst="curvedConnector3">
            <a:avLst>
              <a:gd name="adj1" fmla="val 712685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7219976" y="4171237"/>
            <a:ext cx="1015166" cy="7279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95240" y="4462437"/>
            <a:ext cx="470216" cy="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ZoneTexte 22"/>
          <p:cNvSpPr txBox="1"/>
          <p:nvPr/>
        </p:nvSpPr>
        <p:spPr>
          <a:xfrm>
            <a:off x="7519321" y="4207637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SITE 3</a:t>
            </a:r>
            <a:endParaRPr lang="fr-FR" sz="10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61404" y="3552426"/>
            <a:ext cx="470216" cy="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ZoneTexte 24"/>
          <p:cNvSpPr txBox="1"/>
          <p:nvPr/>
        </p:nvSpPr>
        <p:spPr>
          <a:xfrm>
            <a:off x="7185486" y="3297626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SITE 2</a:t>
            </a:r>
            <a:endParaRPr lang="fr-FR" sz="1000" b="1" dirty="0"/>
          </a:p>
        </p:txBody>
      </p:sp>
      <p:cxnSp>
        <p:nvCxnSpPr>
          <p:cNvPr id="26" name="Forme 25"/>
          <p:cNvCxnSpPr>
            <a:stCxn id="21" idx="7"/>
          </p:cNvCxnSpPr>
          <p:nvPr/>
        </p:nvCxnSpPr>
        <p:spPr>
          <a:xfrm rot="5400000" flipH="1" flipV="1">
            <a:off x="8194641" y="3589858"/>
            <a:ext cx="579825" cy="796160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/>
          <p:cNvCxnSpPr/>
          <p:nvPr/>
        </p:nvCxnSpPr>
        <p:spPr>
          <a:xfrm>
            <a:off x="7799789" y="3406826"/>
            <a:ext cx="1116682" cy="1820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age 27"/>
          <p:cNvSpPr/>
          <p:nvPr/>
        </p:nvSpPr>
        <p:spPr>
          <a:xfrm>
            <a:off x="4644008" y="2564904"/>
            <a:ext cx="1218199" cy="87359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260" y="2722436"/>
            <a:ext cx="595558" cy="4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ZoneTexte 29"/>
          <p:cNvSpPr txBox="1"/>
          <p:nvPr/>
        </p:nvSpPr>
        <p:spPr>
          <a:xfrm>
            <a:off x="7095586" y="5041630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V.O.</a:t>
            </a:r>
            <a:endParaRPr lang="fr-FR" sz="1000" dirty="0"/>
          </a:p>
        </p:txBody>
      </p:sp>
      <p:sp>
        <p:nvSpPr>
          <p:cNvPr id="31" name="ZoneTexte 30"/>
          <p:cNvSpPr txBox="1"/>
          <p:nvPr/>
        </p:nvSpPr>
        <p:spPr>
          <a:xfrm rot="19605158">
            <a:off x="5273811" y="3494867"/>
            <a:ext cx="1394934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FFC000"/>
                </a:solidFill>
              </a:rPr>
              <a:t>INTERGICIEL DE GRILLE</a:t>
            </a:r>
            <a:endParaRPr lang="fr-FR" sz="1000" b="1" dirty="0">
              <a:solidFill>
                <a:srgbClr val="FFC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 rot="19605158">
            <a:off x="4852728" y="3044754"/>
            <a:ext cx="1486304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FFC000"/>
                </a:solidFill>
              </a:rPr>
              <a:t>INTERFACE UTILISATEUR</a:t>
            </a:r>
            <a:endParaRPr lang="fr-FR" sz="1000" b="1" dirty="0">
              <a:solidFill>
                <a:srgbClr val="FFC000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 rot="19714080">
            <a:off x="4423721" y="2326032"/>
            <a:ext cx="1872208" cy="11659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Cartographie en ligne et Opérationnalité</a:t>
            </a:r>
            <a:endParaRPr lang="fr-FR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451" y="3186850"/>
            <a:ext cx="5937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83" y="3834922"/>
            <a:ext cx="5937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10786"/>
            <a:ext cx="5937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Connecteur droit avec flèche 15"/>
          <p:cNvCxnSpPr>
            <a:stCxn id="13" idx="3"/>
          </p:cNvCxnSpPr>
          <p:nvPr/>
        </p:nvCxnSpPr>
        <p:spPr>
          <a:xfrm flipV="1">
            <a:off x="1069008" y="3690906"/>
            <a:ext cx="774427" cy="530573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4" idx="3"/>
          </p:cNvCxnSpPr>
          <p:nvPr/>
        </p:nvCxnSpPr>
        <p:spPr>
          <a:xfrm>
            <a:off x="1061269" y="2997343"/>
            <a:ext cx="782166" cy="47753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4435723" y="980728"/>
            <a:ext cx="2131437" cy="86409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Gestion de la prévision météorologique</a:t>
            </a:r>
            <a:endParaRPr lang="fr-FR" sz="1400" dirty="0"/>
          </a:p>
        </p:txBody>
      </p:sp>
      <p:sp>
        <p:nvSpPr>
          <p:cNvPr id="20" name="Ellipse 19"/>
          <p:cNvSpPr/>
          <p:nvPr/>
        </p:nvSpPr>
        <p:spPr>
          <a:xfrm>
            <a:off x="4435723" y="2060848"/>
            <a:ext cx="2131437" cy="86409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Gestion des cours d’eau</a:t>
            </a:r>
            <a:endParaRPr lang="fr-FR" sz="1400" dirty="0"/>
          </a:p>
        </p:txBody>
      </p:sp>
      <p:sp>
        <p:nvSpPr>
          <p:cNvPr id="21" name="Ellipse 20"/>
          <p:cNvSpPr/>
          <p:nvPr/>
        </p:nvSpPr>
        <p:spPr>
          <a:xfrm>
            <a:off x="4435723" y="3140968"/>
            <a:ext cx="2131437" cy="86409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Gestion des stations de mesure</a:t>
            </a:r>
            <a:endParaRPr lang="fr-FR" sz="1400" dirty="0"/>
          </a:p>
        </p:txBody>
      </p:sp>
      <p:sp>
        <p:nvSpPr>
          <p:cNvPr id="22" name="Ellipse 21"/>
          <p:cNvSpPr/>
          <p:nvPr/>
        </p:nvSpPr>
        <p:spPr>
          <a:xfrm>
            <a:off x="4435723" y="4221088"/>
            <a:ext cx="2131437" cy="86409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Modélisation pour la prévision hydrologique</a:t>
            </a:r>
            <a:endParaRPr lang="fr-FR" sz="1400" dirty="0"/>
          </a:p>
        </p:txBody>
      </p:sp>
      <p:sp>
        <p:nvSpPr>
          <p:cNvPr id="23" name="Ellipse 22"/>
          <p:cNvSpPr/>
          <p:nvPr/>
        </p:nvSpPr>
        <p:spPr>
          <a:xfrm>
            <a:off x="4435723" y="5301208"/>
            <a:ext cx="2131437" cy="86409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Gestion des commentaires</a:t>
            </a:r>
            <a:endParaRPr lang="fr-FR" sz="1400" dirty="0"/>
          </a:p>
        </p:txBody>
      </p:sp>
      <p:cxnSp>
        <p:nvCxnSpPr>
          <p:cNvPr id="25" name="Connecteur droit avec flèche 24"/>
          <p:cNvCxnSpPr>
            <a:stCxn id="2052" idx="3"/>
            <a:endCxn id="19" idx="2"/>
          </p:cNvCxnSpPr>
          <p:nvPr/>
        </p:nvCxnSpPr>
        <p:spPr>
          <a:xfrm flipV="1">
            <a:off x="2581176" y="1412776"/>
            <a:ext cx="1854547" cy="216063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052" idx="3"/>
            <a:endCxn id="20" idx="2"/>
          </p:cNvCxnSpPr>
          <p:nvPr/>
        </p:nvCxnSpPr>
        <p:spPr>
          <a:xfrm flipV="1">
            <a:off x="2581176" y="2492896"/>
            <a:ext cx="1854547" cy="108051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052" idx="3"/>
            <a:endCxn id="21" idx="2"/>
          </p:cNvCxnSpPr>
          <p:nvPr/>
        </p:nvCxnSpPr>
        <p:spPr>
          <a:xfrm flipV="1">
            <a:off x="2581176" y="3573016"/>
            <a:ext cx="1854547" cy="39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052" idx="3"/>
            <a:endCxn id="22" idx="2"/>
          </p:cNvCxnSpPr>
          <p:nvPr/>
        </p:nvCxnSpPr>
        <p:spPr>
          <a:xfrm>
            <a:off x="2581176" y="3573407"/>
            <a:ext cx="1854547" cy="107972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052" idx="3"/>
            <a:endCxn id="23" idx="2"/>
          </p:cNvCxnSpPr>
          <p:nvPr/>
        </p:nvCxnSpPr>
        <p:spPr>
          <a:xfrm>
            <a:off x="2581176" y="3573407"/>
            <a:ext cx="1854547" cy="215984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23528" y="3402874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SPC-GD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31267" y="461771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SCHAPI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555403" y="4050946"/>
            <a:ext cx="148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Prévisionniste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Flèche vers le bas 38"/>
          <p:cNvSpPr/>
          <p:nvPr/>
        </p:nvSpPr>
        <p:spPr>
          <a:xfrm rot="16200000">
            <a:off x="6840252" y="4401108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380312" y="4194673"/>
            <a:ext cx="169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Traitements sur l’architecture de grille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2" name="Pentagone 31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37" name="Pentagone 36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8" name="Pentagone 37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Pentagone 40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Pentagone 42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796136" y="6002124"/>
            <a:ext cx="151216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Portage</a:t>
            </a:r>
          </a:p>
          <a:p>
            <a:pPr algn="ctr">
              <a:buClr>
                <a:srgbClr val="FFC000"/>
              </a:buClr>
            </a:pPr>
            <a:r>
              <a:rPr lang="fr-FR" sz="1400" b="1" dirty="0" err="1" smtClean="0">
                <a:solidFill>
                  <a:srgbClr val="FFC000"/>
                </a:solidFill>
              </a:rPr>
              <a:t>Géomatique</a:t>
            </a:r>
            <a:endParaRPr lang="fr-FR" sz="1400" b="1" dirty="0">
              <a:solidFill>
                <a:srgbClr val="FFC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53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106942" y="706131"/>
            <a:ext cx="5134458" cy="4054820"/>
            <a:chOff x="106942" y="706131"/>
            <a:chExt cx="5134458" cy="4054820"/>
          </a:xfrm>
        </p:grpSpPr>
        <p:pic>
          <p:nvPicPr>
            <p:cNvPr id="15" name="Picture 3" descr="C:\Documents and Settings\Vincent.Thierion\Bureau\GacrueLivrable\Site\img\annexes\map_calqu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950" y="706131"/>
              <a:ext cx="5133450" cy="2794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C:\Documents and Settings\Vincent.Thierion\Bureau\GacrueLivrable\Site\img\annexes\ongradar2.jpg"/>
            <p:cNvPicPr>
              <a:picLocks noChangeAspect="1" noChangeArrowheads="1"/>
            </p:cNvPicPr>
            <p:nvPr/>
          </p:nvPicPr>
          <p:blipFill>
            <a:blip r:embed="rId3" cstate="print"/>
            <a:srcRect l="697" r="398" b="2400"/>
            <a:stretch>
              <a:fillRect/>
            </a:stretch>
          </p:blipFill>
          <p:spPr bwMode="auto">
            <a:xfrm>
              <a:off x="106942" y="3501009"/>
              <a:ext cx="5132715" cy="1259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ZoneTexte 9"/>
          <p:cNvSpPr txBox="1">
            <a:spLocks noChangeArrowheads="1"/>
          </p:cNvSpPr>
          <p:nvPr/>
        </p:nvSpPr>
        <p:spPr bwMode="auto">
          <a:xfrm>
            <a:off x="5940152" y="4797152"/>
            <a:ext cx="239757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1800" dirty="0">
                <a:solidFill>
                  <a:schemeClr val="bg1"/>
                </a:solidFill>
              </a:rPr>
              <a:t> cours d’eau</a:t>
            </a:r>
          </a:p>
          <a:p>
            <a:pPr>
              <a:buFont typeface="Wingdings" pitchFamily="2" charset="2"/>
              <a:buChar char="q"/>
            </a:pPr>
            <a:r>
              <a:rPr lang="fr-FR" sz="1800" dirty="0">
                <a:solidFill>
                  <a:schemeClr val="bg1"/>
                </a:solidFill>
              </a:rPr>
              <a:t> stations de </a:t>
            </a:r>
            <a:r>
              <a:rPr lang="fr-FR" sz="1800" dirty="0" smtClean="0">
                <a:solidFill>
                  <a:schemeClr val="bg1"/>
                </a:solidFill>
              </a:rPr>
              <a:t>mesures</a:t>
            </a:r>
            <a:endParaRPr lang="fr-FR" sz="1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1800" dirty="0">
                <a:solidFill>
                  <a:schemeClr val="bg1"/>
                </a:solidFill>
              </a:rPr>
              <a:t> bassins versants</a:t>
            </a:r>
          </a:p>
          <a:p>
            <a:pPr>
              <a:buFont typeface="Wingdings" pitchFamily="2" charset="2"/>
              <a:buChar char="q"/>
            </a:pPr>
            <a:r>
              <a:rPr lang="fr-FR" sz="1800" dirty="0">
                <a:solidFill>
                  <a:schemeClr val="bg1"/>
                </a:solidFill>
              </a:rPr>
              <a:t> données </a:t>
            </a:r>
            <a:r>
              <a:rPr lang="fr-FR" sz="1800" dirty="0" smtClean="0">
                <a:solidFill>
                  <a:schemeClr val="bg1"/>
                </a:solidFill>
              </a:rPr>
              <a:t>radar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bg1"/>
                </a:solidFill>
              </a:rPr>
              <a:t> Fond cartographique</a:t>
            </a:r>
            <a:endParaRPr lang="fr-FR" sz="1800" dirty="0" smtClean="0">
              <a:solidFill>
                <a:schemeClr val="bg1"/>
              </a:solidFill>
            </a:endParaRPr>
          </a:p>
        </p:txBody>
      </p:sp>
      <p:sp>
        <p:nvSpPr>
          <p:cNvPr id="19" name="ZoneTexte 9"/>
          <p:cNvSpPr txBox="1">
            <a:spLocks noChangeArrowheads="1"/>
          </p:cNvSpPr>
          <p:nvPr/>
        </p:nvSpPr>
        <p:spPr bwMode="auto">
          <a:xfrm>
            <a:off x="611560" y="5373216"/>
            <a:ext cx="4189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</a:rPr>
              <a:t>Intégration globale des données</a:t>
            </a:r>
          </a:p>
        </p:txBody>
      </p:sp>
      <p:sp>
        <p:nvSpPr>
          <p:cNvPr id="22" name="ZoneTexte 9"/>
          <p:cNvSpPr txBox="1">
            <a:spLocks noChangeArrowheads="1"/>
          </p:cNvSpPr>
          <p:nvPr/>
        </p:nvSpPr>
        <p:spPr bwMode="auto">
          <a:xfrm>
            <a:off x="5364088" y="1988840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Outil collaboratif d’expertise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18" name="Pentagone 17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20" name="Pentagone 19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1" name="Pentagone 20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Pentagone 23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Pentagone 24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Cartographie en ligne et Opérationnalité</a:t>
            </a:r>
            <a:endParaRPr lang="fr-FR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54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Cartographie en ligne et Opérationnalité</a:t>
            </a: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5" name="Picture 3" descr="C:\Documents and Settings\Vincent.Thierion\Bureau\GacrueLivrable\Site\img\annexes\map_calq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706131"/>
            <a:ext cx="5133450" cy="279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Documents and Settings\Vincent.Thierion\Bureau\GacrueLivrable\Site\img\annexes\ongradar2.jpg"/>
          <p:cNvPicPr>
            <a:picLocks noChangeAspect="1" noChangeArrowheads="1"/>
          </p:cNvPicPr>
          <p:nvPr/>
        </p:nvPicPr>
        <p:blipFill>
          <a:blip r:embed="rId3" cstate="print"/>
          <a:srcRect l="697" r="398" b="2400"/>
          <a:stretch>
            <a:fillRect/>
          </a:stretch>
        </p:blipFill>
        <p:spPr bwMode="auto">
          <a:xfrm>
            <a:off x="106942" y="3501009"/>
            <a:ext cx="5132715" cy="125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4"/>
          <p:cNvSpPr txBox="1">
            <a:spLocks noChangeArrowheads="1"/>
          </p:cNvSpPr>
          <p:nvPr/>
        </p:nvSpPr>
        <p:spPr bwMode="auto">
          <a:xfrm>
            <a:off x="4860032" y="4904000"/>
            <a:ext cx="438280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1800" dirty="0" smtClean="0">
                <a:solidFill>
                  <a:schemeClr val="bg1"/>
                </a:solidFill>
              </a:rPr>
              <a:t> recherche </a:t>
            </a:r>
            <a:r>
              <a:rPr lang="fr-FR" sz="1800" dirty="0">
                <a:solidFill>
                  <a:schemeClr val="bg1"/>
                </a:solidFill>
              </a:rPr>
              <a:t>de stations, de cours </a:t>
            </a:r>
            <a:r>
              <a:rPr lang="fr-FR" sz="1800" dirty="0" smtClean="0">
                <a:solidFill>
                  <a:schemeClr val="bg1"/>
                </a:solidFill>
              </a:rPr>
              <a:t>d’eau</a:t>
            </a:r>
            <a:r>
              <a:rPr lang="fr-FR" dirty="0" smtClean="0">
                <a:solidFill>
                  <a:schemeClr val="bg1"/>
                </a:solidFill>
              </a:rPr>
              <a:t>, etc.</a:t>
            </a:r>
            <a:endParaRPr lang="fr-FR" sz="1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cumuls </a:t>
            </a:r>
            <a:r>
              <a:rPr lang="fr-FR" sz="1800" dirty="0">
                <a:solidFill>
                  <a:schemeClr val="bg1"/>
                </a:solidFill>
              </a:rPr>
              <a:t>pluviométriques paramétrables</a:t>
            </a:r>
          </a:p>
          <a:p>
            <a:pPr>
              <a:buFont typeface="Wingdings" pitchFamily="2" charset="2"/>
              <a:buChar char="q"/>
            </a:pPr>
            <a:r>
              <a:rPr lang="fr-FR" sz="1800" dirty="0">
                <a:solidFill>
                  <a:schemeClr val="bg1"/>
                </a:solidFill>
              </a:rPr>
              <a:t> animations radar </a:t>
            </a:r>
            <a:r>
              <a:rPr lang="fr-FR" sz="1800" dirty="0" smtClean="0">
                <a:solidFill>
                  <a:schemeClr val="bg1"/>
                </a:solidFill>
              </a:rPr>
              <a:t>paramétrables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bg1"/>
                </a:solidFill>
              </a:rPr>
              <a:t> automatisation des seuils d’alerte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bg1"/>
                </a:solidFill>
              </a:rPr>
              <a:t> suivi pluviométrique et hydrologique</a:t>
            </a:r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22" name="Picture 4" descr="C:\Documents and Settings\Vincent.Thierion\Bureau\GacrueLivrable\Site\img\annexes\ongradar2.jpg"/>
          <p:cNvPicPr>
            <a:picLocks noChangeAspect="1" noChangeArrowheads="1"/>
          </p:cNvPicPr>
          <p:nvPr/>
        </p:nvPicPr>
        <p:blipFill>
          <a:blip r:embed="rId3" cstate="print"/>
          <a:srcRect l="697" r="398" b="2400"/>
          <a:stretch>
            <a:fillRect/>
          </a:stretch>
        </p:blipFill>
        <p:spPr bwMode="auto">
          <a:xfrm>
            <a:off x="106942" y="3501009"/>
            <a:ext cx="5132715" cy="125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9"/>
          <p:cNvSpPr txBox="1">
            <a:spLocks noChangeArrowheads="1"/>
          </p:cNvSpPr>
          <p:nvPr/>
        </p:nvSpPr>
        <p:spPr bwMode="auto">
          <a:xfrm>
            <a:off x="1115616" y="5229200"/>
            <a:ext cx="30759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Opérations de requête </a:t>
            </a:r>
          </a:p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et d’analyse spatiale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25" name="ZoneTexte 9"/>
          <p:cNvSpPr txBox="1">
            <a:spLocks noChangeArrowheads="1"/>
          </p:cNvSpPr>
          <p:nvPr/>
        </p:nvSpPr>
        <p:spPr bwMode="auto">
          <a:xfrm>
            <a:off x="5364088" y="1988840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Outil collaboratif d’expertise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17" name="Pentagone 16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9" name="Pentagone 18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Pentagone 20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Pentagone 25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55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Documents and Settings\Vincent.Thierion\Bureau\GacrueLivrable\Site\img\annexes\map_calq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706132"/>
            <a:ext cx="1799754" cy="97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Documents and Settings\Vincent.Thierion\Bureau\GacrueLivrable\Site\img\annexes\ongradar2.jpg"/>
          <p:cNvPicPr>
            <a:picLocks noChangeAspect="1" noChangeArrowheads="1"/>
          </p:cNvPicPr>
          <p:nvPr/>
        </p:nvPicPr>
        <p:blipFill>
          <a:blip r:embed="rId3" cstate="print"/>
          <a:srcRect l="697" r="398" b="2400"/>
          <a:stretch>
            <a:fillRect/>
          </a:stretch>
        </p:blipFill>
        <p:spPr bwMode="auto">
          <a:xfrm>
            <a:off x="107531" y="1678251"/>
            <a:ext cx="1800173" cy="44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12"/>
          <p:cNvSpPr txBox="1">
            <a:spLocks noChangeArrowheads="1"/>
          </p:cNvSpPr>
          <p:nvPr/>
        </p:nvSpPr>
        <p:spPr bwMode="auto">
          <a:xfrm>
            <a:off x="0" y="272053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Définition de scénarios </a:t>
            </a:r>
          </a:p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de prévision hydrologique </a:t>
            </a:r>
          </a:p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à modéliser sur EGI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7784" y="836712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Intégration des </a:t>
            </a:r>
          </a:p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données hydrométéorologiques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684584" y="2852936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Analyse de </a:t>
            </a:r>
          </a:p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la situation </a:t>
            </a:r>
          </a:p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« temps réel »</a:t>
            </a:r>
          </a:p>
        </p:txBody>
      </p:sp>
      <p:sp>
        <p:nvSpPr>
          <p:cNvPr id="25" name="Flèche vers le bas 24"/>
          <p:cNvSpPr/>
          <p:nvPr/>
        </p:nvSpPr>
        <p:spPr>
          <a:xfrm rot="16200000">
            <a:off x="2231740" y="3116576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e bas 25"/>
          <p:cNvSpPr/>
          <p:nvPr/>
        </p:nvSpPr>
        <p:spPr>
          <a:xfrm>
            <a:off x="4355976" y="1868634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 rot="5400000">
            <a:off x="6480212" y="3104963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228184" y="2953520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Confrontations</a:t>
            </a:r>
          </a:p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d’expertises</a:t>
            </a:r>
          </a:p>
        </p:txBody>
      </p:sp>
      <p:sp>
        <p:nvSpPr>
          <p:cNvPr id="30" name="Flèche vers le bas 29"/>
          <p:cNvSpPr/>
          <p:nvPr/>
        </p:nvSpPr>
        <p:spPr>
          <a:xfrm>
            <a:off x="4355976" y="4221088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501317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Validation concertée </a:t>
            </a:r>
          </a:p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d’une situation hydrologique </a:t>
            </a:r>
          </a:p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à venir </a:t>
            </a:r>
          </a:p>
        </p:txBody>
      </p:sp>
      <p:sp>
        <p:nvSpPr>
          <p:cNvPr id="28" name="Pentagone 27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32" name="Pentagone 31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3" name="Pentagone 32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Pentagone 33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Pentagone 34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Cartographie en ligne et Opérationnalité</a:t>
            </a:r>
            <a:endParaRPr lang="fr-FR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56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899592" y="2241203"/>
            <a:ext cx="1008112" cy="648072"/>
          </a:xfrm>
          <a:prstGeom prst="straightConnector1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uage 4"/>
          <p:cNvSpPr/>
          <p:nvPr/>
        </p:nvSpPr>
        <p:spPr>
          <a:xfrm>
            <a:off x="3131840" y="2348880"/>
            <a:ext cx="6065660" cy="4032448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Synthèse méthodologique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" descr="C:\Documents and Settings\Vincent.Thierion\Bureau\GacrueLivrable\Site\img\annexes\map_calq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706132"/>
            <a:ext cx="1799754" cy="97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 descr="C:\Documents and Settings\Vincent.Thierion\Bureau\GacrueLivrable\Site\img\annexes\ongradar2.jpg"/>
          <p:cNvPicPr>
            <a:picLocks noChangeAspect="1" noChangeArrowheads="1"/>
          </p:cNvPicPr>
          <p:nvPr/>
        </p:nvPicPr>
        <p:blipFill>
          <a:blip r:embed="rId3" cstate="print"/>
          <a:srcRect l="697" r="398" b="2400"/>
          <a:stretch>
            <a:fillRect/>
          </a:stretch>
        </p:blipFill>
        <p:spPr bwMode="auto">
          <a:xfrm>
            <a:off x="107531" y="1678251"/>
            <a:ext cx="1800173" cy="44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Connecteur droit 3"/>
          <p:cNvCxnSpPr/>
          <p:nvPr/>
        </p:nvCxnSpPr>
        <p:spPr>
          <a:xfrm>
            <a:off x="3131840" y="3753371"/>
            <a:ext cx="1224136" cy="550739"/>
          </a:xfrm>
          <a:prstGeom prst="straightConnector1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/>
          <p:cNvGrpSpPr/>
          <p:nvPr/>
        </p:nvGrpSpPr>
        <p:grpSpPr>
          <a:xfrm>
            <a:off x="6228184" y="3068960"/>
            <a:ext cx="2143140" cy="1428760"/>
            <a:chOff x="5401674" y="3881022"/>
            <a:chExt cx="2143140" cy="1428760"/>
          </a:xfrm>
          <a:noFill/>
        </p:grpSpPr>
        <p:sp>
          <p:nvSpPr>
            <p:cNvPr id="50" name="Ellipse 49"/>
            <p:cNvSpPr/>
            <p:nvPr/>
          </p:nvSpPr>
          <p:spPr>
            <a:xfrm>
              <a:off x="5401674" y="3881022"/>
              <a:ext cx="2143140" cy="1428760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982790" y="4452526"/>
              <a:ext cx="992683" cy="690562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2" name="ZoneTexte 51"/>
            <p:cNvSpPr txBox="1"/>
            <p:nvPr/>
          </p:nvSpPr>
          <p:spPr>
            <a:xfrm>
              <a:off x="6088988" y="3952460"/>
              <a:ext cx="715260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chemeClr val="bg1">
                      <a:lumMod val="85000"/>
                    </a:schemeClr>
                  </a:solidFill>
                </a:rPr>
                <a:t>SITE</a:t>
              </a:r>
              <a:endParaRPr lang="fr-FR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64" name="Connecteur droit 3"/>
          <p:cNvCxnSpPr/>
          <p:nvPr/>
        </p:nvCxnSpPr>
        <p:spPr>
          <a:xfrm flipV="1">
            <a:off x="5436096" y="4005064"/>
            <a:ext cx="720080" cy="14401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717032"/>
            <a:ext cx="12223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Connecteur en arc 26"/>
          <p:cNvCxnSpPr>
            <a:stCxn id="29" idx="2"/>
            <a:endCxn id="52" idx="0"/>
          </p:cNvCxnSpPr>
          <p:nvPr/>
        </p:nvCxnSpPr>
        <p:spPr>
          <a:xfrm rot="5400000">
            <a:off x="7052848" y="2022713"/>
            <a:ext cx="1337965" cy="897404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596336" y="1340768"/>
            <a:ext cx="114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</a:rPr>
              <a:t>Portage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708920"/>
            <a:ext cx="14128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ZoneTexte 43"/>
          <p:cNvSpPr txBox="1"/>
          <p:nvPr/>
        </p:nvSpPr>
        <p:spPr>
          <a:xfrm>
            <a:off x="5834236" y="5787955"/>
            <a:ext cx="817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>
                    <a:lumMod val="85000"/>
                  </a:schemeClr>
                </a:solidFill>
              </a:rPr>
              <a:t>V.O</a:t>
            </a:r>
            <a:endParaRPr lang="fr-FR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8" name="Pentagone 47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Synthèse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49" name="Pentagone 48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Méthodologie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Pentagone 53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5" name="Pentagone 54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6" name="Pentagone 55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57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5910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Services d’information géographique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469722" y="5477162"/>
            <a:ext cx="4190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Ordonnancement / Qualité de Service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0" y="764704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solidFill>
                <a:srgbClr val="FFC000"/>
              </a:solidFill>
            </a:endParaRPr>
          </a:p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 Interopérabilité</a:t>
            </a:r>
          </a:p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 Reproductibilité</a:t>
            </a:r>
          </a:p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 Ergonomie fonctionnelle</a:t>
            </a:r>
          </a:p>
          <a:p>
            <a:pPr>
              <a:buFontTx/>
              <a:buChar char="-"/>
            </a:pP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3068960"/>
            <a:ext cx="9144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  <a:spcAft>
                <a:spcPts val="600"/>
              </a:spcAft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Système existant du SPC-GD préservé =&gt; Approche distribuée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Complexification des fonctions hydrologiques (Multi-modèles,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Workflows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, etc. )</a:t>
            </a:r>
          </a:p>
          <a:p>
            <a:pPr marL="0" lvl="1" algn="ctr">
              <a:lnSpc>
                <a:spcPct val="150000"/>
              </a:lnSpc>
              <a:spcAft>
                <a:spcPts val="600"/>
              </a:spcAft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Socle technologique ouvert sur l’innovation</a:t>
            </a:r>
          </a:p>
        </p:txBody>
      </p:sp>
      <p:sp>
        <p:nvSpPr>
          <p:cNvPr id="20" name="Pentagone 19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Synthèse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1" name="Pentagone 20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Méthodologie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Pentagone 21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Pentagone 22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Pentagone 23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Synthèse méthodologique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58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4355976" y="2492896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>
            <a:off x="4355976" y="4797152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4067944" y="4797152"/>
            <a:ext cx="936104" cy="504056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323528" y="5939988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i="1" dirty="0" smtClean="0">
                <a:solidFill>
                  <a:schemeClr val="bg1">
                    <a:lumMod val="85000"/>
                  </a:schemeClr>
                </a:solidFill>
              </a:rPr>
              <a:t>Erreur d’exécution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6300192" y="5939988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i="1" dirty="0" smtClean="0">
                <a:solidFill>
                  <a:schemeClr val="bg1">
                    <a:lumMod val="85000"/>
                  </a:schemeClr>
                </a:solidFill>
              </a:rPr>
              <a:t>Temps de latence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nteractions-meteo-hydr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942628"/>
            <a:ext cx="55081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27584" y="764704"/>
            <a:ext cx="1584176" cy="216024"/>
          </a:xfrm>
          <a:prstGeom prst="rect">
            <a:avLst/>
          </a:prstGeom>
          <a:solidFill>
            <a:srgbClr val="004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Vigilance Météo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0" y="764704"/>
            <a:ext cx="1584176" cy="216024"/>
          </a:xfrm>
          <a:prstGeom prst="rect">
            <a:avLst/>
          </a:prstGeom>
          <a:solidFill>
            <a:srgbClr val="83A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Vigilance Crues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 rot="16200000">
            <a:off x="5832140" y="1232756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 rot="16200000">
            <a:off x="5832140" y="3032956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876256" y="764704"/>
            <a:ext cx="1584176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Protection Civile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5" name="Organigramme : Document 14"/>
          <p:cNvSpPr/>
          <p:nvPr/>
        </p:nvSpPr>
        <p:spPr>
          <a:xfrm>
            <a:off x="7020272" y="3429000"/>
            <a:ext cx="1224136" cy="648072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DDSC -COGIC</a:t>
            </a:r>
            <a:endParaRPr lang="fr-FR" sz="1400" dirty="0"/>
          </a:p>
        </p:txBody>
      </p:sp>
      <p:sp>
        <p:nvSpPr>
          <p:cNvPr id="17" name="Organigramme : Document 16"/>
          <p:cNvSpPr/>
          <p:nvPr/>
        </p:nvSpPr>
        <p:spPr>
          <a:xfrm>
            <a:off x="7020272" y="2530996"/>
            <a:ext cx="1224136" cy="648072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EMZ - COZ</a:t>
            </a:r>
            <a:endParaRPr lang="fr-FR" sz="1400" dirty="0"/>
          </a:p>
        </p:txBody>
      </p:sp>
      <p:sp>
        <p:nvSpPr>
          <p:cNvPr id="18" name="Organigramme : Document 17"/>
          <p:cNvSpPr/>
          <p:nvPr/>
        </p:nvSpPr>
        <p:spPr>
          <a:xfrm>
            <a:off x="6575524" y="1171352"/>
            <a:ext cx="2123728" cy="648072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Préfet – SIDPC - CODIS</a:t>
            </a:r>
          </a:p>
        </p:txBody>
      </p:sp>
      <p:cxnSp>
        <p:nvCxnSpPr>
          <p:cNvPr id="20" name="Connecteur droit avec flèche 19"/>
          <p:cNvCxnSpPr>
            <a:stCxn id="18" idx="2"/>
            <a:endCxn id="17" idx="0"/>
          </p:cNvCxnSpPr>
          <p:nvPr/>
        </p:nvCxnSpPr>
        <p:spPr>
          <a:xfrm rot="5400000">
            <a:off x="7257656" y="2151263"/>
            <a:ext cx="754417" cy="504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7" idx="2"/>
            <a:endCxn id="15" idx="0"/>
          </p:cNvCxnSpPr>
          <p:nvPr/>
        </p:nvCxnSpPr>
        <p:spPr>
          <a:xfrm rot="5400000">
            <a:off x="7485952" y="3282611"/>
            <a:ext cx="292777" cy="158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620688"/>
            <a:ext cx="3131840" cy="32403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372200" y="692696"/>
            <a:ext cx="2376264" cy="3456384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0" y="486916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 SCHAPI et les Services de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Prévision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des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Crues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(SPC) :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acteurs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opérationnels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dédiés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à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l’expertise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hydrologique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en situation de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crise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400" dirty="0" err="1" smtClean="0">
                <a:solidFill>
                  <a:srgbClr val="FFC000"/>
                </a:solidFill>
              </a:rPr>
              <a:t>Crues</a:t>
            </a:r>
            <a:r>
              <a:rPr lang="en-US" sz="2400" dirty="0" smtClean="0">
                <a:solidFill>
                  <a:srgbClr val="FFC000"/>
                </a:solidFill>
              </a:rPr>
              <a:t> à </a:t>
            </a:r>
            <a:r>
              <a:rPr lang="en-US" sz="2400" dirty="0" err="1" smtClean="0">
                <a:solidFill>
                  <a:srgbClr val="FFC000"/>
                </a:solidFill>
              </a:rPr>
              <a:t>cinétique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rapide</a:t>
            </a:r>
            <a:r>
              <a:rPr lang="en-US" sz="2400" dirty="0" smtClean="0">
                <a:solidFill>
                  <a:srgbClr val="FFC000"/>
                </a:solidFill>
              </a:rPr>
              <a:t> : </a:t>
            </a:r>
            <a:r>
              <a:rPr lang="en-US" sz="2400" dirty="0" err="1" smtClean="0">
                <a:solidFill>
                  <a:srgbClr val="FFC000"/>
                </a:solidFill>
              </a:rPr>
              <a:t>Territoire</a:t>
            </a:r>
            <a:r>
              <a:rPr lang="en-US" sz="2400" dirty="0" smtClean="0">
                <a:solidFill>
                  <a:srgbClr val="FFC000"/>
                </a:solidFill>
              </a:rPr>
              <a:t> du Grand Delta (SPC-GD)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L’expertise hydrométéorologique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Pentagone 25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29" name="Pentagone 28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0" name="Pentagone 29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31" name="Pentagone 30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b="1" dirty="0" smtClean="0">
                <a:solidFill>
                  <a:srgbClr val="FFC000"/>
                </a:solidFill>
              </a:rPr>
              <a:t>Contexte 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2" name="Pentagone 31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5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Vers une V.O dédiée à la gestion du risque « inondation » </a:t>
            </a:r>
          </a:p>
        </p:txBody>
      </p:sp>
      <p:sp>
        <p:nvSpPr>
          <p:cNvPr id="20" name="Chevron 19"/>
          <p:cNvSpPr/>
          <p:nvPr/>
        </p:nvSpPr>
        <p:spPr>
          <a:xfrm>
            <a:off x="4925516" y="980728"/>
            <a:ext cx="745480" cy="792088"/>
          </a:xfrm>
          <a:prstGeom prst="chevron">
            <a:avLst>
              <a:gd name="adj" fmla="val 46793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95536" y="429309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solidFill>
                  <a:srgbClr val="FFC000"/>
                </a:solidFill>
              </a:rPr>
              <a:t>Continuité temporelle</a:t>
            </a:r>
            <a:r>
              <a:rPr lang="fr-FR" dirty="0" smtClean="0">
                <a:solidFill>
                  <a:srgbClr val="FFC000"/>
                </a:solidFill>
              </a:rPr>
              <a:t> dans l’accès et l’analyse des données hydrométéorologiques parmi l’ensemble des acteurs institutions et académiques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2" name="Pentagone 31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Synthèse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3" name="Pentagone 32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Méthodologie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Pentagone 33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Pentagone 34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59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402" name="Picture 2" descr="F:\these\REDACTION-encours\images\lee-conc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84" y="692696"/>
            <a:ext cx="6756672" cy="2736304"/>
          </a:xfrm>
          <a:prstGeom prst="rect">
            <a:avLst/>
          </a:prstGeom>
          <a:noFill/>
        </p:spPr>
      </p:pic>
      <p:grpSp>
        <p:nvGrpSpPr>
          <p:cNvPr id="39" name="Groupe 38"/>
          <p:cNvGrpSpPr/>
          <p:nvPr/>
        </p:nvGrpSpPr>
        <p:grpSpPr>
          <a:xfrm>
            <a:off x="5292080" y="3056260"/>
            <a:ext cx="3960440" cy="3469084"/>
            <a:chOff x="5183560" y="2984252"/>
            <a:chExt cx="3960440" cy="3469084"/>
          </a:xfrm>
        </p:grpSpPr>
        <p:sp>
          <p:nvSpPr>
            <p:cNvPr id="16" name="Bouée 15"/>
            <p:cNvSpPr/>
            <p:nvPr/>
          </p:nvSpPr>
          <p:spPr>
            <a:xfrm>
              <a:off x="5368082" y="2984252"/>
              <a:ext cx="3375375" cy="3339218"/>
            </a:xfrm>
            <a:prstGeom prst="donut">
              <a:avLst>
                <a:gd name="adj" fmla="val 1038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 rot="5400000">
              <a:off x="8165772" y="4285869"/>
              <a:ext cx="761576" cy="618819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 rot="10800000">
              <a:off x="6787188" y="5808925"/>
              <a:ext cx="731331" cy="644411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rot="16200000">
              <a:off x="5184190" y="4285869"/>
              <a:ext cx="761576" cy="618819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26" name="Image 25" descr="Archi-Gri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5608" y="3429000"/>
              <a:ext cx="2664295" cy="2448272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5183560" y="5374957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C000"/>
                  </a:solidFill>
                </a:rPr>
                <a:t>Retour d’expérience</a:t>
              </a:r>
              <a:endParaRPr lang="fr-FR" b="1" dirty="0">
                <a:solidFill>
                  <a:srgbClr val="FFC000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703840" y="5374957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C000"/>
                  </a:solidFill>
                </a:rPr>
                <a:t>Gestion des secours</a:t>
              </a:r>
              <a:endParaRPr lang="fr-FR" b="1" dirty="0">
                <a:solidFill>
                  <a:srgbClr val="FFC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775848" y="342900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C000"/>
                  </a:solidFill>
                </a:rPr>
                <a:t>Prévision</a:t>
              </a:r>
              <a:endParaRPr lang="fr-FR" b="1" dirty="0">
                <a:solidFill>
                  <a:srgbClr val="FFC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183560" y="34290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C000"/>
                  </a:solidFill>
                </a:rPr>
                <a:t>Prévention</a:t>
              </a:r>
              <a:endParaRPr lang="fr-FR" b="1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  <a:effectLst>
            <a:outerShdw blurRad="457200" dist="635000" dir="6360000" sx="90000" sy="-19000" rotWithShape="0">
              <a:prstClr val="black">
                <a:alpha val="3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28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10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Contribution à l’amélioration de l’expertise </a:t>
            </a:r>
          </a:p>
          <a:p>
            <a:pPr algn="ctr"/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situation de crise </a:t>
            </a:r>
          </a:p>
          <a:p>
            <a:pPr algn="ctr"/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 l’utilisation de l’informatique distribuée</a:t>
            </a:r>
          </a:p>
          <a:p>
            <a:pPr algn="ctr"/>
            <a:endParaRPr lang="fr-FR" sz="1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 aux crues à cinétique rapide</a:t>
            </a:r>
          </a:p>
          <a:p>
            <a:pPr algn="ctr"/>
            <a:endParaRPr lang="fr-FR" sz="24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4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u="sng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Vincent THIERION (CEMAGREF)</a:t>
            </a:r>
          </a:p>
          <a:p>
            <a:pPr algn="ctr"/>
            <a:endParaRPr lang="fr-FR" sz="800" u="sng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Pierre-Alain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Ayral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Sophie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Sauvagnargues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-Lesage</a:t>
            </a:r>
          </a:p>
          <a:p>
            <a:pPr algn="ctr"/>
            <a:endParaRPr lang="fr-FR" sz="2400" u="sng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1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fr-FR" sz="8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29200"/>
            <a:ext cx="1872208" cy="1087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843808" y="5157192"/>
          <a:ext cx="6096029" cy="1341016"/>
        </p:xfrm>
        <a:graphic>
          <a:graphicData uri="http://schemas.openxmlformats.org/drawingml/2006/table">
            <a:tbl>
              <a:tblPr/>
              <a:tblGrid>
                <a:gridCol w="208074"/>
                <a:gridCol w="5887955"/>
              </a:tblGrid>
              <a:tr h="365348"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 marL="91337" marR="91337" marT="45668" marB="45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>
                        <a:solidFill>
                          <a:srgbClr val="FFC000"/>
                        </a:solidFill>
                      </a:endParaRPr>
                    </a:p>
                  </a:txBody>
                  <a:tcPr marL="91337" marR="91337" marT="45668" marB="45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02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FFC000"/>
                          </a:solidFill>
                        </a:rPr>
                        <a:t>Formation sur l'utilisation du portail web de l’Open </a:t>
                      </a:r>
                      <a:r>
                        <a:rPr lang="fr-FR" sz="1800" b="1" dirty="0" err="1">
                          <a:solidFill>
                            <a:srgbClr val="FFC000"/>
                          </a:solidFill>
                        </a:rPr>
                        <a:t>Geospatial</a:t>
                      </a:r>
                      <a:r>
                        <a:rPr lang="fr-FR" sz="1800" b="1" dirty="0">
                          <a:solidFill>
                            <a:srgbClr val="FFC000"/>
                          </a:solidFill>
                        </a:rPr>
                        <a:t> Consortium (OGC) dans le contexte Grille </a:t>
                      </a:r>
                      <a:endParaRPr lang="fr-FR" sz="18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r-FR" sz="10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fr-FR" sz="1800" b="1" dirty="0" smtClean="0">
                          <a:solidFill>
                            <a:srgbClr val="FFC000"/>
                          </a:solidFill>
                        </a:rPr>
                        <a:t>26/10/2010 à Marseille</a:t>
                      </a:r>
                      <a:endParaRPr lang="fr-FR" sz="18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Performances intrinsèques de l’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intergiciel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gLite</a:t>
            </a:r>
            <a:endParaRPr lang="fr-FR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0291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entagone 11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4" name="Pentagone 13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5" name="Pentagone 14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Pentagone 15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Pentagone 16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41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0291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llipse 11"/>
          <p:cNvSpPr/>
          <p:nvPr/>
        </p:nvSpPr>
        <p:spPr>
          <a:xfrm>
            <a:off x="2064420" y="2924944"/>
            <a:ext cx="936104" cy="72008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Forme 13"/>
          <p:cNvCxnSpPr>
            <a:stCxn id="12" idx="4"/>
          </p:cNvCxnSpPr>
          <p:nvPr/>
        </p:nvCxnSpPr>
        <p:spPr>
          <a:xfrm rot="16200000" flipH="1">
            <a:off x="2766498" y="3410998"/>
            <a:ext cx="504056" cy="972108"/>
          </a:xfrm>
          <a:prstGeom prst="bentConnector2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3"/>
          <p:cNvSpPr txBox="1">
            <a:spLocks noChangeArrowheads="1"/>
          </p:cNvSpPr>
          <p:nvPr/>
        </p:nvSpPr>
        <p:spPr bwMode="auto">
          <a:xfrm>
            <a:off x="3551188" y="3801740"/>
            <a:ext cx="51845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La </a:t>
            </a:r>
            <a:r>
              <a:rPr lang="fr-FR" u="sng" dirty="0" smtClean="0">
                <a:solidFill>
                  <a:schemeClr val="bg1">
                    <a:lumMod val="85000"/>
                  </a:schemeClr>
                </a:solidFill>
              </a:rPr>
              <a:t>volatilité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et l’</a:t>
            </a:r>
            <a:r>
              <a:rPr lang="fr-FR" u="sng" dirty="0" smtClean="0">
                <a:solidFill>
                  <a:schemeClr val="bg1">
                    <a:lumMod val="85000"/>
                  </a:schemeClr>
                </a:solidFill>
              </a:rPr>
              <a:t>hétérogénéité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logicielle des ressources de l’architecture de grille 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5927452" y="4653136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635896" y="537321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Échec important de l’exécution des jobs due à des problèmes de compatibilité logicielle et de défaillance matérielle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19" name="Image 18" descr="engren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230659"/>
            <a:ext cx="535070" cy="493729"/>
          </a:xfrm>
          <a:prstGeom prst="rect">
            <a:avLst/>
          </a:prstGeom>
        </p:spPr>
      </p:pic>
      <p:cxnSp>
        <p:nvCxnSpPr>
          <p:cNvPr id="21" name="Connecteur en angle 21"/>
          <p:cNvCxnSpPr/>
          <p:nvPr/>
        </p:nvCxnSpPr>
        <p:spPr>
          <a:xfrm>
            <a:off x="6228185" y="1446683"/>
            <a:ext cx="792089" cy="158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16200000" flipH="1">
            <a:off x="6444047" y="1245109"/>
            <a:ext cx="414114" cy="413792"/>
          </a:xfrm>
          <a:prstGeom prst="line">
            <a:avLst/>
          </a:pr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>
            <a:off x="6413542" y="1246821"/>
            <a:ext cx="460843" cy="399500"/>
          </a:xfrm>
          <a:prstGeom prst="line">
            <a:avLst/>
          </a:pr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52736"/>
            <a:ext cx="53297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Image 33" descr="engren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416694"/>
            <a:ext cx="535070" cy="493729"/>
          </a:xfrm>
          <a:prstGeom prst="rect">
            <a:avLst/>
          </a:prstGeom>
        </p:spPr>
      </p:pic>
      <p:cxnSp>
        <p:nvCxnSpPr>
          <p:cNvPr id="35" name="Connecteur en angle 21"/>
          <p:cNvCxnSpPr/>
          <p:nvPr/>
        </p:nvCxnSpPr>
        <p:spPr>
          <a:xfrm>
            <a:off x="6228185" y="2632718"/>
            <a:ext cx="792089" cy="158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238771"/>
            <a:ext cx="53297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Connecteur droit 35"/>
          <p:cNvCxnSpPr/>
          <p:nvPr/>
        </p:nvCxnSpPr>
        <p:spPr>
          <a:xfrm rot="16200000" flipH="1">
            <a:off x="7218226" y="2328849"/>
            <a:ext cx="623044" cy="586904"/>
          </a:xfrm>
          <a:prstGeom prst="line">
            <a:avLst/>
          </a:pr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5400000">
            <a:off x="7200294" y="2346785"/>
            <a:ext cx="648071" cy="576063"/>
          </a:xfrm>
          <a:prstGeom prst="line">
            <a:avLst/>
          </a:pr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entagone 26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28" name="Pentagone 27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9" name="Pentagone 28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Pentagone 29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Pentagone 30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Performances intrinsèques de l’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intergiciel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gLite</a:t>
            </a:r>
            <a:endParaRPr lang="fr-FR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41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0291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llipse 11"/>
          <p:cNvSpPr/>
          <p:nvPr/>
        </p:nvSpPr>
        <p:spPr>
          <a:xfrm>
            <a:off x="3635896" y="2924944"/>
            <a:ext cx="936104" cy="72008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Forme 13"/>
          <p:cNvCxnSpPr>
            <a:stCxn id="12" idx="6"/>
            <a:endCxn id="15" idx="0"/>
          </p:cNvCxnSpPr>
          <p:nvPr/>
        </p:nvCxnSpPr>
        <p:spPr>
          <a:xfrm>
            <a:off x="4572000" y="3284984"/>
            <a:ext cx="1571476" cy="516756"/>
          </a:xfrm>
          <a:prstGeom prst="bentConnector2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3"/>
          <p:cNvSpPr txBox="1">
            <a:spLocks noChangeArrowheads="1"/>
          </p:cNvSpPr>
          <p:nvPr/>
        </p:nvSpPr>
        <p:spPr bwMode="auto">
          <a:xfrm>
            <a:off x="3551188" y="3801740"/>
            <a:ext cx="51845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Les </a:t>
            </a:r>
            <a:r>
              <a:rPr lang="fr-FR" u="sng" dirty="0" smtClean="0">
                <a:solidFill>
                  <a:schemeClr val="bg1">
                    <a:lumMod val="85000"/>
                  </a:schemeClr>
                </a:solidFill>
              </a:rPr>
              <a:t>temps de latence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importants de l’architecture de grille 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5927452" y="4653136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635896" y="537321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Durée de traitement des jobs de grille supérieure au </a:t>
            </a:r>
            <a:r>
              <a:rPr lang="fr-FR" u="sng" dirty="0" smtClean="0">
                <a:solidFill>
                  <a:srgbClr val="FFC000"/>
                </a:solidFill>
              </a:rPr>
              <a:t>délai opérationnel</a:t>
            </a:r>
            <a:r>
              <a:rPr lang="fr-FR" dirty="0" smtClean="0">
                <a:solidFill>
                  <a:srgbClr val="FFC000"/>
                </a:solidFill>
              </a:rPr>
              <a:t> requis pour la gestion de crise « crue à cinétique rapide »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22" name="Connecteur en angle 21"/>
          <p:cNvCxnSpPr/>
          <p:nvPr/>
        </p:nvCxnSpPr>
        <p:spPr>
          <a:xfrm rot="16200000" flipH="1">
            <a:off x="6272443" y="2950950"/>
            <a:ext cx="1657929" cy="18254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542074" y="1556792"/>
            <a:ext cx="10081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550186" y="1556792"/>
            <a:ext cx="1008112" cy="0"/>
          </a:xfrm>
          <a:prstGeom prst="line">
            <a:avLst/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558298" y="1556792"/>
            <a:ext cx="10081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046130" y="1745258"/>
            <a:ext cx="5040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550186" y="1745258"/>
            <a:ext cx="1008112" cy="0"/>
          </a:xfrm>
          <a:prstGeom prst="line">
            <a:avLst/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7558298" y="1745258"/>
            <a:ext cx="360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262154" y="1925216"/>
            <a:ext cx="2880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550186" y="1925216"/>
            <a:ext cx="1008112" cy="0"/>
          </a:xfrm>
          <a:prstGeom prst="line">
            <a:avLst/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7558298" y="1925216"/>
            <a:ext cx="12961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5542074" y="1124744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Soumission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588224" y="1124744"/>
            <a:ext cx="898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Exécution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558298" y="1124744"/>
            <a:ext cx="98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Restitution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20072" y="692696"/>
            <a:ext cx="3543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Variabilité des temps de traitement </a:t>
            </a:r>
            <a:endParaRPr lang="fr-FR" dirty="0"/>
          </a:p>
        </p:txBody>
      </p:sp>
      <p:sp>
        <p:nvSpPr>
          <p:cNvPr id="31" name="Pentagone 30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35" name="Pentagone 34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Pentagone 36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Pentagone 37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Performances intrinsèques de l’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intergiciel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gLite</a:t>
            </a:r>
            <a:endParaRPr lang="fr-FR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41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2414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L’ordonnanceur pour l’amélioration de la Qualité de Service</a:t>
            </a:r>
          </a:p>
        </p:txBody>
      </p:sp>
      <p:sp>
        <p:nvSpPr>
          <p:cNvPr id="12" name="Flèche vers le bas 11"/>
          <p:cNvSpPr/>
          <p:nvPr/>
        </p:nvSpPr>
        <p:spPr>
          <a:xfrm rot="18853393">
            <a:off x="2740838" y="1988532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 rot="2732836">
            <a:off x="5983311" y="1987376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259632" y="1332636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Erreur d’exécution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355580" y="1332636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Temps de latence</a:t>
            </a:r>
          </a:p>
        </p:txBody>
      </p:sp>
      <p:sp>
        <p:nvSpPr>
          <p:cNvPr id="16" name="ZoneTexte 13"/>
          <p:cNvSpPr txBox="1">
            <a:spLocks noChangeArrowheads="1"/>
          </p:cNvSpPr>
          <p:nvPr/>
        </p:nvSpPr>
        <p:spPr bwMode="auto">
          <a:xfrm>
            <a:off x="611560" y="2740858"/>
            <a:ext cx="784887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000" dirty="0" smtClean="0">
                <a:solidFill>
                  <a:srgbClr val="FFC000"/>
                </a:solidFill>
              </a:rPr>
              <a:t>Ordonnanceur de jobs de grille : RRM-</a:t>
            </a:r>
            <a:r>
              <a:rPr lang="fr-FR" sz="2000" dirty="0" err="1" smtClean="0">
                <a:solidFill>
                  <a:srgbClr val="FFC000"/>
                </a:solidFill>
              </a:rPr>
              <a:t>Grid</a:t>
            </a:r>
            <a:endParaRPr lang="fr-FR" sz="2000" dirty="0" smtClean="0">
              <a:solidFill>
                <a:srgbClr val="FFC000"/>
              </a:solidFill>
            </a:endParaRPr>
          </a:p>
          <a:p>
            <a:pPr lvl="4"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Création et soumission des jobs automatisées</a:t>
            </a:r>
          </a:p>
          <a:p>
            <a:pPr lvl="4"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Suivi autonome du cycle de vie de jobs</a:t>
            </a:r>
          </a:p>
          <a:p>
            <a:pPr lvl="4"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Gestion des jobs défaillants</a:t>
            </a:r>
          </a:p>
          <a:p>
            <a:pPr lvl="4"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Gestion des résultats  </a:t>
            </a:r>
          </a:p>
          <a:p>
            <a:pPr algn="ctr"/>
            <a:endParaRPr lang="fr-FR" sz="2000" dirty="0" smtClean="0">
              <a:solidFill>
                <a:srgbClr val="FFC000"/>
              </a:solidFill>
            </a:endParaRPr>
          </a:p>
        </p:txBody>
      </p:sp>
      <p:sp>
        <p:nvSpPr>
          <p:cNvPr id="17" name="Flèche vers le bas 16"/>
          <p:cNvSpPr/>
          <p:nvPr/>
        </p:nvSpPr>
        <p:spPr>
          <a:xfrm rot="18853393">
            <a:off x="6055406" y="4782468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 rot="2732836">
            <a:off x="2670943" y="4795689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273461" y="5477162"/>
            <a:ext cx="2794483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Gestionnaire de données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22962" y="5477162"/>
            <a:ext cx="2328330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Gestionnaire de jobs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95736" y="2740858"/>
            <a:ext cx="4856956" cy="18038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796136" y="5805264"/>
            <a:ext cx="1512168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Portage</a:t>
            </a:r>
          </a:p>
          <a:p>
            <a:pPr algn="ctr">
              <a:buClr>
                <a:srgbClr val="FFC000"/>
              </a:buClr>
            </a:pPr>
            <a:r>
              <a:rPr lang="fr-FR" sz="1400" b="1" dirty="0" smtClean="0">
                <a:solidFill>
                  <a:srgbClr val="FFC000"/>
                </a:solidFill>
              </a:rPr>
              <a:t>Ordonnancement</a:t>
            </a:r>
          </a:p>
          <a:p>
            <a:pPr algn="ctr">
              <a:buClr>
                <a:srgbClr val="FFC000"/>
              </a:buClr>
            </a:pP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Services Web</a:t>
            </a:r>
            <a:endParaRPr lang="fr-FR" sz="1400" dirty="0" smtClean="0">
              <a:solidFill>
                <a:srgbClr val="FFC000"/>
              </a:solidFill>
            </a:endParaRPr>
          </a:p>
        </p:txBody>
      </p:sp>
      <p:sp>
        <p:nvSpPr>
          <p:cNvPr id="24" name="Pentagone 23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25" name="Pentagone 24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6" name="Pentagone 25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Pentagone 26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Pentagone 27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42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L’ordonnanceur RRM-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Grid</a:t>
            </a:r>
            <a:endParaRPr lang="fr-FR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ZoneTexte 13"/>
          <p:cNvSpPr txBox="1">
            <a:spLocks noChangeArrowheads="1"/>
          </p:cNvSpPr>
          <p:nvPr/>
        </p:nvSpPr>
        <p:spPr bwMode="auto">
          <a:xfrm>
            <a:off x="467544" y="644495"/>
            <a:ext cx="8064896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dirty="0" smtClean="0">
                <a:solidFill>
                  <a:srgbClr val="FFC000"/>
                </a:solidFill>
              </a:rPr>
              <a:t>Fonctions :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Prise en charge de plusieurs simulations en simultanée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Identification des erreurs (Compatibilité, Panne, etc.)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Gestion des priorités de traitement (horizons courts → horizons longs)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Indicateurs de performance des éléments de calcul (Listes blanches et noires)</a:t>
            </a:r>
          </a:p>
        </p:txBody>
      </p:sp>
      <p:sp>
        <p:nvSpPr>
          <p:cNvPr id="37" name="Flèche vers le bas 36"/>
          <p:cNvSpPr/>
          <p:nvPr/>
        </p:nvSpPr>
        <p:spPr>
          <a:xfrm>
            <a:off x="4427984" y="3164775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123728" y="4028871"/>
            <a:ext cx="5040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Prévision d’ensembles : </a:t>
            </a:r>
          </a:p>
          <a:p>
            <a:pPr algn="ctr">
              <a:spcBef>
                <a:spcPts val="1200"/>
              </a:spcBef>
            </a:pPr>
            <a:r>
              <a:rPr lang="fr-FR" sz="2000" dirty="0" smtClean="0">
                <a:solidFill>
                  <a:srgbClr val="FFC000"/>
                </a:solidFill>
              </a:rPr>
              <a:t>Les scénarios sont modélisés en simultanée et/ou par ordre de priorité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3" name="Pentagone 12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4" name="Pentagone 13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5" name="Pentagone 14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Pentagone 15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Pentagone 16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42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L’ordonnanceur RRM-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Grid</a:t>
            </a:r>
            <a:endParaRPr lang="fr-FR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ZoneTexte 13"/>
          <p:cNvSpPr txBox="1">
            <a:spLocks noChangeArrowheads="1"/>
          </p:cNvSpPr>
          <p:nvPr/>
        </p:nvSpPr>
        <p:spPr bwMode="auto">
          <a:xfrm>
            <a:off x="107504" y="548680"/>
            <a:ext cx="8064896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dirty="0" smtClean="0">
                <a:solidFill>
                  <a:srgbClr val="FFC000"/>
                </a:solidFill>
              </a:rPr>
              <a:t>Principe :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Approche </a:t>
            </a:r>
            <a:r>
              <a:rPr lang="fr-FR" i="1" dirty="0" smtClean="0">
                <a:solidFill>
                  <a:schemeClr val="bg1">
                    <a:lumMod val="85000"/>
                  </a:schemeClr>
                </a:solidFill>
              </a:rPr>
              <a:t>Pull (le job récupère les prévisions à simuler)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Un job de grille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 Plusieurs prévisions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Les données d’entrées de simulation ne transite pas avec le job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85674" y="2492896"/>
            <a:ext cx="1571636" cy="50006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Manager</a:t>
            </a:r>
            <a:endParaRPr lang="fr-FR" dirty="0"/>
          </a:p>
        </p:txBody>
      </p:sp>
      <p:sp>
        <p:nvSpPr>
          <p:cNvPr id="33" name="Ellipse 32"/>
          <p:cNvSpPr/>
          <p:nvPr/>
        </p:nvSpPr>
        <p:spPr>
          <a:xfrm>
            <a:off x="899592" y="3850218"/>
            <a:ext cx="1714512" cy="50006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Worker</a:t>
            </a:r>
            <a:endParaRPr lang="fr-FR" dirty="0"/>
          </a:p>
        </p:txBody>
      </p:sp>
      <p:sp>
        <p:nvSpPr>
          <p:cNvPr id="34" name="Ellipse 33"/>
          <p:cNvSpPr/>
          <p:nvPr/>
        </p:nvSpPr>
        <p:spPr>
          <a:xfrm>
            <a:off x="2899856" y="3850218"/>
            <a:ext cx="1714512" cy="50006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Worker</a:t>
            </a:r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6686070" y="3850218"/>
            <a:ext cx="1714512" cy="50006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Worker</a:t>
            </a:r>
            <a:endParaRPr lang="fr-FR" dirty="0"/>
          </a:p>
        </p:txBody>
      </p:sp>
      <p:cxnSp>
        <p:nvCxnSpPr>
          <p:cNvPr id="36" name="Connecteur droit 35"/>
          <p:cNvCxnSpPr>
            <a:stCxn id="32" idx="2"/>
          </p:cNvCxnSpPr>
          <p:nvPr/>
        </p:nvCxnSpPr>
        <p:spPr>
          <a:xfrm rot="5400000">
            <a:off x="2756980" y="2135706"/>
            <a:ext cx="857256" cy="257176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32" idx="2"/>
            <a:endCxn id="34" idx="0"/>
          </p:cNvCxnSpPr>
          <p:nvPr/>
        </p:nvCxnSpPr>
        <p:spPr>
          <a:xfrm rot="5400000">
            <a:off x="3685674" y="3064400"/>
            <a:ext cx="857256" cy="71438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32" idx="2"/>
            <a:endCxn id="35" idx="0"/>
          </p:cNvCxnSpPr>
          <p:nvPr/>
        </p:nvCxnSpPr>
        <p:spPr>
          <a:xfrm rot="16200000" flipH="1">
            <a:off x="5578781" y="1885673"/>
            <a:ext cx="857256" cy="307183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32" idx="2"/>
          </p:cNvCxnSpPr>
          <p:nvPr/>
        </p:nvCxnSpPr>
        <p:spPr>
          <a:xfrm rot="16200000" flipH="1">
            <a:off x="4807855" y="2656599"/>
            <a:ext cx="863894" cy="153662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32" idx="2"/>
          </p:cNvCxnSpPr>
          <p:nvPr/>
        </p:nvCxnSpPr>
        <p:spPr>
          <a:xfrm rot="16200000" flipH="1">
            <a:off x="4537980" y="2926474"/>
            <a:ext cx="863894" cy="99687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32" idx="2"/>
          </p:cNvCxnSpPr>
          <p:nvPr/>
        </p:nvCxnSpPr>
        <p:spPr>
          <a:xfrm rot="16200000" flipH="1">
            <a:off x="4303030" y="3161424"/>
            <a:ext cx="870244" cy="53332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33" idx="4"/>
            <a:endCxn id="47" idx="0"/>
          </p:cNvCxnSpPr>
          <p:nvPr/>
        </p:nvCxnSpPr>
        <p:spPr>
          <a:xfrm rot="16200000" flipH="1">
            <a:off x="1294223" y="4812908"/>
            <a:ext cx="929436" cy="41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34" idx="4"/>
            <a:endCxn id="48" idx="0"/>
          </p:cNvCxnSpPr>
          <p:nvPr/>
        </p:nvCxnSpPr>
        <p:spPr>
          <a:xfrm rot="16200000" flipH="1">
            <a:off x="3292394" y="4815002"/>
            <a:ext cx="929436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35" idx="4"/>
            <a:endCxn id="49" idx="0"/>
          </p:cNvCxnSpPr>
          <p:nvPr/>
        </p:nvCxnSpPr>
        <p:spPr>
          <a:xfrm rot="16200000" flipH="1">
            <a:off x="7058655" y="4834954"/>
            <a:ext cx="969342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à coins arrondis 46"/>
          <p:cNvSpPr/>
          <p:nvPr/>
        </p:nvSpPr>
        <p:spPr>
          <a:xfrm>
            <a:off x="1082374" y="5279720"/>
            <a:ext cx="1357322" cy="50006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algorithme</a:t>
            </a:r>
            <a:endParaRPr lang="fr-FR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3085341" y="5279720"/>
            <a:ext cx="1357322" cy="50006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algorithme</a:t>
            </a:r>
            <a:endParaRPr lang="fr-FR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6884618" y="5319626"/>
            <a:ext cx="1357322" cy="50006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algorithme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093386" y="5851224"/>
            <a:ext cx="128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n prévisions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131840" y="5877272"/>
            <a:ext cx="128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n prévisions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956748" y="5877272"/>
            <a:ext cx="128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n prévisions</a:t>
            </a:r>
          </a:p>
        </p:txBody>
      </p:sp>
      <p:sp>
        <p:nvSpPr>
          <p:cNvPr id="60" name="Arc 59"/>
          <p:cNvSpPr/>
          <p:nvPr/>
        </p:nvSpPr>
        <p:spPr>
          <a:xfrm rot="8122858">
            <a:off x="2618476" y="-278669"/>
            <a:ext cx="3691022" cy="3743425"/>
          </a:xfrm>
          <a:prstGeom prst="arc">
            <a:avLst>
              <a:gd name="adj1" fmla="val 15218203"/>
              <a:gd name="adj2" fmla="val 838543"/>
            </a:avLst>
          </a:prstGeom>
          <a:noFill/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 rot="18656648">
            <a:off x="5533823" y="2481354"/>
            <a:ext cx="556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Local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 rot="18656648">
            <a:off x="5764446" y="2684492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Grille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683568" y="3700276"/>
            <a:ext cx="2160240" cy="7920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0" y="298019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Job de grille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67" name="Connecteur droit 66"/>
          <p:cNvCxnSpPr>
            <a:stCxn id="66" idx="2"/>
            <a:endCxn id="65" idx="1"/>
          </p:cNvCxnSpPr>
          <p:nvPr/>
        </p:nvCxnSpPr>
        <p:spPr>
          <a:xfrm rot="16200000" flipH="1">
            <a:off x="593684" y="3410030"/>
            <a:ext cx="466747" cy="34574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entagone 43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51" name="Pentagone 50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52" name="Pentagone 51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5" name="Pentagone 54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6" name="Pentagone 55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43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38758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544616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Méthode classique de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gLite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080120" y="4869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Méthode RRM-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Grid</a:t>
            </a:r>
            <a:endParaRPr lang="fr-FR" dirty="0"/>
          </a:p>
        </p:txBody>
      </p:sp>
      <p:sp>
        <p:nvSpPr>
          <p:cNvPr id="15" name="Flèche vers le bas 14"/>
          <p:cNvSpPr/>
          <p:nvPr/>
        </p:nvSpPr>
        <p:spPr>
          <a:xfrm rot="5400000">
            <a:off x="4957017" y="1695247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 rot="16200000">
            <a:off x="3588770" y="4805446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entagone 16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8" name="Pentagone 17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9" name="Pentagone 18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Pentagone 20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Amélioration de la Qualité de Service (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QoS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46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85270"/>
            <a:ext cx="5993173" cy="36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Amélioration de la Qualité de Service (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QoS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6612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Méthode classique de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gLite</a:t>
            </a:r>
            <a:endParaRPr lang="fr-FR" sz="2000" dirty="0" smtClean="0"/>
          </a:p>
          <a:p>
            <a:pPr algn="ctr"/>
            <a:endParaRPr lang="fr-FR" sz="2000" dirty="0"/>
          </a:p>
        </p:txBody>
      </p:sp>
      <p:sp>
        <p:nvSpPr>
          <p:cNvPr id="16" name="Pentagone 15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7" name="Pentagone 16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8" name="Pentagone 17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Pentagone 18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44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539552" y="3908053"/>
            <a:ext cx="3244067" cy="2185243"/>
            <a:chOff x="539552" y="3908053"/>
            <a:chExt cx="3244067" cy="218524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889" t="6738" r="3271" b="3556"/>
            <a:stretch>
              <a:fillRect/>
            </a:stretch>
          </p:blipFill>
          <p:spPr bwMode="auto">
            <a:xfrm>
              <a:off x="539552" y="3908053"/>
              <a:ext cx="3244067" cy="218524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6" name="Connecteur droit 25"/>
            <p:cNvCxnSpPr/>
            <p:nvPr/>
          </p:nvCxnSpPr>
          <p:spPr>
            <a:xfrm rot="5400000" flipH="1" flipV="1">
              <a:off x="1804455" y="4995036"/>
              <a:ext cx="159790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5400000" flipH="1" flipV="1">
              <a:off x="2932768" y="4376105"/>
              <a:ext cx="360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2615720" y="4157981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>
                      <a:lumMod val="85000"/>
                    </a:schemeClr>
                  </a:solidFill>
                </a:rPr>
                <a:t>≈2H</a:t>
              </a:r>
              <a:endParaRPr lang="fr-FR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7" name="ZoneTexte 12"/>
          <p:cNvSpPr txBox="1">
            <a:spLocks noChangeArrowheads="1"/>
          </p:cNvSpPr>
          <p:nvPr/>
        </p:nvSpPr>
        <p:spPr bwMode="auto">
          <a:xfrm>
            <a:off x="179512" y="764704"/>
            <a:ext cx="47199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 Pluies intenses localisées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 Réponse rapide des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bassins versants</a:t>
            </a:r>
            <a:endParaRPr lang="fr-FR" sz="18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Forte variabilité des réponses hydrologiques</a:t>
            </a:r>
            <a:endParaRPr lang="fr-FR" sz="1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fr-FR" sz="1800" dirty="0">
              <a:solidFill>
                <a:srgbClr val="002060"/>
              </a:solidFill>
            </a:endParaRPr>
          </a:p>
        </p:txBody>
      </p:sp>
      <p:sp>
        <p:nvSpPr>
          <p:cNvPr id="28" name="ZoneTexte 13"/>
          <p:cNvSpPr txBox="1">
            <a:spLocks noChangeArrowheads="1"/>
          </p:cNvSpPr>
          <p:nvPr/>
        </p:nvSpPr>
        <p:spPr bwMode="auto">
          <a:xfrm>
            <a:off x="997675" y="3212976"/>
            <a:ext cx="2710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C000"/>
                </a:solidFill>
              </a:rPr>
              <a:t>Montée rapide des eaux</a:t>
            </a:r>
          </a:p>
        </p:txBody>
      </p:sp>
      <p:sp>
        <p:nvSpPr>
          <p:cNvPr id="31" name="Flèche vers le bas 30"/>
          <p:cNvSpPr/>
          <p:nvPr/>
        </p:nvSpPr>
        <p:spPr>
          <a:xfrm>
            <a:off x="2123728" y="2420888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Les crues à cinétique rapide crues « éclair »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ZoneTexte 13"/>
          <p:cNvSpPr txBox="1">
            <a:spLocks noChangeArrowheads="1"/>
          </p:cNvSpPr>
          <p:nvPr/>
        </p:nvSpPr>
        <p:spPr bwMode="auto">
          <a:xfrm>
            <a:off x="5076056" y="5457418"/>
            <a:ext cx="3744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Forte réactivité dans l’anticipation des réponses hydrologiques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23928" y="6002124"/>
            <a:ext cx="136815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rgbClr val="FFC000"/>
                </a:solidFill>
              </a:rPr>
              <a:t>SPC-GD</a:t>
            </a:r>
            <a:endParaRPr lang="fr-FR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Webmapping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4" name="Image 23" descr="PB02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980728"/>
            <a:ext cx="3456385" cy="2298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" name="ZoneTexte 36"/>
          <p:cNvSpPr txBox="1"/>
          <p:nvPr/>
        </p:nvSpPr>
        <p:spPr>
          <a:xfrm>
            <a:off x="4355976" y="3789040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« Niveau de vigilance rouge dépassé  7h après les 1</a:t>
            </a:r>
            <a:r>
              <a:rPr lang="fr-FR" baseline="30000" dirty="0" smtClean="0">
                <a:solidFill>
                  <a:schemeClr val="bg1">
                    <a:lumMod val="85000"/>
                  </a:schemeClr>
                </a:solidFill>
              </a:rPr>
              <a:t>ères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réactions hydrologiques »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Pentagone 31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43" name="Pentagone 42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44" name="Pentagone 43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45" name="Pentagone 44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b="1" dirty="0" smtClean="0">
                <a:solidFill>
                  <a:srgbClr val="FFC000"/>
                </a:solidFill>
              </a:rPr>
              <a:t>Contexte 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46" name="Pentagone 45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6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000" y="1684800"/>
            <a:ext cx="5993173" cy="36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Amélioration de la Qualité de Service (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QoS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6612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Méthode RRM-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Grid</a:t>
            </a:r>
            <a:endParaRPr lang="fr-FR" sz="2000" dirty="0" smtClean="0"/>
          </a:p>
          <a:p>
            <a:pPr algn="ctr"/>
            <a:endParaRPr lang="fr-FR" sz="2000" dirty="0"/>
          </a:p>
        </p:txBody>
      </p:sp>
      <p:sp>
        <p:nvSpPr>
          <p:cNvPr id="16" name="Pentagone 15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7" name="Pentagone 16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8" name="Pentagone 17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Pentagone 18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45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544616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Méthode classique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gLite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080120" y="4869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Méthode RRM-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Grid</a:t>
            </a:r>
            <a:endParaRPr lang="fr-FR" dirty="0"/>
          </a:p>
        </p:txBody>
      </p:sp>
      <p:sp>
        <p:nvSpPr>
          <p:cNvPr id="16" name="Flèche vers le bas 15"/>
          <p:cNvSpPr/>
          <p:nvPr/>
        </p:nvSpPr>
        <p:spPr>
          <a:xfrm rot="5400000">
            <a:off x="4957017" y="1695247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 rot="16200000">
            <a:off x="3588770" y="4805446"/>
            <a:ext cx="432048" cy="50405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Pentagone 17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19" name="Pentagone 18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Méthodologie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Problématique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Pentagone 20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Pentagone 21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Amélioration de la Qualité de Service (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QoS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17032"/>
            <a:ext cx="46196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ZoneTexte 23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47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 descr="SPCG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48680"/>
            <a:ext cx="9144000" cy="4682674"/>
          </a:xfrm>
          <a:prstGeom prst="rect">
            <a:avLst/>
          </a:prstGeom>
        </p:spPr>
      </p:pic>
      <p:pic>
        <p:nvPicPr>
          <p:cNvPr id="12" name="Image 11" descr="googleearth-Franc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9984"/>
            <a:ext cx="3096344" cy="2288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grpSp>
        <p:nvGrpSpPr>
          <p:cNvPr id="2" name="Groupe 31"/>
          <p:cNvGrpSpPr/>
          <p:nvPr/>
        </p:nvGrpSpPr>
        <p:grpSpPr>
          <a:xfrm>
            <a:off x="6804248" y="4653136"/>
            <a:ext cx="1512168" cy="379785"/>
            <a:chOff x="6804248" y="4129335"/>
            <a:chExt cx="1512168" cy="379785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6804248" y="4437112"/>
              <a:ext cx="1512168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5400000">
              <a:off x="6732240" y="4437112"/>
              <a:ext cx="14401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5400000">
              <a:off x="8244407" y="4437112"/>
              <a:ext cx="14401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7233101" y="412933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>
                      <a:lumMod val="85000"/>
                    </a:schemeClr>
                  </a:solidFill>
                </a:rPr>
                <a:t>100 km</a:t>
              </a:r>
              <a:endParaRPr lang="fr-FR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Le SPC-GD et la prévision des crues à cinétique rapide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35496" y="4699010"/>
            <a:ext cx="480900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170 stations (pluviomètres et/ou  </a:t>
            </a:r>
            <a:r>
              <a:rPr lang="fr-FR" dirty="0" err="1" smtClean="0">
                <a:solidFill>
                  <a:schemeClr val="bg1"/>
                </a:solidFill>
              </a:rPr>
              <a:t>limnimètres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endParaRPr lang="fr-FR" sz="1800" dirty="0" smtClean="0">
              <a:solidFill>
                <a:schemeClr val="bg1"/>
              </a:solidFill>
            </a:endParaRPr>
          </a:p>
        </p:txBody>
      </p:sp>
      <p:sp>
        <p:nvSpPr>
          <p:cNvPr id="26" name="Pentagone 25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28" name="Pentagone 27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2" name="Pentagone 31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3" name="Pentagone 32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Pentagone 34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7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B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001" y="547200"/>
            <a:ext cx="9143997" cy="4682673"/>
          </a:xfrm>
          <a:prstGeom prst="rect">
            <a:avLst/>
          </a:prstGeom>
        </p:spPr>
      </p:pic>
      <p:grpSp>
        <p:nvGrpSpPr>
          <p:cNvPr id="2" name="Groupe 20"/>
          <p:cNvGrpSpPr/>
          <p:nvPr/>
        </p:nvGrpSpPr>
        <p:grpSpPr>
          <a:xfrm>
            <a:off x="6804248" y="4653136"/>
            <a:ext cx="1512168" cy="379785"/>
            <a:chOff x="6804248" y="4129335"/>
            <a:chExt cx="1512168" cy="379785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6804248" y="4437112"/>
              <a:ext cx="1512168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6732240" y="4437112"/>
              <a:ext cx="14401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8244407" y="4437112"/>
              <a:ext cx="14401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7233101" y="412933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>
                      <a:lumMod val="85000"/>
                    </a:schemeClr>
                  </a:solidFill>
                </a:rPr>
                <a:t>100 km</a:t>
              </a:r>
              <a:endParaRPr lang="fr-FR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5496" y="4699010"/>
            <a:ext cx="48619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800" dirty="0" smtClean="0">
                <a:solidFill>
                  <a:schemeClr val="bg1"/>
                </a:solidFill>
              </a:rPr>
              <a:t> 170 </a:t>
            </a:r>
            <a:r>
              <a:rPr lang="fr-FR" sz="1800" dirty="0">
                <a:solidFill>
                  <a:schemeClr val="bg1"/>
                </a:solidFill>
              </a:rPr>
              <a:t>stations (pluviomètres </a:t>
            </a:r>
            <a:r>
              <a:rPr lang="fr-FR" sz="1800" dirty="0" smtClean="0">
                <a:solidFill>
                  <a:schemeClr val="bg1"/>
                </a:solidFill>
              </a:rPr>
              <a:t>et/ou  </a:t>
            </a:r>
            <a:r>
              <a:rPr lang="fr-FR" sz="1800" dirty="0" err="1">
                <a:solidFill>
                  <a:schemeClr val="bg1"/>
                </a:solidFill>
              </a:rPr>
              <a:t>limnimètres</a:t>
            </a:r>
            <a:r>
              <a:rPr lang="fr-FR" sz="18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&gt; 30 bassins versants modélisés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9" name="ZoneTexte 13"/>
          <p:cNvSpPr txBox="1">
            <a:spLocks noChangeArrowheads="1"/>
          </p:cNvSpPr>
          <p:nvPr/>
        </p:nvSpPr>
        <p:spPr bwMode="auto">
          <a:xfrm>
            <a:off x="4788024" y="5445224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FFC000"/>
                </a:solidFill>
              </a:rPr>
              <a:t>Modélisation hydrologique des débits des bassins versants amonts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Le SPC-GD et la prévision des crues à cinétique rapide</a:t>
            </a:r>
            <a:endParaRPr lang="fr-FR" sz="28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7308304" y="6525344"/>
            <a:ext cx="1800200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Synthèse</a:t>
            </a:r>
            <a:endParaRPr lang="fr-FR" dirty="0"/>
          </a:p>
        </p:txBody>
      </p:sp>
      <p:sp>
        <p:nvSpPr>
          <p:cNvPr id="37" name="Pentagone 36"/>
          <p:cNvSpPr/>
          <p:nvPr/>
        </p:nvSpPr>
        <p:spPr>
          <a:xfrm>
            <a:off x="5537808" y="6525344"/>
            <a:ext cx="205852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8" name="Pentagone 37"/>
          <p:cNvSpPr/>
          <p:nvPr/>
        </p:nvSpPr>
        <p:spPr>
          <a:xfrm>
            <a:off x="3419872" y="6525344"/>
            <a:ext cx="2304256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Problématique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9" name="Pentagone 38"/>
          <p:cNvSpPr/>
          <p:nvPr/>
        </p:nvSpPr>
        <p:spPr>
          <a:xfrm>
            <a:off x="1475656" y="6525344"/>
            <a:ext cx="2232248" cy="331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Contexte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0" y="6525344"/>
            <a:ext cx="197971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" name="Image 17" descr="googleearth-Franc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839984"/>
            <a:ext cx="3096344" cy="2288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27" name="ZoneTexte 26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8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C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bg1">
                <a:lumMod val="8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3034</Words>
  <Application>Microsoft Office PowerPoint</Application>
  <PresentationFormat>Affichage à l'écran (4:3)</PresentationFormat>
  <Paragraphs>1076</Paragraphs>
  <Slides>71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71</vt:i4>
      </vt:variant>
    </vt:vector>
  </HeadingPairs>
  <TitlesOfParts>
    <vt:vector size="73" baseType="lpstr">
      <vt:lpstr>Thème Office</vt:lpstr>
      <vt:lpstr>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</vt:vector>
  </TitlesOfParts>
  <Company>Warner Brothers Movie World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Bugs Bunny</dc:creator>
  <cp:lastModifiedBy>Bugs Bunny</cp:lastModifiedBy>
  <cp:revision>598</cp:revision>
  <dcterms:created xsi:type="dcterms:W3CDTF">2010-06-20T09:45:02Z</dcterms:created>
  <dcterms:modified xsi:type="dcterms:W3CDTF">2010-10-26T13:13:00Z</dcterms:modified>
</cp:coreProperties>
</file>