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56" r:id="rId2"/>
    <p:sldId id="315" r:id="rId3"/>
    <p:sldId id="321" r:id="rId4"/>
    <p:sldId id="312" r:id="rId5"/>
    <p:sldId id="313" r:id="rId6"/>
    <p:sldId id="314" r:id="rId7"/>
    <p:sldId id="317" r:id="rId8"/>
    <p:sldId id="318" r:id="rId9"/>
    <p:sldId id="306" r:id="rId10"/>
    <p:sldId id="310" r:id="rId11"/>
    <p:sldId id="311" r:id="rId12"/>
    <p:sldId id="319" r:id="rId13"/>
    <p:sldId id="320" r:id="rId1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minique BOUTIGNY" initials="D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8D8D8"/>
    <a:srgbClr val="F3F3F3"/>
    <a:srgbClr val="E7E7E7"/>
    <a:srgbClr val="E9E9E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80" autoAdjust="0"/>
    <p:restoredTop sz="91453" autoAdjust="0"/>
  </p:normalViewPr>
  <p:slideViewPr>
    <p:cSldViewPr>
      <p:cViewPr>
        <p:scale>
          <a:sx n="80" d="100"/>
          <a:sy n="80" d="100"/>
        </p:scale>
        <p:origin x="-2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8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8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FB7F12E3-C5DD-4334-9ECB-5408C50B80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743200" y="3810000"/>
            <a:ext cx="6172200" cy="106680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953000"/>
            <a:ext cx="4419600" cy="99060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rgbClr val="D8D8D8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3505200"/>
            <a:ext cx="1905000" cy="457200"/>
          </a:xfrm>
        </p:spPr>
        <p:txBody>
          <a:bodyPr/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22 novembre 2010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22 novembre 2010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F9E1D-C2D5-4756-89CC-115FCC904BC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22 novembre 2010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DF843-A4FD-4ED4-BE1B-299CA4E379C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5791200" cy="609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22 novembre 2010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0ECDF-C49C-457F-9A11-9D06B87B2B9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22 novembre 2010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C27BA-BDB3-4F1A-9877-562800D63B6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22 novembre 2010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B38DC-3B39-4C9A-B16D-69AB381F5BF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22 novembre 2010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BC5F0-F6BB-4B9C-895F-DB1FD032A6B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22 novembre 2010</a:t>
            </a: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5DAC8-6C58-4112-AA90-49C3CE96E7A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22 novembre 2010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526E-2B21-44CD-BB5F-167E273D4DF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22 novembre 2010</a:t>
            </a: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2FE0E-DA6C-4EA0-A496-3FAC2A3C536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22 novembre 2010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EF50A-E85D-408D-8B34-F921F30501F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22 novembre 2010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3218-99FF-4FA6-AFBA-D54A79D4EBE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 page1.jpg                                                      000C00EDMacintosh HD                   BE753FAD: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22 novembre 2010</a:t>
            </a: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53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E5FBFEC-7112-4FC0-A896-B5A81B06BC7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4644008" y="4725144"/>
            <a:ext cx="4248472" cy="642942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 smtClean="0"/>
              <a:t>Nouvelles du CC-IN2P3</a:t>
            </a:r>
            <a:endParaRPr lang="fr-FR" sz="2800" dirty="0"/>
          </a:p>
        </p:txBody>
      </p:sp>
      <p:sp>
        <p:nvSpPr>
          <p:cNvPr id="3075" name="Sous-titre 4"/>
          <p:cNvSpPr>
            <a:spLocks noGrp="1"/>
          </p:cNvSpPr>
          <p:nvPr>
            <p:ph type="subTitle" idx="1"/>
          </p:nvPr>
        </p:nvSpPr>
        <p:spPr>
          <a:xfrm>
            <a:off x="3707904" y="4149080"/>
            <a:ext cx="5688632" cy="47626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z="2800" dirty="0" smtClean="0"/>
              <a:t>Réunion des sites-LCG France</a:t>
            </a:r>
          </a:p>
        </p:txBody>
      </p:sp>
      <p:pic>
        <p:nvPicPr>
          <p:cNvPr id="5" name="Picture 8" descr="CC_retouch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70" y="5154637"/>
            <a:ext cx="3631336" cy="1989139"/>
          </a:xfrm>
          <a:prstGeom prst="rect">
            <a:avLst/>
          </a:prstGeom>
          <a:noFill/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142844" y="4714884"/>
            <a:ext cx="2347898" cy="357190"/>
          </a:xfrm>
        </p:spPr>
        <p:txBody>
          <a:bodyPr/>
          <a:lstStyle/>
          <a:p>
            <a:pPr>
              <a:defRPr/>
            </a:pPr>
            <a:r>
              <a:rPr lang="fr-FR" smtClean="0"/>
              <a:t>22 novembre 2010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29965" y="4143380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Dominique Boutigny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projet retenu – Cap </a:t>
            </a:r>
            <a:r>
              <a:rPr lang="fr-FR" dirty="0" err="1" smtClean="0"/>
              <a:t>Ingelec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22 novembre 2010</a:t>
            </a:r>
            <a:endParaRPr lang="en-US"/>
          </a:p>
        </p:txBody>
      </p:sp>
      <p:pic>
        <p:nvPicPr>
          <p:cNvPr id="3074" name="Picture 2" descr="D:\Mes documents\CCIN2P3\Infrastructure\Extension\Construction\Vue-ensembl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1357298"/>
            <a:ext cx="8030215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22 novembre 2010</a:t>
            </a:r>
            <a:endParaRPr lang="en-US"/>
          </a:p>
        </p:txBody>
      </p:sp>
      <p:pic>
        <p:nvPicPr>
          <p:cNvPr id="6" name="Picture 3" descr="D:\Mes documents\CCIN2P3\Infrastructure\Extension\Construction\Vue-ensembl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681"/>
            <a:ext cx="9144001" cy="6866681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214942" y="214290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Groupes froids insonorisés sur la terrasse</a:t>
            </a:r>
          </a:p>
        </p:txBody>
      </p:sp>
      <p:cxnSp>
        <p:nvCxnSpPr>
          <p:cNvPr id="9" name="Connecteur droit avec flèche 8"/>
          <p:cNvCxnSpPr>
            <a:stCxn id="7" idx="2"/>
          </p:cNvCxnSpPr>
          <p:nvPr/>
        </p:nvCxnSpPr>
        <p:spPr bwMode="auto">
          <a:xfrm rot="5400000">
            <a:off x="5658183" y="979002"/>
            <a:ext cx="1078064" cy="9644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6286512" y="550070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Pompes</a:t>
            </a:r>
          </a:p>
        </p:txBody>
      </p:sp>
      <p:cxnSp>
        <p:nvCxnSpPr>
          <p:cNvPr id="15" name="Connecteur droit avec flèche 14"/>
          <p:cNvCxnSpPr>
            <a:stCxn id="13" idx="0"/>
          </p:cNvCxnSpPr>
          <p:nvPr/>
        </p:nvCxnSpPr>
        <p:spPr bwMode="auto">
          <a:xfrm rot="16200000" flipV="1">
            <a:off x="4000496" y="2714620"/>
            <a:ext cx="2643206" cy="29289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ZoneTexte 18"/>
          <p:cNvSpPr txBox="1"/>
          <p:nvPr/>
        </p:nvSpPr>
        <p:spPr>
          <a:xfrm>
            <a:off x="1071538" y="428604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Poutres retroussées</a:t>
            </a:r>
          </a:p>
        </p:txBody>
      </p:sp>
      <p:cxnSp>
        <p:nvCxnSpPr>
          <p:cNvPr id="21" name="Connecteur droit avec flèche 20"/>
          <p:cNvCxnSpPr>
            <a:stCxn id="19" idx="2"/>
          </p:cNvCxnSpPr>
          <p:nvPr/>
        </p:nvCxnSpPr>
        <p:spPr bwMode="auto">
          <a:xfrm rot="16200000" flipH="1">
            <a:off x="2986105" y="-14283"/>
            <a:ext cx="1743030" cy="3429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ZoneTexte 24"/>
          <p:cNvSpPr txBox="1"/>
          <p:nvPr/>
        </p:nvSpPr>
        <p:spPr>
          <a:xfrm>
            <a:off x="2928926" y="5929330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Liaison entre les deux salles + monte charge</a:t>
            </a:r>
          </a:p>
        </p:txBody>
      </p:sp>
      <p:cxnSp>
        <p:nvCxnSpPr>
          <p:cNvPr id="27" name="Connecteur droit avec flèche 26"/>
          <p:cNvCxnSpPr>
            <a:stCxn id="25" idx="0"/>
          </p:cNvCxnSpPr>
          <p:nvPr/>
        </p:nvCxnSpPr>
        <p:spPr bwMode="auto">
          <a:xfrm rot="16200000" flipV="1">
            <a:off x="2714612" y="4143380"/>
            <a:ext cx="2000264" cy="15716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Nouvelle salle informatique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04800" y="1484784"/>
            <a:ext cx="8458200" cy="4382616"/>
          </a:xfrm>
        </p:spPr>
        <p:txBody>
          <a:bodyPr/>
          <a:lstStyle/>
          <a:p>
            <a:r>
              <a:rPr lang="fr-FR" sz="2800" dirty="0" smtClean="0"/>
              <a:t>Le projet est dans les temps</a:t>
            </a:r>
          </a:p>
          <a:p>
            <a:pPr lvl="1"/>
            <a:r>
              <a:rPr lang="fr-FR" sz="2400" dirty="0" smtClean="0"/>
              <a:t>Salle disponible dès février 2011</a:t>
            </a:r>
          </a:p>
          <a:p>
            <a:pPr lvl="1"/>
            <a:r>
              <a:rPr lang="fr-FR" sz="2400" dirty="0" smtClean="0"/>
              <a:t>Installation des racks refroidis + réseau</a:t>
            </a:r>
          </a:p>
          <a:p>
            <a:pPr lvl="1"/>
            <a:r>
              <a:rPr lang="fr-FR" sz="2400" dirty="0" smtClean="0"/>
              <a:t>Familiarisation avec la nouvelle infrastructure</a:t>
            </a:r>
          </a:p>
          <a:p>
            <a:r>
              <a:rPr lang="fr-FR" sz="2800" dirty="0" smtClean="0"/>
              <a:t>Migration des workers de l’ancienne salle vers la nouvelle</a:t>
            </a:r>
          </a:p>
          <a:p>
            <a:r>
              <a:rPr lang="fr-FR" sz="2800" dirty="0" smtClean="0"/>
              <a:t>Rapatriement des workers délocalisés au CINES</a:t>
            </a:r>
          </a:p>
          <a:p>
            <a:r>
              <a:rPr lang="fr-FR" sz="2800" dirty="0" smtClean="0"/>
              <a:t>Ancienne salle </a:t>
            </a:r>
            <a:r>
              <a:rPr lang="fr-FR" sz="2800" dirty="0" smtClean="0">
                <a:sym typeface="Wingdings" pitchFamily="2" charset="2"/>
              </a:rPr>
              <a:t> consacrée au stockage et au réseau dans un premier temps</a:t>
            </a:r>
            <a:endParaRPr lang="fr-FR" sz="28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22 novembre 2010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Difficultés du moment…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8458200" cy="4608512"/>
          </a:xfrm>
        </p:spPr>
        <p:txBody>
          <a:bodyPr/>
          <a:lstStyle/>
          <a:p>
            <a:r>
              <a:rPr lang="fr-FR" sz="2400" dirty="0" smtClean="0"/>
              <a:t>Départ de 3 personnes du groupe support</a:t>
            </a:r>
          </a:p>
          <a:p>
            <a:pPr lvl="1"/>
            <a:r>
              <a:rPr lang="fr-FR" sz="2000" dirty="0" smtClean="0"/>
              <a:t>LHCb – ATLAS - CMS</a:t>
            </a:r>
          </a:p>
          <a:p>
            <a:pPr lvl="1"/>
            <a:r>
              <a:rPr lang="fr-FR" sz="2000" dirty="0" smtClean="0"/>
              <a:t>Si vous connaissez des personnes qui pourraient être intéressées, n’hésitez pas…</a:t>
            </a:r>
          </a:p>
          <a:p>
            <a:r>
              <a:rPr lang="fr-FR" sz="2400" dirty="0" smtClean="0"/>
              <a:t>Problème de stabilité</a:t>
            </a:r>
          </a:p>
          <a:p>
            <a:pPr lvl="1"/>
            <a:r>
              <a:rPr lang="fr-FR" sz="2000" dirty="0" smtClean="0"/>
              <a:t>AFS </a:t>
            </a:r>
            <a:r>
              <a:rPr lang="fr-FR" sz="2000" dirty="0" smtClean="0">
                <a:sym typeface="Wingdings" pitchFamily="2" charset="2"/>
              </a:rPr>
              <a:t> ATLAS et LHCb</a:t>
            </a:r>
            <a:endParaRPr lang="fr-FR" sz="2000" dirty="0" smtClean="0"/>
          </a:p>
          <a:p>
            <a:pPr lvl="1"/>
            <a:r>
              <a:rPr lang="fr-FR" sz="2000" dirty="0" smtClean="0"/>
              <a:t>SRM / </a:t>
            </a:r>
            <a:r>
              <a:rPr lang="fr-FR" sz="2000" dirty="0" err="1" smtClean="0"/>
              <a:t>dCache</a:t>
            </a:r>
            <a:r>
              <a:rPr lang="fr-FR" sz="2000" dirty="0" smtClean="0"/>
              <a:t> </a:t>
            </a:r>
            <a:r>
              <a:rPr lang="fr-FR" sz="2000" dirty="0" smtClean="0">
                <a:sym typeface="Wingdings" pitchFamily="2" charset="2"/>
              </a:rPr>
              <a:t> ATLAS particulièrement impacté</a:t>
            </a:r>
          </a:p>
          <a:p>
            <a:r>
              <a:rPr lang="fr-FR" sz="2400" dirty="0" smtClean="0">
                <a:sym typeface="Wingdings" pitchFamily="2" charset="2"/>
              </a:rPr>
              <a:t>Architecture complexe et fragile</a:t>
            </a:r>
          </a:p>
          <a:p>
            <a:r>
              <a:rPr lang="fr-FR" sz="2400" dirty="0" smtClean="0">
                <a:sym typeface="Wingdings" pitchFamily="2" charset="2"/>
              </a:rPr>
              <a:t>Expériences certainement pas encore matures</a:t>
            </a:r>
          </a:p>
          <a:p>
            <a:pPr lvl="1"/>
            <a:r>
              <a:rPr lang="fr-FR" sz="2000" dirty="0" smtClean="0">
                <a:sym typeface="Wingdings" pitchFamily="2" charset="2"/>
              </a:rPr>
              <a:t>Il faut trouver la bonne architecture</a:t>
            </a:r>
          </a:p>
          <a:p>
            <a:pPr lvl="1"/>
            <a:r>
              <a:rPr lang="fr-FR" sz="2000" dirty="0" smtClean="0">
                <a:sym typeface="Wingdings" pitchFamily="2" charset="2"/>
              </a:rPr>
              <a:t>Nécessité de travailler en relation étroite avec les expériences et les développeurs (</a:t>
            </a:r>
            <a:r>
              <a:rPr lang="fr-FR" sz="2000" dirty="0" err="1" smtClean="0">
                <a:sym typeface="Wingdings" pitchFamily="2" charset="2"/>
              </a:rPr>
              <a:t>dCache</a:t>
            </a:r>
            <a:r>
              <a:rPr lang="fr-FR" sz="2000" dirty="0" smtClean="0">
                <a:sym typeface="Wingdings" pitchFamily="2" charset="2"/>
              </a:rPr>
              <a:t> notamment)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22 novembre 2010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Chaises musicales…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556792"/>
            <a:ext cx="8458200" cy="4608512"/>
          </a:xfrm>
        </p:spPr>
        <p:txBody>
          <a:bodyPr/>
          <a:lstStyle/>
          <a:p>
            <a:r>
              <a:rPr lang="fr-FR" dirty="0" smtClean="0"/>
              <a:t>Directeur adjoint: Pierre-Étienne Macchi</a:t>
            </a:r>
          </a:p>
          <a:p>
            <a:r>
              <a:rPr lang="fr-FR" dirty="0" smtClean="0"/>
              <a:t>Responsable LCG@CC: Pierre Girard</a:t>
            </a:r>
          </a:p>
          <a:p>
            <a:r>
              <a:rPr lang="fr-FR" dirty="0" smtClean="0"/>
              <a:t>Arrivée de Christèle </a:t>
            </a:r>
            <a:r>
              <a:rPr lang="fr-FR" dirty="0" err="1" smtClean="0"/>
              <a:t>Éloto</a:t>
            </a:r>
            <a:r>
              <a:rPr lang="fr-FR" dirty="0" smtClean="0"/>
              <a:t>: déploiement du middleware aux côtés de Jacques Garnier</a:t>
            </a:r>
          </a:p>
          <a:p>
            <a:r>
              <a:rPr lang="fr-FR" dirty="0" smtClean="0"/>
              <a:t>Responsable de l’équipe développement: Jean-René Rouet</a:t>
            </a:r>
          </a:p>
          <a:p>
            <a:r>
              <a:rPr lang="fr-FR" dirty="0" smtClean="0"/>
              <a:t>Responsable </a:t>
            </a:r>
            <a:r>
              <a:rPr lang="fr-FR" dirty="0" err="1" smtClean="0"/>
              <a:t>qualité@CC</a:t>
            </a:r>
            <a:r>
              <a:rPr lang="fr-FR" dirty="0" smtClean="0"/>
              <a:t> : Rolf </a:t>
            </a:r>
            <a:r>
              <a:rPr lang="fr-FR" dirty="0" err="1" smtClean="0"/>
              <a:t>Rumler</a:t>
            </a:r>
            <a:endParaRPr lang="fr-FR" dirty="0" smtClean="0"/>
          </a:p>
          <a:p>
            <a:r>
              <a:rPr lang="fr-FR" dirty="0" smtClean="0"/>
              <a:t>Responsable NGI@CC: Hélène Cordier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22 novembre 2010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Budget 2010 / Hardware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22 novembre 2010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323528" y="148478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Budget en forte baisse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395536" y="2204864"/>
          <a:ext cx="4032448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48272"/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CNRS Hors LCG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4 223 k€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CEA Hors LCG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682 k€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CNRS LCG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2 000 k€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CEA LCG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682 k€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Connecteur droit avec flèche 6"/>
          <p:cNvCxnSpPr/>
          <p:nvPr/>
        </p:nvCxnSpPr>
        <p:spPr bwMode="auto">
          <a:xfrm flipV="1">
            <a:off x="4427984" y="2780928"/>
            <a:ext cx="1584176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ZoneTexte 9"/>
          <p:cNvSpPr txBox="1"/>
          <p:nvPr/>
        </p:nvSpPr>
        <p:spPr>
          <a:xfrm>
            <a:off x="6156176" y="2492896"/>
            <a:ext cx="194421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T2/T3 : 377 k€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51520" y="4005064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1.55 Po – SUN X4540</a:t>
            </a:r>
          </a:p>
          <a:p>
            <a:r>
              <a:rPr lang="fr-FR" sz="2000" dirty="0" smtClean="0"/>
              <a:t>1 Po – DELL R510 + 2 MD1200</a:t>
            </a:r>
          </a:p>
          <a:p>
            <a:r>
              <a:rPr lang="fr-FR" sz="2000" dirty="0" smtClean="0"/>
              <a:t>+ probablement ~1-2 Po – DELL R510 + 2 MD1200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23528" y="5373216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28 serveurs DELL C6100: 23 kSI2k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220072" y="3356992"/>
            <a:ext cx="144016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0.5 € / Go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444208" y="4077072"/>
            <a:ext cx="144016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0.3 € / Go</a:t>
            </a:r>
          </a:p>
        </p:txBody>
      </p:sp>
      <p:cxnSp>
        <p:nvCxnSpPr>
          <p:cNvPr id="18" name="Connecteur droit avec flèche 17"/>
          <p:cNvCxnSpPr/>
          <p:nvPr/>
        </p:nvCxnSpPr>
        <p:spPr bwMode="auto">
          <a:xfrm flipV="1">
            <a:off x="2771800" y="3645024"/>
            <a:ext cx="2376264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Connecteur droit avec flèche 20"/>
          <p:cNvCxnSpPr/>
          <p:nvPr/>
        </p:nvCxnSpPr>
        <p:spPr bwMode="auto">
          <a:xfrm flipV="1">
            <a:off x="3923928" y="4293096"/>
            <a:ext cx="2376264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ZoneTexte 21"/>
          <p:cNvSpPr txBox="1"/>
          <p:nvPr/>
        </p:nvSpPr>
        <p:spPr>
          <a:xfrm>
            <a:off x="4788024" y="5085184"/>
            <a:ext cx="4032448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Serveurs 2U – 4 mini cartes mères / serveurs – 2 x 6 </a:t>
            </a:r>
            <a:r>
              <a:rPr lang="fr-FR" sz="2000" dirty="0" err="1" smtClean="0"/>
              <a:t>cores</a:t>
            </a:r>
            <a:r>
              <a:rPr lang="fr-FR" sz="2000" dirty="0" smtClean="0"/>
              <a:t> HT </a:t>
            </a:r>
            <a:r>
              <a:rPr lang="fr-FR" sz="2000" dirty="0" smtClean="0">
                <a:sym typeface="Wingdings" pitchFamily="2" charset="2"/>
              </a:rPr>
              <a:t> 24 threads / machine</a:t>
            </a:r>
          </a:p>
          <a:p>
            <a:r>
              <a:rPr lang="fr-FR" sz="2000" dirty="0" smtClean="0">
                <a:sym typeface="Wingdings" pitchFamily="2" charset="2"/>
              </a:rPr>
              <a:t>3 Go / Thread</a:t>
            </a:r>
            <a:endParaRPr lang="fr-FR" sz="2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 système de batch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22 novembre 2010</a:t>
            </a:r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179512" y="1556792"/>
            <a:ext cx="5328592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Après des années de développement BQS est un produit parfaitement fonctionnel, stable et mature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084168" y="1916832"/>
            <a:ext cx="2448272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Pourquoi changer 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4365104"/>
            <a:ext cx="87849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 smtClean="0"/>
              <a:t>Le CC-IN2P3 est le seul site utilisant BQS</a:t>
            </a:r>
          </a:p>
          <a:p>
            <a:pPr marL="360000" indent="-360000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 smtClean="0"/>
              <a:t>D’autres produits existent et BQS peu ou plus de valeur ajoutée</a:t>
            </a:r>
          </a:p>
          <a:p>
            <a:pPr marL="360000" indent="-360000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 smtClean="0"/>
              <a:t>Les nouveaux besoins de la physique HEP nécessiteront des développements ±importants : Machines virtuelles – Réservation de workers complet pour exploiter les architectures multicœurs / multithreads – futurs intergiciels / CE etc.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8136904" cy="147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 système de batch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22 novembre 2010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179512" y="1340768"/>
            <a:ext cx="756084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2009: Décision de changer</a:t>
            </a:r>
          </a:p>
          <a:p>
            <a:r>
              <a:rPr lang="fr-FR" sz="2000" dirty="0" smtClean="0"/>
              <a:t>2010: Comparaison détaillée des systèmes disponible puis choix</a:t>
            </a:r>
          </a:p>
          <a:p>
            <a:r>
              <a:rPr lang="fr-FR" sz="2000" dirty="0" smtClean="0"/>
              <a:t>2011: Mise en production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55576" y="2492896"/>
            <a:ext cx="734481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LSF et GE assez nettement devant les autres </a:t>
            </a:r>
            <a:r>
              <a:rPr lang="fr-FR" sz="2000" dirty="0" smtClean="0">
                <a:sym typeface="Wingdings" pitchFamily="2" charset="2"/>
              </a:rPr>
              <a:t> choix de GE</a:t>
            </a:r>
            <a:endParaRPr lang="fr-FR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51520" y="3068960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800" dirty="0" smtClean="0"/>
              <a:t>Compréhension du système par les administrateurs GE  et premiers rendus internes (sessions techniques, </a:t>
            </a:r>
            <a:r>
              <a:rPr lang="fr-FR" sz="1800" dirty="0" err="1" smtClean="0"/>
              <a:t>tutorials</a:t>
            </a:r>
            <a:r>
              <a:rPr lang="fr-FR" sz="1800" dirty="0" smtClean="0"/>
              <a:t>) </a:t>
            </a:r>
          </a:p>
          <a:p>
            <a:pPr marL="360000" indent="-360000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800" dirty="0" smtClean="0"/>
              <a:t>Détermination de la configuration GE [clusters, </a:t>
            </a:r>
            <a:r>
              <a:rPr lang="fr-FR" sz="1800" dirty="0" err="1" smtClean="0"/>
              <a:t>users</a:t>
            </a:r>
            <a:r>
              <a:rPr lang="fr-FR" sz="1800" dirty="0" smtClean="0"/>
              <a:t>, groups/VO, </a:t>
            </a:r>
            <a:r>
              <a:rPr lang="fr-FR" sz="1800" dirty="0" err="1" smtClean="0"/>
              <a:t>fairShare</a:t>
            </a:r>
            <a:r>
              <a:rPr lang="fr-FR" sz="1800" dirty="0" smtClean="0"/>
              <a:t>, </a:t>
            </a:r>
            <a:r>
              <a:rPr lang="fr-FR" sz="1800" dirty="0" err="1" smtClean="0"/>
              <a:t>etc</a:t>
            </a:r>
            <a:r>
              <a:rPr lang="fr-FR" sz="1800" dirty="0" smtClean="0"/>
              <a:t> ...)</a:t>
            </a:r>
          </a:p>
          <a:p>
            <a:pPr marL="360000" indent="-360000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800" dirty="0" smtClean="0"/>
              <a:t>Configuration matérielle (master/</a:t>
            </a:r>
            <a:r>
              <a:rPr lang="fr-FR" sz="1800" dirty="0" err="1" smtClean="0"/>
              <a:t>Shadow</a:t>
            </a:r>
            <a:r>
              <a:rPr lang="fr-FR" sz="1800" dirty="0" smtClean="0"/>
              <a:t>[clone-master], SGBD, FS interne, hardware) </a:t>
            </a:r>
          </a:p>
          <a:p>
            <a:pPr marL="360000" indent="-360000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800" dirty="0" smtClean="0"/>
              <a:t>Installation d'un cluster pré-</a:t>
            </a:r>
            <a:r>
              <a:rPr lang="fr-FR" sz="1800" dirty="0" err="1" smtClean="0"/>
              <a:t>prod</a:t>
            </a:r>
            <a:r>
              <a:rPr lang="fr-FR" sz="1800" dirty="0" smtClean="0"/>
              <a:t> (Phase Interne) : 1/2 Rack </a:t>
            </a:r>
          </a:p>
          <a:p>
            <a:pPr marL="360000" indent="-360000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800" dirty="0" smtClean="0"/>
              <a:t>Validation des procédures d'installation (Système et Workers) </a:t>
            </a:r>
          </a:p>
          <a:p>
            <a:pPr marL="360000" indent="-360000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800" dirty="0" smtClean="0"/>
              <a:t>Etude des use-cases d‘exploitation (solutions, adaptations) </a:t>
            </a:r>
          </a:p>
          <a:p>
            <a:pPr marL="360000" indent="-360000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800" dirty="0" smtClean="0"/>
              <a:t>Préparation de Documentations Utilisateurs [aide à la Migration et doc d'utilisation du produit </a:t>
            </a:r>
            <a:endParaRPr lang="fr-FR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 système de batch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22 novembre 2010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251520" y="1251337"/>
            <a:ext cx="73448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dirty="0" smtClean="0"/>
              <a:t>Difficultés liées au rachat de SUN par Oracle</a:t>
            </a:r>
          </a:p>
          <a:p>
            <a:pPr>
              <a:spcAft>
                <a:spcPts val="600"/>
              </a:spcAft>
              <a:buFont typeface="Wingdings"/>
              <a:buChar char="è"/>
            </a:pPr>
            <a:r>
              <a:rPr lang="fr-FR" sz="2000" dirty="0" smtClean="0">
                <a:sym typeface="Wingdings" pitchFamily="2" charset="2"/>
              </a:rPr>
              <a:t>Coût prohibitif des licences (mais LSF à peine moins cher)</a:t>
            </a:r>
          </a:p>
          <a:p>
            <a:pPr>
              <a:spcAft>
                <a:spcPts val="600"/>
              </a:spcAft>
              <a:buFont typeface="Wingdings"/>
              <a:buChar char="è"/>
            </a:pPr>
            <a:r>
              <a:rPr lang="fr-FR" sz="2000" dirty="0" smtClean="0">
                <a:sym typeface="Wingdings" pitchFamily="2" charset="2"/>
              </a:rPr>
              <a:t> Négociation en cours avec Oracle qui devrait déboucher bientôt</a:t>
            </a:r>
            <a:endParaRPr lang="fr-FR" sz="20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251520" y="2564904"/>
            <a:ext cx="8784976" cy="29392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dirty="0" smtClean="0"/>
              <a:t>Calendrier indicatif :</a:t>
            </a:r>
          </a:p>
          <a:p>
            <a:pPr marL="360000" indent="-360000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 smtClean="0"/>
              <a:t>Fin Novembre : Ouverture du cluster à des cobayes 2 au départ puis élargissement progressif </a:t>
            </a:r>
          </a:p>
          <a:p>
            <a:pPr marL="360000" indent="-360000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 smtClean="0"/>
              <a:t>Janvier 2011 : Ouverture aux utilisateurs du Cluster en pré-production</a:t>
            </a:r>
          </a:p>
          <a:p>
            <a:pPr marL="360000" indent="-360000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 smtClean="0"/>
              <a:t>1er trimestre 2011 : Ouverture d'un cluster de production </a:t>
            </a:r>
          </a:p>
          <a:p>
            <a:pPr marL="360000" indent="-360000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 smtClean="0"/>
              <a:t>1er semestre 2011  : Basculement progressif de BQS à GE (à priori du style migration: SL4</a:t>
            </a:r>
            <a:r>
              <a:rPr lang="fr-FR" sz="2000" dirty="0" smtClean="0">
                <a:sym typeface="Wingdings" pitchFamily="2" charset="2"/>
              </a:rPr>
              <a:t></a:t>
            </a:r>
            <a:r>
              <a:rPr lang="fr-FR" sz="2000" dirty="0" smtClean="0"/>
              <a:t>SL5) </a:t>
            </a:r>
          </a:p>
          <a:p>
            <a:pPr marL="360000" indent="-360000"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000" dirty="0" smtClean="0"/>
              <a:t>? 2011: Arrêt de BQS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20" y="5765194"/>
            <a:ext cx="8208912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sym typeface="Wingdings" pitchFamily="2" charset="2"/>
              </a:rPr>
              <a:t> </a:t>
            </a:r>
            <a:r>
              <a:rPr lang="fr-FR" sz="2000" dirty="0" smtClean="0"/>
              <a:t>Souhait de créer et d’animer une communauté HEP (et autre) active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Infrastructure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22 novembre 2010</a:t>
            </a: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3" t="15618" r="5746" b="9135"/>
          <a:stretch>
            <a:fillRect/>
          </a:stretch>
        </p:blipFill>
        <p:spPr bwMode="auto">
          <a:xfrm>
            <a:off x="35496" y="1052736"/>
            <a:ext cx="72008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2994" y="4331422"/>
            <a:ext cx="4191006" cy="252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Infrastructure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22 novembre 2010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2" y="1700808"/>
            <a:ext cx="7246444" cy="396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6796110" cy="609600"/>
          </a:xfrm>
        </p:spPr>
        <p:txBody>
          <a:bodyPr/>
          <a:lstStyle/>
          <a:p>
            <a:r>
              <a:rPr lang="fr-FR" smtClean="0"/>
              <a:t>Dimensionnement de la nouvelle salle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22 novembre 2010</a:t>
            </a:r>
            <a:endParaRPr lang="fr-FR"/>
          </a:p>
        </p:txBody>
      </p:sp>
      <p:pic>
        <p:nvPicPr>
          <p:cNvPr id="5122" name="Imag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334" y="2564904"/>
            <a:ext cx="390109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Imag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2564904"/>
            <a:ext cx="388913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42844" y="1149712"/>
            <a:ext cx="87154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fr-FR" sz="2000" dirty="0" smtClean="0"/>
              <a:t>~40 groupes ayant des besoins "standards"</a:t>
            </a:r>
          </a:p>
          <a:p>
            <a:pPr lvl="0">
              <a:buFont typeface="Wingdings" pitchFamily="2" charset="2"/>
              <a:buChar char="Ø"/>
            </a:pPr>
            <a:r>
              <a:rPr lang="fr-FR" sz="2000" dirty="0" smtClean="0"/>
              <a:t> Respect des engagements par rapport au LHC</a:t>
            </a:r>
          </a:p>
          <a:p>
            <a:pPr lvl="0">
              <a:buFont typeface="Wingdings" pitchFamily="2" charset="2"/>
              <a:buChar char="Ø"/>
            </a:pPr>
            <a:r>
              <a:rPr lang="fr-FR" sz="2000" dirty="0" smtClean="0"/>
              <a:t> Prévision d'un upgrade du LHC</a:t>
            </a:r>
          </a:p>
          <a:p>
            <a:pPr lvl="0">
              <a:buFont typeface="Wingdings" pitchFamily="2" charset="2"/>
              <a:buChar char="Ø"/>
            </a:pPr>
            <a:r>
              <a:rPr lang="fr-FR" sz="2000" dirty="0" smtClean="0"/>
              <a:t> Prévision d'une augmentation importante des besoins des astroparticules</a:t>
            </a:r>
          </a:p>
          <a:p>
            <a:endParaRPr lang="fr-FR" sz="20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1763688" y="5229200"/>
            <a:ext cx="4790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fr-FR" dirty="0" smtClean="0"/>
              <a:t> 2011 – 50 racks et 600 kW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2015 – 125 racks et 1.5 MW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2019 – 216 racks et 3.2 MW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CC_110906">
  <a:themeElements>
    <a:clrScheme name="Nouvelle présentation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Nouvelle présentatio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8462</TotalTime>
  <Words>704</Words>
  <Application>Microsoft Office PowerPoint</Application>
  <PresentationFormat>Affichage à l'écran (4:3)</PresentationFormat>
  <Paragraphs>118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PowerPointCC_110906</vt:lpstr>
      <vt:lpstr>Nouvelles du CC-IN2P3</vt:lpstr>
      <vt:lpstr>Chaises musicales…</vt:lpstr>
      <vt:lpstr>Budget 2010 / Hardware</vt:lpstr>
      <vt:lpstr>Nouveau système de batch</vt:lpstr>
      <vt:lpstr>Nouveau système de batch</vt:lpstr>
      <vt:lpstr>Nouveau système de batch</vt:lpstr>
      <vt:lpstr>Infrastructure</vt:lpstr>
      <vt:lpstr>Infrastructure</vt:lpstr>
      <vt:lpstr>Dimensionnement de la nouvelle salle</vt:lpstr>
      <vt:lpstr>Le projet retenu – Cap Ingelec</vt:lpstr>
      <vt:lpstr>Diapositive 11</vt:lpstr>
      <vt:lpstr>Nouvelle salle informatique</vt:lpstr>
      <vt:lpstr>Difficultés du moment…</vt:lpstr>
    </vt:vector>
  </TitlesOfParts>
  <Company>CCIN2P3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Gaelle Shifrin</dc:creator>
  <cp:lastModifiedBy>BOUTIGNY Dominique</cp:lastModifiedBy>
  <cp:revision>155</cp:revision>
  <cp:lastPrinted>1904-01-01T00:00:00Z</cp:lastPrinted>
  <dcterms:created xsi:type="dcterms:W3CDTF">2008-11-05T15:14:46Z</dcterms:created>
  <dcterms:modified xsi:type="dcterms:W3CDTF">2010-11-22T09:06:28Z</dcterms:modified>
</cp:coreProperties>
</file>