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6"/>
  </p:notesMasterIdLst>
  <p:sldIdLst>
    <p:sldId id="256" r:id="rId2"/>
    <p:sldId id="293" r:id="rId3"/>
    <p:sldId id="436" r:id="rId4"/>
    <p:sldId id="539" r:id="rId5"/>
    <p:sldId id="540" r:id="rId6"/>
    <p:sldId id="545" r:id="rId7"/>
    <p:sldId id="541" r:id="rId8"/>
    <p:sldId id="542" r:id="rId9"/>
    <p:sldId id="543" r:id="rId10"/>
    <p:sldId id="544" r:id="rId11"/>
    <p:sldId id="546" r:id="rId12"/>
    <p:sldId id="547" r:id="rId13"/>
    <p:sldId id="548" r:id="rId14"/>
    <p:sldId id="538" r:id="rId15"/>
    <p:sldId id="549" r:id="rId16"/>
    <p:sldId id="550" r:id="rId17"/>
    <p:sldId id="532" r:id="rId18"/>
    <p:sldId id="551" r:id="rId19"/>
    <p:sldId id="552" r:id="rId20"/>
    <p:sldId id="553" r:id="rId21"/>
    <p:sldId id="283" r:id="rId22"/>
    <p:sldId id="459" r:id="rId23"/>
    <p:sldId id="534" r:id="rId24"/>
    <p:sldId id="528" r:id="rId25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99"/>
    <a:srgbClr val="B42F05"/>
    <a:srgbClr val="595959"/>
    <a:srgbClr val="FFFF66"/>
    <a:srgbClr val="80FF00"/>
    <a:srgbClr val="FF6666"/>
    <a:srgbClr val="E26630"/>
    <a:srgbClr val="C00000"/>
    <a:srgbClr val="FF6D00"/>
    <a:srgbClr val="6A6A6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7" autoAdjust="0"/>
    <p:restoredTop sz="86441" autoAdjust="0"/>
  </p:normalViewPr>
  <p:slideViewPr>
    <p:cSldViewPr snapToGrid="0">
      <p:cViewPr varScale="1">
        <p:scale>
          <a:sx n="76" d="100"/>
          <a:sy n="76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ierre%20GIRARD\Bureau\reptier1_20101_201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Dcache disk allocation</a:t>
            </a:r>
          </a:p>
        </c:rich>
      </c:tx>
    </c:title>
    <c:plotArea>
      <c:layout>
        <c:manualLayout>
          <c:layoutTarget val="inner"/>
          <c:xMode val="edge"/>
          <c:yMode val="edge"/>
          <c:x val="0.15494059849126376"/>
          <c:y val="0.1167777730435397"/>
          <c:w val="0.54469472569937616"/>
          <c:h val="0.78704210680149422"/>
        </c:manualLayout>
      </c:layout>
      <c:lineChart>
        <c:grouping val="standard"/>
        <c:ser>
          <c:idx val="0"/>
          <c:order val="0"/>
          <c:tx>
            <c:strRef>
              <c:f>Feuil1!$D$7:$E$7</c:f>
              <c:strCache>
                <c:ptCount val="1"/>
                <c:pt idx="0">
                  <c:v>ALICE Installed</c:v>
                </c:pt>
              </c:strCache>
            </c:strRef>
          </c:tx>
          <c:marker>
            <c:symbol val="none"/>
          </c:marker>
          <c:cat>
            <c:numRef>
              <c:f>Feuil1!$F$5:$J$5</c:f>
              <c:numCache>
                <c:formatCode>mmm\-yy</c:formatCode>
                <c:ptCount val="5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</c:numCache>
            </c:numRef>
          </c:cat>
          <c:val>
            <c:numRef>
              <c:f>Feuil1!$F$7:$J$7</c:f>
              <c:numCache>
                <c:formatCode>General</c:formatCode>
                <c:ptCount val="5"/>
                <c:pt idx="0">
                  <c:v>62</c:v>
                </c:pt>
                <c:pt idx="1">
                  <c:v>28</c:v>
                </c:pt>
                <c:pt idx="2">
                  <c:v>27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Feuil1!$D$9:$E$9</c:f>
              <c:strCache>
                <c:ptCount val="1"/>
                <c:pt idx="0">
                  <c:v>ATLAS Installed</c:v>
                </c:pt>
              </c:strCache>
            </c:strRef>
          </c:tx>
          <c:marker>
            <c:symbol val="none"/>
          </c:marker>
          <c:cat>
            <c:numRef>
              <c:f>Feuil1!$F$5:$J$5</c:f>
              <c:numCache>
                <c:formatCode>mmm\-yy</c:formatCode>
                <c:ptCount val="5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</c:numCache>
            </c:numRef>
          </c:cat>
          <c:val>
            <c:numRef>
              <c:f>Feuil1!$F$9:$J$9</c:f>
              <c:numCache>
                <c:formatCode>#,##0</c:formatCode>
                <c:ptCount val="5"/>
                <c:pt idx="0">
                  <c:v>2411</c:v>
                </c:pt>
                <c:pt idx="1">
                  <c:v>2563</c:v>
                </c:pt>
                <c:pt idx="2">
                  <c:v>2563</c:v>
                </c:pt>
                <c:pt idx="3">
                  <c:v>2677</c:v>
                </c:pt>
                <c:pt idx="4">
                  <c:v>2947</c:v>
                </c:pt>
              </c:numCache>
            </c:numRef>
          </c:val>
        </c:ser>
        <c:ser>
          <c:idx val="4"/>
          <c:order val="2"/>
          <c:tx>
            <c:strRef>
              <c:f>Feuil1!$D$17:$E$17</c:f>
              <c:strCache>
                <c:ptCount val="1"/>
                <c:pt idx="0">
                  <c:v>ATLAS Pledges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Feuil1!$F$5:$J$5</c:f>
              <c:numCache>
                <c:formatCode>mmm\-yy</c:formatCode>
                <c:ptCount val="5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</c:numCache>
            </c:numRef>
          </c:cat>
          <c:val>
            <c:numRef>
              <c:f>Feuil1!$F$17:$J$17</c:f>
              <c:numCache>
                <c:formatCode>#,##0</c:formatCode>
                <c:ptCount val="5"/>
                <c:pt idx="0">
                  <c:v>2463.75</c:v>
                </c:pt>
                <c:pt idx="1">
                  <c:v>2463.75</c:v>
                </c:pt>
                <c:pt idx="2">
                  <c:v>2463.75</c:v>
                </c:pt>
                <c:pt idx="3">
                  <c:v>2463.75</c:v>
                </c:pt>
                <c:pt idx="4">
                  <c:v>2463.75</c:v>
                </c:pt>
              </c:numCache>
            </c:numRef>
          </c:val>
        </c:ser>
        <c:ser>
          <c:idx val="2"/>
          <c:order val="3"/>
          <c:tx>
            <c:strRef>
              <c:f>Feuil1!$D$11:$E$11</c:f>
              <c:strCache>
                <c:ptCount val="1"/>
                <c:pt idx="0">
                  <c:v>CMS Installed</c:v>
                </c:pt>
              </c:strCache>
            </c:strRef>
          </c:tx>
          <c:marker>
            <c:symbol val="none"/>
          </c:marker>
          <c:cat>
            <c:numRef>
              <c:f>Feuil1!$F$5:$J$5</c:f>
              <c:numCache>
                <c:formatCode>mmm\-yy</c:formatCode>
                <c:ptCount val="5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</c:numCache>
            </c:numRef>
          </c:cat>
          <c:val>
            <c:numRef>
              <c:f>Feuil1!$F$11:$J$11</c:f>
              <c:numCache>
                <c:formatCode>#,##0</c:formatCode>
                <c:ptCount val="5"/>
                <c:pt idx="0">
                  <c:v>1182</c:v>
                </c:pt>
                <c:pt idx="1">
                  <c:v>1479</c:v>
                </c:pt>
                <c:pt idx="2">
                  <c:v>1479</c:v>
                </c:pt>
                <c:pt idx="3">
                  <c:v>1496</c:v>
                </c:pt>
                <c:pt idx="4">
                  <c:v>1665</c:v>
                </c:pt>
              </c:numCache>
            </c:numRef>
          </c:val>
        </c:ser>
        <c:ser>
          <c:idx val="5"/>
          <c:order val="4"/>
          <c:tx>
            <c:strRef>
              <c:f>Feuil1!$D$18:$E$18</c:f>
              <c:strCache>
                <c:ptCount val="1"/>
                <c:pt idx="0">
                  <c:v>CMS Pledges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Feuil1!$F$5:$J$5</c:f>
              <c:numCache>
                <c:formatCode>mmm\-yy</c:formatCode>
                <c:ptCount val="5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</c:numCache>
            </c:numRef>
          </c:cat>
          <c:val>
            <c:numRef>
              <c:f>Feuil1!$F$18:$J$18</c:f>
              <c:numCache>
                <c:formatCode>#,##0</c:formatCode>
                <c:ptCount val="5"/>
                <c:pt idx="0">
                  <c:v>1208.6799999999998</c:v>
                </c:pt>
                <c:pt idx="1">
                  <c:v>1208.6799999999998</c:v>
                </c:pt>
                <c:pt idx="2">
                  <c:v>1208.6799999999998</c:v>
                </c:pt>
                <c:pt idx="3">
                  <c:v>1208.6799999999998</c:v>
                </c:pt>
                <c:pt idx="4">
                  <c:v>1208.6799999999998</c:v>
                </c:pt>
              </c:numCache>
            </c:numRef>
          </c:val>
        </c:ser>
        <c:ser>
          <c:idx val="3"/>
          <c:order val="5"/>
          <c:tx>
            <c:strRef>
              <c:f>Feuil1!$D$13:$E$13</c:f>
              <c:strCache>
                <c:ptCount val="1"/>
                <c:pt idx="0">
                  <c:v>LHCB Installed</c:v>
                </c:pt>
              </c:strCache>
            </c:strRef>
          </c:tx>
          <c:marker>
            <c:symbol val="none"/>
          </c:marker>
          <c:cat>
            <c:numRef>
              <c:f>Feuil1!$F$5:$J$5</c:f>
              <c:numCache>
                <c:formatCode>mmm\-yy</c:formatCode>
                <c:ptCount val="5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</c:numCache>
            </c:numRef>
          </c:cat>
          <c:val>
            <c:numRef>
              <c:f>Feuil1!$F$13:$J$13</c:f>
              <c:numCache>
                <c:formatCode>General</c:formatCode>
                <c:ptCount val="5"/>
                <c:pt idx="0">
                  <c:v>497</c:v>
                </c:pt>
                <c:pt idx="1">
                  <c:v>540</c:v>
                </c:pt>
                <c:pt idx="2">
                  <c:v>643</c:v>
                </c:pt>
                <c:pt idx="3">
                  <c:v>654</c:v>
                </c:pt>
                <c:pt idx="4">
                  <c:v>740</c:v>
                </c:pt>
              </c:numCache>
            </c:numRef>
          </c:val>
        </c:ser>
        <c:ser>
          <c:idx val="6"/>
          <c:order val="6"/>
          <c:tx>
            <c:strRef>
              <c:f>Feuil1!$D$19:$E$19</c:f>
              <c:strCache>
                <c:ptCount val="1"/>
                <c:pt idx="0">
                  <c:v>LHCB Pledges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Feuil1!$F$5:$J$5</c:f>
              <c:numCache>
                <c:formatCode>mmm\-yy</c:formatCode>
                <c:ptCount val="5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</c:numCache>
            </c:numRef>
          </c:cat>
          <c:val>
            <c:numRef>
              <c:f>Feuil1!$F$19:$J$19</c:f>
              <c:numCache>
                <c:formatCode>#,##0</c:formatCode>
                <c:ptCount val="5"/>
                <c:pt idx="0">
                  <c:v>728.40600000000006</c:v>
                </c:pt>
                <c:pt idx="1">
                  <c:v>728.40600000000006</c:v>
                </c:pt>
                <c:pt idx="2">
                  <c:v>728.40600000000006</c:v>
                </c:pt>
                <c:pt idx="3">
                  <c:v>728.40600000000006</c:v>
                </c:pt>
                <c:pt idx="4">
                  <c:v>728.40600000000006</c:v>
                </c:pt>
              </c:numCache>
            </c:numRef>
          </c:val>
        </c:ser>
        <c:marker val="1"/>
        <c:axId val="50520448"/>
        <c:axId val="50521984"/>
      </c:lineChart>
      <c:dateAx>
        <c:axId val="50520448"/>
        <c:scaling>
          <c:orientation val="minMax"/>
        </c:scaling>
        <c:axPos val="b"/>
        <c:numFmt formatCode="mmm\-yy" sourceLinked="1"/>
        <c:majorTickMark val="none"/>
        <c:tickLblPos val="nextTo"/>
        <c:crossAx val="50521984"/>
        <c:crosses val="autoZero"/>
        <c:auto val="1"/>
        <c:lblOffset val="100"/>
      </c:dateAx>
      <c:valAx>
        <c:axId val="505219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TBytes</a:t>
                </a:r>
              </a:p>
            </c:rich>
          </c:tx>
        </c:title>
        <c:numFmt formatCode="General" sourceLinked="1"/>
        <c:majorTickMark val="none"/>
        <c:tickLblPos val="nextTo"/>
        <c:crossAx val="50520448"/>
        <c:crosses val="autoZero"/>
        <c:crossBetween val="between"/>
      </c:valAx>
    </c:plotArea>
    <c:legend>
      <c:legendPos val="r"/>
    </c:legend>
    <c:plotVisOnly val="1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400"/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sz="1800" b="1" i="0" u="none" strike="noStrike" baseline="0"/>
              <a:t>WLCG Accounting Report</a:t>
            </a:r>
            <a:endParaRPr lang="fr-FR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Feuil1!$A$5:$B$5</c:f>
              <c:strCache>
                <c:ptCount val="1"/>
                <c:pt idx="0">
                  <c:v>ALICE cpu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Feuil1!$C$4:$L$4</c:f>
              <c:strCache>
                <c:ptCount val="10"/>
                <c:pt idx="0">
                  <c:v>Jan-10</c:v>
                </c:pt>
                <c:pt idx="1">
                  <c:v>Feb 10</c:v>
                </c:pt>
                <c:pt idx="2">
                  <c:v>Mar-10</c:v>
                </c:pt>
                <c:pt idx="3">
                  <c:v>Apr 10</c:v>
                </c:pt>
                <c:pt idx="4">
                  <c:v>May 10</c:v>
                </c:pt>
                <c:pt idx="5">
                  <c:v>Jun-10</c:v>
                </c:pt>
                <c:pt idx="6">
                  <c:v>Jul-10</c:v>
                </c:pt>
                <c:pt idx="7">
                  <c:v>Aug 10</c:v>
                </c:pt>
                <c:pt idx="8">
                  <c:v>Sep-10</c:v>
                </c:pt>
                <c:pt idx="9">
                  <c:v>Oct-10</c:v>
                </c:pt>
              </c:strCache>
            </c:strRef>
          </c:cat>
          <c:val>
            <c:numRef>
              <c:f>Feuil1!$C$5:$L$5</c:f>
              <c:numCache>
                <c:formatCode>General</c:formatCode>
                <c:ptCount val="10"/>
                <c:pt idx="0">
                  <c:v>111436.83333333</c:v>
                </c:pt>
                <c:pt idx="1">
                  <c:v>20190.166666666992</c:v>
                </c:pt>
                <c:pt idx="2">
                  <c:v>23327.833333332983</c:v>
                </c:pt>
                <c:pt idx="3">
                  <c:v>21279.666666666992</c:v>
                </c:pt>
                <c:pt idx="4">
                  <c:v>7224.8333333332985</c:v>
                </c:pt>
                <c:pt idx="5">
                  <c:v>16125.333333332999</c:v>
                </c:pt>
                <c:pt idx="6">
                  <c:v>125226</c:v>
                </c:pt>
                <c:pt idx="7">
                  <c:v>114221.33333333</c:v>
                </c:pt>
                <c:pt idx="8">
                  <c:v>86092.333333332979</c:v>
                </c:pt>
                <c:pt idx="9">
                  <c:v>148726</c:v>
                </c:pt>
              </c:numCache>
            </c:numRef>
          </c:val>
        </c:ser>
        <c:ser>
          <c:idx val="2"/>
          <c:order val="1"/>
          <c:tx>
            <c:strRef>
              <c:f>Feuil1!$A$7:$B$7</c:f>
              <c:strCache>
                <c:ptCount val="1"/>
                <c:pt idx="0">
                  <c:v>ATLAS cpu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trendline>
            <c:spPr>
              <a:ln>
                <a:solidFill>
                  <a:srgbClr val="00B050"/>
                </a:solidFill>
                <a:prstDash val="sysDash"/>
              </a:ln>
            </c:spPr>
            <c:trendlineType val="linear"/>
          </c:trendline>
          <c:cat>
            <c:strRef>
              <c:f>Feuil1!$C$4:$L$4</c:f>
              <c:strCache>
                <c:ptCount val="10"/>
                <c:pt idx="0">
                  <c:v>Jan-10</c:v>
                </c:pt>
                <c:pt idx="1">
                  <c:v>Feb 10</c:v>
                </c:pt>
                <c:pt idx="2">
                  <c:v>Mar-10</c:v>
                </c:pt>
                <c:pt idx="3">
                  <c:v>Apr 10</c:v>
                </c:pt>
                <c:pt idx="4">
                  <c:v>May 10</c:v>
                </c:pt>
                <c:pt idx="5">
                  <c:v>Jun-10</c:v>
                </c:pt>
                <c:pt idx="6">
                  <c:v>Jul-10</c:v>
                </c:pt>
                <c:pt idx="7">
                  <c:v>Aug 10</c:v>
                </c:pt>
                <c:pt idx="8">
                  <c:v>Sep-10</c:v>
                </c:pt>
                <c:pt idx="9">
                  <c:v>Oct-10</c:v>
                </c:pt>
              </c:strCache>
            </c:strRef>
          </c:cat>
          <c:val>
            <c:numRef>
              <c:f>Feuil1!$C$7:$L$7</c:f>
              <c:numCache>
                <c:formatCode>General</c:formatCode>
                <c:ptCount val="10"/>
                <c:pt idx="0">
                  <c:v>243703.83333333</c:v>
                </c:pt>
                <c:pt idx="1">
                  <c:v>339538.5</c:v>
                </c:pt>
                <c:pt idx="2">
                  <c:v>463756.83333333029</c:v>
                </c:pt>
                <c:pt idx="3">
                  <c:v>313626</c:v>
                </c:pt>
                <c:pt idx="4">
                  <c:v>509273.16666667</c:v>
                </c:pt>
                <c:pt idx="5">
                  <c:v>261067.83333333</c:v>
                </c:pt>
                <c:pt idx="6">
                  <c:v>442578.33333333029</c:v>
                </c:pt>
                <c:pt idx="7">
                  <c:v>338277</c:v>
                </c:pt>
                <c:pt idx="8">
                  <c:v>441355.83333333029</c:v>
                </c:pt>
                <c:pt idx="9">
                  <c:v>618822.83333333058</c:v>
                </c:pt>
              </c:numCache>
            </c:numRef>
          </c:val>
        </c:ser>
        <c:ser>
          <c:idx val="6"/>
          <c:order val="2"/>
          <c:tx>
            <c:strRef>
              <c:f>Feuil1!$A$11:$B$11</c:f>
              <c:strCache>
                <c:ptCount val="1"/>
                <c:pt idx="0">
                  <c:v>CMS cpu</c:v>
                </c:pt>
              </c:strCache>
            </c:strRef>
          </c:tx>
          <c:marker>
            <c:symbol val="none"/>
          </c:marker>
          <c:cat>
            <c:strRef>
              <c:f>Feuil1!$C$4:$L$4</c:f>
              <c:strCache>
                <c:ptCount val="10"/>
                <c:pt idx="0">
                  <c:v>Jan-10</c:v>
                </c:pt>
                <c:pt idx="1">
                  <c:v>Feb 10</c:v>
                </c:pt>
                <c:pt idx="2">
                  <c:v>Mar-10</c:v>
                </c:pt>
                <c:pt idx="3">
                  <c:v>Apr 10</c:v>
                </c:pt>
                <c:pt idx="4">
                  <c:v>May 10</c:v>
                </c:pt>
                <c:pt idx="5">
                  <c:v>Jun-10</c:v>
                </c:pt>
                <c:pt idx="6">
                  <c:v>Jul-10</c:v>
                </c:pt>
                <c:pt idx="7">
                  <c:v>Aug 10</c:v>
                </c:pt>
                <c:pt idx="8">
                  <c:v>Sep-10</c:v>
                </c:pt>
                <c:pt idx="9">
                  <c:v>Oct-10</c:v>
                </c:pt>
              </c:strCache>
            </c:strRef>
          </c:cat>
          <c:val>
            <c:numRef>
              <c:f>Feuil1!$C$11:$L$11</c:f>
              <c:numCache>
                <c:formatCode>General</c:formatCode>
                <c:ptCount val="10"/>
                <c:pt idx="0">
                  <c:v>44844.666666666984</c:v>
                </c:pt>
                <c:pt idx="1">
                  <c:v>29496</c:v>
                </c:pt>
                <c:pt idx="2">
                  <c:v>127577.33333333</c:v>
                </c:pt>
                <c:pt idx="3">
                  <c:v>37489.5</c:v>
                </c:pt>
                <c:pt idx="4">
                  <c:v>50259.166666666984</c:v>
                </c:pt>
                <c:pt idx="5">
                  <c:v>14366.666666666992</c:v>
                </c:pt>
                <c:pt idx="6">
                  <c:v>62892</c:v>
                </c:pt>
                <c:pt idx="7">
                  <c:v>17926.5</c:v>
                </c:pt>
                <c:pt idx="8">
                  <c:v>58376.833333333001</c:v>
                </c:pt>
                <c:pt idx="9">
                  <c:v>133598.16666666995</c:v>
                </c:pt>
              </c:numCache>
            </c:numRef>
          </c:val>
        </c:ser>
        <c:ser>
          <c:idx val="14"/>
          <c:order val="3"/>
          <c:tx>
            <c:strRef>
              <c:f>Feuil1!$A$19:$B$19</c:f>
              <c:strCache>
                <c:ptCount val="1"/>
                <c:pt idx="0">
                  <c:v>LHCB cpu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Feuil1!$C$4:$L$4</c:f>
              <c:strCache>
                <c:ptCount val="10"/>
                <c:pt idx="0">
                  <c:v>Jan-10</c:v>
                </c:pt>
                <c:pt idx="1">
                  <c:v>Feb 10</c:v>
                </c:pt>
                <c:pt idx="2">
                  <c:v>Mar-10</c:v>
                </c:pt>
                <c:pt idx="3">
                  <c:v>Apr 10</c:v>
                </c:pt>
                <c:pt idx="4">
                  <c:v>May 10</c:v>
                </c:pt>
                <c:pt idx="5">
                  <c:v>Jun-10</c:v>
                </c:pt>
                <c:pt idx="6">
                  <c:v>Jul-10</c:v>
                </c:pt>
                <c:pt idx="7">
                  <c:v>Aug 10</c:v>
                </c:pt>
                <c:pt idx="8">
                  <c:v>Sep-10</c:v>
                </c:pt>
                <c:pt idx="9">
                  <c:v>Oct-10</c:v>
                </c:pt>
              </c:strCache>
            </c:strRef>
          </c:cat>
          <c:val>
            <c:numRef>
              <c:f>Feuil1!$C$19:$L$19</c:f>
              <c:numCache>
                <c:formatCode>General</c:formatCode>
                <c:ptCount val="10"/>
                <c:pt idx="0">
                  <c:v>3377.666666666697</c:v>
                </c:pt>
                <c:pt idx="1">
                  <c:v>3390.166666666697</c:v>
                </c:pt>
                <c:pt idx="2">
                  <c:v>6466.5</c:v>
                </c:pt>
                <c:pt idx="3">
                  <c:v>13141.5</c:v>
                </c:pt>
                <c:pt idx="4">
                  <c:v>33802.333333333001</c:v>
                </c:pt>
                <c:pt idx="5">
                  <c:v>40645.833333333001</c:v>
                </c:pt>
                <c:pt idx="6">
                  <c:v>81631.5</c:v>
                </c:pt>
                <c:pt idx="7">
                  <c:v>200871.66666666995</c:v>
                </c:pt>
                <c:pt idx="8">
                  <c:v>74446.166666667006</c:v>
                </c:pt>
                <c:pt idx="9">
                  <c:v>49107.333333333001</c:v>
                </c:pt>
              </c:numCache>
            </c:numRef>
          </c:val>
        </c:ser>
        <c:ser>
          <c:idx val="1"/>
          <c:order val="4"/>
          <c:tx>
            <c:strRef>
              <c:f>Feuil1!$A$25:$B$25</c:f>
              <c:strCache>
                <c:ptCount val="1"/>
                <c:pt idx="0">
                  <c:v>Total cpu</c:v>
                </c:pt>
              </c:strCache>
            </c:strRef>
          </c:tx>
          <c:spPr>
            <a:ln>
              <a:solidFill>
                <a:schemeClr val="tx1"/>
              </a:solidFill>
              <a:prstDash val="solid"/>
            </a:ln>
          </c:spPr>
          <c:marker>
            <c:symbol val="none"/>
          </c:marker>
          <c:trendline>
            <c:spPr>
              <a:ln>
                <a:prstDash val="sysDash"/>
              </a:ln>
            </c:spPr>
            <c:trendlineType val="linear"/>
          </c:trendline>
          <c:cat>
            <c:strRef>
              <c:f>Feuil1!$C$4:$L$4</c:f>
              <c:strCache>
                <c:ptCount val="10"/>
                <c:pt idx="0">
                  <c:v>Jan-10</c:v>
                </c:pt>
                <c:pt idx="1">
                  <c:v>Feb 10</c:v>
                </c:pt>
                <c:pt idx="2">
                  <c:v>Mar-10</c:v>
                </c:pt>
                <c:pt idx="3">
                  <c:v>Apr 10</c:v>
                </c:pt>
                <c:pt idx="4">
                  <c:v>May 10</c:v>
                </c:pt>
                <c:pt idx="5">
                  <c:v>Jun-10</c:v>
                </c:pt>
                <c:pt idx="6">
                  <c:v>Jul-10</c:v>
                </c:pt>
                <c:pt idx="7">
                  <c:v>Aug 10</c:v>
                </c:pt>
                <c:pt idx="8">
                  <c:v>Sep-10</c:v>
                </c:pt>
                <c:pt idx="9">
                  <c:v>Oct-10</c:v>
                </c:pt>
              </c:strCache>
            </c:strRef>
          </c:cat>
          <c:val>
            <c:numRef>
              <c:f>Feuil1!$C$25:$L$25</c:f>
              <c:numCache>
                <c:formatCode>General</c:formatCode>
                <c:ptCount val="10"/>
                <c:pt idx="0">
                  <c:v>403738.66666667</c:v>
                </c:pt>
                <c:pt idx="1">
                  <c:v>392632</c:v>
                </c:pt>
                <c:pt idx="2">
                  <c:v>626561.66666667059</c:v>
                </c:pt>
                <c:pt idx="3">
                  <c:v>385715.83333333029</c:v>
                </c:pt>
                <c:pt idx="4">
                  <c:v>601516</c:v>
                </c:pt>
                <c:pt idx="5">
                  <c:v>372269.5</c:v>
                </c:pt>
                <c:pt idx="6">
                  <c:v>714720.5</c:v>
                </c:pt>
                <c:pt idx="7">
                  <c:v>671906.83333333058</c:v>
                </c:pt>
                <c:pt idx="8">
                  <c:v>661539.33333333058</c:v>
                </c:pt>
                <c:pt idx="9">
                  <c:v>955678.5</c:v>
                </c:pt>
              </c:numCache>
            </c:numRef>
          </c:val>
        </c:ser>
        <c:hiLowLines/>
        <c:marker val="1"/>
        <c:axId val="50655616"/>
        <c:axId val="50657536"/>
      </c:lineChart>
      <c:catAx>
        <c:axId val="50655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000" b="1" i="0" u="none" strike="noStrike" baseline="0"/>
                  <a:t>January 2010 - October 2010</a:t>
                </a:r>
                <a:endParaRPr lang="fr-FR"/>
              </a:p>
            </c:rich>
          </c:tx>
          <c:layout/>
        </c:title>
        <c:majorTickMark val="none"/>
        <c:tickLblPos val="nextTo"/>
        <c:txPr>
          <a:bodyPr rot="-3480000" vert="horz"/>
          <a:lstStyle/>
          <a:p>
            <a:pPr>
              <a:defRPr/>
            </a:pPr>
            <a:endParaRPr lang="fr-FR"/>
          </a:p>
        </c:txPr>
        <c:crossAx val="50657536"/>
        <c:crosses val="autoZero"/>
        <c:auto val="1"/>
        <c:lblAlgn val="ctr"/>
        <c:lblOffset val="100"/>
      </c:catAx>
      <c:valAx>
        <c:axId val="506575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CPU used - HEPSPEC06-days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50655616"/>
        <c:crosses val="autoZero"/>
        <c:crossBetween val="between"/>
      </c:valAx>
    </c:plotArea>
    <c:legend>
      <c:legendPos val="r"/>
      <c:layout/>
    </c:legend>
    <c:plotVisOnly val="1"/>
    <c:dispBlanksAs val="zero"/>
  </c:chart>
  <c:spPr>
    <a:solidFill>
      <a:schemeClr val="bg1"/>
    </a:solidFill>
    <a:ln>
      <a:solidFill>
        <a:schemeClr val="tx1"/>
      </a:solidFill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0.67366</cdr:x>
      <cdr:y>0.25433</cdr:y>
    </cdr:from>
    <cdr:to>
      <cdr:x>0.80344</cdr:x>
      <cdr:y>0.3491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421688" y="1277360"/>
          <a:ext cx="851770" cy="475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77CEADE-0631-4D7B-9625-261EFE6C61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BF047-8283-4908-A9C8-497E3EFD0234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F156C-7874-4FAD-B081-326794800F98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574B3-A06A-48CB-A7A7-186FED3D9584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CEADE-0631-4D7B-9625-261EFE6C6146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916"/>
            <a:ext cx="9829799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80484" y="5322807"/>
            <a:ext cx="5169012" cy="6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fr-FR" sz="2400" b="1" dirty="0" smtClean="0">
                <a:solidFill>
                  <a:srgbClr val="EFBC6F"/>
                </a:solidFill>
                <a:latin typeface="Century Gothic" pitchFamily="34" charset="0"/>
              </a:rPr>
              <a:t>Pierre Girard</a:t>
            </a:r>
            <a:endParaRPr lang="fr-FR" sz="2400" b="1" dirty="0">
              <a:solidFill>
                <a:srgbClr val="EFBC6F"/>
              </a:solidFill>
              <a:latin typeface="Century Gothic" pitchFamily="34" charset="0"/>
            </a:endParaRPr>
          </a:p>
          <a:p>
            <a:pPr algn="l">
              <a:lnSpc>
                <a:spcPct val="75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fr-FR" sz="1800" dirty="0" smtClean="0">
                <a:solidFill>
                  <a:srgbClr val="EFBC6F"/>
                </a:solidFill>
                <a:latin typeface="Arial" charset="0"/>
              </a:rPr>
              <a:t>pierre.girard@in2p3.fr </a:t>
            </a:r>
            <a:endParaRPr lang="fr-FR" sz="1800" dirty="0">
              <a:solidFill>
                <a:srgbClr val="EFBC6F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80484" y="6035672"/>
            <a:ext cx="373968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LCG France  2010</a:t>
            </a:r>
          </a:p>
          <a:p>
            <a:pPr algn="l">
              <a:spcBef>
                <a:spcPct val="50000"/>
              </a:spcBef>
              <a:defRPr/>
            </a:pP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Lyon,  </a:t>
            </a:r>
            <a:r>
              <a:rPr lang="fr-FR" sz="1400" dirty="0" err="1" smtClean="0">
                <a:solidFill>
                  <a:schemeClr val="bg1"/>
                </a:solidFill>
                <a:latin typeface="Century Gothic" pitchFamily="34" charset="0"/>
              </a:rPr>
              <a:t>November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 22th-23th, 2010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8362" y="3952580"/>
            <a:ext cx="8275638" cy="1172313"/>
          </a:xfrm>
        </p:spPr>
        <p:txBody>
          <a:bodyPr/>
          <a:lstStyle>
            <a:lvl1pPr>
              <a:defRPr b="0"/>
            </a:lvl1pPr>
          </a:lstStyle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A6A6A"/>
                </a:solidFill>
              </a:defRPr>
            </a:lvl1pPr>
            <a:lvl3pPr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BA1E-729C-4BD8-85E8-CEDBAFEAAA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44463"/>
            <a:ext cx="6408737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628775"/>
            <a:ext cx="89281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0"/>
            <a:r>
              <a:rPr lang="fr-FR" dirty="0" err="1" smtClean="0"/>
              <a:t>qsdfqsdf</a:t>
            </a:r>
            <a:endParaRPr lang="fr-FR" dirty="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542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BFB4F4E-A641-4A7D-8900-51DF273D8F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6538913"/>
            <a:ext cx="266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dirty="0" err="1" smtClean="0">
                <a:solidFill>
                  <a:srgbClr val="E26630"/>
                </a:solidFill>
                <a:latin typeface="Century Gothic" pitchFamily="34" charset="0"/>
              </a:rPr>
              <a:t>P.Girard</a:t>
            </a:r>
            <a:endParaRPr lang="fr-FR" sz="1200" dirty="0">
              <a:solidFill>
                <a:srgbClr val="E26630"/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Clr>
          <a:srgbClr val="E26630"/>
        </a:buClr>
        <a:buChar char="•"/>
        <a:defRPr sz="3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DC0F3"/>
        </a:buClr>
        <a:buSzPct val="60000"/>
        <a:buFont typeface="Arial" charset="0"/>
        <a:buChar char="■"/>
        <a:defRPr sz="2800">
          <a:solidFill>
            <a:srgbClr val="E2663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i="1">
          <a:solidFill>
            <a:srgbClr val="59595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26630"/>
        </a:buClr>
        <a:buSzPct val="75000"/>
        <a:buFont typeface="ZapfDingbats" pitchFamily="82" charset="2"/>
        <a:buChar char="o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DC0F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DC0F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DC0F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DC0F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DC0F3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8132" y="4151631"/>
            <a:ext cx="8605868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2800" dirty="0" smtClean="0"/>
              <a:t>Lyon </a:t>
            </a:r>
            <a:r>
              <a:rPr lang="fr-FR" sz="2800" dirty="0" err="1" smtClean="0"/>
              <a:t>Tier</a:t>
            </a:r>
            <a:r>
              <a:rPr lang="fr-FR" sz="2800" dirty="0" smtClean="0"/>
              <a:t>-1 infrastructure &amp; services : </a:t>
            </a:r>
            <a:r>
              <a:rPr lang="fr-FR" sz="2800" dirty="0" err="1" smtClean="0"/>
              <a:t>status</a:t>
            </a:r>
            <a:r>
              <a:rPr lang="fr-FR" sz="2800" dirty="0" smtClean="0"/>
              <a:t> and issues</a:t>
            </a:r>
            <a:endParaRPr lang="en-US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Storage / </a:t>
            </a:r>
            <a:r>
              <a:rPr lang="fr-FR" dirty="0" err="1" smtClean="0"/>
              <a:t>Xrootd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ALICE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Xrootd</a:t>
            </a:r>
            <a:endParaRPr lang="fr-FR" dirty="0" smtClean="0"/>
          </a:p>
          <a:p>
            <a:pPr lvl="1"/>
            <a:r>
              <a:rPr lang="fr-FR" dirty="0" err="1" smtClean="0"/>
              <a:t>Xrootd</a:t>
            </a:r>
            <a:r>
              <a:rPr lang="fr-FR" dirty="0" smtClean="0"/>
              <a:t>-T1</a:t>
            </a:r>
          </a:p>
          <a:p>
            <a:pPr lvl="2"/>
            <a:r>
              <a:rPr lang="fr-FR" dirty="0" smtClean="0"/>
              <a:t>HPSS </a:t>
            </a:r>
            <a:r>
              <a:rPr lang="fr-FR" dirty="0" err="1" smtClean="0"/>
              <a:t>backend</a:t>
            </a:r>
            <a:endParaRPr lang="fr-FR" dirty="0" smtClean="0"/>
          </a:p>
          <a:p>
            <a:pPr lvl="2"/>
            <a:r>
              <a:rPr lang="fr-FR" dirty="0" smtClean="0"/>
              <a:t>319TB of </a:t>
            </a:r>
            <a:r>
              <a:rPr lang="fr-FR" dirty="0" err="1" smtClean="0"/>
              <a:t>disk</a:t>
            </a:r>
            <a:r>
              <a:rPr lang="fr-FR" dirty="0" smtClean="0"/>
              <a:t> (SUN/Thor/Solaris)</a:t>
            </a:r>
          </a:p>
          <a:p>
            <a:pPr lvl="1"/>
            <a:r>
              <a:rPr lang="fr-FR" dirty="0" err="1" smtClean="0"/>
              <a:t>Xrootd</a:t>
            </a:r>
            <a:r>
              <a:rPr lang="fr-FR" dirty="0" smtClean="0"/>
              <a:t>-T2</a:t>
            </a:r>
          </a:p>
          <a:p>
            <a:pPr lvl="2"/>
            <a:r>
              <a:rPr lang="fr-FR" dirty="0" smtClean="0"/>
              <a:t>111TB of </a:t>
            </a:r>
            <a:r>
              <a:rPr lang="fr-FR" dirty="0" err="1" smtClean="0"/>
              <a:t>disk</a:t>
            </a:r>
            <a:r>
              <a:rPr lang="fr-FR" dirty="0" smtClean="0"/>
              <a:t> (SUN/Thor/Solaris)</a:t>
            </a:r>
          </a:p>
          <a:p>
            <a:r>
              <a:rPr lang="fr-FR" dirty="0" smtClean="0"/>
              <a:t>ALICE </a:t>
            </a:r>
            <a:r>
              <a:rPr lang="fr-FR" dirty="0" err="1" smtClean="0"/>
              <a:t>authentication</a:t>
            </a:r>
            <a:r>
              <a:rPr lang="fr-FR" dirty="0" smtClean="0"/>
              <a:t> plugin not </a:t>
            </a:r>
            <a:r>
              <a:rPr lang="fr-FR" dirty="0" err="1" smtClean="0"/>
              <a:t>anymore</a:t>
            </a:r>
            <a:r>
              <a:rPr lang="fr-FR" dirty="0" smtClean="0"/>
              <a:t> </a:t>
            </a:r>
            <a:r>
              <a:rPr lang="fr-FR" dirty="0" err="1" smtClean="0"/>
              <a:t>supported</a:t>
            </a:r>
            <a:r>
              <a:rPr lang="fr-FR" dirty="0" smtClean="0"/>
              <a:t> on Solaris</a:t>
            </a:r>
          </a:p>
          <a:p>
            <a:pPr lvl="1"/>
            <a:r>
              <a:rPr lang="fr-FR" dirty="0" smtClean="0"/>
              <a:t>No migration to Linux </a:t>
            </a:r>
            <a:r>
              <a:rPr lang="fr-FR" dirty="0" err="1" smtClean="0"/>
              <a:t>planned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short </a:t>
            </a:r>
            <a:r>
              <a:rPr lang="fr-FR" dirty="0" err="1" smtClean="0"/>
              <a:t>terms</a:t>
            </a:r>
            <a:r>
              <a:rPr lang="fr-FR" dirty="0" smtClean="0"/>
              <a:t> for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storage</a:t>
            </a:r>
            <a:endParaRPr lang="fr-FR" dirty="0" smtClean="0"/>
          </a:p>
          <a:p>
            <a:pPr lvl="1"/>
            <a:r>
              <a:rPr lang="fr-FR" dirty="0" err="1" smtClean="0"/>
              <a:t>Require</a:t>
            </a:r>
            <a:r>
              <a:rPr lang="fr-FR" dirty="0" smtClean="0"/>
              <a:t> a discussion </a:t>
            </a:r>
            <a:r>
              <a:rPr lang="fr-FR" dirty="0" err="1" smtClean="0"/>
              <a:t>with</a:t>
            </a:r>
            <a:r>
              <a:rPr lang="fr-FR" dirty="0" smtClean="0"/>
              <a:t> ALICE to go </a:t>
            </a:r>
            <a:r>
              <a:rPr lang="fr-FR" dirty="0" err="1" smtClean="0"/>
              <a:t>ahead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2967335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Issues</a:t>
            </a:r>
            <a:endParaRPr lang="fr-F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Problems</a:t>
            </a:r>
            <a:r>
              <a:rPr lang="fr-FR" dirty="0" smtClean="0"/>
              <a:t> </a:t>
            </a:r>
            <a:r>
              <a:rPr lang="fr-FR" dirty="0" err="1" smtClean="0"/>
              <a:t>solved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june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Transfer </a:t>
            </a:r>
            <a:r>
              <a:rPr lang="fr-FR" dirty="0" err="1" smtClean="0"/>
              <a:t>between</a:t>
            </a:r>
            <a:r>
              <a:rPr lang="fr-FR" dirty="0" smtClean="0"/>
              <a:t> CCIN2P3 and BNL</a:t>
            </a:r>
          </a:p>
          <a:p>
            <a:pPr lvl="1"/>
            <a:r>
              <a:rPr lang="fr-FR" dirty="0" err="1" smtClean="0"/>
              <a:t>Low</a:t>
            </a:r>
            <a:r>
              <a:rPr lang="fr-FR" dirty="0" smtClean="0"/>
              <a:t> rate (4MB/s) for file </a:t>
            </a:r>
            <a:r>
              <a:rPr lang="fr-FR" dirty="0" err="1" smtClean="0"/>
              <a:t>transfer</a:t>
            </a:r>
            <a:endParaRPr lang="fr-FR" dirty="0" smtClean="0"/>
          </a:p>
          <a:p>
            <a:pPr lvl="1"/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Solaris and Linux</a:t>
            </a:r>
          </a:p>
          <a:p>
            <a:pPr lvl="2"/>
            <a:r>
              <a:rPr lang="fr-FR" dirty="0" smtClean="0"/>
              <a:t>Put in </a:t>
            </a:r>
            <a:r>
              <a:rPr lang="fr-FR" dirty="0" err="1" smtClean="0"/>
              <a:t>evidence</a:t>
            </a:r>
            <a:r>
              <a:rPr lang="fr-FR" dirty="0" smtClean="0"/>
              <a:t> by </a:t>
            </a:r>
            <a:r>
              <a:rPr lang="fr-FR" dirty="0" err="1" smtClean="0"/>
              <a:t>introducing</a:t>
            </a:r>
            <a:r>
              <a:rPr lang="fr-FR" dirty="0" smtClean="0"/>
              <a:t> Linux </a:t>
            </a:r>
            <a:r>
              <a:rPr lang="fr-FR" dirty="0" err="1" smtClean="0"/>
              <a:t>GridFTP</a:t>
            </a:r>
            <a:r>
              <a:rPr lang="fr-FR" dirty="0" smtClean="0"/>
              <a:t> in </a:t>
            </a:r>
            <a:r>
              <a:rPr lang="fr-FR" dirty="0" err="1" smtClean="0"/>
              <a:t>Dcache</a:t>
            </a:r>
            <a:endParaRPr lang="fr-FR" dirty="0" smtClean="0"/>
          </a:p>
          <a:p>
            <a:pPr lvl="2"/>
            <a:r>
              <a:rPr lang="fr-FR" dirty="0" err="1" smtClean="0"/>
              <a:t>Solved</a:t>
            </a:r>
            <a:r>
              <a:rPr lang="fr-FR" dirty="0" smtClean="0"/>
              <a:t> by </a:t>
            </a:r>
            <a:r>
              <a:rPr lang="fr-FR" dirty="0" err="1" smtClean="0"/>
              <a:t>changing</a:t>
            </a:r>
            <a:r>
              <a:rPr lang="fr-FR" dirty="0" smtClean="0"/>
              <a:t> TCP configuration on Solaris</a:t>
            </a:r>
          </a:p>
          <a:p>
            <a:r>
              <a:rPr lang="fr-FR" dirty="0" smtClean="0"/>
              <a:t>Local LFC </a:t>
            </a:r>
            <a:r>
              <a:rPr lang="fr-FR" dirty="0" err="1" smtClean="0"/>
              <a:t>instabilities</a:t>
            </a:r>
            <a:r>
              <a:rPr lang="fr-FR" dirty="0" smtClean="0"/>
              <a:t> </a:t>
            </a:r>
            <a:r>
              <a:rPr lang="fr-FR" dirty="0" err="1" smtClean="0"/>
              <a:t>solved</a:t>
            </a:r>
            <a:r>
              <a:rPr lang="fr-FR" dirty="0" smtClean="0"/>
              <a:t> by </a:t>
            </a:r>
            <a:r>
              <a:rPr lang="fr-FR" dirty="0" err="1" smtClean="0"/>
              <a:t>load</a:t>
            </a:r>
            <a:r>
              <a:rPr lang="fr-FR" dirty="0" smtClean="0"/>
              <a:t>-</a:t>
            </a:r>
            <a:r>
              <a:rPr lang="fr-FR" dirty="0" err="1" smtClean="0"/>
              <a:t>lbalancing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LFC servers</a:t>
            </a:r>
          </a:p>
          <a:p>
            <a:r>
              <a:rPr lang="fr-FR" dirty="0" smtClean="0"/>
              <a:t>SL5 WN crashes due to I/O </a:t>
            </a:r>
            <a:r>
              <a:rPr lang="fr-FR" dirty="0" err="1" smtClean="0"/>
              <a:t>problem</a:t>
            </a:r>
            <a:endParaRPr lang="fr-FR" dirty="0" smtClean="0"/>
          </a:p>
          <a:p>
            <a:pPr lvl="1"/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tuning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something</a:t>
            </a:r>
            <a:r>
              <a:rPr lang="fr-FR" dirty="0" smtClean="0"/>
              <a:t> </a:t>
            </a:r>
            <a:r>
              <a:rPr lang="fr-FR" dirty="0" err="1" smtClean="0"/>
              <a:t>satisfactory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endParaRPr lang="fr-FR" dirty="0" smtClean="0"/>
          </a:p>
          <a:p>
            <a:r>
              <a:rPr lang="fr-FR" dirty="0" smtClean="0"/>
              <a:t>Local network saturation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SW Area </a:t>
            </a:r>
            <a:r>
              <a:rPr lang="fr-FR" dirty="0" err="1" smtClean="0"/>
              <a:t>problems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err="1" smtClean="0"/>
              <a:t>Overload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Atlas SW area </a:t>
            </a:r>
            <a:r>
              <a:rPr lang="fr-FR" dirty="0" err="1" smtClean="0"/>
              <a:t>solved</a:t>
            </a:r>
            <a:r>
              <a:rPr lang="fr-FR" dirty="0" smtClean="0"/>
              <a:t> by RO AFS volume </a:t>
            </a:r>
            <a:r>
              <a:rPr lang="fr-FR" dirty="0" err="1" smtClean="0"/>
              <a:t>replications</a:t>
            </a:r>
            <a:r>
              <a:rPr lang="fr-FR" dirty="0" smtClean="0"/>
              <a:t> long time </a:t>
            </a:r>
            <a:r>
              <a:rPr lang="fr-FR" dirty="0" err="1" smtClean="0"/>
              <a:t>ago</a:t>
            </a:r>
            <a:endParaRPr lang="fr-FR" dirty="0" smtClean="0"/>
          </a:p>
          <a:p>
            <a:pPr lvl="1"/>
            <a:r>
              <a:rPr lang="fr-FR" dirty="0" smtClean="0"/>
              <a:t>But release installation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CC-</a:t>
            </a:r>
            <a:r>
              <a:rPr lang="fr-FR" dirty="0" err="1" smtClean="0"/>
              <a:t>specific</a:t>
            </a:r>
            <a:r>
              <a:rPr lang="fr-FR" dirty="0" smtClean="0"/>
              <a:t> adaptations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achieved</a:t>
            </a:r>
            <a:endParaRPr lang="fr-FR" dirty="0" smtClean="0"/>
          </a:p>
          <a:p>
            <a:pPr lvl="2"/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not </a:t>
            </a:r>
            <a:r>
              <a:rPr lang="fr-FR" dirty="0" err="1" smtClean="0"/>
              <a:t>grid</a:t>
            </a:r>
            <a:r>
              <a:rPr lang="fr-FR" dirty="0" smtClean="0"/>
              <a:t>-</a:t>
            </a:r>
            <a:r>
              <a:rPr lang="fr-FR" dirty="0" err="1" smtClean="0"/>
              <a:t>aware</a:t>
            </a:r>
            <a:r>
              <a:rPr lang="fr-FR" dirty="0" smtClean="0"/>
              <a:t> </a:t>
            </a:r>
            <a:r>
              <a:rPr lang="fr-FR" dirty="0" err="1" smtClean="0"/>
              <a:t>anymore</a:t>
            </a:r>
            <a:endParaRPr lang="fr-FR" dirty="0" smtClean="0"/>
          </a:p>
          <a:p>
            <a:pPr lvl="2"/>
            <a:r>
              <a:rPr lang="fr-FR" dirty="0" smtClean="0"/>
              <a:t>Works </a:t>
            </a:r>
            <a:r>
              <a:rPr lang="fr-FR" dirty="0" err="1" smtClean="0"/>
              <a:t>better</a:t>
            </a:r>
            <a:r>
              <a:rPr lang="fr-FR" dirty="0" smtClean="0"/>
              <a:t> but </a:t>
            </a:r>
            <a:r>
              <a:rPr lang="fr-FR" dirty="0" err="1" smtClean="0"/>
              <a:t>human</a:t>
            </a:r>
            <a:r>
              <a:rPr lang="fr-FR" dirty="0" smtClean="0"/>
              <a:t> intervention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</a:t>
            </a:r>
            <a:r>
              <a:rPr lang="fr-FR" dirty="0" err="1" smtClean="0"/>
              <a:t>sometimes</a:t>
            </a:r>
            <a:endParaRPr lang="fr-FR" dirty="0" smtClean="0"/>
          </a:p>
          <a:p>
            <a:r>
              <a:rPr lang="fr-FR" dirty="0" smtClean="0"/>
              <a:t>LHCB SW Area</a:t>
            </a:r>
          </a:p>
          <a:p>
            <a:pPr lvl="1"/>
            <a:r>
              <a:rPr lang="fr-FR" dirty="0" smtClean="0"/>
              <a:t>Installation jobs </a:t>
            </a:r>
            <a:r>
              <a:rPr lang="fr-FR" dirty="0" err="1" smtClean="0"/>
              <a:t>failed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august</a:t>
            </a:r>
            <a:endParaRPr lang="fr-FR" dirty="0" smtClean="0"/>
          </a:p>
          <a:p>
            <a:pPr lvl="2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install</a:t>
            </a:r>
            <a:r>
              <a:rPr lang="fr-FR" dirty="0" smtClean="0"/>
              <a:t> </a:t>
            </a:r>
            <a:r>
              <a:rPr lang="fr-FR" dirty="0" err="1" smtClean="0"/>
              <a:t>manually</a:t>
            </a:r>
            <a:r>
              <a:rPr lang="fr-FR" dirty="0" smtClean="0"/>
              <a:t> </a:t>
            </a:r>
            <a:r>
              <a:rPr lang="fr-FR" dirty="0" err="1" smtClean="0"/>
              <a:t>missing</a:t>
            </a:r>
            <a:r>
              <a:rPr lang="fr-FR" dirty="0" smtClean="0"/>
              <a:t> LHCB modules on </a:t>
            </a:r>
            <a:r>
              <a:rPr lang="fr-FR" dirty="0" err="1" smtClean="0"/>
              <a:t>demand</a:t>
            </a:r>
            <a:endParaRPr lang="fr-FR" dirty="0" smtClean="0"/>
          </a:p>
          <a:p>
            <a:pPr lvl="1"/>
            <a:r>
              <a:rPr lang="fr-FR" dirty="0" err="1" smtClean="0"/>
              <a:t>Latencies</a:t>
            </a:r>
            <a:r>
              <a:rPr lang="fr-FR" dirty="0" smtClean="0"/>
              <a:t> in AFS </a:t>
            </a:r>
            <a:r>
              <a:rPr lang="fr-FR" dirty="0" err="1" smtClean="0"/>
              <a:t>read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lead</a:t>
            </a:r>
            <a:r>
              <a:rPr lang="fr-FR" dirty="0" smtClean="0"/>
              <a:t> to 7% of </a:t>
            </a:r>
            <a:r>
              <a:rPr lang="fr-FR" dirty="0" err="1" smtClean="0"/>
              <a:t>failures</a:t>
            </a:r>
            <a:endParaRPr lang="fr-FR" dirty="0" smtClean="0"/>
          </a:p>
          <a:p>
            <a:pPr lvl="2"/>
            <a:r>
              <a:rPr lang="fr-FR" dirty="0" smtClean="0"/>
              <a:t>Due to a timeout (600s) in job setup (CMT)</a:t>
            </a:r>
          </a:p>
          <a:p>
            <a:pPr lvl="2"/>
            <a:r>
              <a:rPr lang="fr-FR" dirty="0" smtClean="0"/>
              <a:t>No </a:t>
            </a:r>
            <a:r>
              <a:rPr lang="fr-FR" dirty="0" err="1" smtClean="0"/>
              <a:t>overload</a:t>
            </a:r>
            <a:r>
              <a:rPr lang="fr-FR" dirty="0" smtClean="0"/>
              <a:t> </a:t>
            </a:r>
            <a:r>
              <a:rPr lang="fr-FR" dirty="0" err="1" smtClean="0"/>
              <a:t>observed</a:t>
            </a:r>
            <a:r>
              <a:rPr lang="fr-FR" dirty="0" smtClean="0"/>
              <a:t> on AFS server</a:t>
            </a:r>
          </a:p>
          <a:p>
            <a:pPr lvl="2"/>
            <a:r>
              <a:rPr lang="fr-FR" dirty="0" smtClean="0"/>
              <a:t>AFS client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suspected</a:t>
            </a:r>
            <a:r>
              <a:rPr lang="fr-FR" dirty="0" smtClean="0"/>
              <a:t> and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tunings</a:t>
            </a:r>
            <a:r>
              <a:rPr lang="fr-FR" dirty="0" smtClean="0"/>
              <a:t> are </a:t>
            </a:r>
            <a:r>
              <a:rPr lang="fr-FR" dirty="0" err="1" smtClean="0"/>
              <a:t>tested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time </a:t>
            </a:r>
            <a:r>
              <a:rPr lang="fr-FR" dirty="0" err="1" smtClean="0"/>
              <a:t>being</a:t>
            </a:r>
            <a:endParaRPr lang="fr-FR" dirty="0" smtClean="0"/>
          </a:p>
          <a:p>
            <a:pPr lvl="2"/>
            <a:r>
              <a:rPr lang="fr-FR" dirty="0" smtClean="0"/>
              <a:t>ALAS </a:t>
            </a:r>
            <a:r>
              <a:rPr lang="fr-FR" dirty="0" err="1" smtClean="0"/>
              <a:t>suffered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last release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introduced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a timeout on job setup (CMT)</a:t>
            </a:r>
          </a:p>
          <a:p>
            <a:pPr lvl="3"/>
            <a:r>
              <a:rPr lang="fr-FR" dirty="0" err="1" smtClean="0"/>
              <a:t>Bypassed</a:t>
            </a:r>
            <a:r>
              <a:rPr lang="fr-FR" dirty="0" smtClean="0"/>
              <a:t> by </a:t>
            </a:r>
            <a:r>
              <a:rPr lang="fr-FR" dirty="0" err="1" smtClean="0"/>
              <a:t>deploying</a:t>
            </a:r>
            <a:r>
              <a:rPr lang="fr-FR" dirty="0" smtClean="0"/>
              <a:t> a new version </a:t>
            </a:r>
            <a:r>
              <a:rPr lang="fr-FR" dirty="0" err="1" smtClean="0"/>
              <a:t>with</a:t>
            </a:r>
            <a:r>
              <a:rPr lang="fr-FR" dirty="0" smtClean="0"/>
              <a:t> a longer timeout (6000s)</a:t>
            </a:r>
          </a:p>
          <a:p>
            <a:pPr lvl="2"/>
            <a:r>
              <a:rPr lang="fr-FR" dirty="0" smtClean="0"/>
              <a:t>That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explained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CMS job </a:t>
            </a:r>
            <a:r>
              <a:rPr lang="fr-FR" dirty="0" err="1" smtClean="0"/>
              <a:t>efficiency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ATLAS </a:t>
            </a:r>
            <a:r>
              <a:rPr lang="fr-FR" dirty="0" err="1" smtClean="0"/>
              <a:t>problems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Dcache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496" y="3477295"/>
            <a:ext cx="8881504" cy="3078051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chaotic</a:t>
            </a:r>
            <a:r>
              <a:rPr lang="fr-FR" dirty="0" smtClean="0"/>
              <a:t> </a:t>
            </a:r>
            <a:r>
              <a:rPr lang="fr-FR" dirty="0" err="1" smtClean="0"/>
              <a:t>Dcache</a:t>
            </a:r>
            <a:r>
              <a:rPr lang="fr-FR" dirty="0" smtClean="0"/>
              <a:t> </a:t>
            </a:r>
            <a:r>
              <a:rPr lang="fr-FR" dirty="0" err="1" smtClean="0"/>
              <a:t>restarting</a:t>
            </a:r>
            <a:endParaRPr lang="fr-FR" dirty="0" smtClean="0"/>
          </a:p>
          <a:p>
            <a:pPr lvl="1"/>
            <a:r>
              <a:rPr lang="fr-FR" dirty="0" smtClean="0"/>
              <a:t>3 </a:t>
            </a:r>
            <a:r>
              <a:rPr lang="fr-FR" dirty="0" err="1" smtClean="0"/>
              <a:t>disk</a:t>
            </a:r>
            <a:r>
              <a:rPr lang="fr-FR" dirty="0" smtClean="0"/>
              <a:t> servers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precious</a:t>
            </a:r>
            <a:r>
              <a:rPr lang="fr-FR" dirty="0" smtClean="0"/>
              <a:t> data </a:t>
            </a:r>
            <a:r>
              <a:rPr lang="fr-FR" dirty="0" err="1" smtClean="0"/>
              <a:t>were</a:t>
            </a:r>
            <a:r>
              <a:rPr lang="fr-FR" dirty="0" smtClean="0"/>
              <a:t> not 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properly</a:t>
            </a:r>
            <a:endParaRPr lang="fr-FR" dirty="0" smtClean="0"/>
          </a:p>
          <a:p>
            <a:pPr lvl="2"/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reinstalled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long investigations</a:t>
            </a:r>
          </a:p>
          <a:p>
            <a:pPr lvl="2"/>
            <a:r>
              <a:rPr lang="fr-FR" dirty="0" smtClean="0"/>
              <a:t>Data </a:t>
            </a:r>
            <a:r>
              <a:rPr lang="fr-FR" dirty="0" err="1" smtClean="0"/>
              <a:t>had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migrated</a:t>
            </a:r>
            <a:endParaRPr lang="fr-FR" dirty="0" smtClean="0"/>
          </a:p>
          <a:p>
            <a:pPr lvl="1"/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amount</a:t>
            </a:r>
            <a:r>
              <a:rPr lang="fr-FR" dirty="0" smtClean="0"/>
              <a:t> of files </a:t>
            </a:r>
            <a:r>
              <a:rPr lang="fr-FR" dirty="0" err="1" smtClean="0"/>
              <a:t>kept</a:t>
            </a:r>
            <a:r>
              <a:rPr lang="fr-FR" dirty="0" smtClean="0"/>
              <a:t> </a:t>
            </a:r>
            <a:r>
              <a:rPr lang="fr-FR" dirty="0" err="1" smtClean="0"/>
              <a:t>blocked</a:t>
            </a:r>
            <a:r>
              <a:rPr lang="fr-FR" dirty="0" smtClean="0"/>
              <a:t> in import buffer </a:t>
            </a:r>
            <a:r>
              <a:rPr lang="fr-FR" dirty="0" err="1" smtClean="0"/>
              <a:t>because</a:t>
            </a:r>
            <a:r>
              <a:rPr lang="fr-FR" dirty="0" smtClean="0"/>
              <a:t> of a </a:t>
            </a:r>
            <a:r>
              <a:rPr lang="fr-FR" dirty="0" err="1" smtClean="0"/>
              <a:t>unexplained</a:t>
            </a:r>
            <a:r>
              <a:rPr lang="fr-FR" dirty="0" smtClean="0"/>
              <a:t> </a:t>
            </a:r>
            <a:r>
              <a:rPr lang="fr-FR" dirty="0" err="1" smtClean="0"/>
              <a:t>dcache</a:t>
            </a:r>
            <a:r>
              <a:rPr lang="fr-FR" dirty="0" smtClean="0"/>
              <a:t> service crash</a:t>
            </a:r>
          </a:p>
          <a:p>
            <a:pPr lvl="2"/>
            <a:r>
              <a:rPr lang="fr-FR" dirty="0" err="1" smtClean="0"/>
              <a:t>Released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a long time </a:t>
            </a:r>
            <a:r>
              <a:rPr lang="fr-FR" dirty="0" err="1" smtClean="0"/>
              <a:t>because</a:t>
            </a:r>
            <a:r>
              <a:rPr lang="fr-FR" dirty="0" smtClean="0"/>
              <a:t> of a bug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dcache</a:t>
            </a:r>
            <a:r>
              <a:rPr lang="fr-FR" dirty="0" smtClean="0"/>
              <a:t> command</a:t>
            </a:r>
          </a:p>
          <a:p>
            <a:pPr lvl="1"/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throughputs</a:t>
            </a:r>
            <a:r>
              <a:rPr lang="fr-FR" dirty="0" smtClean="0"/>
              <a:t> on export pools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observed</a:t>
            </a:r>
            <a:r>
              <a:rPr lang="fr-FR" dirty="0" smtClean="0"/>
              <a:t>  and </a:t>
            </a:r>
            <a:r>
              <a:rPr lang="fr-FR" dirty="0" err="1" smtClean="0"/>
              <a:t>unexplained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days</a:t>
            </a:r>
            <a:endParaRPr lang="fr-FR" dirty="0" smtClean="0"/>
          </a:p>
          <a:p>
            <a:pPr lvl="2"/>
            <a:r>
              <a:rPr lang="fr-FR" dirty="0" smtClean="0"/>
              <a:t>The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disappeared</a:t>
            </a:r>
            <a:r>
              <a:rPr lang="fr-FR" dirty="0" smtClean="0"/>
              <a:t> and came back </a:t>
            </a:r>
            <a:r>
              <a:rPr lang="fr-FR" dirty="0" err="1" smtClean="0"/>
              <a:t>later</a:t>
            </a:r>
            <a:endParaRPr lang="fr-FR" dirty="0" smtClean="0"/>
          </a:p>
          <a:p>
            <a:pPr lvl="1"/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</a:t>
            </a:r>
            <a:r>
              <a:rPr lang="fr-FR" dirty="0" err="1" smtClean="0"/>
              <a:t>occurred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october</a:t>
            </a:r>
            <a:r>
              <a:rPr lang="fr-FR" dirty="0" smtClean="0"/>
              <a:t> </a:t>
            </a:r>
            <a:r>
              <a:rPr lang="fr-FR" dirty="0" err="1" smtClean="0"/>
              <a:t>reprocessing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1029" name="Picture 5" descr="C:\DOCUME~1\PIERRE~1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3360738"/>
            <a:ext cx="10058400" cy="313372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241" y="1140575"/>
            <a:ext cx="8826759" cy="228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 bwMode="auto">
          <a:xfrm>
            <a:off x="3148954" y="2306522"/>
            <a:ext cx="4436701" cy="1023969"/>
          </a:xfrm>
          <a:prstGeom prst="wedgeRoundRectCallout">
            <a:avLst>
              <a:gd name="adj1" fmla="val -32129"/>
              <a:gd name="adj2" fmla="val -103268"/>
              <a:gd name="adj3" fmla="val 16667"/>
            </a:avLst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oval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 err="1" smtClean="0">
                <a:latin typeface="+mn-lt"/>
              </a:rPr>
              <a:t>September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 err="1" smtClean="0">
                <a:latin typeface="+mn-lt"/>
              </a:rPr>
              <a:t>downtime</a:t>
            </a:r>
            <a:r>
              <a:rPr lang="fr-FR" sz="1800" dirty="0" smtClean="0">
                <a:latin typeface="+mn-lt"/>
              </a:rPr>
              <a:t>: </a:t>
            </a:r>
            <a:r>
              <a:rPr lang="fr-FR" sz="1800" dirty="0" err="1" smtClean="0">
                <a:latin typeface="+mn-lt"/>
              </a:rPr>
              <a:t>security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 err="1" smtClean="0">
                <a:latin typeface="+mn-lt"/>
              </a:rPr>
              <a:t>alert</a:t>
            </a:r>
            <a:r>
              <a:rPr lang="fr-FR" sz="1800" dirty="0" smtClean="0">
                <a:latin typeface="+mn-lt"/>
              </a:rPr>
              <a:t> + </a:t>
            </a:r>
            <a:r>
              <a:rPr lang="fr-FR" sz="1800" dirty="0" err="1" smtClean="0">
                <a:latin typeface="+mn-lt"/>
              </a:rPr>
              <a:t>many</a:t>
            </a:r>
            <a:r>
              <a:rPr lang="fr-FR" sz="1800" dirty="0" smtClean="0">
                <a:latin typeface="+mn-lt"/>
              </a:rPr>
              <a:t> upgrades/updates </a:t>
            </a:r>
            <a:r>
              <a:rPr lang="fr-FR" sz="1800" dirty="0" err="1" smtClean="0">
                <a:latin typeface="+mn-lt"/>
              </a:rPr>
              <a:t>at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 err="1" smtClean="0">
                <a:latin typeface="+mn-lt"/>
              </a:rPr>
              <a:t>same</a:t>
            </a:r>
            <a:r>
              <a:rPr lang="fr-FR" sz="1800" dirty="0" smtClean="0">
                <a:latin typeface="+mn-lt"/>
              </a:rPr>
              <a:t> time: network, </a:t>
            </a:r>
            <a:r>
              <a:rPr lang="fr-FR" sz="1800" dirty="0" err="1" smtClean="0">
                <a:latin typeface="+mn-lt"/>
              </a:rPr>
              <a:t>solaris</a:t>
            </a:r>
            <a:r>
              <a:rPr lang="fr-FR" sz="1800" dirty="0" smtClean="0">
                <a:latin typeface="+mn-lt"/>
              </a:rPr>
              <a:t>, </a:t>
            </a:r>
            <a:r>
              <a:rPr lang="fr-FR" sz="1800" dirty="0" err="1" smtClean="0">
                <a:latin typeface="+mn-lt"/>
              </a:rPr>
              <a:t>dcache</a:t>
            </a:r>
            <a:r>
              <a:rPr lang="fr-FR" sz="1800" dirty="0" smtClean="0">
                <a:latin typeface="+mn-lt"/>
              </a:rPr>
              <a:t>, etc.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ATLAS </a:t>
            </a:r>
            <a:r>
              <a:rPr lang="fr-FR" dirty="0" err="1" smtClean="0"/>
              <a:t>problems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Dcache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929400"/>
            <a:ext cx="8928100" cy="45370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1029" name="Picture 5" descr="C:\DOCUME~1\PIERRE~1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3360738"/>
            <a:ext cx="10058400" cy="313372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621" y="1114817"/>
            <a:ext cx="8826759" cy="274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621" y="3834401"/>
            <a:ext cx="8826759" cy="274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 bwMode="auto">
          <a:xfrm>
            <a:off x="5525038" y="2343012"/>
            <a:ext cx="2781836" cy="1126125"/>
          </a:xfrm>
          <a:prstGeom prst="wedgeRoundRectCallout">
            <a:avLst>
              <a:gd name="adj1" fmla="val 41946"/>
              <a:gd name="adj2" fmla="val -95442"/>
              <a:gd name="adj3" fmla="val 16667"/>
            </a:avLst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oval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+mn-lt"/>
              </a:rPr>
              <a:t>ATLAS </a:t>
            </a:r>
            <a:r>
              <a:rPr lang="fr-FR" sz="2000" dirty="0" err="1" smtClean="0">
                <a:latin typeface="+mn-lt"/>
              </a:rPr>
              <a:t>very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unhappy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during</a:t>
            </a:r>
            <a:r>
              <a:rPr lang="fr-FR" sz="2000" dirty="0" smtClean="0">
                <a:latin typeface="+mn-lt"/>
              </a:rPr>
              <a:t> the </a:t>
            </a:r>
            <a:r>
              <a:rPr lang="fr-FR" sz="2000" dirty="0" err="1" smtClean="0">
                <a:latin typeface="+mn-lt"/>
              </a:rPr>
              <a:t>reprocessing</a:t>
            </a:r>
            <a:endParaRPr lang="fr-FR" sz="2000" dirty="0" smtClean="0">
              <a:latin typeface="+mn-lt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4711522" y="5122703"/>
            <a:ext cx="1826652" cy="1126125"/>
          </a:xfrm>
          <a:prstGeom prst="wedgeRoundRectCallout">
            <a:avLst>
              <a:gd name="adj1" fmla="val 54361"/>
              <a:gd name="adj2" fmla="val -73713"/>
              <a:gd name="adj3" fmla="val 16667"/>
            </a:avLst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oval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+mn-lt"/>
              </a:rPr>
              <a:t>But CMS </a:t>
            </a:r>
            <a:r>
              <a:rPr lang="fr-FR" sz="2000" dirty="0" err="1" smtClean="0">
                <a:latin typeface="+mn-lt"/>
              </a:rPr>
              <a:t>seems</a:t>
            </a:r>
            <a:r>
              <a:rPr lang="fr-FR" sz="2000" dirty="0" smtClean="0">
                <a:latin typeface="+mn-lt"/>
              </a:rPr>
              <a:t> happy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1300765" y="3129565"/>
            <a:ext cx="2833353" cy="1056068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Is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Dcache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guilty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or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victim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2967335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Concerns</a:t>
            </a:r>
            <a:r>
              <a:rPr lang="fr-FR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 and perspectives</a:t>
            </a:r>
            <a:endParaRPr lang="fr-F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solving</a:t>
            </a:r>
            <a:r>
              <a:rPr lang="fr-FR" dirty="0" smtClean="0"/>
              <a:t> vs </a:t>
            </a:r>
            <a:r>
              <a:rPr lang="fr-FR" dirty="0" err="1" smtClean="0"/>
              <a:t>operations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facing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r>
              <a:rPr lang="fr-FR" dirty="0" smtClean="0"/>
              <a:t> and </a:t>
            </a:r>
            <a:r>
              <a:rPr lang="fr-FR" dirty="0" err="1" smtClean="0"/>
              <a:t>storage</a:t>
            </a:r>
            <a:r>
              <a:rPr lang="fr-FR" dirty="0" smtClean="0"/>
              <a:t> </a:t>
            </a:r>
            <a:r>
              <a:rPr lang="fr-FR" dirty="0" err="1" smtClean="0"/>
              <a:t>sides</a:t>
            </a:r>
            <a:endParaRPr lang="fr-FR" dirty="0" smtClean="0"/>
          </a:p>
          <a:p>
            <a:pPr lvl="1"/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</a:p>
          <a:p>
            <a:pPr lvl="2"/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particularly</a:t>
            </a:r>
            <a:r>
              <a:rPr lang="fr-FR" dirty="0" smtClean="0"/>
              <a:t> </a:t>
            </a:r>
            <a:r>
              <a:rPr lang="fr-FR" dirty="0" err="1" smtClean="0"/>
              <a:t>tricky</a:t>
            </a:r>
            <a:r>
              <a:rPr lang="fr-FR" dirty="0" smtClean="0"/>
              <a:t> and time </a:t>
            </a:r>
            <a:r>
              <a:rPr lang="fr-FR" dirty="0" err="1" smtClean="0"/>
              <a:t>consuming</a:t>
            </a:r>
            <a:endParaRPr lang="fr-FR" dirty="0" smtClean="0"/>
          </a:p>
          <a:p>
            <a:pPr lvl="2"/>
            <a:r>
              <a:rPr lang="fr-FR" dirty="0" err="1" smtClean="0"/>
              <a:t>monopolizes</a:t>
            </a:r>
            <a:r>
              <a:rPr lang="fr-FR" dirty="0" smtClean="0"/>
              <a:t> CCIN2P3 staff in a transversal </a:t>
            </a:r>
            <a:r>
              <a:rPr lang="fr-FR" dirty="0" err="1" smtClean="0"/>
              <a:t>way</a:t>
            </a:r>
            <a:endParaRPr lang="fr-FR" dirty="0" smtClean="0"/>
          </a:p>
          <a:p>
            <a:pPr lvl="3"/>
            <a:r>
              <a:rPr lang="fr-FR" dirty="0" err="1" smtClean="0"/>
              <a:t>From</a:t>
            </a:r>
            <a:r>
              <a:rPr lang="fr-FR" dirty="0" smtClean="0"/>
              <a:t> VO support to system </a:t>
            </a:r>
            <a:r>
              <a:rPr lang="fr-FR" dirty="0" err="1" smtClean="0"/>
              <a:t>administrator</a:t>
            </a:r>
            <a:endParaRPr lang="fr-FR" dirty="0" smtClean="0"/>
          </a:p>
          <a:p>
            <a:pPr lvl="1"/>
            <a:r>
              <a:rPr lang="fr-FR" dirty="0" smtClean="0"/>
              <a:t>In the </a:t>
            </a:r>
            <a:r>
              <a:rPr lang="fr-FR" dirty="0" err="1" smtClean="0"/>
              <a:t>meantime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must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operate</a:t>
            </a:r>
            <a:r>
              <a:rPr lang="fr-FR" dirty="0" smtClean="0"/>
              <a:t> the T1, </a:t>
            </a:r>
            <a:r>
              <a:rPr lang="fr-FR" dirty="0" err="1" smtClean="0"/>
              <a:t>even</a:t>
            </a:r>
            <a:r>
              <a:rPr lang="fr-FR" dirty="0" smtClean="0"/>
              <a:t> in a </a:t>
            </a:r>
            <a:r>
              <a:rPr lang="fr-FR" dirty="0" err="1" smtClean="0"/>
              <a:t>degraded</a:t>
            </a:r>
            <a:r>
              <a:rPr lang="fr-FR" dirty="0" smtClean="0"/>
              <a:t> mode</a:t>
            </a:r>
          </a:p>
          <a:p>
            <a:pPr lvl="2"/>
            <a:r>
              <a:rPr lang="fr-FR" dirty="0" smtClean="0"/>
              <a:t>Be able to </a:t>
            </a:r>
            <a:r>
              <a:rPr lang="fr-FR" dirty="0" err="1" smtClean="0"/>
              <a:t>regulate</a:t>
            </a:r>
            <a:r>
              <a:rPr lang="fr-FR" dirty="0" smtClean="0"/>
              <a:t> the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to </a:t>
            </a:r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alive</a:t>
            </a:r>
            <a:r>
              <a:rPr lang="fr-FR" dirty="0" smtClean="0"/>
              <a:t> the T1</a:t>
            </a:r>
          </a:p>
          <a:p>
            <a:pPr lvl="2"/>
            <a:r>
              <a:rPr lang="fr-FR" dirty="0" err="1" smtClean="0"/>
              <a:t>Communicate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experiments</a:t>
            </a:r>
            <a:endParaRPr lang="fr-FR" dirty="0" smtClean="0"/>
          </a:p>
          <a:p>
            <a:pPr lvl="3"/>
            <a:r>
              <a:rPr lang="fr-FR" dirty="0" smtClean="0"/>
              <a:t>To </a:t>
            </a: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the </a:t>
            </a:r>
            <a:r>
              <a:rPr lang="fr-FR" dirty="0" err="1" smtClean="0"/>
              <a:t>priorities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use in the best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 smtClean="0"/>
          </a:p>
          <a:p>
            <a:pPr lvl="3"/>
            <a:r>
              <a:rPr lang="fr-FR" dirty="0" smtClean="0"/>
              <a:t>To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a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of the site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must </a:t>
            </a:r>
            <a:r>
              <a:rPr lang="fr-FR" dirty="0" err="1" smtClean="0"/>
              <a:t>organize</a:t>
            </a:r>
            <a:r>
              <a:rPr lang="fr-FR" dirty="0" smtClean="0"/>
              <a:t> </a:t>
            </a:r>
            <a:r>
              <a:rPr lang="fr-FR" dirty="0" err="1" smtClean="0"/>
              <a:t>ourself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evacuate</a:t>
            </a:r>
            <a:r>
              <a:rPr lang="fr-FR" dirty="0" smtClean="0"/>
              <a:t> </a:t>
            </a:r>
            <a:r>
              <a:rPr lang="fr-FR" dirty="0" err="1" smtClean="0"/>
              <a:t>asap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solving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operations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gather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the </a:t>
            </a:r>
            <a:r>
              <a:rPr lang="fr-FR" dirty="0" err="1" smtClean="0"/>
              <a:t>required</a:t>
            </a:r>
            <a:r>
              <a:rPr lang="fr-FR" dirty="0" smtClean="0"/>
              <a:t> experts to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solving</a:t>
            </a:r>
            <a:r>
              <a:rPr lang="fr-FR" dirty="0" smtClean="0"/>
              <a:t> the </a:t>
            </a:r>
            <a:r>
              <a:rPr lang="fr-FR" dirty="0" err="1" smtClean="0"/>
              <a:t>problem</a:t>
            </a:r>
            <a:endParaRPr lang="fr-FR" dirty="0" smtClean="0"/>
          </a:p>
          <a:p>
            <a:pPr lvl="2"/>
            <a:r>
              <a:rPr lang="fr-FR" dirty="0" err="1" smtClean="0"/>
              <a:t>Creating</a:t>
            </a:r>
            <a:r>
              <a:rPr lang="fr-FR" dirty="0" smtClean="0"/>
              <a:t> a </a:t>
            </a:r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 err="1" smtClean="0"/>
              <a:t>working</a:t>
            </a:r>
            <a:r>
              <a:rPr lang="fr-FR" dirty="0" smtClean="0"/>
              <a:t> group, as 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LHCB </a:t>
            </a:r>
            <a:r>
              <a:rPr lang="fr-FR" dirty="0" err="1" smtClean="0"/>
              <a:t>problem</a:t>
            </a:r>
            <a:r>
              <a:rPr lang="fr-FR" dirty="0" smtClean="0"/>
              <a:t>, </a:t>
            </a:r>
            <a:r>
              <a:rPr lang="fr-FR" dirty="0" err="1" smtClean="0"/>
              <a:t>seems</a:t>
            </a:r>
            <a:r>
              <a:rPr lang="fr-FR" dirty="0" smtClean="0"/>
              <a:t> a good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Monitoring/Communication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There are </a:t>
            </a:r>
            <a:r>
              <a:rPr lang="fr-FR" dirty="0" err="1" smtClean="0"/>
              <a:t>evidences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miss </a:t>
            </a:r>
            <a:r>
              <a:rPr lang="fr-FR" dirty="0" err="1" smtClean="0"/>
              <a:t>well</a:t>
            </a:r>
            <a:r>
              <a:rPr lang="fr-FR" dirty="0" smtClean="0"/>
              <a:t>-</a:t>
            </a:r>
            <a:r>
              <a:rPr lang="fr-FR" dirty="0" err="1" smtClean="0"/>
              <a:t>adapted</a:t>
            </a:r>
            <a:r>
              <a:rPr lang="fr-FR" dirty="0" smtClean="0"/>
              <a:t> monitoring </a:t>
            </a:r>
            <a:r>
              <a:rPr lang="fr-FR" dirty="0" err="1" smtClean="0"/>
              <a:t>tools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understand</a:t>
            </a:r>
            <a:r>
              <a:rPr lang="fr-FR" dirty="0" smtClean="0"/>
              <a:t> the </a:t>
            </a:r>
            <a:r>
              <a:rPr lang="fr-FR" dirty="0" err="1" smtClean="0"/>
              <a:t>load</a:t>
            </a:r>
            <a:r>
              <a:rPr lang="fr-FR" dirty="0" smtClean="0"/>
              <a:t> put by a VO, a VO </a:t>
            </a:r>
            <a:r>
              <a:rPr lang="fr-FR" dirty="0" err="1" smtClean="0"/>
              <a:t>activity</a:t>
            </a:r>
            <a:r>
              <a:rPr lang="fr-FR" dirty="0" smtClean="0"/>
              <a:t>, etc.</a:t>
            </a:r>
          </a:p>
          <a:p>
            <a:pPr lvl="1"/>
            <a:r>
              <a:rPr lang="fr-FR" dirty="0" smtClean="0"/>
              <a:t>To speed-up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and diagnostic</a:t>
            </a:r>
          </a:p>
          <a:p>
            <a:pPr lvl="2"/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human</a:t>
            </a:r>
            <a:r>
              <a:rPr lang="fr-FR" dirty="0" smtClean="0"/>
              <a:t> exchanges </a:t>
            </a:r>
            <a:r>
              <a:rPr lang="fr-FR" dirty="0" err="1" smtClean="0"/>
              <a:t>needed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VO supporters and service experts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Resources</a:t>
            </a:r>
            <a:r>
              <a:rPr lang="fr-FR" dirty="0" smtClean="0"/>
              <a:t>/Services sharing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must check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/Services sharing </a:t>
            </a:r>
            <a:r>
              <a:rPr lang="fr-FR" dirty="0" err="1" smtClean="0"/>
              <a:t>scales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endParaRPr lang="fr-FR" dirty="0" smtClean="0"/>
          </a:p>
          <a:p>
            <a:pPr lvl="1"/>
            <a:r>
              <a:rPr lang="fr-FR" dirty="0" smtClean="0"/>
              <a:t>T1, T2 and T3 </a:t>
            </a:r>
            <a:r>
              <a:rPr lang="fr-FR" dirty="0" err="1" smtClean="0"/>
              <a:t>simultaneous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endParaRPr lang="fr-FR" dirty="0" smtClean="0"/>
          </a:p>
          <a:p>
            <a:pPr lvl="1"/>
            <a:r>
              <a:rPr lang="fr-FR" dirty="0" smtClean="0"/>
              <a:t>4 </a:t>
            </a:r>
            <a:r>
              <a:rPr lang="fr-FR" dirty="0" err="1" smtClean="0"/>
              <a:t>VOs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services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same</a:t>
            </a:r>
            <a:r>
              <a:rPr lang="fr-FR" dirty="0" smtClean="0"/>
              <a:t> time</a:t>
            </a:r>
          </a:p>
          <a:p>
            <a:r>
              <a:rPr lang="fr-FR" dirty="0" err="1" smtClean="0"/>
              <a:t>Some</a:t>
            </a:r>
            <a:r>
              <a:rPr lang="fr-FR" dirty="0" smtClean="0"/>
              <a:t> configuration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checked</a:t>
            </a:r>
            <a:endParaRPr lang="fr-FR" dirty="0" smtClean="0"/>
          </a:p>
          <a:p>
            <a:r>
              <a:rPr lang="fr-FR" dirty="0" smtClean="0"/>
              <a:t>CCIN2P3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mutualization</a:t>
            </a:r>
            <a:r>
              <a:rPr lang="fr-FR" dirty="0" smtClean="0"/>
              <a:t> model</a:t>
            </a:r>
          </a:p>
          <a:p>
            <a:pPr lvl="1"/>
            <a:r>
              <a:rPr lang="fr-FR" dirty="0" smtClean="0"/>
              <a:t>Manpower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sized</a:t>
            </a:r>
            <a:r>
              <a:rPr lang="fr-FR" dirty="0" smtClean="0"/>
              <a:t> for</a:t>
            </a:r>
          </a:p>
          <a:p>
            <a:pPr lvl="1"/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dedicated</a:t>
            </a:r>
            <a:r>
              <a:rPr lang="fr-FR" dirty="0" smtClean="0"/>
              <a:t> infrastructure by VO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63CD4-7800-4956-959A-5E290D48273F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noProof="0" dirty="0" smtClean="0"/>
              <a:t>Contents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01913"/>
            <a:ext cx="8928100" cy="4451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noProof="0" dirty="0" smtClean="0"/>
              <a:t>Human resources status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 smtClean="0"/>
              <a:t>New T1 </a:t>
            </a:r>
            <a:r>
              <a:rPr lang="fr-FR" sz="2000" dirty="0" err="1" smtClean="0"/>
              <a:t>representative</a:t>
            </a:r>
            <a:endParaRPr lang="fr-FR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sz="2000" dirty="0" smtClean="0"/>
              <a:t>Manpower turnover</a:t>
            </a:r>
            <a:endParaRPr lang="en-US" sz="2000" noProof="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Infrastructure status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Local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Storage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noProof="0" dirty="0" smtClean="0"/>
              <a:t>Issues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noProof="0" dirty="0" smtClean="0"/>
              <a:t>Concerns and perspectives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Conclusions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noProof="0" dirty="0" smtClean="0"/>
              <a:t>Questions &amp; 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A staff turnover to deal </a:t>
            </a:r>
            <a:r>
              <a:rPr lang="fr-FR" dirty="0" err="1" smtClean="0"/>
              <a:t>with</a:t>
            </a:r>
            <a:endParaRPr lang="fr-FR" dirty="0" smtClean="0"/>
          </a:p>
          <a:p>
            <a:pPr lvl="1"/>
            <a:r>
              <a:rPr lang="fr-FR" dirty="0" err="1" smtClean="0"/>
              <a:t>Seems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are good </a:t>
            </a:r>
            <a:r>
              <a:rPr lang="fr-FR" dirty="0" err="1" smtClean="0"/>
              <a:t>trainers</a:t>
            </a:r>
            <a:endParaRPr lang="fr-FR" dirty="0" smtClean="0"/>
          </a:p>
          <a:p>
            <a:r>
              <a:rPr lang="fr-FR" dirty="0" err="1" smtClean="0"/>
              <a:t>Problems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must </a:t>
            </a:r>
            <a:r>
              <a:rPr lang="fr-FR" dirty="0" err="1" smtClean="0"/>
              <a:t>learn</a:t>
            </a:r>
            <a:r>
              <a:rPr lang="fr-FR" dirty="0" smtClean="0"/>
              <a:t> to live </a:t>
            </a:r>
            <a:r>
              <a:rPr lang="fr-FR" dirty="0" err="1" smtClean="0"/>
              <a:t>with</a:t>
            </a:r>
            <a:endParaRPr lang="fr-FR" dirty="0" smtClean="0"/>
          </a:p>
          <a:p>
            <a:pPr lvl="1"/>
            <a:r>
              <a:rPr lang="fr-FR" dirty="0" err="1" smtClean="0"/>
              <a:t>Separate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solving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operations</a:t>
            </a:r>
            <a:endParaRPr lang="fr-FR" dirty="0" smtClean="0"/>
          </a:p>
          <a:p>
            <a:pPr lvl="1"/>
            <a:r>
              <a:rPr lang="fr-FR" dirty="0" smtClean="0"/>
              <a:t>Staff </a:t>
            </a:r>
            <a:r>
              <a:rPr lang="fr-FR" dirty="0" err="1" smtClean="0"/>
              <a:t>worked</a:t>
            </a:r>
            <a:r>
              <a:rPr lang="fr-FR" dirty="0" smtClean="0"/>
              <a:t> hard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complaining</a:t>
            </a:r>
            <a:r>
              <a:rPr lang="fr-FR" dirty="0" smtClean="0"/>
              <a:t> (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Reconsider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/services sharing configuration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sure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 </a:t>
            </a:r>
            <a:r>
              <a:rPr lang="fr-FR" dirty="0" err="1" smtClean="0"/>
              <a:t>won’t</a:t>
            </a:r>
            <a:r>
              <a:rPr lang="fr-FR" dirty="0" smtClean="0"/>
              <a:t> impact the </a:t>
            </a:r>
            <a:r>
              <a:rPr lang="fr-FR" dirty="0" err="1" smtClean="0"/>
              <a:t>others</a:t>
            </a:r>
            <a:endParaRPr lang="fr-FR" dirty="0" smtClean="0"/>
          </a:p>
          <a:p>
            <a:pPr lvl="1"/>
            <a:r>
              <a:rPr lang="fr-FR" dirty="0" smtClean="0"/>
              <a:t>To check </a:t>
            </a:r>
            <a:r>
              <a:rPr lang="fr-FR" dirty="0" err="1" smtClean="0"/>
              <a:t>we’ll</a:t>
            </a:r>
            <a:r>
              <a:rPr lang="fr-FR" dirty="0" smtClean="0"/>
              <a:t> </a:t>
            </a:r>
            <a:r>
              <a:rPr lang="fr-FR" dirty="0" err="1" smtClean="0"/>
              <a:t>fill</a:t>
            </a:r>
            <a:r>
              <a:rPr lang="fr-FR" dirty="0" smtClean="0"/>
              <a:t> the future </a:t>
            </a:r>
            <a:r>
              <a:rPr lang="fr-FR" dirty="0" err="1" smtClean="0"/>
              <a:t>fullfilments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39B25-04A9-4CE4-8017-43E33432E0FE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Questions &amp; Comments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77219"/>
            <a:ext cx="9144000" cy="6709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vetica"/>
                <a:cs typeface="Helvetica"/>
              </a:rPr>
              <a:t>?</a:t>
            </a:r>
            <a:endParaRPr lang="fr-FR" sz="4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2464335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Backup </a:t>
            </a:r>
            <a:r>
              <a:rPr lang="fr-FR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slides</a:t>
            </a:r>
            <a:endParaRPr lang="fr-FR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Computing</a:t>
            </a:r>
            <a:r>
              <a:rPr lang="fr-FR" dirty="0" smtClean="0"/>
              <a:t> trend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graphicFrame>
        <p:nvGraphicFramePr>
          <p:cNvPr id="6" name="Graphique 5"/>
          <p:cNvGraphicFramePr/>
          <p:nvPr/>
        </p:nvGraphicFramePr>
        <p:xfrm>
          <a:off x="573718" y="1200933"/>
          <a:ext cx="7568201" cy="540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Storage service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Storage chain composed of 3 main components</a:t>
            </a:r>
          </a:p>
          <a:p>
            <a:pPr lvl="1"/>
            <a:r>
              <a:rPr lang="en-GB" sz="2400" dirty="0" err="1" smtClean="0"/>
              <a:t>dCache</a:t>
            </a:r>
            <a:r>
              <a:rPr lang="en-GB" sz="2400" dirty="0" smtClean="0"/>
              <a:t>: disk-based system exposing </a:t>
            </a:r>
            <a:r>
              <a:rPr lang="en-GB" sz="2400" dirty="0" err="1" smtClean="0"/>
              <a:t>gridified</a:t>
            </a:r>
            <a:r>
              <a:rPr lang="en-GB" sz="2400" dirty="0" smtClean="0"/>
              <a:t> interfaces</a:t>
            </a:r>
          </a:p>
          <a:p>
            <a:pPr lvl="2"/>
            <a:r>
              <a:rPr lang="en-GB" sz="2000" dirty="0" smtClean="0"/>
              <a:t>One instance serving the 4 LHC experiments</a:t>
            </a:r>
          </a:p>
          <a:p>
            <a:pPr lvl="1"/>
            <a:r>
              <a:rPr lang="en-GB" sz="2400" dirty="0" smtClean="0"/>
              <a:t>HPSS: tape-based mass storage system, used as permanent storage back-end for </a:t>
            </a:r>
            <a:r>
              <a:rPr lang="en-GB" sz="2400" dirty="0" err="1" smtClean="0"/>
              <a:t>dCache</a:t>
            </a:r>
            <a:endParaRPr lang="en-GB" sz="2400" dirty="0" smtClean="0"/>
          </a:p>
          <a:p>
            <a:pPr lvl="2"/>
            <a:r>
              <a:rPr lang="en-GB" sz="2000" dirty="0" smtClean="0"/>
              <a:t>One instance for all the experiments served by CCIN2P3</a:t>
            </a:r>
          </a:p>
          <a:p>
            <a:pPr lvl="1"/>
            <a:r>
              <a:rPr lang="en-GB" sz="2400" dirty="0" err="1" smtClean="0"/>
              <a:t>TReqS</a:t>
            </a:r>
            <a:r>
              <a:rPr lang="en-GB" sz="2400" dirty="0" smtClean="0"/>
              <a:t>: mediator between </a:t>
            </a:r>
            <a:r>
              <a:rPr lang="en-GB" sz="2400" dirty="0" err="1" smtClean="0"/>
              <a:t>dCache</a:t>
            </a:r>
            <a:r>
              <a:rPr lang="en-GB" sz="2400" dirty="0" smtClean="0"/>
              <a:t> and HPSS for scheduling access to tapes, for optimization purposes</a:t>
            </a:r>
          </a:p>
          <a:p>
            <a:pPr lvl="2"/>
            <a:r>
              <a:rPr lang="en-GB" sz="2000" dirty="0" smtClean="0"/>
              <a:t>To minimize tape mounts/dismounts and to optimize the sequence of files read within a single tape</a:t>
            </a: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2967335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Human</a:t>
            </a:r>
            <a:r>
              <a:rPr lang="fr-FR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 </a:t>
            </a:r>
            <a:r>
              <a:rPr lang="fr-FR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resources</a:t>
            </a:r>
            <a:r>
              <a:rPr lang="fr-FR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 </a:t>
            </a:r>
            <a:r>
              <a:rPr lang="fr-FR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status</a:t>
            </a:r>
            <a:endParaRPr lang="fr-F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900" y="1440884"/>
            <a:ext cx="8928100" cy="4909811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New T1 </a:t>
            </a:r>
            <a:r>
              <a:rPr lang="fr-FR" dirty="0" err="1" smtClean="0"/>
              <a:t>representative</a:t>
            </a:r>
            <a:endParaRPr lang="fr-FR" dirty="0" smtClean="0"/>
          </a:p>
          <a:p>
            <a:pPr lvl="1"/>
            <a:r>
              <a:rPr lang="fr-FR" dirty="0" smtClean="0"/>
              <a:t>Good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LCG France </a:t>
            </a:r>
            <a:r>
              <a:rPr lang="fr-FR" dirty="0" err="1" smtClean="0"/>
              <a:t>technical</a:t>
            </a:r>
            <a:r>
              <a:rPr lang="fr-FR" dirty="0" smtClean="0"/>
              <a:t> manager (Frédérique)</a:t>
            </a:r>
          </a:p>
          <a:p>
            <a:pPr lvl="2"/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though</a:t>
            </a:r>
            <a:r>
              <a:rPr lang="fr-FR" dirty="0" smtClean="0"/>
              <a:t> a 100 GB/s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not </a:t>
            </a:r>
            <a:r>
              <a:rPr lang="fr-FR" dirty="0" err="1" smtClean="0"/>
              <a:t>compete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Fabio’s</a:t>
            </a:r>
            <a:r>
              <a:rPr lang="fr-FR" dirty="0" smtClean="0"/>
              <a:t> </a:t>
            </a:r>
            <a:r>
              <a:rPr lang="fr-FR" dirty="0" err="1" smtClean="0"/>
              <a:t>cerebral</a:t>
            </a:r>
            <a:r>
              <a:rPr lang="fr-FR" dirty="0" smtClean="0"/>
              <a:t> </a:t>
            </a:r>
            <a:r>
              <a:rPr lang="fr-FR" dirty="0" err="1" smtClean="0"/>
              <a:t>hemispheres</a:t>
            </a:r>
            <a:endParaRPr lang="fr-FR" dirty="0" smtClean="0"/>
          </a:p>
          <a:p>
            <a:pPr lvl="2"/>
            <a:r>
              <a:rPr lang="fr-FR" dirty="0" smtClean="0"/>
              <a:t>Must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improve</a:t>
            </a:r>
            <a:r>
              <a:rPr lang="fr-FR" dirty="0" smtClean="0"/>
              <a:t> communication </a:t>
            </a:r>
            <a:r>
              <a:rPr lang="fr-FR" dirty="0" err="1" smtClean="0"/>
              <a:t>from</a:t>
            </a:r>
            <a:r>
              <a:rPr lang="fr-FR" dirty="0" smtClean="0"/>
              <a:t> T1 </a:t>
            </a:r>
            <a:r>
              <a:rPr lang="fr-FR" dirty="0" err="1" smtClean="0"/>
              <a:t>representative</a:t>
            </a:r>
            <a:r>
              <a:rPr lang="fr-FR" dirty="0" smtClean="0"/>
              <a:t> to </a:t>
            </a:r>
            <a:r>
              <a:rPr lang="fr-FR" dirty="0" err="1" smtClean="0"/>
              <a:t>Technical</a:t>
            </a:r>
            <a:r>
              <a:rPr lang="fr-FR" dirty="0" smtClean="0"/>
              <a:t> Manager</a:t>
            </a:r>
          </a:p>
          <a:p>
            <a:pPr lvl="1"/>
            <a:r>
              <a:rPr lang="fr-FR" dirty="0" err="1" smtClean="0"/>
              <a:t>Big</a:t>
            </a:r>
            <a:r>
              <a:rPr lang="fr-FR" dirty="0" smtClean="0"/>
              <a:t> progresses in </a:t>
            </a:r>
            <a:r>
              <a:rPr lang="fr-FR" dirty="0" err="1" smtClean="0"/>
              <a:t>understanding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’ </a:t>
            </a:r>
            <a:r>
              <a:rPr lang="fr-FR" dirty="0" err="1" smtClean="0"/>
              <a:t>computing</a:t>
            </a:r>
            <a:r>
              <a:rPr lang="fr-FR" dirty="0" smtClean="0"/>
              <a:t>/operating </a:t>
            </a:r>
            <a:r>
              <a:rPr lang="fr-FR" dirty="0" err="1" smtClean="0"/>
              <a:t>models</a:t>
            </a:r>
            <a:endParaRPr lang="fr-FR" dirty="0" smtClean="0"/>
          </a:p>
          <a:p>
            <a:pPr lvl="2"/>
            <a:r>
              <a:rPr lang="fr-FR" dirty="0" err="1" smtClean="0"/>
              <a:t>Thanks</a:t>
            </a:r>
            <a:r>
              <a:rPr lang="fr-FR" dirty="0" smtClean="0"/>
              <a:t> to </a:t>
            </a:r>
            <a:r>
              <a:rPr lang="fr-FR" dirty="0" err="1" smtClean="0"/>
              <a:t>problems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dealt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endParaRPr lang="fr-FR" dirty="0" smtClean="0"/>
          </a:p>
          <a:p>
            <a:pPr lvl="2"/>
            <a:r>
              <a:rPr lang="fr-FR" dirty="0" err="1" smtClean="0"/>
              <a:t>Thanks</a:t>
            </a:r>
            <a:r>
              <a:rPr lang="fr-FR" dirty="0" smtClean="0"/>
              <a:t> to </a:t>
            </a:r>
            <a:r>
              <a:rPr lang="fr-FR" dirty="0" err="1" smtClean="0"/>
              <a:t>experiment</a:t>
            </a:r>
            <a:r>
              <a:rPr lang="fr-FR" dirty="0" smtClean="0"/>
              <a:t> people</a:t>
            </a:r>
          </a:p>
          <a:p>
            <a:pPr lvl="1"/>
            <a:r>
              <a:rPr lang="fr-FR" dirty="0" err="1" smtClean="0"/>
              <a:t>Big</a:t>
            </a:r>
            <a:r>
              <a:rPr lang="fr-FR" dirty="0" smtClean="0"/>
              <a:t> progresses in </a:t>
            </a:r>
            <a:r>
              <a:rPr lang="fr-FR" dirty="0" err="1" smtClean="0"/>
              <a:t>understanding</a:t>
            </a:r>
            <a:r>
              <a:rPr lang="fr-FR" dirty="0" smtClean="0"/>
              <a:t> T1 infrastructure</a:t>
            </a:r>
          </a:p>
          <a:p>
            <a:pPr lvl="2"/>
            <a:r>
              <a:rPr lang="fr-FR" dirty="0" err="1" smtClean="0"/>
              <a:t>Thanks</a:t>
            </a:r>
            <a:r>
              <a:rPr lang="fr-FR" dirty="0" smtClean="0"/>
              <a:t> to </a:t>
            </a:r>
            <a:r>
              <a:rPr lang="fr-FR" dirty="0" err="1" smtClean="0"/>
              <a:t>problems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dealt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endParaRPr lang="fr-FR" dirty="0" smtClean="0"/>
          </a:p>
          <a:p>
            <a:pPr lvl="2"/>
            <a:r>
              <a:rPr lang="fr-FR" dirty="0" err="1" smtClean="0"/>
              <a:t>Thanks</a:t>
            </a:r>
            <a:r>
              <a:rPr lang="fr-FR" dirty="0" smtClean="0"/>
              <a:t> to CCIN2P3 experts</a:t>
            </a:r>
          </a:p>
          <a:p>
            <a:pPr lvl="2"/>
            <a:r>
              <a:rPr lang="fr-FR" dirty="0" err="1" smtClean="0"/>
              <a:t>Mostly</a:t>
            </a:r>
            <a:r>
              <a:rPr lang="fr-FR" dirty="0" smtClean="0"/>
              <a:t> </a:t>
            </a:r>
            <a:r>
              <a:rPr lang="fr-FR" dirty="0" err="1" smtClean="0"/>
              <a:t>storage</a:t>
            </a:r>
            <a:r>
              <a:rPr lang="fr-FR" dirty="0" smtClean="0"/>
              <a:t> system/usage</a:t>
            </a:r>
          </a:p>
          <a:p>
            <a:pPr lvl="1"/>
            <a:r>
              <a:rPr lang="fr-FR" dirty="0" smtClean="0"/>
              <a:t>Not </a:t>
            </a:r>
            <a:r>
              <a:rPr lang="fr-FR" dirty="0" err="1" smtClean="0"/>
              <a:t>yet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for LCG </a:t>
            </a:r>
            <a:r>
              <a:rPr lang="fr-FR" dirty="0" err="1" smtClean="0"/>
              <a:t>duties</a:t>
            </a:r>
            <a:endParaRPr lang="fr-FR" dirty="0" smtClean="0"/>
          </a:p>
          <a:p>
            <a:pPr lvl="2"/>
            <a:r>
              <a:rPr lang="fr-FR" dirty="0" smtClean="0"/>
              <a:t>French NGI </a:t>
            </a:r>
            <a:r>
              <a:rPr lang="fr-FR" dirty="0" err="1" smtClean="0"/>
              <a:t>involvement</a:t>
            </a:r>
            <a:endParaRPr lang="fr-FR" dirty="0" smtClean="0"/>
          </a:p>
          <a:p>
            <a:pPr lvl="2"/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deployment</a:t>
            </a:r>
            <a:r>
              <a:rPr lang="fr-FR" dirty="0" smtClean="0"/>
              <a:t> </a:t>
            </a:r>
            <a:r>
              <a:rPr lang="fr-FR" dirty="0" err="1" smtClean="0"/>
              <a:t>tasks</a:t>
            </a: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Grid</a:t>
            </a:r>
            <a:r>
              <a:rPr lang="fr-FR" dirty="0" smtClean="0"/>
              <a:t>) Manpower turnover</a:t>
            </a:r>
          </a:p>
          <a:p>
            <a:pPr lvl="1"/>
            <a:r>
              <a:rPr lang="fr-FR" dirty="0" err="1" smtClean="0"/>
              <a:t>Dcache</a:t>
            </a:r>
            <a:r>
              <a:rPr lang="fr-FR" dirty="0" smtClean="0"/>
              <a:t> </a:t>
            </a:r>
            <a:r>
              <a:rPr lang="fr-FR" dirty="0" err="1" smtClean="0"/>
              <a:t>administrators</a:t>
            </a:r>
            <a:endParaRPr lang="fr-FR" dirty="0" smtClean="0"/>
          </a:p>
          <a:p>
            <a:pPr lvl="2"/>
            <a:r>
              <a:rPr lang="fr-FR" dirty="0" err="1" smtClean="0"/>
              <a:t>Entire</a:t>
            </a:r>
            <a:r>
              <a:rPr lang="fr-FR" dirty="0" smtClean="0"/>
              <a:t> team </a:t>
            </a:r>
            <a:r>
              <a:rPr lang="fr-FR" dirty="0" err="1" smtClean="0"/>
              <a:t>renewed</a:t>
            </a:r>
            <a:r>
              <a:rPr lang="fr-FR" dirty="0" smtClean="0"/>
              <a:t> in about one </a:t>
            </a:r>
            <a:r>
              <a:rPr lang="fr-FR" dirty="0" err="1" smtClean="0"/>
              <a:t>year</a:t>
            </a:r>
            <a:endParaRPr lang="fr-FR" dirty="0" smtClean="0"/>
          </a:p>
          <a:p>
            <a:pPr lvl="2"/>
            <a:r>
              <a:rPr lang="fr-FR" dirty="0" err="1" smtClean="0"/>
              <a:t>Smooth</a:t>
            </a:r>
            <a:r>
              <a:rPr lang="fr-FR" dirty="0" smtClean="0"/>
              <a:t> know-how transmission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operated</a:t>
            </a:r>
            <a:endParaRPr lang="fr-FR" dirty="0" smtClean="0"/>
          </a:p>
          <a:p>
            <a:pPr lvl="1"/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administrators</a:t>
            </a:r>
            <a:endParaRPr lang="fr-FR" dirty="0" smtClean="0"/>
          </a:p>
          <a:p>
            <a:pPr lvl="2"/>
            <a:r>
              <a:rPr lang="fr-FR" dirty="0" smtClean="0"/>
              <a:t>Most of the team </a:t>
            </a:r>
            <a:r>
              <a:rPr lang="fr-FR" dirty="0" err="1" smtClean="0"/>
              <a:t>renewed</a:t>
            </a:r>
            <a:r>
              <a:rPr lang="fr-FR" dirty="0" smtClean="0"/>
              <a:t> in one </a:t>
            </a:r>
            <a:r>
              <a:rPr lang="fr-FR" dirty="0" err="1" smtClean="0"/>
              <a:t>year</a:t>
            </a:r>
            <a:endParaRPr lang="fr-FR" dirty="0" smtClean="0"/>
          </a:p>
          <a:p>
            <a:pPr lvl="2"/>
            <a:r>
              <a:rPr lang="fr-FR" dirty="0" err="1" smtClean="0"/>
              <a:t>CEs</a:t>
            </a:r>
            <a:r>
              <a:rPr lang="fr-FR" dirty="0" smtClean="0"/>
              <a:t>, </a:t>
            </a:r>
            <a:r>
              <a:rPr lang="fr-FR" dirty="0" err="1" smtClean="0"/>
              <a:t>WNs</a:t>
            </a:r>
            <a:r>
              <a:rPr lang="fr-FR" dirty="0" smtClean="0"/>
              <a:t>, </a:t>
            </a:r>
            <a:r>
              <a:rPr lang="fr-FR" dirty="0" err="1" smtClean="0"/>
              <a:t>UIs</a:t>
            </a:r>
            <a:r>
              <a:rPr lang="fr-FR" dirty="0" smtClean="0"/>
              <a:t>, VO Boxes, LFC</a:t>
            </a:r>
          </a:p>
          <a:p>
            <a:pPr lvl="2"/>
            <a:r>
              <a:rPr lang="fr-FR" dirty="0" smtClean="0"/>
              <a:t>know-how transmission </a:t>
            </a:r>
            <a:r>
              <a:rPr lang="fr-FR" dirty="0" err="1" smtClean="0"/>
              <a:t>still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operated</a:t>
            </a:r>
            <a:endParaRPr lang="fr-FR" dirty="0" smtClean="0"/>
          </a:p>
          <a:p>
            <a:pPr lvl="1"/>
            <a:r>
              <a:rPr lang="fr-FR" dirty="0" smtClean="0"/>
              <a:t>VO supporters</a:t>
            </a:r>
          </a:p>
          <a:p>
            <a:pPr lvl="2"/>
            <a:r>
              <a:rPr lang="fr-FR" dirty="0" smtClean="0"/>
              <a:t>3 </a:t>
            </a:r>
            <a:r>
              <a:rPr lang="fr-FR" dirty="0" err="1" smtClean="0"/>
              <a:t>persons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leave</a:t>
            </a:r>
            <a:r>
              <a:rPr lang="fr-FR" dirty="0" smtClean="0"/>
              <a:t> </a:t>
            </a:r>
            <a:r>
              <a:rPr lang="fr-FR" dirty="0" err="1" smtClean="0"/>
              <a:t>soon</a:t>
            </a:r>
            <a:r>
              <a:rPr lang="fr-FR" dirty="0" smtClean="0"/>
              <a:t> (for </a:t>
            </a:r>
            <a:r>
              <a:rPr lang="fr-FR" dirty="0" err="1" smtClean="0"/>
              <a:t>very</a:t>
            </a:r>
            <a:r>
              <a:rPr lang="fr-FR" dirty="0" smtClean="0"/>
              <a:t> good </a:t>
            </a:r>
            <a:r>
              <a:rPr lang="fr-FR" dirty="0" err="1" smtClean="0"/>
              <a:t>reasons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ATLAS, CMS, and LHCB</a:t>
            </a:r>
          </a:p>
          <a:p>
            <a:r>
              <a:rPr lang="fr-FR" dirty="0" smtClean="0"/>
              <a:t>Is </a:t>
            </a:r>
            <a:r>
              <a:rPr lang="fr-FR" dirty="0" err="1" smtClean="0"/>
              <a:t>that</a:t>
            </a:r>
            <a:r>
              <a:rPr lang="fr-FR" dirty="0" smtClean="0"/>
              <a:t> a </a:t>
            </a:r>
            <a:r>
              <a:rPr lang="fr-FR" dirty="0" err="1" smtClean="0"/>
              <a:t>concern</a:t>
            </a:r>
            <a:r>
              <a:rPr lang="fr-FR" dirty="0" smtClean="0"/>
              <a:t> ?</a:t>
            </a:r>
          </a:p>
          <a:p>
            <a:pPr lvl="1"/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reason</a:t>
            </a:r>
            <a:r>
              <a:rPr lang="fr-FR" dirty="0" smtClean="0"/>
              <a:t> for </a:t>
            </a:r>
            <a:r>
              <a:rPr lang="fr-FR" dirty="0" err="1" smtClean="0"/>
              <a:t>each</a:t>
            </a:r>
            <a:r>
              <a:rPr lang="fr-FR" dirty="0" smtClean="0"/>
              <a:t> case</a:t>
            </a:r>
          </a:p>
          <a:p>
            <a:pPr lvl="1"/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inevitable</a:t>
            </a:r>
            <a:r>
              <a:rPr lang="fr-FR" dirty="0" smtClean="0"/>
              <a:t> in a </a:t>
            </a:r>
            <a:r>
              <a:rPr lang="fr-FR" dirty="0" err="1" smtClean="0"/>
              <a:t>project</a:t>
            </a:r>
            <a:r>
              <a:rPr lang="fr-FR" dirty="0" smtClean="0"/>
              <a:t> mode</a:t>
            </a:r>
          </a:p>
          <a:p>
            <a:pPr lvl="1"/>
            <a:r>
              <a:rPr lang="fr-FR" dirty="0" smtClean="0"/>
              <a:t>Must live </a:t>
            </a:r>
            <a:r>
              <a:rPr lang="fr-FR" dirty="0" err="1" smtClean="0"/>
              <a:t>with</a:t>
            </a:r>
            <a:r>
              <a:rPr lang="fr-FR" dirty="0" smtClean="0"/>
              <a:t> and </a:t>
            </a:r>
            <a:r>
              <a:rPr lang="fr-FR" dirty="0" err="1" smtClean="0"/>
              <a:t>adapt</a:t>
            </a:r>
            <a:r>
              <a:rPr lang="fr-FR" dirty="0" smtClean="0"/>
              <a:t> to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2967335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Infrastructure </a:t>
            </a:r>
            <a:r>
              <a:rPr lang="fr-FR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status</a:t>
            </a:r>
            <a:endParaRPr lang="fr-F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Local network </a:t>
            </a:r>
            <a:br>
              <a:rPr lang="fr-FR" dirty="0" smtClean="0"/>
            </a:br>
            <a:r>
              <a:rPr lang="fr-FR" dirty="0" err="1" smtClean="0"/>
              <a:t>Before</a:t>
            </a:r>
            <a:r>
              <a:rPr lang="fr-FR" dirty="0" smtClean="0"/>
              <a:t> sept. </a:t>
            </a:r>
            <a:r>
              <a:rPr lang="fr-FR" dirty="0" err="1" smtClean="0"/>
              <a:t>downtime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237" y="1182040"/>
            <a:ext cx="7094951" cy="5675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à coins arrondis 12"/>
          <p:cNvSpPr/>
          <p:nvPr/>
        </p:nvSpPr>
        <p:spPr bwMode="auto">
          <a:xfrm>
            <a:off x="6180460" y="2104372"/>
            <a:ext cx="2963540" cy="1227551"/>
          </a:xfrm>
          <a:prstGeom prst="wedgeRoundRectCallout">
            <a:avLst>
              <a:gd name="adj1" fmla="val -47090"/>
              <a:gd name="adj2" fmla="val 109245"/>
              <a:gd name="adj3" fmla="val 16667"/>
            </a:avLst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oval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dirty="0" smtClean="0">
                <a:latin typeface="+mn-lt"/>
              </a:rPr>
              <a:t>In </a:t>
            </a:r>
            <a:r>
              <a:rPr lang="fr-FR" sz="1400" dirty="0" err="1" smtClean="0">
                <a:latin typeface="+mn-lt"/>
              </a:rPr>
              <a:t>august</a:t>
            </a:r>
            <a:r>
              <a:rPr lang="fr-FR" sz="1400" dirty="0" smtClean="0">
                <a:latin typeface="+mn-lt"/>
              </a:rPr>
              <a:t>, network saturations </a:t>
            </a:r>
            <a:r>
              <a:rPr lang="fr-FR" sz="1400" dirty="0" err="1" smtClean="0">
                <a:latin typeface="+mn-lt"/>
              </a:rPr>
              <a:t>were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observed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with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Dcache</a:t>
            </a:r>
            <a:r>
              <a:rPr lang="fr-FR" sz="1400" dirty="0" smtClean="0">
                <a:latin typeface="+mn-lt"/>
              </a:rPr>
              <a:t>, </a:t>
            </a:r>
            <a:r>
              <a:rPr lang="fr-FR" sz="1400" dirty="0" err="1" smtClean="0">
                <a:latin typeface="+mn-lt"/>
              </a:rPr>
              <a:t>Xrootd</a:t>
            </a:r>
            <a:r>
              <a:rPr lang="fr-FR" sz="1400" dirty="0" smtClean="0">
                <a:latin typeface="+mn-lt"/>
              </a:rPr>
              <a:t>, etc. </a:t>
            </a:r>
            <a:r>
              <a:rPr lang="fr-FR" sz="1400" dirty="0" err="1" smtClean="0">
                <a:latin typeface="+mn-lt"/>
              </a:rPr>
              <a:t>We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were</a:t>
            </a:r>
            <a:r>
              <a:rPr lang="fr-FR" sz="1400" dirty="0" smtClean="0">
                <a:latin typeface="+mn-lt"/>
              </a:rPr>
              <a:t> about to </a:t>
            </a:r>
            <a:r>
              <a:rPr lang="fr-FR" sz="1400" dirty="0" err="1" smtClean="0">
                <a:latin typeface="+mn-lt"/>
              </a:rPr>
              <a:t>reach</a:t>
            </a:r>
            <a:r>
              <a:rPr lang="fr-FR" sz="1400" dirty="0" smtClean="0">
                <a:latin typeface="+mn-lt"/>
              </a:rPr>
              <a:t> the </a:t>
            </a:r>
            <a:r>
              <a:rPr lang="fr-FR" sz="1400" dirty="0" err="1" smtClean="0">
                <a:latin typeface="+mn-lt"/>
              </a:rPr>
              <a:t>limits</a:t>
            </a:r>
            <a:r>
              <a:rPr lang="fr-FR" sz="1400" dirty="0" smtClean="0">
                <a:latin typeface="+mn-lt"/>
              </a:rPr>
              <a:t> of </a:t>
            </a:r>
            <a:r>
              <a:rPr lang="fr-FR" sz="1400" dirty="0" err="1" smtClean="0">
                <a:latin typeface="+mn-lt"/>
              </a:rPr>
              <a:t>this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topology</a:t>
            </a:r>
            <a:r>
              <a:rPr lang="fr-FR" sz="1400" dirty="0" smtClean="0">
                <a:latin typeface="+mn-lt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69709" y="4258849"/>
            <a:ext cx="438411" cy="10521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80Gb/s</a:t>
            </a:r>
          </a:p>
        </p:txBody>
      </p:sp>
      <p:sp>
        <p:nvSpPr>
          <p:cNvPr id="9" name="Rectangle 8"/>
          <p:cNvSpPr/>
          <p:nvPr/>
        </p:nvSpPr>
        <p:spPr bwMode="auto">
          <a:xfrm rot="5400000">
            <a:off x="2093934" y="3935261"/>
            <a:ext cx="438411" cy="10521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rgbClr val="FF0000"/>
                </a:solidFill>
              </a:rPr>
              <a:t>40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pitchFamily="18" charset="0"/>
              </a:rPr>
              <a:t>Gb/s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Local network </a:t>
            </a:r>
            <a:br>
              <a:rPr lang="fr-FR" dirty="0" smtClean="0"/>
            </a:br>
            <a:r>
              <a:rPr lang="fr-FR" dirty="0" err="1" smtClean="0"/>
              <a:t>After</a:t>
            </a:r>
            <a:r>
              <a:rPr lang="fr-FR" dirty="0" smtClean="0"/>
              <a:t> sept. </a:t>
            </a:r>
            <a:r>
              <a:rPr lang="fr-FR" dirty="0" err="1" smtClean="0"/>
              <a:t>downtime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712" y="1149474"/>
            <a:ext cx="6744221" cy="5395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à coins arrondis 12"/>
          <p:cNvSpPr/>
          <p:nvPr/>
        </p:nvSpPr>
        <p:spPr bwMode="auto">
          <a:xfrm>
            <a:off x="5579210" y="776614"/>
            <a:ext cx="2963540" cy="1227550"/>
          </a:xfrm>
          <a:prstGeom prst="wedgeRoundRectCallout">
            <a:avLst>
              <a:gd name="adj1" fmla="val -91894"/>
              <a:gd name="adj2" fmla="val 244068"/>
              <a:gd name="adj3" fmla="val 16667"/>
            </a:avLst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oval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+mn-lt"/>
              </a:rPr>
              <a:t>A </a:t>
            </a:r>
            <a:r>
              <a:rPr lang="fr-FR" sz="1400" dirty="0" err="1" smtClean="0">
                <a:latin typeface="+mn-lt"/>
              </a:rPr>
              <a:t>big</a:t>
            </a:r>
            <a:r>
              <a:rPr lang="fr-FR" sz="1400" dirty="0" smtClean="0">
                <a:latin typeface="+mn-lt"/>
              </a:rPr>
              <a:t> router/</a:t>
            </a:r>
            <a:r>
              <a:rPr lang="fr-FR" sz="1400" dirty="0" err="1" smtClean="0">
                <a:latin typeface="+mn-lt"/>
              </a:rPr>
              <a:t>switch</a:t>
            </a:r>
            <a:r>
              <a:rPr lang="fr-FR" sz="1400" dirty="0" smtClean="0">
                <a:latin typeface="+mn-lt"/>
              </a:rPr>
              <a:t> (200 Kg) </a:t>
            </a:r>
            <a:r>
              <a:rPr lang="fr-FR" sz="1400" dirty="0" err="1" smtClean="0">
                <a:latin typeface="+mn-lt"/>
              </a:rPr>
              <a:t>was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added</a:t>
            </a:r>
            <a:r>
              <a:rPr lang="fr-FR" sz="1400" dirty="0" smtClean="0">
                <a:latin typeface="+mn-lt"/>
              </a:rPr>
              <a:t> to </a:t>
            </a:r>
            <a:r>
              <a:rPr lang="fr-FR" sz="1400" dirty="0" err="1" smtClean="0">
                <a:latin typeface="+mn-lt"/>
              </a:rPr>
              <a:t>reduce</a:t>
            </a:r>
            <a:r>
              <a:rPr lang="fr-FR" sz="1400" dirty="0" smtClean="0">
                <a:latin typeface="+mn-lt"/>
              </a:rPr>
              <a:t> the network </a:t>
            </a:r>
            <a:r>
              <a:rPr lang="fr-FR" sz="1400" dirty="0" err="1" smtClean="0">
                <a:latin typeface="+mn-lt"/>
              </a:rPr>
              <a:t>depth</a:t>
            </a:r>
            <a:r>
              <a:rPr lang="fr-FR" sz="1400" dirty="0" smtClean="0">
                <a:latin typeface="+mn-lt"/>
              </a:rPr>
              <a:t>, to </a:t>
            </a:r>
            <a:r>
              <a:rPr lang="fr-FR" sz="1400" dirty="0" err="1" smtClean="0">
                <a:latin typeface="+mn-lt"/>
              </a:rPr>
              <a:t>enhance</a:t>
            </a:r>
            <a:r>
              <a:rPr lang="fr-FR" sz="1400" dirty="0" smtClean="0">
                <a:latin typeface="+mn-lt"/>
              </a:rPr>
              <a:t> the </a:t>
            </a:r>
            <a:r>
              <a:rPr lang="fr-FR" sz="1400" dirty="0" err="1" smtClean="0">
                <a:latin typeface="+mn-lt"/>
              </a:rPr>
              <a:t>manageability</a:t>
            </a:r>
            <a:r>
              <a:rPr lang="fr-FR" sz="1400" dirty="0" smtClean="0">
                <a:latin typeface="+mn-lt"/>
              </a:rPr>
              <a:t>, and </a:t>
            </a:r>
            <a:r>
              <a:rPr lang="fr-FR" sz="1400" dirty="0" err="1" smtClean="0">
                <a:latin typeface="+mn-lt"/>
              </a:rPr>
              <a:t>increase</a:t>
            </a:r>
            <a:r>
              <a:rPr lang="fr-FR" sz="1400" dirty="0" smtClean="0">
                <a:latin typeface="+mn-lt"/>
              </a:rPr>
              <a:t> the </a:t>
            </a:r>
            <a:r>
              <a:rPr lang="fr-FR" sz="1400" dirty="0" err="1" smtClean="0">
                <a:latin typeface="+mn-lt"/>
              </a:rPr>
              <a:t>bandwith</a:t>
            </a:r>
            <a:r>
              <a:rPr lang="fr-FR" sz="1400" dirty="0" smtClean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Storage / </a:t>
            </a:r>
            <a:r>
              <a:rPr lang="fr-FR" dirty="0" err="1" smtClean="0"/>
              <a:t>Dcache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ABA1E-729C-4BD8-85E8-CEDBAFEAAAEC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graphicFrame>
        <p:nvGraphicFramePr>
          <p:cNvPr id="6" name="Graphique 5"/>
          <p:cNvGraphicFramePr/>
          <p:nvPr/>
        </p:nvGraphicFramePr>
        <p:xfrm>
          <a:off x="1240077" y="1252898"/>
          <a:ext cx="6563638" cy="502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361140" y="263046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2464TB</a:t>
            </a:r>
            <a:endParaRPr lang="fr-FR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88070" y="411062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chemeClr val="accent3">
                    <a:lumMod val="75000"/>
                  </a:schemeClr>
                </a:solidFill>
              </a:rPr>
              <a:t>1209TB</a:t>
            </a:r>
            <a:endParaRPr lang="fr-FR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38595" y="461375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728TB</a:t>
            </a:r>
            <a:endParaRPr lang="fr-FR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à coins arrondis 12"/>
          <p:cNvSpPr/>
          <p:nvPr/>
        </p:nvSpPr>
        <p:spPr bwMode="auto">
          <a:xfrm>
            <a:off x="6180460" y="1578279"/>
            <a:ext cx="2963540" cy="1089765"/>
          </a:xfrm>
          <a:prstGeom prst="wedgeRoundRectCallout">
            <a:avLst>
              <a:gd name="adj1" fmla="val -47091"/>
              <a:gd name="adj2" fmla="val 58975"/>
              <a:gd name="adj3" fmla="val 16667"/>
            </a:avLst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oval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err="1" smtClean="0">
                <a:latin typeface="+mn-lt"/>
              </a:rPr>
              <a:t>Dcache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disk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includes</a:t>
            </a:r>
            <a:r>
              <a:rPr lang="fr-FR" sz="1400" dirty="0" smtClean="0">
                <a:latin typeface="+mn-lt"/>
              </a:rPr>
              <a:t> all tiers </a:t>
            </a:r>
            <a:r>
              <a:rPr lang="fr-FR" sz="1400" dirty="0" err="1" smtClean="0">
                <a:latin typeface="+mn-lt"/>
              </a:rPr>
              <a:t>disks</a:t>
            </a:r>
            <a:r>
              <a:rPr lang="fr-FR" sz="1400" dirty="0" smtClean="0">
                <a:latin typeface="+mn-lt"/>
              </a:rPr>
              <a:t>. No </a:t>
            </a:r>
            <a:r>
              <a:rPr lang="fr-FR" sz="1400" dirty="0" err="1" smtClean="0">
                <a:latin typeface="+mn-lt"/>
              </a:rPr>
              <a:t>easy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way</a:t>
            </a:r>
            <a:r>
              <a:rPr lang="fr-FR" sz="1400" dirty="0" smtClean="0">
                <a:latin typeface="+mn-lt"/>
              </a:rPr>
              <a:t> to </a:t>
            </a:r>
            <a:r>
              <a:rPr lang="fr-FR" sz="1400" dirty="0" err="1" smtClean="0">
                <a:latin typeface="+mn-lt"/>
              </a:rPr>
              <a:t>distinguish</a:t>
            </a:r>
            <a:r>
              <a:rPr lang="fr-FR" sz="1400" dirty="0" smtClean="0">
                <a:latin typeface="+mn-lt"/>
              </a:rPr>
              <a:t> a </a:t>
            </a:r>
            <a:r>
              <a:rPr lang="fr-FR" sz="1400" dirty="0" err="1" smtClean="0">
                <a:latin typeface="+mn-lt"/>
              </a:rPr>
              <a:t>tier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from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each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other</a:t>
            </a:r>
            <a:r>
              <a:rPr lang="fr-FR" sz="1400" dirty="0" smtClean="0">
                <a:latin typeface="+mn-lt"/>
              </a:rPr>
              <a:t>. 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6433068" y="5062602"/>
            <a:ext cx="2535568" cy="1062625"/>
          </a:xfrm>
          <a:prstGeom prst="wedgeRoundRectCallout">
            <a:avLst>
              <a:gd name="adj1" fmla="val -74229"/>
              <a:gd name="adj2" fmla="val 11414"/>
              <a:gd name="adj3" fmla="val 16667"/>
            </a:avLst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oval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err="1" smtClean="0">
                <a:latin typeface="+mn-lt"/>
              </a:rPr>
              <a:t>Dcache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disk</a:t>
            </a:r>
            <a:r>
              <a:rPr lang="fr-FR" sz="1400" dirty="0" smtClean="0">
                <a:latin typeface="+mn-lt"/>
              </a:rPr>
              <a:t> for ALICE </a:t>
            </a:r>
            <a:r>
              <a:rPr lang="fr-FR" sz="1400" dirty="0" err="1" smtClean="0">
                <a:latin typeface="+mn-lt"/>
              </a:rPr>
              <a:t>was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decommissionned</a:t>
            </a:r>
            <a:r>
              <a:rPr lang="fr-FR" sz="1400" dirty="0" smtClean="0">
                <a:latin typeface="+mn-lt"/>
              </a:rPr>
              <a:t> in </a:t>
            </a:r>
            <a:r>
              <a:rPr lang="fr-FR" sz="1400" dirty="0" err="1" smtClean="0">
                <a:latin typeface="+mn-lt"/>
              </a:rPr>
              <a:t>september</a:t>
            </a:r>
            <a:r>
              <a:rPr lang="fr-FR" sz="1400" dirty="0" smtClean="0">
                <a:latin typeface="+mn-lt"/>
              </a:rPr>
              <a:t> to </a:t>
            </a:r>
            <a:r>
              <a:rPr lang="fr-FR" sz="1400" dirty="0" err="1" smtClean="0">
                <a:latin typeface="+mn-lt"/>
              </a:rPr>
              <a:t>be</a:t>
            </a:r>
            <a:r>
              <a:rPr lang="fr-FR" sz="1400" dirty="0" smtClean="0">
                <a:latin typeface="+mn-lt"/>
              </a:rPr>
              <a:t> put in </a:t>
            </a:r>
            <a:r>
              <a:rPr lang="fr-FR" sz="1400" dirty="0" err="1" smtClean="0">
                <a:latin typeface="+mn-lt"/>
              </a:rPr>
              <a:t>xrootd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instead</a:t>
            </a:r>
            <a:r>
              <a:rPr lang="fr-FR" sz="1400" dirty="0" smtClean="0">
                <a:latin typeface="+mn-lt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06-06-26-CCIN2P3-Modele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06-06-26-CCIN2P3-Modele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006-06-26-CCIN2P3-Modele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-06-26-CCIN2P3-Modele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-06-26-CCIN2P3-Modele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-06-26-CCIN2P3-Modele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-06-26-CCIN2P3-Modele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-06-26-CCIN2P3-Modele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06-26-CCIN2P3-Modele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06-26-CCIN2P3-Modele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06-26-CCIN2P3-Modele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06-26-CCIN2P3-Modele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06-26-CCIN2P3-Modele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-06-26-CCIN2P3-Modele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2006-06-26-CCIN2P3-ModelePresentation</Template>
  <TotalTime>29370</TotalTime>
  <Words>1106</Words>
  <Application>Microsoft Office PowerPoint</Application>
  <PresentationFormat>Affichage à l'écran (4:3)</PresentationFormat>
  <Paragraphs>190</Paragraphs>
  <Slides>24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2006-06-26-CCIN2P3-ModelePresentation</vt:lpstr>
      <vt:lpstr>Lyon Tier-1 infrastructure &amp; services : status and issues</vt:lpstr>
      <vt:lpstr>Contents</vt:lpstr>
      <vt:lpstr>Diapositive 3</vt:lpstr>
      <vt:lpstr>Human resources status</vt:lpstr>
      <vt:lpstr>Human resources status</vt:lpstr>
      <vt:lpstr>Diapositive 6</vt:lpstr>
      <vt:lpstr>Local network  Before sept. downtime</vt:lpstr>
      <vt:lpstr>Local network  After sept. downtime</vt:lpstr>
      <vt:lpstr>Storage / Dcache</vt:lpstr>
      <vt:lpstr>Storage / Xrootd</vt:lpstr>
      <vt:lpstr>Diapositive 11</vt:lpstr>
      <vt:lpstr>Problems solved since june</vt:lpstr>
      <vt:lpstr>SW Area problems</vt:lpstr>
      <vt:lpstr>ATLAS problems with Dcache</vt:lpstr>
      <vt:lpstr>ATLAS problems with Dcache</vt:lpstr>
      <vt:lpstr>Diapositive 16</vt:lpstr>
      <vt:lpstr>Problem solving vs operations</vt:lpstr>
      <vt:lpstr>Monitoring/Communication</vt:lpstr>
      <vt:lpstr>Resources/Services sharing  </vt:lpstr>
      <vt:lpstr>Conclusions</vt:lpstr>
      <vt:lpstr>Questions &amp; Comments</vt:lpstr>
      <vt:lpstr>Diapositive 22</vt:lpstr>
      <vt:lpstr>Computing trend</vt:lpstr>
      <vt:lpstr>Storage service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 activities at CC-IN2P3</dc:title>
  <dc:creator>Fabio Hernandez</dc:creator>
  <cp:lastModifiedBy>Pierre GIRARD</cp:lastModifiedBy>
  <cp:revision>1365</cp:revision>
  <dcterms:created xsi:type="dcterms:W3CDTF">2010-06-05T19:10:13Z</dcterms:created>
  <dcterms:modified xsi:type="dcterms:W3CDTF">2010-11-23T09:29:44Z</dcterms:modified>
</cp:coreProperties>
</file>