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423" r:id="rId4"/>
    <p:sldId id="425" r:id="rId5"/>
    <p:sldId id="426" r:id="rId6"/>
    <p:sldId id="427" r:id="rId7"/>
    <p:sldId id="392" r:id="rId8"/>
    <p:sldId id="391" r:id="rId9"/>
    <p:sldId id="415" r:id="rId10"/>
    <p:sldId id="393" r:id="rId11"/>
    <p:sldId id="325" r:id="rId12"/>
    <p:sldId id="411" r:id="rId13"/>
    <p:sldId id="412" r:id="rId14"/>
    <p:sldId id="413" r:id="rId15"/>
    <p:sldId id="414" r:id="rId16"/>
    <p:sldId id="420" r:id="rId17"/>
    <p:sldId id="400" r:id="rId18"/>
    <p:sldId id="398" r:id="rId19"/>
    <p:sldId id="404" r:id="rId20"/>
    <p:sldId id="405" r:id="rId21"/>
    <p:sldId id="397" r:id="rId22"/>
    <p:sldId id="421" r:id="rId23"/>
    <p:sldId id="407" r:id="rId24"/>
    <p:sldId id="408" r:id="rId25"/>
    <p:sldId id="409" r:id="rId26"/>
    <p:sldId id="422" r:id="rId27"/>
    <p:sldId id="416" r:id="rId28"/>
    <p:sldId id="419" r:id="rId29"/>
    <p:sldId id="417" r:id="rId30"/>
    <p:sldId id="418" r:id="rId31"/>
    <p:sldId id="410" r:id="rId32"/>
    <p:sldId id="301" r:id="rId33"/>
    <p:sldId id="349" r:id="rId34"/>
  </p:sldIdLst>
  <p:sldSz cx="9144000" cy="6858000" type="screen4x3"/>
  <p:notesSz cx="6731000" cy="98679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837"/>
    <a:srgbClr val="CDE9EB"/>
    <a:srgbClr val="000000"/>
    <a:srgbClr val="FFFF99"/>
    <a:srgbClr val="FF0000"/>
    <a:srgbClr val="777777"/>
    <a:srgbClr val="808080"/>
    <a:srgbClr val="003366"/>
    <a:srgbClr val="00CC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4" autoAdjust="0"/>
    <p:restoredTop sz="94689" autoAdjust="0"/>
  </p:normalViewPr>
  <p:slideViewPr>
    <p:cSldViewPr snapToGrid="0">
      <p:cViewPr>
        <p:scale>
          <a:sx n="100" d="100"/>
          <a:sy n="100" d="100"/>
        </p:scale>
        <p:origin x="-44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352" y="-84"/>
      </p:cViewPr>
      <p:guideLst>
        <p:guide orient="horz" pos="3108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abio\Mes%20documents\Documents\Grille\LCG-France\Reunions\Experiences\2007-11-30%20CMS%20Tier-1%20tour\2007-11-30-LCGFrance-BudgetForCMSvsTim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Fabio\Mes%20documents\Documents\Grille\LCG-France\Reunions\Experiences\2007-11-30%20CMS%20Tier-1%20tour\2007-09-LCGFR-RevisedResourcePlanning-2007--2012-v8-CMS-Oriented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Fabio\Mes%20documents\Documents\Grille\LCG-France\Reunions\Experiences\2007-11-30%20CMS%20Tier-1%20tour\2007-09-LCGFR-RevisedResourcePlanning-2007--2012-v8-CMS-Oriented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Fabio\Mes%20documents\Documents\Grille\LCG-France\Reunions\Experiences\2007-11-30%20CMS%20Tier-1%20tour\2007-09-LCGFR-RevisedResourcePlanning-2007--2012-v8-CMS-Oriented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Fabio\Mes%20documents\Documents\Grille\LCG\Tier-1%20Accounting%20Reports\2007\2007-WLCG-Tier-1-AccountingDashboard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abio\Mes%20documents\Documents\Grille\LCG-France\Experiences\CMS\2007-CMS-QueuedVsRunningJobs-v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en-US">
                <a:solidFill>
                  <a:srgbClr val="00B050"/>
                </a:solidFill>
              </a:rPr>
              <a:t>Approved</a:t>
            </a:r>
            <a:r>
              <a:rPr lang="en-US" baseline="0"/>
              <a:t> and </a:t>
            </a:r>
            <a:r>
              <a:rPr lang="en-US" baseline="0">
                <a:solidFill>
                  <a:srgbClr val="C00000"/>
                </a:solidFill>
              </a:rPr>
              <a:t>Requested</a:t>
            </a:r>
            <a:r>
              <a:rPr lang="en-US" baseline="0"/>
              <a:t> budget for CMS</a:t>
            </a:r>
          </a:p>
          <a:p>
            <a:pPr>
              <a:defRPr/>
            </a:pPr>
            <a:r>
              <a:rPr lang="en-US" sz="1600" b="0" baseline="0"/>
              <a:t>(tier-1 + analysis facility)</a:t>
            </a:r>
            <a:endParaRPr lang="en-US" sz="1600" b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Budget</c:v>
          </c:tx>
          <c:spPr>
            <a:solidFill>
              <a:srgbClr val="C00000"/>
            </a:solidFill>
          </c:spPr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cat>
            <c:numRef>
              <c:f>Feuil1!$B$3:$I$3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Feuil1!$B$6:$I$6</c:f>
              <c:numCache>
                <c:formatCode>#,##0.00" M€"</c:formatCode>
                <c:ptCount val="8"/>
                <c:pt idx="0">
                  <c:v>0.34320661702565242</c:v>
                </c:pt>
                <c:pt idx="1">
                  <c:v>0.40959708757118363</c:v>
                </c:pt>
                <c:pt idx="2">
                  <c:v>1.0840170250000003</c:v>
                </c:pt>
                <c:pt idx="3">
                  <c:v>1.2465997599374998</c:v>
                </c:pt>
                <c:pt idx="4">
                  <c:v>1.2455991954656247</c:v>
                </c:pt>
                <c:pt idx="5">
                  <c:v>1.1778750200921875</c:v>
                </c:pt>
                <c:pt idx="6">
                  <c:v>1.157680378822</c:v>
                </c:pt>
                <c:pt idx="7">
                  <c:v>1.0463239917816096</c:v>
                </c:pt>
              </c:numCache>
            </c:numRef>
          </c:val>
        </c:ser>
        <c:axId val="49046656"/>
        <c:axId val="49048192"/>
      </c:barChart>
      <c:catAx>
        <c:axId val="49046656"/>
        <c:scaling>
          <c:orientation val="minMax"/>
        </c:scaling>
        <c:axPos val="b"/>
        <c:numFmt formatCode="General" sourceLinked="1"/>
        <c:tickLblPos val="nextTo"/>
        <c:crossAx val="49048192"/>
        <c:crosses val="autoZero"/>
        <c:auto val="1"/>
        <c:lblAlgn val="ctr"/>
        <c:lblOffset val="100"/>
      </c:catAx>
      <c:valAx>
        <c:axId val="4904819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.00&quot; M€&quot;" sourceLinked="1"/>
        <c:tickLblPos val="nextTo"/>
        <c:crossAx val="49046656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100" b="1" i="0" strike="noStrike">
                <a:solidFill>
                  <a:srgbClr val="000000"/>
                </a:solidFill>
                <a:latin typeface="Arial"/>
                <a:cs typeface="Arial"/>
              </a:rPr>
              <a:t> Resource Deployment for all LHC Experiments</a:t>
            </a:r>
          </a:p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100" b="0" i="1" strike="noStrike">
                <a:solidFill>
                  <a:srgbClr val="000000"/>
                </a:solidFill>
                <a:latin typeface="Arial"/>
                <a:cs typeface="Arial"/>
              </a:rPr>
              <a:t>(Tier-1 + Analysis Facility)</a:t>
            </a:r>
            <a:endParaRPr lang="fr-FR" sz="1100" b="0" i="0" strike="noStrike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 sz="1100" b="0" i="0" strike="noStrike">
              <a:solidFill>
                <a:srgbClr val="000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1430619497921613"/>
          <c:y val="1.83474900283134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988700564971743"/>
          <c:y val="0.14615404805168586"/>
          <c:w val="0.63251481018747224"/>
          <c:h val="0.6750006338272182"/>
        </c:manualLayout>
      </c:layout>
      <c:barChart>
        <c:barDir val="col"/>
        <c:grouping val="clustered"/>
        <c:ser>
          <c:idx val="0"/>
          <c:order val="0"/>
          <c:tx>
            <c:strRef>
              <c:f>'Summary Resources'!$C$19:$C$23</c:f>
              <c:strCache>
                <c:ptCount val="1"/>
                <c:pt idx="0">
                  <c:v>Disk [TB]</c:v>
                </c:pt>
              </c:strCache>
            </c:strRef>
          </c:tx>
          <c:spPr>
            <a:solidFill>
              <a:srgbClr val="00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'Summary Resources'!$F$36:$L$36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'Summary Resources'!$F$23:$L$23</c:f>
              <c:numCache>
                <c:formatCode>#,##0</c:formatCode>
                <c:ptCount val="7"/>
                <c:pt idx="0">
                  <c:v>523</c:v>
                </c:pt>
                <c:pt idx="1">
                  <c:v>802.02859060402682</c:v>
                </c:pt>
                <c:pt idx="2">
                  <c:v>2741.2240038069313</c:v>
                </c:pt>
                <c:pt idx="3">
                  <c:v>5626.91</c:v>
                </c:pt>
                <c:pt idx="4">
                  <c:v>9603.2300000000014</c:v>
                </c:pt>
                <c:pt idx="5">
                  <c:v>13506.240000000002</c:v>
                </c:pt>
                <c:pt idx="6">
                  <c:v>17262.099999999995</c:v>
                </c:pt>
              </c:numCache>
            </c:numRef>
          </c:val>
        </c:ser>
        <c:ser>
          <c:idx val="2"/>
          <c:order val="1"/>
          <c:tx>
            <c:strRef>
              <c:f>'Summary Resources'!$C$27:$C$31</c:f>
              <c:strCache>
                <c:ptCount val="1"/>
                <c:pt idx="0">
                  <c:v>MSS [TB]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'Summary Resources'!$F$36:$L$36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'Summary Resources'!$F$31:$L$31</c:f>
              <c:numCache>
                <c:formatCode>#,##0</c:formatCode>
                <c:ptCount val="7"/>
                <c:pt idx="0">
                  <c:v>535</c:v>
                </c:pt>
                <c:pt idx="1">
                  <c:v>790.74645555955385</c:v>
                </c:pt>
                <c:pt idx="2">
                  <c:v>2755.8256523036152</c:v>
                </c:pt>
                <c:pt idx="3">
                  <c:v>6046.9</c:v>
                </c:pt>
                <c:pt idx="4">
                  <c:v>10388.280000000002</c:v>
                </c:pt>
                <c:pt idx="5">
                  <c:v>15289</c:v>
                </c:pt>
                <c:pt idx="6">
                  <c:v>20271</c:v>
                </c:pt>
              </c:numCache>
            </c:numRef>
          </c:val>
        </c:ser>
        <c:axId val="68063232"/>
        <c:axId val="68065152"/>
      </c:barChart>
      <c:lineChart>
        <c:grouping val="standard"/>
        <c:ser>
          <c:idx val="1"/>
          <c:order val="2"/>
          <c:tx>
            <c:strRef>
              <c:f>'Summary Resources'!$C$11:$C$15</c:f>
              <c:strCache>
                <c:ptCount val="1"/>
                <c:pt idx="0">
                  <c:v>CPU [k SI2000]</c:v>
                </c:pt>
              </c:strCache>
            </c:strRef>
          </c:tx>
          <c:spPr>
            <a:ln w="25400">
              <a:solidFill>
                <a:srgbClr val="DB4A4A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DB4A4A"/>
              </a:solidFill>
              <a:ln>
                <a:solidFill>
                  <a:srgbClr val="DB4A4A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'Summary Resources'!$F$9:$L$9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'Summary Resources'!$F$15:$L$15</c:f>
              <c:numCache>
                <c:formatCode>#,##0</c:formatCode>
                <c:ptCount val="7"/>
                <c:pt idx="0">
                  <c:v>1215</c:v>
                </c:pt>
                <c:pt idx="1">
                  <c:v>2314.0007807443367</c:v>
                </c:pt>
                <c:pt idx="2">
                  <c:v>7785.8609303135136</c:v>
                </c:pt>
                <c:pt idx="3">
                  <c:v>15608.869999999999</c:v>
                </c:pt>
                <c:pt idx="4">
                  <c:v>26592.799999999996</c:v>
                </c:pt>
                <c:pt idx="5">
                  <c:v>37417</c:v>
                </c:pt>
                <c:pt idx="6">
                  <c:v>46874</c:v>
                </c:pt>
              </c:numCache>
            </c:numRef>
          </c:val>
        </c:ser>
        <c:marker val="1"/>
        <c:axId val="68071424"/>
        <c:axId val="68072960"/>
      </c:lineChart>
      <c:catAx>
        <c:axId val="68063232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68065152"/>
        <c:crosses val="autoZero"/>
        <c:lblAlgn val="ctr"/>
        <c:lblOffset val="100"/>
        <c:tickLblSkip val="1"/>
        <c:tickMarkSkip val="1"/>
      </c:catAx>
      <c:valAx>
        <c:axId val="6806515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DB4A4A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k SI2000</a:t>
                </a:r>
              </a:p>
            </c:rich>
          </c:tx>
          <c:layout>
            <c:manualLayout>
              <c:xMode val="edge"/>
              <c:yMode val="edge"/>
              <c:x val="0.91560752461216888"/>
              <c:y val="0.43006801858938487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68063232"/>
        <c:crosses val="autoZero"/>
        <c:crossBetween val="between"/>
      </c:valAx>
      <c:catAx>
        <c:axId val="68071424"/>
        <c:scaling>
          <c:orientation val="minMax"/>
        </c:scaling>
        <c:delete val="1"/>
        <c:axPos val="b"/>
        <c:numFmt formatCode="General" sourceLinked="1"/>
        <c:tickLblPos val="nextTo"/>
        <c:crossAx val="68072960"/>
        <c:crosses val="autoZero"/>
        <c:lblAlgn val="ctr"/>
        <c:lblOffset val="100"/>
      </c:catAx>
      <c:valAx>
        <c:axId val="68072960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8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TB</a:t>
                </a:r>
              </a:p>
            </c:rich>
          </c:tx>
          <c:layout>
            <c:manualLayout>
              <c:xMode val="edge"/>
              <c:yMode val="edge"/>
              <c:x val="2.1676913559603411E-2"/>
              <c:y val="0.46177109459588583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DB4A4A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68071424"/>
        <c:crosses val="max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7037059362794962"/>
          <c:y val="0.94038543410420161"/>
          <c:w val="0.6294634701762758"/>
          <c:h val="4.6153925641184576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rebuchet MS"/>
                <a:ea typeface="Trebuchet MS"/>
                <a:cs typeface="Trebuchet MS"/>
              </a:defRPr>
            </a:pPr>
            <a:r>
              <a:rPr lang="fr-FR" sz="1100" b="1" i="0" strike="noStrike">
                <a:solidFill>
                  <a:srgbClr val="000000"/>
                </a:solidFill>
                <a:latin typeface="Trebuchet MS"/>
              </a:rPr>
              <a:t>Planned annual increase rate of the installed capacity </a:t>
            </a:r>
            <a:endParaRPr lang="fr-FR" sz="1000" b="1" i="0" strike="noStrike">
              <a:solidFill>
                <a:srgbClr val="000000"/>
              </a:solidFill>
              <a:latin typeface="Trebuchet MS"/>
            </a:endParaRPr>
          </a:p>
          <a:p>
            <a:pPr>
              <a:defRPr sz="800" b="0" i="0" u="none" strike="noStrike" baseline="0">
                <a:solidFill>
                  <a:srgbClr val="000000"/>
                </a:solidFill>
                <a:latin typeface="Trebuchet MS"/>
                <a:ea typeface="Trebuchet MS"/>
                <a:cs typeface="Trebuchet MS"/>
              </a:defRPr>
            </a:pPr>
            <a:r>
              <a:rPr lang="fr-FR" sz="1000" b="0" i="1" strike="noStrike">
                <a:solidFill>
                  <a:srgbClr val="000000"/>
                </a:solidFill>
                <a:latin typeface="Trebuchet MS"/>
              </a:rPr>
              <a:t>(Tier-1 + Analysis Facility)</a:t>
            </a:r>
          </a:p>
        </c:rich>
      </c:tx>
      <c:layout>
        <c:manualLayout>
          <c:xMode val="edge"/>
          <c:yMode val="edge"/>
          <c:x val="0.24363417855705399"/>
          <c:y val="9.815546772068521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353711790393013"/>
          <c:y val="0.3323868247109501"/>
          <c:w val="0.85589519650655088"/>
          <c:h val="0.44602334597965054"/>
        </c:manualLayout>
      </c:layout>
      <c:barChart>
        <c:barDir val="col"/>
        <c:grouping val="clustered"/>
        <c:ser>
          <c:idx val="0"/>
          <c:order val="0"/>
          <c:tx>
            <c:strRef>
              <c:f>'Summary Resources'!$C$38:$C$42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325073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'Summary Resources'!$G$36:$L$36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'Summary Resources'!$G$42:$L$42</c:f>
              <c:numCache>
                <c:formatCode>\x\ #,##0.0</c:formatCode>
                <c:ptCount val="6"/>
                <c:pt idx="0">
                  <c:v>1.9045273915591248</c:v>
                </c:pt>
                <c:pt idx="1">
                  <c:v>3.3646751527063281</c:v>
                </c:pt>
                <c:pt idx="2">
                  <c:v>2.0047712307868673</c:v>
                </c:pt>
                <c:pt idx="3">
                  <c:v>1.7036979614795944</c:v>
                </c:pt>
                <c:pt idx="4">
                  <c:v>1.4070349869137511</c:v>
                </c:pt>
                <c:pt idx="5">
                  <c:v>1.2527460779859421</c:v>
                </c:pt>
              </c:numCache>
            </c:numRef>
          </c:val>
        </c:ser>
        <c:ser>
          <c:idx val="1"/>
          <c:order val="1"/>
          <c:tx>
            <c:strRef>
              <c:f>'Summary Resources'!$C$44:$C$48</c:f>
              <c:strCache>
                <c:ptCount val="1"/>
                <c:pt idx="0">
                  <c:v>Disk</c:v>
                </c:pt>
              </c:strCache>
            </c:strRef>
          </c:tx>
          <c:spPr>
            <a:solidFill>
              <a:srgbClr val="DB4A4A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'Summary Resources'!$G$36:$L$36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'Summary Resources'!$G$48:$L$48</c:f>
              <c:numCache>
                <c:formatCode>\x\ #,##0.0</c:formatCode>
                <c:ptCount val="6"/>
                <c:pt idx="0">
                  <c:v>1.5335154696061701</c:v>
                </c:pt>
                <c:pt idx="1">
                  <c:v>3.4178631982962728</c:v>
                </c:pt>
                <c:pt idx="2">
                  <c:v>2.0526998129979579</c:v>
                </c:pt>
                <c:pt idx="3">
                  <c:v>1.7066613825349966</c:v>
                </c:pt>
                <c:pt idx="4">
                  <c:v>1.4064267959842676</c:v>
                </c:pt>
                <c:pt idx="5">
                  <c:v>1.2780833155637692</c:v>
                </c:pt>
              </c:numCache>
            </c:numRef>
          </c:val>
        </c:ser>
        <c:ser>
          <c:idx val="2"/>
          <c:order val="2"/>
          <c:tx>
            <c:strRef>
              <c:f>'Summary Resources'!$C$50:$C$54</c:f>
              <c:strCache>
                <c:ptCount val="1"/>
                <c:pt idx="0">
                  <c:v>MSS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'Summary Resources'!$G$36:$L$36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'Summary Resources'!$G$54:$L$54</c:f>
              <c:numCache>
                <c:formatCode>\x\ #,##0.0</c:formatCode>
                <c:ptCount val="6"/>
                <c:pt idx="0">
                  <c:v>1.4780307580552408</c:v>
                </c:pt>
                <c:pt idx="1">
                  <c:v>3.4850939045354532</c:v>
                </c:pt>
                <c:pt idx="2">
                  <c:v>2.1942244404849602</c:v>
                </c:pt>
                <c:pt idx="3">
                  <c:v>1.7179513469711756</c:v>
                </c:pt>
                <c:pt idx="4">
                  <c:v>1.4717547081903835</c:v>
                </c:pt>
                <c:pt idx="5">
                  <c:v>1.3258551900058866</c:v>
                </c:pt>
              </c:numCache>
            </c:numRef>
          </c:val>
        </c:ser>
        <c:axId val="49373184"/>
        <c:axId val="49374720"/>
      </c:barChart>
      <c:catAx>
        <c:axId val="493731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rebuchet MS"/>
                <a:ea typeface="Trebuchet MS"/>
                <a:cs typeface="Trebuchet MS"/>
              </a:defRPr>
            </a:pPr>
            <a:endParaRPr lang="fr-FR"/>
          </a:p>
        </c:txPr>
        <c:crossAx val="49374720"/>
        <c:crosses val="autoZero"/>
        <c:auto val="1"/>
        <c:lblAlgn val="ctr"/>
        <c:lblOffset val="100"/>
        <c:tickLblSkip val="1"/>
        <c:tickMarkSkip val="1"/>
      </c:catAx>
      <c:valAx>
        <c:axId val="4937472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\x\ #,##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rebuchet MS"/>
                <a:ea typeface="Trebuchet MS"/>
                <a:cs typeface="Trebuchet MS"/>
              </a:defRPr>
            </a:pPr>
            <a:endParaRPr lang="fr-FR"/>
          </a:p>
        </c:txPr>
        <c:crossAx val="4937318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62899043667058"/>
          <c:y val="0.90139283972902562"/>
          <c:w val="0.35251418626667375"/>
          <c:h val="7.8722106377019041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Trebuchet MS"/>
              <a:ea typeface="Trebuchet MS"/>
              <a:cs typeface="Trebuchet MS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rebuchet MS"/>
          <a:ea typeface="Trebuchet MS"/>
          <a:cs typeface="Trebuchet MS"/>
        </a:defRPr>
      </a:pPr>
      <a:endParaRPr lang="fr-F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400" b="1" i="0" strike="noStrike">
                <a:solidFill>
                  <a:srgbClr val="000000"/>
                </a:solidFill>
                <a:latin typeface="Arial"/>
                <a:cs typeface="Arial"/>
              </a:rPr>
              <a:t> Resource Deployment for CMS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200" b="0" i="1" strike="noStrike">
                <a:solidFill>
                  <a:srgbClr val="000000"/>
                </a:solidFill>
                <a:latin typeface="Arial"/>
                <a:cs typeface="Arial"/>
              </a:rPr>
              <a:t>(Tier-1 + Analysis Facility)</a:t>
            </a:r>
            <a:endParaRPr lang="fr-FR" sz="1000" b="0" i="0" strike="noStrike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 sz="1000" b="0" i="0" strike="noStrike">
              <a:solidFill>
                <a:srgbClr val="000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26640059944660038"/>
          <c:y val="1.309814619629239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988700564971737"/>
          <c:y val="0.14615404805168586"/>
          <c:w val="0.63251481018747246"/>
          <c:h val="0.67500063382721842"/>
        </c:manualLayout>
      </c:layout>
      <c:barChart>
        <c:barDir val="col"/>
        <c:grouping val="clustered"/>
        <c:ser>
          <c:idx val="0"/>
          <c:order val="0"/>
          <c:tx>
            <c:strRef>
              <c:f>'Summary Resources'!$C$19:$C$23</c:f>
              <c:strCache>
                <c:ptCount val="1"/>
                <c:pt idx="0">
                  <c:v>Disk [TB]</c:v>
                </c:pt>
              </c:strCache>
            </c:strRef>
          </c:tx>
          <c:spPr>
            <a:solidFill>
              <a:srgbClr val="00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'Summary Resources'!$F$36:$L$36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'Summary Resources'!$F$21:$L$21</c:f>
              <c:numCache>
                <c:formatCode>#,##0</c:formatCode>
                <c:ptCount val="7"/>
                <c:pt idx="0">
                  <c:v>75</c:v>
                </c:pt>
                <c:pt idx="1">
                  <c:v>236.54</c:v>
                </c:pt>
                <c:pt idx="2">
                  <c:v>849.44999999999993</c:v>
                </c:pt>
                <c:pt idx="3">
                  <c:v>1352</c:v>
                </c:pt>
                <c:pt idx="4">
                  <c:v>2144.84</c:v>
                </c:pt>
                <c:pt idx="5">
                  <c:v>2993.24</c:v>
                </c:pt>
                <c:pt idx="6">
                  <c:v>3673.1</c:v>
                </c:pt>
              </c:numCache>
            </c:numRef>
          </c:val>
        </c:ser>
        <c:ser>
          <c:idx val="2"/>
          <c:order val="1"/>
          <c:tx>
            <c:strRef>
              <c:f>'Summary Resources'!$C$27:$C$31</c:f>
              <c:strCache>
                <c:ptCount val="1"/>
                <c:pt idx="0">
                  <c:v>MSS [TB]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'Summary Resources'!$F$36:$L$36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'Summary Resources'!$F$29:$L$29</c:f>
              <c:numCache>
                <c:formatCode>#,##0</c:formatCode>
                <c:ptCount val="7"/>
                <c:pt idx="0">
                  <c:v>150</c:v>
                </c:pt>
                <c:pt idx="1">
                  <c:v>291.59999999999991</c:v>
                </c:pt>
                <c:pt idx="2">
                  <c:v>882</c:v>
                </c:pt>
                <c:pt idx="3">
                  <c:v>1650</c:v>
                </c:pt>
                <c:pt idx="4">
                  <c:v>2552</c:v>
                </c:pt>
                <c:pt idx="5">
                  <c:v>3553</c:v>
                </c:pt>
                <c:pt idx="6">
                  <c:v>4532</c:v>
                </c:pt>
              </c:numCache>
            </c:numRef>
          </c:val>
        </c:ser>
        <c:axId val="68194304"/>
        <c:axId val="68196224"/>
      </c:barChart>
      <c:lineChart>
        <c:grouping val="standard"/>
        <c:ser>
          <c:idx val="1"/>
          <c:order val="2"/>
          <c:tx>
            <c:strRef>
              <c:f>'Summary Resources'!$C$11:$C$15</c:f>
              <c:strCache>
                <c:ptCount val="1"/>
                <c:pt idx="0">
                  <c:v>CPU [k SI2000]</c:v>
                </c:pt>
              </c:strCache>
            </c:strRef>
          </c:tx>
          <c:spPr>
            <a:ln w="25400">
              <a:solidFill>
                <a:srgbClr val="DB4A4A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DB4A4A"/>
              </a:solidFill>
              <a:ln>
                <a:solidFill>
                  <a:srgbClr val="DB4A4A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'Summary Resources'!$F$9:$L$9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'Summary Resources'!$F$13:$L$13</c:f>
              <c:numCache>
                <c:formatCode>#,##0</c:formatCode>
                <c:ptCount val="7"/>
                <c:pt idx="0">
                  <c:v>300</c:v>
                </c:pt>
                <c:pt idx="1">
                  <c:v>647.74</c:v>
                </c:pt>
                <c:pt idx="2">
                  <c:v>1259.3</c:v>
                </c:pt>
                <c:pt idx="3">
                  <c:v>3228.9700000000007</c:v>
                </c:pt>
                <c:pt idx="4">
                  <c:v>7658</c:v>
                </c:pt>
                <c:pt idx="5">
                  <c:v>12041</c:v>
                </c:pt>
                <c:pt idx="6">
                  <c:v>14962</c:v>
                </c:pt>
              </c:numCache>
            </c:numRef>
          </c:val>
        </c:ser>
        <c:marker val="1"/>
        <c:axId val="68206592"/>
        <c:axId val="68208128"/>
      </c:lineChart>
      <c:catAx>
        <c:axId val="68194304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68196224"/>
        <c:crosses val="autoZero"/>
        <c:lblAlgn val="ctr"/>
        <c:lblOffset val="100"/>
        <c:tickLblSkip val="1"/>
        <c:tickMarkSkip val="1"/>
      </c:catAx>
      <c:valAx>
        <c:axId val="6819622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DB4A4A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k SI2000</a:t>
                </a:r>
              </a:p>
            </c:rich>
          </c:tx>
          <c:layout>
            <c:manualLayout>
              <c:xMode val="edge"/>
              <c:yMode val="edge"/>
              <c:x val="0.88780553148559849"/>
              <c:y val="0.43006799346932056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68194304"/>
        <c:crosses val="autoZero"/>
        <c:crossBetween val="between"/>
      </c:valAx>
      <c:catAx>
        <c:axId val="68206592"/>
        <c:scaling>
          <c:orientation val="minMax"/>
        </c:scaling>
        <c:delete val="1"/>
        <c:axPos val="b"/>
        <c:numFmt formatCode="General" sourceLinked="1"/>
        <c:tickLblPos val="nextTo"/>
        <c:crossAx val="68208128"/>
        <c:crosses val="autoZero"/>
        <c:lblAlgn val="ctr"/>
        <c:lblOffset val="100"/>
      </c:catAx>
      <c:valAx>
        <c:axId val="68208128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8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TB</a:t>
                </a:r>
              </a:p>
            </c:rich>
          </c:tx>
          <c:layout>
            <c:manualLayout>
              <c:xMode val="edge"/>
              <c:yMode val="edge"/>
              <c:x val="5.4978127734033308E-2"/>
              <c:y val="0.46177113687560706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DB4A4A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68206592"/>
        <c:crosses val="max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7037059362794962"/>
          <c:y val="0.94038543410420161"/>
          <c:w val="0.6294634701762758"/>
          <c:h val="4.6153925641184576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rebuchet MS"/>
                <a:ea typeface="Trebuchet MS"/>
                <a:cs typeface="Trebuchet MS"/>
              </a:defRPr>
            </a:pPr>
            <a:r>
              <a:rPr lang="fr-FR" sz="1400" b="1" i="0" strike="noStrike">
                <a:solidFill>
                  <a:srgbClr val="000000"/>
                </a:solidFill>
                <a:latin typeface="Trebuchet MS"/>
              </a:rPr>
              <a:t>Planned vs. Actual Contribution of Tier-1 at CC-IN2P3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Trebuchet MS"/>
                <a:ea typeface="Trebuchet MS"/>
                <a:cs typeface="Trebuchet MS"/>
              </a:defRPr>
            </a:pPr>
            <a:r>
              <a:rPr lang="fr-FR" sz="1400" b="1" i="0" strike="noStrike">
                <a:solidFill>
                  <a:srgbClr val="000000"/>
                </a:solidFill>
                <a:latin typeface="Trebuchet MS"/>
              </a:rPr>
              <a:t>Jan-Oct</a:t>
            </a:r>
            <a:r>
              <a:rPr lang="fr-FR" sz="1400" b="1" i="0" strike="noStrike" baseline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1400" b="1" i="0" strike="noStrike">
                <a:solidFill>
                  <a:srgbClr val="000000"/>
                </a:solidFill>
                <a:latin typeface="Trebuchet MS"/>
              </a:rPr>
              <a:t>2007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Trebuchet MS"/>
                <a:ea typeface="Trebuchet MS"/>
                <a:cs typeface="Trebuchet MS"/>
              </a:defRPr>
            </a:pPr>
            <a:r>
              <a:rPr lang="fr-FR" sz="1400" b="0" i="1" strike="noStrike">
                <a:solidFill>
                  <a:srgbClr val="000000"/>
                </a:solidFill>
                <a:latin typeface="Trebuchet MS"/>
              </a:rPr>
              <a:t>(% of contribution of all tier-1s)</a:t>
            </a:r>
            <a:endParaRPr lang="fr-FR" sz="1400" b="1" i="0" strike="noStrike">
              <a:solidFill>
                <a:srgbClr val="000000"/>
              </a:solidFill>
              <a:latin typeface="Trebuchet MS"/>
            </a:endParaRP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Trebuchet MS"/>
                <a:ea typeface="Trebuchet MS"/>
                <a:cs typeface="Trebuchet MS"/>
              </a:defRPr>
            </a:pPr>
            <a:endParaRPr lang="fr-FR" sz="1400" b="1" i="0" strike="noStrike">
              <a:solidFill>
                <a:srgbClr val="000000"/>
              </a:solidFill>
              <a:latin typeface="Trebuchet MS"/>
            </a:endParaRPr>
          </a:p>
        </c:rich>
      </c:tx>
      <c:layout>
        <c:manualLayout>
          <c:xMode val="edge"/>
          <c:yMode val="edge"/>
          <c:x val="0.20738139813210679"/>
          <c:y val="3.743464902708058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344463971880491"/>
          <c:y val="0.30331753554502389"/>
          <c:w val="0.78383128295254834"/>
          <c:h val="0.50947867298578231"/>
        </c:manualLayout>
      </c:layout>
      <c:barChart>
        <c:barDir val="col"/>
        <c:grouping val="clustered"/>
        <c:ser>
          <c:idx val="0"/>
          <c:order val="0"/>
          <c:tx>
            <c:strRef>
              <c:f>CMS!$D$19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rgbClr val="325073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CMS!$B$20:$B$22</c:f>
              <c:strCache>
                <c:ptCount val="3"/>
                <c:pt idx="0">
                  <c:v>CPU</c:v>
                </c:pt>
                <c:pt idx="1">
                  <c:v>Disk</c:v>
                </c:pt>
                <c:pt idx="2">
                  <c:v>MSS</c:v>
                </c:pt>
              </c:strCache>
            </c:strRef>
          </c:cat>
          <c:val>
            <c:numRef>
              <c:f>CMS!$D$20:$D$22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0.12000000000000001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CMS!$E$19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DB4A4A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CMS!$B$20:$B$22</c:f>
              <c:strCache>
                <c:ptCount val="3"/>
                <c:pt idx="0">
                  <c:v>CPU</c:v>
                </c:pt>
                <c:pt idx="1">
                  <c:v>Disk</c:v>
                </c:pt>
                <c:pt idx="2">
                  <c:v>MSS</c:v>
                </c:pt>
              </c:strCache>
            </c:strRef>
          </c:cat>
          <c:val>
            <c:numRef>
              <c:f>CMS!$E$20:$E$22</c:f>
              <c:numCache>
                <c:formatCode>0%</c:formatCode>
                <c:ptCount val="3"/>
                <c:pt idx="0">
                  <c:v>0.15016270618718633</c:v>
                </c:pt>
                <c:pt idx="1">
                  <c:v>8.5915492957746503E-2</c:v>
                </c:pt>
                <c:pt idx="2">
                  <c:v>0.12892032563726144</c:v>
                </c:pt>
              </c:numCache>
            </c:numRef>
          </c:val>
        </c:ser>
        <c:axId val="68099456"/>
        <c:axId val="68129920"/>
      </c:barChart>
      <c:catAx>
        <c:axId val="680994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Trebuchet MS"/>
                <a:ea typeface="Trebuchet MS"/>
                <a:cs typeface="Trebuchet MS"/>
              </a:defRPr>
            </a:pPr>
            <a:endParaRPr lang="fr-FR"/>
          </a:p>
        </c:txPr>
        <c:crossAx val="68129920"/>
        <c:crosses val="autoZero"/>
        <c:auto val="1"/>
        <c:lblAlgn val="ctr"/>
        <c:lblOffset val="100"/>
        <c:tickLblSkip val="1"/>
        <c:tickMarkSkip val="1"/>
      </c:catAx>
      <c:valAx>
        <c:axId val="68129920"/>
        <c:scaling>
          <c:orientation val="minMax"/>
          <c:max val="0.2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Trebuchet MS"/>
                <a:ea typeface="Trebuchet MS"/>
                <a:cs typeface="Trebuchet MS"/>
              </a:defRPr>
            </a:pPr>
            <a:endParaRPr lang="fr-FR"/>
          </a:p>
        </c:txPr>
        <c:crossAx val="6809945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107887732265897"/>
          <c:y val="0.90095394792068884"/>
          <c:w val="0.18980667838312831"/>
          <c:h val="5.6872037914692024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Trebuchet MS"/>
              <a:ea typeface="Trebuchet MS"/>
              <a:cs typeface="Trebuchet MS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Trebuchet MS"/>
          <a:ea typeface="Trebuchet MS"/>
          <a:cs typeface="Trebuchet MS"/>
        </a:defRPr>
      </a:pPr>
      <a:endParaRPr lang="fr-FR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200" b="1" i="0" strike="noStrike">
                <a:solidFill>
                  <a:srgbClr val="000000"/>
                </a:solidFill>
                <a:latin typeface="Arial"/>
                <a:cs typeface="Arial"/>
              </a:rPr>
              <a:t>CMS - </a:t>
            </a:r>
            <a:r>
              <a:rPr lang="fr-FR" sz="1200" b="1" i="0" strike="noStrike">
                <a:solidFill>
                  <a:srgbClr val="0000FF"/>
                </a:solidFill>
                <a:latin typeface="Arial"/>
                <a:cs typeface="Arial"/>
              </a:rPr>
              <a:t>Waiting</a:t>
            </a:r>
            <a:r>
              <a:rPr lang="fr-FR" sz="1200" b="1" i="0" strike="noStrike">
                <a:solidFill>
                  <a:srgbClr val="000000"/>
                </a:solidFill>
                <a:latin typeface="Arial"/>
                <a:cs typeface="Arial"/>
              </a:rPr>
              <a:t> vs. </a:t>
            </a:r>
            <a:r>
              <a:rPr lang="fr-FR" sz="1200" b="1" i="0" strike="noStrike">
                <a:solidFill>
                  <a:srgbClr val="00FF00"/>
                </a:solidFill>
                <a:latin typeface="Arial"/>
                <a:cs typeface="Arial"/>
              </a:rPr>
              <a:t>Running</a:t>
            </a:r>
            <a:r>
              <a:rPr lang="fr-FR" sz="1200" b="1" i="0" strike="noStrike">
                <a:solidFill>
                  <a:srgbClr val="000000"/>
                </a:solidFill>
                <a:latin typeface="Arial"/>
                <a:cs typeface="Arial"/>
              </a:rPr>
              <a:t> Jobs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000" b="0" i="1" strike="noStrike">
                <a:solidFill>
                  <a:srgbClr val="000000"/>
                </a:solidFill>
                <a:latin typeface="Arial"/>
                <a:cs typeface="Arial"/>
              </a:rPr>
              <a:t>(Daily Average)</a:t>
            </a:r>
          </a:p>
        </c:rich>
      </c:tx>
      <c:layout>
        <c:manualLayout>
          <c:xMode val="edge"/>
          <c:yMode val="edge"/>
          <c:x val="0.36741247599641158"/>
          <c:y val="3.384615384615384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1118264025750502E-2"/>
          <c:y val="0.26153885447544239"/>
          <c:w val="0.93397328230381693"/>
          <c:h val="0.51692385355146264"/>
        </c:manualLayout>
      </c:layout>
      <c:barChart>
        <c:barDir val="col"/>
        <c:grouping val="clustered"/>
        <c:ser>
          <c:idx val="1"/>
          <c:order val="0"/>
          <c:tx>
            <c:v>Running Jobs</c:v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'2007'!$C$7:$C$18</c:f>
              <c:numCache>
                <c:formatCode>yyyy\-mm</c:formatCode>
                <c:ptCount val="1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</c:numCache>
            </c:numRef>
          </c:cat>
          <c:val>
            <c:numRef>
              <c:f>'2007'!$D$7:$D$18</c:f>
              <c:numCache>
                <c:formatCode>#,##0</c:formatCode>
                <c:ptCount val="12"/>
                <c:pt idx="0">
                  <c:v>129.51612903225808</c:v>
                </c:pt>
                <c:pt idx="1">
                  <c:v>222.07142857142861</c:v>
                </c:pt>
                <c:pt idx="2">
                  <c:v>151</c:v>
                </c:pt>
                <c:pt idx="3">
                  <c:v>297.7</c:v>
                </c:pt>
                <c:pt idx="4">
                  <c:v>136.19354838709683</c:v>
                </c:pt>
                <c:pt idx="5">
                  <c:v>122.1</c:v>
                </c:pt>
                <c:pt idx="6">
                  <c:v>399.35483870967744</c:v>
                </c:pt>
                <c:pt idx="7">
                  <c:v>545.16129032258038</c:v>
                </c:pt>
                <c:pt idx="8">
                  <c:v>647.36666666666667</c:v>
                </c:pt>
                <c:pt idx="9">
                  <c:v>603.38709677419342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axId val="68242816"/>
        <c:axId val="68249088"/>
      </c:barChart>
      <c:lineChart>
        <c:grouping val="standard"/>
        <c:ser>
          <c:idx val="0"/>
          <c:order val="1"/>
          <c:tx>
            <c:v>Queued Jobs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8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'2007'!$C$7:$C$18</c:f>
              <c:numCache>
                <c:formatCode>yyyy\-mm</c:formatCode>
                <c:ptCount val="1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</c:numCache>
            </c:numRef>
          </c:cat>
          <c:val>
            <c:numRef>
              <c:f>'2007'!$G$7:$G$16</c:f>
              <c:numCache>
                <c:formatCode>#,##0</c:formatCode>
                <c:ptCount val="10"/>
                <c:pt idx="0">
                  <c:v>185.51612903225808</c:v>
                </c:pt>
                <c:pt idx="1">
                  <c:v>476.53571428571416</c:v>
                </c:pt>
                <c:pt idx="2">
                  <c:v>352.19354838709666</c:v>
                </c:pt>
                <c:pt idx="3">
                  <c:v>445.13333333333338</c:v>
                </c:pt>
                <c:pt idx="4">
                  <c:v>222.80645161290329</c:v>
                </c:pt>
                <c:pt idx="5">
                  <c:v>590.20000000000005</c:v>
                </c:pt>
                <c:pt idx="6">
                  <c:v>1761</c:v>
                </c:pt>
                <c:pt idx="7">
                  <c:v>956.48387096774252</c:v>
                </c:pt>
                <c:pt idx="8">
                  <c:v>467.83333333333331</c:v>
                </c:pt>
                <c:pt idx="9">
                  <c:v>704.77419354838776</c:v>
                </c:pt>
              </c:numCache>
            </c:numRef>
          </c:val>
        </c:ser>
        <c:marker val="1"/>
        <c:axId val="68250624"/>
        <c:axId val="68264704"/>
      </c:lineChart>
      <c:catAx>
        <c:axId val="68242816"/>
        <c:scaling>
          <c:orientation val="minMax"/>
        </c:scaling>
        <c:axPos val="b"/>
        <c:numFmt formatCode="yyyy\-mm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68249088"/>
        <c:crosses val="autoZero"/>
        <c:lblAlgn val="ctr"/>
        <c:lblOffset val="100"/>
        <c:tickLblSkip val="1"/>
        <c:tickMarkSkip val="1"/>
      </c:catAx>
      <c:valAx>
        <c:axId val="6824908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68242816"/>
        <c:crosses val="autoZero"/>
        <c:crossBetween val="between"/>
      </c:valAx>
      <c:catAx>
        <c:axId val="68250624"/>
        <c:scaling>
          <c:orientation val="minMax"/>
        </c:scaling>
        <c:delete val="1"/>
        <c:axPos val="b"/>
        <c:numFmt formatCode="yyyy\-mm" sourceLinked="1"/>
        <c:tickLblPos val="nextTo"/>
        <c:crossAx val="68264704"/>
        <c:crosses val="autoZero"/>
        <c:lblAlgn val="ctr"/>
        <c:lblOffset val="100"/>
      </c:catAx>
      <c:valAx>
        <c:axId val="68264704"/>
        <c:scaling>
          <c:orientation val="minMax"/>
        </c:scaling>
        <c:delete val="1"/>
        <c:axPos val="l"/>
        <c:numFmt formatCode="#,##0" sourceLinked="1"/>
        <c:tickLblPos val="nextTo"/>
        <c:crossAx val="6825062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0.00782</cdr:x>
      <cdr:y>0.0096</cdr:y>
    </cdr:from>
    <cdr:to>
      <cdr:x>0.10668</cdr:x>
      <cdr:y>0.11417</cdr:y>
    </cdr:to>
    <cdr:pic>
      <cdr:nvPicPr>
        <cdr:cNvPr id="26625" name="Picture 1" descr="LCG-FR-SansOmbre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3332" y="46452"/>
          <a:ext cx="674202" cy="505998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0.03711</cdr:x>
      <cdr:y>0.04545</cdr:y>
    </cdr:from>
    <cdr:to>
      <cdr:x>0.1628</cdr:x>
      <cdr:y>0.15217</cdr:y>
    </cdr:to>
    <cdr:pic>
      <cdr:nvPicPr>
        <cdr:cNvPr id="2" name="Picture 1" descr="LCG-FR-SansOmbre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0500" y="219075"/>
          <a:ext cx="645317" cy="51435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0.00782</cdr:x>
      <cdr:y>0.0096</cdr:y>
    </cdr:from>
    <cdr:to>
      <cdr:x>0.10668</cdr:x>
      <cdr:y>0.11417</cdr:y>
    </cdr:to>
    <cdr:pic>
      <cdr:nvPicPr>
        <cdr:cNvPr id="26625" name="Picture 1" descr="LCG-FR-SansOmbre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3332" y="46452"/>
          <a:ext cx="674202" cy="505998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0.00877</cdr:x>
      <cdr:y>0.45362</cdr:y>
    </cdr:from>
    <cdr:to>
      <cdr:x>0.09302</cdr:x>
      <cdr:y>0.82</cdr:y>
    </cdr:to>
    <cdr:sp macro="" textlink="">
      <cdr:nvSpPr>
        <cdr:cNvPr id="1126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1830856"/>
          <a:ext cx="457391" cy="1476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45720" tIns="45720" rIns="45720" bIns="4572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fr-FR" sz="2200" b="0" i="0" strike="noStrike">
              <a:solidFill>
                <a:srgbClr val="000000"/>
              </a:solidFill>
              <a:latin typeface="Trebuchet MS"/>
            </a:rPr>
            <a:t>CMS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fr-FR"/>
              <a:t>Equipe Projets Grille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fr-FR"/>
              <a:t>2004-05-28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fr-FR"/>
              <a:t>F. Hernandez – CC-IN2P3 – COS 2004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7260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4663CCE-8305-4777-B0B9-8021FA5821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480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7260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93D8B71-C4C0-4BAF-94DC-8441C2B901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0A8C3-CDE7-4D25-9055-FA1F86D32E12}" type="slidenum">
              <a:rPr lang="fr-FR"/>
              <a:pPr/>
              <a:t>1</a:t>
            </a:fld>
            <a:endParaRPr lang="fr-F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DAC6B-3A19-4C8A-9E1B-23223B8229CF}" type="slidenum">
              <a:rPr lang="fr-FR"/>
              <a:pPr/>
              <a:t>10</a:t>
            </a:fld>
            <a:endParaRPr 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F6792-8C3D-4C1F-B976-F1F56FC04963}" type="slidenum">
              <a:rPr lang="fr-FR"/>
              <a:pPr/>
              <a:t>11</a:t>
            </a:fld>
            <a:endParaRPr lang="fr-F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D8B71-C4C0-4BAF-94DC-8441C2B9016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D8B71-C4C0-4BAF-94DC-8441C2B9016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D8B71-C4C0-4BAF-94DC-8441C2B9016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D8B71-C4C0-4BAF-94DC-8441C2B9016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D8B71-C4C0-4BAF-94DC-8441C2B9016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12FD7-CF41-4788-93D3-98B78DFBBFD3}" type="slidenum">
              <a:rPr lang="fr-FR"/>
              <a:pPr/>
              <a:t>17</a:t>
            </a:fld>
            <a:endParaRPr 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088F8-7ABC-4F57-B4C2-9B4E4555F4E7}" type="slidenum">
              <a:rPr lang="fr-FR"/>
              <a:pPr/>
              <a:t>18</a:t>
            </a:fld>
            <a:endParaRPr lang="fr-F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00120-82BE-47E4-A92D-50D788559366}" type="slidenum">
              <a:rPr lang="fr-FR"/>
              <a:pPr/>
              <a:t>19</a:t>
            </a:fld>
            <a:endParaRPr 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20147-0D51-4C5A-B5D3-1084B85EC931}" type="slidenum">
              <a:rPr lang="fr-FR"/>
              <a:pPr/>
              <a:t>2</a:t>
            </a:fld>
            <a:endParaRPr lang="fr-F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45863-CA9B-46CB-AB11-0B16EC7E87C3}" type="slidenum">
              <a:rPr lang="fr-FR"/>
              <a:pPr/>
              <a:t>20</a:t>
            </a:fld>
            <a:endParaRPr 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27828-A73C-4877-8EC8-35F0542CFEBA}" type="slidenum">
              <a:rPr lang="fr-FR"/>
              <a:pPr/>
              <a:t>21</a:t>
            </a:fld>
            <a:endParaRPr lang="fr-F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D8B71-C4C0-4BAF-94DC-8441C2B9016C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6F942-8BF9-49ED-8990-D6694827DC0A}" type="slidenum">
              <a:rPr lang="fr-FR"/>
              <a:pPr/>
              <a:t>23</a:t>
            </a:fld>
            <a:endParaRPr 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1B814-79CA-44D2-A52B-EB35DA8622BA}" type="slidenum">
              <a:rPr lang="fr-FR"/>
              <a:pPr/>
              <a:t>24</a:t>
            </a:fld>
            <a:endParaRPr 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AB20A-CC88-47BC-ADA8-6B2D85C2DAE7}" type="slidenum">
              <a:rPr lang="fr-FR"/>
              <a:pPr/>
              <a:t>25</a:t>
            </a:fld>
            <a:endParaRPr lang="fr-F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B2E93-623C-4448-A1B9-A48730A9328E}" type="slidenum">
              <a:rPr lang="fr-FR"/>
              <a:pPr/>
              <a:t>26</a:t>
            </a:fld>
            <a:endParaRPr lang="fr-FR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18794-FAE2-42FC-8BC7-338DC8040A5E}" type="slidenum">
              <a:rPr lang="fr-FR"/>
              <a:pPr/>
              <a:t>27</a:t>
            </a:fld>
            <a:endParaRPr lang="fr-FR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DA341-A4CD-4C09-92E9-07593570FFA6}" type="slidenum">
              <a:rPr lang="fr-FR"/>
              <a:pPr/>
              <a:t>28</a:t>
            </a:fld>
            <a:endParaRPr lang="fr-FR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4678D-088D-4A05-AB65-4D0AA0C024E9}" type="slidenum">
              <a:rPr lang="fr-FR"/>
              <a:pPr/>
              <a:t>29</a:t>
            </a:fld>
            <a:endParaRPr lang="fr-FR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17D06-58FE-4595-89F5-8FA7C085B13F}" type="slidenum">
              <a:rPr lang="fr-FR"/>
              <a:pPr/>
              <a:t>3</a:t>
            </a:fld>
            <a:endParaRPr lang="fr-FR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AF7E7-825A-4E25-85ED-DE47B46C425B}" type="slidenum">
              <a:rPr lang="fr-FR"/>
              <a:pPr/>
              <a:t>30</a:t>
            </a:fld>
            <a:endParaRPr lang="fr-FR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F6115-A687-4A8F-A48B-46C43F241D38}" type="slidenum">
              <a:rPr lang="fr-FR"/>
              <a:pPr/>
              <a:t>31</a:t>
            </a:fld>
            <a:endParaRPr lang="fr-F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BE7E0-87BB-401E-9646-4970F5FFC5EC}" type="slidenum">
              <a:rPr lang="fr-FR"/>
              <a:pPr/>
              <a:t>32</a:t>
            </a:fld>
            <a:endParaRPr lang="fr-F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08273-B884-4202-8D7B-622A1D488AA1}" type="slidenum">
              <a:rPr lang="fr-FR"/>
              <a:pPr/>
              <a:t>33</a:t>
            </a:fld>
            <a:endParaRPr lang="fr-F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5AB36-F5A1-4D8D-BBBD-586C705C42C1}" type="slidenum">
              <a:rPr lang="fr-FR"/>
              <a:pPr/>
              <a:t>4</a:t>
            </a:fld>
            <a:endParaRPr lang="fr-FR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D8B71-C4C0-4BAF-94DC-8441C2B9016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D8B71-C4C0-4BAF-94DC-8441C2B9016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793C0-A4CB-442E-8632-308C370C40C3}" type="slidenum">
              <a:rPr lang="fr-FR"/>
              <a:pPr/>
              <a:t>7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81BE8-105A-48CB-8C44-2105D76CA1E6}" type="slidenum">
              <a:rPr lang="fr-FR"/>
              <a:pPr/>
              <a:t>8</a:t>
            </a:fld>
            <a:endParaRPr lang="fr-F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D8B71-C4C0-4BAF-94DC-8441C2B9016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 userDrawn="1"/>
        </p:nvSpPr>
        <p:spPr bwMode="auto">
          <a:xfrm>
            <a:off x="361950" y="3319463"/>
            <a:ext cx="8420100" cy="109537"/>
          </a:xfrm>
          <a:custGeom>
            <a:avLst/>
            <a:gdLst>
              <a:gd name="G0" fmla="+- 584 0 0"/>
            </a:gdLst>
            <a:ahLst/>
            <a:cxnLst>
              <a:cxn ang="0">
                <a:pos x="0" y="0"/>
              </a:cxn>
              <a:cxn ang="0">
                <a:pos x="584" y="0"/>
              </a:cxn>
              <a:cxn ang="0">
                <a:pos x="584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4" y="0"/>
                </a:lnTo>
                <a:lnTo>
                  <a:pt x="584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5" name="Picture 14" descr="LogoCNRSGra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14313"/>
            <a:ext cx="27559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LCG-FR-v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11850" y="3792538"/>
            <a:ext cx="28273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CE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124325" y="428625"/>
            <a:ext cx="8731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DSM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114925" y="671513"/>
            <a:ext cx="7096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Logo_IN2P3_6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433388"/>
            <a:ext cx="19669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3863" y="3573463"/>
            <a:ext cx="3570287" cy="303371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r-FR"/>
              <a:t>sdfqsdf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96888" y="2193925"/>
            <a:ext cx="7772400" cy="942975"/>
          </a:xfrm>
        </p:spPr>
        <p:txBody>
          <a:bodyPr/>
          <a:lstStyle>
            <a:lvl1pPr algn="l">
              <a:defRPr>
                <a:solidFill>
                  <a:srgbClr val="003366"/>
                </a:solidFill>
              </a:defRPr>
            </a:lvl1pPr>
          </a:lstStyle>
          <a:p>
            <a:r>
              <a:rPr lang="fr-FR"/>
              <a:t>qsdfqsdf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Hernandez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4DEB0-D747-4237-AA41-C303034BFB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69100" y="260350"/>
            <a:ext cx="2195513" cy="60071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437312" cy="60071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Hernandez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FA5C4-8EDE-4FBA-A7E3-BBE0AD69A0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Hernandez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65A8E-B265-48BC-B636-21B03681DC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Hernandez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D857-6015-4625-9679-99ED8D158C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388" y="1484313"/>
            <a:ext cx="4316412" cy="4783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316413" cy="4783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Hernandez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935E-ED72-4994-AB72-5E0ABFADCA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Hernandez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F40E4-BDFE-4A5F-8715-85E8025EDF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Hernandez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5BA38-315D-4F8C-99D8-EDBA8F0D42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Hernandez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6B290-3ABD-449C-9AA0-392FE52C92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Hernandez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199AC-AA82-40D6-8536-1CF04CEDAC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 Hernandez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44B32-259B-479C-8620-123BF06918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DDDDD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84313"/>
            <a:ext cx="8785225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60325" y="6607175"/>
            <a:ext cx="11620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r-FR"/>
              <a:t>F. Hernandez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1338" y="6618288"/>
            <a:ext cx="3984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0B37694-4B43-48C5-882D-2F153B4F3E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5125" name="Picture 7" descr="BlueBackgroun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317625"/>
            <a:ext cx="9144000" cy="114300"/>
          </a:xfrm>
          <a:prstGeom prst="rect">
            <a:avLst/>
          </a:prstGeom>
          <a:solidFill>
            <a:srgbClr val="FF88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7137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 flipV="1">
            <a:off x="0" y="6543675"/>
            <a:ext cx="8407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5129" name="Picture 19" descr="LCG-FR-v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01063" y="6351588"/>
            <a:ext cx="4714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8837"/>
        </a:buClr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800">
          <a:solidFill>
            <a:srgbClr val="77777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○"/>
        <a:defRPr sz="2000" i="1">
          <a:solidFill>
            <a:srgbClr val="80808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bio@in2p3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cg.web.cern.ch/LCG/MB/accounting/accounting_summaries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lcg.web.cern.ch/LCG/documents/Megatable240107.xls" TargetMode="External"/><Relationship Id="rId5" Type="http://schemas.openxmlformats.org/officeDocument/2006/relationships/oleObject" Target="../embeddings/Feuille_Microsoft_Office_Excel_97-20032.xls"/><Relationship Id="rId4" Type="http://schemas.openxmlformats.org/officeDocument/2006/relationships/oleObject" Target="../embeddings/Feuille_Microsoft_Office_Excel_97-20031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cg.web.cern.ch/LCG/MB/availability/site_reliability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dico.cern.ch/conferenceDisplay.py?confId=22187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cg.in2p3.fr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hyperlink" Target="https://edms.in2p3.fr/document/I-003682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488" y="2054225"/>
            <a:ext cx="8453437" cy="1160463"/>
          </a:xfrm>
        </p:spPr>
        <p:txBody>
          <a:bodyPr/>
          <a:lstStyle/>
          <a:p>
            <a:pPr eaLnBrk="1" hangingPunct="1"/>
            <a:r>
              <a:rPr lang="en-US" sz="3600" smtClean="0"/>
              <a:t>LCG-France Tier-1 and Analysis Facility</a:t>
            </a:r>
            <a:br>
              <a:rPr lang="en-US" sz="3600" smtClean="0"/>
            </a:br>
            <a:r>
              <a:rPr lang="en-US" sz="2800" i="1" smtClean="0"/>
              <a:t>Overview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3757613"/>
            <a:ext cx="4933950" cy="2795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  <a:latin typeface="Verdana" pitchFamily="34" charset="0"/>
              </a:rPr>
              <a:t>Fabio Hernandez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tx1"/>
                </a:solidFill>
                <a:latin typeface="Verdana" pitchFamily="34" charset="0"/>
              </a:rPr>
              <a:t>IN2P3/CNRS Computing Centre - Lyon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Verdana" pitchFamily="34" charset="0"/>
                <a:hlinkClick r:id="rId3"/>
              </a:rPr>
              <a:t>fabio@in2p3.fr</a:t>
            </a:r>
            <a:endParaRPr lang="en-US" sz="2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Verdana" pitchFamily="34" charset="0"/>
              </a:rPr>
              <a:t>CMS Tier-1 tour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tx1"/>
                </a:solidFill>
                <a:latin typeface="Verdana" pitchFamily="34" charset="0"/>
              </a:rPr>
              <a:t>Lyon, November 30</a:t>
            </a:r>
            <a:r>
              <a:rPr lang="en-US" sz="2000" baseline="30000" smtClean="0">
                <a:solidFill>
                  <a:schemeClr val="tx1"/>
                </a:solidFill>
                <a:latin typeface="Verdana" pitchFamily="34" charset="0"/>
              </a:rPr>
              <a:t>th</a:t>
            </a:r>
            <a:r>
              <a:rPr lang="en-US" sz="2000" smtClean="0">
                <a:solidFill>
                  <a:schemeClr val="tx1"/>
                </a:solidFill>
                <a:latin typeface="Verdana" pitchFamily="34" charset="0"/>
              </a:rPr>
              <a:t>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F. Hernandez</a:t>
            </a: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E68D2E-3657-429C-90DA-89D0C62FBB16}" type="slidenum">
              <a:rPr lang="fr-FR"/>
              <a:pPr/>
              <a:t>10</a:t>
            </a:fld>
            <a:endParaRPr lang="fr-FR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dirty="0" err="1" smtClean="0"/>
              <a:t>Planned</a:t>
            </a:r>
            <a:r>
              <a:rPr lang="fr-FR" sz="4000" dirty="0" smtClean="0"/>
              <a:t> </a:t>
            </a:r>
            <a:r>
              <a:rPr lang="fr-FR" sz="4000" dirty="0" err="1" smtClean="0"/>
              <a:t>resource</a:t>
            </a:r>
            <a:r>
              <a:rPr lang="fr-FR" sz="4000" dirty="0" smtClean="0"/>
              <a:t> </a:t>
            </a:r>
            <a:r>
              <a:rPr lang="fr-FR" sz="4000" dirty="0" err="1" smtClean="0"/>
              <a:t>deployment</a:t>
            </a:r>
            <a:r>
              <a:rPr lang="fr-FR" sz="4000" dirty="0" smtClean="0"/>
              <a:t>: CMS</a:t>
            </a:r>
            <a:endParaRPr lang="en-US" sz="4000" b="1" dirty="0" smtClean="0"/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200025" y="1776412"/>
          <a:ext cx="6838950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Légende encadrée avec une bordure 1 5"/>
          <p:cNvSpPr/>
          <p:nvPr/>
        </p:nvSpPr>
        <p:spPr bwMode="auto">
          <a:xfrm>
            <a:off x="7400925" y="3343275"/>
            <a:ext cx="1600200" cy="809626"/>
          </a:xfrm>
          <a:prstGeom prst="accentBorderCallout1">
            <a:avLst>
              <a:gd name="adj1" fmla="val 18750"/>
              <a:gd name="adj2" fmla="val -8333"/>
              <a:gd name="adj3" fmla="val 18090"/>
              <a:gd name="adj4" fmla="val -33632"/>
            </a:avLst>
          </a:prstGeom>
          <a:solidFill>
            <a:srgbClr val="FFFF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 fraction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those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resources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are not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pledged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F. Hernandez</a:t>
            </a:r>
          </a:p>
        </p:txBody>
      </p:sp>
      <p:sp>
        <p:nvSpPr>
          <p:cNvPr id="4100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09C4711-85EC-43AA-A1D3-34C74102217F}" type="slidenum">
              <a:rPr lang="fr-FR"/>
              <a:pPr/>
              <a:t>11</a:t>
            </a:fld>
            <a:endParaRPr lang="fr-FR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Planned vs. Actual Contribution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6234113"/>
            <a:ext cx="5492750" cy="27463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Source: </a:t>
            </a:r>
            <a:r>
              <a:rPr lang="fr-FR" sz="1200">
                <a:hlinkClick r:id="rId3"/>
              </a:rPr>
              <a:t>http://lcg.web.cern.ch/LCG/MB/accounting/accounting_summaries.pdf</a:t>
            </a:r>
            <a:r>
              <a:rPr lang="fr-FR" sz="1200"/>
              <a:t> </a:t>
            </a:r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1147762" y="1657349"/>
          <a:ext cx="6757988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Resources</a:t>
            </a:r>
            <a:r>
              <a:rPr lang="fr-FR" dirty="0" smtClean="0"/>
              <a:t>: CPU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Hernandez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65A8E-B265-48BC-B636-21B03681DC08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graphicFrame>
        <p:nvGraphicFramePr>
          <p:cNvPr id="6" name="Chart 2"/>
          <p:cNvGraphicFramePr>
            <a:graphicFrameLocks/>
          </p:cNvGraphicFramePr>
          <p:nvPr/>
        </p:nvGraphicFramePr>
        <p:xfrm>
          <a:off x="223838" y="1990725"/>
          <a:ext cx="8443912" cy="35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Légende encadrée avec une bordure 1 6"/>
          <p:cNvSpPr/>
          <p:nvPr/>
        </p:nvSpPr>
        <p:spPr bwMode="auto">
          <a:xfrm>
            <a:off x="7400925" y="3343274"/>
            <a:ext cx="1609726" cy="1019175"/>
          </a:xfrm>
          <a:prstGeom prst="accentBorderCallout1">
            <a:avLst>
              <a:gd name="adj1" fmla="val 18750"/>
              <a:gd name="adj2" fmla="val -8333"/>
              <a:gd name="adj3" fmla="val 105006"/>
              <a:gd name="adj4" fmla="val -24165"/>
            </a:avLst>
          </a:prstGeom>
          <a:solidFill>
            <a:srgbClr val="FFFF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Pledged</a:t>
            </a:r>
            <a:r>
              <a:rPr lang="fr-FR" sz="1400" dirty="0" smtClean="0"/>
              <a:t> CPU </a:t>
            </a:r>
            <a:r>
              <a:rPr lang="fr-FR" sz="1400" dirty="0" err="1" smtClean="0"/>
              <a:t>capacity</a:t>
            </a:r>
            <a:r>
              <a:rPr lang="fr-FR" sz="1400" dirty="0" smtClean="0"/>
              <a:t> </a:t>
            </a:r>
            <a:r>
              <a:rPr lang="fr-FR" sz="1400" dirty="0" err="1" smtClean="0"/>
              <a:t>equivalent</a:t>
            </a:r>
            <a:r>
              <a:rPr lang="fr-FR" sz="1400" dirty="0" smtClean="0"/>
              <a:t> to 588 job slots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Resources</a:t>
            </a:r>
            <a:r>
              <a:rPr lang="fr-FR" dirty="0" smtClean="0"/>
              <a:t>: CPU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Hernandez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65A8E-B265-48BC-B636-21B03681DC08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700184"/>
            <a:ext cx="7415399" cy="452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égende encadrée avec une bordure 1 8"/>
          <p:cNvSpPr/>
          <p:nvPr/>
        </p:nvSpPr>
        <p:spPr bwMode="auto">
          <a:xfrm>
            <a:off x="7362825" y="2828925"/>
            <a:ext cx="1638300" cy="1657350"/>
          </a:xfrm>
          <a:prstGeom prst="accentBorderCallout1">
            <a:avLst>
              <a:gd name="adj1" fmla="val 18750"/>
              <a:gd name="adj2" fmla="val -8333"/>
              <a:gd name="adj3" fmla="val 29100"/>
              <a:gd name="adj4" fmla="val -33041"/>
            </a:avLst>
          </a:prstGeom>
          <a:solidFill>
            <a:srgbClr val="FFFF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Daily </a:t>
            </a:r>
            <a:r>
              <a:rPr lang="fr-FR" sz="1400" dirty="0" err="1" smtClean="0"/>
              <a:t>throughput</a:t>
            </a:r>
            <a:r>
              <a:rPr lang="fr-FR" sz="1400" dirty="0" smtClean="0"/>
              <a:t> for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CMS: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4000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jobs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r>
              <a:rPr lang="fr-FR" sz="1400" dirty="0" smtClean="0"/>
              <a:t>Total </a:t>
            </a:r>
            <a:r>
              <a:rPr lang="fr-FR" sz="1400" dirty="0" err="1" smtClean="0"/>
              <a:t>throughput</a:t>
            </a:r>
            <a:r>
              <a:rPr lang="fr-FR" sz="1400" dirty="0" smtClean="0"/>
              <a:t> </a:t>
            </a:r>
            <a:r>
              <a:rPr lang="fr-FR" sz="1400" dirty="0" smtClean="0"/>
              <a:t>of the site: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/>
              <a:t>28000 </a:t>
            </a:r>
            <a:r>
              <a:rPr lang="fr-FR" sz="1400" dirty="0" smtClean="0"/>
              <a:t>jobs/</a:t>
            </a:r>
            <a:r>
              <a:rPr lang="fr-FR" sz="1400" dirty="0" err="1" smtClean="0"/>
              <a:t>day</a:t>
            </a:r>
            <a:endParaRPr lang="fr-F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Resources</a:t>
            </a:r>
            <a:r>
              <a:rPr lang="fr-FR" dirty="0" smtClean="0"/>
              <a:t>: </a:t>
            </a:r>
            <a:r>
              <a:rPr lang="fr-FR" dirty="0" err="1" smtClean="0"/>
              <a:t>disk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Hernandez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65A8E-B265-48BC-B636-21B03681DC08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2025352"/>
            <a:ext cx="6943725" cy="371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égende encadrée avec une bordure 1 7"/>
          <p:cNvSpPr/>
          <p:nvPr/>
        </p:nvSpPr>
        <p:spPr bwMode="auto">
          <a:xfrm>
            <a:off x="7086599" y="2514600"/>
            <a:ext cx="1924051" cy="1533525"/>
          </a:xfrm>
          <a:prstGeom prst="accentBorderCallout1">
            <a:avLst>
              <a:gd name="adj1" fmla="val 18750"/>
              <a:gd name="adj2" fmla="val -8333"/>
              <a:gd name="adj3" fmla="val 60180"/>
              <a:gd name="adj4" fmla="val -31500"/>
            </a:avLst>
          </a:prstGeom>
          <a:solidFill>
            <a:srgbClr val="FFFF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Allocation:  292 TB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/>
              <a:t>(</a:t>
            </a:r>
            <a:r>
              <a:rPr lang="fr-FR" sz="1400" dirty="0" err="1" smtClean="0"/>
              <a:t>pledged</a:t>
            </a:r>
            <a:r>
              <a:rPr lang="fr-FR" sz="1400" dirty="0" smtClean="0"/>
              <a:t>: 237 TB)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/>
              <a:t>Total allocation (all </a:t>
            </a:r>
            <a:r>
              <a:rPr lang="fr-FR" sz="1400" dirty="0" err="1" smtClean="0"/>
              <a:t>supported</a:t>
            </a:r>
            <a:r>
              <a:rPr lang="fr-FR" sz="1400" dirty="0" smtClean="0"/>
              <a:t> </a:t>
            </a:r>
            <a:r>
              <a:rPr lang="fr-FR" sz="1400" dirty="0" err="1" smtClean="0"/>
              <a:t>experiments</a:t>
            </a:r>
            <a:r>
              <a:rPr lang="fr-FR" sz="1400" dirty="0" smtClean="0"/>
              <a:t>) : </a:t>
            </a:r>
            <a:r>
              <a:rPr lang="fr-FR" sz="1400" dirty="0" smtClean="0"/>
              <a:t>1.2 </a:t>
            </a:r>
            <a:r>
              <a:rPr lang="fr-FR" sz="1400" dirty="0" smtClean="0"/>
              <a:t>PB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Resources</a:t>
            </a:r>
            <a:r>
              <a:rPr lang="fr-FR" dirty="0" smtClean="0"/>
              <a:t>: MSS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Hernandez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65A8E-B265-48BC-B636-21B03681DC08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30342"/>
            <a:ext cx="7248525" cy="426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égende encadrée avec une bordure 1 6"/>
          <p:cNvSpPr/>
          <p:nvPr/>
        </p:nvSpPr>
        <p:spPr bwMode="auto">
          <a:xfrm>
            <a:off x="7210424" y="2857499"/>
            <a:ext cx="1790701" cy="1724026"/>
          </a:xfrm>
          <a:prstGeom prst="accentBorderCallout1">
            <a:avLst>
              <a:gd name="adj1" fmla="val 18750"/>
              <a:gd name="adj2" fmla="val -8333"/>
              <a:gd name="adj3" fmla="val 43832"/>
              <a:gd name="adj4" fmla="val -29584"/>
            </a:avLst>
          </a:prstGeom>
          <a:solidFill>
            <a:srgbClr val="FFFF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Utilization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by CMS:  304 TB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/>
              <a:t>(</a:t>
            </a:r>
            <a:r>
              <a:rPr lang="fr-FR" sz="1400" dirty="0" err="1" smtClean="0"/>
              <a:t>pledged</a:t>
            </a:r>
            <a:r>
              <a:rPr lang="fr-FR" sz="1400" dirty="0" smtClean="0"/>
              <a:t>: 292 TB)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/>
              <a:t>Total </a:t>
            </a:r>
            <a:r>
              <a:rPr lang="fr-FR" sz="1400" dirty="0" err="1" smtClean="0"/>
              <a:t>amount</a:t>
            </a:r>
            <a:r>
              <a:rPr lang="fr-FR" sz="1400" dirty="0" smtClean="0"/>
              <a:t> of data </a:t>
            </a:r>
            <a:r>
              <a:rPr lang="fr-FR" sz="1400" dirty="0" err="1" smtClean="0"/>
              <a:t>managed</a:t>
            </a:r>
            <a:r>
              <a:rPr lang="fr-FR" sz="1400" dirty="0" smtClean="0"/>
              <a:t> by HPSS: </a:t>
            </a:r>
            <a:r>
              <a:rPr lang="fr-FR" sz="1400" dirty="0" smtClean="0"/>
              <a:t>2.7 </a:t>
            </a:r>
            <a:r>
              <a:rPr lang="fr-FR" sz="1400" dirty="0" smtClean="0"/>
              <a:t>PB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transfer</a:t>
            </a:r>
            <a:r>
              <a:rPr lang="fr-FR" dirty="0" smtClean="0"/>
              <a:t>: CERN→CCIN2P3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Hernandez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65A8E-B265-48BC-B636-21B03681DC08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" y="1562100"/>
            <a:ext cx="7229475" cy="451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égende encadrée avec une bordure 1 8"/>
          <p:cNvSpPr/>
          <p:nvPr/>
        </p:nvSpPr>
        <p:spPr bwMode="auto">
          <a:xfrm>
            <a:off x="4352924" y="6162675"/>
            <a:ext cx="3686176" cy="523875"/>
          </a:xfrm>
          <a:prstGeom prst="accentBorderCallout1">
            <a:avLst>
              <a:gd name="adj1" fmla="val 568"/>
              <a:gd name="adj2" fmla="val 102778"/>
              <a:gd name="adj3" fmla="val -362817"/>
              <a:gd name="adj4" fmla="val 99628"/>
            </a:avLst>
          </a:prstGeom>
          <a:solidFill>
            <a:srgbClr val="FFFF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CERN → CCIN2P3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target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rate for CMS: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MB/sec</a:t>
            </a:r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1152525" y="4170925"/>
            <a:ext cx="7181850" cy="208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F. Hernandez</a:t>
            </a:r>
          </a:p>
        </p:txBody>
      </p:sp>
      <p:sp>
        <p:nvSpPr>
          <p:cNvPr id="307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7680CFD-58D5-405B-9E21-5804975ABBFA}" type="slidenum">
              <a:rPr lang="fr-FR"/>
              <a:pPr/>
              <a:t>17</a:t>
            </a:fld>
            <a:endParaRPr lang="fr-FR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WAN bandwidth requirements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836613" y="3079750"/>
          <a:ext cx="3522662" cy="2940050"/>
        </p:xfrm>
        <a:graphic>
          <a:graphicData uri="http://schemas.openxmlformats.org/presentationml/2006/ole">
            <p:oleObj spid="_x0000_s3074" name="Graphique" r:id="rId4" imgW="4667250" imgH="3743385" progId="Excel.Sheet.8">
              <p:embed/>
            </p:oleObj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4438650" y="3067050"/>
          <a:ext cx="3462338" cy="3000375"/>
        </p:xfrm>
        <a:graphic>
          <a:graphicData uri="http://schemas.openxmlformats.org/presentationml/2006/ole">
            <p:oleObj spid="_x0000_s3075" name="Graphique" r:id="rId5" imgW="4495979" imgH="3743385" progId="Excel.Sheet.8">
              <p:embed/>
            </p:oleObj>
          </a:graphicData>
        </a:graphic>
      </p:graphicFrame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39713" y="6145213"/>
            <a:ext cx="6508750" cy="3048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Source: Megatable </a:t>
            </a:r>
            <a:r>
              <a:rPr lang="fr-FR" sz="1400">
                <a:hlinkClick r:id="rId6"/>
              </a:rPr>
              <a:t>http://lcg.web.cern.ch/LCG/documents/Megatable240107.xls</a:t>
            </a:r>
            <a:r>
              <a:rPr lang="fr-FR" sz="1400"/>
              <a:t>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95638" y="1468438"/>
            <a:ext cx="4675187" cy="15049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</p:pic>
      <p:sp>
        <p:nvSpPr>
          <p:cNvPr id="9" name="Légende encadrée avec une bordure 1 8"/>
          <p:cNvSpPr/>
          <p:nvPr/>
        </p:nvSpPr>
        <p:spPr bwMode="auto">
          <a:xfrm>
            <a:off x="161924" y="1619248"/>
            <a:ext cx="1933575" cy="1219201"/>
          </a:xfrm>
          <a:prstGeom prst="accentBorderCallout1">
            <a:avLst>
              <a:gd name="adj1" fmla="val 10213"/>
              <a:gd name="adj2" fmla="val 107540"/>
              <a:gd name="adj3" fmla="val 187547"/>
              <a:gd name="adj4" fmla="val 149988"/>
            </a:avLst>
          </a:prstGeom>
          <a:solidFill>
            <a:srgbClr val="FFFF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number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CMS sites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have to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exchage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data (and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solve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problems</a:t>
            </a:r>
            <a:r>
              <a:rPr lang="fr-FR" sz="1400" dirty="0" smtClean="0"/>
              <a:t>)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is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worrying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!!!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F. Hernandez</a:t>
            </a:r>
          </a:p>
        </p:txBody>
      </p:sp>
      <p:sp>
        <p:nvSpPr>
          <p:cNvPr id="1638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40FC407-8450-4D2B-A166-A13681FBF6CE}" type="slidenum">
              <a:rPr lang="fr-FR"/>
              <a:pPr/>
              <a:t>18</a:t>
            </a:fld>
            <a:endParaRPr lang="fr-FR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Procurement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 have to satisfy several constraints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Formal process is long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Call for tenders at the European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Budget is approved on a yearly basis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« Final word » during last quarter each year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Limited machine room space available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Extensive in-situ tests to realistically identify the real characteristics of candidate hardware (when possible)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Optimize (computing power/m²) but also (computing power/€)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 smtClean="0"/>
              <a:t>Forecast of running costs performed at this stage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Desired availability of computing equipment in operation by experiments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Delays in the deliveries of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F. Hernandez</a:t>
            </a: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CAF87C3-7A2F-43DD-A725-A0EFB797D9E2}" type="slidenum">
              <a:rPr lang="fr-FR"/>
              <a:pPr/>
              <a:t>19</a:t>
            </a:fld>
            <a:endParaRPr lang="fr-FR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Procurement (cont.)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Starting in 2007, we modified our procurement plan for LHC experiments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With budget for year N, purchase at least 40% of the required equipment for year N+1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Procurement process for remaining fraction triggered  as soon as next year budget is known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Our experience with this model for this year's procurement makes us confident that we will be in good shape to provide a significant amount of the pledged capacity by April 1st each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F. Hernandez</a:t>
            </a:r>
          </a:p>
        </p:txBody>
      </p:sp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067501-5886-4A11-85C0-34CAF308635A}" type="slidenum">
              <a:rPr lang="fr-FR"/>
              <a:pPr/>
              <a:t>2</a:t>
            </a:fld>
            <a:endParaRPr lang="fr-FR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to LCG-France</a:t>
            </a:r>
          </a:p>
          <a:p>
            <a:pPr eaLnBrk="1" hangingPunct="1"/>
            <a:r>
              <a:rPr lang="en-US" dirty="0" smtClean="0"/>
              <a:t>Introduction to CC-IN2P3</a:t>
            </a:r>
          </a:p>
          <a:p>
            <a:pPr eaLnBrk="1" hangingPunct="1"/>
            <a:r>
              <a:rPr lang="en-US" dirty="0" smtClean="0"/>
              <a:t>Resources for LHC experiments with focus on CMS</a:t>
            </a:r>
          </a:p>
          <a:p>
            <a:pPr lvl="1" eaLnBrk="1" hangingPunct="1"/>
            <a:r>
              <a:rPr lang="en-US" dirty="0" smtClean="0"/>
              <a:t>budget, plan and pledges</a:t>
            </a:r>
          </a:p>
          <a:p>
            <a:pPr lvl="1" eaLnBrk="1" hangingPunct="1"/>
            <a:r>
              <a:rPr lang="en-US" dirty="0" smtClean="0"/>
              <a:t>contribution</a:t>
            </a:r>
          </a:p>
          <a:p>
            <a:pPr eaLnBrk="1" hangingPunct="1"/>
            <a:r>
              <a:rPr lang="en-US" dirty="0" smtClean="0"/>
              <a:t>Current and future work</a:t>
            </a:r>
          </a:p>
          <a:p>
            <a:pPr eaLnBrk="1" hangingPunct="1"/>
            <a:r>
              <a:rPr lang="en-US" dirty="0" smtClean="0"/>
              <a:t>Conclusions</a:t>
            </a:r>
          </a:p>
          <a:p>
            <a:pPr eaLnBrk="1" hangingPunct="1"/>
            <a:r>
              <a:rPr lang="en-US" dirty="0" smtClean="0"/>
              <a:t>Questions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F. Hernandez</a:t>
            </a:r>
          </a:p>
        </p:txBody>
      </p:sp>
      <p:sp>
        <p:nvSpPr>
          <p:cNvPr id="1843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D313393-829E-4A19-A0EE-A1CF9723FD5F}" type="slidenum">
              <a:rPr lang="fr-FR"/>
              <a:pPr/>
              <a:t>20</a:t>
            </a:fld>
            <a:endParaRPr lang="fr-FR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2007: Capacity Increase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Compute nodes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479 worker nodes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DELL Intel Xeon 5345 @ 2.33 GHz, 8 cores, 2 CPUs, 16 GB RAM, 160 GB disk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6.2 MSI2000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New bid ongoing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Expected ~400 equivalent machines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Disk servers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1.2 PB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Sun X4500 (Thumpers)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Order placed for additional 0.6 PB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Mass storage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Cartridges for populating the SUN/STK SL8500 library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Both STK T10.000 and LTO4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Increase of the cartridge storage capacity: 2 PB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F. Hernandez</a:t>
            </a: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6470C73-C939-4083-9D4E-5009E51A0CDD}" type="slidenum">
              <a:rPr lang="fr-FR"/>
              <a:pPr/>
              <a:t>21</a:t>
            </a:fld>
            <a:endParaRPr lang="fr-FR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Site Availability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76400" y="1379538"/>
            <a:ext cx="5237331" cy="36933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Site </a:t>
            </a:r>
            <a:r>
              <a:rPr lang="fr-FR" dirty="0" err="1"/>
              <a:t>availability</a:t>
            </a:r>
            <a:r>
              <a:rPr lang="fr-FR" dirty="0"/>
              <a:t> </a:t>
            </a:r>
            <a:r>
              <a:rPr lang="fr-FR" dirty="0" err="1"/>
              <a:t>daily</a:t>
            </a:r>
            <a:r>
              <a:rPr lang="fr-FR" dirty="0"/>
              <a:t> score: </a:t>
            </a:r>
            <a:r>
              <a:rPr lang="fr-FR" dirty="0" smtClean="0"/>
              <a:t>May – </a:t>
            </a:r>
            <a:r>
              <a:rPr lang="fr-FR" dirty="0" err="1" smtClean="0"/>
              <a:t>October</a:t>
            </a:r>
            <a:r>
              <a:rPr lang="fr-FR" dirty="0" smtClean="0"/>
              <a:t> 2007</a:t>
            </a:r>
            <a:endParaRPr lang="fr-FR" dirty="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 rot="-5400000">
            <a:off x="6515894" y="3696414"/>
            <a:ext cx="4737100" cy="246221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dirty="0"/>
              <a:t>Sources: </a:t>
            </a:r>
            <a:r>
              <a:rPr lang="fr-FR" sz="1000" dirty="0">
                <a:hlinkClick r:id="rId3"/>
              </a:rPr>
              <a:t>http://</a:t>
            </a:r>
            <a:r>
              <a:rPr lang="fr-FR" sz="1000" dirty="0" smtClean="0">
                <a:hlinkClick r:id="rId3"/>
              </a:rPr>
              <a:t>lcg.web.cern.ch/LCG/MB/availability/site_reliability.pdf</a:t>
            </a:r>
            <a:endParaRPr lang="fr-F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9651" y="1690910"/>
            <a:ext cx="6762750" cy="37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égende encadrée avec une bordure 1 10"/>
          <p:cNvSpPr/>
          <p:nvPr/>
        </p:nvSpPr>
        <p:spPr bwMode="auto">
          <a:xfrm>
            <a:off x="4686299" y="5838824"/>
            <a:ext cx="1647825" cy="381001"/>
          </a:xfrm>
          <a:prstGeom prst="accentBorderCallout1">
            <a:avLst>
              <a:gd name="adj1" fmla="val 16311"/>
              <a:gd name="adj2" fmla="val 105953"/>
              <a:gd name="adj3" fmla="val -103760"/>
              <a:gd name="adj4" fmla="val 129171"/>
            </a:avLst>
          </a:prstGeom>
          <a:solidFill>
            <a:srgbClr val="FFFF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Below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the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target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VO-</a:t>
            </a:r>
            <a:r>
              <a:rPr lang="fr-FR" dirty="0" err="1" smtClean="0"/>
              <a:t>specific</a:t>
            </a:r>
            <a:r>
              <a:rPr lang="fr-FR" dirty="0" smtClean="0"/>
              <a:t> tests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Hernandez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65A8E-B265-48BC-B636-21B03681DC08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4" y="1504949"/>
            <a:ext cx="6348411" cy="488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 rot="16200000">
            <a:off x="6515894" y="3628995"/>
            <a:ext cx="4737100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dirty="0" smtClean="0"/>
              <a:t>Source: Alberto </a:t>
            </a:r>
            <a:r>
              <a:rPr lang="fr-FR" sz="1000" dirty="0" err="1" smtClean="0"/>
              <a:t>Aimar</a:t>
            </a:r>
            <a:r>
              <a:rPr lang="fr-FR" sz="1000" dirty="0" smtClean="0"/>
              <a:t>, Management </a:t>
            </a:r>
            <a:r>
              <a:rPr lang="fr-FR" sz="1000" dirty="0" err="1" smtClean="0"/>
              <a:t>Board</a:t>
            </a:r>
            <a:r>
              <a:rPr lang="fr-FR" sz="1000" dirty="0" smtClean="0"/>
              <a:t> meeting, 20th Nov. 2007, :</a:t>
            </a:r>
            <a:r>
              <a:rPr lang="fr-FR" sz="1000" dirty="0" smtClean="0">
                <a:hlinkClick r:id="rId4"/>
              </a:rPr>
              <a:t>http://indico.cern.ch/conferenceDisplay.py?confId=22187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886200" y="2105025"/>
            <a:ext cx="809625" cy="3990975"/>
          </a:xfrm>
          <a:prstGeom prst="rect">
            <a:avLst/>
          </a:prstGeom>
          <a:solidFill>
            <a:srgbClr val="FF8837">
              <a:alpha val="33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égende encadrée avec une bordure 1 8"/>
          <p:cNvSpPr/>
          <p:nvPr/>
        </p:nvSpPr>
        <p:spPr bwMode="auto">
          <a:xfrm>
            <a:off x="6734174" y="2390773"/>
            <a:ext cx="1800226" cy="2295527"/>
          </a:xfrm>
          <a:prstGeom prst="accentBorderCallout1">
            <a:avLst>
              <a:gd name="adj1" fmla="val 18811"/>
              <a:gd name="adj2" fmla="val -2718"/>
              <a:gd name="adj3" fmla="val 35860"/>
              <a:gd name="adj4" fmla="val -125728"/>
            </a:avLst>
          </a:prstGeom>
          <a:solidFill>
            <a:srgbClr val="FFFF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need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to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understand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why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our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site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is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not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perceived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available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by CMS, in spite of the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number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jobs and data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being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constantly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transfered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to and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from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the 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site</a:t>
            </a:r>
            <a:endParaRPr lang="fr-FR" sz="1400" baseline="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F. Hernandez</a:t>
            </a: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84C19B-FDA3-49DD-B468-EF7E41191C93}" type="slidenum">
              <a:rPr lang="fr-FR"/>
              <a:pPr/>
              <a:t>23</a:t>
            </a:fld>
            <a:endParaRPr lang="fr-FR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Current work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65263"/>
            <a:ext cx="8785225" cy="4783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Top priority: </a:t>
            </a:r>
            <a:r>
              <a:rPr lang="en-US" sz="2400" b="1" u="sng" dirty="0" smtClean="0"/>
              <a:t>stability!!!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Continue the integration of the grid services to the standard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Including on-call 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Monitoring &amp; alerting, progressively documenting procedures, identifying roles and levels of service, etc</a:t>
            </a:r>
            <a:r>
              <a:rPr lang="en-US" sz="20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Strong </a:t>
            </a:r>
            <a:r>
              <a:rPr lang="en-US" sz="2000" dirty="0" smtClean="0"/>
              <a:t>interaction with people developing the grid operations portal (CIC)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Consolidation of the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Deploy for availability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Hardware redundancy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Usage of (real or virtual) stand-by </a:t>
            </a:r>
            <a:r>
              <a:rPr lang="en-US" sz="1800" dirty="0" smtClean="0"/>
              <a:t>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Including VO Boxes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Assigning job priorities based on VOMS roles &amp;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Interim solution in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F. Hernandez</a:t>
            </a:r>
          </a:p>
        </p:txBody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172B28E-E3D9-4EFE-A5A9-2593839A1474}" type="slidenum">
              <a:rPr lang="fr-FR"/>
              <a:pPr/>
              <a:t>24</a:t>
            </a:fld>
            <a:endParaRPr lang="fr-FR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 work (cont.)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Continous development of BQS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 coping with the expected load in the years ahead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 making it more grid-aware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Keep grid attributes in the job records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Submitter identity, grid name, VO name, etc.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Scheduling based on grid-related attributes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VOMS roles/groups, grid identity, etc.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Allow/deny job execution based on grid identity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Development of gLiteCE and CREAM compatible BQS-backed computing 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F. Hernandez</a:t>
            </a:r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FB7700-360B-40EE-9DBB-983521476726}" type="slidenum">
              <a:rPr lang="fr-FR"/>
              <a:pPr/>
              <a:t>25</a:t>
            </a:fld>
            <a:endParaRPr lang="fr-FR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Current work (cont.)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Storage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Consolidating the AFS 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Continuous work for internal reconfiguration of HPSS according to the (known) needs of LHC experiments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Planned upgrade of the hardware for the core machines of </a:t>
            </a:r>
            <a:r>
              <a:rPr lang="en-US" sz="1600" dirty="0" err="1" smtClean="0"/>
              <a:t>dCache</a:t>
            </a:r>
            <a:r>
              <a:rPr lang="en-US" sz="1600" dirty="0" smtClean="0"/>
              <a:t>/SRM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Trying to understand how the data will be accessed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What are the required rates for data transfers between </a:t>
            </a:r>
            <a:r>
              <a:rPr lang="en-US" sz="1800" dirty="0" err="1" smtClean="0"/>
              <a:t>MSS</a:t>
            </a:r>
            <a:r>
              <a:rPr lang="en-US" sz="1800" dirty="0" err="1" smtClean="0">
                <a:cs typeface="Arial" charset="0"/>
              </a:rPr>
              <a:t>→</a:t>
            </a:r>
            <a:r>
              <a:rPr lang="en-US" sz="1800" dirty="0" err="1" smtClean="0"/>
              <a:t>disk</a:t>
            </a:r>
            <a:r>
              <a:rPr lang="en-US" sz="1800" dirty="0" err="1" smtClean="0">
                <a:cs typeface="Arial" charset="0"/>
              </a:rPr>
              <a:t>→</a:t>
            </a:r>
            <a:r>
              <a:rPr lang="en-US" sz="1800" dirty="0" err="1" smtClean="0"/>
              <a:t>worker</a:t>
            </a:r>
            <a:r>
              <a:rPr lang="en-US" sz="1800" dirty="0" smtClean="0"/>
              <a:t> nodes and backwards…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..for each one of the several kind of job (reconstruction, simulation, analysis, …)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Job profiling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Studying the observed usage of memory and CPU time for LHC jobs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Memory requirements have a significant impact on budget and on the capacity of our site to efficiently exploit the purchased hardware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Understanding how to build </a:t>
            </a:r>
            <a:r>
              <a:rPr lang="en-US" sz="2000" dirty="0" smtClean="0"/>
              <a:t>an </a:t>
            </a:r>
            <a:r>
              <a:rPr lang="en-US" sz="2000" dirty="0" smtClean="0"/>
              <a:t>Analysis Facility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F. </a:t>
            </a:r>
            <a:r>
              <a:rPr lang="fr-FR" dirty="0" smtClean="0"/>
              <a:t>Hernandez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D6E34-C282-4FAF-AC03-9991E2AF491E}" type="slidenum">
              <a:rPr lang="fr-FR"/>
              <a:pPr/>
              <a:t>26</a:t>
            </a:fld>
            <a:endParaRPr lang="fr-FR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Facility Upgrade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Last July, a </a:t>
            </a:r>
            <a:r>
              <a:rPr lang="en-US" sz="2000" dirty="0"/>
              <a:t>major effort for upgrading the electric and cooling infrastructure of the </a:t>
            </a:r>
            <a:r>
              <a:rPr lang="en-US" sz="2000" dirty="0" smtClean="0"/>
              <a:t>site was finished</a:t>
            </a:r>
            <a:endParaRPr lang="en-US" sz="2000" dirty="0"/>
          </a:p>
          <a:p>
            <a:pPr lvl="1"/>
            <a:r>
              <a:rPr lang="en-US" sz="1800" dirty="0"/>
              <a:t>From 500 kW to 1000 kW of electrical power usable for computing equipment</a:t>
            </a:r>
          </a:p>
          <a:p>
            <a:pPr lvl="2"/>
            <a:r>
              <a:rPr lang="en-US" sz="1600" dirty="0"/>
              <a:t>+600 kW for cooling</a:t>
            </a:r>
          </a:p>
          <a:p>
            <a:pPr lvl="1"/>
            <a:r>
              <a:rPr lang="en-US" sz="1800" dirty="0"/>
              <a:t>Improvements include</a:t>
            </a:r>
          </a:p>
          <a:p>
            <a:pPr lvl="2"/>
            <a:r>
              <a:rPr lang="en-US" sz="1600" dirty="0"/>
              <a:t>New diesel generator (880 kW, 72h autonomy)</a:t>
            </a:r>
          </a:p>
          <a:p>
            <a:pPr lvl="2"/>
            <a:r>
              <a:rPr lang="en-US" sz="1600" dirty="0"/>
              <a:t>2 additional UPS (500 kW each)</a:t>
            </a:r>
          </a:p>
          <a:p>
            <a:pPr lvl="2"/>
            <a:r>
              <a:rPr lang="en-US" sz="1600" dirty="0"/>
              <a:t>Significant improvement of electrical distribution</a:t>
            </a:r>
          </a:p>
          <a:p>
            <a:pPr lvl="2"/>
            <a:r>
              <a:rPr lang="en-US" sz="1600" dirty="0"/>
              <a:t>1 additional liquid cooler, pipe network for cool water, 7 additional chilled water units (for the machine room and for the UPS)</a:t>
            </a:r>
          </a:p>
          <a:p>
            <a:r>
              <a:rPr lang="en-US" sz="2000" dirty="0"/>
              <a:t>Budget: more than 1,5 M</a:t>
            </a:r>
            <a:r>
              <a:rPr lang="en-US" sz="2000" dirty="0" smtClean="0"/>
              <a:t>€</a:t>
            </a:r>
          </a:p>
          <a:p>
            <a:pPr lvl="1"/>
            <a:r>
              <a:rPr lang="en-US" sz="1600" dirty="0" smtClean="0"/>
              <a:t>2+ years-long project</a:t>
            </a:r>
            <a:endParaRPr lang="en-US" sz="1600" dirty="0"/>
          </a:p>
          <a:p>
            <a:r>
              <a:rPr lang="en-US" sz="2000" dirty="0"/>
              <a:t>People have done (almost heroic) efforts to maintain the site in (near normal) operating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F. </a:t>
            </a:r>
            <a:r>
              <a:rPr lang="fr-FR" dirty="0" smtClean="0"/>
              <a:t>Hernandez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05341F-4CBB-4944-8375-E2F3235A77AA}" type="slidenum">
              <a:rPr lang="fr-FR"/>
              <a:pPr/>
              <a:t>27</a:t>
            </a:fld>
            <a:endParaRPr lang="fr-FR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New building</a:t>
            </a:r>
          </a:p>
        </p:txBody>
      </p:sp>
      <p:pic>
        <p:nvPicPr>
          <p:cNvPr id="549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8" y="1498600"/>
            <a:ext cx="6632575" cy="497522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</p:pic>
      <p:sp>
        <p:nvSpPr>
          <p:cNvPr id="549893" name="Text Box 5"/>
          <p:cNvSpPr txBox="1">
            <a:spLocks noChangeArrowheads="1"/>
          </p:cNvSpPr>
          <p:nvPr/>
        </p:nvSpPr>
        <p:spPr bwMode="auto">
          <a:xfrm rot="16200000">
            <a:off x="6117432" y="5203031"/>
            <a:ext cx="2362200" cy="27463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/>
              <a:t>Courtesy of Dominique Boutigny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F. </a:t>
            </a:r>
            <a:r>
              <a:rPr lang="fr-FR" dirty="0" smtClean="0"/>
              <a:t>Hernandez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F4339-B25A-47D6-BD4C-F0EA24F05F57}" type="slidenum">
              <a:rPr lang="fr-FR"/>
              <a:pPr/>
              <a:t>28</a:t>
            </a:fld>
            <a:endParaRPr lang="fr-FR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building (cont.)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On-going project for building an additional machine room</a:t>
            </a:r>
          </a:p>
          <a:p>
            <a:pPr lvl="1"/>
            <a:r>
              <a:rPr lang="en-US" sz="2000" dirty="0"/>
              <a:t>800 m² floor space</a:t>
            </a:r>
          </a:p>
          <a:p>
            <a:pPr lvl="1"/>
            <a:r>
              <a:rPr lang="en-US" sz="2000" dirty="0"/>
              <a:t>Electric power for computing equipment: 1 MW at the beginning, with capacity for increasing up to 2,5 </a:t>
            </a:r>
            <a:r>
              <a:rPr lang="en-US" sz="2000" dirty="0" smtClean="0"/>
              <a:t>MW</a:t>
            </a:r>
          </a:p>
          <a:p>
            <a:r>
              <a:rPr lang="en-US" sz="2400" dirty="0" smtClean="0"/>
              <a:t>Offices: for around 30 additional people</a:t>
            </a:r>
          </a:p>
          <a:p>
            <a:r>
              <a:rPr lang="en-US" sz="2400" dirty="0" smtClean="0"/>
              <a:t>Meeting rooms, 140+ seats amphitheatre</a:t>
            </a:r>
          </a:p>
          <a:p>
            <a:r>
              <a:rPr lang="en-US" sz="2400" dirty="0" smtClean="0"/>
              <a:t>Encouraging signals recently received regarding funding, but the s</a:t>
            </a:r>
            <a:r>
              <a:rPr lang="fr-FR" sz="2400" dirty="0" err="1" smtClean="0"/>
              <a:t>econd</a:t>
            </a:r>
            <a:r>
              <a:rPr lang="fr-FR" sz="2400" dirty="0" smtClean="0"/>
              <a:t> machine room </a:t>
            </a:r>
            <a:r>
              <a:rPr lang="fr-FR" sz="2400" dirty="0" err="1" smtClean="0"/>
              <a:t>won’t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available</a:t>
            </a:r>
            <a:r>
              <a:rPr lang="fr-FR" sz="2400" dirty="0" smtClean="0"/>
              <a:t> </a:t>
            </a:r>
            <a:r>
              <a:rPr lang="fr-FR" sz="2400" dirty="0" err="1" smtClean="0"/>
              <a:t>before</a:t>
            </a:r>
            <a:r>
              <a:rPr lang="fr-FR" sz="2400" dirty="0" smtClean="0"/>
              <a:t> 2010 as </a:t>
            </a:r>
            <a:r>
              <a:rPr lang="fr-FR" sz="2400" dirty="0" err="1" smtClean="0"/>
              <a:t>needed</a:t>
            </a:r>
            <a:endParaRPr lang="fr-FR" sz="2400" dirty="0" smtClean="0"/>
          </a:p>
          <a:p>
            <a:pPr lvl="1">
              <a:lnSpc>
                <a:spcPct val="80000"/>
              </a:lnSpc>
            </a:pPr>
            <a:r>
              <a:rPr lang="fr-FR" sz="2000" dirty="0" err="1" smtClean="0"/>
              <a:t>Currently</a:t>
            </a:r>
            <a:r>
              <a:rPr lang="fr-FR" sz="2000" dirty="0" smtClean="0"/>
              <a:t> </a:t>
            </a:r>
            <a:r>
              <a:rPr lang="fr-FR" sz="2000" dirty="0" err="1" smtClean="0"/>
              <a:t>evaluating</a:t>
            </a:r>
            <a:r>
              <a:rPr lang="fr-FR" sz="2000" dirty="0" smtClean="0"/>
              <a:t> </a:t>
            </a:r>
            <a:r>
              <a:rPr lang="fr-FR" sz="2000" dirty="0" err="1" smtClean="0"/>
              <a:t>temporary</a:t>
            </a:r>
            <a:r>
              <a:rPr lang="fr-FR" sz="2000" dirty="0" smtClean="0"/>
              <a:t> solutions (</a:t>
            </a:r>
            <a:r>
              <a:rPr lang="fr-FR" sz="2000" dirty="0" err="1" smtClean="0"/>
              <a:t>offsite</a:t>
            </a:r>
            <a:r>
              <a:rPr lang="fr-FR" sz="2000" dirty="0" smtClean="0"/>
              <a:t> </a:t>
            </a:r>
            <a:r>
              <a:rPr lang="fr-FR" sz="2000" dirty="0" err="1" smtClean="0"/>
              <a:t>hosting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equipment</a:t>
            </a:r>
            <a:r>
              <a:rPr lang="fr-FR" sz="2000" dirty="0" smtClean="0"/>
              <a:t>, </a:t>
            </a:r>
            <a:r>
              <a:rPr lang="fr-FR" sz="2000" dirty="0" err="1" smtClean="0"/>
              <a:t>shorten</a:t>
            </a:r>
            <a:r>
              <a:rPr lang="fr-FR" sz="2000" dirty="0" smtClean="0"/>
              <a:t> </a:t>
            </a:r>
            <a:r>
              <a:rPr lang="fr-FR" sz="2000" dirty="0" err="1" smtClean="0"/>
              <a:t>renewal</a:t>
            </a:r>
            <a:r>
              <a:rPr lang="fr-FR" sz="2000" dirty="0" smtClean="0"/>
              <a:t> </a:t>
            </a:r>
            <a:r>
              <a:rPr lang="fr-FR" sz="2000" dirty="0" err="1" smtClean="0"/>
              <a:t>intervals</a:t>
            </a:r>
            <a:r>
              <a:rPr lang="fr-FR" sz="2000" dirty="0" smtClean="0"/>
              <a:t> by leasing the hardware, use of </a:t>
            </a:r>
            <a:r>
              <a:rPr lang="fr-FR" sz="2000" dirty="0" err="1" smtClean="0"/>
              <a:t>modular</a:t>
            </a:r>
            <a:r>
              <a:rPr lang="fr-FR" sz="2000" dirty="0" smtClean="0"/>
              <a:t> transportable machine </a:t>
            </a:r>
            <a:r>
              <a:rPr lang="fr-FR" sz="2000" dirty="0" err="1" smtClean="0"/>
              <a:t>rooms</a:t>
            </a:r>
            <a:r>
              <a:rPr lang="fr-FR" sz="2000" dirty="0" smtClean="0"/>
              <a:t> to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installed</a:t>
            </a:r>
            <a:r>
              <a:rPr lang="fr-FR" sz="2000" dirty="0" smtClean="0"/>
              <a:t> in the parking lot)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F. </a:t>
            </a:r>
            <a:r>
              <a:rPr lang="fr-FR" dirty="0" smtClean="0"/>
              <a:t>Hernandez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8EE1B-2466-4B2C-803F-BDA3F9CC4EE0}" type="slidenum">
              <a:rPr lang="fr-FR"/>
              <a:pPr/>
              <a:t>29</a:t>
            </a:fld>
            <a:endParaRPr lang="fr-FR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New building (cont.)</a:t>
            </a:r>
          </a:p>
        </p:txBody>
      </p:sp>
      <p:pic>
        <p:nvPicPr>
          <p:cNvPr id="5519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35100"/>
            <a:ext cx="6734175" cy="505142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</p:pic>
      <p:sp>
        <p:nvSpPr>
          <p:cNvPr id="551942" name="Text Box 6"/>
          <p:cNvSpPr txBox="1">
            <a:spLocks noChangeArrowheads="1"/>
          </p:cNvSpPr>
          <p:nvPr/>
        </p:nvSpPr>
        <p:spPr bwMode="auto">
          <a:xfrm rot="16200000">
            <a:off x="6346032" y="5174456"/>
            <a:ext cx="2362200" cy="27463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/>
              <a:t>Courtesy of Dominique Boutigny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F. </a:t>
            </a:r>
            <a:r>
              <a:rPr lang="fr-FR" dirty="0" smtClean="0"/>
              <a:t>Hernandez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AA3C9-3449-4E71-BBF5-929896952818}" type="slidenum">
              <a:rPr lang="fr-FR"/>
              <a:pPr/>
              <a:t>3</a:t>
            </a:fld>
            <a:endParaRPr lang="fr-FR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LCG-France project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7442200" cy="49450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Goals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Setup, develop and maintain a LCG Tier-1 and an Analysis Facility at CC-IN2P3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Promote the creation of Tier-2/Tier-3 </a:t>
            </a:r>
            <a:r>
              <a:rPr lang="en-US" sz="1600" dirty="0" err="1"/>
              <a:t>french</a:t>
            </a:r>
            <a:r>
              <a:rPr lang="en-US" sz="1600" dirty="0"/>
              <a:t> sites and coordinate their integration into the WLCG collaboration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Funding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national funding for Tier-1 and AF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Tier-2s and tier-3s are funded by universities, local/regional governments, hosting laboratories, …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Organization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Started in June 2004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Scientific and technical leaders </a:t>
            </a:r>
            <a:r>
              <a:rPr lang="en-US" sz="1600" dirty="0" smtClean="0"/>
              <a:t>appointed for a 4-year term, </a:t>
            </a:r>
            <a:r>
              <a:rPr lang="en-US" sz="1600" dirty="0"/>
              <a:t>management board (executive) and overview boards in place since </a:t>
            </a:r>
            <a:r>
              <a:rPr lang="en-US" sz="1600" dirty="0" smtClean="0"/>
              <a:t>then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Leverage on EGEE operations organization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Co-location of the tier-1 and the EGEE regional operations centre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800" dirty="0"/>
              <a:t>More information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Project web site: </a:t>
            </a:r>
            <a:r>
              <a:rPr lang="en-US" sz="1400" dirty="0">
                <a:hlinkClick r:id="rId3"/>
              </a:rPr>
              <a:t>http://lcg.in2p3.fr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Project charter: </a:t>
            </a:r>
            <a:r>
              <a:rPr lang="en-US" sz="1400" dirty="0">
                <a:hlinkClick r:id="rId4"/>
              </a:rPr>
              <a:t>https://edms.in2p3.fr/document/I-003682</a:t>
            </a:r>
            <a:endParaRPr lang="en-US" sz="1600" dirty="0"/>
          </a:p>
        </p:txBody>
      </p:sp>
      <p:pic>
        <p:nvPicPr>
          <p:cNvPr id="422916" name="Picture 4" descr="LogoCNRSGr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1574800"/>
            <a:ext cx="1368425" cy="633413"/>
          </a:xfrm>
          <a:prstGeom prst="rect">
            <a:avLst/>
          </a:prstGeom>
          <a:noFill/>
        </p:spPr>
      </p:pic>
      <p:pic>
        <p:nvPicPr>
          <p:cNvPr id="422917" name="Picture 5" descr="Logo_IN2P3_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2478088"/>
            <a:ext cx="1223963" cy="498475"/>
          </a:xfrm>
          <a:prstGeom prst="rect">
            <a:avLst/>
          </a:prstGeom>
          <a:noFill/>
        </p:spPr>
      </p:pic>
      <p:pic>
        <p:nvPicPr>
          <p:cNvPr id="422918" name="Picture 6" descr="LogoCEA-DS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0650" y="3270250"/>
            <a:ext cx="1223963" cy="57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F. Hernandez/F. Malek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01191F-CA1A-4AAF-8B87-F61A36C04978}" type="slidenum">
              <a:rPr lang="fr-FR"/>
              <a:pPr/>
              <a:t>30</a:t>
            </a:fld>
            <a:endParaRPr lang="fr-FR"/>
          </a:p>
        </p:txBody>
      </p:sp>
      <p:pic>
        <p:nvPicPr>
          <p:cNvPr id="553988" name="Picture 4" descr="PlanNivEsq7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F. Hernandez</a:t>
            </a:r>
          </a:p>
        </p:txBody>
      </p:sp>
      <p:sp>
        <p:nvSpPr>
          <p:cNvPr id="2765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22F18B-A4FD-4E1B-A4F8-D6E517374926}" type="slidenum">
              <a:rPr lang="fr-FR"/>
              <a:pPr/>
              <a:t>31</a:t>
            </a:fld>
            <a:endParaRPr lang="fr-FR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 today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coming presentations you will find the detailed status and plans of the</a:t>
            </a:r>
          </a:p>
          <a:p>
            <a:pPr lvl="1" eaLnBrk="1" hangingPunct="1"/>
            <a:r>
              <a:rPr lang="en-US" dirty="0" smtClean="0"/>
              <a:t>Storage infrastructure and data transfers</a:t>
            </a:r>
          </a:p>
          <a:p>
            <a:pPr lvl="1" eaLnBrk="1" hangingPunct="1"/>
            <a:r>
              <a:rPr lang="en-US" dirty="0" smtClean="0"/>
              <a:t>Grid services</a:t>
            </a:r>
          </a:p>
          <a:p>
            <a:pPr lvl="1" eaLnBrk="1" hangingPunct="1"/>
            <a:r>
              <a:rPr lang="en-US" dirty="0" smtClean="0"/>
              <a:t>Site operations</a:t>
            </a:r>
          </a:p>
          <a:p>
            <a:pPr lvl="1" eaLnBrk="1" hangingPunct="1"/>
            <a:r>
              <a:rPr lang="en-US" dirty="0" smtClean="0"/>
              <a:t>Network infrastructure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F. Hernandez</a:t>
            </a:r>
          </a:p>
        </p:txBody>
      </p:sp>
      <p:sp>
        <p:nvSpPr>
          <p:cNvPr id="2867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203955B-0A81-41E2-9490-A9943F710BE6}" type="slidenum">
              <a:rPr lang="fr-FR"/>
              <a:pPr/>
              <a:t>32</a:t>
            </a:fld>
            <a:endParaRPr lang="fr-FR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</a:t>
            </a:r>
          </a:p>
        </p:txBody>
      </p:sp>
      <p:sp>
        <p:nvSpPr>
          <p:cNvPr id="28677" name="WordArt 4"/>
          <p:cNvSpPr>
            <a:spLocks noChangeArrowheads="1" noChangeShapeType="1" noTextEdit="1"/>
          </p:cNvSpPr>
          <p:nvPr/>
        </p:nvSpPr>
        <p:spPr bwMode="auto">
          <a:xfrm>
            <a:off x="2503488" y="1719263"/>
            <a:ext cx="4132262" cy="440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3366"/>
                </a:solidFill>
                <a:latin typeface="Arial Black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F. Hernandez</a:t>
            </a:r>
          </a:p>
        </p:txBody>
      </p:sp>
      <p:sp>
        <p:nvSpPr>
          <p:cNvPr id="2969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2176D6-F808-4CCA-BA0F-C90A9381C7DD}" type="slidenum">
              <a:rPr lang="fr-FR"/>
              <a:pPr/>
              <a:t>33</a:t>
            </a:fld>
            <a:endParaRPr lang="fr-F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9701" name="Picture 5" descr="PanoramiqueSalleMach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13025"/>
            <a:ext cx="91440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937500" y="4902200"/>
            <a:ext cx="1206500" cy="2286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900">
                <a:solidFill>
                  <a:schemeClr val="bg1"/>
                </a:solidFill>
              </a:rPr>
              <a:t>Fabien Wernli,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F. </a:t>
            </a:r>
            <a:r>
              <a:rPr lang="fr-FR" dirty="0" smtClean="0"/>
              <a:t>Hernandez</a:t>
            </a:r>
            <a:endParaRPr lang="fr-FR" dirty="0"/>
          </a:p>
        </p:txBody>
      </p:sp>
      <p:sp>
        <p:nvSpPr>
          <p:cNvPr id="32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A2C1CE-6EBF-4121-B129-65913B42E5F5}" type="slidenum">
              <a:rPr lang="fr-FR"/>
              <a:pPr/>
              <a:t>4</a:t>
            </a:fld>
            <a:endParaRPr lang="fr-FR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LCG-France: sites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62150" y="1539875"/>
            <a:ext cx="5051425" cy="4926013"/>
            <a:chOff x="1220" y="845"/>
            <a:chExt cx="3182" cy="3103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1292" y="845"/>
              <a:ext cx="3110" cy="3103"/>
              <a:chOff x="930" y="214"/>
              <a:chExt cx="3900" cy="3892"/>
            </a:xfrm>
          </p:grpSpPr>
          <p:pic>
            <p:nvPicPr>
              <p:cNvPr id="427013" name="Picture 5" descr="france_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30" y="214"/>
                <a:ext cx="3900" cy="3892"/>
              </a:xfrm>
              <a:prstGeom prst="rect">
                <a:avLst/>
              </a:prstGeom>
              <a:solidFill>
                <a:srgbClr val="D7F0FF"/>
              </a:solidFill>
            </p:spPr>
          </p:pic>
          <p:sp>
            <p:nvSpPr>
              <p:cNvPr id="427014" name="AutoShape 6"/>
              <p:cNvSpPr>
                <a:spLocks noChangeAspect="1" noChangeArrowheads="1"/>
              </p:cNvSpPr>
              <p:nvPr/>
            </p:nvSpPr>
            <p:spPr bwMode="auto">
              <a:xfrm>
                <a:off x="2928" y="1248"/>
                <a:ext cx="180" cy="156"/>
              </a:xfrm>
              <a:prstGeom prst="sun">
                <a:avLst>
                  <a:gd name="adj" fmla="val 38042"/>
                </a:avLst>
              </a:prstGeom>
              <a:solidFill>
                <a:srgbClr val="FF0000"/>
              </a:solidFill>
              <a:ln w="3175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15" name="AutoShape 7"/>
              <p:cNvSpPr>
                <a:spLocks noChangeAspect="1" noChangeArrowheads="1"/>
              </p:cNvSpPr>
              <p:nvPr/>
            </p:nvSpPr>
            <p:spPr bwMode="auto">
              <a:xfrm>
                <a:off x="4128" y="2448"/>
                <a:ext cx="180" cy="156"/>
              </a:xfrm>
              <a:prstGeom prst="sun">
                <a:avLst>
                  <a:gd name="adj" fmla="val 38042"/>
                </a:avLst>
              </a:prstGeom>
              <a:solidFill>
                <a:srgbClr val="339933"/>
              </a:solidFill>
              <a:ln w="3175" algn="ctr">
                <a:solidFill>
                  <a:srgbClr val="33993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16" name="AutoShape 8"/>
              <p:cNvSpPr>
                <a:spLocks noChangeAspect="1" noChangeArrowheads="1"/>
              </p:cNvSpPr>
              <p:nvPr/>
            </p:nvSpPr>
            <p:spPr bwMode="auto">
              <a:xfrm>
                <a:off x="3744" y="2544"/>
                <a:ext cx="180" cy="156"/>
              </a:xfrm>
              <a:prstGeom prst="sun">
                <a:avLst>
                  <a:gd name="adj" fmla="val 38042"/>
                </a:avLst>
              </a:prstGeom>
              <a:solidFill>
                <a:srgbClr val="003399"/>
              </a:solidFill>
              <a:ln w="317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17" name="AutoShape 9"/>
              <p:cNvSpPr>
                <a:spLocks noChangeAspect="1" noChangeArrowheads="1"/>
              </p:cNvSpPr>
              <p:nvPr/>
            </p:nvSpPr>
            <p:spPr bwMode="auto">
              <a:xfrm>
                <a:off x="3264" y="2448"/>
                <a:ext cx="180" cy="156"/>
              </a:xfrm>
              <a:prstGeom prst="sun">
                <a:avLst>
                  <a:gd name="adj" fmla="val 38042"/>
                </a:avLst>
              </a:prstGeom>
              <a:solidFill>
                <a:srgbClr val="FF0000"/>
              </a:solidFill>
              <a:ln w="3175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18" name="AutoShape 10"/>
              <p:cNvSpPr>
                <a:spLocks noChangeAspect="1" noChangeArrowheads="1"/>
              </p:cNvSpPr>
              <p:nvPr/>
            </p:nvSpPr>
            <p:spPr bwMode="auto">
              <a:xfrm>
                <a:off x="1824" y="1824"/>
                <a:ext cx="180" cy="156"/>
              </a:xfrm>
              <a:prstGeom prst="sun">
                <a:avLst>
                  <a:gd name="adj" fmla="val 38042"/>
                </a:avLst>
              </a:prstGeom>
              <a:solidFill>
                <a:srgbClr val="FF0000"/>
              </a:solidFill>
              <a:ln w="3175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19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4032" y="3552"/>
                <a:ext cx="180" cy="156"/>
              </a:xfrm>
              <a:prstGeom prst="sun">
                <a:avLst>
                  <a:gd name="adj" fmla="val 38042"/>
                </a:avLst>
              </a:prstGeom>
              <a:solidFill>
                <a:srgbClr val="339933"/>
              </a:solidFill>
              <a:ln w="3175" algn="ctr">
                <a:solidFill>
                  <a:srgbClr val="33993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427020" name="Picture 12" descr="LCG-FR-v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0" y="3297"/>
              <a:ext cx="691" cy="612"/>
            </a:xfrm>
            <a:prstGeom prst="rect">
              <a:avLst/>
            </a:prstGeom>
            <a:noFill/>
          </p:spPr>
        </p:pic>
      </p:grpSp>
      <p:sp>
        <p:nvSpPr>
          <p:cNvPr id="427021" name="AutoShape 13"/>
          <p:cNvSpPr>
            <a:spLocks/>
          </p:cNvSpPr>
          <p:nvPr/>
        </p:nvSpPr>
        <p:spPr bwMode="auto">
          <a:xfrm>
            <a:off x="25400" y="3648075"/>
            <a:ext cx="1908175" cy="401638"/>
          </a:xfrm>
          <a:prstGeom prst="accentCallout2">
            <a:avLst>
              <a:gd name="adj1" fmla="val 28458"/>
              <a:gd name="adj2" fmla="val 103995"/>
              <a:gd name="adj3" fmla="val 28458"/>
              <a:gd name="adj4" fmla="val 137440"/>
              <a:gd name="adj5" fmla="val -792"/>
              <a:gd name="adj6" fmla="val 172880"/>
            </a:avLst>
          </a:prstGeom>
          <a:solidFill>
            <a:schemeClr val="bg2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Tier-2: Subatech</a:t>
            </a:r>
          </a:p>
        </p:txBody>
      </p:sp>
      <p:sp>
        <p:nvSpPr>
          <p:cNvPr id="427022" name="AutoShape 14"/>
          <p:cNvSpPr>
            <a:spLocks/>
          </p:cNvSpPr>
          <p:nvPr/>
        </p:nvSpPr>
        <p:spPr bwMode="auto">
          <a:xfrm>
            <a:off x="438150" y="4360863"/>
            <a:ext cx="1495425" cy="314325"/>
          </a:xfrm>
          <a:prstGeom prst="accentCallout2">
            <a:avLst>
              <a:gd name="adj1" fmla="val 36366"/>
              <a:gd name="adj2" fmla="val 105097"/>
              <a:gd name="adj3" fmla="val 36366"/>
              <a:gd name="adj4" fmla="val 203819"/>
              <a:gd name="adj5" fmla="val 9597"/>
              <a:gd name="adj6" fmla="val 309977"/>
            </a:avLst>
          </a:prstGeom>
          <a:solidFill>
            <a:schemeClr val="bg2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Tier-2: LPC </a:t>
            </a:r>
          </a:p>
        </p:txBody>
      </p:sp>
      <p:sp>
        <p:nvSpPr>
          <p:cNvPr id="427023" name="AutoShape 15"/>
          <p:cNvSpPr>
            <a:spLocks/>
          </p:cNvSpPr>
          <p:nvPr/>
        </p:nvSpPr>
        <p:spPr bwMode="auto">
          <a:xfrm>
            <a:off x="98425" y="1457325"/>
            <a:ext cx="1835150" cy="1744663"/>
          </a:xfrm>
          <a:prstGeom prst="accentCallout2">
            <a:avLst>
              <a:gd name="adj1" fmla="val 6551"/>
              <a:gd name="adj2" fmla="val 104153"/>
              <a:gd name="adj3" fmla="val 6551"/>
              <a:gd name="adj4" fmla="val 174741"/>
              <a:gd name="adj5" fmla="val 81708"/>
              <a:gd name="adj6" fmla="val 249481"/>
            </a:avLst>
          </a:prstGeom>
          <a:solidFill>
            <a:schemeClr val="bg2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fr-FR">
                <a:solidFill>
                  <a:schemeClr val="bg1"/>
                </a:solidFill>
              </a:rPr>
              <a:t>Tier-2: GRIF</a:t>
            </a:r>
          </a:p>
          <a:p>
            <a:pPr algn="l">
              <a:buFontTx/>
              <a:buChar char="•"/>
            </a:pPr>
            <a:r>
              <a:rPr lang="fr-FR">
                <a:solidFill>
                  <a:schemeClr val="bg1"/>
                </a:solidFill>
              </a:rPr>
              <a:t>CEA/DAPNIA</a:t>
            </a:r>
          </a:p>
          <a:p>
            <a:pPr algn="l">
              <a:buFontTx/>
              <a:buChar char="•"/>
            </a:pPr>
            <a:r>
              <a:rPr lang="fr-FR">
                <a:solidFill>
                  <a:schemeClr val="bg1"/>
                </a:solidFill>
              </a:rPr>
              <a:t>LAL</a:t>
            </a:r>
          </a:p>
          <a:p>
            <a:pPr algn="l">
              <a:buFontTx/>
              <a:buChar char="•"/>
            </a:pPr>
            <a:r>
              <a:rPr lang="fr-FR">
                <a:solidFill>
                  <a:schemeClr val="bg1"/>
                </a:solidFill>
              </a:rPr>
              <a:t>LLR</a:t>
            </a:r>
          </a:p>
          <a:p>
            <a:pPr algn="l">
              <a:buFontTx/>
              <a:buChar char="•"/>
            </a:pPr>
            <a:r>
              <a:rPr lang="fr-FR">
                <a:solidFill>
                  <a:schemeClr val="bg1"/>
                </a:solidFill>
              </a:rPr>
              <a:t>LPNHE</a:t>
            </a:r>
          </a:p>
          <a:p>
            <a:pPr algn="l">
              <a:buFontTx/>
              <a:buChar char="•"/>
            </a:pPr>
            <a:r>
              <a:rPr lang="fr-FR">
                <a:solidFill>
                  <a:schemeClr val="bg1"/>
                </a:solidFill>
              </a:rPr>
              <a:t>IPNO</a:t>
            </a:r>
          </a:p>
        </p:txBody>
      </p:sp>
      <p:sp>
        <p:nvSpPr>
          <p:cNvPr id="427024" name="AutoShape 16"/>
          <p:cNvSpPr>
            <a:spLocks/>
          </p:cNvSpPr>
          <p:nvPr/>
        </p:nvSpPr>
        <p:spPr bwMode="auto">
          <a:xfrm>
            <a:off x="7159625" y="4973638"/>
            <a:ext cx="1858963" cy="373062"/>
          </a:xfrm>
          <a:prstGeom prst="accentCallout2">
            <a:avLst>
              <a:gd name="adj1" fmla="val 30639"/>
              <a:gd name="adj2" fmla="val -4097"/>
              <a:gd name="adj3" fmla="val 30639"/>
              <a:gd name="adj4" fmla="val -40139"/>
              <a:gd name="adj5" fmla="val -104255"/>
              <a:gd name="adj6" fmla="val -76347"/>
            </a:avLst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fr-FR"/>
              <a:t>AF: CC-IN2P3</a:t>
            </a:r>
          </a:p>
        </p:txBody>
      </p:sp>
      <p:sp>
        <p:nvSpPr>
          <p:cNvPr id="427025" name="AutoShape 17"/>
          <p:cNvSpPr>
            <a:spLocks/>
          </p:cNvSpPr>
          <p:nvPr/>
        </p:nvSpPr>
        <p:spPr bwMode="auto">
          <a:xfrm>
            <a:off x="7161213" y="3832225"/>
            <a:ext cx="1589087" cy="360363"/>
          </a:xfrm>
          <a:prstGeom prst="accentCallout2">
            <a:avLst>
              <a:gd name="adj1" fmla="val 31718"/>
              <a:gd name="adj2" fmla="val -4796"/>
              <a:gd name="adj3" fmla="val 31718"/>
              <a:gd name="adj4" fmla="val -31370"/>
              <a:gd name="adj5" fmla="val 170046"/>
              <a:gd name="adj6" fmla="val -58042"/>
            </a:avLst>
          </a:prstGeom>
          <a:solidFill>
            <a:schemeClr val="bg2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Tier-3: LAPP</a:t>
            </a:r>
          </a:p>
        </p:txBody>
      </p:sp>
      <p:sp>
        <p:nvSpPr>
          <p:cNvPr id="427026" name="AutoShape 18"/>
          <p:cNvSpPr>
            <a:spLocks/>
          </p:cNvSpPr>
          <p:nvPr/>
        </p:nvSpPr>
        <p:spPr bwMode="auto">
          <a:xfrm>
            <a:off x="85725" y="4957763"/>
            <a:ext cx="1838325" cy="365125"/>
          </a:xfrm>
          <a:prstGeom prst="accentCallout2">
            <a:avLst>
              <a:gd name="adj1" fmla="val 31306"/>
              <a:gd name="adj2" fmla="val 104144"/>
              <a:gd name="adj3" fmla="val 31306"/>
              <a:gd name="adj4" fmla="val 191019"/>
              <a:gd name="adj5" fmla="val -100000"/>
              <a:gd name="adj6" fmla="val 311917"/>
            </a:avLst>
          </a:prstGeom>
          <a:solidFill>
            <a:srgbClr val="003366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fr-FR" sz="1600">
                <a:solidFill>
                  <a:schemeClr val="bg1"/>
                </a:solidFill>
              </a:rPr>
              <a:t>Tier-1: CC-IN2P3</a:t>
            </a:r>
          </a:p>
        </p:txBody>
      </p:sp>
      <p:sp>
        <p:nvSpPr>
          <p:cNvPr id="427027" name="AutoShape 19"/>
          <p:cNvSpPr>
            <a:spLocks noChangeArrowheads="1"/>
          </p:cNvSpPr>
          <p:nvPr/>
        </p:nvSpPr>
        <p:spPr bwMode="auto">
          <a:xfrm>
            <a:off x="6518275" y="2730500"/>
            <a:ext cx="285750" cy="247650"/>
          </a:xfrm>
          <a:prstGeom prst="sun">
            <a:avLst>
              <a:gd name="adj" fmla="val 38042"/>
            </a:avLst>
          </a:prstGeom>
          <a:solidFill>
            <a:srgbClr val="009933"/>
          </a:solidFill>
          <a:ln w="3175" algn="ctr">
            <a:solidFill>
              <a:srgbClr val="00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27028" name="AutoShape 20"/>
          <p:cNvSpPr>
            <a:spLocks/>
          </p:cNvSpPr>
          <p:nvPr/>
        </p:nvSpPr>
        <p:spPr bwMode="auto">
          <a:xfrm>
            <a:off x="7118350" y="2000250"/>
            <a:ext cx="1619250" cy="355600"/>
          </a:xfrm>
          <a:prstGeom prst="accentCallout2">
            <a:avLst>
              <a:gd name="adj1" fmla="val 32144"/>
              <a:gd name="adj2" fmla="val -4704"/>
              <a:gd name="adj3" fmla="val 32144"/>
              <a:gd name="adj4" fmla="val -14509"/>
              <a:gd name="adj5" fmla="val 229912"/>
              <a:gd name="adj6" fmla="val -24806"/>
            </a:avLst>
          </a:prstGeom>
          <a:solidFill>
            <a:schemeClr val="bg2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Tier-3: IPHC</a:t>
            </a:r>
          </a:p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427029" name="Rectangle 21"/>
          <p:cNvSpPr>
            <a:spLocks noChangeArrowheads="1"/>
          </p:cNvSpPr>
          <p:nvPr/>
        </p:nvSpPr>
        <p:spPr bwMode="auto">
          <a:xfrm>
            <a:off x="5260975" y="4519613"/>
            <a:ext cx="70485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rgbClr val="600000"/>
              </a:buClr>
            </a:pPr>
            <a:r>
              <a:rPr lang="fr-FR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Lyon</a:t>
            </a:r>
          </a:p>
        </p:txBody>
      </p:sp>
      <p:sp>
        <p:nvSpPr>
          <p:cNvPr id="427030" name="Rectangle 22"/>
          <p:cNvSpPr>
            <a:spLocks noChangeArrowheads="1"/>
          </p:cNvSpPr>
          <p:nvPr/>
        </p:nvSpPr>
        <p:spPr bwMode="auto">
          <a:xfrm>
            <a:off x="3919538" y="4068763"/>
            <a:ext cx="2087562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rgbClr val="600000"/>
              </a:buClr>
            </a:pPr>
            <a:r>
              <a:rPr lang="fr-FR" sz="16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Clermont-Ferrand</a:t>
            </a:r>
          </a:p>
        </p:txBody>
      </p:sp>
      <p:sp>
        <p:nvSpPr>
          <p:cNvPr id="427031" name="Rectangle 23"/>
          <p:cNvSpPr>
            <a:spLocks noChangeArrowheads="1"/>
          </p:cNvSpPr>
          <p:nvPr/>
        </p:nvSpPr>
        <p:spPr bwMode="auto">
          <a:xfrm>
            <a:off x="4165600" y="2970213"/>
            <a:ext cx="1079500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rgbClr val="600000"/>
              </a:buClr>
            </a:pPr>
            <a:r>
              <a:rPr lang="fr-FR" sz="16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Ile de France</a:t>
            </a:r>
          </a:p>
        </p:txBody>
      </p:sp>
      <p:sp>
        <p:nvSpPr>
          <p:cNvPr id="427032" name="Rectangle 24"/>
          <p:cNvSpPr>
            <a:spLocks noChangeArrowheads="1"/>
          </p:cNvSpPr>
          <p:nvPr/>
        </p:nvSpPr>
        <p:spPr bwMode="auto">
          <a:xfrm>
            <a:off x="5546725" y="5480050"/>
            <a:ext cx="1079500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rgbClr val="600000"/>
              </a:buClr>
            </a:pPr>
            <a:r>
              <a:rPr lang="fr-FR" sz="160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Marseille</a:t>
            </a:r>
          </a:p>
        </p:txBody>
      </p:sp>
      <p:sp>
        <p:nvSpPr>
          <p:cNvPr id="427033" name="Rectangle 25"/>
          <p:cNvSpPr>
            <a:spLocks noChangeArrowheads="1"/>
          </p:cNvSpPr>
          <p:nvPr/>
        </p:nvSpPr>
        <p:spPr bwMode="auto">
          <a:xfrm>
            <a:off x="2652713" y="3257550"/>
            <a:ext cx="1079500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rgbClr val="600000"/>
              </a:buClr>
            </a:pPr>
            <a:r>
              <a:rPr lang="fr-FR" sz="16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Nantes</a:t>
            </a:r>
          </a:p>
        </p:txBody>
      </p:sp>
      <p:sp>
        <p:nvSpPr>
          <p:cNvPr id="427034" name="Rectangle 26"/>
          <p:cNvSpPr>
            <a:spLocks noChangeArrowheads="1"/>
          </p:cNvSpPr>
          <p:nvPr/>
        </p:nvSpPr>
        <p:spPr bwMode="auto">
          <a:xfrm>
            <a:off x="5386388" y="2651125"/>
            <a:ext cx="1223962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rgbClr val="600000"/>
              </a:buClr>
            </a:pPr>
            <a:r>
              <a:rPr lang="fr-FR" sz="160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Strasbourg</a:t>
            </a:r>
          </a:p>
        </p:txBody>
      </p:sp>
      <p:sp>
        <p:nvSpPr>
          <p:cNvPr id="427035" name="Rectangle 27"/>
          <p:cNvSpPr>
            <a:spLocks noChangeArrowheads="1"/>
          </p:cNvSpPr>
          <p:nvPr/>
        </p:nvSpPr>
        <p:spPr bwMode="auto">
          <a:xfrm>
            <a:off x="5848350" y="4416425"/>
            <a:ext cx="1079500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rgbClr val="600000"/>
              </a:buClr>
            </a:pPr>
            <a:r>
              <a:rPr lang="fr-FR" sz="160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Annecy</a:t>
            </a:r>
          </a:p>
        </p:txBody>
      </p:sp>
      <p:sp>
        <p:nvSpPr>
          <p:cNvPr id="427036" name="AutoShape 28"/>
          <p:cNvSpPr>
            <a:spLocks/>
          </p:cNvSpPr>
          <p:nvPr/>
        </p:nvSpPr>
        <p:spPr bwMode="auto">
          <a:xfrm>
            <a:off x="7146925" y="3087688"/>
            <a:ext cx="1589088" cy="360362"/>
          </a:xfrm>
          <a:prstGeom prst="accentCallout2">
            <a:avLst>
              <a:gd name="adj1" fmla="val 31718"/>
              <a:gd name="adj2" fmla="val -4796"/>
              <a:gd name="adj3" fmla="val 31718"/>
              <a:gd name="adj4" fmla="val -42356"/>
              <a:gd name="adj5" fmla="val 415417"/>
              <a:gd name="adj6" fmla="val -84417"/>
            </a:avLst>
          </a:prstGeom>
          <a:solidFill>
            <a:schemeClr val="bg2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Tier-3: IPNL</a:t>
            </a:r>
          </a:p>
        </p:txBody>
      </p:sp>
      <p:sp>
        <p:nvSpPr>
          <p:cNvPr id="427037" name="AutoShape 29"/>
          <p:cNvSpPr>
            <a:spLocks noChangeArrowheads="1"/>
          </p:cNvSpPr>
          <p:nvPr/>
        </p:nvSpPr>
        <p:spPr bwMode="auto">
          <a:xfrm>
            <a:off x="5667375" y="4454525"/>
            <a:ext cx="285750" cy="247650"/>
          </a:xfrm>
          <a:prstGeom prst="sun">
            <a:avLst>
              <a:gd name="adj" fmla="val 38042"/>
            </a:avLst>
          </a:prstGeom>
          <a:solidFill>
            <a:srgbClr val="009933"/>
          </a:solidFill>
          <a:ln w="3175" algn="ctr">
            <a:solidFill>
              <a:srgbClr val="00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27038" name="AutoShape 30"/>
          <p:cNvSpPr>
            <a:spLocks/>
          </p:cNvSpPr>
          <p:nvPr/>
        </p:nvSpPr>
        <p:spPr bwMode="auto">
          <a:xfrm>
            <a:off x="7186613" y="5562600"/>
            <a:ext cx="1589087" cy="360363"/>
          </a:xfrm>
          <a:prstGeom prst="accentCallout2">
            <a:avLst>
              <a:gd name="adj1" fmla="val 31718"/>
              <a:gd name="adj2" fmla="val -4796"/>
              <a:gd name="adj3" fmla="val 31718"/>
              <a:gd name="adj4" fmla="val -35866"/>
              <a:gd name="adj5" fmla="val 77532"/>
              <a:gd name="adj6" fmla="val -67032"/>
            </a:avLst>
          </a:prstGeom>
          <a:solidFill>
            <a:schemeClr val="bg2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Tier-3: CPPM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to CC-IN2P3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Data </a:t>
            </a:r>
            <a:r>
              <a:rPr lang="fr-FR" sz="2800" dirty="0" err="1" smtClean="0"/>
              <a:t>repository</a:t>
            </a:r>
            <a:r>
              <a:rPr lang="fr-FR" sz="2800" dirty="0" smtClean="0"/>
              <a:t> and </a:t>
            </a:r>
            <a:r>
              <a:rPr lang="fr-FR" sz="2800" dirty="0" err="1" smtClean="0"/>
              <a:t>processing</a:t>
            </a:r>
            <a:r>
              <a:rPr lang="fr-FR" sz="2800" dirty="0" smtClean="0"/>
              <a:t> </a:t>
            </a:r>
            <a:r>
              <a:rPr lang="fr-FR" sz="2800" dirty="0" err="1" smtClean="0"/>
              <a:t>facility</a:t>
            </a:r>
            <a:r>
              <a:rPr lang="fr-FR" sz="2800" dirty="0" smtClean="0"/>
              <a:t> </a:t>
            </a:r>
            <a:r>
              <a:rPr lang="fr-FR" sz="2800" b="1" u="sng" dirty="0" err="1" smtClean="0"/>
              <a:t>shared</a:t>
            </a:r>
            <a:r>
              <a:rPr lang="fr-FR" sz="2800" dirty="0" smtClean="0"/>
              <a:t> by </a:t>
            </a:r>
            <a:r>
              <a:rPr lang="fr-FR" sz="2800" dirty="0" err="1" smtClean="0"/>
              <a:t>several</a:t>
            </a:r>
            <a:r>
              <a:rPr lang="fr-FR" sz="2800" dirty="0" smtClean="0"/>
              <a:t> </a:t>
            </a:r>
            <a:r>
              <a:rPr lang="fr-FR" sz="2800" dirty="0" err="1" smtClean="0"/>
              <a:t>experiments</a:t>
            </a:r>
            <a:endParaRPr lang="fr-FR" sz="2800" dirty="0" smtClean="0"/>
          </a:p>
          <a:p>
            <a:pPr lvl="1"/>
            <a:r>
              <a:rPr lang="fr-FR" sz="2400" dirty="0" err="1" smtClean="0"/>
              <a:t>Operates</a:t>
            </a:r>
            <a:r>
              <a:rPr lang="fr-FR" sz="2400" dirty="0" smtClean="0"/>
              <a:t> a WLCG </a:t>
            </a:r>
            <a:r>
              <a:rPr lang="fr-FR" sz="2400" dirty="0" err="1" smtClean="0"/>
              <a:t>tier</a:t>
            </a:r>
            <a:r>
              <a:rPr lang="fr-FR" sz="2400" dirty="0" smtClean="0"/>
              <a:t>-1, a </a:t>
            </a:r>
            <a:r>
              <a:rPr lang="fr-FR" sz="2400" dirty="0" err="1" smtClean="0"/>
              <a:t>tier</a:t>
            </a:r>
            <a:r>
              <a:rPr lang="fr-FR" sz="2400" dirty="0" smtClean="0"/>
              <a:t>-2 and an </a:t>
            </a:r>
            <a:r>
              <a:rPr lang="fr-FR" sz="2400" dirty="0" err="1" smtClean="0"/>
              <a:t>Analysis</a:t>
            </a:r>
            <a:r>
              <a:rPr lang="fr-FR" sz="2400" dirty="0" smtClean="0"/>
              <a:t> </a:t>
            </a:r>
            <a:r>
              <a:rPr lang="fr-FR" sz="2400" dirty="0" err="1" smtClean="0"/>
              <a:t>Facility</a:t>
            </a:r>
            <a:r>
              <a:rPr lang="fr-FR" sz="2400" dirty="0" smtClean="0"/>
              <a:t> for the 4 LHC </a:t>
            </a:r>
            <a:r>
              <a:rPr lang="fr-FR" sz="2400" dirty="0" err="1" smtClean="0"/>
              <a:t>experiments</a:t>
            </a:r>
            <a:endParaRPr lang="fr-FR" sz="2400" dirty="0" smtClean="0"/>
          </a:p>
          <a:p>
            <a:r>
              <a:rPr lang="fr-FR" sz="2800" dirty="0" smtClean="0"/>
              <a:t>The main </a:t>
            </a:r>
            <a:r>
              <a:rPr lang="fr-FR" sz="2800" dirty="0" err="1" smtClean="0"/>
              <a:t>compute</a:t>
            </a:r>
            <a:r>
              <a:rPr lang="fr-FR" sz="2800" dirty="0" smtClean="0"/>
              <a:t> </a:t>
            </a:r>
            <a:r>
              <a:rPr lang="fr-FR" sz="2800" dirty="0" err="1" smtClean="0"/>
              <a:t>farm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by </a:t>
            </a:r>
            <a:r>
              <a:rPr lang="fr-FR" sz="2800" dirty="0" err="1" smtClean="0"/>
              <a:t>both</a:t>
            </a:r>
            <a:r>
              <a:rPr lang="fr-FR" sz="2800" dirty="0" smtClean="0"/>
              <a:t> </a:t>
            </a:r>
            <a:r>
              <a:rPr lang="fr-FR" sz="2800" dirty="0" err="1" smtClean="0"/>
              <a:t>grid</a:t>
            </a:r>
            <a:r>
              <a:rPr lang="fr-FR" sz="2800" dirty="0" smtClean="0"/>
              <a:t> and local </a:t>
            </a:r>
            <a:r>
              <a:rPr lang="fr-FR" sz="2800" dirty="0" err="1" smtClean="0"/>
              <a:t>users</a:t>
            </a:r>
            <a:endParaRPr lang="fr-FR" sz="2800" dirty="0" smtClean="0"/>
          </a:p>
          <a:p>
            <a:pPr lvl="1"/>
            <a:r>
              <a:rPr lang="fr-FR" sz="2400" dirty="0" err="1" smtClean="0"/>
              <a:t>Grid</a:t>
            </a:r>
            <a:r>
              <a:rPr lang="fr-FR" sz="2400" dirty="0" smtClean="0"/>
              <a:t> middleware </a:t>
            </a:r>
            <a:r>
              <a:rPr lang="fr-FR" sz="2400" dirty="0" err="1" smtClean="0"/>
              <a:t>is</a:t>
            </a:r>
            <a:r>
              <a:rPr lang="fr-FR" sz="2400" dirty="0" smtClean="0"/>
              <a:t> "</a:t>
            </a:r>
            <a:r>
              <a:rPr lang="fr-FR" sz="2400" dirty="0" err="1" smtClean="0"/>
              <a:t>just</a:t>
            </a:r>
            <a:r>
              <a:rPr lang="fr-FR" sz="2400" dirty="0" smtClean="0"/>
              <a:t> </a:t>
            </a:r>
            <a:r>
              <a:rPr lang="fr-FR" sz="2400" dirty="0" err="1" smtClean="0"/>
              <a:t>another</a:t>
            </a:r>
            <a:r>
              <a:rPr lang="fr-FR" sz="2400" dirty="0" smtClean="0"/>
              <a:t>" interface for </a:t>
            </a:r>
            <a:r>
              <a:rPr lang="fr-FR" sz="2400" dirty="0" err="1" smtClean="0"/>
              <a:t>using</a:t>
            </a:r>
            <a:r>
              <a:rPr lang="fr-FR" sz="2400" dirty="0" smtClean="0"/>
              <a:t> </a:t>
            </a:r>
            <a:r>
              <a:rPr lang="fr-FR" sz="2400" dirty="0" err="1" smtClean="0"/>
              <a:t>our</a:t>
            </a:r>
            <a:r>
              <a:rPr lang="fr-FR" sz="2400" dirty="0" smtClean="0"/>
              <a:t> services</a:t>
            </a:r>
          </a:p>
          <a:p>
            <a:r>
              <a:rPr lang="fr-FR" sz="2800" dirty="0" smtClean="0"/>
              <a:t>Data </a:t>
            </a:r>
            <a:r>
              <a:rPr lang="fr-FR" sz="2800" dirty="0" err="1" smtClean="0"/>
              <a:t>storage</a:t>
            </a:r>
            <a:r>
              <a:rPr lang="fr-FR" sz="2800" dirty="0" smtClean="0"/>
              <a:t> infrastructure (</a:t>
            </a:r>
            <a:r>
              <a:rPr lang="fr-FR" sz="2800" dirty="0" err="1" smtClean="0"/>
              <a:t>disk</a:t>
            </a:r>
            <a:r>
              <a:rPr lang="fr-FR" sz="2800" dirty="0" smtClean="0"/>
              <a:t> and mass </a:t>
            </a:r>
            <a:r>
              <a:rPr lang="fr-FR" sz="2800" dirty="0" err="1" smtClean="0"/>
              <a:t>storage</a:t>
            </a:r>
            <a:r>
              <a:rPr lang="fr-FR" sz="2800" dirty="0" smtClean="0"/>
              <a:t>) accessible to all jobs running in the site</a:t>
            </a:r>
          </a:p>
          <a:p>
            <a:pPr lvl="1"/>
            <a:r>
              <a:rPr lang="fr-FR" sz="2400" dirty="0" err="1" smtClean="0"/>
              <a:t>Although</a:t>
            </a:r>
            <a:r>
              <a:rPr lang="fr-FR" sz="2400" dirty="0" smtClean="0"/>
              <a:t> not all </a:t>
            </a:r>
            <a:r>
              <a:rPr lang="fr-FR" sz="2400" dirty="0" err="1" smtClean="0"/>
              <a:t>storage</a:t>
            </a:r>
            <a:r>
              <a:rPr lang="fr-FR" sz="2400" dirty="0" smtClean="0"/>
              <a:t> </a:t>
            </a:r>
            <a:r>
              <a:rPr lang="fr-FR" sz="2400" dirty="0" err="1" smtClean="0"/>
              <a:t>spaces</a:t>
            </a:r>
            <a:r>
              <a:rPr lang="fr-FR" sz="2400" dirty="0" smtClean="0"/>
              <a:t> have a </a:t>
            </a:r>
            <a:r>
              <a:rPr lang="fr-FR" sz="2400" dirty="0" err="1" smtClean="0"/>
              <a:t>gridified</a:t>
            </a:r>
            <a:r>
              <a:rPr lang="fr-FR" sz="2400" dirty="0" smtClean="0"/>
              <a:t> interface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Hernandez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65A8E-B265-48BC-B636-21B03681DC0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to CC-IN2P3 (</a:t>
            </a:r>
            <a:r>
              <a:rPr lang="fr-FR" dirty="0" err="1" smtClean="0"/>
              <a:t>cont</a:t>
            </a:r>
            <a:r>
              <a:rPr lang="fr-FR" dirty="0" smtClean="0"/>
              <a:t>.)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Also operating grid services for non-LHC VOs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Hernandez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65A8E-B265-48BC-B636-21B03681DC08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2208213"/>
            <a:ext cx="8301038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F. Hernandez</a:t>
            </a:r>
          </a:p>
        </p:txBody>
      </p:sp>
      <p:sp>
        <p:nvSpPr>
          <p:cNvPr id="1024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E0230A-F3A6-4F04-A312-85EE28547A87}" type="slidenum">
              <a:rPr lang="fr-FR"/>
              <a:pPr/>
              <a:t>7</a:t>
            </a:fld>
            <a:endParaRPr lang="fr-FR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Budget: all LHC Experiments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3765550" cy="478313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Equipment and running costs for all LHC experiments at CC-IN2P3 (2005-2012)</a:t>
            </a:r>
          </a:p>
          <a:p>
            <a:pPr lvl="1" eaLnBrk="1" hangingPunct="1"/>
            <a:r>
              <a:rPr lang="en-US" sz="1800" dirty="0" smtClean="0"/>
              <a:t>Total required: </a:t>
            </a:r>
            <a:r>
              <a:rPr lang="en-US" sz="1800" dirty="0" smtClean="0">
                <a:solidFill>
                  <a:srgbClr val="FF8837"/>
                </a:solidFill>
              </a:rPr>
              <a:t>31,9 M€</a:t>
            </a:r>
          </a:p>
          <a:p>
            <a:pPr lvl="2" eaLnBrk="1" hangingPunct="1"/>
            <a:r>
              <a:rPr lang="en-US" sz="1600" dirty="0" smtClean="0"/>
              <a:t>the refurbishment of current machine room and the construction of a second one are NOT included</a:t>
            </a:r>
          </a:p>
          <a:p>
            <a:pPr eaLnBrk="1" hangingPunct="1"/>
            <a:r>
              <a:rPr lang="en-US" sz="2000" dirty="0" smtClean="0"/>
              <a:t>Budget requested on a </a:t>
            </a:r>
            <a:r>
              <a:rPr lang="en-US" sz="2000" dirty="0" err="1" smtClean="0"/>
              <a:t>pluriannual</a:t>
            </a:r>
            <a:r>
              <a:rPr lang="en-US" sz="2000" dirty="0" smtClean="0"/>
              <a:t> basis</a:t>
            </a:r>
          </a:p>
          <a:p>
            <a:pPr lvl="1" eaLnBrk="1" hangingPunct="1"/>
            <a:r>
              <a:rPr lang="en-US" sz="1800" dirty="0" smtClean="0"/>
              <a:t>Approval on a yearly basis</a:t>
            </a:r>
          </a:p>
          <a:p>
            <a:pPr lvl="1" eaLnBrk="1" hangingPunct="1"/>
            <a:r>
              <a:rPr lang="en-US" sz="1800" dirty="0" smtClean="0"/>
              <a:t>Impact on hardware procurement process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852685"/>
            <a:ext cx="5219700" cy="395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/>
              <a:t>F. Hernandez</a:t>
            </a:r>
          </a:p>
        </p:txBody>
      </p:sp>
      <p:sp>
        <p:nvSpPr>
          <p:cNvPr id="102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DFCB0F-067B-4C04-B727-5E32055A9522}" type="slidenum">
              <a:rPr lang="fr-FR"/>
              <a:pPr/>
              <a:t>8</a:t>
            </a:fld>
            <a:endParaRPr lang="fr-FR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Budget: CMS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9388" y="1484313"/>
            <a:ext cx="87471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8837"/>
              </a:buClr>
              <a:buFontTx/>
              <a:buChar char="•"/>
            </a:pPr>
            <a:r>
              <a:rPr lang="fr-FR" sz="2400" dirty="0">
                <a:solidFill>
                  <a:srgbClr val="003366"/>
                </a:solidFill>
              </a:rPr>
              <a:t>Equipment and running </a:t>
            </a:r>
            <a:r>
              <a:rPr lang="fr-FR" sz="2400" dirty="0" err="1">
                <a:solidFill>
                  <a:srgbClr val="003366"/>
                </a:solidFill>
              </a:rPr>
              <a:t>costs</a:t>
            </a:r>
            <a:r>
              <a:rPr lang="fr-FR" sz="2400" dirty="0">
                <a:solidFill>
                  <a:srgbClr val="003366"/>
                </a:solidFill>
              </a:rPr>
              <a:t> for </a:t>
            </a:r>
            <a:r>
              <a:rPr lang="fr-FR" sz="2400" dirty="0" smtClean="0">
                <a:solidFill>
                  <a:srgbClr val="003366"/>
                </a:solidFill>
              </a:rPr>
              <a:t>CMS </a:t>
            </a:r>
            <a:r>
              <a:rPr lang="fr-FR" sz="2400" dirty="0" err="1" smtClean="0">
                <a:solidFill>
                  <a:srgbClr val="003366"/>
                </a:solidFill>
              </a:rPr>
              <a:t>needs</a:t>
            </a:r>
            <a:r>
              <a:rPr lang="fr-FR" sz="2400" dirty="0" smtClean="0">
                <a:solidFill>
                  <a:srgbClr val="003366"/>
                </a:solidFill>
              </a:rPr>
              <a:t> </a:t>
            </a:r>
            <a:r>
              <a:rPr lang="fr-FR" sz="2400" dirty="0">
                <a:solidFill>
                  <a:srgbClr val="003366"/>
                </a:solidFill>
              </a:rPr>
              <a:t>(</a:t>
            </a:r>
            <a:r>
              <a:rPr lang="fr-FR" sz="2400" dirty="0" smtClean="0">
                <a:solidFill>
                  <a:srgbClr val="003366"/>
                </a:solidFill>
              </a:rPr>
              <a:t>2005-2012)</a:t>
            </a:r>
            <a:endParaRPr lang="fr-FR" sz="2400" dirty="0">
              <a:solidFill>
                <a:srgbClr val="003366"/>
              </a:solidFill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§"/>
            </a:pPr>
            <a:r>
              <a:rPr lang="fr-FR" sz="2400" dirty="0" smtClean="0">
                <a:solidFill>
                  <a:srgbClr val="FF8837"/>
                </a:solidFill>
              </a:rPr>
              <a:t>7,7 </a:t>
            </a:r>
            <a:r>
              <a:rPr lang="fr-FR" sz="2400" dirty="0">
                <a:solidFill>
                  <a:srgbClr val="FF8837"/>
                </a:solidFill>
              </a:rPr>
              <a:t>M€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998538" y="2438400"/>
          <a:ext cx="7202487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Planned</a:t>
            </a:r>
            <a:r>
              <a:rPr lang="fr-FR" dirty="0" smtClean="0"/>
              <a:t> </a:t>
            </a:r>
            <a:r>
              <a:rPr lang="fr-FR" dirty="0" err="1" smtClean="0"/>
              <a:t>resource</a:t>
            </a:r>
            <a:r>
              <a:rPr lang="fr-FR" dirty="0" smtClean="0"/>
              <a:t> </a:t>
            </a:r>
            <a:r>
              <a:rPr lang="fr-FR" dirty="0" err="1" smtClean="0"/>
              <a:t>deployment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Hernandez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65A8E-B265-48BC-B636-21B03681DC08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/>
        </p:nvGraphicFramePr>
        <p:xfrm>
          <a:off x="138112" y="2057400"/>
          <a:ext cx="4957763" cy="328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5143500" y="2028826"/>
          <a:ext cx="3838575" cy="333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Connecteur droit 8"/>
          <p:cNvCxnSpPr/>
          <p:nvPr/>
        </p:nvCxnSpPr>
        <p:spPr bwMode="auto">
          <a:xfrm>
            <a:off x="5524500" y="3866873"/>
            <a:ext cx="3505200" cy="101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12592</TotalTime>
  <Words>1569</Words>
  <Application>Microsoft PowerPoint</Application>
  <PresentationFormat>Affichage à l'écran (4:3)</PresentationFormat>
  <Paragraphs>325</Paragraphs>
  <Slides>33</Slides>
  <Notes>33</Notes>
  <HiddenSlides>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5" baseType="lpstr">
      <vt:lpstr>Modèle par défaut</vt:lpstr>
      <vt:lpstr>Graphique</vt:lpstr>
      <vt:lpstr>LCG-France Tier-1 and Analysis Facility Overview</vt:lpstr>
      <vt:lpstr>Contents</vt:lpstr>
      <vt:lpstr>LCG-France project</vt:lpstr>
      <vt:lpstr>LCG-France: sites</vt:lpstr>
      <vt:lpstr>Introduction to CC-IN2P3</vt:lpstr>
      <vt:lpstr>Introduction to CC-IN2P3 (cont.)</vt:lpstr>
      <vt:lpstr>Budget: all LHC Experiments</vt:lpstr>
      <vt:lpstr>Budget: CMS</vt:lpstr>
      <vt:lpstr>Planned resource deployment</vt:lpstr>
      <vt:lpstr>Planned resource deployment: CMS</vt:lpstr>
      <vt:lpstr>Planned vs. Actual Contribution</vt:lpstr>
      <vt:lpstr>Resources: CPU</vt:lpstr>
      <vt:lpstr>Resources: CPU</vt:lpstr>
      <vt:lpstr>Resources: disk</vt:lpstr>
      <vt:lpstr>Resources: MSS</vt:lpstr>
      <vt:lpstr>Data transfer: CERN→CCIN2P3</vt:lpstr>
      <vt:lpstr>WAN bandwidth requirements</vt:lpstr>
      <vt:lpstr>Procurement</vt:lpstr>
      <vt:lpstr>Procurement (cont.)</vt:lpstr>
      <vt:lpstr>2007: Capacity Increase</vt:lpstr>
      <vt:lpstr>Site Availability</vt:lpstr>
      <vt:lpstr>VO-specific tests</vt:lpstr>
      <vt:lpstr>Current work</vt:lpstr>
      <vt:lpstr>Current work (cont.)</vt:lpstr>
      <vt:lpstr>Current work (cont.)</vt:lpstr>
      <vt:lpstr>Facility Upgrade</vt:lpstr>
      <vt:lpstr>New building</vt:lpstr>
      <vt:lpstr>New building (cont.)</vt:lpstr>
      <vt:lpstr>New building (cont.)</vt:lpstr>
      <vt:lpstr>Diapositive 30</vt:lpstr>
      <vt:lpstr>What’s next today</vt:lpstr>
      <vt:lpstr>Questions</vt:lpstr>
      <vt:lpstr>Diapositive 33</vt:lpstr>
    </vt:vector>
  </TitlesOfParts>
  <Company>Centre de Calcul de l'IN2P3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Equipe Projets Grille</dc:title>
  <dc:creator>Fabio Hernandez</dc:creator>
  <cp:lastModifiedBy>Fabio Hernandez</cp:lastModifiedBy>
  <cp:revision>1049</cp:revision>
  <dcterms:created xsi:type="dcterms:W3CDTF">2004-05-27T19:37:30Z</dcterms:created>
  <dcterms:modified xsi:type="dcterms:W3CDTF">2007-11-29T21:19:35Z</dcterms:modified>
</cp:coreProperties>
</file>