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76" r:id="rId3"/>
    <p:sldId id="291" r:id="rId4"/>
    <p:sldId id="292" r:id="rId5"/>
    <p:sldId id="296" r:id="rId6"/>
    <p:sldId id="297" r:id="rId7"/>
    <p:sldId id="295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293" r:id="rId16"/>
    <p:sldId id="294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EF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C1854-781F-437B-AA27-C99F30C478B1}" type="datetimeFigureOut">
              <a:rPr lang="fr-FR" smtClean="0"/>
              <a:pPr/>
              <a:t>20/09/2010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5BDAE-D83F-488E-9F11-84F32FCE8A6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6E8D-8BB9-4D5B-917F-94B0D9BD5E0B}" type="datetime1">
              <a:rPr lang="fr-FR" smtClean="0"/>
              <a:pPr/>
              <a:t>20/09/2010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 WG meeting  30/03/10 - Florian Brunet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7E90-E912-4470-BCA8-5C977FD7421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A6F-30FC-4ADB-9923-B09C314669CA}" type="datetime1">
              <a:rPr lang="fr-FR" smtClean="0"/>
              <a:pPr/>
              <a:t>20/09/2010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 WG meeting  30/03/10 - Florian Brunet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7E90-E912-4470-BCA8-5C977FD7421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40C9-F70E-43A0-B977-F762A503A272}" type="datetime1">
              <a:rPr lang="fr-FR" smtClean="0"/>
              <a:pPr/>
              <a:t>20/09/2010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 WG meeting  30/03/10 - Florian Brunet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7E90-E912-4470-BCA8-5C977FD7421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0339-13A5-4483-9599-80D79B772452}" type="datetime1">
              <a:rPr lang="fr-FR" smtClean="0"/>
              <a:pPr/>
              <a:t>20/09/2010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 WG meeting  30/03/10 - Florian Brunet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7E90-E912-4470-BCA8-5C977FD7421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15F7-7C2B-489B-8AE9-541BCDBBE7E0}" type="datetime1">
              <a:rPr lang="fr-FR" smtClean="0"/>
              <a:pPr/>
              <a:t>20/09/2010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 WG meeting  30/03/10 - Florian Brunet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7E90-E912-4470-BCA8-5C977FD7421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508D-9BD7-4023-91E5-39B956D0EB02}" type="datetime1">
              <a:rPr lang="fr-FR" smtClean="0"/>
              <a:pPr/>
              <a:t>20/09/2010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 WG meeting  30/03/10 - Florian Brunet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7E90-E912-4470-BCA8-5C977FD7421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D8FC-FF6E-45BE-9D6D-CB7EE1267731}" type="datetime1">
              <a:rPr lang="fr-FR" smtClean="0"/>
              <a:pPr/>
              <a:t>20/09/2010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 WG meeting  30/03/10 - Florian Brunet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7E90-E912-4470-BCA8-5C977FD7421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3063-A1C5-4DA3-B62C-8EABDBE6F2FA}" type="datetime1">
              <a:rPr lang="fr-FR" smtClean="0"/>
              <a:pPr/>
              <a:t>20/09/2010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 WG meeting  30/03/10 - Florian Brunet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7E90-E912-4470-BCA8-5C977FD7421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F8AE-97FE-46C5-9DAA-D8EEBA16CAF7}" type="datetime1">
              <a:rPr lang="fr-FR" smtClean="0"/>
              <a:pPr/>
              <a:t>20/09/2010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 WG meeting  30/03/10 - Florian Brunet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7E90-E912-4470-BCA8-5C977FD7421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E678-CB06-4D03-8D69-218923F2D203}" type="datetime1">
              <a:rPr lang="fr-FR" smtClean="0"/>
              <a:pPr/>
              <a:t>20/09/2010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 WG meeting  30/03/10 - Florian Brunet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7E90-E912-4470-BCA8-5C977FD7421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EEE1-EBA5-43ED-9236-148C9B9387E6}" type="datetime1">
              <a:rPr lang="fr-FR" smtClean="0"/>
              <a:pPr/>
              <a:t>20/09/2010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 WG meeting  30/03/10 - Florian Brunet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7E90-E912-4470-BCA8-5C977FD7421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90935-55DB-413D-97A8-EFB84D736C63}" type="datetime1">
              <a:rPr lang="fr-FR" smtClean="0"/>
              <a:pPr/>
              <a:t>20/09/2010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Electron WG meeting  30/03/10 - Florian Brunet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C7E90-E912-4470-BCA8-5C977FD7421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57290" y="1700808"/>
            <a:ext cx="7406640" cy="191722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Electron</a:t>
            </a:r>
            <a:r>
              <a:rPr lang="fr-FR" dirty="0" smtClean="0"/>
              <a:t> Reconstruction </a:t>
            </a:r>
            <a:r>
              <a:rPr lang="fr-FR" dirty="0" err="1" smtClean="0"/>
              <a:t>through</a:t>
            </a:r>
            <a:r>
              <a:rPr lang="fr-FR" dirty="0" smtClean="0"/>
              <a:t> </a:t>
            </a:r>
            <a:r>
              <a:rPr lang="fr-FR" dirty="0" err="1" smtClean="0"/>
              <a:t>OpEmuRec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Collaboration</a:t>
            </a:r>
            <a:r>
              <a:rPr lang="en-GB" dirty="0" smtClean="0"/>
              <a:t> meeting </a:t>
            </a:r>
            <a:r>
              <a:rPr lang="en-GB" dirty="0" smtClean="0"/>
              <a:t>22/09/10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7290" y="3714752"/>
            <a:ext cx="7406640" cy="500066"/>
          </a:xfrm>
        </p:spPr>
        <p:txBody>
          <a:bodyPr>
            <a:normAutofit/>
          </a:bodyPr>
          <a:lstStyle/>
          <a:p>
            <a:pPr algn="ctr"/>
            <a:r>
              <a:rPr lang="en-GB" sz="2400" dirty="0" err="1" smtClean="0"/>
              <a:t>Florian</a:t>
            </a:r>
            <a:r>
              <a:rPr lang="en-GB" sz="2400" dirty="0" smtClean="0"/>
              <a:t> Brunet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Cone</a:t>
            </a:r>
            <a:r>
              <a:rPr lang="fr-FR" dirty="0" smtClean="0"/>
              <a:t> radius 800</a:t>
            </a:r>
            <a:r>
              <a:rPr lang="el-GR" dirty="0" smtClean="0">
                <a:cs typeface="Times New Roman"/>
              </a:rPr>
              <a:t>μ</a:t>
            </a:r>
            <a:r>
              <a:rPr lang="en-US" dirty="0" smtClean="0">
                <a:cs typeface="Times New Roman"/>
              </a:rPr>
              <a:t>m &amp; 1200</a:t>
            </a:r>
            <a:r>
              <a:rPr lang="el-GR" dirty="0" smtClean="0">
                <a:cs typeface="Times New Roman"/>
              </a:rPr>
              <a:t>μ</a:t>
            </a:r>
            <a:r>
              <a:rPr lang="en-US" dirty="0" smtClean="0">
                <a:cs typeface="Times New Roman"/>
              </a:rPr>
              <a:t>m for all showers</a:t>
            </a:r>
            <a:endParaRPr lang="fr-FR" dirty="0"/>
          </a:p>
        </p:txBody>
      </p:sp>
      <p:pic>
        <p:nvPicPr>
          <p:cNvPr id="4" name="Espace réservé du contenu 3" descr="comp_cone800_1200_allShowers_serie2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2914" y="1124744"/>
            <a:ext cx="7657518" cy="556358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Cone</a:t>
            </a:r>
            <a:r>
              <a:rPr lang="fr-FR" dirty="0" smtClean="0"/>
              <a:t> radius 800</a:t>
            </a:r>
            <a:r>
              <a:rPr lang="el-GR" dirty="0" smtClean="0">
                <a:cs typeface="Times New Roman"/>
              </a:rPr>
              <a:t>μ</a:t>
            </a:r>
            <a:r>
              <a:rPr lang="en-US" dirty="0" smtClean="0">
                <a:cs typeface="Times New Roman"/>
              </a:rPr>
              <a:t>m &amp; 1200</a:t>
            </a:r>
            <a:r>
              <a:rPr lang="el-GR" dirty="0" smtClean="0">
                <a:cs typeface="Times New Roman"/>
              </a:rPr>
              <a:t>μ</a:t>
            </a:r>
            <a:r>
              <a:rPr lang="en-US" dirty="0" smtClean="0">
                <a:cs typeface="Times New Roman"/>
              </a:rPr>
              <a:t>m for the most energetic showers</a:t>
            </a:r>
            <a:endParaRPr lang="fr-FR" dirty="0"/>
          </a:p>
        </p:txBody>
      </p:sp>
      <p:pic>
        <p:nvPicPr>
          <p:cNvPr id="4" name="Espace réservé du contenu 3" descr="comp_cone800_1200_EmaxShowers_serie1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7344816" cy="533639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Cone</a:t>
            </a:r>
            <a:r>
              <a:rPr lang="fr-FR" dirty="0" smtClean="0"/>
              <a:t> radius 800</a:t>
            </a:r>
            <a:r>
              <a:rPr lang="el-GR" dirty="0" smtClean="0">
                <a:cs typeface="Times New Roman"/>
              </a:rPr>
              <a:t>μ</a:t>
            </a:r>
            <a:r>
              <a:rPr lang="en-US" dirty="0" smtClean="0">
                <a:cs typeface="Times New Roman"/>
              </a:rPr>
              <a:t>m &amp; 1200</a:t>
            </a:r>
            <a:r>
              <a:rPr lang="el-GR" dirty="0" smtClean="0">
                <a:cs typeface="Times New Roman"/>
              </a:rPr>
              <a:t>μ</a:t>
            </a:r>
            <a:r>
              <a:rPr lang="en-US" dirty="0" smtClean="0">
                <a:cs typeface="Times New Roman"/>
              </a:rPr>
              <a:t>m for the most energetic showers</a:t>
            </a:r>
            <a:endParaRPr lang="fr-FR" dirty="0"/>
          </a:p>
        </p:txBody>
      </p:sp>
      <p:pic>
        <p:nvPicPr>
          <p:cNvPr id="4" name="Espace réservé du contenu 3" descr="comp_cone800_1200_EmaxShowers_serie2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7200800" cy="523175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Cone</a:t>
            </a:r>
            <a:r>
              <a:rPr lang="fr-FR" dirty="0" smtClean="0"/>
              <a:t> radius 800</a:t>
            </a:r>
            <a:r>
              <a:rPr lang="el-GR" dirty="0" smtClean="0">
                <a:cs typeface="Times New Roman"/>
              </a:rPr>
              <a:t>μ</a:t>
            </a:r>
            <a:r>
              <a:rPr lang="en-US" dirty="0" smtClean="0">
                <a:cs typeface="Times New Roman"/>
              </a:rPr>
              <a:t>m &amp; 1200</a:t>
            </a:r>
            <a:r>
              <a:rPr lang="el-GR" dirty="0" smtClean="0">
                <a:cs typeface="Times New Roman"/>
              </a:rPr>
              <a:t>μ</a:t>
            </a:r>
            <a:r>
              <a:rPr lang="en-US" dirty="0" smtClean="0">
                <a:cs typeface="Times New Roman"/>
              </a:rPr>
              <a:t>m for the maximum BT number showers </a:t>
            </a:r>
            <a:endParaRPr lang="fr-FR" dirty="0"/>
          </a:p>
        </p:txBody>
      </p:sp>
      <p:pic>
        <p:nvPicPr>
          <p:cNvPr id="4" name="Espace réservé du contenu 3" descr="comp_cone800_1200_BTmaxShowers_serie1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56574"/>
            <a:ext cx="7200800" cy="523175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Cone</a:t>
            </a:r>
            <a:r>
              <a:rPr lang="fr-FR" dirty="0" smtClean="0"/>
              <a:t> radius 800</a:t>
            </a:r>
            <a:r>
              <a:rPr lang="el-GR" dirty="0" smtClean="0">
                <a:cs typeface="Times New Roman"/>
              </a:rPr>
              <a:t>μ</a:t>
            </a:r>
            <a:r>
              <a:rPr lang="en-US" dirty="0" smtClean="0">
                <a:cs typeface="Times New Roman"/>
              </a:rPr>
              <a:t>m &amp; 1200</a:t>
            </a:r>
            <a:r>
              <a:rPr lang="el-GR" dirty="0" smtClean="0">
                <a:cs typeface="Times New Roman"/>
              </a:rPr>
              <a:t>μ</a:t>
            </a:r>
            <a:r>
              <a:rPr lang="en-US" dirty="0" smtClean="0">
                <a:cs typeface="Times New Roman"/>
              </a:rPr>
              <a:t>m for the maximum BT number showers </a:t>
            </a:r>
            <a:endParaRPr lang="fr-FR" dirty="0"/>
          </a:p>
        </p:txBody>
      </p:sp>
      <p:pic>
        <p:nvPicPr>
          <p:cNvPr id="4" name="Espace réservé du contenu 3" descr="comp_cone800_1200_BTmaxShowers_serie2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7003117" cy="508813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All </a:t>
            </a:r>
            <a:r>
              <a:rPr lang="fr-FR" dirty="0" err="1" smtClean="0"/>
              <a:t>showers</a:t>
            </a:r>
            <a:r>
              <a:rPr lang="fr-FR" dirty="0" smtClean="0"/>
              <a:t> &amp; </a:t>
            </a:r>
            <a:r>
              <a:rPr lang="fr-FR" dirty="0" err="1" smtClean="0"/>
              <a:t>selected</a:t>
            </a:r>
            <a:r>
              <a:rPr lang="fr-FR" dirty="0" smtClean="0"/>
              <a:t> </a:t>
            </a:r>
            <a:r>
              <a:rPr lang="fr-FR" dirty="0" err="1" smtClean="0"/>
              <a:t>showers</a:t>
            </a:r>
            <a:r>
              <a:rPr lang="fr-FR" dirty="0" smtClean="0"/>
              <a:t> </a:t>
            </a:r>
            <a:r>
              <a:rPr lang="fr-FR" dirty="0" err="1" smtClean="0"/>
              <a:t>wrt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 &amp; </a:t>
            </a:r>
            <a:r>
              <a:rPr lang="fr-FR" dirty="0" err="1" smtClean="0"/>
              <a:t>number</a:t>
            </a:r>
            <a:r>
              <a:rPr lang="fr-FR" dirty="0" smtClean="0"/>
              <a:t> of BT</a:t>
            </a:r>
            <a:endParaRPr lang="fr-FR" dirty="0"/>
          </a:p>
        </p:txBody>
      </p:sp>
      <p:pic>
        <p:nvPicPr>
          <p:cNvPr id="8" name="Espace réservé du contenu 7" descr="comp_allShowers_Emax_BTmax_serie1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04255"/>
            <a:ext cx="7200800" cy="52317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All </a:t>
            </a:r>
            <a:r>
              <a:rPr lang="fr-FR" dirty="0" err="1" smtClean="0"/>
              <a:t>showers</a:t>
            </a:r>
            <a:r>
              <a:rPr lang="fr-FR" dirty="0" smtClean="0"/>
              <a:t> &amp; </a:t>
            </a:r>
            <a:r>
              <a:rPr lang="fr-FR" dirty="0" err="1" smtClean="0"/>
              <a:t>selected</a:t>
            </a:r>
            <a:r>
              <a:rPr lang="fr-FR" dirty="0" smtClean="0"/>
              <a:t> </a:t>
            </a:r>
            <a:r>
              <a:rPr lang="fr-FR" dirty="0" err="1" smtClean="0"/>
              <a:t>showers</a:t>
            </a:r>
            <a:r>
              <a:rPr lang="fr-FR" dirty="0" smtClean="0"/>
              <a:t> </a:t>
            </a:r>
            <a:r>
              <a:rPr lang="fr-FR" dirty="0" err="1" smtClean="0"/>
              <a:t>wrt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 &amp; </a:t>
            </a:r>
            <a:r>
              <a:rPr lang="fr-FR" dirty="0" err="1" smtClean="0"/>
              <a:t>number</a:t>
            </a:r>
            <a:r>
              <a:rPr lang="fr-FR" dirty="0" smtClean="0"/>
              <a:t> of BT</a:t>
            </a:r>
            <a:endParaRPr lang="fr-FR" dirty="0"/>
          </a:p>
        </p:txBody>
      </p:sp>
      <p:pic>
        <p:nvPicPr>
          <p:cNvPr id="8" name="Espace réservé du contenu 7" descr="comp_allShowers_Emax_BTmax_serie2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7147133" cy="51927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MC production</a:t>
            </a:r>
          </a:p>
          <a:p>
            <a:r>
              <a:rPr lang="fr-FR" dirty="0" smtClean="0"/>
              <a:t>Reconstruction </a:t>
            </a:r>
            <a:r>
              <a:rPr lang="fr-FR" dirty="0" err="1" smtClean="0"/>
              <a:t>tool</a:t>
            </a:r>
            <a:r>
              <a:rPr lang="fr-FR" dirty="0" smtClean="0"/>
              <a:t> : </a:t>
            </a:r>
            <a:r>
              <a:rPr lang="fr-FR" dirty="0" err="1" smtClean="0"/>
              <a:t>OpEmuRec</a:t>
            </a:r>
            <a:r>
              <a:rPr lang="fr-FR" dirty="0" smtClean="0"/>
              <a:t> – </a:t>
            </a:r>
            <a:r>
              <a:rPr lang="fr-FR" dirty="0" err="1" smtClean="0"/>
              <a:t>Fedra</a:t>
            </a:r>
            <a:endParaRPr lang="fr-FR" dirty="0" smtClean="0"/>
          </a:p>
          <a:p>
            <a:r>
              <a:rPr lang="fr-FR" dirty="0" smtClean="0"/>
              <a:t>Outlook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MC production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 smtClean="0"/>
              <a:t>Beamfiles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ccali</a:t>
            </a:r>
            <a:r>
              <a:rPr lang="fr-FR" dirty="0" smtClean="0"/>
              <a:t> (Lyon)</a:t>
            </a:r>
          </a:p>
          <a:p>
            <a:r>
              <a:rPr lang="fr-FR" dirty="0" smtClean="0"/>
              <a:t>MC Production </a:t>
            </a:r>
            <a:r>
              <a:rPr lang="fr-FR" dirty="0" err="1" smtClean="0"/>
              <a:t>through</a:t>
            </a:r>
            <a:r>
              <a:rPr lang="fr-FR" dirty="0" smtClean="0"/>
              <a:t> </a:t>
            </a:r>
            <a:r>
              <a:rPr lang="fr-FR" dirty="0" err="1" smtClean="0"/>
              <a:t>OpRelease</a:t>
            </a:r>
            <a:r>
              <a:rPr lang="fr-FR" dirty="0" smtClean="0"/>
              <a:t> 3.2 software</a:t>
            </a:r>
          </a:p>
          <a:p>
            <a:pPr lvl="1"/>
            <a:r>
              <a:rPr lang="fr-FR" dirty="0" err="1" smtClean="0"/>
              <a:t>OpSim</a:t>
            </a:r>
            <a:endParaRPr lang="fr-FR" dirty="0" smtClean="0"/>
          </a:p>
          <a:p>
            <a:pPr lvl="1"/>
            <a:r>
              <a:rPr lang="fr-FR" dirty="0" err="1" smtClean="0"/>
              <a:t>OpDigit</a:t>
            </a:r>
            <a:r>
              <a:rPr lang="fr-FR" dirty="0" smtClean="0"/>
              <a:t> : no </a:t>
            </a:r>
            <a:r>
              <a:rPr lang="fr-FR" dirty="0" err="1" smtClean="0"/>
              <a:t>microtrack</a:t>
            </a:r>
            <a:r>
              <a:rPr lang="fr-FR" dirty="0" smtClean="0"/>
              <a:t> </a:t>
            </a:r>
            <a:r>
              <a:rPr lang="fr-FR" dirty="0" err="1" smtClean="0"/>
              <a:t>efficiency</a:t>
            </a:r>
            <a:r>
              <a:rPr lang="fr-FR" dirty="0" smtClean="0"/>
              <a:t>,  no </a:t>
            </a:r>
            <a:r>
              <a:rPr lang="fr-FR" dirty="0" err="1" smtClean="0"/>
              <a:t>disalignment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plates</a:t>
            </a:r>
          </a:p>
          <a:p>
            <a:pPr lvl="1"/>
            <a:r>
              <a:rPr lang="fr-FR" dirty="0" err="1" smtClean="0"/>
              <a:t>OpEmuIO</a:t>
            </a:r>
            <a:r>
              <a:rPr lang="fr-FR" dirty="0" smtClean="0"/>
              <a:t> : no scanning </a:t>
            </a:r>
            <a:r>
              <a:rPr lang="fr-FR" dirty="0" err="1" smtClean="0"/>
              <a:t>efficiency</a:t>
            </a:r>
            <a:endParaRPr lang="fr-FR" dirty="0" smtClean="0"/>
          </a:p>
          <a:p>
            <a:r>
              <a:rPr lang="fr-FR" dirty="0" err="1" smtClean="0"/>
              <a:t>Statistics</a:t>
            </a:r>
            <a:r>
              <a:rPr lang="fr-FR" dirty="0" smtClean="0"/>
              <a:t> :  	</a:t>
            </a:r>
            <a:r>
              <a:rPr lang="fr-FR" dirty="0" err="1" smtClean="0"/>
              <a:t>electron</a:t>
            </a:r>
            <a:r>
              <a:rPr lang="fr-FR" dirty="0" smtClean="0"/>
              <a:t> 1000 </a:t>
            </a:r>
            <a:r>
              <a:rPr lang="fr-FR" dirty="0" err="1" smtClean="0"/>
              <a:t>events</a:t>
            </a:r>
            <a:endParaRPr lang="fr-FR" dirty="0" smtClean="0"/>
          </a:p>
          <a:p>
            <a:pPr>
              <a:buNone/>
            </a:pPr>
            <a:r>
              <a:rPr lang="fr-FR" dirty="0"/>
              <a:t>	</a:t>
            </a:r>
            <a:r>
              <a:rPr lang="fr-FR" dirty="0" smtClean="0"/>
              <a:t>			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Reconstruction </a:t>
            </a:r>
            <a:r>
              <a:rPr lang="fr-FR" dirty="0" err="1" smtClean="0"/>
              <a:t>tool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OpEmuRec</a:t>
            </a:r>
            <a:r>
              <a:rPr lang="fr-FR" dirty="0" smtClean="0"/>
              <a:t> : </a:t>
            </a:r>
          </a:p>
          <a:p>
            <a:pPr lvl="1"/>
            <a:r>
              <a:rPr lang="fr-FR" dirty="0" err="1" smtClean="0"/>
              <a:t>Fedra</a:t>
            </a:r>
            <a:r>
              <a:rPr lang="fr-FR" dirty="0" smtClean="0"/>
              <a:t> </a:t>
            </a:r>
            <a:r>
              <a:rPr lang="fr-FR" dirty="0" err="1" smtClean="0"/>
              <a:t>linking</a:t>
            </a:r>
            <a:endParaRPr lang="fr-FR" dirty="0" smtClean="0"/>
          </a:p>
          <a:p>
            <a:pPr lvl="1"/>
            <a:r>
              <a:rPr lang="fr-FR" dirty="0" err="1" smtClean="0"/>
              <a:t>Fedra</a:t>
            </a:r>
            <a:r>
              <a:rPr lang="fr-FR" dirty="0" smtClean="0"/>
              <a:t> </a:t>
            </a:r>
            <a:r>
              <a:rPr lang="fr-FR" dirty="0" err="1" smtClean="0"/>
              <a:t>alignment</a:t>
            </a:r>
            <a:r>
              <a:rPr lang="fr-FR" dirty="0" smtClean="0"/>
              <a:t> : 	not </a:t>
            </a:r>
            <a:r>
              <a:rPr lang="fr-FR" dirty="0" err="1" smtClean="0"/>
              <a:t>necessary</a:t>
            </a:r>
            <a:r>
              <a:rPr lang="fr-FR" dirty="0" smtClean="0"/>
              <a:t> but </a:t>
            </a:r>
            <a:r>
              <a:rPr lang="fr-FR" dirty="0" err="1" smtClean="0"/>
              <a:t>useful</a:t>
            </a:r>
            <a:r>
              <a:rPr lang="fr-FR" dirty="0" smtClean="0"/>
              <a:t> for 				software </a:t>
            </a:r>
            <a:r>
              <a:rPr lang="fr-FR" dirty="0" err="1" smtClean="0"/>
              <a:t>robustness</a:t>
            </a:r>
            <a:endParaRPr lang="fr-FR" dirty="0" smtClean="0"/>
          </a:p>
          <a:p>
            <a:pPr lvl="1"/>
            <a:r>
              <a:rPr lang="fr-FR" dirty="0" err="1" smtClean="0"/>
              <a:t>Fedra</a:t>
            </a:r>
            <a:r>
              <a:rPr lang="fr-FR" dirty="0" smtClean="0"/>
              <a:t> </a:t>
            </a:r>
            <a:r>
              <a:rPr lang="fr-FR" dirty="0" err="1" smtClean="0"/>
              <a:t>tracking</a:t>
            </a:r>
            <a:r>
              <a:rPr lang="fr-FR" dirty="0" smtClean="0"/>
              <a:t> : 	</a:t>
            </a:r>
            <a:r>
              <a:rPr lang="fr-FR" dirty="0" err="1" smtClean="0"/>
              <a:t>nsegmin</a:t>
            </a:r>
            <a:r>
              <a:rPr lang="fr-FR" dirty="0" smtClean="0"/>
              <a:t>=2, </a:t>
            </a:r>
            <a:r>
              <a:rPr lang="fr-FR" dirty="0" err="1" smtClean="0"/>
              <a:t>ngap</a:t>
            </a:r>
            <a:r>
              <a:rPr lang="fr-FR" dirty="0" smtClean="0"/>
              <a:t>=3</a:t>
            </a:r>
          </a:p>
          <a:p>
            <a:pPr lvl="1"/>
            <a:r>
              <a:rPr lang="fr-FR" dirty="0" err="1" smtClean="0"/>
              <a:t>Fedra</a:t>
            </a:r>
            <a:r>
              <a:rPr lang="fr-FR" dirty="0" smtClean="0"/>
              <a:t> </a:t>
            </a:r>
            <a:r>
              <a:rPr lang="fr-FR" dirty="0" err="1" smtClean="0"/>
              <a:t>Vertexing</a:t>
            </a:r>
            <a:r>
              <a:rPr lang="fr-FR" dirty="0" smtClean="0"/>
              <a:t> : 	</a:t>
            </a:r>
            <a:r>
              <a:rPr lang="fr-FR" dirty="0" err="1" smtClean="0"/>
              <a:t>ProbMin</a:t>
            </a:r>
            <a:r>
              <a:rPr lang="fr-FR" dirty="0" smtClean="0"/>
              <a:t>=0.0001,dz=3000</a:t>
            </a:r>
            <a:r>
              <a:rPr lang="el-GR" dirty="0" smtClean="0">
                <a:latin typeface="Times New Roman"/>
                <a:cs typeface="Times New Roman"/>
              </a:rPr>
              <a:t>μ</a:t>
            </a:r>
            <a:r>
              <a:rPr lang="en-US" dirty="0" smtClean="0">
                <a:latin typeface="Times New Roman"/>
                <a:cs typeface="Times New Roman"/>
              </a:rPr>
              <a:t>m, 				</a:t>
            </a:r>
            <a:r>
              <a:rPr lang="en-US" dirty="0" err="1" smtClean="0">
                <a:cs typeface="Times New Roman"/>
              </a:rPr>
              <a:t>IPmax</a:t>
            </a:r>
            <a:r>
              <a:rPr lang="en-US" dirty="0" smtClean="0">
                <a:cs typeface="Times New Roman"/>
              </a:rPr>
              <a:t>=100</a:t>
            </a:r>
            <a:r>
              <a:rPr lang="el-GR" dirty="0" smtClean="0">
                <a:cs typeface="Times New Roman"/>
              </a:rPr>
              <a:t>μ</a:t>
            </a:r>
            <a:r>
              <a:rPr lang="en-US" dirty="0" smtClean="0">
                <a:cs typeface="Times New Roman"/>
              </a:rPr>
              <a:t>m</a:t>
            </a:r>
            <a:endParaRPr lang="fr-FR" dirty="0" smtClean="0"/>
          </a:p>
          <a:p>
            <a:pPr lvl="1"/>
            <a:r>
              <a:rPr lang="fr-FR" dirty="0" err="1" smtClean="0"/>
              <a:t>Fedra</a:t>
            </a:r>
            <a:r>
              <a:rPr lang="fr-FR" dirty="0" smtClean="0"/>
              <a:t> </a:t>
            </a:r>
            <a:r>
              <a:rPr lang="fr-FR" dirty="0" err="1" smtClean="0"/>
              <a:t>showering</a:t>
            </a:r>
            <a:r>
              <a:rPr lang="fr-FR" dirty="0" smtClean="0"/>
              <a:t> : 	</a:t>
            </a:r>
            <a:r>
              <a:rPr lang="fr-FR" dirty="0" err="1" smtClean="0"/>
              <a:t>nplatemin</a:t>
            </a:r>
            <a:r>
              <a:rPr lang="fr-FR" dirty="0" smtClean="0"/>
              <a:t>=4, </a:t>
            </a:r>
            <a:r>
              <a:rPr lang="fr-FR" dirty="0" err="1" smtClean="0"/>
              <a:t>ngap</a:t>
            </a:r>
            <a:r>
              <a:rPr lang="fr-FR" dirty="0" smtClean="0"/>
              <a:t>=3, </a:t>
            </a:r>
            <a:r>
              <a:rPr lang="fr-FR" dirty="0" err="1" smtClean="0"/>
              <a:t>cone</a:t>
            </a:r>
            <a:r>
              <a:rPr lang="fr-FR" dirty="0" smtClean="0"/>
              <a:t> 				0.020 </a:t>
            </a:r>
            <a:r>
              <a:rPr lang="fr-FR" dirty="0" err="1" smtClean="0"/>
              <a:t>mrd</a:t>
            </a:r>
            <a:r>
              <a:rPr lang="fr-FR" dirty="0" smtClean="0"/>
              <a:t> &amp; 800 </a:t>
            </a:r>
            <a:r>
              <a:rPr lang="el-GR" dirty="0" smtClean="0">
                <a:latin typeface="Times New Roman"/>
                <a:cs typeface="Times New Roman"/>
              </a:rPr>
              <a:t>μ</a:t>
            </a:r>
            <a:r>
              <a:rPr lang="en-US" dirty="0" smtClean="0">
                <a:latin typeface="Times New Roman"/>
                <a:cs typeface="Times New Roman"/>
              </a:rPr>
              <a:t>m</a:t>
            </a:r>
            <a:endParaRPr lang="fr-FR" dirty="0" smtClean="0"/>
          </a:p>
          <a:p>
            <a:pPr lvl="1"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Em</a:t>
            </a:r>
            <a:r>
              <a:rPr lang="fr-FR" dirty="0" smtClean="0"/>
              <a:t> </a:t>
            </a:r>
            <a:r>
              <a:rPr lang="fr-FR" dirty="0" err="1" smtClean="0"/>
              <a:t>Shower</a:t>
            </a:r>
            <a:r>
              <a:rPr lang="fr-FR" dirty="0" smtClean="0"/>
              <a:t> reconstruction </a:t>
            </a:r>
            <a:r>
              <a:rPr lang="fr-FR" dirty="0" err="1" smtClean="0"/>
              <a:t>algorithm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For </a:t>
            </a:r>
            <a:r>
              <a:rPr lang="fr-FR" dirty="0" err="1" smtClean="0"/>
              <a:t>each</a:t>
            </a:r>
            <a:r>
              <a:rPr lang="fr-FR" dirty="0" smtClean="0"/>
              <a:t> BT candidate,  </a:t>
            </a:r>
            <a:r>
              <a:rPr lang="fr-FR" dirty="0" err="1" smtClean="0"/>
              <a:t>we</a:t>
            </a:r>
            <a:r>
              <a:rPr lang="fr-FR" dirty="0" smtClean="0"/>
              <a:t> look for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corresponding</a:t>
            </a:r>
            <a:r>
              <a:rPr lang="fr-FR" dirty="0" smtClean="0"/>
              <a:t> BT </a:t>
            </a:r>
            <a:r>
              <a:rPr lang="fr-FR" dirty="0" err="1" smtClean="0"/>
              <a:t>according</a:t>
            </a:r>
            <a:r>
              <a:rPr lang="fr-FR" dirty="0" smtClean="0"/>
              <a:t> </a:t>
            </a:r>
            <a:r>
              <a:rPr lang="fr-FR" dirty="0" err="1" smtClean="0"/>
              <a:t>angular</a:t>
            </a:r>
            <a:r>
              <a:rPr lang="fr-FR" dirty="0" smtClean="0"/>
              <a:t> and spatial </a:t>
            </a:r>
            <a:r>
              <a:rPr lang="fr-FR" dirty="0" err="1" smtClean="0"/>
              <a:t>criteria</a:t>
            </a:r>
            <a:r>
              <a:rPr lang="fr-FR" dirty="0" smtClean="0"/>
              <a:t> :</a:t>
            </a:r>
          </a:p>
          <a:p>
            <a:pPr lvl="1"/>
            <a:r>
              <a:rPr lang="fr-FR" dirty="0" smtClean="0">
                <a:cs typeface="Times New Roman"/>
                <a:sym typeface="Wingdings" pitchFamily="2" charset="2"/>
              </a:rPr>
              <a:t>BT </a:t>
            </a:r>
            <a:r>
              <a:rPr lang="fr-FR" dirty="0" err="1" smtClean="0">
                <a:cs typeface="Times New Roman"/>
                <a:sym typeface="Wingdings" pitchFamily="2" charset="2"/>
              </a:rPr>
              <a:t>downstream</a:t>
            </a:r>
            <a:r>
              <a:rPr lang="fr-FR" dirty="0" smtClean="0">
                <a:cs typeface="Times New Roman"/>
                <a:sym typeface="Wingdings" pitchFamily="2" charset="2"/>
              </a:rPr>
              <a:t> </a:t>
            </a:r>
            <a:r>
              <a:rPr lang="fr-FR" dirty="0" err="1" smtClean="0">
                <a:cs typeface="Times New Roman"/>
                <a:sym typeface="Wingdings" pitchFamily="2" charset="2"/>
              </a:rPr>
              <a:t>wrt</a:t>
            </a:r>
            <a:r>
              <a:rPr lang="fr-FR" dirty="0" smtClean="0">
                <a:cs typeface="Times New Roman"/>
                <a:sym typeface="Wingdings" pitchFamily="2" charset="2"/>
              </a:rPr>
              <a:t> BT candidate</a:t>
            </a:r>
          </a:p>
          <a:p>
            <a:pPr lvl="1"/>
            <a:r>
              <a:rPr lang="fr-FR" dirty="0" err="1" smtClean="0">
                <a:cs typeface="Times New Roman"/>
                <a:sym typeface="Wingdings" pitchFamily="2" charset="2"/>
              </a:rPr>
              <a:t>δr</a:t>
            </a:r>
            <a:r>
              <a:rPr lang="fr-FR" dirty="0" smtClean="0">
                <a:cs typeface="Times New Roman"/>
                <a:sym typeface="Wingdings" pitchFamily="2" charset="2"/>
              </a:rPr>
              <a:t> &lt; 150</a:t>
            </a:r>
            <a:r>
              <a:rPr lang="el-GR" dirty="0" smtClean="0">
                <a:latin typeface="Times New Roman"/>
                <a:cs typeface="Times New Roman"/>
                <a:sym typeface="Wingdings" pitchFamily="2" charset="2"/>
              </a:rPr>
              <a:t>μ</a:t>
            </a:r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m</a:t>
            </a:r>
            <a:r>
              <a:rPr lang="fr-FR" dirty="0" smtClean="0">
                <a:cs typeface="Times New Roman"/>
                <a:sym typeface="Wingdings" pitchFamily="2" charset="2"/>
              </a:rPr>
              <a:t> , </a:t>
            </a:r>
            <a:r>
              <a:rPr lang="fr-FR" dirty="0" err="1" smtClean="0">
                <a:cs typeface="Times New Roman"/>
                <a:sym typeface="Wingdings" pitchFamily="2" charset="2"/>
              </a:rPr>
              <a:t>δr</a:t>
            </a:r>
            <a:r>
              <a:rPr lang="fr-FR" dirty="0" smtClean="0">
                <a:cs typeface="Times New Roman"/>
                <a:sym typeface="Wingdings" pitchFamily="2" charset="2"/>
              </a:rPr>
              <a:t> = r(BT) – r(</a:t>
            </a:r>
            <a:r>
              <a:rPr lang="fr-FR" dirty="0" err="1" smtClean="0">
                <a:cs typeface="Times New Roman"/>
                <a:sym typeface="Wingdings" pitchFamily="2" charset="2"/>
              </a:rPr>
              <a:t>BT</a:t>
            </a:r>
            <a:r>
              <a:rPr lang="fr-FR" baseline="-25000" dirty="0" err="1" smtClean="0">
                <a:cs typeface="Times New Roman"/>
                <a:sym typeface="Wingdings" pitchFamily="2" charset="2"/>
              </a:rPr>
              <a:t>cand</a:t>
            </a:r>
            <a:r>
              <a:rPr lang="fr-FR" dirty="0" smtClean="0">
                <a:cs typeface="Times New Roman"/>
                <a:sym typeface="Wingdings" pitchFamily="2" charset="2"/>
              </a:rPr>
              <a:t>) = distance in transverse plane</a:t>
            </a:r>
          </a:p>
          <a:p>
            <a:pPr lvl="1"/>
            <a:r>
              <a:rPr lang="fr-FR" dirty="0" err="1" smtClean="0">
                <a:cs typeface="Times New Roman"/>
                <a:sym typeface="Wingdings" pitchFamily="2" charset="2"/>
              </a:rPr>
              <a:t>δθ</a:t>
            </a:r>
            <a:r>
              <a:rPr lang="fr-FR" dirty="0" smtClean="0">
                <a:cs typeface="Times New Roman"/>
                <a:sym typeface="Wingdings" pitchFamily="2" charset="2"/>
              </a:rPr>
              <a:t> &lt; 150 </a:t>
            </a:r>
            <a:r>
              <a:rPr lang="fr-FR" dirty="0" err="1" smtClean="0">
                <a:cs typeface="Times New Roman"/>
                <a:sym typeface="Wingdings" pitchFamily="2" charset="2"/>
              </a:rPr>
              <a:t>mrad</a:t>
            </a:r>
            <a:r>
              <a:rPr lang="fr-FR" dirty="0" smtClean="0">
                <a:cs typeface="Times New Roman"/>
                <a:sym typeface="Wingdings" pitchFamily="2" charset="2"/>
              </a:rPr>
              <a:t>, δθ</a:t>
            </a:r>
            <a:r>
              <a:rPr lang="fr-FR" baseline="-25000" dirty="0" smtClean="0">
                <a:cs typeface="Times New Roman"/>
                <a:sym typeface="Wingdings" pitchFamily="2" charset="2"/>
              </a:rPr>
              <a:t>3D</a:t>
            </a:r>
            <a:r>
              <a:rPr lang="fr-FR" dirty="0" smtClean="0">
                <a:cs typeface="Times New Roman"/>
                <a:sym typeface="Wingdings" pitchFamily="2" charset="2"/>
              </a:rPr>
              <a:t> = θ</a:t>
            </a:r>
            <a:r>
              <a:rPr lang="fr-FR" baseline="-25000" dirty="0" smtClean="0">
                <a:cs typeface="Times New Roman"/>
                <a:sym typeface="Wingdings" pitchFamily="2" charset="2"/>
              </a:rPr>
              <a:t>3D</a:t>
            </a:r>
            <a:r>
              <a:rPr lang="fr-FR" dirty="0" smtClean="0">
                <a:cs typeface="Times New Roman"/>
                <a:sym typeface="Wingdings" pitchFamily="2" charset="2"/>
              </a:rPr>
              <a:t>(BT) – θ</a:t>
            </a:r>
            <a:r>
              <a:rPr lang="fr-FR" baseline="-25000" dirty="0" smtClean="0">
                <a:cs typeface="Times New Roman"/>
                <a:sym typeface="Wingdings" pitchFamily="2" charset="2"/>
              </a:rPr>
              <a:t>3D</a:t>
            </a:r>
            <a:r>
              <a:rPr lang="fr-FR" dirty="0" smtClean="0">
                <a:cs typeface="Times New Roman"/>
                <a:sym typeface="Wingdings" pitchFamily="2" charset="2"/>
              </a:rPr>
              <a:t>(</a:t>
            </a:r>
            <a:r>
              <a:rPr lang="fr-FR" dirty="0" err="1" smtClean="0">
                <a:cs typeface="Times New Roman"/>
                <a:sym typeface="Wingdings" pitchFamily="2" charset="2"/>
              </a:rPr>
              <a:t>BT</a:t>
            </a:r>
            <a:r>
              <a:rPr lang="fr-FR" baseline="-25000" dirty="0" err="1" smtClean="0">
                <a:cs typeface="Times New Roman"/>
                <a:sym typeface="Wingdings" pitchFamily="2" charset="2"/>
              </a:rPr>
              <a:t>cand</a:t>
            </a:r>
            <a:r>
              <a:rPr lang="fr-FR" dirty="0" smtClean="0">
                <a:cs typeface="Times New Roman"/>
                <a:sym typeface="Wingdings" pitchFamily="2" charset="2"/>
              </a:rPr>
              <a:t>)</a:t>
            </a:r>
          </a:p>
          <a:p>
            <a:pPr lvl="1"/>
            <a:r>
              <a:rPr lang="fr-FR" dirty="0" smtClean="0">
                <a:cs typeface="Times New Roman"/>
                <a:sym typeface="Wingdings" pitchFamily="2" charset="2"/>
              </a:rPr>
              <a:t>BT </a:t>
            </a:r>
            <a:r>
              <a:rPr lang="fr-FR" dirty="0" err="1" smtClean="0">
                <a:cs typeface="Times New Roman"/>
                <a:sym typeface="Wingdings" pitchFamily="2" charset="2"/>
              </a:rPr>
              <a:t>is</a:t>
            </a:r>
            <a:r>
              <a:rPr lang="fr-FR" dirty="0" smtClean="0">
                <a:cs typeface="Times New Roman"/>
                <a:sym typeface="Wingdings" pitchFamily="2" charset="2"/>
              </a:rPr>
              <a:t> </a:t>
            </a:r>
            <a:r>
              <a:rPr lang="fr-FR" dirty="0" err="1" smtClean="0">
                <a:cs typeface="Times New Roman"/>
                <a:sym typeface="Wingdings" pitchFamily="2" charset="2"/>
              </a:rPr>
              <a:t>inside</a:t>
            </a:r>
            <a:r>
              <a:rPr lang="fr-FR" dirty="0" smtClean="0">
                <a:cs typeface="Times New Roman"/>
                <a:sym typeface="Wingdings" pitchFamily="2" charset="2"/>
              </a:rPr>
              <a:t> a </a:t>
            </a:r>
            <a:r>
              <a:rPr lang="fr-FR" dirty="0" err="1" smtClean="0">
                <a:cs typeface="Times New Roman"/>
                <a:sym typeface="Wingdings" pitchFamily="2" charset="2"/>
              </a:rPr>
              <a:t>cone</a:t>
            </a:r>
            <a:r>
              <a:rPr lang="fr-FR" dirty="0" smtClean="0">
                <a:cs typeface="Times New Roman"/>
                <a:sym typeface="Wingdings" pitchFamily="2" charset="2"/>
              </a:rPr>
              <a:t> </a:t>
            </a:r>
            <a:r>
              <a:rPr lang="fr-FR" dirty="0" err="1" smtClean="0">
                <a:cs typeface="Times New Roman"/>
                <a:sym typeface="Wingdings" pitchFamily="2" charset="2"/>
              </a:rPr>
              <a:t>defined</a:t>
            </a:r>
            <a:r>
              <a:rPr lang="fr-FR" dirty="0" smtClean="0">
                <a:cs typeface="Times New Roman"/>
                <a:sym typeface="Wingdings" pitchFamily="2" charset="2"/>
              </a:rPr>
              <a:t> </a:t>
            </a:r>
            <a:r>
              <a:rPr lang="fr-FR" dirty="0" err="1" smtClean="0">
                <a:cs typeface="Times New Roman"/>
                <a:sym typeface="Wingdings" pitchFamily="2" charset="2"/>
              </a:rPr>
              <a:t>wrt</a:t>
            </a:r>
            <a:r>
              <a:rPr lang="fr-FR" dirty="0" smtClean="0">
                <a:cs typeface="Times New Roman"/>
                <a:sym typeface="Wingdings" pitchFamily="2" charset="2"/>
              </a:rPr>
              <a:t> BT candidate</a:t>
            </a:r>
          </a:p>
          <a:p>
            <a:pPr lvl="1"/>
            <a:r>
              <a:rPr lang="fr-FR" dirty="0" err="1" smtClean="0">
                <a:cs typeface="Times New Roman"/>
                <a:sym typeface="Wingdings" pitchFamily="2" charset="2"/>
              </a:rPr>
              <a:t>Showers</a:t>
            </a:r>
            <a:r>
              <a:rPr lang="fr-FR" dirty="0" smtClean="0">
                <a:cs typeface="Times New Roman"/>
                <a:sym typeface="Wingdings" pitchFamily="2" charset="2"/>
              </a:rPr>
              <a:t> </a:t>
            </a:r>
            <a:r>
              <a:rPr lang="fr-FR" dirty="0" err="1" smtClean="0">
                <a:cs typeface="Times New Roman"/>
                <a:sym typeface="Wingdings" pitchFamily="2" charset="2"/>
              </a:rPr>
              <a:t>propagate</a:t>
            </a:r>
            <a:r>
              <a:rPr lang="fr-FR" dirty="0" smtClean="0">
                <a:cs typeface="Times New Roman"/>
                <a:sym typeface="Wingdings" pitchFamily="2" charset="2"/>
              </a:rPr>
              <a:t> </a:t>
            </a:r>
            <a:r>
              <a:rPr lang="fr-FR" dirty="0" err="1" smtClean="0">
                <a:cs typeface="Times New Roman"/>
                <a:sym typeface="Wingdings" pitchFamily="2" charset="2"/>
              </a:rPr>
              <a:t>through</a:t>
            </a:r>
            <a:r>
              <a:rPr lang="fr-FR" dirty="0" smtClean="0">
                <a:cs typeface="Times New Roman"/>
                <a:sym typeface="Wingdings" pitchFamily="2" charset="2"/>
              </a:rPr>
              <a:t> </a:t>
            </a:r>
            <a:r>
              <a:rPr lang="fr-FR" dirty="0" err="1" smtClean="0">
                <a:cs typeface="Times New Roman"/>
                <a:sym typeface="Wingdings" pitchFamily="2" charset="2"/>
              </a:rPr>
              <a:t>at</a:t>
            </a:r>
            <a:r>
              <a:rPr lang="fr-FR" dirty="0" smtClean="0">
                <a:cs typeface="Times New Roman"/>
                <a:sym typeface="Wingdings" pitchFamily="2" charset="2"/>
              </a:rPr>
              <a:t> least 4 plates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9" name="Espace réservé du contenu 38" descr="Imag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132856"/>
            <a:ext cx="7365501" cy="396550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Simulation </a:t>
            </a:r>
            <a:r>
              <a:rPr lang="fr-FR" dirty="0" err="1" smtClean="0"/>
              <a:t>parameters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1000 </a:t>
            </a:r>
            <a:r>
              <a:rPr lang="fr-FR" dirty="0" err="1" smtClean="0"/>
              <a:t>electrons</a:t>
            </a:r>
            <a:endParaRPr lang="fr-FR" dirty="0" smtClean="0"/>
          </a:p>
          <a:p>
            <a:r>
              <a:rPr lang="fr-FR" dirty="0" smtClean="0"/>
              <a:t>10 </a:t>
            </a:r>
            <a:r>
              <a:rPr lang="fr-FR" dirty="0" err="1" smtClean="0"/>
              <a:t>GeV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endParaRPr lang="fr-FR" dirty="0" smtClean="0"/>
          </a:p>
          <a:p>
            <a:r>
              <a:rPr lang="fr-FR" dirty="0" smtClean="0"/>
              <a:t>Interaction point : 1st plate in the middle of the brick</a:t>
            </a:r>
          </a:p>
          <a:p>
            <a:r>
              <a:rPr lang="fr-FR" dirty="0" smtClean="0"/>
              <a:t>Propagation </a:t>
            </a:r>
            <a:r>
              <a:rPr lang="fr-FR" dirty="0" err="1" smtClean="0"/>
              <a:t>through</a:t>
            </a:r>
            <a:r>
              <a:rPr lang="fr-FR" dirty="0" smtClean="0"/>
              <a:t> the </a:t>
            </a:r>
            <a:r>
              <a:rPr lang="fr-FR" dirty="0" err="1" smtClean="0"/>
              <a:t>whole</a:t>
            </a:r>
            <a:r>
              <a:rPr lang="fr-FR" dirty="0" smtClean="0"/>
              <a:t> brick : 57 plates</a:t>
            </a:r>
          </a:p>
          <a:p>
            <a:r>
              <a:rPr lang="fr-FR" dirty="0" smtClean="0"/>
              <a:t>No incident angle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Reconstruction &amp; </a:t>
            </a:r>
            <a:r>
              <a:rPr lang="fr-FR" dirty="0" err="1" smtClean="0"/>
              <a:t>analysis</a:t>
            </a:r>
            <a:r>
              <a:rPr lang="fr-FR" dirty="0" smtClean="0"/>
              <a:t> </a:t>
            </a:r>
            <a:r>
              <a:rPr lang="fr-FR" dirty="0" err="1" smtClean="0"/>
              <a:t>parameters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We</a:t>
            </a:r>
            <a:r>
              <a:rPr lang="fr-FR" dirty="0" smtClean="0"/>
              <a:t> use as </a:t>
            </a:r>
            <a:r>
              <a:rPr lang="fr-FR" dirty="0" err="1" smtClean="0"/>
              <a:t>defaut</a:t>
            </a:r>
            <a:r>
              <a:rPr lang="fr-FR" dirty="0" smtClean="0"/>
              <a:t> setting a </a:t>
            </a:r>
            <a:r>
              <a:rPr lang="fr-FR" dirty="0" err="1" smtClean="0"/>
              <a:t>cone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radius of 800</a:t>
            </a:r>
            <a:r>
              <a:rPr lang="el-GR" dirty="0" smtClean="0">
                <a:cs typeface="Times New Roman"/>
              </a:rPr>
              <a:t>μ</a:t>
            </a:r>
            <a:r>
              <a:rPr lang="en-US" dirty="0" smtClean="0">
                <a:cs typeface="Times New Roman"/>
              </a:rPr>
              <a:t>m and then 1200</a:t>
            </a:r>
            <a:r>
              <a:rPr lang="el-GR" dirty="0" smtClean="0">
                <a:cs typeface="Times New Roman"/>
              </a:rPr>
              <a:t>μ</a:t>
            </a:r>
            <a:r>
              <a:rPr lang="en-US" dirty="0" smtClean="0">
                <a:cs typeface="Times New Roman"/>
              </a:rPr>
              <a:t>m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endParaRPr lang="fr-FR" dirty="0" smtClean="0"/>
          </a:p>
          <a:p>
            <a:r>
              <a:rPr lang="fr-FR" dirty="0" smtClean="0"/>
              <a:t>All </a:t>
            </a:r>
            <a:r>
              <a:rPr lang="fr-FR" dirty="0" err="1" smtClean="0"/>
              <a:t>reconstructed</a:t>
            </a:r>
            <a:r>
              <a:rPr lang="fr-FR" dirty="0" smtClean="0"/>
              <a:t> </a:t>
            </a:r>
            <a:r>
              <a:rPr lang="fr-FR" dirty="0" err="1" smtClean="0"/>
              <a:t>showers</a:t>
            </a:r>
            <a:r>
              <a:rPr lang="fr-FR" dirty="0" smtClean="0"/>
              <a:t> </a:t>
            </a:r>
            <a:r>
              <a:rPr lang="fr-FR" dirty="0" err="1" smtClean="0"/>
              <a:t>wrt</a:t>
            </a:r>
            <a:r>
              <a:rPr lang="fr-FR" dirty="0" smtClean="0"/>
              <a:t> the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energetic</a:t>
            </a:r>
            <a:r>
              <a:rPr lang="fr-FR" dirty="0" smtClean="0"/>
              <a:t> </a:t>
            </a:r>
            <a:r>
              <a:rPr lang="fr-FR" dirty="0" err="1" smtClean="0"/>
              <a:t>shower</a:t>
            </a:r>
            <a:r>
              <a:rPr lang="fr-FR" dirty="0" smtClean="0"/>
              <a:t> per </a:t>
            </a:r>
            <a:r>
              <a:rPr lang="fr-FR" dirty="0" err="1" smtClean="0"/>
              <a:t>event</a:t>
            </a:r>
            <a:r>
              <a:rPr lang="fr-FR" dirty="0" smtClean="0"/>
              <a:t> and the </a:t>
            </a:r>
            <a:r>
              <a:rPr lang="fr-FR" dirty="0" err="1" smtClean="0"/>
              <a:t>shower</a:t>
            </a:r>
            <a:r>
              <a:rPr lang="fr-FR" dirty="0" smtClean="0"/>
              <a:t>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contains</a:t>
            </a:r>
            <a:r>
              <a:rPr lang="fr-FR" dirty="0" smtClean="0"/>
              <a:t> the </a:t>
            </a:r>
            <a:r>
              <a:rPr lang="fr-FR" dirty="0" err="1" smtClean="0"/>
              <a:t>largest</a:t>
            </a:r>
            <a:r>
              <a:rPr lang="fr-FR" dirty="0" smtClean="0"/>
              <a:t> </a:t>
            </a:r>
            <a:r>
              <a:rPr lang="fr-FR" dirty="0" err="1" smtClean="0"/>
              <a:t>amount</a:t>
            </a:r>
            <a:r>
              <a:rPr lang="fr-FR" dirty="0" smtClean="0"/>
              <a:t> of BT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Cone</a:t>
            </a:r>
            <a:r>
              <a:rPr lang="fr-FR" dirty="0" smtClean="0"/>
              <a:t> radius </a:t>
            </a:r>
            <a:r>
              <a:rPr lang="fr-FR" dirty="0" smtClean="0">
                <a:latin typeface="+mn-lt"/>
              </a:rPr>
              <a:t>800</a:t>
            </a:r>
            <a:r>
              <a:rPr lang="el-GR" dirty="0" smtClean="0">
                <a:latin typeface="+mn-lt"/>
                <a:cs typeface="Times New Roman"/>
              </a:rPr>
              <a:t>μ</a:t>
            </a:r>
            <a:r>
              <a:rPr lang="en-US" dirty="0" smtClean="0">
                <a:latin typeface="+mn-lt"/>
                <a:cs typeface="Times New Roman"/>
              </a:rPr>
              <a:t>m &amp; 1200</a:t>
            </a:r>
            <a:r>
              <a:rPr lang="el-GR" dirty="0" smtClean="0">
                <a:latin typeface="+mn-lt"/>
                <a:cs typeface="Times New Roman"/>
              </a:rPr>
              <a:t>μ</a:t>
            </a:r>
            <a:r>
              <a:rPr lang="en-US" dirty="0" smtClean="0">
                <a:latin typeface="+mn-lt"/>
                <a:cs typeface="Times New Roman"/>
              </a:rPr>
              <a:t>m for all showers</a:t>
            </a:r>
            <a:endParaRPr lang="fr-FR" dirty="0">
              <a:latin typeface="+mn-lt"/>
            </a:endParaRPr>
          </a:p>
        </p:txBody>
      </p:sp>
      <p:pic>
        <p:nvPicPr>
          <p:cNvPr id="4" name="Espace réservé du contenu 3" descr="comp_cone800_1200_allShowers_serie1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7560840" cy="549334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4811</TotalTime>
  <Words>305</Words>
  <Application>Microsoft Office PowerPoint</Application>
  <PresentationFormat>Affichage à l'écran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Electron Reconstruction through OpEmuRec Collaboration meeting 22/09/10</vt:lpstr>
      <vt:lpstr>Diapositive 2</vt:lpstr>
      <vt:lpstr>MC production</vt:lpstr>
      <vt:lpstr>Reconstruction tool</vt:lpstr>
      <vt:lpstr>Em Shower reconstruction algorithm</vt:lpstr>
      <vt:lpstr>Diapositive 6</vt:lpstr>
      <vt:lpstr>Simulation parameters </vt:lpstr>
      <vt:lpstr>Reconstruction &amp; analysis parameters</vt:lpstr>
      <vt:lpstr>Cone radius 800μm &amp; 1200μm for all showers</vt:lpstr>
      <vt:lpstr>Cone radius 800μm &amp; 1200μm for all showers</vt:lpstr>
      <vt:lpstr>Cone radius 800μm &amp; 1200μm for the most energetic showers</vt:lpstr>
      <vt:lpstr>Cone radius 800μm &amp; 1200μm for the most energetic showers</vt:lpstr>
      <vt:lpstr>Cone radius 800μm &amp; 1200μm for the maximum BT number showers </vt:lpstr>
      <vt:lpstr>Cone radius 800μm &amp; 1200μm for the maximum BT number showers </vt:lpstr>
      <vt:lpstr>All showers &amp; selected showers wrt energy &amp; number of BT</vt:lpstr>
      <vt:lpstr>All showers &amp; selected showers wrt energy &amp; number of BT</vt:lpstr>
    </vt:vector>
  </TitlesOfParts>
  <Company>lapp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Reunion OPERA 12/11/09</dc:title>
  <dc:creator>brunet</dc:creator>
  <cp:lastModifiedBy>brunet</cp:lastModifiedBy>
  <cp:revision>363</cp:revision>
  <dcterms:created xsi:type="dcterms:W3CDTF">2009-11-06T14:51:41Z</dcterms:created>
  <dcterms:modified xsi:type="dcterms:W3CDTF">2010-09-20T13:54:50Z</dcterms:modified>
</cp:coreProperties>
</file>