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8" r:id="rId3"/>
    <p:sldId id="293" r:id="rId4"/>
    <p:sldId id="260" r:id="rId5"/>
    <p:sldId id="274" r:id="rId6"/>
    <p:sldId id="261" r:id="rId7"/>
    <p:sldId id="266" r:id="rId8"/>
    <p:sldId id="298" r:id="rId9"/>
    <p:sldId id="262" r:id="rId10"/>
    <p:sldId id="263" r:id="rId11"/>
    <p:sldId id="264" r:id="rId12"/>
    <p:sldId id="267" r:id="rId13"/>
    <p:sldId id="284" r:id="rId14"/>
    <p:sldId id="286" r:id="rId15"/>
    <p:sldId id="285" r:id="rId16"/>
    <p:sldId id="294" r:id="rId17"/>
    <p:sldId id="295" r:id="rId18"/>
    <p:sldId id="297" r:id="rId19"/>
    <p:sldId id="268" r:id="rId20"/>
    <p:sldId id="269" r:id="rId21"/>
    <p:sldId id="270" r:id="rId22"/>
    <p:sldId id="273" r:id="rId23"/>
    <p:sldId id="271" r:id="rId24"/>
    <p:sldId id="265" r:id="rId25"/>
    <p:sldId id="278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52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13BAC-E4DD-4202-AF2C-39A9E2995265}" type="datetimeFigureOut">
              <a:rPr lang="fr-FR" smtClean="0"/>
              <a:pPr/>
              <a:t>06/09/2010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AA819-5D26-4ED9-94D6-D5002A344D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I/O Buffer Information </a:t>
            </a:r>
            <a:r>
              <a:rPr lang="fr-FR" dirty="0" err="1" smtClean="0"/>
              <a:t>Specification</a:t>
            </a:r>
            <a:r>
              <a:rPr lang="fr-FR" dirty="0" smtClean="0"/>
              <a:t> – Version 5.0</a:t>
            </a:r>
          </a:p>
          <a:p>
            <a:r>
              <a:rPr lang="fr-FR" dirty="0" smtClean="0"/>
              <a:t>http://www.eda.org/ibis/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A819-5D26-4ED9-94D6-D5002A344D69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06/09/2010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06/09/2010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06/09/2010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06/09/2010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06/09/2010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06/09/2010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06/09/2010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06/09/2010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06/09/2010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06/09/2010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BF8C-2ACF-46CB-954E-63E9A6ADACD8}" type="datetimeFigureOut">
              <a:rPr lang="fr-FR" smtClean="0"/>
              <a:pPr/>
              <a:t>06/09/2010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BBF8C-2ACF-46CB-954E-63E9A6ADACD8}" type="datetimeFigureOut">
              <a:rPr lang="fr-FR" smtClean="0"/>
              <a:pPr/>
              <a:t>06/09/2010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F9049-9C49-40EE-AADE-DD788E8DBB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Signal </a:t>
            </a:r>
            <a:r>
              <a:rPr lang="fr-FR" dirty="0" err="1" smtClean="0"/>
              <a:t>Integrity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SigXplorer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Stimuli crée par l’utilisateur avec l’interface graphique</a:t>
            </a:r>
          </a:p>
          <a:p>
            <a:r>
              <a:rPr lang="fr-FR" dirty="0" smtClean="0"/>
              <a:t>Modèles des pistes héritées d’allegro</a:t>
            </a:r>
          </a:p>
          <a:p>
            <a:r>
              <a:rPr lang="fr-FR" dirty="0" smtClean="0"/>
              <a:t>Simplicité d’emploi avec les modèles IBIS</a:t>
            </a:r>
          </a:p>
          <a:p>
            <a:r>
              <a:rPr lang="fr-FR" dirty="0" smtClean="0"/>
              <a:t>Prise en charge du simulateur </a:t>
            </a:r>
            <a:r>
              <a:rPr lang="fr-FR" dirty="0" err="1" smtClean="0"/>
              <a:t>hspice</a:t>
            </a:r>
            <a:endParaRPr lang="fr-FR" dirty="0" smtClean="0"/>
          </a:p>
          <a:p>
            <a:pPr lvl="1"/>
            <a:r>
              <a:rPr lang="fr-FR" dirty="0" smtClean="0"/>
              <a:t>A la condition d’avoir les modèles sous forme de .</a:t>
            </a:r>
            <a:r>
              <a:rPr lang="fr-FR" dirty="0" err="1" smtClean="0"/>
              <a:t>subckt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00166" y="1071546"/>
            <a:ext cx="57150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.</a:t>
            </a:r>
            <a:r>
              <a:rPr lang="fr-FR" dirty="0" err="1" smtClean="0"/>
              <a:t>sp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err="1" smtClean="0"/>
              <a:t>Netliste</a:t>
            </a:r>
            <a:r>
              <a:rPr lang="fr-FR" dirty="0" smtClean="0"/>
              <a:t> </a:t>
            </a:r>
            <a:r>
              <a:rPr lang="fr-FR" dirty="0" err="1" smtClean="0"/>
              <a:t>hspice</a:t>
            </a:r>
            <a:endParaRPr lang="fr-FR" dirty="0" smtClean="0"/>
          </a:p>
          <a:p>
            <a:r>
              <a:rPr lang="fr-FR" dirty="0" smtClean="0"/>
              <a:t>	</a:t>
            </a:r>
            <a:r>
              <a:rPr lang="fr-FR" dirty="0" err="1" smtClean="0"/>
              <a:t>Process</a:t>
            </a:r>
            <a:r>
              <a:rPr lang="fr-FR" dirty="0" smtClean="0"/>
              <a:t> Settings</a:t>
            </a:r>
          </a:p>
          <a:p>
            <a:r>
              <a:rPr lang="fr-FR" dirty="0" smtClean="0"/>
              <a:t>	Simulation Options</a:t>
            </a:r>
          </a:p>
          <a:p>
            <a:r>
              <a:rPr lang="fr-FR" dirty="0" smtClean="0"/>
              <a:t>	</a:t>
            </a:r>
            <a:r>
              <a:rPr lang="fr-FR" dirty="0" err="1" smtClean="0"/>
              <a:t>Instantiate</a:t>
            </a:r>
            <a:r>
              <a:rPr lang="fr-FR" dirty="0" smtClean="0"/>
              <a:t> I/O Buffer</a:t>
            </a:r>
          </a:p>
          <a:p>
            <a:r>
              <a:rPr lang="fr-FR" dirty="0" smtClean="0"/>
              <a:t>	Simulation </a:t>
            </a:r>
            <a:r>
              <a:rPr lang="fr-FR" dirty="0" err="1" smtClean="0"/>
              <a:t>Analysis</a:t>
            </a:r>
            <a:r>
              <a:rPr lang="fr-FR" dirty="0" smtClean="0"/>
              <a:t> Setup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214414" y="4929198"/>
            <a:ext cx="7000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.</a:t>
            </a:r>
            <a:r>
              <a:rPr lang="fr-FR" dirty="0" err="1" smtClean="0"/>
              <a:t>subckt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	</a:t>
            </a:r>
            <a:r>
              <a:rPr lang="fr-FR" dirty="0" err="1" smtClean="0"/>
              <a:t>include</a:t>
            </a:r>
            <a:r>
              <a:rPr lang="fr-FR" dirty="0" smtClean="0"/>
              <a:t> -&gt; Options du simulateur</a:t>
            </a:r>
          </a:p>
          <a:p>
            <a:r>
              <a:rPr lang="fr-FR" dirty="0" smtClean="0"/>
              <a:t>	</a:t>
            </a:r>
            <a:r>
              <a:rPr lang="fr-FR" dirty="0" err="1" smtClean="0"/>
              <a:t>Instantiate</a:t>
            </a:r>
            <a:r>
              <a:rPr lang="fr-FR" dirty="0" smtClean="0"/>
              <a:t> Power Supplies -&gt; En double dans </a:t>
            </a:r>
            <a:r>
              <a:rPr lang="fr-FR" dirty="0" err="1" smtClean="0"/>
              <a:t>tx</a:t>
            </a:r>
            <a:r>
              <a:rPr lang="fr-FR" dirty="0" smtClean="0"/>
              <a:t> et </a:t>
            </a:r>
            <a:r>
              <a:rPr lang="fr-FR" dirty="0" err="1" smtClean="0"/>
              <a:t>rx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Flèche vers le bas 3"/>
          <p:cNvSpPr/>
          <p:nvPr/>
        </p:nvSpPr>
        <p:spPr>
          <a:xfrm>
            <a:off x="3643306" y="3571876"/>
            <a:ext cx="1071570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786050" y="642918"/>
            <a:ext cx="4214842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Modèles sous forme de .</a:t>
            </a:r>
            <a:r>
              <a:rPr lang="fr-FR" dirty="0" err="1" smtClean="0"/>
              <a:t>subckt</a:t>
            </a:r>
            <a:endParaRPr lang="fr-FR" dirty="0"/>
          </a:p>
        </p:txBody>
      </p:sp>
      <p:sp>
        <p:nvSpPr>
          <p:cNvPr id="6" name="Flèche vers le bas 5"/>
          <p:cNvSpPr/>
          <p:nvPr/>
        </p:nvSpPr>
        <p:spPr>
          <a:xfrm>
            <a:off x="4714876" y="1000108"/>
            <a:ext cx="214314" cy="10715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714612" y="2071678"/>
            <a:ext cx="435771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Validation modèle avec </a:t>
            </a:r>
            <a:r>
              <a:rPr lang="fr-FR" dirty="0" err="1" smtClean="0"/>
              <a:t>hspice</a:t>
            </a:r>
            <a:endParaRPr lang="fr-FR" dirty="0"/>
          </a:p>
        </p:txBody>
      </p:sp>
      <p:sp>
        <p:nvSpPr>
          <p:cNvPr id="8" name="Flèche vers le bas 7"/>
          <p:cNvSpPr/>
          <p:nvPr/>
        </p:nvSpPr>
        <p:spPr>
          <a:xfrm>
            <a:off x="4714876" y="2428868"/>
            <a:ext cx="214314" cy="12144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2428860" y="3643314"/>
            <a:ext cx="5000660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err="1" smtClean="0"/>
              <a:t>Convertion</a:t>
            </a:r>
            <a:r>
              <a:rPr lang="fr-FR" dirty="0" smtClean="0"/>
              <a:t> </a:t>
            </a:r>
            <a:r>
              <a:rPr lang="fr-FR" dirty="0" err="1" smtClean="0"/>
              <a:t>hspice</a:t>
            </a:r>
            <a:r>
              <a:rPr lang="fr-FR" dirty="0" smtClean="0"/>
              <a:t>  en .</a:t>
            </a:r>
            <a:r>
              <a:rPr lang="fr-FR" dirty="0" err="1" smtClean="0"/>
              <a:t>dml</a:t>
            </a:r>
            <a:r>
              <a:rPr lang="fr-FR" dirty="0" smtClean="0"/>
              <a:t> avec  translate spb163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571472" y="4500570"/>
            <a:ext cx="364333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fr-FR" dirty="0" smtClean="0"/>
              <a:t>Edition du fichier options </a:t>
            </a:r>
            <a:r>
              <a:rPr lang="fr-FR" dirty="0" err="1" smtClean="0"/>
              <a:t>hspice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857224" y="5857892"/>
            <a:ext cx="7358114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Simulation avec </a:t>
            </a:r>
            <a:r>
              <a:rPr lang="fr-FR" dirty="0" err="1" smtClean="0"/>
              <a:t>sigXplorer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429256" y="4500570"/>
            <a:ext cx="3286148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Composant.dml  -&gt; </a:t>
            </a:r>
            <a:r>
              <a:rPr lang="fr-FR" dirty="0" err="1" smtClean="0"/>
              <a:t>DiffPair</a:t>
            </a:r>
            <a:endParaRPr lang="fr-FR" dirty="0"/>
          </a:p>
        </p:txBody>
      </p:sp>
      <p:sp>
        <p:nvSpPr>
          <p:cNvPr id="14" name="Flèche vers le bas 13"/>
          <p:cNvSpPr/>
          <p:nvPr/>
        </p:nvSpPr>
        <p:spPr>
          <a:xfrm>
            <a:off x="4714876" y="4000504"/>
            <a:ext cx="214314" cy="1785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bas 14"/>
          <p:cNvSpPr/>
          <p:nvPr/>
        </p:nvSpPr>
        <p:spPr>
          <a:xfrm>
            <a:off x="2214546" y="4857760"/>
            <a:ext cx="21431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vers le bas 15"/>
          <p:cNvSpPr/>
          <p:nvPr/>
        </p:nvSpPr>
        <p:spPr>
          <a:xfrm>
            <a:off x="6715140" y="4857760"/>
            <a:ext cx="285752" cy="1000132"/>
          </a:xfrm>
          <a:prstGeom prst="downArrow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65109" y="946116"/>
            <a:ext cx="7558191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200" dirty="0" smtClean="0"/>
          </a:p>
          <a:p>
            <a:r>
              <a:rPr lang="fr-FR" sz="1200" dirty="0" smtClean="0"/>
              <a:t>* Buffer </a:t>
            </a:r>
            <a:r>
              <a:rPr lang="fr-FR" sz="1200" dirty="0" err="1" smtClean="0"/>
              <a:t>lvds</a:t>
            </a:r>
            <a:endParaRPr lang="fr-FR" sz="1200" dirty="0" smtClean="0"/>
          </a:p>
          <a:p>
            <a:endParaRPr lang="fr-FR" sz="1200" dirty="0" smtClean="0"/>
          </a:p>
          <a:p>
            <a:r>
              <a:rPr lang="fr-FR" sz="1200" dirty="0" smtClean="0"/>
              <a:t>.</a:t>
            </a:r>
            <a:r>
              <a:rPr lang="fr-FR" sz="1200" dirty="0" err="1" smtClean="0"/>
              <a:t>subckt</a:t>
            </a:r>
            <a:r>
              <a:rPr lang="fr-FR" sz="1200" dirty="0" smtClean="0"/>
              <a:t> ep2sgx_out </a:t>
            </a:r>
            <a:r>
              <a:rPr lang="fr-FR" sz="1200" dirty="0" err="1" smtClean="0"/>
              <a:t>din</a:t>
            </a:r>
            <a:r>
              <a:rPr lang="fr-FR" sz="1200" dirty="0" smtClean="0"/>
              <a:t> pin </a:t>
            </a:r>
            <a:r>
              <a:rPr lang="fr-FR" sz="1200" dirty="0" err="1" smtClean="0"/>
              <a:t>pinb</a:t>
            </a:r>
            <a:endParaRPr lang="fr-FR" sz="1200" dirty="0" smtClean="0"/>
          </a:p>
          <a:p>
            <a:r>
              <a:rPr lang="fr-FR" sz="1200" dirty="0" smtClean="0"/>
              <a:t>************************************************************************</a:t>
            </a:r>
          </a:p>
          <a:p>
            <a:r>
              <a:rPr lang="fr-FR" sz="1200" dirty="0" smtClean="0"/>
              <a:t>* IO Buffer </a:t>
            </a:r>
            <a:r>
              <a:rPr lang="fr-FR" sz="1200" dirty="0" err="1" smtClean="0"/>
              <a:t>Netlist</a:t>
            </a:r>
            <a:r>
              <a:rPr lang="fr-FR" sz="1200" dirty="0" smtClean="0"/>
              <a:t> </a:t>
            </a:r>
          </a:p>
          <a:p>
            <a:r>
              <a:rPr lang="fr-FR" sz="1200" dirty="0" smtClean="0"/>
              <a:t>************************************************************************</a:t>
            </a:r>
          </a:p>
          <a:p>
            <a:r>
              <a:rPr lang="fr-FR" sz="1200" dirty="0" smtClean="0"/>
              <a:t>*.</a:t>
            </a:r>
            <a:r>
              <a:rPr lang="fr-FR" sz="1200" dirty="0" err="1" smtClean="0"/>
              <a:t>include</a:t>
            </a:r>
            <a:r>
              <a:rPr lang="fr-FR" sz="1200" dirty="0" smtClean="0"/>
              <a:t> '</a:t>
            </a:r>
            <a:r>
              <a:rPr lang="fr-FR" sz="1200" dirty="0" err="1" smtClean="0"/>
              <a:t>cir</a:t>
            </a:r>
            <a:r>
              <a:rPr lang="fr-FR" sz="1200" dirty="0" smtClean="0"/>
              <a:t>/lvds_output.inc'</a:t>
            </a:r>
          </a:p>
          <a:p>
            <a:r>
              <a:rPr lang="fr-FR" sz="1200" dirty="0" smtClean="0"/>
              <a:t>*.</a:t>
            </a:r>
            <a:r>
              <a:rPr lang="fr-FR" sz="1200" dirty="0" err="1" smtClean="0"/>
              <a:t>include</a:t>
            </a:r>
            <a:r>
              <a:rPr lang="fr-FR" sz="1200" dirty="0" smtClean="0"/>
              <a:t> '</a:t>
            </a:r>
            <a:r>
              <a:rPr lang="fr-FR" sz="1200" dirty="0" err="1" smtClean="0"/>
              <a:t>cir</a:t>
            </a:r>
            <a:r>
              <a:rPr lang="fr-FR" sz="1200" dirty="0" smtClean="0"/>
              <a:t>/hio_buffer_load.inc'</a:t>
            </a:r>
          </a:p>
          <a:p>
            <a:endParaRPr lang="fr-FR" sz="1200" dirty="0" smtClean="0"/>
          </a:p>
          <a:p>
            <a:r>
              <a:rPr lang="fr-FR" sz="1200" dirty="0" smtClean="0"/>
              <a:t>************************************************************************</a:t>
            </a:r>
          </a:p>
          <a:p>
            <a:r>
              <a:rPr lang="fr-FR" sz="1200" dirty="0" smtClean="0"/>
              <a:t>* Constant </a:t>
            </a:r>
            <a:r>
              <a:rPr lang="fr-FR" sz="1200" dirty="0" err="1" smtClean="0"/>
              <a:t>Definition</a:t>
            </a:r>
            <a:endParaRPr lang="fr-FR" sz="1200" dirty="0" smtClean="0"/>
          </a:p>
          <a:p>
            <a:r>
              <a:rPr lang="fr-FR" sz="1200" dirty="0" smtClean="0"/>
              <a:t>************************************************************************</a:t>
            </a:r>
          </a:p>
          <a:p>
            <a:r>
              <a:rPr lang="en-US" sz="1200" dirty="0" err="1" smtClean="0"/>
              <a:t>vlvdsoe</a:t>
            </a:r>
            <a:r>
              <a:rPr lang="en-US" sz="1200" dirty="0" smtClean="0"/>
              <a:t>    </a:t>
            </a:r>
            <a:r>
              <a:rPr lang="en-US" sz="1200" dirty="0" err="1" smtClean="0"/>
              <a:t>rlvdsoe</a:t>
            </a:r>
            <a:r>
              <a:rPr lang="en-US" sz="1200" dirty="0" smtClean="0"/>
              <a:t>   0     </a:t>
            </a:r>
            <a:r>
              <a:rPr lang="en-US" sz="1200" dirty="0" err="1" smtClean="0"/>
              <a:t>vc</a:t>
            </a:r>
            <a:r>
              <a:rPr lang="en-US" sz="1200" dirty="0" smtClean="0"/>
              <a:t> * Set to </a:t>
            </a:r>
            <a:r>
              <a:rPr lang="en-US" sz="1200" dirty="0" err="1" smtClean="0"/>
              <a:t>vc</a:t>
            </a:r>
            <a:r>
              <a:rPr lang="en-US" sz="1200" dirty="0" smtClean="0"/>
              <a:t> to enable buffer output</a:t>
            </a:r>
          </a:p>
          <a:p>
            <a:r>
              <a:rPr lang="fr-FR" sz="1200" dirty="0" err="1" smtClean="0"/>
              <a:t>vrldt</a:t>
            </a:r>
            <a:r>
              <a:rPr lang="fr-FR" sz="1200" dirty="0" smtClean="0"/>
              <a:t>      </a:t>
            </a:r>
            <a:r>
              <a:rPr lang="fr-FR" sz="1200" dirty="0" err="1" smtClean="0"/>
              <a:t>rldt</a:t>
            </a:r>
            <a:r>
              <a:rPr lang="fr-FR" sz="1200" dirty="0" smtClean="0"/>
              <a:t>      0     0  * 0 for LVDS, </a:t>
            </a:r>
            <a:r>
              <a:rPr lang="fr-FR" sz="1200" dirty="0" err="1" smtClean="0"/>
              <a:t>vc</a:t>
            </a:r>
            <a:r>
              <a:rPr lang="fr-FR" sz="1200" dirty="0" smtClean="0"/>
              <a:t> for </a:t>
            </a:r>
            <a:r>
              <a:rPr lang="fr-FR" sz="1200" dirty="0" err="1" smtClean="0"/>
              <a:t>HyperTransport</a:t>
            </a:r>
            <a:endParaRPr lang="fr-FR" sz="1200" dirty="0" smtClean="0"/>
          </a:p>
          <a:p>
            <a:r>
              <a:rPr lang="fr-FR" sz="1200" dirty="0" smtClean="0"/>
              <a:t>*</a:t>
            </a:r>
            <a:r>
              <a:rPr lang="fr-FR" sz="1200" dirty="0" err="1" smtClean="0"/>
              <a:t>vdin</a:t>
            </a:r>
            <a:r>
              <a:rPr lang="fr-FR" sz="1200" dirty="0" smtClean="0"/>
              <a:t>       </a:t>
            </a:r>
            <a:r>
              <a:rPr lang="fr-FR" sz="1200" dirty="0" err="1" smtClean="0"/>
              <a:t>din</a:t>
            </a:r>
            <a:r>
              <a:rPr lang="fr-FR" sz="1200" dirty="0" smtClean="0"/>
              <a:t>       0     pulse(0 </a:t>
            </a:r>
            <a:r>
              <a:rPr lang="fr-FR" sz="1200" dirty="0" err="1" smtClean="0"/>
              <a:t>vc</a:t>
            </a:r>
            <a:r>
              <a:rPr lang="fr-FR" sz="1200" dirty="0" smtClean="0"/>
              <a:t> 0s 0.2ns 0.2ns 8.5ns 17.4ns)</a:t>
            </a:r>
          </a:p>
          <a:p>
            <a:endParaRPr lang="fr-FR" sz="1200" dirty="0" smtClean="0"/>
          </a:p>
          <a:p>
            <a:r>
              <a:rPr lang="fr-FR" sz="1200" dirty="0" smtClean="0"/>
              <a:t>* </a:t>
            </a:r>
            <a:r>
              <a:rPr lang="fr-FR" sz="1200" dirty="0" err="1" smtClean="0"/>
              <a:t>Supply</a:t>
            </a:r>
            <a:r>
              <a:rPr lang="fr-FR" sz="1200" dirty="0" smtClean="0"/>
              <a:t> Voltages Settings</a:t>
            </a:r>
          </a:p>
          <a:p>
            <a:r>
              <a:rPr lang="fr-FR" sz="1200" dirty="0" smtClean="0"/>
              <a:t>.</a:t>
            </a:r>
            <a:r>
              <a:rPr lang="fr-FR" sz="1200" dirty="0" err="1" smtClean="0"/>
              <a:t>param</a:t>
            </a:r>
            <a:r>
              <a:rPr lang="fr-FR" sz="1200" dirty="0" smtClean="0"/>
              <a:t> </a:t>
            </a:r>
            <a:r>
              <a:rPr lang="fr-FR" sz="1200" dirty="0" err="1" smtClean="0"/>
              <a:t>vcn</a:t>
            </a:r>
            <a:r>
              <a:rPr lang="fr-FR" sz="1200" dirty="0" smtClean="0"/>
              <a:t>=2.325</a:t>
            </a:r>
          </a:p>
          <a:p>
            <a:r>
              <a:rPr lang="fr-FR" sz="1200" dirty="0" smtClean="0"/>
              <a:t>.</a:t>
            </a:r>
            <a:r>
              <a:rPr lang="fr-FR" sz="1200" dirty="0" err="1" smtClean="0"/>
              <a:t>param</a:t>
            </a:r>
            <a:r>
              <a:rPr lang="fr-FR" sz="1200" dirty="0" smtClean="0"/>
              <a:t> </a:t>
            </a:r>
            <a:r>
              <a:rPr lang="fr-FR" sz="1200" dirty="0" err="1" smtClean="0"/>
              <a:t>vpd</a:t>
            </a:r>
            <a:r>
              <a:rPr lang="fr-FR" sz="1200" dirty="0" smtClean="0"/>
              <a:t>=2.92</a:t>
            </a:r>
          </a:p>
          <a:p>
            <a:r>
              <a:rPr lang="fr-FR" sz="1200" dirty="0" smtClean="0"/>
              <a:t>.</a:t>
            </a:r>
            <a:r>
              <a:rPr lang="fr-FR" sz="1200" dirty="0" err="1" smtClean="0"/>
              <a:t>param</a:t>
            </a:r>
            <a:r>
              <a:rPr lang="fr-FR" sz="1200" dirty="0" smtClean="0"/>
              <a:t> </a:t>
            </a:r>
            <a:r>
              <a:rPr lang="fr-FR" sz="1200" dirty="0" err="1" smtClean="0"/>
              <a:t>vc</a:t>
            </a:r>
            <a:r>
              <a:rPr lang="fr-FR" sz="1200" dirty="0" smtClean="0"/>
              <a:t>=1.12</a:t>
            </a:r>
          </a:p>
          <a:p>
            <a:endParaRPr lang="fr-FR" sz="1200" dirty="0" smtClean="0"/>
          </a:p>
          <a:p>
            <a:r>
              <a:rPr lang="fr-FR" sz="1200" dirty="0" smtClean="0"/>
              <a:t>* </a:t>
            </a:r>
            <a:r>
              <a:rPr lang="fr-FR" sz="1200" dirty="0" err="1" smtClean="0"/>
              <a:t>Instantiate</a:t>
            </a:r>
            <a:r>
              <a:rPr lang="fr-FR" sz="1200" dirty="0" smtClean="0"/>
              <a:t> Power Supplies</a:t>
            </a:r>
          </a:p>
          <a:p>
            <a:r>
              <a:rPr lang="it-IT" sz="1200" dirty="0" smtClean="0"/>
              <a:t>vvcc       vcc       0     vc     * FPGA core voltage</a:t>
            </a:r>
          </a:p>
          <a:p>
            <a:r>
              <a:rPr lang="en-US" sz="1200" dirty="0" err="1" smtClean="0"/>
              <a:t>vvss</a:t>
            </a:r>
            <a:r>
              <a:rPr lang="en-US" sz="1200" dirty="0" smtClean="0"/>
              <a:t>       </a:t>
            </a:r>
            <a:r>
              <a:rPr lang="en-US" sz="1200" dirty="0" err="1" smtClean="0"/>
              <a:t>vss</a:t>
            </a:r>
            <a:r>
              <a:rPr lang="en-US" sz="1200" dirty="0" smtClean="0"/>
              <a:t>       0     0      * FPGA core ground</a:t>
            </a:r>
          </a:p>
          <a:p>
            <a:r>
              <a:rPr lang="it-IT" sz="1200" dirty="0" smtClean="0"/>
              <a:t>vvccn      vccn      0     vcn    * IO supply voltage</a:t>
            </a:r>
          </a:p>
          <a:p>
            <a:r>
              <a:rPr lang="it-IT" sz="1200" dirty="0" smtClean="0"/>
              <a:t>vvssn      vssn      0     0      * IO ground</a:t>
            </a:r>
          </a:p>
          <a:p>
            <a:r>
              <a:rPr lang="fr-FR" sz="1200" dirty="0" err="1" smtClean="0"/>
              <a:t>vvccpd</a:t>
            </a:r>
            <a:r>
              <a:rPr lang="fr-FR" sz="1200" dirty="0" smtClean="0"/>
              <a:t>     </a:t>
            </a:r>
            <a:r>
              <a:rPr lang="fr-FR" sz="1200" dirty="0" err="1" smtClean="0"/>
              <a:t>vccpd</a:t>
            </a:r>
            <a:r>
              <a:rPr lang="fr-FR" sz="1200" dirty="0" smtClean="0"/>
              <a:t>     0     </a:t>
            </a:r>
            <a:r>
              <a:rPr lang="fr-FR" sz="1200" dirty="0" err="1" smtClean="0"/>
              <a:t>vpd</a:t>
            </a:r>
            <a:r>
              <a:rPr lang="fr-FR" sz="1200" dirty="0" smtClean="0"/>
              <a:t>    * </a:t>
            </a:r>
            <a:r>
              <a:rPr lang="fr-FR" sz="1200" dirty="0" err="1" smtClean="0"/>
              <a:t>Pre</a:t>
            </a:r>
            <a:r>
              <a:rPr lang="fr-FR" sz="1200" dirty="0" smtClean="0"/>
              <a:t>-drive </a:t>
            </a:r>
            <a:r>
              <a:rPr lang="fr-FR" sz="1200" dirty="0" err="1" smtClean="0"/>
              <a:t>supply</a:t>
            </a:r>
            <a:r>
              <a:rPr lang="fr-FR" sz="1200" dirty="0" smtClean="0"/>
              <a:t> voltage</a:t>
            </a:r>
          </a:p>
          <a:p>
            <a:endParaRPr lang="fr-FR" sz="1200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555570" y="288882"/>
            <a:ext cx="7740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Sortie LVDS sous forme de .</a:t>
            </a:r>
            <a:r>
              <a:rPr lang="fr-FR" dirty="0" err="1" smtClean="0"/>
              <a:t>subckt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93726" y="654012"/>
            <a:ext cx="763121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* IO Buffer </a:t>
            </a:r>
            <a:r>
              <a:rPr lang="fr-FR" sz="1400" dirty="0" err="1" smtClean="0"/>
              <a:t>Netlist</a:t>
            </a:r>
            <a:r>
              <a:rPr lang="fr-FR" sz="1400" dirty="0" smtClean="0"/>
              <a:t> </a:t>
            </a:r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* </a:t>
            </a:r>
            <a:r>
              <a:rPr lang="fr-FR" sz="1400" dirty="0" err="1" smtClean="0"/>
              <a:t>Instantiate</a:t>
            </a:r>
            <a:r>
              <a:rPr lang="fr-FR" sz="1400" dirty="0" smtClean="0"/>
              <a:t> I/O Buffer</a:t>
            </a:r>
          </a:p>
          <a:p>
            <a:r>
              <a:rPr lang="fr-FR" sz="1400" dirty="0" err="1" smtClean="0"/>
              <a:t>xlvds_buf</a:t>
            </a:r>
            <a:r>
              <a:rPr lang="fr-FR" sz="1400" dirty="0" smtClean="0"/>
              <a:t> </a:t>
            </a:r>
            <a:r>
              <a:rPr lang="fr-FR" sz="1400" dirty="0" err="1" smtClean="0"/>
              <a:t>din</a:t>
            </a:r>
            <a:r>
              <a:rPr lang="fr-FR" sz="1400" dirty="0" smtClean="0"/>
              <a:t> die </a:t>
            </a:r>
            <a:r>
              <a:rPr lang="fr-FR" sz="1400" dirty="0" err="1" smtClean="0"/>
              <a:t>dieb</a:t>
            </a:r>
            <a:r>
              <a:rPr lang="fr-FR" sz="1400" dirty="0" smtClean="0"/>
              <a:t> </a:t>
            </a:r>
            <a:r>
              <a:rPr lang="fr-FR" sz="1400" dirty="0" err="1" smtClean="0"/>
              <a:t>rldt</a:t>
            </a:r>
            <a:r>
              <a:rPr lang="fr-FR" sz="1400" dirty="0" smtClean="0"/>
              <a:t> </a:t>
            </a:r>
            <a:r>
              <a:rPr lang="fr-FR" sz="1400" dirty="0" err="1" smtClean="0"/>
              <a:t>rlvdsoe</a:t>
            </a:r>
            <a:r>
              <a:rPr lang="fr-FR" sz="1400" dirty="0" smtClean="0"/>
              <a:t> </a:t>
            </a:r>
            <a:r>
              <a:rPr lang="fr-FR" sz="1400" dirty="0" err="1" smtClean="0"/>
              <a:t>vccn</a:t>
            </a:r>
            <a:r>
              <a:rPr lang="fr-FR" sz="1400" dirty="0" smtClean="0"/>
              <a:t> vcpad0 vcpad1 </a:t>
            </a:r>
            <a:r>
              <a:rPr lang="fr-FR" sz="1400" dirty="0" err="1" smtClean="0"/>
              <a:t>lvds_out</a:t>
            </a:r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* </a:t>
            </a:r>
            <a:r>
              <a:rPr lang="fr-FR" sz="1400" dirty="0" err="1" smtClean="0"/>
              <a:t>Internal</a:t>
            </a:r>
            <a:r>
              <a:rPr lang="fr-FR" sz="1400" dirty="0" smtClean="0"/>
              <a:t> </a:t>
            </a:r>
            <a:r>
              <a:rPr lang="fr-FR" sz="1400" dirty="0" err="1" smtClean="0"/>
              <a:t>Loading</a:t>
            </a:r>
            <a:r>
              <a:rPr lang="fr-FR" sz="1400" dirty="0" smtClean="0"/>
              <a:t> on Pad</a:t>
            </a:r>
          </a:p>
          <a:p>
            <a:r>
              <a:rPr lang="en-US" sz="1400" dirty="0" smtClean="0"/>
              <a:t>* - These pads also have single-ended buffers connected to them. These</a:t>
            </a:r>
          </a:p>
          <a:p>
            <a:r>
              <a:rPr lang="en-US" sz="1400" dirty="0" smtClean="0"/>
              <a:t>*   buffers are disabled but add parasitic loads that are modeled below:</a:t>
            </a:r>
          </a:p>
          <a:p>
            <a:r>
              <a:rPr lang="fr-FR" sz="1400" dirty="0" err="1" smtClean="0"/>
              <a:t>xhio_load</a:t>
            </a:r>
            <a:r>
              <a:rPr lang="fr-FR" sz="1400" dirty="0" smtClean="0"/>
              <a:t> die </a:t>
            </a:r>
            <a:r>
              <a:rPr lang="fr-FR" sz="1400" dirty="0" err="1" smtClean="0"/>
              <a:t>vccn</a:t>
            </a:r>
            <a:r>
              <a:rPr lang="fr-FR" sz="1400" dirty="0" smtClean="0"/>
              <a:t> </a:t>
            </a:r>
            <a:r>
              <a:rPr lang="fr-FR" sz="1400" dirty="0" err="1" smtClean="0"/>
              <a:t>vccpd</a:t>
            </a:r>
            <a:r>
              <a:rPr lang="fr-FR" sz="1400" dirty="0" smtClean="0"/>
              <a:t> vcpad0 </a:t>
            </a:r>
            <a:r>
              <a:rPr lang="fr-FR" sz="1400" dirty="0" err="1" smtClean="0"/>
              <a:t>hio_load</a:t>
            </a:r>
            <a:endParaRPr lang="fr-FR" sz="1400" dirty="0" smtClean="0"/>
          </a:p>
          <a:p>
            <a:r>
              <a:rPr lang="fr-FR" sz="1400" dirty="0" err="1" smtClean="0"/>
              <a:t>xhio_loadb</a:t>
            </a:r>
            <a:r>
              <a:rPr lang="fr-FR" sz="1400" dirty="0" smtClean="0"/>
              <a:t> </a:t>
            </a:r>
            <a:r>
              <a:rPr lang="fr-FR" sz="1400" dirty="0" err="1" smtClean="0"/>
              <a:t>dieb</a:t>
            </a:r>
            <a:r>
              <a:rPr lang="fr-FR" sz="1400" dirty="0" smtClean="0"/>
              <a:t> </a:t>
            </a:r>
            <a:r>
              <a:rPr lang="fr-FR" sz="1400" dirty="0" err="1" smtClean="0"/>
              <a:t>vccn</a:t>
            </a:r>
            <a:r>
              <a:rPr lang="fr-FR" sz="1400" dirty="0" smtClean="0"/>
              <a:t> </a:t>
            </a:r>
            <a:r>
              <a:rPr lang="fr-FR" sz="1400" dirty="0" err="1" smtClean="0"/>
              <a:t>vccpd</a:t>
            </a:r>
            <a:r>
              <a:rPr lang="fr-FR" sz="1400" dirty="0" smtClean="0"/>
              <a:t> vcpad1 </a:t>
            </a:r>
            <a:r>
              <a:rPr lang="fr-FR" sz="1400" dirty="0" err="1" smtClean="0"/>
              <a:t>hio_load</a:t>
            </a:r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* I/O Buffer Package Model</a:t>
            </a:r>
          </a:p>
          <a:p>
            <a:r>
              <a:rPr lang="fr-FR" sz="1400" dirty="0" smtClean="0"/>
              <a:t>* - Standard </a:t>
            </a:r>
            <a:r>
              <a:rPr lang="fr-FR" sz="1400" dirty="0" err="1" smtClean="0"/>
              <a:t>Stratix</a:t>
            </a:r>
            <a:r>
              <a:rPr lang="fr-FR" sz="1400" dirty="0" smtClean="0"/>
              <a:t> II GX package model</a:t>
            </a:r>
          </a:p>
          <a:p>
            <a:r>
              <a:rPr lang="fr-FR" sz="1400" dirty="0" smtClean="0"/>
              <a:t>* Positive end</a:t>
            </a:r>
          </a:p>
          <a:p>
            <a:r>
              <a:rPr lang="fr-FR" sz="1400" dirty="0" smtClean="0"/>
              <a:t>*.</a:t>
            </a:r>
            <a:r>
              <a:rPr lang="fr-FR" sz="1400" dirty="0" err="1" smtClean="0"/>
              <a:t>include</a:t>
            </a:r>
            <a:r>
              <a:rPr lang="fr-FR" sz="1400" dirty="0" smtClean="0"/>
              <a:t> 'lib/</a:t>
            </a:r>
            <a:r>
              <a:rPr lang="fr-FR" sz="1400" dirty="0" err="1" smtClean="0"/>
              <a:t>siigx_package_model.sp</a:t>
            </a:r>
            <a:r>
              <a:rPr lang="fr-FR" sz="1400" dirty="0" smtClean="0"/>
              <a:t>'</a:t>
            </a:r>
          </a:p>
          <a:p>
            <a:r>
              <a:rPr lang="fr-FR" sz="1400" dirty="0" err="1" smtClean="0"/>
              <a:t>Wpkg</a:t>
            </a:r>
            <a:r>
              <a:rPr lang="fr-FR" sz="1400" dirty="0" smtClean="0"/>
              <a:t> die 0 pin 0  N=1  L=0.01  RLGCMODEL=</a:t>
            </a:r>
            <a:r>
              <a:rPr lang="fr-FR" sz="1400" dirty="0" err="1" smtClean="0"/>
              <a:t>GX_Pkg_model</a:t>
            </a:r>
            <a:endParaRPr lang="fr-FR" sz="1400" dirty="0" smtClean="0"/>
          </a:p>
          <a:p>
            <a:r>
              <a:rPr lang="fr-FR" sz="1400" dirty="0" smtClean="0"/>
              <a:t>* </a:t>
            </a:r>
            <a:r>
              <a:rPr lang="fr-FR" sz="1400" dirty="0" err="1" smtClean="0"/>
              <a:t>Negative</a:t>
            </a:r>
            <a:r>
              <a:rPr lang="fr-FR" sz="1400" dirty="0" smtClean="0"/>
              <a:t> end</a:t>
            </a:r>
          </a:p>
          <a:p>
            <a:r>
              <a:rPr lang="fr-FR" sz="1400" dirty="0" err="1" smtClean="0"/>
              <a:t>Wpkgb</a:t>
            </a:r>
            <a:r>
              <a:rPr lang="fr-FR" sz="1400" dirty="0" smtClean="0"/>
              <a:t> </a:t>
            </a:r>
            <a:r>
              <a:rPr lang="fr-FR" sz="1400" dirty="0" err="1" smtClean="0"/>
              <a:t>dieb</a:t>
            </a:r>
            <a:r>
              <a:rPr lang="fr-FR" sz="1400" dirty="0" smtClean="0"/>
              <a:t> 0 </a:t>
            </a:r>
            <a:r>
              <a:rPr lang="fr-FR" sz="1400" dirty="0" err="1" smtClean="0"/>
              <a:t>pinb</a:t>
            </a:r>
            <a:r>
              <a:rPr lang="fr-FR" sz="1400" dirty="0" smtClean="0"/>
              <a:t> 0  N=1  L=0.01  RLGCMODEL=</a:t>
            </a:r>
            <a:r>
              <a:rPr lang="fr-FR" sz="1400" dirty="0" err="1" smtClean="0"/>
              <a:t>GX_Pkg_model</a:t>
            </a:r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ends</a:t>
            </a:r>
            <a:r>
              <a:rPr lang="fr-FR" sz="1400" dirty="0" smtClean="0"/>
              <a:t> ep2sgx_out</a:t>
            </a:r>
          </a:p>
          <a:p>
            <a:endParaRPr lang="fr-FR" sz="14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19057" y="179343"/>
            <a:ext cx="78868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400" dirty="0" smtClean="0"/>
          </a:p>
          <a:p>
            <a:endParaRPr lang="fr-FR" sz="1400" dirty="0" smtClean="0"/>
          </a:p>
          <a:p>
            <a:endParaRPr lang="fr-FR" sz="1400" dirty="0" smtClean="0"/>
          </a:p>
          <a:p>
            <a:endParaRPr lang="fr-FR" sz="1400" dirty="0" smtClean="0"/>
          </a:p>
          <a:p>
            <a:endParaRPr lang="fr-FR" sz="1400" dirty="0" smtClean="0"/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701622" y="800064"/>
            <a:ext cx="810588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en-US" sz="1400" dirty="0" smtClean="0"/>
              <a:t>* </a:t>
            </a:r>
            <a:r>
              <a:rPr lang="en-US" sz="1400" dirty="0" err="1" smtClean="0"/>
              <a:t>Quartus</a:t>
            </a:r>
            <a:r>
              <a:rPr lang="en-US" sz="1400" dirty="0" smtClean="0"/>
              <a:t> HSPICE Writer I/O Simulation Deck</a:t>
            </a:r>
          </a:p>
          <a:p>
            <a:r>
              <a:rPr lang="fr-FR" sz="1400" dirty="0" smtClean="0"/>
              <a:t>*</a:t>
            </a:r>
          </a:p>
          <a:p>
            <a:r>
              <a:rPr lang="en-US" sz="1400" dirty="0" smtClean="0"/>
              <a:t>* This spice simulation deck was automatically generated by </a:t>
            </a:r>
            <a:r>
              <a:rPr lang="en-US" sz="1400" dirty="0" err="1" smtClean="0"/>
              <a:t>Quartus</a:t>
            </a:r>
            <a:r>
              <a:rPr lang="en-US" sz="1400" dirty="0" smtClean="0"/>
              <a:t> for</a:t>
            </a:r>
          </a:p>
          <a:p>
            <a:r>
              <a:rPr lang="fr-FR" sz="1400" dirty="0" smtClean="0"/>
              <a:t>* the </a:t>
            </a:r>
            <a:r>
              <a:rPr lang="fr-FR" sz="1400" dirty="0" err="1" smtClean="0"/>
              <a:t>following</a:t>
            </a:r>
            <a:r>
              <a:rPr lang="fr-FR" sz="1400" dirty="0" smtClean="0"/>
              <a:t> IO settings:</a:t>
            </a:r>
          </a:p>
          <a:p>
            <a:r>
              <a:rPr lang="fr-FR" sz="1400" dirty="0" smtClean="0"/>
              <a:t>*</a:t>
            </a:r>
          </a:p>
          <a:p>
            <a:r>
              <a:rPr lang="fr-FR" sz="1400" dirty="0" smtClean="0"/>
              <a:t>*  </a:t>
            </a:r>
            <a:r>
              <a:rPr lang="fr-FR" sz="1400" dirty="0" err="1" smtClean="0"/>
              <a:t>Device</a:t>
            </a:r>
            <a:r>
              <a:rPr lang="fr-FR" sz="1400" dirty="0" smtClean="0"/>
              <a:t>:       EP2SGX90FF1508C3</a:t>
            </a:r>
          </a:p>
          <a:p>
            <a:r>
              <a:rPr lang="fr-FR" sz="1400" dirty="0" smtClean="0"/>
              <a:t>*  Speed Grade:  C3</a:t>
            </a:r>
          </a:p>
          <a:p>
            <a:r>
              <a:rPr lang="fr-FR" sz="1400" dirty="0" smtClean="0"/>
              <a:t>*  Pins:         AD33 (dataout1)</a:t>
            </a:r>
          </a:p>
          <a:p>
            <a:r>
              <a:rPr lang="fr-FR" sz="1400" dirty="0" smtClean="0"/>
              <a:t>*                AE33 (dataout1(n))</a:t>
            </a:r>
          </a:p>
          <a:p>
            <a:r>
              <a:rPr lang="pl-PL" sz="1400" dirty="0" smtClean="0"/>
              <a:t>*  Bank:         IO Bank 1 (Row I/O)</a:t>
            </a:r>
          </a:p>
          <a:p>
            <a:r>
              <a:rPr lang="fr-FR" sz="1400" dirty="0" smtClean="0"/>
              <a:t>*  I/O Standard: LVDS</a:t>
            </a:r>
          </a:p>
          <a:p>
            <a:r>
              <a:rPr lang="fr-FR" sz="1400" dirty="0" smtClean="0"/>
              <a:t>* OCT:          Off</a:t>
            </a:r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* </a:t>
            </a:r>
            <a:r>
              <a:rPr lang="fr-FR" sz="1400" dirty="0" err="1" smtClean="0"/>
              <a:t>Process</a:t>
            </a:r>
            <a:r>
              <a:rPr lang="fr-FR" sz="1400" dirty="0" smtClean="0"/>
              <a:t> Settings</a:t>
            </a:r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.options </a:t>
            </a:r>
            <a:r>
              <a:rPr lang="fr-FR" sz="1400" dirty="0" err="1" smtClean="0"/>
              <a:t>brief</a:t>
            </a:r>
            <a:r>
              <a:rPr lang="fr-FR" sz="1400" dirty="0" smtClean="0"/>
              <a:t> 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inc</a:t>
            </a:r>
            <a:r>
              <a:rPr lang="fr-FR" sz="1400" dirty="0" smtClean="0"/>
              <a:t> 'lib/sii_tt.inc' * TT </a:t>
            </a:r>
            <a:r>
              <a:rPr lang="fr-FR" sz="1400" dirty="0" err="1" smtClean="0"/>
              <a:t>process</a:t>
            </a:r>
            <a:r>
              <a:rPr lang="fr-FR" sz="1400" dirty="0" smtClean="0"/>
              <a:t> corner</a:t>
            </a:r>
          </a:p>
          <a:p>
            <a:endParaRPr lang="fr-FR" sz="1400" dirty="0" smtClean="0"/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* Simulation Options</a:t>
            </a:r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.options </a:t>
            </a:r>
            <a:r>
              <a:rPr lang="fr-FR" sz="1400" dirty="0" err="1" smtClean="0"/>
              <a:t>brief</a:t>
            </a:r>
            <a:r>
              <a:rPr lang="fr-FR" sz="1400" dirty="0" smtClean="0"/>
              <a:t>=0</a:t>
            </a:r>
          </a:p>
          <a:p>
            <a:r>
              <a:rPr lang="en-US" sz="1400" dirty="0" smtClean="0"/>
              <a:t>.options </a:t>
            </a:r>
            <a:r>
              <a:rPr lang="en-US" sz="1400" dirty="0" err="1" smtClean="0"/>
              <a:t>badchr</a:t>
            </a:r>
            <a:r>
              <a:rPr lang="en-US" sz="1400" dirty="0" smtClean="0"/>
              <a:t> co=132 scale=1e-6 acct </a:t>
            </a:r>
            <a:r>
              <a:rPr lang="en-US" sz="1400" dirty="0" err="1" smtClean="0"/>
              <a:t>ingold</a:t>
            </a:r>
            <a:r>
              <a:rPr lang="en-US" sz="1400" dirty="0" smtClean="0"/>
              <a:t>=2 </a:t>
            </a:r>
            <a:r>
              <a:rPr lang="en-US" sz="1400" dirty="0" err="1" smtClean="0"/>
              <a:t>nomod</a:t>
            </a:r>
            <a:r>
              <a:rPr lang="en-US" sz="1400" dirty="0" smtClean="0"/>
              <a:t> </a:t>
            </a:r>
            <a:r>
              <a:rPr lang="en-US" sz="1400" dirty="0" err="1" smtClean="0"/>
              <a:t>dv</a:t>
            </a:r>
            <a:r>
              <a:rPr lang="en-US" sz="1400" dirty="0" smtClean="0"/>
              <a:t>=1.0 </a:t>
            </a:r>
          </a:p>
          <a:p>
            <a:r>
              <a:rPr lang="it-IT" sz="1400" dirty="0" smtClean="0"/>
              <a:t>+        dcstep=1 absv=1e-3 absi=1e-8 probe csdf=2 accurate=1</a:t>
            </a:r>
          </a:p>
          <a:p>
            <a:r>
              <a:rPr lang="fr-FR" sz="1400" dirty="0" smtClean="0"/>
              <a:t>+        converge=1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temp</a:t>
            </a:r>
            <a:r>
              <a:rPr lang="fr-FR" sz="1400" dirty="0" smtClean="0"/>
              <a:t> 85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774648" y="240804"/>
            <a:ext cx="795983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* Constant </a:t>
            </a:r>
            <a:r>
              <a:rPr lang="fr-FR" sz="1400" dirty="0" err="1" smtClean="0"/>
              <a:t>Definition</a:t>
            </a:r>
            <a:endParaRPr lang="fr-FR" sz="1400" dirty="0" smtClean="0"/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en-US" sz="1400" dirty="0" err="1" smtClean="0"/>
              <a:t>vlvdsoe</a:t>
            </a:r>
            <a:r>
              <a:rPr lang="en-US" sz="1400" dirty="0" smtClean="0"/>
              <a:t>    </a:t>
            </a:r>
            <a:r>
              <a:rPr lang="en-US" sz="1400" dirty="0" err="1" smtClean="0"/>
              <a:t>rlvdsoe</a:t>
            </a:r>
            <a:r>
              <a:rPr lang="en-US" sz="1400" dirty="0" smtClean="0"/>
              <a:t>   0     </a:t>
            </a:r>
            <a:r>
              <a:rPr lang="en-US" sz="1400" dirty="0" err="1" smtClean="0"/>
              <a:t>vc</a:t>
            </a:r>
            <a:r>
              <a:rPr lang="en-US" sz="1400" dirty="0" smtClean="0"/>
              <a:t> * Set to </a:t>
            </a:r>
            <a:r>
              <a:rPr lang="en-US" sz="1400" dirty="0" err="1" smtClean="0"/>
              <a:t>vc</a:t>
            </a:r>
            <a:r>
              <a:rPr lang="en-US" sz="1400" dirty="0" smtClean="0"/>
              <a:t> to enable buffer output</a:t>
            </a:r>
          </a:p>
          <a:p>
            <a:r>
              <a:rPr lang="fr-FR" sz="1400" dirty="0" err="1" smtClean="0"/>
              <a:t>vrldt</a:t>
            </a:r>
            <a:r>
              <a:rPr lang="fr-FR" sz="1400" dirty="0" smtClean="0"/>
              <a:t>      </a:t>
            </a:r>
            <a:r>
              <a:rPr lang="fr-FR" sz="1400" dirty="0" err="1" smtClean="0"/>
              <a:t>rldt</a:t>
            </a:r>
            <a:r>
              <a:rPr lang="fr-FR" sz="1400" dirty="0" smtClean="0"/>
              <a:t>      0     0  * 0 for LVDS, </a:t>
            </a:r>
            <a:r>
              <a:rPr lang="fr-FR" sz="1400" dirty="0" err="1" smtClean="0"/>
              <a:t>vc</a:t>
            </a:r>
            <a:r>
              <a:rPr lang="fr-FR" sz="1400" dirty="0" smtClean="0"/>
              <a:t> for </a:t>
            </a:r>
            <a:r>
              <a:rPr lang="fr-FR" sz="1400" dirty="0" err="1" smtClean="0"/>
              <a:t>HyperTransport</a:t>
            </a:r>
            <a:endParaRPr lang="fr-FR" sz="1400" dirty="0" smtClean="0"/>
          </a:p>
          <a:p>
            <a:r>
              <a:rPr lang="fr-FR" sz="1400" dirty="0" err="1" smtClean="0"/>
              <a:t>vdin</a:t>
            </a:r>
            <a:r>
              <a:rPr lang="fr-FR" sz="1400" dirty="0" smtClean="0"/>
              <a:t>       </a:t>
            </a:r>
            <a:r>
              <a:rPr lang="fr-FR" sz="1400" dirty="0" err="1" smtClean="0"/>
              <a:t>din</a:t>
            </a:r>
            <a:r>
              <a:rPr lang="fr-FR" sz="1400" dirty="0" smtClean="0"/>
              <a:t>       0     pulse(0 </a:t>
            </a:r>
            <a:r>
              <a:rPr lang="fr-FR" sz="1400" dirty="0" err="1" smtClean="0"/>
              <a:t>vc</a:t>
            </a:r>
            <a:r>
              <a:rPr lang="fr-FR" sz="1400" dirty="0" smtClean="0"/>
              <a:t> 0s 0.2ns 0.2ns 8.5ns 17.4ns)</a:t>
            </a:r>
          </a:p>
          <a:p>
            <a:endParaRPr lang="fr-FR" sz="1400" dirty="0" smtClean="0"/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* IO Buffer </a:t>
            </a:r>
            <a:r>
              <a:rPr lang="fr-FR" sz="1400" dirty="0" err="1" smtClean="0"/>
              <a:t>Netlist</a:t>
            </a:r>
            <a:r>
              <a:rPr lang="fr-FR" sz="1400" dirty="0" smtClean="0"/>
              <a:t> </a:t>
            </a:r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include</a:t>
            </a:r>
            <a:r>
              <a:rPr lang="fr-FR" sz="1400" dirty="0" smtClean="0"/>
              <a:t> '</a:t>
            </a:r>
            <a:r>
              <a:rPr lang="fr-FR" sz="1400" dirty="0" err="1" smtClean="0"/>
              <a:t>cir</a:t>
            </a:r>
            <a:r>
              <a:rPr lang="fr-FR" sz="1400" dirty="0" smtClean="0"/>
              <a:t>/lvds_output.inc'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include</a:t>
            </a:r>
            <a:r>
              <a:rPr lang="fr-FR" sz="1400" dirty="0" smtClean="0"/>
              <a:t> '</a:t>
            </a:r>
            <a:r>
              <a:rPr lang="fr-FR" sz="1400" dirty="0" err="1" smtClean="0"/>
              <a:t>cir</a:t>
            </a:r>
            <a:r>
              <a:rPr lang="fr-FR" sz="1400" dirty="0" smtClean="0"/>
              <a:t>/hio_buffer_load.inc'</a:t>
            </a:r>
          </a:p>
          <a:p>
            <a:endParaRPr lang="fr-FR" sz="1400" dirty="0" smtClean="0"/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* I/O Buffer </a:t>
            </a:r>
            <a:r>
              <a:rPr lang="fr-FR" sz="1400" dirty="0" err="1" smtClean="0"/>
              <a:t>Instantiation</a:t>
            </a:r>
            <a:endParaRPr lang="fr-FR" sz="1400" dirty="0" smtClean="0"/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endParaRPr lang="fr-FR" sz="1400" dirty="0" smtClean="0"/>
          </a:p>
          <a:p>
            <a:r>
              <a:rPr lang="fr-FR" sz="1400" dirty="0" smtClean="0"/>
              <a:t>* </a:t>
            </a:r>
            <a:r>
              <a:rPr lang="fr-FR" sz="1400" dirty="0" err="1" smtClean="0"/>
              <a:t>Supply</a:t>
            </a:r>
            <a:r>
              <a:rPr lang="fr-FR" sz="1400" dirty="0" smtClean="0"/>
              <a:t> Voltages Settings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param</a:t>
            </a:r>
            <a:r>
              <a:rPr lang="fr-FR" sz="1400" dirty="0" smtClean="0"/>
              <a:t> </a:t>
            </a:r>
            <a:r>
              <a:rPr lang="fr-FR" sz="1400" dirty="0" err="1" smtClean="0"/>
              <a:t>vcn</a:t>
            </a:r>
            <a:r>
              <a:rPr lang="fr-FR" sz="1400" dirty="0" smtClean="0"/>
              <a:t>=2.325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param</a:t>
            </a:r>
            <a:r>
              <a:rPr lang="fr-FR" sz="1400" dirty="0" smtClean="0"/>
              <a:t> </a:t>
            </a:r>
            <a:r>
              <a:rPr lang="fr-FR" sz="1400" dirty="0" err="1" smtClean="0"/>
              <a:t>vpd</a:t>
            </a:r>
            <a:r>
              <a:rPr lang="fr-FR" sz="1400" dirty="0" smtClean="0"/>
              <a:t>=2.92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param</a:t>
            </a:r>
            <a:r>
              <a:rPr lang="fr-FR" sz="1400" dirty="0" smtClean="0"/>
              <a:t> </a:t>
            </a:r>
            <a:r>
              <a:rPr lang="fr-FR" sz="1400" dirty="0" err="1" smtClean="0"/>
              <a:t>vc</a:t>
            </a:r>
            <a:r>
              <a:rPr lang="fr-FR" sz="1400" dirty="0" smtClean="0"/>
              <a:t>=1.12</a:t>
            </a:r>
          </a:p>
          <a:p>
            <a:endParaRPr lang="fr-FR" sz="1400" dirty="0" smtClean="0"/>
          </a:p>
          <a:p>
            <a:r>
              <a:rPr lang="fr-FR" sz="1400" dirty="0" smtClean="0"/>
              <a:t>* </a:t>
            </a:r>
            <a:r>
              <a:rPr lang="fr-FR" sz="1400" dirty="0" err="1" smtClean="0"/>
              <a:t>Instantiate</a:t>
            </a:r>
            <a:r>
              <a:rPr lang="fr-FR" sz="1400" dirty="0" smtClean="0"/>
              <a:t> Power Supplies</a:t>
            </a:r>
          </a:p>
          <a:p>
            <a:r>
              <a:rPr lang="it-IT" sz="1400" dirty="0" smtClean="0"/>
              <a:t>vvcc       vcc       0     vc     * FPGA core voltage</a:t>
            </a:r>
          </a:p>
          <a:p>
            <a:r>
              <a:rPr lang="en-US" sz="1400" dirty="0" err="1" smtClean="0"/>
              <a:t>vvss</a:t>
            </a:r>
            <a:r>
              <a:rPr lang="en-US" sz="1400" dirty="0" smtClean="0"/>
              <a:t>       </a:t>
            </a:r>
            <a:r>
              <a:rPr lang="en-US" sz="1400" dirty="0" err="1" smtClean="0"/>
              <a:t>vss</a:t>
            </a:r>
            <a:r>
              <a:rPr lang="en-US" sz="1400" dirty="0" smtClean="0"/>
              <a:t>       0     0      * FPGA core ground</a:t>
            </a:r>
          </a:p>
          <a:p>
            <a:r>
              <a:rPr lang="it-IT" sz="1400" dirty="0" smtClean="0"/>
              <a:t>vvccn      vccn      0     vcn    * IO supply voltage</a:t>
            </a:r>
          </a:p>
          <a:p>
            <a:r>
              <a:rPr lang="it-IT" sz="1400" dirty="0" smtClean="0"/>
              <a:t>vvssn      vssn      0     0      * IO ground</a:t>
            </a:r>
          </a:p>
          <a:p>
            <a:r>
              <a:rPr lang="fr-FR" sz="1400" dirty="0" err="1" smtClean="0"/>
              <a:t>vvccpd</a:t>
            </a:r>
            <a:r>
              <a:rPr lang="fr-FR" sz="1400" dirty="0" smtClean="0"/>
              <a:t>     </a:t>
            </a:r>
            <a:r>
              <a:rPr lang="fr-FR" sz="1400" dirty="0" err="1" smtClean="0"/>
              <a:t>vccpd</a:t>
            </a:r>
            <a:r>
              <a:rPr lang="fr-FR" sz="1400" dirty="0" smtClean="0"/>
              <a:t>     0     </a:t>
            </a:r>
            <a:r>
              <a:rPr lang="fr-FR" sz="1400" dirty="0" err="1" smtClean="0"/>
              <a:t>vpd</a:t>
            </a:r>
            <a:r>
              <a:rPr lang="fr-FR" sz="1400" dirty="0" smtClean="0"/>
              <a:t>    * </a:t>
            </a:r>
            <a:r>
              <a:rPr lang="fr-FR" sz="1400" dirty="0" err="1" smtClean="0"/>
              <a:t>Pre</a:t>
            </a:r>
            <a:r>
              <a:rPr lang="fr-FR" sz="1400" dirty="0" smtClean="0"/>
              <a:t>-drive </a:t>
            </a:r>
            <a:r>
              <a:rPr lang="fr-FR" sz="1400" dirty="0" err="1" smtClean="0"/>
              <a:t>supply</a:t>
            </a:r>
            <a:r>
              <a:rPr lang="fr-FR" sz="1400" dirty="0" smtClean="0"/>
              <a:t> voltage</a:t>
            </a:r>
          </a:p>
          <a:p>
            <a:endParaRPr lang="fr-FR" sz="1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84187" y="215857"/>
            <a:ext cx="7704243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 </a:t>
            </a:r>
            <a:r>
              <a:rPr lang="fr-FR" sz="1400" dirty="0" err="1" smtClean="0"/>
              <a:t>Instantiate</a:t>
            </a:r>
            <a:r>
              <a:rPr lang="fr-FR" sz="1400" dirty="0" smtClean="0"/>
              <a:t> I/O Buffer</a:t>
            </a:r>
          </a:p>
          <a:p>
            <a:r>
              <a:rPr lang="fr-FR" sz="1400" dirty="0" err="1" smtClean="0"/>
              <a:t>xlvds_buf</a:t>
            </a:r>
            <a:r>
              <a:rPr lang="fr-FR" sz="1400" dirty="0" smtClean="0"/>
              <a:t> </a:t>
            </a:r>
            <a:r>
              <a:rPr lang="fr-FR" sz="1400" dirty="0" err="1" smtClean="0"/>
              <a:t>din</a:t>
            </a:r>
            <a:r>
              <a:rPr lang="fr-FR" sz="1400" dirty="0" smtClean="0"/>
              <a:t> die </a:t>
            </a:r>
            <a:r>
              <a:rPr lang="fr-FR" sz="1400" dirty="0" err="1" smtClean="0"/>
              <a:t>dieb</a:t>
            </a:r>
            <a:r>
              <a:rPr lang="fr-FR" sz="1400" dirty="0" smtClean="0"/>
              <a:t> </a:t>
            </a:r>
            <a:r>
              <a:rPr lang="fr-FR" sz="1400" dirty="0" err="1" smtClean="0"/>
              <a:t>rldt</a:t>
            </a:r>
            <a:r>
              <a:rPr lang="fr-FR" sz="1400" dirty="0" smtClean="0"/>
              <a:t> </a:t>
            </a:r>
            <a:r>
              <a:rPr lang="fr-FR" sz="1400" dirty="0" err="1" smtClean="0"/>
              <a:t>rlvdsoe</a:t>
            </a:r>
            <a:r>
              <a:rPr lang="fr-FR" sz="1400" dirty="0" smtClean="0"/>
              <a:t> </a:t>
            </a:r>
            <a:r>
              <a:rPr lang="fr-FR" sz="1400" dirty="0" err="1" smtClean="0"/>
              <a:t>vccn</a:t>
            </a:r>
            <a:r>
              <a:rPr lang="fr-FR" sz="1400" dirty="0" smtClean="0"/>
              <a:t> vcpad0 vcpad1 </a:t>
            </a:r>
            <a:r>
              <a:rPr lang="fr-FR" sz="1400" dirty="0" err="1" smtClean="0"/>
              <a:t>lvds_out</a:t>
            </a:r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* </a:t>
            </a:r>
            <a:r>
              <a:rPr lang="fr-FR" sz="1400" dirty="0" err="1" smtClean="0"/>
              <a:t>Internal</a:t>
            </a:r>
            <a:r>
              <a:rPr lang="fr-FR" sz="1400" dirty="0" smtClean="0"/>
              <a:t> </a:t>
            </a:r>
            <a:r>
              <a:rPr lang="fr-FR" sz="1400" dirty="0" err="1" smtClean="0"/>
              <a:t>Loading</a:t>
            </a:r>
            <a:r>
              <a:rPr lang="fr-FR" sz="1400" dirty="0" smtClean="0"/>
              <a:t> on Pad</a:t>
            </a:r>
          </a:p>
          <a:p>
            <a:r>
              <a:rPr lang="en-US" sz="1400" dirty="0" smtClean="0"/>
              <a:t>* - These pads also have single-ended buffers connected to them. These</a:t>
            </a:r>
          </a:p>
          <a:p>
            <a:r>
              <a:rPr lang="en-US" sz="1400" dirty="0" smtClean="0"/>
              <a:t>*   buffers are disabled but add parasitic loads that are modeled below:</a:t>
            </a:r>
          </a:p>
          <a:p>
            <a:r>
              <a:rPr lang="fr-FR" sz="1400" dirty="0" err="1" smtClean="0"/>
              <a:t>xhio_load</a:t>
            </a:r>
            <a:r>
              <a:rPr lang="fr-FR" sz="1400" dirty="0" smtClean="0"/>
              <a:t> die </a:t>
            </a:r>
            <a:r>
              <a:rPr lang="fr-FR" sz="1400" dirty="0" err="1" smtClean="0"/>
              <a:t>vccn</a:t>
            </a:r>
            <a:r>
              <a:rPr lang="fr-FR" sz="1400" dirty="0" smtClean="0"/>
              <a:t> </a:t>
            </a:r>
            <a:r>
              <a:rPr lang="fr-FR" sz="1400" dirty="0" err="1" smtClean="0"/>
              <a:t>vccpd</a:t>
            </a:r>
            <a:r>
              <a:rPr lang="fr-FR" sz="1400" dirty="0" smtClean="0"/>
              <a:t> vcpad0 </a:t>
            </a:r>
            <a:r>
              <a:rPr lang="fr-FR" sz="1400" dirty="0" err="1" smtClean="0"/>
              <a:t>hio_load</a:t>
            </a:r>
            <a:endParaRPr lang="fr-FR" sz="1400" dirty="0" smtClean="0"/>
          </a:p>
          <a:p>
            <a:r>
              <a:rPr lang="fr-FR" sz="1400" dirty="0" err="1" smtClean="0"/>
              <a:t>xhio_loadb</a:t>
            </a:r>
            <a:r>
              <a:rPr lang="fr-FR" sz="1400" dirty="0" smtClean="0"/>
              <a:t> </a:t>
            </a:r>
            <a:r>
              <a:rPr lang="fr-FR" sz="1400" dirty="0" err="1" smtClean="0"/>
              <a:t>dieb</a:t>
            </a:r>
            <a:r>
              <a:rPr lang="fr-FR" sz="1400" dirty="0" smtClean="0"/>
              <a:t> </a:t>
            </a:r>
            <a:r>
              <a:rPr lang="fr-FR" sz="1400" dirty="0" err="1" smtClean="0"/>
              <a:t>vccn</a:t>
            </a:r>
            <a:r>
              <a:rPr lang="fr-FR" sz="1400" dirty="0" smtClean="0"/>
              <a:t> </a:t>
            </a:r>
            <a:r>
              <a:rPr lang="fr-FR" sz="1400" dirty="0" err="1" smtClean="0"/>
              <a:t>vccpd</a:t>
            </a:r>
            <a:r>
              <a:rPr lang="fr-FR" sz="1400" dirty="0" smtClean="0"/>
              <a:t> vcpad1 </a:t>
            </a:r>
            <a:r>
              <a:rPr lang="fr-FR" sz="1400" dirty="0" err="1" smtClean="0"/>
              <a:t>hio_load</a:t>
            </a:r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* I/O Buffer Package Model</a:t>
            </a:r>
          </a:p>
          <a:p>
            <a:r>
              <a:rPr lang="fr-FR" sz="1400" dirty="0" smtClean="0"/>
              <a:t>* - Standard </a:t>
            </a:r>
            <a:r>
              <a:rPr lang="fr-FR" sz="1400" dirty="0" err="1" smtClean="0"/>
              <a:t>Stratix</a:t>
            </a:r>
            <a:r>
              <a:rPr lang="fr-FR" sz="1400" dirty="0" smtClean="0"/>
              <a:t> II GX package model</a:t>
            </a:r>
          </a:p>
          <a:p>
            <a:r>
              <a:rPr lang="fr-FR" sz="1400" dirty="0" smtClean="0"/>
              <a:t>* Positive end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include</a:t>
            </a:r>
            <a:r>
              <a:rPr lang="fr-FR" sz="1400" dirty="0" smtClean="0"/>
              <a:t> 'lib/</a:t>
            </a:r>
            <a:r>
              <a:rPr lang="fr-FR" sz="1400" dirty="0" err="1" smtClean="0"/>
              <a:t>siigx_package_model.sp</a:t>
            </a:r>
            <a:r>
              <a:rPr lang="fr-FR" sz="1400" dirty="0" smtClean="0"/>
              <a:t>'</a:t>
            </a:r>
          </a:p>
          <a:p>
            <a:r>
              <a:rPr lang="fr-FR" sz="1400" dirty="0" err="1" smtClean="0"/>
              <a:t>Wpkg</a:t>
            </a:r>
            <a:r>
              <a:rPr lang="fr-FR" sz="1400" dirty="0" smtClean="0"/>
              <a:t> die 0 pin 0  N=1  L=0.01  RLGCMODEL=</a:t>
            </a:r>
            <a:r>
              <a:rPr lang="fr-FR" sz="1400" dirty="0" err="1" smtClean="0"/>
              <a:t>GX_Pkg_model</a:t>
            </a:r>
            <a:endParaRPr lang="fr-FR" sz="1400" dirty="0" smtClean="0"/>
          </a:p>
          <a:p>
            <a:r>
              <a:rPr lang="fr-FR" sz="1400" dirty="0" smtClean="0"/>
              <a:t>* </a:t>
            </a:r>
            <a:r>
              <a:rPr lang="fr-FR" sz="1400" dirty="0" err="1" smtClean="0"/>
              <a:t>Negative</a:t>
            </a:r>
            <a:r>
              <a:rPr lang="fr-FR" sz="1400" dirty="0" smtClean="0"/>
              <a:t> end</a:t>
            </a:r>
          </a:p>
          <a:p>
            <a:r>
              <a:rPr lang="fr-FR" sz="1400" dirty="0" err="1" smtClean="0"/>
              <a:t>Wpkgb</a:t>
            </a:r>
            <a:r>
              <a:rPr lang="fr-FR" sz="1400" dirty="0" smtClean="0"/>
              <a:t> </a:t>
            </a:r>
            <a:r>
              <a:rPr lang="fr-FR" sz="1400" dirty="0" err="1" smtClean="0"/>
              <a:t>dieb</a:t>
            </a:r>
            <a:r>
              <a:rPr lang="fr-FR" sz="1400" dirty="0" smtClean="0"/>
              <a:t> 0 </a:t>
            </a:r>
            <a:r>
              <a:rPr lang="fr-FR" sz="1400" dirty="0" err="1" smtClean="0"/>
              <a:t>pinb</a:t>
            </a:r>
            <a:r>
              <a:rPr lang="fr-FR" sz="1400" dirty="0" smtClean="0"/>
              <a:t> 0  N=1  L=0.01  RLGCMODEL=</a:t>
            </a:r>
            <a:r>
              <a:rPr lang="fr-FR" sz="1400" dirty="0" err="1" smtClean="0"/>
              <a:t>GX_Pkg_model</a:t>
            </a:r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* /////////////////////////////////////////////////////////////////// *</a:t>
            </a:r>
          </a:p>
          <a:p>
            <a:r>
              <a:rPr lang="en-US" sz="1400" dirty="0" smtClean="0"/>
              <a:t>* I/O Board Trace And Termination Description                         *</a:t>
            </a:r>
          </a:p>
          <a:p>
            <a:r>
              <a:rPr lang="en-US" sz="1400" dirty="0" smtClean="0"/>
              <a:t>*   - Replace this with your board trace and termination description  *</a:t>
            </a:r>
          </a:p>
          <a:p>
            <a:r>
              <a:rPr lang="fr-FR" sz="1400" dirty="0" smtClean="0"/>
              <a:t>* /////////////////////////////////////////////////////////////////// *</a:t>
            </a:r>
          </a:p>
          <a:p>
            <a:endParaRPr lang="fr-FR" sz="1400" dirty="0" smtClean="0"/>
          </a:p>
          <a:p>
            <a:r>
              <a:rPr lang="fr-FR" sz="1400" dirty="0" smtClean="0"/>
              <a:t>* LVDS </a:t>
            </a:r>
            <a:r>
              <a:rPr lang="fr-FR" sz="1400" dirty="0" err="1" smtClean="0"/>
              <a:t>Termination</a:t>
            </a:r>
            <a:endParaRPr lang="fr-FR" sz="1400" dirty="0" smtClean="0"/>
          </a:p>
          <a:p>
            <a:r>
              <a:rPr lang="en-US" sz="1400" dirty="0" smtClean="0"/>
              <a:t>* (reference: </a:t>
            </a:r>
            <a:r>
              <a:rPr lang="en-US" sz="1400" dirty="0" err="1" smtClean="0"/>
              <a:t>Stratix</a:t>
            </a:r>
            <a:r>
              <a:rPr lang="en-US" sz="1400" dirty="0" smtClean="0"/>
              <a:t> II GX Handbook Volume 2, Selectable I/O Standards Chapter)</a:t>
            </a:r>
          </a:p>
          <a:p>
            <a:endParaRPr lang="fr-FR" sz="1400" dirty="0" smtClean="0"/>
          </a:p>
          <a:p>
            <a:r>
              <a:rPr lang="fr-FR" sz="1400" dirty="0" err="1" smtClean="0"/>
              <a:t>wtline</a:t>
            </a:r>
            <a:r>
              <a:rPr lang="fr-FR" sz="1400" dirty="0" smtClean="0"/>
              <a:t> pin </a:t>
            </a:r>
            <a:r>
              <a:rPr lang="fr-FR" sz="1400" dirty="0" err="1" smtClean="0"/>
              <a:t>vssn</a:t>
            </a:r>
            <a:r>
              <a:rPr lang="fr-FR" sz="1400" dirty="0" smtClean="0"/>
              <a:t> </a:t>
            </a:r>
            <a:r>
              <a:rPr lang="fr-FR" sz="1400" dirty="0" err="1" smtClean="0"/>
              <a:t>load</a:t>
            </a:r>
            <a:r>
              <a:rPr lang="fr-FR" sz="1400" dirty="0" smtClean="0"/>
              <a:t> </a:t>
            </a:r>
            <a:r>
              <a:rPr lang="fr-FR" sz="1400" dirty="0" err="1" smtClean="0"/>
              <a:t>vssn</a:t>
            </a:r>
            <a:r>
              <a:rPr lang="fr-FR" sz="1400" dirty="0" smtClean="0"/>
              <a:t> N=1 L=1 RLGCMODEL=</a:t>
            </a:r>
            <a:r>
              <a:rPr lang="fr-FR" sz="1400" dirty="0" err="1" smtClean="0"/>
              <a:t>tlinemodel</a:t>
            </a:r>
            <a:endParaRPr lang="fr-FR" sz="1400" dirty="0" smtClean="0"/>
          </a:p>
          <a:p>
            <a:r>
              <a:rPr lang="fr-FR" sz="1400" dirty="0" err="1" smtClean="0"/>
              <a:t>wtlineb</a:t>
            </a:r>
            <a:r>
              <a:rPr lang="fr-FR" sz="1400" dirty="0" smtClean="0"/>
              <a:t> </a:t>
            </a:r>
            <a:r>
              <a:rPr lang="fr-FR" sz="1400" dirty="0" err="1" smtClean="0"/>
              <a:t>pinb</a:t>
            </a:r>
            <a:r>
              <a:rPr lang="fr-FR" sz="1400" dirty="0" smtClean="0"/>
              <a:t> </a:t>
            </a:r>
            <a:r>
              <a:rPr lang="fr-FR" sz="1400" dirty="0" err="1" smtClean="0"/>
              <a:t>vssn</a:t>
            </a:r>
            <a:r>
              <a:rPr lang="fr-FR" sz="1400" dirty="0" smtClean="0"/>
              <a:t> </a:t>
            </a:r>
            <a:r>
              <a:rPr lang="fr-FR" sz="1400" dirty="0" err="1" smtClean="0"/>
              <a:t>loadb</a:t>
            </a:r>
            <a:r>
              <a:rPr lang="fr-FR" sz="1400" dirty="0" smtClean="0"/>
              <a:t> </a:t>
            </a:r>
            <a:r>
              <a:rPr lang="fr-FR" sz="1400" dirty="0" err="1" smtClean="0"/>
              <a:t>vssn</a:t>
            </a:r>
            <a:r>
              <a:rPr lang="fr-FR" sz="1400" dirty="0" smtClean="0"/>
              <a:t> N=1 L=1 RLGCMODEL=</a:t>
            </a:r>
            <a:r>
              <a:rPr lang="fr-FR" sz="1400" dirty="0" err="1" smtClean="0"/>
              <a:t>tlinemodel</a:t>
            </a:r>
            <a:endParaRPr lang="fr-FR" sz="1400" dirty="0" smtClean="0"/>
          </a:p>
          <a:p>
            <a:r>
              <a:rPr lang="fr-FR" sz="1400" dirty="0" smtClean="0"/>
              <a:t>.MODEL </a:t>
            </a:r>
            <a:r>
              <a:rPr lang="fr-FR" sz="1400" dirty="0" err="1" smtClean="0"/>
              <a:t>tlinemodel</a:t>
            </a:r>
            <a:r>
              <a:rPr lang="fr-FR" sz="1400" dirty="0" smtClean="0"/>
              <a:t> W MODELTYPE=RLGC N=1 Lo=7.13n Co=2.85p * Trace model (transmission </a:t>
            </a:r>
            <a:r>
              <a:rPr lang="fr-FR" sz="1400" dirty="0" err="1" smtClean="0"/>
              <a:t>lines</a:t>
            </a:r>
            <a:r>
              <a:rPr lang="fr-FR" sz="1400" dirty="0" smtClean="0"/>
              <a:t>)</a:t>
            </a:r>
          </a:p>
          <a:p>
            <a:r>
              <a:rPr lang="en-US" sz="1400" dirty="0" err="1" smtClean="0"/>
              <a:t>rterm</a:t>
            </a:r>
            <a:r>
              <a:rPr lang="en-US" sz="1400" dirty="0" smtClean="0"/>
              <a:t> load </a:t>
            </a:r>
            <a:r>
              <a:rPr lang="en-US" sz="1400" dirty="0" err="1" smtClean="0"/>
              <a:t>loadb</a:t>
            </a:r>
            <a:r>
              <a:rPr lang="en-US" sz="1400" dirty="0" smtClean="0"/>
              <a:t> 100 </a:t>
            </a:r>
            <a:endParaRPr lang="fr-FR" sz="1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82544" y="1274733"/>
            <a:ext cx="854404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************************************************************************</a:t>
            </a:r>
          </a:p>
          <a:p>
            <a:r>
              <a:rPr lang="fr-FR" sz="1400" dirty="0" smtClean="0"/>
              <a:t>* Simulation </a:t>
            </a:r>
            <a:r>
              <a:rPr lang="fr-FR" sz="1400" dirty="0" err="1" smtClean="0"/>
              <a:t>Analysis</a:t>
            </a:r>
            <a:r>
              <a:rPr lang="fr-FR" sz="1400" dirty="0" smtClean="0"/>
              <a:t> Setup</a:t>
            </a:r>
          </a:p>
          <a:p>
            <a:r>
              <a:rPr lang="fr-FR" sz="1400" dirty="0" smtClean="0"/>
              <a:t>************************************************************************</a:t>
            </a:r>
          </a:p>
          <a:p>
            <a:endParaRPr lang="fr-FR" sz="1400" dirty="0" smtClean="0"/>
          </a:p>
          <a:p>
            <a:r>
              <a:rPr lang="en-US" sz="1400" dirty="0" smtClean="0"/>
              <a:t>* Print out the voltage waveform at both the FPGA pin and far end load</a:t>
            </a:r>
          </a:p>
          <a:p>
            <a:r>
              <a:rPr lang="en-US" sz="1400" dirty="0" smtClean="0"/>
              <a:t>.print </a:t>
            </a:r>
            <a:r>
              <a:rPr lang="en-US" sz="1400" dirty="0" err="1" smtClean="0"/>
              <a:t>tran</a:t>
            </a:r>
            <a:r>
              <a:rPr lang="en-US" sz="1400" dirty="0" smtClean="0"/>
              <a:t> v(pin) v(</a:t>
            </a:r>
            <a:r>
              <a:rPr lang="en-US" sz="1400" dirty="0" err="1" smtClean="0"/>
              <a:t>pinb</a:t>
            </a:r>
            <a:r>
              <a:rPr lang="en-US" sz="1400" dirty="0" smtClean="0"/>
              <a:t>) v(load) v(</a:t>
            </a:r>
            <a:r>
              <a:rPr lang="en-US" sz="1400" dirty="0" err="1" smtClean="0"/>
              <a:t>loadb</a:t>
            </a:r>
            <a:r>
              <a:rPr lang="en-US" sz="1400" dirty="0" smtClean="0"/>
              <a:t>)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tran</a:t>
            </a:r>
            <a:r>
              <a:rPr lang="fr-FR" sz="1400" dirty="0" smtClean="0"/>
              <a:t> 0.020ns 17ns</a:t>
            </a:r>
          </a:p>
          <a:p>
            <a:endParaRPr lang="fr-FR" sz="1400" dirty="0" smtClean="0"/>
          </a:p>
          <a:p>
            <a:r>
              <a:rPr lang="en-US" sz="1400" dirty="0" smtClean="0"/>
              <a:t>* Measure the propagation delay to the load pin.  This value will</a:t>
            </a:r>
          </a:p>
          <a:p>
            <a:r>
              <a:rPr lang="en-US" sz="1400" dirty="0" smtClean="0"/>
              <a:t>* include some double counting with </a:t>
            </a:r>
            <a:r>
              <a:rPr lang="en-US" sz="1400" dirty="0" err="1" smtClean="0"/>
              <a:t>Quartus</a:t>
            </a:r>
            <a:r>
              <a:rPr lang="en-US" sz="1400" dirty="0" smtClean="0"/>
              <a:t>' </a:t>
            </a:r>
            <a:r>
              <a:rPr lang="en-US" sz="1400" dirty="0" err="1" smtClean="0"/>
              <a:t>Tco</a:t>
            </a:r>
            <a:endParaRPr lang="en-US" sz="1400" dirty="0" smtClean="0"/>
          </a:p>
          <a:p>
            <a:r>
              <a:rPr lang="en-US" sz="1400" dirty="0" smtClean="0"/>
              <a:t>.measure TRAN </a:t>
            </a:r>
            <a:r>
              <a:rPr lang="en-US" sz="1400" dirty="0" err="1" smtClean="0"/>
              <a:t>tpd_uncomp_rise</a:t>
            </a:r>
            <a:r>
              <a:rPr lang="en-US" sz="1400" dirty="0" smtClean="0"/>
              <a:t> TRIG v(din) </a:t>
            </a:r>
            <a:r>
              <a:rPr lang="en-US" sz="1400" dirty="0" err="1" smtClean="0"/>
              <a:t>val</a:t>
            </a:r>
            <a:r>
              <a:rPr lang="en-US" sz="1400" dirty="0" smtClean="0"/>
              <a:t>='</a:t>
            </a:r>
            <a:r>
              <a:rPr lang="en-US" sz="1400" dirty="0" err="1" smtClean="0"/>
              <a:t>vc</a:t>
            </a:r>
            <a:r>
              <a:rPr lang="en-US" sz="1400" dirty="0" smtClean="0"/>
              <a:t>*0.5' rise=1 TARG v(</a:t>
            </a:r>
            <a:r>
              <a:rPr lang="en-US" sz="1400" dirty="0" err="1" smtClean="0"/>
              <a:t>load,loadb</a:t>
            </a:r>
            <a:r>
              <a:rPr lang="en-US" sz="1400" dirty="0" smtClean="0"/>
              <a:t>) </a:t>
            </a:r>
            <a:r>
              <a:rPr lang="en-US" sz="1400" dirty="0" err="1" smtClean="0"/>
              <a:t>val</a:t>
            </a:r>
            <a:r>
              <a:rPr lang="en-US" sz="1400" dirty="0" smtClean="0"/>
              <a:t>='0' rise=1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measure</a:t>
            </a:r>
            <a:r>
              <a:rPr lang="fr-FR" sz="1400" dirty="0" smtClean="0"/>
              <a:t> TRAN </a:t>
            </a:r>
            <a:r>
              <a:rPr lang="fr-FR" sz="1400" dirty="0" err="1" smtClean="0"/>
              <a:t>tpd_uncomp_fall</a:t>
            </a:r>
            <a:r>
              <a:rPr lang="fr-FR" sz="1400" dirty="0" smtClean="0"/>
              <a:t> TRIG v(</a:t>
            </a:r>
            <a:r>
              <a:rPr lang="fr-FR" sz="1400" dirty="0" err="1" smtClean="0"/>
              <a:t>din</a:t>
            </a:r>
            <a:r>
              <a:rPr lang="fr-FR" sz="1400" dirty="0" smtClean="0"/>
              <a:t>) val='</a:t>
            </a:r>
            <a:r>
              <a:rPr lang="fr-FR" sz="1400" dirty="0" err="1" smtClean="0"/>
              <a:t>vc</a:t>
            </a:r>
            <a:r>
              <a:rPr lang="fr-FR" sz="1400" dirty="0" smtClean="0"/>
              <a:t>*0.5' td=8.7ns </a:t>
            </a:r>
            <a:r>
              <a:rPr lang="fr-FR" sz="1400" dirty="0" err="1" smtClean="0"/>
              <a:t>fall</a:t>
            </a:r>
            <a:r>
              <a:rPr lang="fr-FR" sz="1400" dirty="0" smtClean="0"/>
              <a:t>=1 TARG v(</a:t>
            </a:r>
            <a:r>
              <a:rPr lang="fr-FR" sz="1400" dirty="0" err="1" smtClean="0"/>
              <a:t>load,loadb</a:t>
            </a:r>
            <a:r>
              <a:rPr lang="fr-FR" sz="1400" dirty="0" smtClean="0"/>
              <a:t>) val='0' td=8.7ns </a:t>
            </a:r>
            <a:r>
              <a:rPr lang="fr-FR" sz="1400" dirty="0" err="1" smtClean="0"/>
              <a:t>fall</a:t>
            </a:r>
            <a:r>
              <a:rPr lang="fr-FR" sz="1400" dirty="0" smtClean="0"/>
              <a:t>=1</a:t>
            </a:r>
          </a:p>
          <a:p>
            <a:endParaRPr lang="fr-FR" sz="1400" dirty="0" smtClean="0"/>
          </a:p>
          <a:p>
            <a:r>
              <a:rPr lang="en-US" sz="1400" dirty="0" smtClean="0"/>
              <a:t>* Use the test load driver to calculate the amount of double counting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measure</a:t>
            </a:r>
            <a:r>
              <a:rPr lang="fr-FR" sz="1400" dirty="0" smtClean="0"/>
              <a:t> TRAN </a:t>
            </a:r>
            <a:r>
              <a:rPr lang="fr-FR" sz="1400" dirty="0" err="1" smtClean="0"/>
              <a:t>t_dblcnt_rise</a:t>
            </a:r>
            <a:r>
              <a:rPr lang="fr-FR" sz="1400" dirty="0" smtClean="0"/>
              <a:t> TRIG v(</a:t>
            </a:r>
            <a:r>
              <a:rPr lang="fr-FR" sz="1400" dirty="0" err="1" smtClean="0"/>
              <a:t>din</a:t>
            </a:r>
            <a:r>
              <a:rPr lang="fr-FR" sz="1400" dirty="0" smtClean="0"/>
              <a:t>) val='</a:t>
            </a:r>
            <a:r>
              <a:rPr lang="fr-FR" sz="1400" dirty="0" err="1" smtClean="0"/>
              <a:t>vc</a:t>
            </a:r>
            <a:r>
              <a:rPr lang="fr-FR" sz="1400" dirty="0" smtClean="0"/>
              <a:t>*0.5' </a:t>
            </a:r>
            <a:r>
              <a:rPr lang="fr-FR" sz="1400" dirty="0" err="1" smtClean="0"/>
              <a:t>rise</a:t>
            </a:r>
            <a:r>
              <a:rPr lang="fr-FR" sz="1400" dirty="0" smtClean="0"/>
              <a:t>=1 TARG v(</a:t>
            </a:r>
            <a:r>
              <a:rPr lang="fr-FR" sz="1400" dirty="0" err="1" smtClean="0"/>
              <a:t>pin_tl,pinb_tl</a:t>
            </a:r>
            <a:r>
              <a:rPr lang="fr-FR" sz="1400" dirty="0" smtClean="0"/>
              <a:t>) val='0' </a:t>
            </a:r>
            <a:r>
              <a:rPr lang="fr-FR" sz="1400" dirty="0" err="1" smtClean="0"/>
              <a:t>rise</a:t>
            </a:r>
            <a:r>
              <a:rPr lang="fr-FR" sz="1400" dirty="0" smtClean="0"/>
              <a:t>=1</a:t>
            </a:r>
          </a:p>
          <a:p>
            <a:r>
              <a:rPr lang="fr-FR" sz="1400" dirty="0" smtClean="0"/>
              <a:t>.</a:t>
            </a:r>
            <a:r>
              <a:rPr lang="fr-FR" sz="1400" dirty="0" err="1" smtClean="0"/>
              <a:t>measure</a:t>
            </a:r>
            <a:r>
              <a:rPr lang="fr-FR" sz="1400" dirty="0" smtClean="0"/>
              <a:t> TRAN </a:t>
            </a:r>
            <a:r>
              <a:rPr lang="fr-FR" sz="1400" dirty="0" err="1" smtClean="0"/>
              <a:t>t_dblcnt_fall</a:t>
            </a:r>
            <a:r>
              <a:rPr lang="fr-FR" sz="1400" dirty="0" smtClean="0"/>
              <a:t> TRIG v(</a:t>
            </a:r>
            <a:r>
              <a:rPr lang="fr-FR" sz="1400" dirty="0" err="1" smtClean="0"/>
              <a:t>din</a:t>
            </a:r>
            <a:r>
              <a:rPr lang="fr-FR" sz="1400" dirty="0" smtClean="0"/>
              <a:t>) val='</a:t>
            </a:r>
            <a:r>
              <a:rPr lang="fr-FR" sz="1400" dirty="0" err="1" smtClean="0"/>
              <a:t>vc</a:t>
            </a:r>
            <a:r>
              <a:rPr lang="fr-FR" sz="1400" dirty="0" smtClean="0"/>
              <a:t>*0.5' td=8.7ns </a:t>
            </a:r>
            <a:r>
              <a:rPr lang="fr-FR" sz="1400" dirty="0" err="1" smtClean="0"/>
              <a:t>fall</a:t>
            </a:r>
            <a:r>
              <a:rPr lang="fr-FR" sz="1400" dirty="0" smtClean="0"/>
              <a:t>=1 TARG v(</a:t>
            </a:r>
            <a:r>
              <a:rPr lang="fr-FR" sz="1400" dirty="0" err="1" smtClean="0"/>
              <a:t>pin_tl,pinb_tl</a:t>
            </a:r>
            <a:r>
              <a:rPr lang="fr-FR" sz="1400" dirty="0" smtClean="0"/>
              <a:t>) val='0' td=8.7ns </a:t>
            </a:r>
            <a:r>
              <a:rPr lang="fr-FR" sz="1400" dirty="0" err="1" smtClean="0"/>
              <a:t>fall</a:t>
            </a:r>
            <a:r>
              <a:rPr lang="fr-FR" sz="1400" dirty="0" smtClean="0"/>
              <a:t>=1</a:t>
            </a:r>
          </a:p>
          <a:p>
            <a:endParaRPr lang="fr-FR" sz="1400" dirty="0" smtClean="0"/>
          </a:p>
          <a:p>
            <a:r>
              <a:rPr lang="en-US" sz="1400" dirty="0" smtClean="0"/>
              <a:t>* Calculate the true propagation delay by subtraction</a:t>
            </a:r>
          </a:p>
          <a:p>
            <a:r>
              <a:rPr lang="en-US" sz="1400" dirty="0" smtClean="0"/>
              <a:t>.measure TRAN </a:t>
            </a:r>
            <a:r>
              <a:rPr lang="en-US" sz="1400" dirty="0" err="1" smtClean="0"/>
              <a:t>tpd_rise</a:t>
            </a:r>
            <a:r>
              <a:rPr lang="en-US" sz="1400" dirty="0" smtClean="0"/>
              <a:t> PARAM='</a:t>
            </a:r>
            <a:r>
              <a:rPr lang="en-US" sz="1400" dirty="0" err="1" smtClean="0"/>
              <a:t>tpd_uncomp_rise-t_dblcnt_rise</a:t>
            </a:r>
            <a:r>
              <a:rPr lang="en-US" sz="1400" dirty="0" smtClean="0"/>
              <a:t>'</a:t>
            </a:r>
          </a:p>
          <a:p>
            <a:r>
              <a:rPr lang="en-US" sz="1400" dirty="0" smtClean="0"/>
              <a:t>.measure TRAN </a:t>
            </a:r>
            <a:r>
              <a:rPr lang="en-US" sz="1400" dirty="0" err="1" smtClean="0"/>
              <a:t>tpd_fall</a:t>
            </a:r>
            <a:r>
              <a:rPr lang="en-US" sz="1400" dirty="0" smtClean="0"/>
              <a:t> PARAM='</a:t>
            </a:r>
            <a:r>
              <a:rPr lang="en-US" sz="1400" dirty="0" err="1" smtClean="0"/>
              <a:t>tpd_uncomp_fall-t_dblcnt_fall</a:t>
            </a:r>
            <a:r>
              <a:rPr lang="en-US" sz="1400" dirty="0" smtClean="0"/>
              <a:t>'</a:t>
            </a:r>
          </a:p>
          <a:p>
            <a:endParaRPr lang="fr-FR" sz="1400" dirty="0" smtClean="0"/>
          </a:p>
          <a:p>
            <a:r>
              <a:rPr lang="fr-FR" sz="1400" dirty="0" smtClean="0"/>
              <a:t>.end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428604"/>
            <a:ext cx="40005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("ep2sgx90.dml" </a:t>
            </a:r>
          </a:p>
          <a:p>
            <a:r>
              <a:rPr lang="fr-FR" dirty="0" smtClean="0"/>
              <a:t> (</a:t>
            </a:r>
            <a:r>
              <a:rPr lang="fr-FR" dirty="0" err="1" smtClean="0"/>
              <a:t>PackagedDevice</a:t>
            </a:r>
            <a:r>
              <a:rPr lang="fr-FR" dirty="0" smtClean="0"/>
              <a:t> </a:t>
            </a:r>
          </a:p>
          <a:p>
            <a:r>
              <a:rPr lang="fr-FR" dirty="0" smtClean="0"/>
              <a:t>  (EP2SGX90 </a:t>
            </a:r>
          </a:p>
          <a:p>
            <a:r>
              <a:rPr lang="fr-FR" dirty="0" smtClean="0"/>
              <a:t>   (</a:t>
            </a:r>
            <a:r>
              <a:rPr lang="fr-FR" dirty="0" err="1" smtClean="0"/>
              <a:t>DiffPair</a:t>
            </a:r>
            <a:r>
              <a:rPr lang="fr-FR" dirty="0" smtClean="0"/>
              <a:t> </a:t>
            </a:r>
          </a:p>
          <a:p>
            <a:r>
              <a:rPr lang="fr-FR" dirty="0" smtClean="0"/>
              <a:t>    (AD33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InversePin</a:t>
            </a:r>
            <a:r>
              <a:rPr lang="fr-FR" dirty="0" smtClean="0"/>
              <a:t> AE33 ) ) </a:t>
            </a:r>
          </a:p>
          <a:p>
            <a:r>
              <a:rPr lang="fr-FR" dirty="0" smtClean="0"/>
              <a:t>    (AR39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InversePin</a:t>
            </a:r>
            <a:r>
              <a:rPr lang="fr-FR" dirty="0" smtClean="0"/>
              <a:t> AT39 ) ) ) </a:t>
            </a:r>
          </a:p>
          <a:p>
            <a:r>
              <a:rPr lang="fr-FR" dirty="0" smtClean="0"/>
              <a:t>   (</a:t>
            </a:r>
            <a:r>
              <a:rPr lang="fr-FR" dirty="0" err="1" smtClean="0"/>
              <a:t>IbisPinMap</a:t>
            </a:r>
            <a:r>
              <a:rPr lang="fr-FR" dirty="0" smtClean="0"/>
              <a:t> </a:t>
            </a:r>
          </a:p>
          <a:p>
            <a:r>
              <a:rPr lang="fr-FR" dirty="0" smtClean="0"/>
              <a:t>    (AD33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WireNumber</a:t>
            </a:r>
            <a:r>
              <a:rPr lang="fr-FR" dirty="0" smtClean="0"/>
              <a:t> 102 ) </a:t>
            </a:r>
          </a:p>
          <a:p>
            <a:r>
              <a:rPr lang="fr-FR" dirty="0" smtClean="0"/>
              <a:t>     (signal dataout1 )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signal_model</a:t>
            </a:r>
            <a:r>
              <a:rPr lang="fr-FR" dirty="0" smtClean="0"/>
              <a:t> ep2sgx_out ) ) </a:t>
            </a:r>
          </a:p>
          <a:p>
            <a:r>
              <a:rPr lang="fr-FR" dirty="0" smtClean="0"/>
              <a:t>    (AE33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WireNumber</a:t>
            </a:r>
            <a:r>
              <a:rPr lang="fr-FR" dirty="0" smtClean="0"/>
              <a:t> 125 ) </a:t>
            </a:r>
          </a:p>
          <a:p>
            <a:r>
              <a:rPr lang="fr-FR" dirty="0" smtClean="0"/>
              <a:t>     (signal "dataout1(n)" )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signal_model</a:t>
            </a:r>
            <a:r>
              <a:rPr lang="fr-FR" dirty="0" smtClean="0"/>
              <a:t> ep2sgx_out ) )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857752" y="500042"/>
            <a:ext cx="35719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(AR39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WireNumber</a:t>
            </a:r>
            <a:r>
              <a:rPr lang="fr-FR" dirty="0" smtClean="0"/>
              <a:t> 347 ) </a:t>
            </a:r>
          </a:p>
          <a:p>
            <a:r>
              <a:rPr lang="fr-FR" dirty="0" smtClean="0"/>
              <a:t>     (signal data1 )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signal_model</a:t>
            </a:r>
            <a:r>
              <a:rPr lang="fr-FR" dirty="0" smtClean="0"/>
              <a:t> ep2sgx_in ) ) </a:t>
            </a:r>
          </a:p>
          <a:p>
            <a:r>
              <a:rPr lang="fr-FR" dirty="0" smtClean="0"/>
              <a:t>    (AT39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WireNumber</a:t>
            </a:r>
            <a:r>
              <a:rPr lang="fr-FR" dirty="0" smtClean="0"/>
              <a:t> 361 ) </a:t>
            </a:r>
          </a:p>
          <a:p>
            <a:r>
              <a:rPr lang="fr-FR" dirty="0" smtClean="0"/>
              <a:t>     (signal "data1(n)" ) </a:t>
            </a:r>
          </a:p>
          <a:p>
            <a:r>
              <a:rPr lang="fr-FR" dirty="0" smtClean="0"/>
              <a:t>     (</a:t>
            </a:r>
            <a:r>
              <a:rPr lang="fr-FR" dirty="0" err="1" smtClean="0"/>
              <a:t>signal_model</a:t>
            </a:r>
            <a:r>
              <a:rPr lang="fr-FR" dirty="0" smtClean="0"/>
              <a:t> ep2sgx_in ) ) ) ) 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Modèles </a:t>
            </a:r>
            <a:r>
              <a:rPr lang="fr-FR" dirty="0" err="1" smtClean="0"/>
              <a:t>Quartus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IBIS</a:t>
            </a:r>
          </a:p>
          <a:p>
            <a:pPr lvl="1"/>
            <a:r>
              <a:rPr lang="fr-FR" dirty="0" smtClean="0"/>
              <a:t>Fichier .</a:t>
            </a:r>
            <a:r>
              <a:rPr lang="fr-FR" dirty="0" err="1" smtClean="0"/>
              <a:t>ibs</a:t>
            </a:r>
            <a:r>
              <a:rPr lang="fr-FR" dirty="0" smtClean="0"/>
              <a:t>  -&gt; [IBIS Ver] 3.2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HSPICE</a:t>
            </a:r>
          </a:p>
          <a:p>
            <a:pPr lvl="1"/>
            <a:r>
              <a:rPr lang="fr-FR" dirty="0" smtClean="0"/>
              <a:t>Modèles cryptés pour </a:t>
            </a:r>
            <a:r>
              <a:rPr lang="fr-FR" dirty="0" err="1" smtClean="0"/>
              <a:t>synopsys</a:t>
            </a:r>
            <a:endParaRPr lang="fr-FR" dirty="0" smtClean="0"/>
          </a:p>
          <a:p>
            <a:pPr lvl="1"/>
            <a:r>
              <a:rPr lang="fr-FR" dirty="0" err="1" smtClean="0"/>
              <a:t>Netliste</a:t>
            </a:r>
            <a:r>
              <a:rPr lang="fr-FR" dirty="0" smtClean="0"/>
              <a:t> </a:t>
            </a:r>
            <a:r>
              <a:rPr lang="fr-FR" dirty="0" err="1" smtClean="0"/>
              <a:t>hspice</a:t>
            </a:r>
            <a:r>
              <a:rPr lang="fr-FR" dirty="0" smtClean="0"/>
              <a:t> pour chaque I/O</a:t>
            </a:r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414" y="909603"/>
            <a:ext cx="8899948" cy="551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1" y="285728"/>
            <a:ext cx="4576797" cy="618630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fr-FR" dirty="0" smtClean="0"/>
              <a:t>.options </a:t>
            </a:r>
            <a:r>
              <a:rPr lang="fr-FR" dirty="0" err="1" smtClean="0"/>
              <a:t>brief</a:t>
            </a:r>
            <a:r>
              <a:rPr lang="fr-FR" dirty="0" smtClean="0"/>
              <a:t>=0</a:t>
            </a:r>
          </a:p>
          <a:p>
            <a:r>
              <a:rPr lang="fr-FR" dirty="0" smtClean="0"/>
              <a:t>.options </a:t>
            </a:r>
            <a:r>
              <a:rPr lang="fr-FR" dirty="0" err="1" smtClean="0"/>
              <a:t>badchr</a:t>
            </a:r>
            <a:r>
              <a:rPr lang="fr-FR" dirty="0" smtClean="0"/>
              <a:t> </a:t>
            </a:r>
            <a:r>
              <a:rPr lang="fr-FR" dirty="0" err="1" smtClean="0"/>
              <a:t>co</a:t>
            </a:r>
            <a:r>
              <a:rPr lang="fr-FR" dirty="0" smtClean="0"/>
              <a:t>=132 </a:t>
            </a:r>
            <a:r>
              <a:rPr lang="fr-FR" dirty="0" err="1" smtClean="0"/>
              <a:t>scale</a:t>
            </a:r>
            <a:r>
              <a:rPr lang="fr-FR" dirty="0" smtClean="0"/>
              <a:t>=1e-6 </a:t>
            </a:r>
            <a:r>
              <a:rPr lang="fr-FR" dirty="0" err="1" smtClean="0"/>
              <a:t>acct</a:t>
            </a:r>
            <a:r>
              <a:rPr lang="fr-FR" dirty="0" smtClean="0"/>
              <a:t> </a:t>
            </a:r>
            <a:r>
              <a:rPr lang="fr-FR" dirty="0" err="1" smtClean="0"/>
              <a:t>ingold</a:t>
            </a:r>
            <a:r>
              <a:rPr lang="fr-FR" dirty="0" smtClean="0"/>
              <a:t>=2 </a:t>
            </a:r>
            <a:r>
              <a:rPr lang="fr-FR" dirty="0" err="1" smtClean="0"/>
              <a:t>nomod</a:t>
            </a:r>
            <a:r>
              <a:rPr lang="fr-FR" dirty="0" smtClean="0"/>
              <a:t> </a:t>
            </a:r>
            <a:r>
              <a:rPr lang="fr-FR" dirty="0" err="1" smtClean="0"/>
              <a:t>dv</a:t>
            </a:r>
            <a:r>
              <a:rPr lang="fr-FR" dirty="0" smtClean="0"/>
              <a:t>=1.0</a:t>
            </a:r>
          </a:p>
          <a:p>
            <a:r>
              <a:rPr lang="fr-FR" dirty="0" smtClean="0"/>
              <a:t>+ </a:t>
            </a:r>
            <a:r>
              <a:rPr lang="fr-FR" dirty="0" err="1" smtClean="0"/>
              <a:t>dcstep</a:t>
            </a:r>
            <a:r>
              <a:rPr lang="fr-FR" dirty="0" smtClean="0"/>
              <a:t>=1 </a:t>
            </a:r>
            <a:r>
              <a:rPr lang="fr-FR" dirty="0" err="1" smtClean="0"/>
              <a:t>absv</a:t>
            </a:r>
            <a:r>
              <a:rPr lang="fr-FR" dirty="0" smtClean="0"/>
              <a:t>=1e-3 </a:t>
            </a:r>
            <a:r>
              <a:rPr lang="fr-FR" dirty="0" err="1" smtClean="0"/>
              <a:t>absi</a:t>
            </a:r>
            <a:r>
              <a:rPr lang="fr-FR" dirty="0" smtClean="0"/>
              <a:t>=1e-8 probe </a:t>
            </a:r>
            <a:r>
              <a:rPr lang="fr-FR" dirty="0" err="1" smtClean="0"/>
              <a:t>accurate</a:t>
            </a:r>
            <a:r>
              <a:rPr lang="fr-FR" dirty="0" smtClean="0"/>
              <a:t>=1</a:t>
            </a:r>
          </a:p>
          <a:p>
            <a:r>
              <a:rPr lang="fr-FR" dirty="0" smtClean="0"/>
              <a:t>+ converge=1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temp</a:t>
            </a:r>
            <a:r>
              <a:rPr lang="fr-FR" dirty="0" smtClean="0"/>
              <a:t> 85</a:t>
            </a:r>
          </a:p>
          <a:p>
            <a:endParaRPr lang="fr-FR" dirty="0" smtClean="0"/>
          </a:p>
          <a:p>
            <a:r>
              <a:rPr lang="fr-FR" dirty="0" smtClean="0"/>
              <a:t>.</a:t>
            </a:r>
            <a:r>
              <a:rPr lang="fr-FR" dirty="0" err="1" smtClean="0"/>
              <a:t>param</a:t>
            </a:r>
            <a:r>
              <a:rPr lang="fr-FR" dirty="0" smtClean="0"/>
              <a:t> </a:t>
            </a:r>
            <a:r>
              <a:rPr lang="fr-FR" dirty="0" err="1" smtClean="0"/>
              <a:t>vcn</a:t>
            </a:r>
            <a:r>
              <a:rPr lang="fr-FR" dirty="0" smtClean="0"/>
              <a:t>=2.325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param</a:t>
            </a:r>
            <a:r>
              <a:rPr lang="fr-FR" dirty="0" smtClean="0"/>
              <a:t> </a:t>
            </a:r>
            <a:r>
              <a:rPr lang="fr-FR" dirty="0" err="1" smtClean="0"/>
              <a:t>vpd</a:t>
            </a:r>
            <a:r>
              <a:rPr lang="fr-FR" dirty="0" smtClean="0"/>
              <a:t>=2.92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param</a:t>
            </a:r>
            <a:r>
              <a:rPr lang="fr-FR" dirty="0" smtClean="0"/>
              <a:t> </a:t>
            </a:r>
            <a:r>
              <a:rPr lang="fr-FR" dirty="0" err="1" smtClean="0"/>
              <a:t>vc</a:t>
            </a:r>
            <a:r>
              <a:rPr lang="fr-FR" dirty="0" smtClean="0"/>
              <a:t>=1.12</a:t>
            </a:r>
          </a:p>
          <a:p>
            <a:endParaRPr lang="fr-FR" dirty="0" smtClean="0"/>
          </a:p>
          <a:p>
            <a:r>
              <a:rPr lang="fr-FR" dirty="0" smtClean="0"/>
              <a:t>.options </a:t>
            </a:r>
            <a:r>
              <a:rPr lang="fr-FR" dirty="0" err="1" smtClean="0"/>
              <a:t>brief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.</a:t>
            </a:r>
            <a:r>
              <a:rPr lang="fr-FR" dirty="0" err="1" smtClean="0"/>
              <a:t>inc</a:t>
            </a:r>
            <a:r>
              <a:rPr lang="fr-FR" dirty="0" smtClean="0"/>
              <a:t> '../../../</a:t>
            </a:r>
            <a:r>
              <a:rPr lang="fr-FR" dirty="0" err="1" smtClean="0"/>
              <a:t>hspice</a:t>
            </a:r>
            <a:r>
              <a:rPr lang="fr-FR" dirty="0" smtClean="0"/>
              <a:t>/lib/sii_tt.inc' * TT </a:t>
            </a:r>
            <a:r>
              <a:rPr lang="fr-FR" dirty="0" err="1" smtClean="0"/>
              <a:t>process</a:t>
            </a:r>
            <a:r>
              <a:rPr lang="fr-FR" dirty="0" smtClean="0"/>
              <a:t> corner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include</a:t>
            </a:r>
            <a:r>
              <a:rPr lang="fr-FR" dirty="0" smtClean="0"/>
              <a:t> '../../../</a:t>
            </a:r>
            <a:r>
              <a:rPr lang="fr-FR" dirty="0" err="1" smtClean="0"/>
              <a:t>hspice</a:t>
            </a:r>
            <a:r>
              <a:rPr lang="fr-FR" dirty="0" smtClean="0"/>
              <a:t>/</a:t>
            </a:r>
            <a:r>
              <a:rPr lang="fr-FR" dirty="0" err="1" smtClean="0"/>
              <a:t>cir</a:t>
            </a:r>
            <a:r>
              <a:rPr lang="fr-FR" dirty="0" smtClean="0"/>
              <a:t>/lvds_output.inc'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include</a:t>
            </a:r>
            <a:r>
              <a:rPr lang="fr-FR" dirty="0" smtClean="0"/>
              <a:t> '../../../</a:t>
            </a:r>
            <a:r>
              <a:rPr lang="fr-FR" dirty="0" err="1" smtClean="0"/>
              <a:t>hspice</a:t>
            </a:r>
            <a:r>
              <a:rPr lang="fr-FR" dirty="0" smtClean="0"/>
              <a:t>/</a:t>
            </a:r>
            <a:r>
              <a:rPr lang="fr-FR" dirty="0" err="1" smtClean="0"/>
              <a:t>cir</a:t>
            </a:r>
            <a:r>
              <a:rPr lang="fr-FR" dirty="0" smtClean="0"/>
              <a:t>/lvds_oct_load.inc'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include</a:t>
            </a:r>
            <a:r>
              <a:rPr lang="fr-FR" dirty="0" smtClean="0"/>
              <a:t> '../../../</a:t>
            </a:r>
            <a:r>
              <a:rPr lang="fr-FR" dirty="0" err="1" smtClean="0"/>
              <a:t>hspice</a:t>
            </a:r>
            <a:r>
              <a:rPr lang="fr-FR" dirty="0" smtClean="0"/>
              <a:t>/</a:t>
            </a:r>
            <a:r>
              <a:rPr lang="fr-FR" dirty="0" err="1" smtClean="0"/>
              <a:t>cir</a:t>
            </a:r>
            <a:r>
              <a:rPr lang="fr-FR" dirty="0" smtClean="0"/>
              <a:t>/hio_buffer_load.inc'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include</a:t>
            </a:r>
            <a:r>
              <a:rPr lang="fr-FR" dirty="0" smtClean="0"/>
              <a:t> '../../../</a:t>
            </a:r>
            <a:r>
              <a:rPr lang="fr-FR" dirty="0" err="1" smtClean="0"/>
              <a:t>hspice</a:t>
            </a:r>
            <a:r>
              <a:rPr lang="fr-FR" dirty="0" smtClean="0"/>
              <a:t>/lib/</a:t>
            </a:r>
            <a:r>
              <a:rPr lang="fr-FR" dirty="0" err="1" smtClean="0"/>
              <a:t>siigx_package_model.sp</a:t>
            </a:r>
            <a:r>
              <a:rPr lang="fr-FR" dirty="0" smtClean="0"/>
              <a:t>'</a:t>
            </a:r>
          </a:p>
          <a:p>
            <a:endParaRPr lang="fr-FR" dirty="0" smtClean="0"/>
          </a:p>
        </p:txBody>
      </p:sp>
      <p:sp>
        <p:nvSpPr>
          <p:cNvPr id="3" name="ZoneTexte 2"/>
          <p:cNvSpPr txBox="1"/>
          <p:nvPr/>
        </p:nvSpPr>
        <p:spPr>
          <a:xfrm>
            <a:off x="4827591" y="288882"/>
            <a:ext cx="4000528" cy="3693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************************************************************************</a:t>
            </a:r>
          </a:p>
          <a:p>
            <a:r>
              <a:rPr lang="fr-FR" dirty="0" smtClean="0"/>
              <a:t>* IO Buffer </a:t>
            </a:r>
            <a:r>
              <a:rPr lang="fr-FR" dirty="0" err="1" smtClean="0"/>
              <a:t>Netlist</a:t>
            </a:r>
            <a:endParaRPr lang="fr-FR" dirty="0" smtClean="0"/>
          </a:p>
          <a:p>
            <a:r>
              <a:rPr lang="fr-FR" dirty="0" smtClean="0"/>
              <a:t>************************************************************************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include</a:t>
            </a:r>
            <a:r>
              <a:rPr lang="fr-FR" dirty="0" smtClean="0"/>
              <a:t> '../../../</a:t>
            </a:r>
            <a:r>
              <a:rPr lang="fr-FR" dirty="0" err="1" smtClean="0"/>
              <a:t>hspice</a:t>
            </a:r>
            <a:r>
              <a:rPr lang="fr-FR" dirty="0" smtClean="0"/>
              <a:t>/</a:t>
            </a:r>
            <a:r>
              <a:rPr lang="fr-FR" dirty="0" err="1" smtClean="0"/>
              <a:t>cir</a:t>
            </a:r>
            <a:r>
              <a:rPr lang="fr-FR" dirty="0" smtClean="0"/>
              <a:t>/lvds_input_load.inc'</a:t>
            </a:r>
          </a:p>
          <a:p>
            <a:r>
              <a:rPr lang="fr-FR" dirty="0" smtClean="0"/>
              <a:t>*.</a:t>
            </a:r>
            <a:r>
              <a:rPr lang="fr-FR" dirty="0" err="1" smtClean="0"/>
              <a:t>include</a:t>
            </a:r>
            <a:r>
              <a:rPr lang="fr-FR" dirty="0" smtClean="0"/>
              <a:t> '../../../</a:t>
            </a:r>
            <a:r>
              <a:rPr lang="fr-FR" dirty="0" err="1" smtClean="0"/>
              <a:t>hspice</a:t>
            </a:r>
            <a:r>
              <a:rPr lang="fr-FR" dirty="0" smtClean="0"/>
              <a:t>/</a:t>
            </a:r>
            <a:r>
              <a:rPr lang="fr-FR" dirty="0" err="1" smtClean="0"/>
              <a:t>cir</a:t>
            </a:r>
            <a:r>
              <a:rPr lang="fr-FR" dirty="0" smtClean="0"/>
              <a:t>/hio_buffer_load.inc'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include</a:t>
            </a:r>
            <a:r>
              <a:rPr lang="fr-FR" dirty="0" smtClean="0"/>
              <a:t> '../../../</a:t>
            </a:r>
            <a:r>
              <a:rPr lang="fr-FR" dirty="0" err="1" smtClean="0"/>
              <a:t>hspice</a:t>
            </a:r>
            <a:r>
              <a:rPr lang="fr-FR" dirty="0" smtClean="0"/>
              <a:t>/</a:t>
            </a:r>
            <a:r>
              <a:rPr lang="fr-FR" dirty="0" err="1" smtClean="0"/>
              <a:t>cir</a:t>
            </a:r>
            <a:r>
              <a:rPr lang="fr-FR" dirty="0" smtClean="0"/>
              <a:t>/lvds_oct_rd.inc'</a:t>
            </a:r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86050" y="2714620"/>
            <a:ext cx="3429024" cy="17859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3643306" y="314324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subckt</a:t>
            </a: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1643042" y="3071810"/>
            <a:ext cx="1143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643042" y="4071942"/>
            <a:ext cx="1143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6215074" y="3071810"/>
            <a:ext cx="1143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6215074" y="4143380"/>
            <a:ext cx="1143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1214414" y="642918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Modélisation des pistes</a:t>
            </a:r>
            <a:endParaRPr lang="fr-FR" u="sng" dirty="0"/>
          </a:p>
        </p:txBody>
      </p:sp>
      <p:sp>
        <p:nvSpPr>
          <p:cNvPr id="10" name="ZoneTexte 9"/>
          <p:cNvSpPr txBox="1"/>
          <p:nvPr/>
        </p:nvSpPr>
        <p:spPr>
          <a:xfrm>
            <a:off x="1928794" y="5500702"/>
            <a:ext cx="6357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Utilisation de W-</a:t>
            </a:r>
            <a:r>
              <a:rPr lang="fr-FR" dirty="0" err="1" smtClean="0"/>
              <a:t>élement</a:t>
            </a:r>
            <a:r>
              <a:rPr lang="fr-FR" dirty="0" smtClean="0"/>
              <a:t> pour modéliser les lignes de transmission couplées</a:t>
            </a:r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14414" y="928670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\sigxp.run\case0\sim1</a:t>
            </a:r>
          </a:p>
          <a:p>
            <a:r>
              <a:rPr lang="fr-FR" dirty="0" smtClean="0"/>
              <a:t>	main_gen.spc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000100" y="2071678"/>
            <a:ext cx="721523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** Display all </a:t>
            </a:r>
            <a:r>
              <a:rPr lang="fr-FR" dirty="0" err="1" smtClean="0"/>
              <a:t>elements</a:t>
            </a:r>
            <a:r>
              <a:rPr lang="fr-FR" dirty="0" smtClean="0"/>
              <a:t> first </a:t>
            </a:r>
          </a:p>
          <a:p>
            <a:r>
              <a:rPr lang="fr-FR" dirty="0" smtClean="0"/>
              <a:t>.</a:t>
            </a:r>
            <a:r>
              <a:rPr lang="fr-FR" dirty="0" err="1" smtClean="0"/>
              <a:t>subckt</a:t>
            </a:r>
            <a:r>
              <a:rPr lang="fr-FR" dirty="0" smtClean="0"/>
              <a:t> PLACE_IBIS_11MAI_icn_ckt 1 2 3 4</a:t>
            </a:r>
          </a:p>
          <a:p>
            <a:endParaRPr lang="fr-FR" dirty="0" smtClean="0"/>
          </a:p>
          <a:p>
            <a:r>
              <a:rPr lang="fr-FR" dirty="0" smtClean="0"/>
              <a:t>RPLACE_IBIS_11MAI.@@R1.1.2 5 6 1.000000e+002</a:t>
            </a:r>
          </a:p>
          <a:p>
            <a:endParaRPr lang="fr-FR" dirty="0" smtClean="0"/>
          </a:p>
          <a:p>
            <a:r>
              <a:rPr lang="es-ES" dirty="0" smtClean="0"/>
              <a:t>WTLPLACE_IBIS_11MAI.XSTLX2207565Y2129485L1X2216968Y2120082L1 7 0 8 0 n=1</a:t>
            </a:r>
          </a:p>
          <a:p>
            <a:r>
              <a:rPr lang="fr-FR" dirty="0" smtClean="0"/>
              <a:t>+ TABLEMODEL=stl_1s_1r_157 l=0.0013298</a:t>
            </a:r>
          </a:p>
          <a:p>
            <a:endParaRPr lang="fr-FR" dirty="0" smtClean="0"/>
          </a:p>
          <a:p>
            <a:r>
              <a:rPr lang="fr-FR" dirty="0" smtClean="0"/>
              <a:t>.</a:t>
            </a:r>
            <a:r>
              <a:rPr lang="fr-FR" dirty="0" err="1" smtClean="0"/>
              <a:t>include</a:t>
            </a:r>
            <a:r>
              <a:rPr lang="fr-FR" dirty="0" smtClean="0"/>
              <a:t> 'stl_1s_1r_157.rlc'</a:t>
            </a:r>
          </a:p>
          <a:p>
            <a:endParaRPr lang="fr-FR" dirty="0" smtClean="0"/>
          </a:p>
          <a:p>
            <a:r>
              <a:rPr lang="fr-FR" dirty="0" smtClean="0"/>
              <a:t>WTLPLACE_IBIS_11MAI.MTL_SX1854708_SY2482342_EX2216968_EY2120082_L1_P2 9 10 0 7</a:t>
            </a:r>
          </a:p>
          <a:p>
            <a:r>
              <a:rPr lang="pt-BR" dirty="0" smtClean="0"/>
              <a:t>+ 11 0 n=2 TABLEMODEL=mtl_1s_6r_159 l=0.0491395</a:t>
            </a:r>
          </a:p>
          <a:p>
            <a:endParaRPr lang="fr-FR" dirty="0" smtClean="0"/>
          </a:p>
          <a:p>
            <a:r>
              <a:rPr lang="fr-FR" dirty="0" smtClean="0"/>
              <a:t>.</a:t>
            </a:r>
            <a:r>
              <a:rPr lang="fr-FR" dirty="0" err="1" smtClean="0"/>
              <a:t>include</a:t>
            </a:r>
            <a:r>
              <a:rPr lang="fr-FR" dirty="0" smtClean="0"/>
              <a:t> 'mtl_1s_6r_159.rlc’</a:t>
            </a:r>
          </a:p>
          <a:p>
            <a:r>
              <a:rPr lang="fr-FR" dirty="0" smtClean="0"/>
              <a:t>…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3838"/>
            <a:ext cx="8534400" cy="641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927" y="690525"/>
            <a:ext cx="6973983" cy="526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13442" y="4086234"/>
            <a:ext cx="3213144" cy="243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oneTexte 3"/>
          <p:cNvSpPr txBox="1"/>
          <p:nvPr/>
        </p:nvSpPr>
        <p:spPr>
          <a:xfrm>
            <a:off x="263466" y="215856"/>
            <a:ext cx="7959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Simulation des liens optiques avec le KIT du site </a:t>
            </a:r>
            <a:r>
              <a:rPr lang="fr-FR" smtClean="0"/>
              <a:t>Altera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Systèmes et versions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WINDOWS XP 64 Bit</a:t>
            </a:r>
          </a:p>
          <a:p>
            <a:pPr lvl="1"/>
            <a:r>
              <a:rPr lang="fr-FR" dirty="0" err="1" smtClean="0"/>
              <a:t>Core</a:t>
            </a:r>
            <a:r>
              <a:rPr lang="fr-FR" dirty="0" smtClean="0"/>
              <a:t> 2 Duo E8400 3G – 8 G de RAM (</a:t>
            </a:r>
            <a:r>
              <a:rPr lang="fr-FR" dirty="0" err="1" smtClean="0"/>
              <a:t>Optiplex</a:t>
            </a:r>
            <a:r>
              <a:rPr lang="fr-FR" dirty="0" smtClean="0"/>
              <a:t> 960)</a:t>
            </a:r>
          </a:p>
          <a:p>
            <a:r>
              <a:rPr lang="fr-FR" dirty="0" smtClean="0"/>
              <a:t>SPB16.3</a:t>
            </a:r>
          </a:p>
          <a:p>
            <a:r>
              <a:rPr lang="fr-FR" dirty="0" err="1" smtClean="0"/>
              <a:t>Hspui</a:t>
            </a:r>
            <a:r>
              <a:rPr lang="fr-FR" dirty="0" smtClean="0"/>
              <a:t> D-2010.03</a:t>
            </a:r>
          </a:p>
          <a:p>
            <a:r>
              <a:rPr lang="fr-FR" dirty="0" err="1" smtClean="0"/>
              <a:t>Quartus</a:t>
            </a:r>
            <a:r>
              <a:rPr lang="fr-FR" dirty="0" smtClean="0"/>
              <a:t> II 64-Bit </a:t>
            </a:r>
            <a:r>
              <a:rPr lang="fr-FR" smtClean="0"/>
              <a:t>9.1 SP2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outils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757758"/>
          </a:xfrm>
        </p:spPr>
        <p:txBody>
          <a:bodyPr/>
          <a:lstStyle/>
          <a:p>
            <a:r>
              <a:rPr lang="fr-FR" dirty="0" smtClean="0"/>
              <a:t>SYNOPSYS</a:t>
            </a:r>
          </a:p>
          <a:p>
            <a:pPr lvl="1"/>
            <a:r>
              <a:rPr lang="fr-FR" dirty="0" err="1" smtClean="0"/>
              <a:t>Hspice</a:t>
            </a:r>
            <a:endParaRPr lang="fr-FR" dirty="0" smtClean="0"/>
          </a:p>
          <a:p>
            <a:pPr lvl="1"/>
            <a:r>
              <a:rPr lang="fr-FR" dirty="0" err="1" smtClean="0"/>
              <a:t>Cscope</a:t>
            </a:r>
            <a:endParaRPr lang="fr-FR" dirty="0" smtClean="0"/>
          </a:p>
          <a:p>
            <a:pPr lvl="1">
              <a:buNone/>
            </a:pPr>
            <a:endParaRPr lang="fr-FR" dirty="0" smtClean="0"/>
          </a:p>
          <a:p>
            <a:r>
              <a:rPr lang="fr-FR" dirty="0" smtClean="0"/>
              <a:t>CADENCE</a:t>
            </a:r>
          </a:p>
          <a:p>
            <a:pPr lvl="1"/>
            <a:r>
              <a:rPr lang="fr-FR" dirty="0" err="1" smtClean="0"/>
              <a:t>SigXplorer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isocèle 3"/>
          <p:cNvSpPr/>
          <p:nvPr/>
        </p:nvSpPr>
        <p:spPr>
          <a:xfrm rot="5400000">
            <a:off x="2628870" y="1319187"/>
            <a:ext cx="1071570" cy="11287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>
            <a:stCxn id="4" idx="3"/>
          </p:cNvCxnSpPr>
          <p:nvPr/>
        </p:nvCxnSpPr>
        <p:spPr>
          <a:xfrm rot="10800000">
            <a:off x="1473136" y="1876400"/>
            <a:ext cx="1127162" cy="7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3006682" y="1547782"/>
            <a:ext cx="3468735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stCxn id="4" idx="5"/>
          </p:cNvCxnSpPr>
          <p:nvPr/>
        </p:nvCxnSpPr>
        <p:spPr>
          <a:xfrm rot="16200000" flipH="1">
            <a:off x="4811503" y="504589"/>
            <a:ext cx="17068" cy="331076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365878" y="1693834"/>
            <a:ext cx="214314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>
            <a:endCxn id="13" idx="0"/>
          </p:cNvCxnSpPr>
          <p:nvPr/>
        </p:nvCxnSpPr>
        <p:spPr>
          <a:xfrm rot="5400000">
            <a:off x="6401201" y="1619618"/>
            <a:ext cx="146050" cy="2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>
            <a:stCxn id="13" idx="2"/>
          </p:cNvCxnSpPr>
          <p:nvPr/>
        </p:nvCxnSpPr>
        <p:spPr>
          <a:xfrm rot="16200000" flipH="1">
            <a:off x="6415487" y="2108572"/>
            <a:ext cx="117479" cy="2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738135" y="690525"/>
            <a:ext cx="6353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Simulation du </a:t>
            </a:r>
            <a:r>
              <a:rPr lang="fr-FR" u="sng" dirty="0" err="1" smtClean="0"/>
              <a:t>transceiver</a:t>
            </a:r>
            <a:endParaRPr lang="fr-FR" u="sng" dirty="0"/>
          </a:p>
        </p:txBody>
      </p:sp>
      <p:sp>
        <p:nvSpPr>
          <p:cNvPr id="46" name="ZoneTexte 45"/>
          <p:cNvSpPr txBox="1"/>
          <p:nvPr/>
        </p:nvSpPr>
        <p:spPr>
          <a:xfrm>
            <a:off x="1249317" y="2078019"/>
            <a:ext cx="949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pulse</a:t>
            </a:r>
            <a:endParaRPr lang="fr-FR" dirty="0"/>
          </a:p>
        </p:txBody>
      </p:sp>
      <p:sp>
        <p:nvSpPr>
          <p:cNvPr id="47" name="ZoneTexte 46"/>
          <p:cNvSpPr txBox="1"/>
          <p:nvPr/>
        </p:nvSpPr>
        <p:spPr>
          <a:xfrm>
            <a:off x="738135" y="3173409"/>
            <a:ext cx="5111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Simulation du </a:t>
            </a:r>
            <a:r>
              <a:rPr lang="fr-FR" u="sng" dirty="0" err="1" smtClean="0"/>
              <a:t>receiver</a:t>
            </a:r>
            <a:endParaRPr lang="fr-FR" u="sng" dirty="0"/>
          </a:p>
        </p:txBody>
      </p:sp>
      <p:sp>
        <p:nvSpPr>
          <p:cNvPr id="48" name="Triangle isocèle 47"/>
          <p:cNvSpPr/>
          <p:nvPr/>
        </p:nvSpPr>
        <p:spPr>
          <a:xfrm rot="5400000">
            <a:off x="6024579" y="3802071"/>
            <a:ext cx="1071570" cy="11287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9" name="Connecteur droit 48"/>
          <p:cNvCxnSpPr/>
          <p:nvPr/>
        </p:nvCxnSpPr>
        <p:spPr>
          <a:xfrm flipV="1">
            <a:off x="2527272" y="4122747"/>
            <a:ext cx="3468735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 flipV="1">
            <a:off x="2527272" y="4560903"/>
            <a:ext cx="3468735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1541421" y="4159260"/>
            <a:ext cx="949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pulse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1139778" y="5546754"/>
            <a:ext cx="6572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wtlineb</a:t>
            </a:r>
            <a:r>
              <a:rPr lang="fr-FR" dirty="0" smtClean="0"/>
              <a:t> </a:t>
            </a:r>
            <a:r>
              <a:rPr lang="fr-FR" dirty="0" err="1" smtClean="0"/>
              <a:t>pinb</a:t>
            </a:r>
            <a:r>
              <a:rPr lang="fr-FR" dirty="0" smtClean="0"/>
              <a:t> </a:t>
            </a:r>
            <a:r>
              <a:rPr lang="fr-FR" dirty="0" err="1" smtClean="0"/>
              <a:t>vssn</a:t>
            </a:r>
            <a:r>
              <a:rPr lang="fr-FR" dirty="0" smtClean="0"/>
              <a:t> </a:t>
            </a:r>
            <a:r>
              <a:rPr lang="fr-FR" dirty="0" err="1" smtClean="0"/>
              <a:t>loadb</a:t>
            </a:r>
            <a:r>
              <a:rPr lang="fr-FR" dirty="0" smtClean="0"/>
              <a:t> </a:t>
            </a:r>
            <a:r>
              <a:rPr lang="fr-FR" dirty="0" err="1" smtClean="0"/>
              <a:t>vssn</a:t>
            </a:r>
            <a:r>
              <a:rPr lang="fr-FR" dirty="0" smtClean="0"/>
              <a:t> N=1 L=1 RLGCMODEL=</a:t>
            </a:r>
            <a:r>
              <a:rPr lang="fr-FR" dirty="0" err="1" smtClean="0"/>
              <a:t>tlinemodel</a:t>
            </a:r>
            <a:endParaRPr lang="fr-FR" dirty="0" smtClean="0"/>
          </a:p>
          <a:p>
            <a:r>
              <a:rPr lang="fr-FR" dirty="0" smtClean="0"/>
              <a:t>.MODEL </a:t>
            </a:r>
            <a:r>
              <a:rPr lang="fr-FR" dirty="0" err="1" smtClean="0"/>
              <a:t>tlinemodel</a:t>
            </a:r>
            <a:r>
              <a:rPr lang="fr-FR" dirty="0" smtClean="0"/>
              <a:t> W MODELTYPE=RLGC N=1 Lo=7.13n Co=2.85p * Trace model (transmission </a:t>
            </a:r>
            <a:r>
              <a:rPr lang="fr-FR" dirty="0" err="1" smtClean="0"/>
              <a:t>lines</a:t>
            </a:r>
            <a:r>
              <a:rPr lang="fr-FR" dirty="0" smtClean="0"/>
              <a:t>)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Hspice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Simulation directe avec la </a:t>
            </a:r>
            <a:r>
              <a:rPr lang="fr-FR" dirty="0" err="1" smtClean="0"/>
              <a:t>netliste</a:t>
            </a:r>
            <a:r>
              <a:rPr lang="fr-FR" dirty="0" smtClean="0"/>
              <a:t> </a:t>
            </a:r>
            <a:r>
              <a:rPr lang="fr-FR" dirty="0" err="1" smtClean="0"/>
              <a:t>hspice</a:t>
            </a:r>
            <a:endParaRPr lang="fr-FR" dirty="0" smtClean="0"/>
          </a:p>
          <a:p>
            <a:pPr lvl="1"/>
            <a:r>
              <a:rPr lang="fr-FR" dirty="0" smtClean="0"/>
              <a:t> Stimuli crée par </a:t>
            </a:r>
            <a:r>
              <a:rPr lang="fr-FR" b="1" dirty="0" smtClean="0"/>
              <a:t>pulse</a:t>
            </a:r>
          </a:p>
          <a:p>
            <a:pPr lvl="1"/>
            <a:r>
              <a:rPr lang="fr-FR" dirty="0" smtClean="0"/>
              <a:t>Remplacez le modèle de piste inclus dans la </a:t>
            </a:r>
            <a:r>
              <a:rPr lang="fr-FR" dirty="0" err="1" smtClean="0"/>
              <a:t>netliste</a:t>
            </a:r>
            <a:r>
              <a:rPr lang="fr-FR" dirty="0" smtClean="0"/>
              <a:t> par le modèle de piste réel</a:t>
            </a:r>
          </a:p>
          <a:p>
            <a:pPr lvl="1"/>
            <a:r>
              <a:rPr lang="fr-FR" dirty="0" smtClean="0"/>
              <a:t>Pas de </a:t>
            </a:r>
            <a:r>
              <a:rPr lang="fr-FR" dirty="0" err="1" smtClean="0"/>
              <a:t>netliste</a:t>
            </a:r>
            <a:r>
              <a:rPr lang="fr-FR" dirty="0" smtClean="0"/>
              <a:t> pour l’ensemble </a:t>
            </a:r>
            <a:r>
              <a:rPr lang="fr-FR" dirty="0" err="1" smtClean="0"/>
              <a:t>transmitter</a:t>
            </a:r>
            <a:r>
              <a:rPr lang="fr-FR" dirty="0" smtClean="0"/>
              <a:t>, pistes, </a:t>
            </a:r>
            <a:r>
              <a:rPr lang="fr-FR" dirty="0" err="1" smtClean="0"/>
              <a:t>receiver</a:t>
            </a:r>
            <a:r>
              <a:rPr lang="fr-FR" dirty="0" smtClean="0"/>
              <a:t> (existe pour les </a:t>
            </a:r>
            <a:r>
              <a:rPr lang="fr-FR" dirty="0" err="1" smtClean="0"/>
              <a:t>transceivers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Permet de valider les résultats obtenus avec un autre flot de simulation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09518" y="3282948"/>
            <a:ext cx="492925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 ******  Circuit </a:t>
            </a:r>
            <a:r>
              <a:rPr lang="fr-FR" sz="1400" dirty="0" err="1" smtClean="0"/>
              <a:t>Statistics</a:t>
            </a:r>
            <a:r>
              <a:rPr lang="fr-FR" sz="1400" dirty="0" smtClean="0"/>
              <a:t>  ******</a:t>
            </a:r>
          </a:p>
          <a:p>
            <a:r>
              <a:rPr lang="fr-FR" sz="1400" dirty="0" smtClean="0"/>
              <a:t>  # </a:t>
            </a:r>
            <a:r>
              <a:rPr lang="fr-FR" sz="1400" dirty="0" err="1" smtClean="0"/>
              <a:t>nodes</a:t>
            </a:r>
            <a:r>
              <a:rPr lang="fr-FR" sz="1400" dirty="0" smtClean="0"/>
              <a:t>       =   11326 # </a:t>
            </a:r>
            <a:r>
              <a:rPr lang="fr-FR" sz="1400" dirty="0" err="1" smtClean="0"/>
              <a:t>elements</a:t>
            </a:r>
            <a:r>
              <a:rPr lang="fr-FR" sz="1400" dirty="0" smtClean="0"/>
              <a:t>   =   14386</a:t>
            </a:r>
          </a:p>
          <a:p>
            <a:r>
              <a:rPr lang="fr-FR" sz="1400" dirty="0" smtClean="0"/>
              <a:t>  # </a:t>
            </a:r>
            <a:r>
              <a:rPr lang="fr-FR" sz="1400" dirty="0" err="1" smtClean="0"/>
              <a:t>resistors</a:t>
            </a:r>
            <a:r>
              <a:rPr lang="fr-FR" sz="1400" dirty="0" smtClean="0"/>
              <a:t>   =    8915 # </a:t>
            </a:r>
            <a:r>
              <a:rPr lang="fr-FR" sz="1400" dirty="0" err="1" smtClean="0"/>
              <a:t>capacitors</a:t>
            </a:r>
            <a:r>
              <a:rPr lang="fr-FR" sz="1400" dirty="0" smtClean="0"/>
              <a:t> =     514 # </a:t>
            </a:r>
            <a:r>
              <a:rPr lang="fr-FR" sz="1400" dirty="0" err="1" smtClean="0"/>
              <a:t>inductors</a:t>
            </a:r>
            <a:r>
              <a:rPr lang="fr-FR" sz="1400" dirty="0" smtClean="0"/>
              <a:t>   =       0</a:t>
            </a:r>
          </a:p>
          <a:p>
            <a:r>
              <a:rPr lang="fr-FR" sz="1400" dirty="0" smtClean="0"/>
              <a:t>  # </a:t>
            </a:r>
            <a:r>
              <a:rPr lang="fr-FR" sz="1400" dirty="0" err="1" smtClean="0"/>
              <a:t>mutual_inds</a:t>
            </a:r>
            <a:r>
              <a:rPr lang="fr-FR" sz="1400" dirty="0" smtClean="0"/>
              <a:t> =       0 # </a:t>
            </a:r>
            <a:r>
              <a:rPr lang="fr-FR" sz="1400" dirty="0" err="1" smtClean="0"/>
              <a:t>vccs</a:t>
            </a:r>
            <a:r>
              <a:rPr lang="fr-FR" sz="1400" dirty="0" smtClean="0"/>
              <a:t>       =       0 # </a:t>
            </a:r>
            <a:r>
              <a:rPr lang="fr-FR" sz="1400" dirty="0" err="1" smtClean="0"/>
              <a:t>vcvs</a:t>
            </a:r>
            <a:r>
              <a:rPr lang="fr-FR" sz="1400" dirty="0" smtClean="0"/>
              <a:t>        =       0</a:t>
            </a:r>
          </a:p>
          <a:p>
            <a:r>
              <a:rPr lang="fr-FR" sz="1400" dirty="0" smtClean="0"/>
              <a:t>  # </a:t>
            </a:r>
            <a:r>
              <a:rPr lang="fr-FR" sz="1400" dirty="0" err="1" smtClean="0"/>
              <a:t>cccs</a:t>
            </a:r>
            <a:r>
              <a:rPr lang="fr-FR" sz="1400" dirty="0" smtClean="0"/>
              <a:t>        =       0 # </a:t>
            </a:r>
            <a:r>
              <a:rPr lang="fr-FR" sz="1400" dirty="0" err="1" smtClean="0"/>
              <a:t>ccvs</a:t>
            </a:r>
            <a:r>
              <a:rPr lang="fr-FR" sz="1400" dirty="0" smtClean="0"/>
              <a:t>       =       0 # </a:t>
            </a:r>
            <a:r>
              <a:rPr lang="fr-FR" sz="1400" dirty="0" err="1" smtClean="0"/>
              <a:t>volt_srcs</a:t>
            </a:r>
            <a:r>
              <a:rPr lang="fr-FR" sz="1400" dirty="0" smtClean="0"/>
              <a:t>   =     167</a:t>
            </a:r>
          </a:p>
          <a:p>
            <a:r>
              <a:rPr lang="fr-FR" sz="1400" dirty="0" smtClean="0"/>
              <a:t>  # </a:t>
            </a:r>
            <a:r>
              <a:rPr lang="fr-FR" sz="1400" dirty="0" err="1" smtClean="0"/>
              <a:t>curr_srcs</a:t>
            </a:r>
            <a:r>
              <a:rPr lang="fr-FR" sz="1400" dirty="0" smtClean="0"/>
              <a:t>   =       0 # diodes     =       0 # </a:t>
            </a:r>
            <a:r>
              <a:rPr lang="fr-FR" sz="1400" dirty="0" err="1" smtClean="0"/>
              <a:t>bjts</a:t>
            </a:r>
            <a:r>
              <a:rPr lang="fr-FR" sz="1400" dirty="0" smtClean="0"/>
              <a:t>        =       0</a:t>
            </a:r>
          </a:p>
          <a:p>
            <a:r>
              <a:rPr lang="fr-FR" sz="1400" dirty="0" smtClean="0"/>
              <a:t>  # </a:t>
            </a:r>
            <a:r>
              <a:rPr lang="fr-FR" sz="1400" dirty="0" err="1" smtClean="0"/>
              <a:t>jfets</a:t>
            </a:r>
            <a:r>
              <a:rPr lang="fr-FR" sz="1400" dirty="0" smtClean="0"/>
              <a:t>       =       0 # </a:t>
            </a:r>
            <a:r>
              <a:rPr lang="fr-FR" sz="1400" dirty="0" err="1" smtClean="0"/>
              <a:t>mosfets</a:t>
            </a:r>
            <a:r>
              <a:rPr lang="fr-FR" sz="1400" dirty="0" smtClean="0"/>
              <a:t>    =    4790 # U </a:t>
            </a:r>
            <a:r>
              <a:rPr lang="fr-FR" sz="1400" dirty="0" err="1" smtClean="0"/>
              <a:t>elements</a:t>
            </a:r>
            <a:r>
              <a:rPr lang="fr-FR" sz="1400" dirty="0" smtClean="0"/>
              <a:t>  =       0</a:t>
            </a:r>
          </a:p>
          <a:p>
            <a:r>
              <a:rPr lang="fr-FR" sz="1400" dirty="0" smtClean="0"/>
              <a:t>  # T </a:t>
            </a:r>
            <a:r>
              <a:rPr lang="fr-FR" sz="1400" dirty="0" err="1" smtClean="0"/>
              <a:t>elements</a:t>
            </a:r>
            <a:r>
              <a:rPr lang="fr-FR" sz="1400" dirty="0" smtClean="0"/>
              <a:t>  =       0 # W </a:t>
            </a:r>
            <a:r>
              <a:rPr lang="fr-FR" sz="1400" dirty="0" err="1" smtClean="0"/>
              <a:t>elements</a:t>
            </a:r>
            <a:r>
              <a:rPr lang="fr-FR" sz="1400" dirty="0" smtClean="0"/>
              <a:t> =       6 # B </a:t>
            </a:r>
            <a:r>
              <a:rPr lang="fr-FR" sz="1400" dirty="0" err="1" smtClean="0"/>
              <a:t>elements</a:t>
            </a:r>
            <a:r>
              <a:rPr lang="fr-FR" sz="1400" dirty="0" smtClean="0"/>
              <a:t>  =       0</a:t>
            </a:r>
          </a:p>
          <a:p>
            <a:r>
              <a:rPr lang="fr-FR" sz="1400" dirty="0" smtClean="0"/>
              <a:t>  # S </a:t>
            </a:r>
            <a:r>
              <a:rPr lang="fr-FR" sz="1400" dirty="0" err="1" smtClean="0"/>
              <a:t>elements</a:t>
            </a:r>
            <a:r>
              <a:rPr lang="fr-FR" sz="1400" dirty="0" smtClean="0"/>
              <a:t>  =       0 # P </a:t>
            </a:r>
            <a:r>
              <a:rPr lang="fr-FR" sz="1400" dirty="0" err="1" smtClean="0"/>
              <a:t>elements</a:t>
            </a:r>
            <a:r>
              <a:rPr lang="fr-FR" sz="1400" dirty="0" smtClean="0"/>
              <a:t> =       0 # va </a:t>
            </a:r>
            <a:r>
              <a:rPr lang="fr-FR" sz="1400" dirty="0" err="1" smtClean="0"/>
              <a:t>device</a:t>
            </a:r>
            <a:r>
              <a:rPr lang="fr-FR" sz="1400" dirty="0" smtClean="0"/>
              <a:t>   =       0</a:t>
            </a:r>
          </a:p>
          <a:p>
            <a:endParaRPr lang="fr-FR" sz="1400" dirty="0" smtClean="0"/>
          </a:p>
          <a:p>
            <a:r>
              <a:rPr lang="fr-FR" sz="1400" dirty="0" smtClean="0"/>
              <a:t>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229234" y="4889520"/>
            <a:ext cx="3760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en-US" sz="1400" dirty="0" smtClean="0"/>
              <a:t>           total memory used        48233  </a:t>
            </a:r>
            <a:r>
              <a:rPr lang="en-US" sz="1400" dirty="0" err="1" smtClean="0"/>
              <a:t>kbytes</a:t>
            </a:r>
            <a:endParaRPr lang="en-US" sz="1400" dirty="0" smtClean="0"/>
          </a:p>
          <a:p>
            <a:r>
              <a:rPr lang="en-US" sz="1400" dirty="0" smtClean="0"/>
              <a:t>           total </a:t>
            </a:r>
            <a:r>
              <a:rPr lang="en-US" sz="1400" dirty="0" err="1" smtClean="0"/>
              <a:t>cpu</a:t>
            </a:r>
            <a:r>
              <a:rPr lang="en-US" sz="1400" dirty="0" smtClean="0"/>
              <a:t> time           85.94 seconds</a:t>
            </a:r>
          </a:p>
          <a:p>
            <a:r>
              <a:rPr lang="en-US" sz="1400" dirty="0" smtClean="0"/>
              <a:t>           total elapsed time       86.26 seconds</a:t>
            </a:r>
          </a:p>
          <a:p>
            <a:r>
              <a:rPr lang="en-US" sz="1400" dirty="0" smtClean="0"/>
              <a:t>           job started at     14:16:01 06/03/2010</a:t>
            </a:r>
          </a:p>
          <a:p>
            <a:r>
              <a:rPr lang="en-US" sz="1400" dirty="0" smtClean="0"/>
              <a:t>           job ended   at     14:17:27 06/03/2010</a:t>
            </a:r>
            <a:endParaRPr lang="fr-FR" sz="1400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1249318" y="5583267"/>
            <a:ext cx="33591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 mn 30 de simulation</a:t>
            </a:r>
          </a:p>
          <a:p>
            <a:r>
              <a:rPr lang="fr-FR" dirty="0" smtClean="0"/>
              <a:t>20 Minutes de simulation pour liens optiques (KIT </a:t>
            </a:r>
            <a:r>
              <a:rPr lang="fr-FR" dirty="0" err="1" smtClean="0"/>
              <a:t>Altera</a:t>
            </a:r>
            <a:r>
              <a:rPr lang="fr-FR" dirty="0" smtClean="0"/>
              <a:t>)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518" y="179343"/>
            <a:ext cx="63436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5570" y="590550"/>
            <a:ext cx="7991475" cy="626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2"/>
          <p:cNvSpPr txBox="1"/>
          <p:nvPr/>
        </p:nvSpPr>
        <p:spPr>
          <a:xfrm>
            <a:off x="482544" y="106317"/>
            <a:ext cx="6499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Pistes « bidons »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SigXplorer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Device</a:t>
            </a:r>
            <a:r>
              <a:rPr lang="fr-FR" dirty="0" smtClean="0"/>
              <a:t> </a:t>
            </a:r>
            <a:r>
              <a:rPr lang="fr-FR" dirty="0" err="1" smtClean="0"/>
              <a:t>Modeling</a:t>
            </a:r>
            <a:r>
              <a:rPr lang="fr-FR" dirty="0" smtClean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 .</a:t>
            </a:r>
            <a:r>
              <a:rPr lang="fr-FR" dirty="0" err="1" smtClean="0"/>
              <a:t>dml</a:t>
            </a:r>
            <a:endParaRPr lang="fr-FR" dirty="0" smtClean="0"/>
          </a:p>
          <a:p>
            <a:r>
              <a:rPr lang="fr-FR" dirty="0" smtClean="0"/>
              <a:t>Translation IBIS -&gt; DML</a:t>
            </a:r>
          </a:p>
          <a:p>
            <a:r>
              <a:rPr lang="fr-FR" dirty="0" err="1" smtClean="0"/>
              <a:t>Interconnect</a:t>
            </a:r>
            <a:r>
              <a:rPr lang="fr-FR" dirty="0" smtClean="0"/>
              <a:t> Description </a:t>
            </a:r>
            <a:r>
              <a:rPr lang="fr-FR" dirty="0" err="1" smtClean="0"/>
              <a:t>Language</a:t>
            </a:r>
            <a:r>
              <a:rPr lang="fr-FR" dirty="0" smtClean="0"/>
              <a:t> .</a:t>
            </a:r>
            <a:r>
              <a:rPr lang="fr-FR" dirty="0" err="1" smtClean="0"/>
              <a:t>idl</a:t>
            </a:r>
            <a:endParaRPr lang="fr-FR" dirty="0" smtClean="0"/>
          </a:p>
          <a:p>
            <a:r>
              <a:rPr lang="fr-FR" dirty="0" smtClean="0"/>
              <a:t>ESPICE </a:t>
            </a:r>
            <a:r>
              <a:rPr lang="fr-FR" dirty="0" err="1" smtClean="0"/>
              <a:t>spice</a:t>
            </a:r>
            <a:r>
              <a:rPr lang="fr-FR" dirty="0" smtClean="0"/>
              <a:t> de cadence (</a:t>
            </a:r>
            <a:r>
              <a:rPr lang="fr-FR" dirty="0" err="1" smtClean="0"/>
              <a:t>tlsim</a:t>
            </a:r>
            <a:r>
              <a:rPr lang="fr-FR" dirty="0" smtClean="0"/>
              <a:t>)</a:t>
            </a:r>
          </a:p>
          <a:p>
            <a:r>
              <a:rPr lang="fr-FR" dirty="0" smtClean="0"/>
              <a:t>Interface avec HSPICE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1526</Words>
  <Application>Microsoft Office PowerPoint</Application>
  <PresentationFormat>Affichage à l'écran (4:3)</PresentationFormat>
  <Paragraphs>336</Paragraphs>
  <Slides>25</Slides>
  <Notes>21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Thème Office</vt:lpstr>
      <vt:lpstr>Signal Integrity </vt:lpstr>
      <vt:lpstr>Modèles Quartus</vt:lpstr>
      <vt:lpstr>Systèmes et versions</vt:lpstr>
      <vt:lpstr>Les outils</vt:lpstr>
      <vt:lpstr>Diapositive 5</vt:lpstr>
      <vt:lpstr>Hspice</vt:lpstr>
      <vt:lpstr>Diapositive 7</vt:lpstr>
      <vt:lpstr>Diapositive 8</vt:lpstr>
      <vt:lpstr>SigXplorer</vt:lpstr>
      <vt:lpstr>SigXplorer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</vt:vector>
  </TitlesOfParts>
  <Company>lapp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Signal Integrity </dc:title>
  <dc:creator>corageou</dc:creator>
  <cp:lastModifiedBy>prast</cp:lastModifiedBy>
  <cp:revision>141</cp:revision>
  <dcterms:created xsi:type="dcterms:W3CDTF">2010-01-26T07:02:39Z</dcterms:created>
  <dcterms:modified xsi:type="dcterms:W3CDTF">2010-09-06T11:22:31Z</dcterms:modified>
</cp:coreProperties>
</file>