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1"/>
  </p:notesMasterIdLst>
  <p:sldIdLst>
    <p:sldId id="256" r:id="rId2"/>
    <p:sldId id="258" r:id="rId3"/>
    <p:sldId id="259" r:id="rId4"/>
    <p:sldId id="294" r:id="rId5"/>
    <p:sldId id="295" r:id="rId6"/>
    <p:sldId id="284" r:id="rId7"/>
    <p:sldId id="286" r:id="rId8"/>
    <p:sldId id="285" r:id="rId9"/>
    <p:sldId id="287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8D8"/>
    <a:srgbClr val="000000"/>
    <a:srgbClr val="F3F3F3"/>
    <a:srgbClr val="E7E7E7"/>
    <a:srgbClr val="E9E9E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65" autoAdjust="0"/>
    <p:restoredTop sz="91453" autoAdjust="0"/>
  </p:normalViewPr>
  <p:slideViewPr>
    <p:cSldViewPr>
      <p:cViewPr>
        <p:scale>
          <a:sx n="80" d="100"/>
          <a:sy n="80" d="100"/>
        </p:scale>
        <p:origin x="-960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B214951D-3B44-4F16-BA99-A13DA1D1F52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2743200" y="3810000"/>
            <a:ext cx="6172200" cy="1066800"/>
          </a:xfrm>
        </p:spPr>
        <p:txBody>
          <a:bodyPr/>
          <a:lstStyle>
            <a:lvl1pPr>
              <a:defRPr sz="3600">
                <a:solidFill>
                  <a:srgbClr val="000000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4953000"/>
            <a:ext cx="4419600" cy="990600"/>
          </a:xfrm>
        </p:spPr>
        <p:txBody>
          <a:bodyPr/>
          <a:lstStyle>
            <a:lvl1pPr marL="0" indent="0">
              <a:buFont typeface="Wingdings" charset="2"/>
              <a:buNone/>
              <a:defRPr sz="1800">
                <a:solidFill>
                  <a:srgbClr val="D8D8D8"/>
                </a:solidFill>
              </a:defRPr>
            </a:lvl1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3505200"/>
            <a:ext cx="1905000" cy="457200"/>
          </a:xfrm>
        </p:spPr>
        <p:txBody>
          <a:bodyPr/>
          <a:lstStyle>
            <a:lvl1pPr algn="l">
              <a:defRPr sz="1400" b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D4BAC2C-5E18-48E5-B9B6-68F3266E06F3}" type="datetime2">
              <a:rPr lang="en-US"/>
              <a:pPr>
                <a:defRPr/>
              </a:pPr>
              <a:t>Tuesday, September 07, 2010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716B7-2D8B-45FF-B2A3-03B31F95ED67}" type="datetime2">
              <a:rPr lang="en-US"/>
              <a:pPr>
                <a:defRPr/>
              </a:pPr>
              <a:t>Tuesday, September 07, 2010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Votre Nom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A7A7C-6A4C-4BF0-9750-92EB9072B51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48450" y="304800"/>
            <a:ext cx="2114550" cy="55626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191250" cy="55626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AAC84-C6C7-447D-B80F-2BE82BE3E3DA}" type="datetime2">
              <a:rPr lang="en-US"/>
              <a:pPr>
                <a:defRPr/>
              </a:pPr>
              <a:t>Tuesday, September 07, 2010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Votre Nom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0FA11-D03C-49E4-AEE2-99D6A5AF895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5791200" cy="6096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304800" y="1752600"/>
            <a:ext cx="8458200" cy="41148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194E2-452F-423C-982C-C5E3AD6F4D19}" type="datetime2">
              <a:rPr lang="en-US"/>
              <a:pPr>
                <a:defRPr/>
              </a:pPr>
              <a:t>Tuesday, September 07, 2010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Votre Nom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913F03-1E3C-4FF3-AE72-F7A105E83492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5C266-3DF0-42F3-B7CD-4B0A1F329818}" type="datetime2">
              <a:rPr lang="en-US"/>
              <a:pPr>
                <a:defRPr/>
              </a:pPr>
              <a:t>Tuesday, September 07, 2010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Votre Nom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3E160-E92F-49B2-A5C0-307844ED393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AA74E2-EBB7-47E8-9447-B90600D5DF0F}" type="datetime2">
              <a:rPr lang="en-US"/>
              <a:pPr>
                <a:defRPr/>
              </a:pPr>
              <a:t>Tuesday, September 07, 2010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Votre Nom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A684E-A122-489A-964B-AE8AAACD5CB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4800" y="17526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10100" y="1752600"/>
            <a:ext cx="41529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43052-9269-46DF-9ADC-129FDA0EA242}" type="datetime2">
              <a:rPr lang="en-US"/>
              <a:pPr>
                <a:defRPr/>
              </a:pPr>
              <a:t>Tuesday, September 07, 2010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Votre Nom</a:t>
            </a: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9DB0F-9976-4299-B98F-688AC0A8C9DB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5F9A1-319B-4643-BAA8-BEDE46B74F55}" type="datetime2">
              <a:rPr lang="en-US"/>
              <a:pPr>
                <a:defRPr/>
              </a:pPr>
              <a:t>Tuesday, September 07, 2010</a:t>
            </a:fld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Votre Nom</a:t>
            </a:r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8B6BD-7A5A-497D-A46A-BF343E84F33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382FE-95BF-4169-977D-B6E8F5FAF837}" type="datetime2">
              <a:rPr lang="en-US"/>
              <a:pPr>
                <a:defRPr/>
              </a:pPr>
              <a:t>Tuesday, September 07, 2010</a:t>
            </a:fld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Votre Nom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BC899A-B7F3-467C-81DE-445732BCBDD1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A4114-744C-4F34-AEBC-141970ABE80C}" type="datetime2">
              <a:rPr lang="en-US"/>
              <a:pPr>
                <a:defRPr/>
              </a:pPr>
              <a:t>Tuesday, September 07, 2010</a:t>
            </a:fld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Votre Nom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A88BF-F181-428E-A3EB-6545633329B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2303B-A66C-4EFD-BC03-1EB47CB82618}" type="datetime2">
              <a:rPr lang="en-US"/>
              <a:pPr>
                <a:defRPr/>
              </a:pPr>
              <a:t>Tuesday, September 07, 2010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Votre Nom</a:t>
            </a: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2DEE2-C3DD-4CC4-9951-2D5593665CFD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74410C-7F72-4BC3-A689-0D55CE1857D9}" type="datetime2">
              <a:rPr lang="en-US"/>
              <a:pPr>
                <a:defRPr/>
              </a:pPr>
              <a:t>Tuesday, September 07, 2010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Votre Nom</a:t>
            </a: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F07ED-9ED4-4F92-89F1-28C36116BFD9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1" descr=" page1.jpg                                                      000C00EDMacintosh HD                   BE753FAD: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304800"/>
            <a:ext cx="5791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et modifiez le titre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752600"/>
            <a:ext cx="8458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1722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CC21ACC-9224-4D4F-8D69-B4FDB50A5A3A}" type="datetime2">
              <a:rPr lang="en-US"/>
              <a:pPr>
                <a:defRPr/>
              </a:pPr>
              <a:t>Tuesday, September 07, 2010</a:t>
            </a:fld>
            <a:endParaRPr lang="en-US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553200"/>
            <a:ext cx="2895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Votre Nom</a:t>
            </a:r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53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C3DA880A-0B1F-49E0-82CA-0733F57C3538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  <p:sldLayoutId id="2147484008" r:id="rId9"/>
    <p:sldLayoutId id="2147484009" r:id="rId10"/>
    <p:sldLayoutId id="2147484010" r:id="rId11"/>
    <p:sldLayoutId id="2147484011" r:id="rId1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2786063" y="4000500"/>
            <a:ext cx="6172200" cy="1066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Les </a:t>
            </a:r>
            <a:r>
              <a:rPr lang="en-US" dirty="0" err="1" smtClean="0"/>
              <a:t>ouvertures</a:t>
            </a:r>
            <a:r>
              <a:rPr lang="en-US" dirty="0" smtClean="0"/>
              <a:t> au CC</a:t>
            </a:r>
            <a:endParaRPr lang="fr-FR" dirty="0"/>
          </a:p>
        </p:txBody>
      </p:sp>
      <p:sp>
        <p:nvSpPr>
          <p:cNvPr id="3075" name="Sous-titre 4"/>
          <p:cNvSpPr>
            <a:spLocks noGrp="1"/>
          </p:cNvSpPr>
          <p:nvPr>
            <p:ph type="subTitle" idx="1"/>
          </p:nvPr>
        </p:nvSpPr>
        <p:spPr>
          <a:xfrm>
            <a:off x="2786063" y="5214938"/>
            <a:ext cx="4376737" cy="7286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FR" smtClean="0"/>
              <a:t>Pascal Calvat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7CA6A-1A1F-40B2-8D5E-04B64A65CAC2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304800" y="1844675"/>
            <a:ext cx="84582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en-US" kern="0" dirty="0" err="1" smtClean="0">
                <a:latin typeface="+mn-lt"/>
              </a:rPr>
              <a:t>Présentation</a:t>
            </a:r>
            <a:r>
              <a:rPr lang="en-US" kern="0" dirty="0" smtClean="0">
                <a:latin typeface="+mn-lt"/>
              </a:rPr>
              <a:t> des </a:t>
            </a:r>
            <a:r>
              <a:rPr lang="en-US" kern="0" dirty="0" err="1" smtClean="0">
                <a:latin typeface="+mn-lt"/>
              </a:rPr>
              <a:t>ouvertures</a:t>
            </a:r>
            <a:endParaRPr lang="en-US" kern="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endParaRPr lang="en-US" sz="1400" kern="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en-US" kern="0" dirty="0" smtClean="0">
                <a:latin typeface="+mn-lt"/>
              </a:rPr>
              <a:t>Les </a:t>
            </a:r>
            <a:r>
              <a:rPr lang="en-US" kern="0" dirty="0" err="1" smtClean="0">
                <a:latin typeface="+mn-lt"/>
              </a:rPr>
              <a:t>besoins</a:t>
            </a:r>
            <a:r>
              <a:rPr lang="en-US" kern="0" dirty="0" smtClean="0">
                <a:latin typeface="+mn-lt"/>
              </a:rPr>
              <a:t> des </a:t>
            </a:r>
            <a:r>
              <a:rPr lang="en-US" kern="0" dirty="0" err="1" smtClean="0">
                <a:latin typeface="+mn-lt"/>
              </a:rPr>
              <a:t>utilisateurs</a:t>
            </a:r>
            <a:endParaRPr lang="en-US" kern="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endParaRPr lang="en-US" sz="1400" kern="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en-US" kern="0" dirty="0" smtClean="0">
                <a:latin typeface="+mn-lt"/>
              </a:rPr>
              <a:t>Les solutions </a:t>
            </a:r>
            <a:r>
              <a:rPr lang="en-US" kern="0" dirty="0" err="1" smtClean="0">
                <a:latin typeface="+mn-lt"/>
              </a:rPr>
              <a:t>apportées</a:t>
            </a:r>
            <a:r>
              <a:rPr lang="en-US" kern="0" dirty="0" smtClean="0">
                <a:latin typeface="+mn-lt"/>
              </a:rPr>
              <a:t> par le CCIN2P3</a:t>
            </a:r>
            <a:endParaRPr lang="en-US" kern="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endParaRPr lang="en-US" sz="1400" kern="0" dirty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en-US" kern="0" dirty="0" smtClean="0">
                <a:latin typeface="+mn-lt"/>
              </a:rPr>
              <a:t>Les </a:t>
            </a:r>
            <a:r>
              <a:rPr lang="en-US" kern="0" dirty="0" err="1" smtClean="0">
                <a:latin typeface="+mn-lt"/>
              </a:rPr>
              <a:t>ouvertures</a:t>
            </a:r>
            <a:r>
              <a:rPr lang="en-US" kern="0" dirty="0" smtClean="0">
                <a:latin typeface="+mn-lt"/>
              </a:rPr>
              <a:t> en </a:t>
            </a:r>
            <a:r>
              <a:rPr lang="en-US" kern="0" dirty="0" err="1" smtClean="0">
                <a:latin typeface="+mn-lt"/>
              </a:rPr>
              <a:t>chiffres</a:t>
            </a:r>
            <a:endParaRPr lang="en-US" kern="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endParaRPr lang="en-US" sz="1400" kern="0" dirty="0" smtClean="0"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en-US" kern="0" dirty="0" err="1" smtClean="0">
                <a:latin typeface="+mn-lt"/>
              </a:rPr>
              <a:t>Quelques</a:t>
            </a:r>
            <a:r>
              <a:rPr lang="en-US" kern="0" dirty="0" smtClean="0">
                <a:latin typeface="+mn-lt"/>
              </a:rPr>
              <a:t> </a:t>
            </a:r>
            <a:r>
              <a:rPr lang="en-US" kern="0" dirty="0" err="1" smtClean="0">
                <a:latin typeface="+mn-lt"/>
              </a:rPr>
              <a:t>exemples</a:t>
            </a:r>
            <a:r>
              <a:rPr lang="en-US" kern="0" dirty="0" smtClean="0">
                <a:latin typeface="+mn-lt"/>
              </a:rPr>
              <a:t> de </a:t>
            </a:r>
            <a:r>
              <a:rPr lang="en-US" kern="0" dirty="0" err="1" smtClean="0">
                <a:latin typeface="+mn-lt"/>
              </a:rPr>
              <a:t>projets</a:t>
            </a:r>
            <a:r>
              <a:rPr lang="en-US" kern="0" dirty="0" smtClean="0">
                <a:latin typeface="+mn-lt"/>
              </a:rPr>
              <a:t> en science de la vie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kern="0" dirty="0" smtClean="0">
                <a:latin typeface="+mn-lt"/>
              </a:rPr>
              <a:t/>
            </a:r>
            <a:br>
              <a:rPr lang="en-US" kern="0" dirty="0" smtClean="0">
                <a:latin typeface="+mn-lt"/>
              </a:rPr>
            </a:br>
            <a:r>
              <a:rPr lang="en-US" kern="0" dirty="0" smtClean="0">
                <a:latin typeface="+mn-lt"/>
              </a:rPr>
              <a:t/>
            </a:r>
            <a:br>
              <a:rPr lang="en-US" kern="0" dirty="0" smtClean="0">
                <a:latin typeface="+mn-lt"/>
              </a:rPr>
            </a:br>
            <a:endParaRPr lang="en-US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6510358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Présentation</a:t>
            </a:r>
            <a:r>
              <a:rPr lang="en-US" dirty="0" smtClean="0"/>
              <a:t> des </a:t>
            </a:r>
            <a:r>
              <a:rPr lang="en-US" dirty="0" err="1" smtClean="0"/>
              <a:t>ouvertures</a:t>
            </a:r>
            <a:r>
              <a:rPr lang="en-US" dirty="0" smtClean="0"/>
              <a:t> 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1F1E4-5996-4E06-830E-3D3EE2383162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857232"/>
            <a:ext cx="883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endParaRPr lang="en-US" sz="2100" kern="0" dirty="0" smtClean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2100" kern="0" dirty="0" smtClean="0">
                <a:latin typeface="+mn-lt"/>
              </a:rPr>
              <a:t>Le CCIN2P3 </a:t>
            </a:r>
            <a:r>
              <a:rPr lang="en-US" sz="2100" kern="0" dirty="0" err="1" smtClean="0">
                <a:latin typeface="+mn-lt"/>
              </a:rPr>
              <a:t>est</a:t>
            </a:r>
            <a:r>
              <a:rPr lang="en-US" sz="2100" kern="0" dirty="0" smtClean="0">
                <a:latin typeface="+mn-lt"/>
              </a:rPr>
              <a:t> </a:t>
            </a:r>
            <a:r>
              <a:rPr lang="en-US" sz="2100" kern="0" dirty="0" err="1" smtClean="0">
                <a:latin typeface="+mn-lt"/>
              </a:rPr>
              <a:t>ouvert</a:t>
            </a:r>
            <a:r>
              <a:rPr lang="en-US" sz="2100" kern="0" dirty="0" smtClean="0">
                <a:latin typeface="+mn-lt"/>
              </a:rPr>
              <a:t>: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-"/>
              <a:defRPr/>
            </a:pPr>
            <a:r>
              <a:rPr lang="en-US" sz="2100" kern="0" dirty="0" smtClean="0">
                <a:latin typeface="+mn-lt"/>
              </a:rPr>
              <a:t>à la </a:t>
            </a:r>
            <a:r>
              <a:rPr lang="en-US" sz="2100" kern="0" dirty="0" err="1" smtClean="0">
                <a:latin typeface="+mn-lt"/>
              </a:rPr>
              <a:t>biologie</a:t>
            </a:r>
            <a:r>
              <a:rPr lang="en-US" sz="2100" kern="0" dirty="0" smtClean="0">
                <a:latin typeface="+mn-lt"/>
              </a:rPr>
              <a:t> </a:t>
            </a:r>
            <a:r>
              <a:rPr lang="en-US" sz="2100" kern="0" dirty="0" err="1" smtClean="0">
                <a:latin typeface="+mn-lt"/>
              </a:rPr>
              <a:t>depuis</a:t>
            </a:r>
            <a:r>
              <a:rPr lang="en-US" sz="2100" kern="0" dirty="0" smtClean="0">
                <a:latin typeface="+mn-lt"/>
              </a:rPr>
              <a:t> 2002</a:t>
            </a:r>
          </a:p>
          <a:p>
            <a:pPr marL="800100" lvl="1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Tx/>
              <a:buChar char="-"/>
              <a:defRPr/>
            </a:pPr>
            <a:r>
              <a:rPr lang="en-US" sz="2100" kern="0" dirty="0" smtClean="0">
                <a:latin typeface="+mn-lt"/>
              </a:rPr>
              <a:t>aux sciences </a:t>
            </a:r>
            <a:r>
              <a:rPr lang="en-US" sz="2100" kern="0" dirty="0" err="1" smtClean="0">
                <a:latin typeface="+mn-lt"/>
              </a:rPr>
              <a:t>humaines</a:t>
            </a:r>
            <a:r>
              <a:rPr lang="en-US" sz="2100" kern="0" dirty="0" smtClean="0">
                <a:latin typeface="+mn-lt"/>
              </a:rPr>
              <a:t> et </a:t>
            </a:r>
            <a:r>
              <a:rPr lang="en-US" sz="2100" kern="0" dirty="0" err="1" smtClean="0">
                <a:latin typeface="+mn-lt"/>
              </a:rPr>
              <a:t>sociale</a:t>
            </a:r>
            <a:r>
              <a:rPr lang="en-US" sz="2100" kern="0" dirty="0" smtClean="0">
                <a:latin typeface="+mn-lt"/>
              </a:rPr>
              <a:t> </a:t>
            </a:r>
            <a:r>
              <a:rPr lang="en-US" sz="2100" kern="0" dirty="0" err="1" smtClean="0">
                <a:latin typeface="+mn-lt"/>
              </a:rPr>
              <a:t>depuis</a:t>
            </a:r>
            <a:r>
              <a:rPr lang="en-US" sz="2100" kern="0" dirty="0" smtClean="0">
                <a:latin typeface="+mn-lt"/>
              </a:rPr>
              <a:t> 2008   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endParaRPr lang="en-US" sz="2100" kern="0" dirty="0" smtClean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2100" kern="0" dirty="0" smtClean="0">
                <a:latin typeface="+mn-lt"/>
              </a:rPr>
              <a:t>Le centre de </a:t>
            </a:r>
            <a:r>
              <a:rPr lang="en-US" sz="2100" kern="0" dirty="0" err="1" smtClean="0">
                <a:latin typeface="+mn-lt"/>
              </a:rPr>
              <a:t>calcul</a:t>
            </a:r>
            <a:r>
              <a:rPr lang="en-US" sz="2100" kern="0" dirty="0" smtClean="0">
                <a:latin typeface="+mn-lt"/>
              </a:rPr>
              <a:t> </a:t>
            </a:r>
            <a:r>
              <a:rPr lang="en-US" sz="2100" kern="0" dirty="0" err="1" smtClean="0">
                <a:latin typeface="+mn-lt"/>
              </a:rPr>
              <a:t>apporte</a:t>
            </a:r>
            <a:r>
              <a:rPr lang="en-US" sz="2100" kern="0" dirty="0" smtClean="0">
                <a:latin typeface="+mn-lt"/>
              </a:rPr>
              <a:t> son expertise en </a:t>
            </a:r>
            <a:r>
              <a:rPr lang="en-US" sz="2100" kern="0" dirty="0" err="1" smtClean="0">
                <a:latin typeface="+mn-lt"/>
              </a:rPr>
              <a:t>calcul</a:t>
            </a:r>
            <a:r>
              <a:rPr lang="en-US" sz="2100" kern="0" dirty="0" smtClean="0">
                <a:latin typeface="+mn-lt"/>
              </a:rPr>
              <a:t> et </a:t>
            </a:r>
            <a:r>
              <a:rPr lang="en-US" sz="2100" kern="0" dirty="0" err="1" smtClean="0">
                <a:latin typeface="+mn-lt"/>
              </a:rPr>
              <a:t>stockage</a:t>
            </a:r>
            <a:r>
              <a:rPr lang="en-US" sz="2100" kern="0" dirty="0" smtClean="0">
                <a:latin typeface="+mn-lt"/>
              </a:rPr>
              <a:t> à </a:t>
            </a:r>
            <a:r>
              <a:rPr lang="en-US" sz="2100" kern="0" dirty="0" err="1" smtClean="0">
                <a:latin typeface="+mn-lt"/>
              </a:rPr>
              <a:t>ces</a:t>
            </a:r>
            <a:r>
              <a:rPr lang="en-US" sz="2100" kern="0" dirty="0" smtClean="0">
                <a:latin typeface="+mn-lt"/>
              </a:rPr>
              <a:t> </a:t>
            </a:r>
            <a:r>
              <a:rPr lang="en-US" sz="2100" kern="0" dirty="0" err="1" smtClean="0">
                <a:latin typeface="+mn-lt"/>
              </a:rPr>
              <a:t>deux</a:t>
            </a:r>
            <a:r>
              <a:rPr lang="en-US" sz="2100" kern="0" dirty="0" smtClean="0">
                <a:latin typeface="+mn-lt"/>
              </a:rPr>
              <a:t> disciplines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endParaRPr lang="en-US" sz="2100" kern="0" dirty="0" smtClean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2100" kern="0" dirty="0" err="1" smtClean="0">
                <a:latin typeface="+mn-lt"/>
              </a:rPr>
              <a:t>L’ouverture</a:t>
            </a:r>
            <a:r>
              <a:rPr lang="en-US" sz="2100" kern="0" dirty="0" smtClean="0">
                <a:latin typeface="+mn-lt"/>
              </a:rPr>
              <a:t> </a:t>
            </a:r>
            <a:r>
              <a:rPr lang="en-US" sz="2100" kern="0" dirty="0" err="1" smtClean="0">
                <a:latin typeface="+mn-lt"/>
              </a:rPr>
              <a:t>interdisciplinaire</a:t>
            </a:r>
            <a:r>
              <a:rPr lang="en-US" sz="2100" kern="0" dirty="0" smtClean="0">
                <a:latin typeface="+mn-lt"/>
              </a:rPr>
              <a:t> </a:t>
            </a:r>
            <a:r>
              <a:rPr lang="en-US" sz="2100" kern="0" dirty="0" err="1" smtClean="0">
                <a:latin typeface="+mn-lt"/>
              </a:rPr>
              <a:t>est</a:t>
            </a:r>
            <a:r>
              <a:rPr lang="en-US" sz="2100" kern="0" dirty="0" smtClean="0">
                <a:latin typeface="+mn-lt"/>
              </a:rPr>
              <a:t> un </a:t>
            </a:r>
            <a:r>
              <a:rPr lang="en-US" sz="2100" kern="0" dirty="0" err="1" smtClean="0">
                <a:latin typeface="+mn-lt"/>
              </a:rPr>
              <a:t>vecteur</a:t>
            </a:r>
            <a:r>
              <a:rPr lang="en-US" sz="2100" kern="0" dirty="0" smtClean="0">
                <a:latin typeface="+mn-lt"/>
              </a:rPr>
              <a:t> </a:t>
            </a:r>
            <a:r>
              <a:rPr lang="en-US" sz="2100" kern="0" dirty="0" err="1" smtClean="0">
                <a:latin typeface="+mn-lt"/>
              </a:rPr>
              <a:t>permettant</a:t>
            </a:r>
            <a:r>
              <a:rPr lang="en-US" sz="2100" kern="0" dirty="0" smtClean="0">
                <a:latin typeface="+mn-lt"/>
              </a:rPr>
              <a:t> de </a:t>
            </a:r>
            <a:r>
              <a:rPr lang="en-US" sz="2100" kern="0" dirty="0" err="1" smtClean="0">
                <a:latin typeface="+mn-lt"/>
              </a:rPr>
              <a:t>disséminer</a:t>
            </a:r>
            <a:r>
              <a:rPr lang="en-US" sz="2100" kern="0" dirty="0" smtClean="0">
                <a:latin typeface="+mn-lt"/>
              </a:rPr>
              <a:t> </a:t>
            </a:r>
            <a:r>
              <a:rPr lang="en-US" sz="2100" kern="0" dirty="0" smtClean="0">
                <a:latin typeface="+mn-lt"/>
              </a:rPr>
              <a:t>de </a:t>
            </a:r>
            <a:r>
              <a:rPr lang="en-US" sz="2100" kern="0" dirty="0" err="1" smtClean="0">
                <a:latin typeface="+mn-lt"/>
              </a:rPr>
              <a:t>nouvelles</a:t>
            </a:r>
            <a:r>
              <a:rPr lang="en-US" sz="2100" kern="0" dirty="0" smtClean="0">
                <a:latin typeface="+mn-lt"/>
              </a:rPr>
              <a:t> technologies </a:t>
            </a:r>
            <a:r>
              <a:rPr lang="en-US" sz="2100" kern="0" dirty="0" err="1" smtClean="0">
                <a:latin typeface="+mn-lt"/>
              </a:rPr>
              <a:t>dans</a:t>
            </a:r>
            <a:r>
              <a:rPr lang="en-US" sz="2100" kern="0" dirty="0" smtClean="0">
                <a:latin typeface="+mn-lt"/>
              </a:rPr>
              <a:t> </a:t>
            </a:r>
            <a:r>
              <a:rPr lang="en-US" sz="2100" kern="0" dirty="0" err="1" smtClean="0">
                <a:latin typeface="+mn-lt"/>
              </a:rPr>
              <a:t>d’autres</a:t>
            </a:r>
            <a:r>
              <a:rPr lang="en-US" sz="2100" kern="0" dirty="0" smtClean="0">
                <a:latin typeface="+mn-lt"/>
              </a:rPr>
              <a:t> </a:t>
            </a:r>
            <a:r>
              <a:rPr lang="en-US" sz="2100" kern="0" dirty="0" err="1" smtClean="0">
                <a:latin typeface="+mn-lt"/>
              </a:rPr>
              <a:t>communautés</a:t>
            </a:r>
            <a:endParaRPr lang="en-US" sz="2100" kern="0" dirty="0" smtClean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endParaRPr lang="en-US" sz="21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en-US" sz="2100" kern="0" dirty="0" err="1" smtClean="0">
                <a:latin typeface="+mn-lt"/>
              </a:rPr>
              <a:t>Domaines</a:t>
            </a:r>
            <a:r>
              <a:rPr lang="en-US" sz="2100" kern="0" dirty="0" smtClean="0">
                <a:latin typeface="+mn-lt"/>
              </a:rPr>
              <a:t> de </a:t>
            </a:r>
            <a:r>
              <a:rPr lang="en-US" sz="2100" kern="0" dirty="0" err="1" smtClean="0">
                <a:latin typeface="+mn-lt"/>
              </a:rPr>
              <a:t>recherche</a:t>
            </a:r>
            <a:r>
              <a:rPr lang="en-US" sz="2100" kern="0" dirty="0" smtClean="0">
                <a:latin typeface="+mn-lt"/>
              </a:rPr>
              <a:t> </a:t>
            </a:r>
            <a:r>
              <a:rPr lang="en-US" sz="2100" kern="0" dirty="0" err="1" smtClean="0">
                <a:latin typeface="+mn-lt"/>
              </a:rPr>
              <a:t>concernées</a:t>
            </a:r>
            <a:r>
              <a:rPr lang="en-US" sz="2100" kern="0" dirty="0" smtClean="0">
                <a:latin typeface="+mn-lt"/>
              </a:rPr>
              <a:t> </a:t>
            </a:r>
            <a:r>
              <a:rPr lang="en-US" sz="2100" kern="0" dirty="0">
                <a:latin typeface="+mn-lt"/>
              </a:rPr>
              <a:t>par les </a:t>
            </a:r>
            <a:r>
              <a:rPr lang="en-US" sz="2100" kern="0" dirty="0" err="1">
                <a:latin typeface="+mn-lt"/>
              </a:rPr>
              <a:t>ouvertures</a:t>
            </a:r>
            <a:r>
              <a:rPr lang="en-US" sz="2100" kern="0" dirty="0">
                <a:latin typeface="+mn-lt"/>
              </a:rPr>
              <a:t>: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100" kern="0" dirty="0" err="1" smtClean="0">
                <a:latin typeface="+mn-lt"/>
              </a:rPr>
              <a:t>Recherche</a:t>
            </a:r>
            <a:r>
              <a:rPr lang="en-US" sz="2100" kern="0" dirty="0" smtClean="0">
                <a:latin typeface="+mn-lt"/>
              </a:rPr>
              <a:t> </a:t>
            </a:r>
            <a:r>
              <a:rPr lang="en-US" sz="2100" kern="0" dirty="0" err="1" smtClean="0">
                <a:latin typeface="+mn-lt"/>
              </a:rPr>
              <a:t>fondamentale</a:t>
            </a:r>
            <a:r>
              <a:rPr lang="en-US" sz="2100" kern="0" dirty="0" smtClean="0">
                <a:latin typeface="+mn-lt"/>
              </a:rPr>
              <a:t> en science de la vie (</a:t>
            </a:r>
            <a:r>
              <a:rPr lang="en-US" sz="2100" kern="0" dirty="0" err="1" smtClean="0">
                <a:latin typeface="+mn-lt"/>
              </a:rPr>
              <a:t>fonctionnement</a:t>
            </a:r>
            <a:r>
              <a:rPr lang="en-US" sz="2100" kern="0" dirty="0" smtClean="0">
                <a:latin typeface="+mn-lt"/>
              </a:rPr>
              <a:t> de la cellule, du </a:t>
            </a:r>
            <a:r>
              <a:rPr lang="en-US" sz="2100" kern="0" dirty="0" err="1" smtClean="0">
                <a:latin typeface="+mn-lt"/>
              </a:rPr>
              <a:t>cerveau</a:t>
            </a:r>
            <a:r>
              <a:rPr lang="en-US" sz="2100" kern="0" dirty="0" smtClean="0">
                <a:latin typeface="+mn-lt"/>
              </a:rPr>
              <a:t>, </a:t>
            </a:r>
            <a:r>
              <a:rPr lang="en-US" sz="2100" kern="0" dirty="0" err="1" smtClean="0">
                <a:latin typeface="+mn-lt"/>
              </a:rPr>
              <a:t>morphogénèse</a:t>
            </a:r>
            <a:r>
              <a:rPr lang="en-US" sz="2100" kern="0" dirty="0" smtClean="0">
                <a:latin typeface="+mn-lt"/>
              </a:rPr>
              <a:t>)</a:t>
            </a:r>
            <a:endParaRPr lang="en-US" sz="2100" kern="0" dirty="0">
              <a:latin typeface="+mn-lt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100" kern="0" dirty="0" err="1" smtClean="0">
                <a:latin typeface="+mn-lt"/>
              </a:rPr>
              <a:t>Recherche</a:t>
            </a:r>
            <a:r>
              <a:rPr lang="en-US" sz="2100" kern="0" dirty="0" smtClean="0">
                <a:latin typeface="+mn-lt"/>
              </a:rPr>
              <a:t> en </a:t>
            </a:r>
            <a:r>
              <a:rPr lang="en-US" sz="2100" kern="0" dirty="0" err="1" smtClean="0">
                <a:latin typeface="+mn-lt"/>
              </a:rPr>
              <a:t>médecine</a:t>
            </a:r>
            <a:r>
              <a:rPr lang="en-US" sz="2100" kern="0" dirty="0" smtClean="0">
                <a:latin typeface="+mn-lt"/>
              </a:rPr>
              <a:t> (</a:t>
            </a:r>
            <a:r>
              <a:rPr lang="en-US" sz="2100" kern="0" dirty="0" err="1" smtClean="0">
                <a:latin typeface="+mn-lt"/>
              </a:rPr>
              <a:t>médicament</a:t>
            </a:r>
            <a:r>
              <a:rPr lang="en-US" sz="2100" kern="0" dirty="0" smtClean="0">
                <a:latin typeface="+mn-lt"/>
              </a:rPr>
              <a:t>, pathologies du </a:t>
            </a:r>
            <a:r>
              <a:rPr lang="en-US" sz="2100" kern="0" dirty="0" err="1" smtClean="0">
                <a:latin typeface="+mn-lt"/>
              </a:rPr>
              <a:t>coeur</a:t>
            </a:r>
            <a:r>
              <a:rPr lang="en-US" sz="2100" kern="0" dirty="0" smtClean="0">
                <a:latin typeface="+mn-lt"/>
              </a:rPr>
              <a:t> et </a:t>
            </a:r>
            <a:r>
              <a:rPr lang="en-US" sz="2100" kern="0" dirty="0" err="1" smtClean="0">
                <a:latin typeface="+mn-lt"/>
              </a:rPr>
              <a:t>cerveau</a:t>
            </a:r>
            <a:r>
              <a:rPr lang="en-US" sz="2100" kern="0" dirty="0" smtClean="0">
                <a:latin typeface="+mn-lt"/>
              </a:rPr>
              <a:t>, cancer)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100" kern="0" dirty="0" err="1" smtClean="0">
                <a:latin typeface="+mn-lt"/>
              </a:rPr>
              <a:t>Recherche</a:t>
            </a:r>
            <a:r>
              <a:rPr lang="en-US" sz="2100" kern="0" dirty="0" smtClean="0">
                <a:latin typeface="+mn-lt"/>
              </a:rPr>
              <a:t> en sciences </a:t>
            </a:r>
            <a:r>
              <a:rPr lang="en-US" sz="2100" kern="0" dirty="0" err="1" smtClean="0">
                <a:latin typeface="+mn-lt"/>
              </a:rPr>
              <a:t>humaines</a:t>
            </a:r>
            <a:r>
              <a:rPr lang="en-US" sz="2100" kern="0" dirty="0" smtClean="0">
                <a:latin typeface="+mn-lt"/>
              </a:rPr>
              <a:t> et </a:t>
            </a:r>
            <a:r>
              <a:rPr lang="en-US" sz="2100" kern="0" dirty="0" err="1" smtClean="0">
                <a:latin typeface="+mn-lt"/>
              </a:rPr>
              <a:t>sociales</a:t>
            </a:r>
            <a:r>
              <a:rPr lang="en-US" sz="2100" kern="0" dirty="0" smtClean="0">
                <a:latin typeface="+mn-lt"/>
              </a:rPr>
              <a:t> </a:t>
            </a:r>
            <a:r>
              <a:rPr lang="en-US" sz="2100" kern="0" dirty="0" smtClean="0">
                <a:latin typeface="+mn-lt"/>
              </a:rPr>
              <a:t>(</a:t>
            </a:r>
            <a:r>
              <a:rPr lang="en-US" sz="2100" kern="0" dirty="0" err="1" smtClean="0">
                <a:latin typeface="+mn-lt"/>
              </a:rPr>
              <a:t>étude</a:t>
            </a:r>
            <a:r>
              <a:rPr lang="en-US" sz="2100" kern="0" dirty="0" smtClean="0">
                <a:latin typeface="+mn-lt"/>
              </a:rPr>
              <a:t> de corpus, </a:t>
            </a:r>
            <a:r>
              <a:rPr lang="en-US" sz="2100" kern="0" dirty="0" err="1" smtClean="0">
                <a:latin typeface="+mn-lt"/>
              </a:rPr>
              <a:t>archéologie</a:t>
            </a:r>
            <a:r>
              <a:rPr lang="en-US" sz="2100" kern="0" dirty="0" smtClean="0">
                <a:latin typeface="+mn-lt"/>
              </a:rPr>
              <a:t>)</a:t>
            </a:r>
            <a:endParaRPr lang="en-US" sz="21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6367482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Les </a:t>
            </a:r>
            <a:r>
              <a:rPr lang="en-US" dirty="0" err="1" smtClean="0"/>
              <a:t>besoins</a:t>
            </a:r>
            <a:r>
              <a:rPr lang="en-US" dirty="0" smtClean="0"/>
              <a:t> des </a:t>
            </a:r>
            <a:r>
              <a:rPr lang="en-US" dirty="0" err="1" smtClean="0"/>
              <a:t>ouvertures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1F1E4-5996-4E06-830E-3D3EE2383162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1071546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en-US" kern="0" dirty="0" smtClean="0">
                <a:latin typeface="+mn-lt"/>
              </a:rPr>
              <a:t>Biomedical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kern="0" dirty="0" smtClean="0">
                <a:cs typeface="Times New Roman" pitchFamily="18" charset="0"/>
              </a:rPr>
              <a:t>	</a:t>
            </a:r>
            <a:r>
              <a:rPr lang="en-US" sz="2200" kern="0" dirty="0" smtClean="0">
                <a:cs typeface="Times New Roman" pitchFamily="18" charset="0"/>
              </a:rPr>
              <a:t>- </a:t>
            </a:r>
            <a:r>
              <a:rPr lang="en-US" sz="2200" kern="0" dirty="0" err="1" smtClean="0">
                <a:cs typeface="Times New Roman" pitchFamily="18" charset="0"/>
              </a:rPr>
              <a:t>Calcul</a:t>
            </a:r>
            <a:r>
              <a:rPr lang="en-US" sz="2200" kern="0" dirty="0" smtClean="0">
                <a:cs typeface="Times New Roman" pitchFamily="18" charset="0"/>
              </a:rPr>
              <a:t> </a:t>
            </a:r>
            <a:r>
              <a:rPr lang="en-US" sz="2200" kern="0" dirty="0" err="1" smtClean="0">
                <a:cs typeface="Times New Roman" pitchFamily="18" charset="0"/>
              </a:rPr>
              <a:t>intensif</a:t>
            </a:r>
            <a:r>
              <a:rPr lang="en-US" sz="2200" kern="0" dirty="0" smtClean="0">
                <a:cs typeface="Times New Roman" pitchFamily="18" charset="0"/>
              </a:rPr>
              <a:t> pour la </a:t>
            </a:r>
            <a:r>
              <a:rPr lang="en-US" sz="2200" kern="0" dirty="0" err="1" smtClean="0">
                <a:cs typeface="Times New Roman" pitchFamily="18" charset="0"/>
              </a:rPr>
              <a:t>découverte</a:t>
            </a:r>
            <a:r>
              <a:rPr lang="en-US" sz="2200" kern="0" dirty="0" smtClean="0">
                <a:cs typeface="Times New Roman" pitchFamily="18" charset="0"/>
              </a:rPr>
              <a:t> de nouveaux </a:t>
            </a:r>
            <a:r>
              <a:rPr lang="en-US" sz="2200" kern="0" dirty="0" err="1" smtClean="0">
                <a:cs typeface="Times New Roman" pitchFamily="18" charset="0"/>
              </a:rPr>
              <a:t>médicaments</a:t>
            </a:r>
            <a:r>
              <a:rPr lang="en-US" sz="2200" kern="0" dirty="0" smtClean="0">
                <a:cs typeface="Times New Roman" pitchFamily="18" charset="0"/>
              </a:rPr>
              <a:t> et la </a:t>
            </a:r>
            <a:r>
              <a:rPr lang="en-US" sz="2200" kern="0" dirty="0" err="1" smtClean="0">
                <a:cs typeface="Times New Roman" pitchFamily="18" charset="0"/>
              </a:rPr>
              <a:t>recherche</a:t>
            </a:r>
            <a:r>
              <a:rPr lang="en-US" sz="2200" kern="0" dirty="0" smtClean="0">
                <a:cs typeface="Times New Roman" pitchFamily="18" charset="0"/>
              </a:rPr>
              <a:t> </a:t>
            </a:r>
            <a:r>
              <a:rPr lang="en-US" sz="2200" kern="0" dirty="0" err="1" smtClean="0">
                <a:cs typeface="Times New Roman" pitchFamily="18" charset="0"/>
              </a:rPr>
              <a:t>médicale</a:t>
            </a:r>
            <a:r>
              <a:rPr lang="en-US" sz="2200" kern="0" dirty="0" smtClean="0">
                <a:cs typeface="Times New Roman" pitchFamily="18" charset="0"/>
              </a:rPr>
              <a:t> </a:t>
            </a:r>
            <a:r>
              <a:rPr lang="en-US" sz="2200" kern="0" dirty="0" smtClean="0"/>
              <a:t>(malaria, </a:t>
            </a:r>
            <a:r>
              <a:rPr lang="en-US" sz="2200" kern="0" dirty="0" err="1" smtClean="0"/>
              <a:t>polyarthrite</a:t>
            </a:r>
            <a:r>
              <a:rPr lang="en-US" sz="2200" kern="0" dirty="0" smtClean="0"/>
              <a:t>, </a:t>
            </a:r>
            <a:r>
              <a:rPr lang="en-US" sz="2200" kern="0" dirty="0" err="1" smtClean="0"/>
              <a:t>epilepsie</a:t>
            </a:r>
            <a:r>
              <a:rPr lang="en-US" sz="2200" kern="0" dirty="0" smtClean="0"/>
              <a:t>, cancer)</a:t>
            </a:r>
            <a:endParaRPr lang="en-US" sz="2200" kern="0" dirty="0" smtClean="0"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2200" kern="0" dirty="0" smtClean="0">
                <a:cs typeface="Times New Roman" pitchFamily="18" charset="0"/>
              </a:rPr>
              <a:t>	- </a:t>
            </a:r>
            <a:r>
              <a:rPr lang="en-US" sz="2200" kern="0" dirty="0" err="1" smtClean="0">
                <a:cs typeface="Times New Roman" pitchFamily="18" charset="0"/>
              </a:rPr>
              <a:t>Stockage</a:t>
            </a:r>
            <a:r>
              <a:rPr lang="en-US" sz="2200" kern="0" dirty="0" smtClean="0">
                <a:cs typeface="Times New Roman" pitchFamily="18" charset="0"/>
              </a:rPr>
              <a:t> et </a:t>
            </a:r>
            <a:r>
              <a:rPr lang="en-US" sz="2200" kern="0" dirty="0" err="1" smtClean="0">
                <a:cs typeface="Times New Roman" pitchFamily="18" charset="0"/>
              </a:rPr>
              <a:t>partage</a:t>
            </a:r>
            <a:r>
              <a:rPr lang="en-US" sz="2200" kern="0" dirty="0" smtClean="0">
                <a:cs typeface="Times New Roman" pitchFamily="18" charset="0"/>
              </a:rPr>
              <a:t> de </a:t>
            </a:r>
            <a:r>
              <a:rPr lang="en-US" sz="2200" kern="0" dirty="0" err="1" smtClean="0">
                <a:cs typeface="Times New Roman" pitchFamily="18" charset="0"/>
              </a:rPr>
              <a:t>données</a:t>
            </a:r>
            <a:r>
              <a:rPr lang="en-US" sz="2200" kern="0" dirty="0" smtClean="0">
                <a:cs typeface="Times New Roman" pitchFamily="18" charset="0"/>
              </a:rPr>
              <a:t> </a:t>
            </a:r>
            <a:r>
              <a:rPr lang="en-US" sz="2200" kern="0" dirty="0" err="1" smtClean="0">
                <a:cs typeface="Times New Roman" pitchFamily="18" charset="0"/>
              </a:rPr>
              <a:t>personnelles</a:t>
            </a:r>
            <a:r>
              <a:rPr lang="en-US" sz="2200" kern="0" dirty="0" smtClean="0">
                <a:cs typeface="Times New Roman" pitchFamily="18" charset="0"/>
              </a:rPr>
              <a:t> issues de la </a:t>
            </a:r>
            <a:r>
              <a:rPr lang="en-US" sz="2200" kern="0" dirty="0" err="1" smtClean="0">
                <a:cs typeface="Times New Roman" pitchFamily="18" charset="0"/>
              </a:rPr>
              <a:t>recherche</a:t>
            </a:r>
            <a:r>
              <a:rPr lang="en-US" sz="2200" kern="0" dirty="0" smtClean="0">
                <a:cs typeface="Times New Roman" pitchFamily="18" charset="0"/>
              </a:rPr>
              <a:t> </a:t>
            </a:r>
            <a:r>
              <a:rPr lang="en-US" sz="2200" kern="0" dirty="0" err="1" smtClean="0">
                <a:cs typeface="Times New Roman" pitchFamily="18" charset="0"/>
              </a:rPr>
              <a:t>hospitalière</a:t>
            </a:r>
            <a:r>
              <a:rPr lang="en-US" sz="2200" kern="0" dirty="0" smtClean="0">
                <a:cs typeface="Times New Roman" pitchFamily="18" charset="0"/>
              </a:rPr>
              <a:t> (</a:t>
            </a:r>
            <a:r>
              <a:rPr lang="en-US" sz="2200" kern="0" dirty="0" err="1" smtClean="0">
                <a:cs typeface="Times New Roman" pitchFamily="18" charset="0"/>
              </a:rPr>
              <a:t>irm</a:t>
            </a:r>
            <a:r>
              <a:rPr lang="en-US" sz="2200" kern="0" dirty="0" smtClean="0">
                <a:cs typeface="Times New Roman" pitchFamily="18" charset="0"/>
              </a:rPr>
              <a:t>, scanner, </a:t>
            </a:r>
            <a:r>
              <a:rPr lang="en-US" sz="2200" kern="0" dirty="0" err="1" smtClean="0">
                <a:cs typeface="Times New Roman" pitchFamily="18" charset="0"/>
              </a:rPr>
              <a:t>tep</a:t>
            </a:r>
            <a:r>
              <a:rPr lang="en-US" sz="2200" kern="0" dirty="0" smtClean="0">
                <a:cs typeface="Times New Roman" pitchFamily="18" charset="0"/>
              </a:rPr>
              <a:t>)</a:t>
            </a:r>
            <a:r>
              <a:rPr lang="en-US" sz="2200" kern="0" dirty="0" smtClean="0">
                <a:latin typeface="+mn-lt"/>
              </a:rPr>
              <a:t/>
            </a:r>
            <a:br>
              <a:rPr lang="en-US" sz="2200" kern="0" dirty="0" smtClean="0">
                <a:latin typeface="+mn-lt"/>
              </a:rPr>
            </a:br>
            <a:endParaRPr lang="en-US" sz="2200" kern="0" dirty="0" smtClean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en-US" kern="0" dirty="0" err="1" smtClean="0">
                <a:latin typeface="+mn-lt"/>
              </a:rPr>
              <a:t>Recherche</a:t>
            </a:r>
            <a:r>
              <a:rPr lang="en-US" kern="0" dirty="0" smtClean="0">
                <a:latin typeface="+mn-lt"/>
              </a:rPr>
              <a:t> </a:t>
            </a:r>
            <a:r>
              <a:rPr lang="en-US" kern="0" dirty="0" err="1" smtClean="0">
                <a:latin typeface="+mn-lt"/>
              </a:rPr>
              <a:t>sur</a:t>
            </a:r>
            <a:r>
              <a:rPr lang="en-US" kern="0" dirty="0" smtClean="0">
                <a:latin typeface="+mn-lt"/>
              </a:rPr>
              <a:t> les cellules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kern="0" dirty="0" smtClean="0">
                <a:cs typeface="Times New Roman" pitchFamily="18" charset="0"/>
              </a:rPr>
              <a:t>	</a:t>
            </a:r>
            <a:r>
              <a:rPr lang="en-US" sz="2200" kern="0" dirty="0" smtClean="0">
                <a:cs typeface="Times New Roman" pitchFamily="18" charset="0"/>
              </a:rPr>
              <a:t>- </a:t>
            </a:r>
            <a:r>
              <a:rPr lang="en-US" sz="2200" kern="0" dirty="0" err="1" smtClean="0">
                <a:cs typeface="Times New Roman" pitchFamily="18" charset="0"/>
              </a:rPr>
              <a:t>Calcul</a:t>
            </a:r>
            <a:r>
              <a:rPr lang="en-US" sz="2200" kern="0" dirty="0" smtClean="0">
                <a:cs typeface="Times New Roman" pitchFamily="18" charset="0"/>
              </a:rPr>
              <a:t> </a:t>
            </a:r>
            <a:r>
              <a:rPr lang="en-US" sz="2200" kern="0" dirty="0" err="1" smtClean="0">
                <a:cs typeface="Times New Roman" pitchFamily="18" charset="0"/>
              </a:rPr>
              <a:t>intensif</a:t>
            </a:r>
            <a:r>
              <a:rPr lang="en-US" sz="2200" kern="0" dirty="0" smtClean="0">
                <a:cs typeface="Times New Roman" pitchFamily="18" charset="0"/>
              </a:rPr>
              <a:t> </a:t>
            </a:r>
            <a:r>
              <a:rPr lang="en-US" sz="2200" kern="0" dirty="0" smtClean="0">
                <a:cs typeface="Times New Roman" pitchFamily="18" charset="0"/>
              </a:rPr>
              <a:t>pour </a:t>
            </a:r>
            <a:r>
              <a:rPr lang="en-US" sz="2200" kern="0" dirty="0" err="1" smtClean="0">
                <a:cs typeface="Times New Roman" pitchFamily="18" charset="0"/>
              </a:rPr>
              <a:t>l’étude</a:t>
            </a:r>
            <a:r>
              <a:rPr lang="en-US" sz="2200" kern="0" dirty="0" smtClean="0">
                <a:cs typeface="Times New Roman" pitchFamily="18" charset="0"/>
              </a:rPr>
              <a:t> de </a:t>
            </a:r>
            <a:r>
              <a:rPr lang="en-US" sz="2200" kern="0" dirty="0" err="1" smtClean="0">
                <a:cs typeface="Times New Roman" pitchFamily="18" charset="0"/>
              </a:rPr>
              <a:t>l’évolution</a:t>
            </a:r>
            <a:r>
              <a:rPr lang="en-US" sz="2200" kern="0" dirty="0" smtClean="0">
                <a:cs typeface="Times New Roman" pitchFamily="18" charset="0"/>
              </a:rPr>
              <a:t> des </a:t>
            </a:r>
            <a:r>
              <a:rPr lang="en-US" sz="2200" kern="0" dirty="0" err="1" smtClean="0">
                <a:cs typeface="Times New Roman" pitchFamily="18" charset="0"/>
              </a:rPr>
              <a:t>espèces</a:t>
            </a:r>
            <a:r>
              <a:rPr lang="en-US" sz="2200" kern="0" dirty="0" smtClean="0">
                <a:cs typeface="Times New Roman" pitchFamily="18" charset="0"/>
              </a:rPr>
              <a:t> et des </a:t>
            </a:r>
            <a:r>
              <a:rPr lang="en-US" sz="2200" kern="0" dirty="0" err="1" smtClean="0">
                <a:cs typeface="Times New Roman" pitchFamily="18" charset="0"/>
              </a:rPr>
              <a:t>mécanismes</a:t>
            </a:r>
            <a:r>
              <a:rPr lang="en-US" sz="2200" kern="0" dirty="0" smtClean="0">
                <a:cs typeface="Times New Roman" pitchFamily="18" charset="0"/>
              </a:rPr>
              <a:t> de diffusion de </a:t>
            </a:r>
            <a:r>
              <a:rPr lang="en-US" sz="2200" kern="0" dirty="0" err="1" smtClean="0">
                <a:cs typeface="Times New Roman" pitchFamily="18" charset="0"/>
              </a:rPr>
              <a:t>proteine</a:t>
            </a:r>
            <a:r>
              <a:rPr lang="en-US" sz="2200" kern="0" dirty="0" smtClean="0">
                <a:cs typeface="Times New Roman" pitchFamily="18" charset="0"/>
              </a:rPr>
              <a:t> </a:t>
            </a:r>
            <a:r>
              <a:rPr lang="en-US" sz="2200" kern="0" dirty="0" err="1" smtClean="0">
                <a:cs typeface="Times New Roman" pitchFamily="18" charset="0"/>
              </a:rPr>
              <a:t>dans</a:t>
            </a:r>
            <a:r>
              <a:rPr lang="en-US" sz="2200" kern="0" dirty="0" smtClean="0">
                <a:cs typeface="Times New Roman" pitchFamily="18" charset="0"/>
              </a:rPr>
              <a:t> les cellules.</a:t>
            </a:r>
            <a:endParaRPr lang="en-US" sz="2200" kern="0" dirty="0" smtClean="0"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2200" kern="0" dirty="0" smtClean="0">
                <a:cs typeface="Times New Roman" pitchFamily="18" charset="0"/>
              </a:rPr>
              <a:t>	- </a:t>
            </a:r>
            <a:r>
              <a:rPr lang="en-US" sz="2200" kern="0" dirty="0" err="1" smtClean="0">
                <a:cs typeface="Times New Roman" pitchFamily="18" charset="0"/>
              </a:rPr>
              <a:t>Stockage</a:t>
            </a:r>
            <a:r>
              <a:rPr lang="en-US" sz="2200" kern="0" dirty="0" smtClean="0">
                <a:cs typeface="Times New Roman" pitchFamily="18" charset="0"/>
              </a:rPr>
              <a:t> des </a:t>
            </a:r>
            <a:r>
              <a:rPr lang="en-US" sz="2200" kern="0" dirty="0" err="1" smtClean="0">
                <a:cs typeface="Times New Roman" pitchFamily="18" charset="0"/>
              </a:rPr>
              <a:t>banques</a:t>
            </a:r>
            <a:r>
              <a:rPr lang="en-US" sz="2200" kern="0" dirty="0" smtClean="0">
                <a:cs typeface="Times New Roman" pitchFamily="18" charset="0"/>
              </a:rPr>
              <a:t> </a:t>
            </a:r>
            <a:r>
              <a:rPr lang="en-US" sz="2200" kern="0" dirty="0" err="1" smtClean="0">
                <a:cs typeface="Times New Roman" pitchFamily="18" charset="0"/>
              </a:rPr>
              <a:t>d’ADN</a:t>
            </a:r>
            <a:r>
              <a:rPr lang="en-US" sz="2200" kern="0" dirty="0" smtClean="0">
                <a:cs typeface="Times New Roman" pitchFamily="18" charset="0"/>
              </a:rPr>
              <a:t> et </a:t>
            </a:r>
            <a:r>
              <a:rPr lang="en-US" sz="2200" kern="0" dirty="0" err="1" smtClean="0">
                <a:cs typeface="Times New Roman" pitchFamily="18" charset="0"/>
              </a:rPr>
              <a:t>d’images</a:t>
            </a:r>
            <a:r>
              <a:rPr lang="en-US" sz="2200" kern="0" dirty="0" smtClean="0">
                <a:cs typeface="Times New Roman" pitchFamily="18" charset="0"/>
              </a:rPr>
              <a:t> issues de microscopes</a:t>
            </a:r>
            <a:r>
              <a:rPr lang="en-US" sz="2200" kern="0" dirty="0" smtClean="0">
                <a:latin typeface="+mn-lt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endParaRPr lang="en-US" sz="2200" kern="0" dirty="0" smtClean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en-US" kern="0" dirty="0" smtClean="0">
                <a:latin typeface="+mn-lt"/>
              </a:rPr>
              <a:t>Sciences </a:t>
            </a:r>
            <a:r>
              <a:rPr lang="en-US" kern="0" dirty="0" err="1" smtClean="0">
                <a:latin typeface="+mn-lt"/>
              </a:rPr>
              <a:t>humaines</a:t>
            </a:r>
            <a:r>
              <a:rPr lang="en-US" kern="0" dirty="0" smtClean="0">
                <a:latin typeface="+mn-lt"/>
              </a:rPr>
              <a:t> et </a:t>
            </a:r>
            <a:r>
              <a:rPr lang="en-US" kern="0" dirty="0" err="1" smtClean="0">
                <a:latin typeface="+mn-lt"/>
              </a:rPr>
              <a:t>sociales</a:t>
            </a:r>
            <a:endParaRPr lang="en-US" kern="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kern="0" dirty="0" smtClean="0"/>
              <a:t>	</a:t>
            </a:r>
            <a:r>
              <a:rPr lang="en-US" sz="2200" kern="0" dirty="0" smtClean="0"/>
              <a:t>- Archivage à long </a:t>
            </a:r>
            <a:r>
              <a:rPr lang="en-US" sz="2200" kern="0" dirty="0" err="1" smtClean="0"/>
              <a:t>terme</a:t>
            </a:r>
            <a:r>
              <a:rPr lang="en-US" sz="2200" kern="0" dirty="0" smtClean="0"/>
              <a:t>, </a:t>
            </a:r>
            <a:r>
              <a:rPr lang="en-US" sz="2200" kern="0" dirty="0" err="1" smtClean="0"/>
              <a:t>calcul</a:t>
            </a:r>
            <a:r>
              <a:rPr lang="en-US" sz="2200" kern="0" dirty="0" smtClean="0"/>
              <a:t> </a:t>
            </a:r>
            <a:r>
              <a:rPr lang="en-US" sz="2200" kern="0" dirty="0" smtClean="0"/>
              <a:t>de </a:t>
            </a:r>
            <a:r>
              <a:rPr lang="en-US" sz="2200" kern="0" dirty="0" err="1" smtClean="0"/>
              <a:t>rendu</a:t>
            </a:r>
            <a:r>
              <a:rPr lang="en-US" sz="2200" kern="0" dirty="0" smtClean="0"/>
              <a:t> </a:t>
            </a:r>
            <a:r>
              <a:rPr lang="en-US" sz="2200" kern="0" dirty="0" smtClean="0"/>
              <a:t>3D et sites web</a:t>
            </a:r>
            <a:endParaRPr lang="en-US" sz="2200" kern="0" dirty="0" smtClean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endParaRPr lang="en-US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r>
              <a:rPr lang="en-US" kern="0" dirty="0" err="1" smtClean="0">
                <a:latin typeface="+mn-lt"/>
              </a:rPr>
              <a:t>Mécanique</a:t>
            </a:r>
            <a:r>
              <a:rPr lang="en-US" kern="0" dirty="0" smtClean="0">
                <a:latin typeface="+mn-lt"/>
              </a:rPr>
              <a:t> des </a:t>
            </a:r>
            <a:r>
              <a:rPr lang="en-US" kern="0" dirty="0" err="1" smtClean="0">
                <a:latin typeface="+mn-lt"/>
              </a:rPr>
              <a:t>fluides</a:t>
            </a:r>
            <a:endParaRPr lang="en-US" kern="0" dirty="0" smtClean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kern="0" dirty="0" smtClean="0">
                <a:latin typeface="+mn-lt"/>
              </a:rPr>
              <a:t>	</a:t>
            </a:r>
            <a:r>
              <a:rPr lang="en-US" kern="0" dirty="0" smtClean="0"/>
              <a:t> </a:t>
            </a:r>
            <a:r>
              <a:rPr lang="en-US" sz="2200" kern="0" dirty="0" smtClean="0"/>
              <a:t>- </a:t>
            </a:r>
            <a:r>
              <a:rPr lang="en-US" sz="2200" kern="0" dirty="0" err="1" smtClean="0"/>
              <a:t>Calcul</a:t>
            </a:r>
            <a:r>
              <a:rPr lang="en-US" sz="2200" kern="0" dirty="0" smtClean="0"/>
              <a:t> </a:t>
            </a:r>
            <a:r>
              <a:rPr lang="en-US" sz="2200" kern="0" dirty="0" err="1" smtClean="0"/>
              <a:t>sur</a:t>
            </a:r>
            <a:r>
              <a:rPr lang="en-US" sz="2200" kern="0" dirty="0" smtClean="0"/>
              <a:t> les </a:t>
            </a:r>
            <a:r>
              <a:rPr lang="en-US" sz="2200" kern="0" dirty="0" err="1" smtClean="0"/>
              <a:t>écoulements</a:t>
            </a:r>
            <a:r>
              <a:rPr lang="en-US" sz="2200" kern="0" dirty="0" smtClean="0"/>
              <a:t> de </a:t>
            </a:r>
            <a:r>
              <a:rPr lang="en-US" sz="2200" kern="0" dirty="0" err="1" smtClean="0"/>
              <a:t>fluides</a:t>
            </a:r>
            <a:r>
              <a:rPr lang="en-US" sz="2200" kern="0" dirty="0" smtClean="0"/>
              <a:t> </a:t>
            </a:r>
            <a:r>
              <a:rPr lang="en-US" sz="2200" kern="0" dirty="0" err="1" smtClean="0"/>
              <a:t>dans</a:t>
            </a:r>
            <a:r>
              <a:rPr lang="en-US" sz="2200" kern="0" dirty="0" smtClean="0"/>
              <a:t> les </a:t>
            </a:r>
            <a:r>
              <a:rPr lang="en-US" sz="2200" kern="0" dirty="0" err="1" smtClean="0"/>
              <a:t>réacteurs</a:t>
            </a:r>
            <a:r>
              <a:rPr lang="en-US" sz="2200" kern="0" dirty="0" smtClean="0"/>
              <a:t> </a:t>
            </a:r>
            <a:r>
              <a:rPr lang="en-US" sz="2200" kern="0" dirty="0" err="1" smtClean="0"/>
              <a:t>d’avions</a:t>
            </a:r>
            <a:endParaRPr lang="en-US" sz="2200" kern="0" dirty="0" smtClean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n"/>
              <a:defRPr/>
            </a:pPr>
            <a:endParaRPr lang="en-US" kern="0" dirty="0" smtClean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endParaRPr lang="en-US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defRPr/>
            </a:pPr>
            <a:r>
              <a:rPr lang="en-US" sz="2000" kern="0" dirty="0" smtClean="0">
                <a:latin typeface="+mn-lt"/>
              </a:rPr>
              <a:t> </a:t>
            </a:r>
            <a:endParaRPr lang="en-US" sz="2000" kern="0" dirty="0">
              <a:latin typeface="+mn-lt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None/>
              <a:defRPr/>
            </a:pPr>
            <a:endParaRPr lang="en-US" sz="20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6367482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Les solutions </a:t>
            </a:r>
            <a:r>
              <a:rPr lang="en-US" sz="2400" dirty="0" err="1" smtClean="0"/>
              <a:t>proposées</a:t>
            </a:r>
            <a:r>
              <a:rPr lang="en-US" sz="2400" dirty="0" smtClean="0"/>
              <a:t> par le  CCIN2P3 </a:t>
            </a:r>
            <a:endParaRPr lang="fr-FR" sz="24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71F1E4-5996-4E06-830E-3D3EE2383162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214282" y="3243204"/>
            <a:ext cx="1285884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CCIN2P3</a:t>
            </a:r>
            <a:endParaRPr lang="fr-FR" sz="2000" dirty="0" smtClean="0"/>
          </a:p>
        </p:txBody>
      </p:sp>
      <p:sp>
        <p:nvSpPr>
          <p:cNvPr id="9" name="ZoneTexte 8"/>
          <p:cNvSpPr txBox="1"/>
          <p:nvPr/>
        </p:nvSpPr>
        <p:spPr>
          <a:xfrm>
            <a:off x="2571736" y="1714488"/>
            <a:ext cx="5786478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/>
              <a:t>Calcul</a:t>
            </a:r>
            <a:r>
              <a:rPr lang="en-US" sz="2000" dirty="0" smtClean="0"/>
              <a:t> cluster local en mono-</a:t>
            </a:r>
            <a:r>
              <a:rPr lang="en-US" sz="2000" dirty="0" err="1" smtClean="0"/>
              <a:t>coeur</a:t>
            </a:r>
            <a:r>
              <a:rPr lang="en-US" sz="2000" dirty="0" smtClean="0"/>
              <a:t> et </a:t>
            </a:r>
            <a:r>
              <a:rPr lang="en-US" sz="2000" dirty="0" err="1" smtClean="0"/>
              <a:t>parallèle</a:t>
            </a:r>
            <a:endParaRPr lang="en-US" sz="2000" dirty="0" smtClean="0"/>
          </a:p>
          <a:p>
            <a:r>
              <a:rPr lang="en-US" sz="2000" dirty="0" err="1" smtClean="0"/>
              <a:t>Calcul</a:t>
            </a:r>
            <a:r>
              <a:rPr lang="en-US" sz="2000" dirty="0" smtClean="0"/>
              <a:t> </a:t>
            </a:r>
            <a:r>
              <a:rPr lang="en-US" sz="2000" dirty="0" err="1" smtClean="0"/>
              <a:t>sur</a:t>
            </a:r>
            <a:r>
              <a:rPr lang="en-US" sz="2000" dirty="0" smtClean="0"/>
              <a:t> grille de </a:t>
            </a:r>
            <a:r>
              <a:rPr lang="en-US" sz="2000" dirty="0" err="1" smtClean="0"/>
              <a:t>calcul</a:t>
            </a:r>
            <a:r>
              <a:rPr lang="en-US" sz="2000" dirty="0" smtClean="0"/>
              <a:t> (grille </a:t>
            </a:r>
            <a:r>
              <a:rPr lang="en-US" sz="2000" dirty="0" err="1" smtClean="0"/>
              <a:t>européenne</a:t>
            </a:r>
            <a:r>
              <a:rPr lang="en-US" sz="2000" dirty="0" smtClean="0"/>
              <a:t> EGI)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571736" y="3006866"/>
            <a:ext cx="5786478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/>
              <a:t>Stockage</a:t>
            </a:r>
            <a:r>
              <a:rPr lang="en-US" sz="2000" dirty="0" smtClean="0"/>
              <a:t> </a:t>
            </a:r>
            <a:r>
              <a:rPr lang="en-US" sz="2000" dirty="0" err="1" smtClean="0"/>
              <a:t>sur</a:t>
            </a:r>
            <a:r>
              <a:rPr lang="en-US" sz="2000" dirty="0" smtClean="0"/>
              <a:t> </a:t>
            </a:r>
            <a:r>
              <a:rPr lang="en-US" sz="2000" dirty="0" err="1" smtClean="0"/>
              <a:t>disques</a:t>
            </a:r>
            <a:r>
              <a:rPr lang="en-US" sz="2000" dirty="0" smtClean="0"/>
              <a:t> (GPFS) et cartouches</a:t>
            </a:r>
          </a:p>
          <a:p>
            <a:r>
              <a:rPr lang="en-US" sz="2000" dirty="0" err="1" smtClean="0"/>
              <a:t>Stockage</a:t>
            </a:r>
            <a:r>
              <a:rPr lang="en-US" sz="2000" dirty="0" smtClean="0"/>
              <a:t> </a:t>
            </a:r>
            <a:r>
              <a:rPr lang="en-US" sz="2000" dirty="0" err="1" smtClean="0"/>
              <a:t>sur</a:t>
            </a:r>
            <a:r>
              <a:rPr lang="en-US" sz="2000" dirty="0" smtClean="0"/>
              <a:t> </a:t>
            </a:r>
            <a:r>
              <a:rPr lang="en-US" sz="2000" dirty="0" err="1" smtClean="0"/>
              <a:t>système</a:t>
            </a:r>
            <a:r>
              <a:rPr lang="en-US" sz="2000" dirty="0" smtClean="0"/>
              <a:t> </a:t>
            </a:r>
            <a:r>
              <a:rPr lang="en-US" sz="2000" dirty="0" err="1" smtClean="0"/>
              <a:t>virtualisé</a:t>
            </a:r>
            <a:r>
              <a:rPr lang="en-US" sz="2000" dirty="0" smtClean="0"/>
              <a:t> (</a:t>
            </a:r>
            <a:r>
              <a:rPr lang="en-US" sz="2000" dirty="0" err="1" smtClean="0"/>
              <a:t>iRODS</a:t>
            </a:r>
            <a:r>
              <a:rPr lang="en-US" sz="2000" dirty="0" smtClean="0"/>
              <a:t>, SRB, SRM)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2571736" y="4500570"/>
            <a:ext cx="5786478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800" dirty="0" smtClean="0"/>
              <a:t>Base de </a:t>
            </a:r>
            <a:r>
              <a:rPr lang="en-US" sz="1800" dirty="0" err="1" smtClean="0"/>
              <a:t>données</a:t>
            </a:r>
            <a:r>
              <a:rPr lang="en-US" sz="1800" dirty="0" smtClean="0"/>
              <a:t> (ORACLE, MYSQL, POSGRES)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571736" y="5357826"/>
            <a:ext cx="5786478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dirty="0" err="1" smtClean="0"/>
              <a:t>Hébergement</a:t>
            </a:r>
            <a:r>
              <a:rPr lang="en-US" sz="2000" dirty="0" smtClean="0"/>
              <a:t> de sites web </a:t>
            </a:r>
            <a:r>
              <a:rPr lang="en-US" sz="2000" dirty="0" err="1" smtClean="0"/>
              <a:t>scientifiques</a:t>
            </a:r>
            <a:endParaRPr lang="en-US" sz="2000" dirty="0" smtClean="0"/>
          </a:p>
        </p:txBody>
      </p:sp>
      <p:cxnSp>
        <p:nvCxnSpPr>
          <p:cNvPr id="15" name="Connecteur droit avec flèche 14"/>
          <p:cNvCxnSpPr>
            <a:stCxn id="8" idx="3"/>
            <a:endCxn id="9" idx="1"/>
          </p:cNvCxnSpPr>
          <p:nvPr/>
        </p:nvCxnSpPr>
        <p:spPr bwMode="auto">
          <a:xfrm flipV="1">
            <a:off x="1500166" y="2068431"/>
            <a:ext cx="1071570" cy="13748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Connecteur droit avec flèche 16"/>
          <p:cNvCxnSpPr>
            <a:stCxn id="8" idx="3"/>
            <a:endCxn id="10" idx="1"/>
          </p:cNvCxnSpPr>
          <p:nvPr/>
        </p:nvCxnSpPr>
        <p:spPr bwMode="auto">
          <a:xfrm>
            <a:off x="1500166" y="3443259"/>
            <a:ext cx="1071570" cy="714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Connecteur droit avec flèche 20"/>
          <p:cNvCxnSpPr>
            <a:stCxn id="8" idx="3"/>
            <a:endCxn id="12" idx="1"/>
          </p:cNvCxnSpPr>
          <p:nvPr/>
        </p:nvCxnSpPr>
        <p:spPr bwMode="auto">
          <a:xfrm>
            <a:off x="1500166" y="3443259"/>
            <a:ext cx="1071570" cy="12419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Connecteur droit avec flèche 22"/>
          <p:cNvCxnSpPr>
            <a:stCxn id="8" idx="3"/>
            <a:endCxn id="13" idx="1"/>
          </p:cNvCxnSpPr>
          <p:nvPr/>
        </p:nvCxnSpPr>
        <p:spPr bwMode="auto">
          <a:xfrm>
            <a:off x="1500166" y="3443259"/>
            <a:ext cx="1071570" cy="21146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247632"/>
            <a:ext cx="6867548" cy="6096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Les ouvertures en chiffres (calcul)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4352" y="3143248"/>
            <a:ext cx="6478242" cy="329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120" y="1285860"/>
            <a:ext cx="4161566" cy="184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90600" y="304800"/>
            <a:ext cx="7081862" cy="6096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Les ouvertures en chiffres (stockage)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1571604" y="4214818"/>
            <a:ext cx="6143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85750" y="4071942"/>
            <a:ext cx="8458200" cy="147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systèmes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stockage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SRB/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iRODS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restent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les plus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utilisés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car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ils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sont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robustes</a:t>
            </a:r>
            <a:r>
              <a:rPr lang="en-US" sz="2000" kern="0" dirty="0" smtClean="0">
                <a:latin typeface="+mn-lt"/>
              </a:rPr>
              <a:t> et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simples </a:t>
            </a: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d’emploi</a:t>
            </a:r>
            <a:r>
              <a:rPr lang="en-US" sz="2000" kern="0" dirty="0" smtClean="0">
                <a:latin typeface="+mn-lt"/>
              </a:rPr>
              <a:t>.</a:t>
            </a:r>
            <a:br>
              <a:rPr lang="en-US" sz="2000" kern="0" dirty="0" smtClean="0">
                <a:latin typeface="+mn-lt"/>
              </a:rPr>
            </a:b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n"/>
              <a:tabLst/>
              <a:defRPr/>
            </a:pPr>
            <a:r>
              <a:rPr lang="en-US" sz="2000" kern="0" baseline="0" dirty="0" smtClean="0">
                <a:latin typeface="+mn-lt"/>
              </a:rPr>
              <a:t>Le </a:t>
            </a:r>
            <a:r>
              <a:rPr lang="en-US" sz="2000" kern="0" baseline="0" dirty="0" err="1" smtClean="0">
                <a:latin typeface="+mn-lt"/>
              </a:rPr>
              <a:t>semiper</a:t>
            </a:r>
            <a:r>
              <a:rPr lang="en-US" sz="2000" kern="0" baseline="0" dirty="0" smtClean="0">
                <a:latin typeface="+mn-lt"/>
              </a:rPr>
              <a:t> (</a:t>
            </a:r>
            <a:r>
              <a:rPr lang="en-US" sz="2000" kern="0" baseline="0" dirty="0" err="1" smtClean="0">
                <a:latin typeface="+mn-lt"/>
              </a:rPr>
              <a:t>sps</a:t>
            </a:r>
            <a:r>
              <a:rPr lang="en-US" sz="2000" kern="0" baseline="0" dirty="0" smtClean="0">
                <a:latin typeface="+mn-lt"/>
              </a:rPr>
              <a:t>) </a:t>
            </a:r>
            <a:r>
              <a:rPr lang="en-US" sz="2000" kern="0" baseline="0" dirty="0" err="1" smtClean="0">
                <a:latin typeface="+mn-lt"/>
              </a:rPr>
              <a:t>est</a:t>
            </a:r>
            <a:r>
              <a:rPr lang="en-US" sz="2000" kern="0" dirty="0" smtClean="0">
                <a:latin typeface="+mn-lt"/>
              </a:rPr>
              <a:t> </a:t>
            </a:r>
            <a:r>
              <a:rPr lang="en-US" sz="2000" kern="0" dirty="0" err="1" smtClean="0">
                <a:latin typeface="+mn-lt"/>
              </a:rPr>
              <a:t>très</a:t>
            </a:r>
            <a:r>
              <a:rPr lang="en-US" sz="2000" kern="0" dirty="0" smtClean="0">
                <a:latin typeface="+mn-lt"/>
              </a:rPr>
              <a:t> </a:t>
            </a:r>
            <a:r>
              <a:rPr lang="en-US" sz="2000" kern="0" dirty="0" err="1" smtClean="0">
                <a:latin typeface="+mn-lt"/>
              </a:rPr>
              <a:t>pratique</a:t>
            </a:r>
            <a:r>
              <a:rPr lang="en-US" sz="2000" kern="0" dirty="0" smtClean="0">
                <a:latin typeface="+mn-lt"/>
              </a:rPr>
              <a:t> et </a:t>
            </a:r>
            <a:r>
              <a:rPr lang="en-US" sz="2000" kern="0" dirty="0" err="1" smtClean="0">
                <a:latin typeface="+mn-lt"/>
              </a:rPr>
              <a:t>surtout</a:t>
            </a:r>
            <a:r>
              <a:rPr lang="en-US" sz="2000" kern="0" dirty="0" smtClean="0">
                <a:latin typeface="+mn-lt"/>
              </a:rPr>
              <a:t> </a:t>
            </a:r>
            <a:r>
              <a:rPr lang="en-US" sz="2000" kern="0" dirty="0" err="1" smtClean="0">
                <a:latin typeface="+mn-lt"/>
              </a:rPr>
              <a:t>utilisé</a:t>
            </a:r>
            <a:r>
              <a:rPr lang="en-US" sz="2000" kern="0" dirty="0" smtClean="0">
                <a:latin typeface="+mn-lt"/>
              </a:rPr>
              <a:t> pour des </a:t>
            </a:r>
            <a:r>
              <a:rPr lang="en-US" sz="2000" kern="0" dirty="0" err="1" smtClean="0">
                <a:latin typeface="+mn-lt"/>
              </a:rPr>
              <a:t>travaux</a:t>
            </a:r>
            <a:r>
              <a:rPr lang="en-US" sz="2000" kern="0" dirty="0" smtClean="0">
                <a:latin typeface="+mn-lt"/>
              </a:rPr>
              <a:t> </a:t>
            </a:r>
            <a:r>
              <a:rPr lang="en-US" sz="2000" kern="0" dirty="0" err="1" smtClean="0">
                <a:latin typeface="+mn-lt"/>
              </a:rPr>
              <a:t>interactifs</a:t>
            </a:r>
            <a:r>
              <a:rPr lang="en-US" sz="2000" kern="0" dirty="0" smtClean="0">
                <a:latin typeface="+mn-lt"/>
              </a:rPr>
              <a:t>. Il </a:t>
            </a:r>
            <a:r>
              <a:rPr lang="en-US" sz="2000" kern="0" dirty="0" err="1" smtClean="0">
                <a:latin typeface="+mn-lt"/>
              </a:rPr>
              <a:t>permet</a:t>
            </a:r>
            <a:r>
              <a:rPr lang="en-US" sz="2000" kern="0" dirty="0" smtClean="0">
                <a:latin typeface="+mn-lt"/>
              </a:rPr>
              <a:t> de </a:t>
            </a:r>
            <a:r>
              <a:rPr lang="en-US" sz="2000" kern="0" dirty="0" err="1" smtClean="0">
                <a:latin typeface="+mn-lt"/>
              </a:rPr>
              <a:t>protéger</a:t>
            </a:r>
            <a:r>
              <a:rPr lang="en-US" sz="2000" kern="0" dirty="0" smtClean="0">
                <a:latin typeface="+mn-lt"/>
              </a:rPr>
              <a:t> </a:t>
            </a:r>
            <a:r>
              <a:rPr lang="en-US" sz="2000" kern="0" dirty="0" err="1" smtClean="0">
                <a:latin typeface="+mn-lt"/>
              </a:rPr>
              <a:t>efficacement</a:t>
            </a:r>
            <a:r>
              <a:rPr lang="en-US" sz="2000" kern="0" dirty="0" smtClean="0">
                <a:latin typeface="+mn-lt"/>
              </a:rPr>
              <a:t> les </a:t>
            </a:r>
            <a:r>
              <a:rPr lang="en-US" sz="2000" kern="0" dirty="0" err="1" smtClean="0">
                <a:latin typeface="+mn-lt"/>
              </a:rPr>
              <a:t>données</a:t>
            </a:r>
            <a:r>
              <a:rPr lang="en-US" sz="2000" kern="0" dirty="0" smtClean="0">
                <a:latin typeface="+mn-lt"/>
              </a:rPr>
              <a:t> </a:t>
            </a:r>
            <a:r>
              <a:rPr lang="en-US" sz="2000" kern="0" dirty="0" err="1" smtClean="0">
                <a:latin typeface="+mn-lt"/>
              </a:rPr>
              <a:t>sensibles</a:t>
            </a:r>
            <a:endParaRPr lang="en-US" sz="2000" kern="0" dirty="0" smtClean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0004" y="1428736"/>
            <a:ext cx="3362326" cy="2556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7711" y="1714488"/>
            <a:ext cx="1866901" cy="160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2370157"/>
            <a:ext cx="8893175" cy="3559173"/>
          </a:xfrm>
          <a:prstGeom prst="rect">
            <a:avLst/>
          </a:prstGeom>
          <a:noFill/>
        </p:spPr>
      </p:pic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71414"/>
            <a:ext cx="7500990" cy="6096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Exemple de projet en science du vivant: évolution des espèces (BBE)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71612"/>
            <a:ext cx="8458200" cy="442915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/>
              <a:t>Le </a:t>
            </a:r>
            <a:r>
              <a:rPr lang="en-US" sz="2000" smtClean="0"/>
              <a:t>laboratoire</a:t>
            </a:r>
            <a:r>
              <a:rPr lang="en-US" sz="2000" dirty="0" smtClean="0"/>
              <a:t> BBE (Lyon </a:t>
            </a:r>
            <a:r>
              <a:rPr lang="en-US" sz="2000" dirty="0" err="1" smtClean="0"/>
              <a:t>Doua</a:t>
            </a:r>
            <a:r>
              <a:rPr lang="en-US" sz="2000" dirty="0" smtClean="0"/>
              <a:t>) </a:t>
            </a:r>
            <a:r>
              <a:rPr lang="en-US" sz="2000" dirty="0" err="1" smtClean="0"/>
              <a:t>étudie</a:t>
            </a:r>
            <a:r>
              <a:rPr lang="en-US" sz="2000" dirty="0" smtClean="0"/>
              <a:t> </a:t>
            </a:r>
            <a:r>
              <a:rPr lang="en-US" sz="2000" dirty="0" err="1" smtClean="0"/>
              <a:t>l’évolution</a:t>
            </a:r>
            <a:r>
              <a:rPr lang="en-US" sz="2000" dirty="0" smtClean="0"/>
              <a:t> des </a:t>
            </a:r>
            <a:r>
              <a:rPr lang="fr-FR" sz="2000" dirty="0" smtClean="0"/>
              <a:t>espèces</a:t>
            </a:r>
            <a:r>
              <a:rPr lang="en-US" sz="2000" dirty="0" smtClean="0"/>
              <a:t> à </a:t>
            </a:r>
            <a:r>
              <a:rPr lang="en-US" sz="2000" dirty="0" err="1" smtClean="0"/>
              <a:t>partir</a:t>
            </a:r>
            <a:r>
              <a:rPr lang="en-US" sz="2000" dirty="0" smtClean="0"/>
              <a:t> de </a:t>
            </a:r>
            <a:r>
              <a:rPr lang="en-US" sz="2000" dirty="0" err="1" smtClean="0"/>
              <a:t>leur</a:t>
            </a:r>
            <a:r>
              <a:rPr lang="en-US" sz="2000" dirty="0" smtClean="0"/>
              <a:t> </a:t>
            </a:r>
            <a:r>
              <a:rPr lang="fr-FR" sz="2000" dirty="0" smtClean="0"/>
              <a:t>génome</a:t>
            </a:r>
            <a:r>
              <a:rPr lang="en-US" sz="2000" dirty="0" smtClean="0"/>
              <a:t> et de </a:t>
            </a:r>
            <a:r>
              <a:rPr lang="en-US" sz="2000" dirty="0" err="1" smtClean="0"/>
              <a:t>leur</a:t>
            </a:r>
            <a:r>
              <a:rPr lang="en-US" sz="2000" dirty="0" smtClean="0"/>
              <a:t> </a:t>
            </a:r>
            <a:r>
              <a:rPr lang="fr-FR" sz="2000" dirty="0" err="1" smtClean="0"/>
              <a:t>protéome</a:t>
            </a:r>
            <a:endParaRPr lang="fr-FR" sz="2000" dirty="0" smtClean="0"/>
          </a:p>
          <a:p>
            <a:pPr>
              <a:lnSpc>
                <a:spcPct val="80000"/>
              </a:lnSpc>
            </a:pPr>
            <a:r>
              <a:rPr lang="fr-FR" sz="2000" dirty="0" smtClean="0"/>
              <a:t>Recherche de LUCA: organisme primitif datant d'environ 4 milliards d'années. Il est le dernier ancêtre commun universel dont est issu l'ensemble des espèces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lvl="4">
              <a:lnSpc>
                <a:spcPct val="80000"/>
              </a:lnSpc>
              <a:buFontTx/>
              <a:buNone/>
            </a:pPr>
            <a:endParaRPr lang="en-US" sz="1000" dirty="0" smtClean="0"/>
          </a:p>
        </p:txBody>
      </p:sp>
      <p:sp>
        <p:nvSpPr>
          <p:cNvPr id="6" name="Rectangle à coins arrondis 5"/>
          <p:cNvSpPr/>
          <p:nvPr/>
        </p:nvSpPr>
        <p:spPr bwMode="auto">
          <a:xfrm>
            <a:off x="142844" y="4786322"/>
            <a:ext cx="5000660" cy="785818"/>
          </a:xfrm>
          <a:prstGeom prst="roundRect">
            <a:avLst/>
          </a:prstGeom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800" dirty="0" smtClean="0">
                <a:latin typeface="+mj-lt"/>
              </a:rPr>
              <a:t>. Calcul arbre (blast) consommateur en CPU</a:t>
            </a:r>
          </a:p>
          <a:p>
            <a:r>
              <a:rPr lang="fr-FR" sz="1800" dirty="0" smtClean="0">
                <a:latin typeface="+mj-lt"/>
              </a:rPr>
              <a:t>. Calcul qui varie come le carré des données</a:t>
            </a:r>
          </a:p>
        </p:txBody>
      </p:sp>
      <p:sp>
        <p:nvSpPr>
          <p:cNvPr id="7" name="Rectangle à coins arrondis 6"/>
          <p:cNvSpPr/>
          <p:nvPr/>
        </p:nvSpPr>
        <p:spPr bwMode="auto">
          <a:xfrm>
            <a:off x="2714612" y="5643578"/>
            <a:ext cx="6072230" cy="785818"/>
          </a:xfrm>
          <a:prstGeom prst="roundRect">
            <a:avLst/>
          </a:prstGeom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fr-FR" sz="1800" dirty="0" smtClean="0">
                <a:latin typeface="+mj-lt"/>
              </a:rPr>
              <a:t>Nouvelle technique de séquençage (100 fois plus rapide)</a:t>
            </a:r>
          </a:p>
          <a:p>
            <a:r>
              <a:rPr lang="fr-FR" sz="1800" dirty="0" smtClean="0">
                <a:latin typeface="+mj-lt"/>
              </a:rPr>
              <a:t>grâce aux </a:t>
            </a:r>
            <a:r>
              <a:rPr lang="fr-FR" sz="1800" dirty="0" err="1" smtClean="0">
                <a:latin typeface="+mj-lt"/>
              </a:rPr>
              <a:t>nano-technologies</a:t>
            </a:r>
            <a:endParaRPr lang="fr-FR" sz="18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857224" y="71414"/>
            <a:ext cx="7500990" cy="60960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Exemple de projet en science du vivant: morphogénèse (BIOEMERGENCE)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71612"/>
            <a:ext cx="8458200" cy="442915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fr-FR" sz="2000" dirty="0" smtClean="0"/>
              <a:t>BIOEMERGENCE est un projet européen qui étudie les mécanismes de l’embryogénèse animale (</a:t>
            </a:r>
            <a:r>
              <a:rPr lang="fr-FR" sz="2000" dirty="0" err="1" smtClean="0"/>
              <a:t>zebra</a:t>
            </a:r>
            <a:r>
              <a:rPr lang="fr-FR" sz="2000" dirty="0" smtClean="0"/>
              <a:t> </a:t>
            </a:r>
            <a:r>
              <a:rPr lang="fr-FR" sz="2000" dirty="0" err="1" smtClean="0"/>
              <a:t>fish</a:t>
            </a:r>
            <a:r>
              <a:rPr lang="fr-FR" sz="2000" dirty="0" smtClean="0"/>
              <a:t>, oursin)</a:t>
            </a:r>
          </a:p>
          <a:p>
            <a:pPr>
              <a:lnSpc>
                <a:spcPct val="80000"/>
              </a:lnSpc>
            </a:pPr>
            <a:r>
              <a:rPr lang="en-US" sz="2000" dirty="0" err="1" smtClean="0"/>
              <a:t>Suivi</a:t>
            </a:r>
            <a:r>
              <a:rPr lang="en-US" sz="2000" dirty="0" smtClean="0"/>
              <a:t> (tracking) </a:t>
            </a:r>
            <a:r>
              <a:rPr lang="en-US" sz="2000" dirty="0" err="1" smtClean="0"/>
              <a:t>automatique</a:t>
            </a:r>
            <a:r>
              <a:rPr lang="en-US" sz="2000" dirty="0" smtClean="0"/>
              <a:t> de </a:t>
            </a:r>
            <a:r>
              <a:rPr lang="en-US" sz="2000" dirty="0" err="1" smtClean="0"/>
              <a:t>milliers</a:t>
            </a:r>
            <a:r>
              <a:rPr lang="en-US" sz="2000" dirty="0" smtClean="0"/>
              <a:t> de cellules</a:t>
            </a:r>
          </a:p>
          <a:p>
            <a:pPr>
              <a:lnSpc>
                <a:spcPct val="80000"/>
              </a:lnSpc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 lvl="4">
              <a:lnSpc>
                <a:spcPct val="80000"/>
              </a:lnSpc>
              <a:buFontTx/>
              <a:buNone/>
            </a:pPr>
            <a:endParaRPr lang="en-US" sz="1000" dirty="0" smtClean="0"/>
          </a:p>
        </p:txBody>
      </p:sp>
      <p:sp>
        <p:nvSpPr>
          <p:cNvPr id="8" name="Rectangle à coins arrondis 7"/>
          <p:cNvSpPr/>
          <p:nvPr/>
        </p:nvSpPr>
        <p:spPr bwMode="auto">
          <a:xfrm>
            <a:off x="214282" y="4714884"/>
            <a:ext cx="8643998" cy="714380"/>
          </a:xfrm>
          <a:prstGeom prst="roundRect">
            <a:avLst/>
          </a:prstGeom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 </a:t>
            </a:r>
            <a:r>
              <a:rPr lang="fr-FR" sz="1800" dirty="0" smtClean="0">
                <a:latin typeface="+mj-lt"/>
              </a:rPr>
              <a:t>Calcul sur cluster parallèle pour la segmentation 2D vers 4D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 </a:t>
            </a:r>
            <a:r>
              <a:rPr lang="fr-FR" sz="1800" dirty="0" smtClean="0">
                <a:latin typeface="+mj-lt"/>
              </a:rPr>
              <a:t>Avec SRB, les données sont partagées entre 4 pays et accessibles sur la grille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41" y="2285992"/>
            <a:ext cx="214312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Flèche droite 8"/>
          <p:cNvSpPr/>
          <p:nvPr/>
        </p:nvSpPr>
        <p:spPr bwMode="auto">
          <a:xfrm>
            <a:off x="5357818" y="3214686"/>
            <a:ext cx="1000132" cy="214314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600" dirty="0" smtClean="0">
                <a:latin typeface="Times New Roman" charset="0"/>
              </a:rPr>
              <a:t>Segmentation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500306"/>
            <a:ext cx="221669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2500306"/>
            <a:ext cx="2214578" cy="2111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à coins arrondis 9"/>
          <p:cNvSpPr/>
          <p:nvPr/>
        </p:nvSpPr>
        <p:spPr bwMode="auto">
          <a:xfrm>
            <a:off x="1142976" y="5572140"/>
            <a:ext cx="7715368" cy="500066"/>
          </a:xfrm>
          <a:prstGeom prst="roundRect">
            <a:avLst/>
          </a:prstGeom>
          <a:ln>
            <a:solidFill>
              <a:schemeClr val="accent3"/>
            </a:solidFill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>Potentiellement</a:t>
            </a:r>
            <a:r>
              <a:rPr kumimoji="0" lang="fr-FR" sz="1800" b="0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</a:rPr>
              <a:t> trè</a:t>
            </a:r>
            <a:r>
              <a:rPr lang="fr-FR" sz="1800" dirty="0" smtClean="0">
                <a:solidFill>
                  <a:schemeClr val="accent3"/>
                </a:solidFill>
                <a:latin typeface="+mj-lt"/>
              </a:rPr>
              <a:t>s </a:t>
            </a:r>
            <a:r>
              <a:rPr lang="fr-FR" sz="1800" dirty="0" smtClean="0">
                <a:latin typeface="+mj-lt"/>
              </a:rPr>
              <a:t>gros producteur de données  (1 Go/s par microscope)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CC_110906">
  <a:themeElements>
    <a:clrScheme name="Nouvelle présentation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Nouvelle pré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Nouvelle présentation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2428</TotalTime>
  <Words>402</Words>
  <Application>Microsoft Office PowerPoint</Application>
  <PresentationFormat>Affichage à l'écran (4:3)</PresentationFormat>
  <Paragraphs>74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PowerPointCC_110906</vt:lpstr>
      <vt:lpstr>Les ouvertures au CC</vt:lpstr>
      <vt:lpstr>Plan</vt:lpstr>
      <vt:lpstr>Présentation des ouvertures </vt:lpstr>
      <vt:lpstr>Les besoins des ouvertures</vt:lpstr>
      <vt:lpstr>Les solutions proposées par le  CCIN2P3 </vt:lpstr>
      <vt:lpstr>Les ouvertures en chiffres (calcul)</vt:lpstr>
      <vt:lpstr>Les ouvertures en chiffres (stockage)</vt:lpstr>
      <vt:lpstr>Exemple de projet en science du vivant: évolution des espèces (BBE)</vt:lpstr>
      <vt:lpstr>Exemple de projet en science du vivant: morphogénèse (BIOEMERGENCE)</vt:lpstr>
    </vt:vector>
  </TitlesOfParts>
  <Company>CCIN2P3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Gaelle Shifrin</dc:creator>
  <cp:lastModifiedBy>Pascal CALVAT</cp:lastModifiedBy>
  <cp:revision>713</cp:revision>
  <cp:lastPrinted>1904-01-01T00:00:00Z</cp:lastPrinted>
  <dcterms:created xsi:type="dcterms:W3CDTF">2008-11-05T15:14:46Z</dcterms:created>
  <dcterms:modified xsi:type="dcterms:W3CDTF">2010-09-07T07:00:20Z</dcterms:modified>
</cp:coreProperties>
</file>