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6" r:id="rId2"/>
    <p:sldId id="268" r:id="rId3"/>
    <p:sldId id="293" r:id="rId4"/>
    <p:sldId id="291" r:id="rId5"/>
    <p:sldId id="292" r:id="rId6"/>
    <p:sldId id="294" r:id="rId7"/>
    <p:sldId id="296" r:id="rId8"/>
    <p:sldId id="316" r:id="rId9"/>
    <p:sldId id="301" r:id="rId10"/>
    <p:sldId id="310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81" r:id="rId20"/>
    <p:sldId id="287" r:id="rId21"/>
    <p:sldId id="313" r:id="rId22"/>
    <p:sldId id="314" r:id="rId23"/>
    <p:sldId id="288" r:id="rId24"/>
    <p:sldId id="305" r:id="rId25"/>
    <p:sldId id="308" r:id="rId26"/>
    <p:sldId id="315" r:id="rId27"/>
    <p:sldId id="31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2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41564-65E6-4CA3-B7DC-1C846064625E}" type="datetimeFigureOut">
              <a:rPr lang="fr-FR" smtClean="0"/>
              <a:pPr/>
              <a:t>11/10/2010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AE686-3CE8-49F7-B53C-98B09714D8D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/>
              <a:t>30/03/10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DA44A6-3565-47C2-A032-58D53EB93A04}" type="slidenum">
              <a:rPr lang="fr-FR"/>
              <a:pPr/>
              <a:t>3</a:t>
            </a:fld>
            <a:endParaRPr lang="fr-FR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349" y="4342722"/>
            <a:ext cx="5020979" cy="41074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9D1EF8-525C-45C7-AC55-1430E0394F12}" type="slidenum">
              <a:rPr lang="en-US"/>
              <a:pPr/>
              <a:t>15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F93BC1-57D9-499C-A1D0-92F4D25D7FE0}" type="slidenum">
              <a:rPr lang="en-US"/>
              <a:pPr/>
              <a:t>16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75F9A4-05E6-4E7D-B57F-65D434F8A84C}" type="slidenum">
              <a:rPr lang="en-US"/>
              <a:pPr/>
              <a:t>17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00DE15-7F03-4A94-A9C7-4FFD6E4C4FE3}" type="slidenum">
              <a:rPr lang="en-US"/>
              <a:pPr/>
              <a:t>18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366C02-B334-4728-9986-57DC141F3F04}" type="slidenum">
              <a:rPr lang="en-US"/>
              <a:pPr/>
              <a:t>19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CECF65-31CF-48B1-873D-889BC37E4F79}" type="slidenum">
              <a:rPr lang="en-US"/>
              <a:pPr/>
              <a:t>20</a:t>
            </a:fld>
            <a:endParaRPr lang="en-US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74226B-A004-44A0-8071-CA1F2FFC8DD3}" type="slidenum">
              <a:rPr lang="en-US"/>
              <a:pPr/>
              <a:t>21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8980F4-E0AE-4D42-9E1C-D5C87339EBF1}" type="slidenum">
              <a:rPr lang="en-US"/>
              <a:pPr/>
              <a:t>22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A7D92F-0099-4AEC-B607-3759AE22F7C9}" type="slidenum">
              <a:rPr lang="en-US"/>
              <a:pPr/>
              <a:t>23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/>
              <a:t>30/03/10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1B17C1-B9EA-466C-A4AE-15D051BF49D6}" type="slidenum">
              <a:rPr lang="fr-FR"/>
              <a:pPr/>
              <a:t>4</a:t>
            </a:fld>
            <a:endParaRPr lang="fr-FR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349" y="4342722"/>
            <a:ext cx="5020979" cy="41074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/>
              <a:t>30/03/10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4BB73A-1204-4554-8D02-297C5658F26B}" type="slidenum">
              <a:rPr lang="fr-FR"/>
              <a:pPr/>
              <a:t>5</a:t>
            </a:fld>
            <a:endParaRPr lang="fr-FR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349" y="4342722"/>
            <a:ext cx="5020979" cy="41074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/>
              <a:t>30/03/10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47C0D-009E-4657-8808-DF09865826BC}" type="slidenum">
              <a:rPr lang="fr-FR"/>
              <a:pPr/>
              <a:t>6</a:t>
            </a:fld>
            <a:endParaRPr lang="fr-F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349" y="4342722"/>
            <a:ext cx="5020979" cy="41074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/>
              <a:t>30/03/10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47C0D-009E-4657-8808-DF09865826BC}" type="slidenum">
              <a:rPr lang="fr-FR"/>
              <a:pPr/>
              <a:t>10</a:t>
            </a:fld>
            <a:endParaRPr lang="fr-FR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62475" cy="3421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5349" y="4342722"/>
            <a:ext cx="5020979" cy="41074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F55735-278C-4436-B8A8-38B7CE89A9C0}" type="slidenum">
              <a:rPr lang="en-US"/>
              <a:pPr/>
              <a:t>11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CE4545-26B6-4C01-AAD6-F265725A1D5A}" type="slidenum">
              <a:rPr lang="en-US"/>
              <a:pPr/>
              <a:t>12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EE883C-743D-401B-9AB7-74859ECB9221}" type="slidenum">
              <a:rPr lang="en-US"/>
              <a:pPr/>
              <a:t>13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D588BF-2BB1-4A6C-9456-669D5AAA7945}" type="slidenum">
              <a:rPr lang="en-US"/>
              <a:pPr/>
              <a:t>14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FB40266-28D9-462F-9F2B-1D1DBAEF6845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94D3-EBF1-4A77-9599-1BCF68A93673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5561-6088-4D8E-A52D-0EB5E1BE4DC0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 lIns="82945" tIns="41473" rIns="82945" bIns="41473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55840" y="5953585"/>
            <a:ext cx="212832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>
          <a:xfrm>
            <a:off x="3225600" y="5953585"/>
            <a:ext cx="289728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>
          <a:xfrm>
            <a:off x="6654241" y="5953585"/>
            <a:ext cx="2128320" cy="470930"/>
          </a:xfrm>
        </p:spPr>
        <p:txBody>
          <a:bodyPr lIns="82945" tIns="41473" rIns="82945" bIns="41473"/>
          <a:lstStyle>
            <a:lvl1pPr>
              <a:defRPr/>
            </a:lvl1pPr>
          </a:lstStyle>
          <a:p>
            <a:fld id="{ED263C7E-B39E-4C3B-9B8F-F6DEFE0AD2F2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57-43DF-4E35-908A-60B184D38A84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EBA13D3-7823-4210-8886-F26CDD8297A8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2569-A43B-4770-94AA-F4C38D50EC9A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765D-B1A9-4E7F-BBFE-087B197A2770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D937-2979-4018-AC7F-DD88D6800BD0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5586-8C93-43E3-BFFE-4DA5ECE2D3BC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D92D8-094A-4F2B-A019-82C8F7EE36E9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FD832-348B-43CE-9726-D2D24CC5B9D4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7E6FC6-3653-4D69-A4E7-B1F593CFDBE9}" type="datetime1">
              <a:rPr lang="fr-FR" smtClean="0"/>
              <a:pPr/>
              <a:t>11/10/2010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3C34EA-F1EC-4CED-A121-FEE22C2700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indico.in2p3.fr/sessionDisplay.py?sessionId=0&amp;slotId=0&amp;confId=4131#2010-10-1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francegrid.in2p3.fr/index.php?title=Org.gstat.SanityCheck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m-fr-roc.cern.ch/nagio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gios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m-fr-roc.cern.ch/nagio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ancegrid.in2p3.fr/index.php?title=MonitoringRegionalUse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cument_Microsoft_Office_Word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3717032"/>
            <a:ext cx="6858000" cy="1152128"/>
          </a:xfrm>
        </p:spPr>
        <p:txBody>
          <a:bodyPr>
            <a:normAutofit/>
          </a:bodyPr>
          <a:lstStyle/>
          <a:p>
            <a:pPr algn="l"/>
            <a:r>
              <a:rPr lang="fr-FR" dirty="0" smtClean="0">
                <a:hlinkClick r:id="rId2"/>
              </a:rPr>
              <a:t>Bonne pratique des outils de monitoring regional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5124450"/>
            <a:ext cx="7488832" cy="533400"/>
          </a:xfrm>
        </p:spPr>
        <p:txBody>
          <a:bodyPr>
            <a:normAutofit/>
          </a:bodyPr>
          <a:lstStyle/>
          <a:p>
            <a:r>
              <a:rPr lang="fr-FR" sz="1500" dirty="0" smtClean="0"/>
              <a:t>Carlos Carranza, Nadia LAJILI, Emmanuel </a:t>
            </a:r>
            <a:r>
              <a:rPr lang="fr-FR" sz="1500" dirty="0" err="1" smtClean="0"/>
              <a:t>Medernac</a:t>
            </a:r>
            <a:r>
              <a:rPr lang="fr-FR" sz="1500" dirty="0" smtClean="0"/>
              <a:t>, Christine Leroy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188640"/>
            <a:ext cx="393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Workshop France Grille 12-14 Octobre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28/04/1030/03/10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42988" y="234950"/>
            <a:ext cx="5783262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r>
              <a:rPr lang="fr-FR" sz="2800" dirty="0" smtClean="0"/>
              <a:t>Sondes critiques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1484313"/>
            <a:ext cx="3835152" cy="25207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en-US" dirty="0" smtClean="0">
                <a:solidFill>
                  <a:srgbClr val="00B050"/>
                </a:solidFill>
              </a:rPr>
              <a:t>(SRMv2, hr.srce.SRM2-CertLifetime)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(SRMv2, </a:t>
            </a:r>
            <a:r>
              <a:rPr lang="en-US" dirty="0" err="1" smtClean="0">
                <a:solidFill>
                  <a:srgbClr val="00B050"/>
                </a:solidFill>
              </a:rPr>
              <a:t>org.sam.SRM</a:t>
            </a:r>
            <a:r>
              <a:rPr lang="en-US" dirty="0" smtClean="0">
                <a:solidFill>
                  <a:srgbClr val="00B050"/>
                </a:solidFill>
              </a:rPr>
              <a:t>-Put)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(SRMv2, </a:t>
            </a:r>
            <a:r>
              <a:rPr lang="en-US" dirty="0" err="1" smtClean="0">
                <a:solidFill>
                  <a:srgbClr val="00B050"/>
                </a:solidFill>
              </a:rPr>
              <a:t>org.sam.SRM-LsDir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(SRMv2, </a:t>
            </a:r>
            <a:r>
              <a:rPr lang="en-US" dirty="0" err="1" smtClean="0">
                <a:solidFill>
                  <a:srgbClr val="00B050"/>
                </a:solidFill>
              </a:rPr>
              <a:t>org.sam.SRM</a:t>
            </a:r>
            <a:r>
              <a:rPr lang="en-US" dirty="0" smtClean="0">
                <a:solidFill>
                  <a:srgbClr val="00B050"/>
                </a:solidFill>
              </a:rPr>
              <a:t>-Get)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(SRMv2, </a:t>
            </a:r>
            <a:r>
              <a:rPr lang="en-US" dirty="0" err="1" smtClean="0">
                <a:solidFill>
                  <a:srgbClr val="00B050"/>
                </a:solidFill>
              </a:rPr>
              <a:t>org.sam.SRM</a:t>
            </a:r>
            <a:r>
              <a:rPr lang="en-US" dirty="0" smtClean="0">
                <a:solidFill>
                  <a:srgbClr val="00B050"/>
                </a:solidFill>
              </a:rPr>
              <a:t>-Ls)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(SRMv2, </a:t>
            </a:r>
            <a:r>
              <a:rPr lang="en-US" dirty="0" err="1" smtClean="0">
                <a:solidFill>
                  <a:srgbClr val="00B050"/>
                </a:solidFill>
              </a:rPr>
              <a:t>org.sam.SRM-GetTURLs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(SRMv2, </a:t>
            </a:r>
            <a:r>
              <a:rPr lang="en-US" dirty="0" err="1" smtClean="0">
                <a:solidFill>
                  <a:srgbClr val="00B050"/>
                </a:solidFill>
              </a:rPr>
              <a:t>org.sam.SRM-GetSURLs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(SRMv2, </a:t>
            </a:r>
            <a:r>
              <a:rPr lang="en-US" dirty="0" err="1" smtClean="0">
                <a:solidFill>
                  <a:srgbClr val="00B050"/>
                </a:solidFill>
              </a:rPr>
              <a:t>org.sam.SRM</a:t>
            </a:r>
            <a:r>
              <a:rPr lang="en-US" dirty="0" smtClean="0">
                <a:solidFill>
                  <a:srgbClr val="00B050"/>
                </a:solidFill>
              </a:rPr>
              <a:t>-Del)</a:t>
            </a:r>
            <a:endParaRPr lang="fr-FR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pPr marL="341313" indent="-341313" eaLnBrk="0" hangingPunct="0">
              <a:spcBef>
                <a:spcPts val="8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r-FR" sz="18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44008" y="1700808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(CE, </a:t>
            </a:r>
            <a:r>
              <a:rPr lang="en-US" dirty="0" err="1" smtClean="0">
                <a:solidFill>
                  <a:srgbClr val="00B0F0"/>
                </a:solidFill>
              </a:rPr>
              <a:t>hr.srce.GRAM-CertLifetime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endParaRPr lang="fr-FR" dirty="0" smtClean="0">
              <a:solidFill>
                <a:srgbClr val="00B0F0"/>
              </a:solidFill>
            </a:endParaRPr>
          </a:p>
          <a:p>
            <a:r>
              <a:rPr lang="fr-FR" dirty="0" smtClean="0">
                <a:solidFill>
                  <a:srgbClr val="00B0F0"/>
                </a:solidFill>
              </a:rPr>
              <a:t>(CE, org.sam.CE-JobSubmit)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(CE, org.sam.WN-RepCr)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(CE, org.sam.WN-CAver)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(CE, org.sam.WN-RepISenv)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(CE, org.sam.WN-Rep)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(CE, org.sam.WN-Bi)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(CE, org.sam.WN-RepGet)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(CE, org.sam.WN-RepDel)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(CE, org.sam.WN-RepFree)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(CE, org.sam.WN-Csh)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(CE, org.sam.WN-RepRep)</a:t>
            </a:r>
          </a:p>
          <a:p>
            <a:r>
              <a:rPr lang="fr-FR" dirty="0" smtClean="0">
                <a:solidFill>
                  <a:srgbClr val="00B0F0"/>
                </a:solidFill>
              </a:rPr>
              <a:t>(CE, org.sam.WN-SoftVer)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429309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(Site-BDII, </a:t>
            </a:r>
            <a:r>
              <a:rPr lang="fr-FR" dirty="0" err="1" smtClean="0">
                <a:solidFill>
                  <a:srgbClr val="7030A0"/>
                </a:solidFill>
              </a:rPr>
              <a:t>org.bdii.Entries</a:t>
            </a:r>
            <a:r>
              <a:rPr lang="fr-FR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(Site-BDII, </a:t>
            </a:r>
            <a:r>
              <a:rPr lang="en-US" dirty="0" err="1" smtClean="0">
                <a:solidFill>
                  <a:srgbClr val="7030A0"/>
                </a:solidFill>
              </a:rPr>
              <a:t>org.gstat.SanityCheck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  <a:endParaRPr lang="fr-FR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 </a:t>
            </a:r>
            <a:endParaRPr lang="fr-FR" dirty="0" smtClean="0">
              <a:solidFill>
                <a:srgbClr val="7030A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80960" y="1965807"/>
            <a:ext cx="8228160" cy="1144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602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solidFill>
                  <a:srgbClr val="280099"/>
                </a:solidFill>
                <a:cs typeface="Arial Unicode MS" charset="0"/>
              </a:rPr>
              <a:t>Nagios CE (and </a:t>
            </a:r>
            <a:r>
              <a:rPr lang="en-US" sz="2900" dirty="0" err="1">
                <a:solidFill>
                  <a:srgbClr val="280099"/>
                </a:solidFill>
                <a:cs typeface="Arial Unicode MS" charset="0"/>
              </a:rPr>
              <a:t>creamCE</a:t>
            </a:r>
            <a:r>
              <a:rPr lang="en-US" sz="2900" dirty="0">
                <a:solidFill>
                  <a:srgbClr val="280099"/>
                </a:solidFill>
                <a:cs typeface="Arial Unicode MS" charset="0"/>
              </a:rPr>
              <a:t>) metrics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7040" y="5599308"/>
            <a:ext cx="1082880" cy="109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53760" y="1837633"/>
            <a:ext cx="8032320" cy="3673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4401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dirty="0">
                <a:solidFill>
                  <a:srgbClr val="280099"/>
                </a:solidFill>
                <a:cs typeface="Arial Unicode MS" charset="0"/>
              </a:rPr>
              <a:t>Carlos Carranza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11560" y="0"/>
            <a:ext cx="8532440" cy="620688"/>
          </a:xfrm>
          <a:prstGeom prst="rect">
            <a:avLst/>
          </a:prstGeom>
        </p:spPr>
        <p:txBody>
          <a:bodyPr vert="horz" anchor="b" anchorCtr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Détail sur le fonctionnement de la nagios BOX pour les CE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930338"/>
          </a:xfrm>
          <a:ln/>
        </p:spPr>
        <p:txBody>
          <a:bodyPr lIns="82945" tIns="17601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Nagios CE (and </a:t>
            </a:r>
            <a:r>
              <a:rPr lang="en-US" sz="2000" dirty="0" err="1"/>
              <a:t>creamCE</a:t>
            </a:r>
            <a:r>
              <a:rPr lang="en-US" sz="2000" dirty="0"/>
              <a:t>) metrics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947361" y="414763"/>
            <a:ext cx="11073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fld id="{2B700671-A6DB-466F-B95D-693239726EF8}" type="slidenum"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pPr>
                <a:tabLst>
                  <a:tab pos="656650" algn="l"/>
                </a:tabLst>
              </a:pPr>
              <a:t>12</a:t>
            </a:fld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8087040" cy="4896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1120" y="5599308"/>
            <a:ext cx="1082880" cy="109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8160" cy="930338"/>
          </a:xfrm>
          <a:ln/>
        </p:spPr>
        <p:txBody>
          <a:bodyPr lIns="82945" tIns="17601" rIns="82945" bIns="41473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Nagios Box metrics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440" y="1244291"/>
            <a:ext cx="7776000" cy="4562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65B0211-6CAA-48A5-8D91-FE43D1F1210C}" type="slidenum">
              <a:rPr lang="en-US"/>
              <a:pPr/>
              <a:t>14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7040" y="5599308"/>
            <a:ext cx="1082880" cy="109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947361" y="414763"/>
            <a:ext cx="11073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fld id="{795C70AC-DD46-4E80-ABA8-88D8F014CE4A}" type="slidenum"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pPr>
                <a:tabLst>
                  <a:tab pos="656650" algn="l"/>
                </a:tabLst>
              </a:pPr>
              <a:t>14</a:t>
            </a:fld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970662"/>
          </a:xfrm>
          <a:ln/>
        </p:spPr>
        <p:txBody>
          <a:bodyPr tIns="17601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/>
              <a:t>The </a:t>
            </a:r>
            <a:r>
              <a:rPr lang="en-US" sz="2000" dirty="0" err="1"/>
              <a:t>org.sam.CE</a:t>
            </a:r>
            <a:r>
              <a:rPr lang="en-US" sz="2000" dirty="0"/>
              <a:t> metrics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11560" y="764704"/>
            <a:ext cx="8032320" cy="5450972"/>
          </a:xfrm>
          <a:prstGeom prst="rect">
            <a:avLst/>
          </a:prstGeom>
          <a:noFill/>
          <a:ln/>
        </p:spPr>
        <p:txBody>
          <a:bodyPr lIns="0" tIns="16001" rIns="0" bIns="0" anchor="ctr">
            <a:normAutofit fontScale="92500" lnSpcReduction="20000"/>
          </a:bodyPr>
          <a:lstStyle/>
          <a:p>
            <a:pPr marL="0" indent="0" algn="ctr">
              <a:spcAft>
                <a:spcPct val="0"/>
              </a:spcAft>
              <a:buSzPct val="151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spcAft>
                <a:spcPct val="0"/>
              </a:spcAft>
              <a:buSzPct val="151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Aft>
                <a:spcPct val="0"/>
              </a:spcAft>
              <a:buSzPct val="151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org.sam.CE-JobState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(active + passive)</a:t>
            </a:r>
          </a:p>
          <a:p>
            <a:pPr marL="806412" lvl="1" indent="-195843">
              <a:spcAft>
                <a:spcPct val="0"/>
              </a:spcAft>
              <a:buSzPct val="4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Run hourly.</a:t>
            </a:r>
          </a:p>
          <a:p>
            <a:pPr marL="806412" lvl="1" indent="-195843">
              <a:spcAft>
                <a:spcPct val="0"/>
              </a:spcAft>
              <a:buSzPct val="4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Submit grid job in active mode</a:t>
            </a:r>
            <a:r>
              <a:rPr lang="en-US" sz="1800" dirty="0">
                <a:solidFill>
                  <a:srgbClr val="280099"/>
                </a:solidFill>
              </a:rPr>
              <a:t>.</a:t>
            </a:r>
          </a:p>
          <a:p>
            <a:pPr marL="806412" lvl="1" indent="-195843">
              <a:spcAft>
                <a:spcPct val="0"/>
              </a:spcAft>
              <a:buSzPct val="4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accepts passive check results for the submitted grid jobs</a:t>
            </a:r>
          </a:p>
          <a:p>
            <a:pPr marL="806412" lvl="1" indent="-195843">
              <a:spcAft>
                <a:spcPct val="0"/>
              </a:spcAft>
              <a:buSzPct val="4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 holds a status of the grid (activejob.map).</a:t>
            </a:r>
          </a:p>
          <a:p>
            <a:pPr marL="806412" lvl="1" indent="-195843">
              <a:spcAft>
                <a:spcPct val="0"/>
              </a:spcAft>
              <a:buSzPct val="47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spcAft>
                <a:spcPct val="0"/>
              </a:spcAft>
              <a:buSzPct val="151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dirty="0" err="1">
                <a:solidFill>
                  <a:srgbClr val="000000"/>
                </a:solidFill>
              </a:rPr>
              <a:t>org.sam.CE-JobMonit</a:t>
            </a:r>
            <a:r>
              <a:rPr lang="en-US" sz="1800" b="1" dirty="0">
                <a:solidFill>
                  <a:srgbClr val="000000"/>
                </a:solidFill>
              </a:rPr>
              <a:t> (active)</a:t>
            </a:r>
          </a:p>
          <a:p>
            <a:pPr marL="806412" lvl="1" indent="-195843">
              <a:spcAft>
                <a:spcPct val="0"/>
              </a:spcAft>
              <a:buSzPct val="4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Run each five </a:t>
            </a:r>
            <a:r>
              <a:rPr lang="en-US" sz="1800" dirty="0" err="1">
                <a:solidFill>
                  <a:srgbClr val="000000"/>
                </a:solidFill>
              </a:rPr>
              <a:t>minuts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  <a:p>
            <a:pPr marL="806412" lvl="1" indent="-195843">
              <a:spcAft>
                <a:spcPct val="0"/>
              </a:spcAft>
              <a:buSzPct val="4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Checks statuses of all submitted jobs and updates CE-</a:t>
            </a:r>
            <a:r>
              <a:rPr lang="en-US" sz="1800" dirty="0" err="1">
                <a:solidFill>
                  <a:srgbClr val="000000"/>
                </a:solidFill>
              </a:rPr>
              <a:t>JobState</a:t>
            </a:r>
            <a:r>
              <a:rPr lang="en-US" sz="1800" dirty="0">
                <a:solidFill>
                  <a:srgbClr val="000000"/>
                </a:solidFill>
              </a:rPr>
              <a:t> and CE-</a:t>
            </a:r>
            <a:r>
              <a:rPr lang="en-US" sz="1800" dirty="0" err="1">
                <a:solidFill>
                  <a:srgbClr val="000000"/>
                </a:solidFill>
              </a:rPr>
              <a:t>JobSubmit</a:t>
            </a:r>
            <a:r>
              <a:rPr lang="en-US" sz="1800" dirty="0">
                <a:solidFill>
                  <a:srgbClr val="000000"/>
                </a:solidFill>
              </a:rPr>
              <a:t> (acts as a babysitter for all grid jobs submitted by CE-</a:t>
            </a:r>
            <a:r>
              <a:rPr lang="en-US" sz="1800" dirty="0" err="1">
                <a:solidFill>
                  <a:srgbClr val="000000"/>
                </a:solidFill>
              </a:rPr>
              <a:t>JobState</a:t>
            </a:r>
            <a:r>
              <a:rPr lang="en-US" sz="1800" dirty="0">
                <a:solidFill>
                  <a:srgbClr val="000000"/>
                </a:solidFill>
              </a:rPr>
              <a:t> service instances). </a:t>
            </a:r>
          </a:p>
          <a:p>
            <a:pPr marL="806412" lvl="1" indent="-195843">
              <a:spcAft>
                <a:spcPct val="0"/>
              </a:spcAft>
              <a:buSzPct val="4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CE-</a:t>
            </a:r>
            <a:r>
              <a:rPr lang="en-US" sz="1800" dirty="0" err="1">
                <a:solidFill>
                  <a:srgbClr val="000000"/>
                </a:solidFill>
              </a:rPr>
              <a:t>JobState</a:t>
            </a:r>
            <a:r>
              <a:rPr lang="en-US" sz="1800" dirty="0">
                <a:solidFill>
                  <a:srgbClr val="000000"/>
                </a:solidFill>
              </a:rPr>
              <a:t> and CE-</a:t>
            </a:r>
            <a:r>
              <a:rPr lang="en-US" sz="1800" dirty="0" err="1">
                <a:solidFill>
                  <a:srgbClr val="000000"/>
                </a:solidFill>
              </a:rPr>
              <a:t>JobSubmit</a:t>
            </a:r>
            <a:r>
              <a:rPr lang="en-US" sz="1800" dirty="0">
                <a:solidFill>
                  <a:srgbClr val="000000"/>
                </a:solidFill>
              </a:rPr>
              <a:t> are updated (as passive checks) either via Nagios command file or NSCA.</a:t>
            </a:r>
          </a:p>
          <a:p>
            <a:pPr marL="806412" lvl="1" indent="-195843">
              <a:spcAft>
                <a:spcPct val="0"/>
              </a:spcAft>
              <a:buSzPct val="4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Update the status of the grid job(activejob.map).</a:t>
            </a:r>
          </a:p>
          <a:p>
            <a:pPr marL="806412" lvl="1" indent="-195843">
              <a:spcAft>
                <a:spcPct val="0"/>
              </a:spcAft>
              <a:buSzPct val="47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spcAft>
                <a:spcPct val="0"/>
              </a:spcAft>
              <a:buSzPct val="151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dirty="0" err="1">
                <a:solidFill>
                  <a:srgbClr val="000000"/>
                </a:solidFill>
              </a:rPr>
              <a:t>org.sam.CE-JobSubmit</a:t>
            </a:r>
            <a:r>
              <a:rPr lang="en-US" sz="1800" b="1" dirty="0">
                <a:solidFill>
                  <a:srgbClr val="000000"/>
                </a:solidFill>
              </a:rPr>
              <a:t> (passive)</a:t>
            </a:r>
          </a:p>
          <a:p>
            <a:pPr marL="806412" lvl="1" indent="-195843">
              <a:spcAft>
                <a:spcPct val="0"/>
              </a:spcAft>
              <a:buSzPct val="4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Holds terminal status of job submission, mapping from </a:t>
            </a:r>
            <a:r>
              <a:rPr lang="en-US" sz="1800" dirty="0" err="1">
                <a:solidFill>
                  <a:srgbClr val="000000"/>
                </a:solidFill>
              </a:rPr>
              <a:t>gLite</a:t>
            </a:r>
            <a:r>
              <a:rPr lang="en-US" sz="1800" dirty="0">
                <a:solidFill>
                  <a:srgbClr val="000000"/>
                </a:solidFill>
              </a:rPr>
              <a:t> job terminal states </a:t>
            </a:r>
            <a:r>
              <a:rPr lang="en-US" sz="1800" dirty="0">
                <a:solidFill>
                  <a:srgbClr val="008000"/>
                </a:solidFill>
              </a:rPr>
              <a:t>['</a:t>
            </a:r>
            <a:r>
              <a:rPr lang="en-US" sz="1800" dirty="0" err="1">
                <a:solidFill>
                  <a:srgbClr val="008000"/>
                </a:solidFill>
              </a:rPr>
              <a:t>Done','Aborted','Canceled</a:t>
            </a:r>
            <a:r>
              <a:rPr lang="en-US" sz="1800" dirty="0">
                <a:solidFill>
                  <a:srgbClr val="008000"/>
                </a:solidFill>
              </a:rPr>
              <a:t>']</a:t>
            </a:r>
            <a:r>
              <a:rPr lang="en-US" sz="1800" dirty="0">
                <a:solidFill>
                  <a:srgbClr val="000000"/>
                </a:solidFill>
              </a:rPr>
              <a:t> to Nagios status</a:t>
            </a:r>
          </a:p>
          <a:p>
            <a:pPr marL="806412" lvl="1" indent="-195843">
              <a:spcAft>
                <a:spcPct val="0"/>
              </a:spcAft>
              <a:buSzPct val="47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8000"/>
                </a:solidFill>
              </a:rPr>
              <a:t>[Ok </a:t>
            </a:r>
            <a:r>
              <a:rPr lang="en-US" sz="1800" dirty="0" err="1">
                <a:solidFill>
                  <a:srgbClr val="008000"/>
                </a:solidFill>
              </a:rPr>
              <a:t>Warning,Critical,Unknown</a:t>
            </a:r>
            <a:r>
              <a:rPr lang="en-US" sz="1800" dirty="0">
                <a:solidFill>
                  <a:srgbClr val="008000"/>
                </a:solidFill>
              </a:rPr>
              <a:t>]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68012A5C-064E-4E31-B820-6702D67AEA49}" type="slidenum">
              <a:rPr lang="en-US"/>
              <a:pPr/>
              <a:t>15</a:t>
            </a:fld>
            <a:endParaRPr lang="en-US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01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err="1">
                <a:solidFill>
                  <a:srgbClr val="280099"/>
                </a:solidFill>
                <a:cs typeface="Arial Unicode MS" charset="0"/>
              </a:rPr>
              <a:t>org.sam.CE-JobState</a:t>
            </a:r>
            <a:r>
              <a:rPr lang="en-US" sz="2000" dirty="0">
                <a:solidFill>
                  <a:srgbClr val="280099"/>
                </a:solidFill>
                <a:cs typeface="Arial Unicode MS" charset="0"/>
              </a:rPr>
              <a:t> (active)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680" y="5543143"/>
            <a:ext cx="1082880" cy="1093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947361" y="414763"/>
            <a:ext cx="11073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fld id="{E74FB2BE-AC1E-471F-8540-1F5E7131E935}" type="slidenum"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pPr>
                <a:tabLst>
                  <a:tab pos="656650" algn="l"/>
                </a:tabLst>
              </a:pPr>
              <a:t>15</a:t>
            </a:fld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4160" y="1866436"/>
            <a:ext cx="6367680" cy="3505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162A3995-6ED8-4F2E-92E4-D5780FB32985}" type="slidenum">
              <a:rPr lang="en-US"/>
              <a:pPr/>
              <a:t>16</a:t>
            </a:fld>
            <a:endParaRPr lang="en-US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01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err="1">
                <a:solidFill>
                  <a:srgbClr val="280099"/>
                </a:solidFill>
                <a:cs typeface="Arial Unicode MS" charset="0"/>
              </a:rPr>
              <a:t>org.sam.CE-JobMonit</a:t>
            </a:r>
            <a:r>
              <a:rPr lang="en-US" sz="2000" dirty="0">
                <a:solidFill>
                  <a:srgbClr val="280099"/>
                </a:solidFill>
                <a:cs typeface="Arial Unicode MS" charset="0"/>
              </a:rPr>
              <a:t> and </a:t>
            </a:r>
            <a:r>
              <a:rPr lang="en-US" sz="2000" dirty="0" err="1">
                <a:solidFill>
                  <a:srgbClr val="280099"/>
                </a:solidFill>
                <a:cs typeface="Arial Unicode MS" charset="0"/>
              </a:rPr>
              <a:t>JobSubmit</a:t>
            </a:r>
            <a:endParaRPr lang="en-US" sz="2000" dirty="0">
              <a:solidFill>
                <a:srgbClr val="280099"/>
              </a:solidFill>
              <a:cs typeface="Arial Unicode MS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680" y="5543143"/>
            <a:ext cx="1082880" cy="1093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947361" y="414763"/>
            <a:ext cx="11073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fld id="{0509BA56-F44C-4408-A241-34D1A194B2A3}" type="slidenum"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pPr>
                <a:tabLst>
                  <a:tab pos="656650" algn="l"/>
                </a:tabLst>
              </a:pPr>
              <a:t>16</a:t>
            </a:fld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0401" y="1036909"/>
            <a:ext cx="6389280" cy="4977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054577B2-C799-43F8-9225-DA9E3560D80C}" type="slidenum">
              <a:rPr lang="en-US"/>
              <a:pPr/>
              <a:t>17</a:t>
            </a:fld>
            <a:endParaRPr lang="en-US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01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 err="1">
                <a:solidFill>
                  <a:srgbClr val="280099"/>
                </a:solidFill>
                <a:cs typeface="Arial Unicode MS" charset="0"/>
              </a:rPr>
              <a:t>org.sam.CE-JobMonit</a:t>
            </a:r>
            <a:r>
              <a:rPr lang="en-US" sz="2000" dirty="0">
                <a:solidFill>
                  <a:srgbClr val="280099"/>
                </a:solidFill>
                <a:cs typeface="Arial Unicode MS" charset="0"/>
              </a:rPr>
              <a:t> and </a:t>
            </a:r>
            <a:r>
              <a:rPr lang="en-US" sz="2000" dirty="0" err="1">
                <a:solidFill>
                  <a:srgbClr val="280099"/>
                </a:solidFill>
                <a:cs typeface="Arial Unicode MS" charset="0"/>
              </a:rPr>
              <a:t>JobSubmit</a:t>
            </a:r>
            <a:endParaRPr lang="en-US" sz="2000" dirty="0">
              <a:solidFill>
                <a:srgbClr val="280099"/>
              </a:solidFill>
              <a:cs typeface="Arial Unicode MS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680" y="5543143"/>
            <a:ext cx="1082880" cy="1093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947361" y="414763"/>
            <a:ext cx="11073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fld id="{D4A325F3-3712-4611-BACC-F189510EB8CD}" type="slidenum"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pPr>
                <a:tabLst>
                  <a:tab pos="656650" algn="l"/>
                </a:tabLst>
              </a:pPr>
              <a:t>17</a:t>
            </a:fld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1520" y="1012427"/>
            <a:ext cx="6367680" cy="5209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873BDE80-6589-4471-9236-231D4A21781A}" type="slidenum">
              <a:rPr lang="en-US"/>
              <a:pPr/>
              <a:t>18</a:t>
            </a:fld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0" y="5391927"/>
            <a:ext cx="1082880" cy="109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body"/>
          </p:nvPr>
        </p:nvSpPr>
        <p:spPr>
          <a:xfrm>
            <a:off x="622080" y="829527"/>
            <a:ext cx="4014720" cy="5391926"/>
          </a:xfrm>
          <a:ln/>
        </p:spPr>
        <p:txBody>
          <a:bodyPr lIns="82945" tIns="11200" rIns="82945" bIns="41473" anchor="t">
            <a:normAutofit lnSpcReduction="10000"/>
          </a:bodyPr>
          <a:lstStyle/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n-US" sz="1300" dirty="0">
              <a:solidFill>
                <a:srgbClr val="000080"/>
              </a:solidFill>
            </a:endParaRP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000" dirty="0">
                <a:solidFill>
                  <a:srgbClr val="000080"/>
                </a:solidFill>
              </a:rPr>
              <a:t>A JDL Job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>
                <a:solidFill>
                  <a:srgbClr val="004586"/>
                </a:solidFill>
              </a:rPr>
              <a:t>[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>
                <a:solidFill>
                  <a:srgbClr val="004586"/>
                </a:solidFill>
              </a:rPr>
              <a:t>Type="Job";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 err="1">
                <a:solidFill>
                  <a:srgbClr val="004586"/>
                </a:solidFill>
              </a:rPr>
              <a:t>JobType</a:t>
            </a:r>
            <a:r>
              <a:rPr lang="en-US" sz="1300" dirty="0">
                <a:solidFill>
                  <a:srgbClr val="004586"/>
                </a:solidFill>
              </a:rPr>
              <a:t>="Normal";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>
                <a:solidFill>
                  <a:srgbClr val="004586"/>
                </a:solidFill>
              </a:rPr>
              <a:t>Executable = "script.sh";    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 err="1">
                <a:solidFill>
                  <a:srgbClr val="004586"/>
                </a:solidFill>
              </a:rPr>
              <a:t>StdError</a:t>
            </a:r>
            <a:r>
              <a:rPr lang="en-US" sz="1300" dirty="0">
                <a:solidFill>
                  <a:srgbClr val="004586"/>
                </a:solidFill>
              </a:rPr>
              <a:t> = "</a:t>
            </a:r>
            <a:r>
              <a:rPr lang="en-US" sz="1300" dirty="0" err="1">
                <a:solidFill>
                  <a:srgbClr val="004586"/>
                </a:solidFill>
              </a:rPr>
              <a:t>gridjob.out</a:t>
            </a:r>
            <a:r>
              <a:rPr lang="en-US" sz="1300" dirty="0">
                <a:solidFill>
                  <a:srgbClr val="004586"/>
                </a:solidFill>
              </a:rPr>
              <a:t>";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 err="1">
                <a:solidFill>
                  <a:srgbClr val="004586"/>
                </a:solidFill>
              </a:rPr>
              <a:t>StdOutput</a:t>
            </a:r>
            <a:r>
              <a:rPr lang="en-US" sz="1300" dirty="0">
                <a:solidFill>
                  <a:srgbClr val="004586"/>
                </a:solidFill>
              </a:rPr>
              <a:t> = "</a:t>
            </a:r>
            <a:r>
              <a:rPr lang="en-US" sz="1300" dirty="0" err="1">
                <a:solidFill>
                  <a:srgbClr val="004586"/>
                </a:solidFill>
              </a:rPr>
              <a:t>gridjob.out</a:t>
            </a:r>
            <a:r>
              <a:rPr lang="en-US" sz="1300" dirty="0">
                <a:solidFill>
                  <a:srgbClr val="004586"/>
                </a:solidFill>
              </a:rPr>
              <a:t>";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>
                <a:solidFill>
                  <a:srgbClr val="004586"/>
                </a:solidFill>
              </a:rPr>
              <a:t>Arguments = "&lt;</a:t>
            </a:r>
            <a:r>
              <a:rPr lang="en-US" sz="1300" dirty="0" err="1">
                <a:solidFill>
                  <a:srgbClr val="004586"/>
                </a:solidFill>
              </a:rPr>
              <a:t>jdlArguments</a:t>
            </a:r>
            <a:r>
              <a:rPr lang="en-US" sz="1300" dirty="0">
                <a:solidFill>
                  <a:srgbClr val="004586"/>
                </a:solidFill>
              </a:rPr>
              <a:t>&gt;";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 err="1">
                <a:solidFill>
                  <a:srgbClr val="004586"/>
                </a:solidFill>
              </a:rPr>
              <a:t>InputSandbox</a:t>
            </a:r>
            <a:r>
              <a:rPr lang="en-US" sz="1300" dirty="0">
                <a:solidFill>
                  <a:srgbClr val="004586"/>
                </a:solidFill>
              </a:rPr>
              <a:t> =  {"script.sh", "</a:t>
            </a:r>
            <a:r>
              <a:rPr lang="en-US" sz="1300" dirty="0" err="1">
                <a:solidFill>
                  <a:srgbClr val="004586"/>
                </a:solidFill>
              </a:rPr>
              <a:t>file.tar.gz</a:t>
            </a:r>
            <a:r>
              <a:rPr lang="en-US" sz="1300" dirty="0">
                <a:solidFill>
                  <a:srgbClr val="004586"/>
                </a:solidFill>
              </a:rPr>
              <a:t>"};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 err="1">
                <a:solidFill>
                  <a:srgbClr val="004586"/>
                </a:solidFill>
              </a:rPr>
              <a:t>OutputSandbox</a:t>
            </a:r>
            <a:r>
              <a:rPr lang="en-US" sz="1300" dirty="0">
                <a:solidFill>
                  <a:srgbClr val="004586"/>
                </a:solidFill>
              </a:rPr>
              <a:t> = {"</a:t>
            </a:r>
            <a:r>
              <a:rPr lang="en-US" sz="1300" dirty="0" err="1">
                <a:solidFill>
                  <a:srgbClr val="004586"/>
                </a:solidFill>
              </a:rPr>
              <a:t>gridjob.out</a:t>
            </a:r>
            <a:r>
              <a:rPr lang="en-US" sz="1300" dirty="0">
                <a:solidFill>
                  <a:srgbClr val="004586"/>
                </a:solidFill>
              </a:rPr>
              <a:t>"};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 err="1">
                <a:solidFill>
                  <a:srgbClr val="004586"/>
                </a:solidFill>
              </a:rPr>
              <a:t>RetryCount</a:t>
            </a:r>
            <a:r>
              <a:rPr lang="en-US" sz="1300" dirty="0">
                <a:solidFill>
                  <a:srgbClr val="004586"/>
                </a:solidFill>
              </a:rPr>
              <a:t> = &lt;</a:t>
            </a:r>
            <a:r>
              <a:rPr lang="en-US" sz="1300" dirty="0" err="1">
                <a:solidFill>
                  <a:srgbClr val="004586"/>
                </a:solidFill>
              </a:rPr>
              <a:t>jdlRetryCount</a:t>
            </a:r>
            <a:r>
              <a:rPr lang="en-US" sz="1300" dirty="0">
                <a:solidFill>
                  <a:srgbClr val="004586"/>
                </a:solidFill>
              </a:rPr>
              <a:t>&gt;;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 err="1">
                <a:solidFill>
                  <a:srgbClr val="004586"/>
                </a:solidFill>
              </a:rPr>
              <a:t>ShallowRetryCount</a:t>
            </a:r>
            <a:r>
              <a:rPr lang="en-US" sz="1300" dirty="0">
                <a:solidFill>
                  <a:srgbClr val="004586"/>
                </a:solidFill>
              </a:rPr>
              <a:t> = &lt;</a:t>
            </a:r>
            <a:r>
              <a:rPr lang="en-US" sz="1300" dirty="0" err="1">
                <a:solidFill>
                  <a:srgbClr val="004586"/>
                </a:solidFill>
              </a:rPr>
              <a:t>jdlShallowRetryCount</a:t>
            </a:r>
            <a:r>
              <a:rPr lang="en-US" sz="1300" dirty="0">
                <a:solidFill>
                  <a:srgbClr val="004586"/>
                </a:solidFill>
              </a:rPr>
              <a:t>&gt;;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>
                <a:solidFill>
                  <a:srgbClr val="004586"/>
                </a:solidFill>
              </a:rPr>
              <a:t>Requirements = </a:t>
            </a:r>
            <a:r>
              <a:rPr lang="en-US" sz="1300" dirty="0" err="1">
                <a:solidFill>
                  <a:srgbClr val="004586"/>
                </a:solidFill>
              </a:rPr>
              <a:t>other.GlueCEInfoHostName</a:t>
            </a:r>
            <a:r>
              <a:rPr lang="en-US" sz="1300" dirty="0">
                <a:solidFill>
                  <a:srgbClr val="004586"/>
                </a:solidFill>
              </a:rPr>
              <a:t> == "&lt;</a:t>
            </a:r>
            <a:r>
              <a:rPr lang="en-US" sz="1300" dirty="0" err="1">
                <a:solidFill>
                  <a:srgbClr val="004586"/>
                </a:solidFill>
              </a:rPr>
              <a:t>jdlReqCEInfoHostName</a:t>
            </a:r>
            <a:r>
              <a:rPr lang="en-US" sz="1300" dirty="0">
                <a:solidFill>
                  <a:srgbClr val="004586"/>
                </a:solidFill>
              </a:rPr>
              <a:t>&gt;";</a:t>
            </a:r>
          </a:p>
          <a:p>
            <a:pPr marL="311045" indent="-311045">
              <a:spcAft>
                <a:spcPts val="1293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1300" dirty="0">
                <a:solidFill>
                  <a:srgbClr val="004586"/>
                </a:solidFill>
              </a:rPr>
              <a:t>]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1920" y="829527"/>
            <a:ext cx="3600000" cy="4075628"/>
          </a:xfrm>
          <a:solidFill>
            <a:srgbClr val="FFFFFF"/>
          </a:solidFill>
          <a:ln/>
        </p:spPr>
        <p:txBody>
          <a:bodyPr lIns="82945" tIns="11200" rIns="82945" bIns="41473"/>
          <a:lstStyle/>
          <a:p>
            <a:pPr marL="531368" indent="0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sz="1300" dirty="0"/>
          </a:p>
          <a:p>
            <a:pPr marL="531368" indent="0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2000" dirty="0"/>
              <a:t>A </a:t>
            </a:r>
            <a:r>
              <a:rPr lang="en-US" sz="2000" dirty="0" err="1"/>
              <a:t>tarball</a:t>
            </a:r>
            <a:r>
              <a:rPr lang="en-US" sz="2000" dirty="0"/>
              <a:t> including ...</a:t>
            </a:r>
          </a:p>
          <a:p>
            <a:pPr marL="531368" indent="0"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sz="2000" dirty="0"/>
          </a:p>
          <a:p>
            <a:pPr marL="531368" indent="0">
              <a:buSzPct val="216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300" dirty="0"/>
              <a:t>The Nagios binary</a:t>
            </a:r>
          </a:p>
          <a:p>
            <a:pPr marL="531368" indent="0">
              <a:buSzPct val="216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300" dirty="0"/>
              <a:t>Some tools </a:t>
            </a:r>
          </a:p>
          <a:p>
            <a:pPr marL="923054" lvl="1" indent="-195843">
              <a:buSzPct val="6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300" dirty="0" err="1"/>
              <a:t>nagiostats</a:t>
            </a:r>
            <a:endParaRPr lang="en-US" sz="1300" dirty="0"/>
          </a:p>
          <a:p>
            <a:pPr marL="923054" lvl="1" indent="-195843">
              <a:buSzPct val="6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300" dirty="0" err="1"/>
              <a:t>msg</a:t>
            </a:r>
            <a:r>
              <a:rPr lang="en-US" sz="1300" dirty="0"/>
              <a:t>-brokers</a:t>
            </a:r>
          </a:p>
          <a:p>
            <a:pPr marL="923054" lvl="1" indent="-195843">
              <a:buSzPct val="67000"/>
              <a:buBlip>
                <a:blip r:embed="rId5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300" dirty="0" err="1"/>
              <a:t>send_to_msg</a:t>
            </a:r>
            <a:endParaRPr lang="en-US" sz="1300" dirty="0"/>
          </a:p>
          <a:p>
            <a:pPr marL="531368" indent="0">
              <a:buSzPct val="216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300" dirty="0"/>
              <a:t>The Nagios conf</a:t>
            </a:r>
          </a:p>
          <a:p>
            <a:pPr marL="531368" indent="0">
              <a:buSzPct val="216000"/>
              <a:buBlip>
                <a:blip r:embed="rId4"/>
              </a:buBlip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300" dirty="0"/>
              <a:t>The WN's probes</a:t>
            </a:r>
          </a:p>
          <a:p>
            <a:pPr marL="531368" indent="0"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sz="1300" dirty="0"/>
          </a:p>
          <a:p>
            <a:pPr marL="531368" indent="0">
              <a:buClrTx/>
              <a:buSzTx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endParaRPr lang="en-US" sz="1300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947361" y="414763"/>
            <a:ext cx="11073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fld id="{E6628690-8111-4F46-BD0E-DA5C904578DA}" type="slidenum"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pPr>
                <a:tabLst>
                  <a:tab pos="656650" algn="l"/>
                </a:tabLst>
              </a:pPr>
              <a:t>18</a:t>
            </a:fld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48900B12-BA79-4629-A4DF-1A59DE6553D9}" type="slidenum">
              <a:rPr lang="en-US"/>
              <a:pPr/>
              <a:t>19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947361" y="414763"/>
            <a:ext cx="11073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fld id="{4F637E18-445D-47EE-8977-56ADBDA377A3}" type="slidenum"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pPr>
                <a:tabLst>
                  <a:tab pos="656650" algn="l"/>
                </a:tabLst>
              </a:pPr>
              <a:t>19</a:t>
            </a:fld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800" y="622145"/>
            <a:ext cx="7050240" cy="5599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3600" y="5543143"/>
            <a:ext cx="1082880" cy="1093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	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FR" dirty="0" smtClean="0"/>
              <a:t>1 Architecture Monitoring EGI </a:t>
            </a:r>
          </a:p>
          <a:p>
            <a:r>
              <a:rPr lang="fr-FR" dirty="0" smtClean="0"/>
              <a:t>2 Architecture Monitoring France Grille </a:t>
            </a:r>
          </a:p>
          <a:p>
            <a:r>
              <a:rPr lang="fr-FR" dirty="0" smtClean="0"/>
              <a:t>3 Fonctionnement de la Nagios BOX </a:t>
            </a:r>
          </a:p>
          <a:p>
            <a:pPr lvl="1"/>
            <a:r>
              <a:rPr lang="fr-FR" dirty="0" smtClean="0"/>
              <a:t>3.1 Descriptif des sondes CE, SE et BDII (seuls tests critiques)</a:t>
            </a:r>
          </a:p>
          <a:p>
            <a:pPr lvl="0"/>
            <a:r>
              <a:rPr lang="fr-FR" dirty="0" smtClean="0"/>
              <a:t>4 </a:t>
            </a:r>
            <a:r>
              <a:rPr lang="fr-FR" dirty="0" smtClean="0">
                <a:solidFill>
                  <a:schemeClr val="tx2"/>
                </a:solidFill>
              </a:rPr>
              <a:t>Calcul de Fiabilité/Disponibilité des sites</a:t>
            </a:r>
          </a:p>
          <a:p>
            <a:r>
              <a:rPr lang="fr-FR" dirty="0" smtClean="0"/>
              <a:t>5MYEGEE </a:t>
            </a:r>
          </a:p>
          <a:p>
            <a:r>
              <a:rPr lang="fr-FR" dirty="0" smtClean="0"/>
              <a:t>6 Astuces et Bonne pratique </a:t>
            </a:r>
          </a:p>
          <a:p>
            <a:r>
              <a:rPr lang="fr-FR" dirty="0" smtClean="0"/>
              <a:t>7 Installer une nagios BOX pour un site ou une VO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A4B73573-8D52-40D1-B2EB-7790D4E1837B}" type="slidenum">
              <a:rPr lang="en-US"/>
              <a:pPr/>
              <a:t>20</a:t>
            </a:fld>
            <a:endParaRPr lang="en-US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0" y="5391927"/>
            <a:ext cx="1082880" cy="109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56481" y="273629"/>
            <a:ext cx="8228160" cy="1144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01" rIns="0" bIns="0" anchor="ctr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000" dirty="0">
                <a:solidFill>
                  <a:srgbClr val="280099"/>
                </a:solidFill>
                <a:cs typeface="Arial Unicode MS" charset="0"/>
              </a:rPr>
              <a:t>Publishing WN's metrics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947361" y="414763"/>
            <a:ext cx="11073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fld id="{84F98A31-3679-4A6D-81DC-11A5DAE5A0EB}" type="slidenum"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pPr>
                <a:tabLst>
                  <a:tab pos="656650" algn="l"/>
                </a:tabLst>
              </a:pPr>
              <a:t>20</a:t>
            </a:fld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3760" y="1373905"/>
            <a:ext cx="5136480" cy="46401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F03C35AF-99A8-4CB4-A5E4-80D07D1A6913}" type="slidenum">
              <a:rPr lang="en-US"/>
              <a:pPr/>
              <a:t>21</a:t>
            </a:fld>
            <a:endParaRPr lang="en-US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9680" y="5599308"/>
            <a:ext cx="1082880" cy="109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53760" y="681192"/>
            <a:ext cx="8032320" cy="59852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1200" rIns="0" bIns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b="1" dirty="0">
                <a:solidFill>
                  <a:srgbClr val="280099"/>
                </a:solidFill>
                <a:cs typeface="Arial Unicode MS" charset="0"/>
              </a:rPr>
              <a:t>[root@ccnagboxli01 marce01.in2p3.fr]# cat jobOutput_h0F2Xra2ZJINX3nX02hT_g/</a:t>
            </a:r>
            <a:r>
              <a:rPr lang="en-US" sz="1300" b="1" dirty="0" err="1">
                <a:solidFill>
                  <a:srgbClr val="280099"/>
                </a:solidFill>
                <a:cs typeface="Arial Unicode MS" charset="0"/>
              </a:rPr>
              <a:t>gridjob.out</a:t>
            </a:r>
            <a:r>
              <a:rPr lang="en-US" sz="1300" b="1" dirty="0">
                <a:solidFill>
                  <a:srgbClr val="280099"/>
                </a:solidFill>
                <a:cs typeface="Arial Unicode MS" charset="0"/>
              </a:rPr>
              <a:t>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=== [Wed Jun 16 15:06:06 CEST 2010] ===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=== Running on ===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=== Site: IN2P3-CPPM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=== CE: marce01.in2p3.fr:2119/</a:t>
            </a:r>
            <a:r>
              <a:rPr lang="en-US" sz="1300" dirty="0" err="1">
                <a:solidFill>
                  <a:srgbClr val="0047FF"/>
                </a:solidFill>
                <a:cs typeface="Arial Unicode MS" charset="0"/>
              </a:rPr>
              <a:t>jobmanager</a:t>
            </a: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-</a:t>
            </a:r>
            <a:r>
              <a:rPr lang="en-US" sz="1300" dirty="0" err="1">
                <a:solidFill>
                  <a:srgbClr val="0047FF"/>
                </a:solidFill>
                <a:cs typeface="Arial Unicode MS" charset="0"/>
              </a:rPr>
              <a:t>pbs</a:t>
            </a: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-ops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=== WN: marwn72.in2p3.fr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=== WN arch: x86_64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 err="1">
                <a:solidFill>
                  <a:srgbClr val="0047FF"/>
                </a:solidFill>
                <a:cs typeface="Arial Unicode MS" charset="0"/>
              </a:rPr>
              <a:t>CPython</a:t>
            </a: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 2.4.3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 err="1">
                <a:solidFill>
                  <a:srgbClr val="0047FF"/>
                </a:solidFill>
                <a:cs typeface="Arial Unicode MS" charset="0"/>
              </a:rPr>
              <a:t>Traceback</a:t>
            </a: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 (most recent call last):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  File "&lt;string&gt;", line 1, in ?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 err="1">
                <a:solidFill>
                  <a:srgbClr val="0047FF"/>
                </a:solidFill>
                <a:cs typeface="Arial Unicode MS" charset="0"/>
              </a:rPr>
              <a:t>ImportError</a:t>
            </a: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: No module named _</a:t>
            </a:r>
            <a:r>
              <a:rPr lang="en-US" sz="1300" dirty="0" err="1">
                <a:solidFill>
                  <a:srgbClr val="0047FF"/>
                </a:solidFill>
                <a:cs typeface="Arial Unicode MS" charset="0"/>
              </a:rPr>
              <a:t>lcg_util</a:t>
            </a:r>
            <a:endParaRPr lang="en-US" sz="1300" dirty="0">
              <a:solidFill>
                <a:srgbClr val="0047FF"/>
              </a:solidFill>
              <a:cs typeface="Arial Unicode MS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bin/python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Can we import Python LDAP ...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YES.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Can we import _</a:t>
            </a:r>
            <a:r>
              <a:rPr lang="en-US" sz="1300" dirty="0" err="1">
                <a:solidFill>
                  <a:srgbClr val="0047FF"/>
                </a:solidFill>
                <a:cs typeface="Arial Unicode MS" charset="0"/>
              </a:rPr>
              <a:t>lcg_util</a:t>
            </a: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 now?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 err="1">
                <a:solidFill>
                  <a:srgbClr val="0047FF"/>
                </a:solidFill>
                <a:cs typeface="Arial Unicode MS" charset="0"/>
              </a:rPr>
              <a:t>lcg_util</a:t>
            </a: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 version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lcg_util-1.7.6-2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GFAL-client-1.11.8-3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Message Broker URI was not given. Trying to obtain it from IS.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Brokers found in 'PROD' network [BDII cclcgtopbdii01.in2p3.fr:2170]: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stomp://gridmsg102.cern.ch:6163/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stomp://gridmsg101.cern.ch:6163/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stomp://msg.cro-ngi.hr:6163/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stomp://broker.afroditi.hellasgrid.gr:6163/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Brokers were sorted by min access time. Taking the first one.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Message Broker URI: stomp://gridmsg102.cern.ch:6163/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Message Broker destination: /queue/grid.probe.metricOutput.EGEE.a23827b5aeb12d21d3a4c987d1941a1c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Setting Nagios configuration.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300" dirty="0">
              <a:solidFill>
                <a:srgbClr val="280099"/>
              </a:solidFill>
              <a:cs typeface="Arial Unicode MS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300" dirty="0">
              <a:solidFill>
                <a:srgbClr val="280099"/>
              </a:solidFill>
              <a:cs typeface="Arial Unicode MS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300" dirty="0">
              <a:solidFill>
                <a:srgbClr val="280099"/>
              </a:solidFill>
              <a:cs typeface="Arial Unicode MS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300" dirty="0">
              <a:solidFill>
                <a:srgbClr val="280099"/>
              </a:solidFill>
              <a:cs typeface="Arial Unicode MS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947361" y="414763"/>
            <a:ext cx="11073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fld id="{9815DDB2-BD30-4166-A18D-0228AF01B80A}" type="slidenum"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pPr>
                <a:tabLst>
                  <a:tab pos="656650" algn="l"/>
                </a:tabLst>
              </a:pPr>
              <a:t>21</a:t>
            </a:fld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4A941581-8FAB-4E82-84F7-6C7874F9EFD8}" type="slidenum">
              <a:rPr lang="en-US"/>
              <a:pPr/>
              <a:t>22</a:t>
            </a:fld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7040" y="5599308"/>
            <a:ext cx="1082880" cy="109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80960" y="622145"/>
            <a:ext cx="8228160" cy="5806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1200" rIns="0" bIns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Nagios Core 3.2.1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Copyright (c) 2009-2010 Nagios Core Development Team and Community Contributors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Copyright (c) 1999-2009 Ethan </a:t>
            </a:r>
            <a:r>
              <a:rPr lang="en-US" sz="1300" dirty="0" err="1">
                <a:solidFill>
                  <a:srgbClr val="0047FF"/>
                </a:solidFill>
                <a:cs typeface="Arial Unicode MS" charset="0"/>
              </a:rPr>
              <a:t>Galstad</a:t>
            </a:r>
            <a:endParaRPr lang="en-US" sz="1300" dirty="0">
              <a:solidFill>
                <a:srgbClr val="0047FF"/>
              </a:solidFill>
              <a:cs typeface="Arial Unicode MS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Last Modified: 03-09-2010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License: GPL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300" dirty="0">
              <a:solidFill>
                <a:srgbClr val="0047FF"/>
              </a:solidFill>
              <a:cs typeface="Arial Unicode MS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Website: http://www.nagios.org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Nagios 3.2.1 starting... (PID=22809)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Local time is Wed Jun 16 15:06:07 CEST 2010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Nagios </a:t>
            </a:r>
            <a:r>
              <a:rPr lang="en-US" sz="1300" dirty="0" err="1">
                <a:solidFill>
                  <a:srgbClr val="0047FF"/>
                </a:solidFill>
                <a:cs typeface="Arial Unicode MS" charset="0"/>
              </a:rPr>
              <a:t>pid</a:t>
            </a: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: 22809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_</a:t>
            </a:r>
            <a:r>
              <a:rPr lang="en-US" sz="1300" b="1" dirty="0" err="1">
                <a:solidFill>
                  <a:srgbClr val="0047FF"/>
                </a:solidFill>
                <a:cs typeface="Arial Unicode MS" charset="0"/>
              </a:rPr>
              <a:t>send_to_msg</a:t>
            </a: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 [Wed Jun 16 15:06:16 CEST 2010]: Successfully published 1 messages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_</a:t>
            </a:r>
            <a:r>
              <a:rPr lang="en-US" sz="1300" b="1" dirty="0" err="1">
                <a:solidFill>
                  <a:srgbClr val="0047FF"/>
                </a:solidFill>
                <a:cs typeface="Arial Unicode MS" charset="0"/>
              </a:rPr>
              <a:t>send_to_msg</a:t>
            </a: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 [Wed Jun 16 15:06:21 CEST 2010]: Successfully published 6 messages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_</a:t>
            </a:r>
            <a:r>
              <a:rPr lang="en-US" sz="1300" b="1" dirty="0" err="1">
                <a:solidFill>
                  <a:srgbClr val="0047FF"/>
                </a:solidFill>
                <a:cs typeface="Arial Unicode MS" charset="0"/>
              </a:rPr>
              <a:t>send_to_msg</a:t>
            </a: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 [Wed Jun 16 15:06:30 CEST 2010]: Successfully published 1 messages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_</a:t>
            </a:r>
            <a:r>
              <a:rPr lang="en-US" sz="1300" b="1" dirty="0" err="1">
                <a:solidFill>
                  <a:srgbClr val="0047FF"/>
                </a:solidFill>
                <a:cs typeface="Arial Unicode MS" charset="0"/>
              </a:rPr>
              <a:t>send_to_msg</a:t>
            </a: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 [Wed Jun 16 15:06:38 CEST 2010]: Successfully published 1 messages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_</a:t>
            </a:r>
            <a:r>
              <a:rPr lang="en-US" sz="1300" b="1" dirty="0" err="1">
                <a:solidFill>
                  <a:srgbClr val="0047FF"/>
                </a:solidFill>
                <a:cs typeface="Arial Unicode MS" charset="0"/>
              </a:rPr>
              <a:t>send_to_msg</a:t>
            </a: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 [Wed Jun 16 15:06:54 CEST 2010]: Successfully published 1 messages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_</a:t>
            </a:r>
            <a:r>
              <a:rPr lang="en-US" sz="1300" b="1" dirty="0" err="1">
                <a:solidFill>
                  <a:srgbClr val="0047FF"/>
                </a:solidFill>
                <a:cs typeface="Arial Unicode MS" charset="0"/>
              </a:rPr>
              <a:t>send_to_msg</a:t>
            </a: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 [Wed Jun 16 15:06:57 CEST 2010]: Successfully published 2 messages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&gt;&gt;&gt;&gt;&gt;&gt;&gt;&gt;&gt;&gt;&gt;&gt;&gt;&gt;&gt;&gt;&gt;&gt; Wed Jun 16 15:06:59 CEST 2010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T |S |c |U |O |W |C |A |P |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12 |6 |12 |0 |10 |2 |0 |0 |6 |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Services Total 12 Checked: 12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b="1" dirty="0">
                <a:solidFill>
                  <a:srgbClr val="0047FF"/>
                </a:solidFill>
                <a:cs typeface="Arial Unicode MS" charset="0"/>
              </a:rPr>
              <a:t>All services were checked. Killing Nagios.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Nagios was successfully killed.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Successfully shutdown... (PID=22809)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Wed Jun 16 15:07:01 CEST 2010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dirty="0">
                <a:solidFill>
                  <a:srgbClr val="0047FF"/>
                </a:solidFill>
                <a:cs typeface="Arial Unicode MS" charset="0"/>
              </a:rPr>
              <a:t>================== Wed Jun 16 15:07:01 CEST 2010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300" b="1" dirty="0">
                <a:solidFill>
                  <a:srgbClr val="000000"/>
                </a:solidFill>
                <a:cs typeface="Arial Unicode MS" charset="0"/>
              </a:rPr>
              <a:t>[root@ccnagboxli01 marce01.in2p3.fr]# 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300" dirty="0">
              <a:solidFill>
                <a:srgbClr val="0000FF"/>
              </a:solidFill>
              <a:cs typeface="Arial Unicode MS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en-US" sz="1300" dirty="0">
              <a:solidFill>
                <a:srgbClr val="280099"/>
              </a:solidFill>
              <a:cs typeface="Arial Unicode MS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947361" y="414763"/>
            <a:ext cx="11073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fld id="{CAEDDA85-3BBA-42DE-B7A4-586F23515C10}" type="slidenum"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pPr>
                <a:tabLst>
                  <a:tab pos="656650" algn="l"/>
                </a:tabLst>
              </a:pPr>
              <a:t>22</a:t>
            </a:fld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 lIns="82945" tIns="41473" rIns="82945" bIns="41473"/>
          <a:lstStyle/>
          <a:p>
            <a:fld id="{0082E46C-2449-47D7-9018-38D6DD7E216E}" type="slidenum">
              <a:rPr lang="en-US"/>
              <a:pPr/>
              <a:t>23</a:t>
            </a:fld>
            <a:endParaRPr lang="en-US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7947361" y="414763"/>
            <a:ext cx="110736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55221" rIns="81639" bIns="40820"/>
          <a:lstStyle/>
          <a:p>
            <a:pPr>
              <a:tabLst>
                <a:tab pos="656650" algn="l"/>
              </a:tabLst>
            </a:pPr>
            <a:fld id="{39DBDC22-CD2A-4D65-98F8-035FA0DAA758}" type="slidenum"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pPr>
                <a:tabLst>
                  <a:tab pos="656650" algn="l"/>
                </a:tabLst>
              </a:pPr>
              <a:t>23</a:t>
            </a:fld>
            <a:endParaRPr lang="en-US" dirty="0">
              <a:solidFill>
                <a:srgbClr val="000000"/>
              </a:solidFill>
              <a:ea typeface="DejaVu Sans" charset="0"/>
              <a:cs typeface="DejaVu Sans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3600" y="5391927"/>
            <a:ext cx="1082880" cy="109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Image 5" descr="message-to-handler (2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04664"/>
            <a:ext cx="6032711" cy="58894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1520" y="1340768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org.sam.SRM-All-ops</a:t>
            </a:r>
            <a:r>
              <a:rPr lang="fr-FR" dirty="0" smtClean="0"/>
              <a:t> </a:t>
            </a:r>
            <a:r>
              <a:rPr lang="fr-FR" dirty="0" err="1" smtClean="0"/>
              <a:t>Wrapper</a:t>
            </a:r>
            <a:r>
              <a:rPr lang="fr-FR" dirty="0" smtClean="0"/>
              <a:t> </a:t>
            </a:r>
            <a:r>
              <a:rPr lang="fr-FR" dirty="0" err="1" smtClean="0"/>
              <a:t>metric</a:t>
            </a:r>
            <a:r>
              <a:rPr lang="fr-FR" dirty="0" smtClean="0"/>
              <a:t> to </a:t>
            </a:r>
            <a:r>
              <a:rPr lang="fr-FR" dirty="0" err="1" smtClean="0"/>
              <a:t>launch</a:t>
            </a:r>
            <a:r>
              <a:rPr lang="fr-FR" dirty="0" smtClean="0"/>
              <a:t>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metrics</a:t>
            </a:r>
            <a:r>
              <a:rPr lang="fr-FR" dirty="0" smtClean="0"/>
              <a:t> and </a:t>
            </a:r>
            <a:r>
              <a:rPr lang="fr-FR" dirty="0" err="1" smtClean="0"/>
              <a:t>publish</a:t>
            </a:r>
            <a:r>
              <a:rPr lang="fr-FR" dirty="0" smtClean="0"/>
              <a:t> passive </a:t>
            </a:r>
            <a:r>
              <a:rPr lang="fr-FR" dirty="0" err="1" smtClean="0"/>
              <a:t>checks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r>
              <a:rPr lang="fr-FR" dirty="0" smtClean="0"/>
              <a:t> to Nagios. </a:t>
            </a:r>
          </a:p>
          <a:p>
            <a:endParaRPr lang="fr-FR" b="1" dirty="0" smtClean="0"/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org.sam.SRM-GetSURLs </a:t>
            </a:r>
            <a:r>
              <a:rPr lang="fr-FR" dirty="0" err="1" smtClean="0"/>
              <a:t>Get</a:t>
            </a:r>
            <a:r>
              <a:rPr lang="fr-FR" dirty="0" smtClean="0"/>
              <a:t> full SRM </a:t>
            </a:r>
            <a:r>
              <a:rPr lang="fr-FR" dirty="0" err="1" smtClean="0"/>
              <a:t>endpoint</a:t>
            </a:r>
            <a:r>
              <a:rPr lang="fr-FR" dirty="0" smtClean="0"/>
              <a:t>(s) and </a:t>
            </a:r>
            <a:r>
              <a:rPr lang="fr-FR" dirty="0" err="1" smtClean="0"/>
              <a:t>storage</a:t>
            </a:r>
            <a:r>
              <a:rPr lang="fr-FR" dirty="0" smtClean="0"/>
              <a:t> areas </a:t>
            </a:r>
            <a:r>
              <a:rPr lang="fr-FR" dirty="0" err="1" smtClean="0"/>
              <a:t>from</a:t>
            </a:r>
            <a:r>
              <a:rPr lang="fr-FR" dirty="0" smtClean="0"/>
              <a:t> BDII.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org.sam.SRM-LsDir </a:t>
            </a:r>
            <a:r>
              <a:rPr lang="fr-FR" dirty="0" smtClean="0"/>
              <a:t>List content of </a:t>
            </a:r>
            <a:r>
              <a:rPr lang="fr-FR" dirty="0" err="1" smtClean="0"/>
              <a:t>VO's</a:t>
            </a:r>
            <a:r>
              <a:rPr lang="fr-FR" dirty="0" smtClean="0"/>
              <a:t> top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area(s) in SRM.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org.sam.SRM-Put </a:t>
            </a:r>
            <a:r>
              <a:rPr lang="fr-FR" dirty="0" smtClean="0"/>
              <a:t>Copy a local file to the SRM </a:t>
            </a:r>
            <a:r>
              <a:rPr lang="fr-FR" dirty="0" err="1" smtClean="0"/>
              <a:t>into</a:t>
            </a:r>
            <a:r>
              <a:rPr lang="fr-FR" dirty="0" smtClean="0"/>
              <a:t> default </a:t>
            </a:r>
            <a:r>
              <a:rPr lang="fr-FR" dirty="0" err="1" smtClean="0"/>
              <a:t>space</a:t>
            </a:r>
            <a:r>
              <a:rPr lang="fr-FR" dirty="0" smtClean="0"/>
              <a:t> area(s).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org.sam.SRM-Ls </a:t>
            </a:r>
            <a:r>
              <a:rPr lang="fr-FR" dirty="0" smtClean="0"/>
              <a:t>List (</a:t>
            </a:r>
            <a:r>
              <a:rPr lang="fr-FR" dirty="0" err="1" smtClean="0"/>
              <a:t>previously</a:t>
            </a:r>
            <a:r>
              <a:rPr lang="fr-FR" dirty="0" smtClean="0"/>
              <a:t> </a:t>
            </a:r>
            <a:r>
              <a:rPr lang="fr-FR" dirty="0" err="1" smtClean="0"/>
              <a:t>copied</a:t>
            </a:r>
            <a:r>
              <a:rPr lang="fr-FR" dirty="0" smtClean="0"/>
              <a:t>) file(s) on the SRM.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org.sam.SRM-GetTURLs </a:t>
            </a:r>
            <a:r>
              <a:rPr lang="fr-FR" dirty="0" err="1" smtClean="0"/>
              <a:t>Get</a:t>
            </a:r>
            <a:r>
              <a:rPr lang="fr-FR" dirty="0" smtClean="0"/>
              <a:t> Transport </a:t>
            </a:r>
            <a:r>
              <a:rPr lang="fr-FR" dirty="0" err="1" smtClean="0"/>
              <a:t>URLs</a:t>
            </a:r>
            <a:r>
              <a:rPr lang="fr-FR" dirty="0" smtClean="0"/>
              <a:t> for the file </a:t>
            </a:r>
            <a:r>
              <a:rPr lang="fr-FR" dirty="0" err="1" smtClean="0"/>
              <a:t>copied</a:t>
            </a:r>
            <a:r>
              <a:rPr lang="fr-FR" dirty="0" smtClean="0"/>
              <a:t> to </a:t>
            </a:r>
            <a:r>
              <a:rPr lang="fr-FR" dirty="0" err="1" smtClean="0"/>
              <a:t>storage</a:t>
            </a:r>
            <a:r>
              <a:rPr lang="fr-FR" dirty="0" smtClean="0"/>
              <a:t>.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org.sam.SRM-Get </a:t>
            </a:r>
            <a:r>
              <a:rPr lang="fr-FR" dirty="0" smtClean="0"/>
              <a:t>Copy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remote</a:t>
            </a:r>
            <a:r>
              <a:rPr lang="fr-FR" dirty="0" smtClean="0"/>
              <a:t> file(s) </a:t>
            </a:r>
            <a:r>
              <a:rPr lang="fr-FR" dirty="0" err="1" smtClean="0"/>
              <a:t>from</a:t>
            </a:r>
            <a:r>
              <a:rPr lang="fr-FR" dirty="0" smtClean="0"/>
              <a:t> SRM to a local file.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org.sam.SRM-Del </a:t>
            </a:r>
            <a:r>
              <a:rPr lang="fr-FR" dirty="0" err="1" smtClean="0"/>
              <a:t>Delete</a:t>
            </a:r>
            <a:r>
              <a:rPr lang="fr-FR" dirty="0" smtClean="0"/>
              <a:t> </a:t>
            </a:r>
            <a:r>
              <a:rPr lang="fr-FR" dirty="0" err="1" smtClean="0"/>
              <a:t>given</a:t>
            </a:r>
            <a:r>
              <a:rPr lang="fr-FR" dirty="0" smtClean="0"/>
              <a:t> file(s) </a:t>
            </a:r>
            <a:r>
              <a:rPr lang="fr-FR" dirty="0" err="1" smtClean="0"/>
              <a:t>from</a:t>
            </a:r>
            <a:r>
              <a:rPr lang="fr-FR" dirty="0" smtClean="0"/>
              <a:t> SRM </a:t>
            </a:r>
            <a:br>
              <a:rPr lang="fr-FR" dirty="0" smtClean="0"/>
            </a:br>
            <a:endParaRPr lang="fr-F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1619672" y="33265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dirty="0" smtClean="0">
                <a:solidFill>
                  <a:schemeClr val="tx2"/>
                </a:solidFill>
              </a:rPr>
              <a:t>Détail sur le fonctionnement de la nagios BOX pour les </a:t>
            </a:r>
            <a:r>
              <a:rPr lang="fr-FR" dirty="0" err="1" smtClean="0">
                <a:solidFill>
                  <a:schemeClr val="tx2"/>
                </a:solidFill>
              </a:rPr>
              <a:t>SEs</a:t>
            </a: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1520" y="1340768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0070C0"/>
                </a:solidFill>
              </a:rPr>
              <a:t>org.bdii.Entries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  <a:r>
              <a:rPr lang="fr-FR" dirty="0" smtClean="0"/>
              <a:t> </a:t>
            </a:r>
            <a:r>
              <a:rPr lang="en-US" dirty="0" smtClean="0"/>
              <a:t>measure the response time as well as the number of entries returned.</a:t>
            </a:r>
          </a:p>
          <a:p>
            <a:endParaRPr lang="en-US" dirty="0" smtClean="0"/>
          </a:p>
          <a:p>
            <a:r>
              <a:rPr lang="fr-FR" dirty="0" err="1" smtClean="0">
                <a:solidFill>
                  <a:srgbClr val="0070C0"/>
                </a:solidFill>
              </a:rPr>
              <a:t>org.gstat.SanityCheck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:</a:t>
            </a:r>
            <a:r>
              <a:rPr lang="en-US" dirty="0" smtClean="0"/>
              <a:t>This probe is used to connect to the BDII - </a:t>
            </a:r>
            <a:r>
              <a:rPr lang="en-US" dirty="0" err="1" smtClean="0"/>
              <a:t>TopBDII</a:t>
            </a:r>
            <a:r>
              <a:rPr lang="en-US" dirty="0" smtClean="0"/>
              <a:t> and check the value of main attributes published to see if the publication of the site is consistent </a:t>
            </a:r>
            <a:r>
              <a:rPr lang="en-US" dirty="0" smtClean="0">
                <a:hlinkClick r:id="rId2"/>
              </a:rPr>
              <a:t>https://francegrid.in2p3.fr/index.php?title=Org.gstat.SanityCheck</a:t>
            </a:r>
            <a:endParaRPr lang="en-US" dirty="0" smtClean="0"/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19672" y="33265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dirty="0" smtClean="0">
                <a:solidFill>
                  <a:schemeClr val="tx2"/>
                </a:solidFill>
              </a:rPr>
              <a:t>Détail sur le fonctionnement de la nagios BOX pour les </a:t>
            </a:r>
            <a:r>
              <a:rPr lang="fr-FR" dirty="0" err="1" smtClean="0">
                <a:solidFill>
                  <a:schemeClr val="tx2"/>
                </a:solidFill>
              </a:rPr>
              <a:t>SiteBDII</a:t>
            </a: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1700808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Availability : Availability of a service instance, service or a site over a given period</a:t>
            </a:r>
          </a:p>
          <a:p>
            <a:r>
              <a:rPr lang="en-US" dirty="0" smtClean="0"/>
              <a:t>is defined as the fraction of time the same was UP during the known interval in the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.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Availability=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UP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period / (Total period – UNKNOWN period)</a:t>
            </a:r>
            <a:endParaRPr lang="fr-FR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Availability= Up fraction / (Up fraction + Down fraction + Scheduled Down fraction)</a:t>
            </a:r>
            <a:endParaRPr lang="fr-FR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fr-FR" dirty="0" smtClean="0"/>
          </a:p>
          <a:p>
            <a:r>
              <a:rPr lang="en-US" b="1" dirty="0" smtClean="0"/>
              <a:t>Reliability : Reliability of a service instance, service or a site over a given period is</a:t>
            </a:r>
          </a:p>
          <a:p>
            <a:r>
              <a:rPr lang="en-US" dirty="0" smtClean="0"/>
              <a:t>defined as the ratio of the time interval it was UP over the time interval it was</a:t>
            </a:r>
          </a:p>
          <a:p>
            <a:r>
              <a:rPr lang="en-US" dirty="0" smtClean="0"/>
              <a:t>supposed (scheduled) to be UP during the known interval in the given period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Reliability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UP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period / (Total period – UNKNOWN period –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Scheduled </a:t>
            </a:r>
            <a:r>
              <a:rPr lang="fr-FR" dirty="0" err="1" smtClean="0">
                <a:solidFill>
                  <a:schemeClr val="bg2">
                    <a:lumMod val="50000"/>
                  </a:schemeClr>
                </a:solidFill>
              </a:rPr>
              <a:t>Downtime</a:t>
            </a:r>
            <a:r>
              <a:rPr lang="fr-FR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Reliability = Up fraction / (Up fraction + Down fraction)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19672" y="33265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dirty="0" smtClean="0">
                <a:solidFill>
                  <a:schemeClr val="tx2"/>
                </a:solidFill>
              </a:rPr>
              <a:t>Calcul de Fiabilité/Disponibilité des sites</a:t>
            </a: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51520" y="134076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619672" y="33265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fr-FR" dirty="0" smtClean="0">
                <a:solidFill>
                  <a:schemeClr val="tx2"/>
                </a:solidFill>
              </a:rPr>
              <a:t>Calcul de Fiabilité/Disponibilité des sites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512" y="836713"/>
            <a:ext cx="3672408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en-US" sz="1400" dirty="0" smtClean="0">
                <a:solidFill>
                  <a:srgbClr val="00B050"/>
                </a:solidFill>
              </a:rPr>
              <a:t>(SRMv2, hr.srce.SRM2-CertLifetime)</a:t>
            </a:r>
            <a:endParaRPr lang="fr-FR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(SRMv2, </a:t>
            </a:r>
            <a:r>
              <a:rPr lang="en-US" sz="1400" dirty="0" err="1" smtClean="0">
                <a:solidFill>
                  <a:srgbClr val="00B050"/>
                </a:solidFill>
              </a:rPr>
              <a:t>org.sam.SRM</a:t>
            </a:r>
            <a:r>
              <a:rPr lang="en-US" sz="1400" dirty="0" smtClean="0">
                <a:solidFill>
                  <a:srgbClr val="00B050"/>
                </a:solidFill>
              </a:rPr>
              <a:t>-Put)</a:t>
            </a:r>
            <a:endParaRPr lang="fr-FR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(SRMv2, </a:t>
            </a:r>
            <a:r>
              <a:rPr lang="en-US" sz="1400" dirty="0" err="1" smtClean="0">
                <a:solidFill>
                  <a:srgbClr val="00B050"/>
                </a:solidFill>
              </a:rPr>
              <a:t>org.sam.SRM-LsDir</a:t>
            </a:r>
            <a:r>
              <a:rPr lang="en-US" sz="1400" dirty="0" smtClean="0">
                <a:solidFill>
                  <a:srgbClr val="00B050"/>
                </a:solidFill>
              </a:rPr>
              <a:t>)</a:t>
            </a:r>
            <a:endParaRPr lang="fr-FR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(SRMv2, </a:t>
            </a:r>
            <a:r>
              <a:rPr lang="en-US" sz="1400" dirty="0" err="1" smtClean="0">
                <a:solidFill>
                  <a:srgbClr val="00B050"/>
                </a:solidFill>
              </a:rPr>
              <a:t>org.sam.SRM</a:t>
            </a:r>
            <a:r>
              <a:rPr lang="en-US" sz="1400" dirty="0" smtClean="0">
                <a:solidFill>
                  <a:srgbClr val="00B050"/>
                </a:solidFill>
              </a:rPr>
              <a:t>-Get)</a:t>
            </a:r>
            <a:endParaRPr lang="fr-FR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(SRMv2, </a:t>
            </a:r>
            <a:r>
              <a:rPr lang="en-US" sz="1400" dirty="0" err="1" smtClean="0">
                <a:solidFill>
                  <a:srgbClr val="00B050"/>
                </a:solidFill>
              </a:rPr>
              <a:t>org.sam.SRM</a:t>
            </a:r>
            <a:r>
              <a:rPr lang="en-US" sz="1400" dirty="0" smtClean="0">
                <a:solidFill>
                  <a:srgbClr val="00B050"/>
                </a:solidFill>
              </a:rPr>
              <a:t>-Ls)</a:t>
            </a:r>
            <a:endParaRPr lang="fr-FR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(SRMv2, </a:t>
            </a:r>
            <a:r>
              <a:rPr lang="en-US" sz="1400" dirty="0" err="1" smtClean="0">
                <a:solidFill>
                  <a:srgbClr val="00B050"/>
                </a:solidFill>
              </a:rPr>
              <a:t>org.sam.SRM-GetTURLs</a:t>
            </a:r>
            <a:r>
              <a:rPr lang="en-US" sz="1400" dirty="0" smtClean="0">
                <a:solidFill>
                  <a:srgbClr val="00B050"/>
                </a:solidFill>
              </a:rPr>
              <a:t>)</a:t>
            </a:r>
            <a:endParaRPr lang="fr-FR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(SRMv2, </a:t>
            </a:r>
            <a:r>
              <a:rPr lang="en-US" sz="1400" dirty="0" err="1" smtClean="0">
                <a:solidFill>
                  <a:srgbClr val="00B050"/>
                </a:solidFill>
              </a:rPr>
              <a:t>org.sam.SRM-GetSURLs</a:t>
            </a:r>
            <a:r>
              <a:rPr lang="en-US" sz="1400" dirty="0" smtClean="0">
                <a:solidFill>
                  <a:srgbClr val="00B050"/>
                </a:solidFill>
              </a:rPr>
              <a:t>)</a:t>
            </a:r>
            <a:endParaRPr lang="fr-FR" sz="1400" dirty="0" smtClean="0">
              <a:solidFill>
                <a:srgbClr val="00B050"/>
              </a:solidFill>
            </a:endParaRPr>
          </a:p>
          <a:p>
            <a:r>
              <a:rPr lang="en-US" sz="1400" dirty="0" smtClean="0">
                <a:solidFill>
                  <a:srgbClr val="00B050"/>
                </a:solidFill>
              </a:rPr>
              <a:t>(SRMv2, </a:t>
            </a:r>
            <a:r>
              <a:rPr lang="en-US" sz="1400" dirty="0" err="1" smtClean="0">
                <a:solidFill>
                  <a:srgbClr val="00B050"/>
                </a:solidFill>
              </a:rPr>
              <a:t>org.sam.SRM</a:t>
            </a:r>
            <a:r>
              <a:rPr lang="en-US" sz="1400" dirty="0" smtClean="0">
                <a:solidFill>
                  <a:srgbClr val="00B050"/>
                </a:solidFill>
              </a:rPr>
              <a:t>-Del)</a:t>
            </a:r>
            <a:endParaRPr lang="fr-FR" sz="1400" dirty="0" smtClean="0">
              <a:solidFill>
                <a:srgbClr val="00B050"/>
              </a:solidFill>
            </a:endParaRPr>
          </a:p>
          <a:p>
            <a:endParaRPr lang="en-US" dirty="0" smtClean="0"/>
          </a:p>
          <a:p>
            <a:pPr marL="341313" indent="-341313" eaLnBrk="0" hangingPunct="0">
              <a:spcBef>
                <a:spcPts val="8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r-FR" sz="18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44008" y="836712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(CE, </a:t>
            </a:r>
            <a:r>
              <a:rPr lang="en-US" sz="1400" dirty="0" err="1" smtClean="0">
                <a:solidFill>
                  <a:srgbClr val="00B0F0"/>
                </a:solidFill>
              </a:rPr>
              <a:t>hr.srce.GRAM-CertLifetime</a:t>
            </a:r>
            <a:r>
              <a:rPr lang="en-US" sz="1400" dirty="0" smtClean="0">
                <a:solidFill>
                  <a:srgbClr val="00B0F0"/>
                </a:solidFill>
              </a:rPr>
              <a:t>)</a:t>
            </a:r>
            <a:endParaRPr lang="fr-FR" sz="1400" dirty="0" smtClean="0">
              <a:solidFill>
                <a:srgbClr val="00B0F0"/>
              </a:solidFill>
            </a:endParaRP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org.sam.CE-JobSubmit)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org.sam.WN-RepCr)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org.sam.WN-CAver)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org.sam.WN-RepISenv)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org.sam.WN-Rep)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org.sam.WN-Bi)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org.sam.WN-RepGet)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org.sam.WN-RepDel)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org.sam.WN-RepFree)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org.sam.WN-Csh)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org.sam.WN-RepRep)</a:t>
            </a:r>
          </a:p>
          <a:p>
            <a:r>
              <a:rPr lang="fr-FR" sz="1400" dirty="0" smtClean="0">
                <a:solidFill>
                  <a:srgbClr val="00B0F0"/>
                </a:solidFill>
              </a:rPr>
              <a:t>(CE, org.sam.WN-SoftVer)</a:t>
            </a:r>
          </a:p>
          <a:p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2708921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7030A0"/>
                </a:solidFill>
              </a:rPr>
              <a:t>(Site-BDII, </a:t>
            </a:r>
            <a:r>
              <a:rPr lang="fr-FR" sz="1400" dirty="0" err="1" smtClean="0">
                <a:solidFill>
                  <a:srgbClr val="7030A0"/>
                </a:solidFill>
              </a:rPr>
              <a:t>org.bdii.Entries</a:t>
            </a:r>
            <a:r>
              <a:rPr lang="fr-FR" sz="14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(Site-BDII, </a:t>
            </a:r>
            <a:r>
              <a:rPr lang="en-US" sz="1400" dirty="0" err="1" smtClean="0">
                <a:solidFill>
                  <a:srgbClr val="7030A0"/>
                </a:solidFill>
              </a:rPr>
              <a:t>org.gstat.SanityCheck</a:t>
            </a:r>
            <a:r>
              <a:rPr lang="en-US" sz="1400" dirty="0" smtClean="0">
                <a:solidFill>
                  <a:srgbClr val="7030A0"/>
                </a:solidFill>
              </a:rPr>
              <a:t>)</a:t>
            </a:r>
            <a:endParaRPr lang="fr-FR" sz="1400" dirty="0" smtClean="0">
              <a:solidFill>
                <a:srgbClr val="7030A0"/>
              </a:solidFill>
            </a:endParaRPr>
          </a:p>
          <a:p>
            <a:r>
              <a:rPr lang="en-US" sz="1400" dirty="0" smtClean="0">
                <a:solidFill>
                  <a:srgbClr val="7030A0"/>
                </a:solidFill>
              </a:rPr>
              <a:t> </a:t>
            </a:r>
            <a:endParaRPr lang="fr-FR" sz="1400" dirty="0" smtClean="0">
              <a:solidFill>
                <a:srgbClr val="7030A0"/>
              </a:solidFill>
            </a:endParaRP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51520" y="4005064"/>
            <a:ext cx="8496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-Uniquement basé sur les sondes critiques ci dessus</a:t>
            </a:r>
          </a:p>
          <a:p>
            <a:r>
              <a:rPr lang="fr-FR" dirty="0" smtClean="0"/>
              <a:t>-beaucoup plus d’état UNKNOWN depuis qu’on est passé à nagios: il peut manquer des résultats des tests (on passe en </a:t>
            </a:r>
            <a:r>
              <a:rPr lang="fr-FR" dirty="0" err="1" smtClean="0"/>
              <a:t>unknown</a:t>
            </a:r>
            <a:r>
              <a:rPr lang="fr-FR" dirty="0" smtClean="0"/>
              <a:t> pour </a:t>
            </a:r>
            <a:r>
              <a:rPr lang="fr-FR" dirty="0" err="1" smtClean="0"/>
              <a:t>gridview</a:t>
            </a:r>
            <a:r>
              <a:rPr lang="fr-FR" dirty="0" smtClean="0"/>
              <a:t> seulement au bout de 24 heures de non résultat)</a:t>
            </a:r>
          </a:p>
          <a:p>
            <a:r>
              <a:rPr lang="fr-FR" dirty="0" smtClean="0"/>
              <a:t>-pour les calculs d’</a:t>
            </a:r>
            <a:r>
              <a:rPr lang="fr-FR" dirty="0" err="1" smtClean="0"/>
              <a:t>availability</a:t>
            </a:r>
            <a:r>
              <a:rPr lang="fr-FR" dirty="0" smtClean="0"/>
              <a:t>/</a:t>
            </a:r>
            <a:r>
              <a:rPr lang="fr-FR" dirty="0" err="1" smtClean="0"/>
              <a:t>reliability</a:t>
            </a:r>
            <a:r>
              <a:rPr lang="fr-FR" dirty="0" smtClean="0"/>
              <a:t> la période de temps utilisé ne prend pas les périodes UNKNOWN: si beaucoup d’état UNKNOWN les calculs ont beaucoup moins de sens.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28/04/1030/03/10</a:t>
            </a: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6749752" cy="601663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/>
              <a:t>Architecture Monitoring EGI (1/3)</a:t>
            </a:r>
            <a:endParaRPr lang="fr-F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13707" t="20793" r="2666" b="9901"/>
          <a:stretch>
            <a:fillRect/>
          </a:stretch>
        </p:blipFill>
        <p:spPr bwMode="auto">
          <a:xfrm>
            <a:off x="107950" y="1303338"/>
            <a:ext cx="7705725" cy="4789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740352" y="404664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211960" y="3933056"/>
            <a:ext cx="504056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NGI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4355976" y="4293096"/>
            <a:ext cx="504056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NGI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4427984" y="4581128"/>
            <a:ext cx="504056" cy="2769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NGI</a:t>
            </a:r>
            <a:endParaRPr lang="fr-FR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28/04/1030/03/10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6893768" cy="601663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/>
              <a:t>Architecture Monitoring EGI (2/3)</a:t>
            </a:r>
            <a:endParaRPr lang="fr-FR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84313"/>
            <a:ext cx="8588375" cy="4824412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buFont typeface="Verdana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b="1" dirty="0">
                <a:latin typeface="Verdana" pitchFamily="34" charset="0"/>
              </a:rPr>
              <a:t>Nagios </a:t>
            </a:r>
            <a:r>
              <a:rPr lang="fr-FR" sz="1800" b="1" dirty="0" smtClean="0">
                <a:latin typeface="Verdana" pitchFamily="34" charset="0"/>
              </a:rPr>
              <a:t>:</a:t>
            </a:r>
            <a:endParaRPr lang="fr-FR" sz="1800" b="1" dirty="0">
              <a:solidFill>
                <a:srgbClr val="CCCCFF"/>
              </a:solidFill>
              <a:latin typeface="Verdana" pitchFamily="34" charset="0"/>
              <a:hlinkClick r:id="rId3"/>
            </a:endParaRPr>
          </a:p>
          <a:p>
            <a:pPr marL="741363" lvl="1" indent="-284163">
              <a:lnSpc>
                <a:spcPct val="80000"/>
              </a:lnSpc>
              <a:buFont typeface="Verdana" pitchFamily="34" charset="0"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dirty="0">
                <a:latin typeface="Verdana" pitchFamily="34" charset="0"/>
              </a:rPr>
              <a:t>Système de monitoring, Open Source </a:t>
            </a:r>
            <a:r>
              <a:rPr lang="fr-FR" sz="1800" dirty="0">
                <a:solidFill>
                  <a:srgbClr val="CCCCFF"/>
                </a:solidFill>
                <a:latin typeface="Verdana" pitchFamily="34" charset="0"/>
                <a:hlinkClick r:id="rId4"/>
              </a:rPr>
              <a:t>http://www.nagios.org/</a:t>
            </a:r>
          </a:p>
          <a:p>
            <a:pPr marL="741363" lvl="1" indent="-284163">
              <a:lnSpc>
                <a:spcPct val="80000"/>
              </a:lnSpc>
              <a:buFont typeface="Verdana" pitchFamily="34" charset="0"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dirty="0">
                <a:latin typeface="Verdana" pitchFamily="34" charset="0"/>
              </a:rPr>
              <a:t>Revisité durant le projet EGEE pour arriver avec le module NCG à une Nagios Box adaptée au monitoring des sites de grilles .</a:t>
            </a:r>
          </a:p>
          <a:p>
            <a:pPr marL="741363" lvl="1" indent="-284163">
              <a:lnSpc>
                <a:spcPct val="80000"/>
              </a:lnSpc>
              <a:buFont typeface="Verdana" pitchFamily="34" charset="0"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dirty="0">
                <a:latin typeface="Verdana" pitchFamily="34" charset="0"/>
              </a:rPr>
              <a:t>Nagios supervise les différents services et nœuds des sites enregistrés dans la GOCDB.</a:t>
            </a:r>
          </a:p>
          <a:p>
            <a:pPr marL="741363" lvl="1" indent="-284163">
              <a:lnSpc>
                <a:spcPct val="80000"/>
              </a:lnSpc>
              <a:buFont typeface="Verdana" pitchFamily="34" charset="0"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dirty="0">
                <a:latin typeface="Verdana" pitchFamily="34" charset="0"/>
              </a:rPr>
              <a:t>Une interface web permet de visualiser les résultats et l’historique.</a:t>
            </a:r>
          </a:p>
          <a:p>
            <a:pPr marL="741363" lvl="1" indent="-284163">
              <a:lnSpc>
                <a:spcPct val="80000"/>
              </a:lnSpc>
              <a:buFont typeface="Verdana" pitchFamily="34" charset="0"/>
              <a:buChar char="-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dirty="0">
                <a:latin typeface="Verdana" pitchFamily="34" charset="0"/>
              </a:rPr>
              <a:t>Il envoie des notifications de changements d’états via un bus de message basé sur les technologies AMQ</a:t>
            </a:r>
          </a:p>
          <a:p>
            <a:pPr marL="741363" lvl="1" indent="-284163">
              <a:lnSpc>
                <a:spcPct val="80000"/>
              </a:lnSpc>
              <a:buFont typeface="Verdana" pitchFamily="34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 dirty="0">
              <a:latin typeface="Verdana" pitchFamily="34" charset="0"/>
            </a:endParaRPr>
          </a:p>
          <a:p>
            <a:pPr marL="341313" indent="-341313">
              <a:lnSpc>
                <a:spcPct val="80000"/>
              </a:lnSpc>
              <a:buFont typeface="Verdana" pitchFamily="34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sz="1800" b="1" dirty="0" smtClean="0">
                <a:latin typeface="Verdana" pitchFamily="34" charset="0"/>
              </a:rPr>
              <a:t>Une </a:t>
            </a:r>
            <a:r>
              <a:rPr lang="fr-FR" sz="1800" b="1" dirty="0">
                <a:latin typeface="Verdana" pitchFamily="34" charset="0"/>
              </a:rPr>
              <a:t>infrastructure complète de monitoring à plusieurs niveaux s’est construire autour des Nagios Boxes</a:t>
            </a:r>
          </a:p>
          <a:p>
            <a:pPr marL="341313" indent="-341313">
              <a:lnSpc>
                <a:spcPct val="80000"/>
              </a:lnSpc>
              <a:buClrTx/>
              <a:buSz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800" b="1" dirty="0">
              <a:latin typeface="Verdana" pitchFamily="34" charset="0"/>
            </a:endParaRPr>
          </a:p>
          <a:p>
            <a:pPr marL="341313" indent="-341313">
              <a:lnSpc>
                <a:spcPct val="80000"/>
              </a:lnSpc>
              <a:buFont typeface="Verdana" pitchFamily="34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600" dirty="0">
              <a:latin typeface="Verdana" pitchFamily="34" charset="0"/>
            </a:endParaRPr>
          </a:p>
          <a:p>
            <a:pPr marL="341313" indent="-341313">
              <a:lnSpc>
                <a:spcPct val="80000"/>
              </a:lnSpc>
              <a:buFont typeface="Verdana" pitchFamily="34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fr-FR" sz="1600" dirty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28/04/1030/03/10</a:t>
            </a:r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5783263" cy="6016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400" dirty="0" smtClean="0"/>
              <a:t>Architecture Monitoring EGI (3/3)</a:t>
            </a:r>
            <a:endParaRPr lang="fr-FR" sz="24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12875"/>
            <a:ext cx="8450263" cy="4519613"/>
          </a:xfrm>
          <a:ln/>
        </p:spPr>
        <p:txBody>
          <a:bodyPr/>
          <a:lstStyle/>
          <a:p>
            <a:pPr marL="341313" indent="-341313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>
                <a:latin typeface="Verdana" pitchFamily="34" charset="0"/>
              </a:rPr>
              <a:t>Des modules annexes  </a:t>
            </a:r>
            <a:r>
              <a:rPr lang="en-US" sz="1800" dirty="0" err="1">
                <a:latin typeface="Verdana" pitchFamily="34" charset="0"/>
              </a:rPr>
              <a:t>sont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</a:rPr>
              <a:t>utilisés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</a:rPr>
              <a:t>dans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</a:rPr>
              <a:t>l’architecture</a:t>
            </a:r>
            <a:r>
              <a:rPr lang="en-US" sz="1800" dirty="0">
                <a:latin typeface="Verdana" pitchFamily="34" charset="0"/>
              </a:rPr>
              <a:t> de monitoring .</a:t>
            </a:r>
          </a:p>
          <a:p>
            <a:pPr marL="341313" indent="-341313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 dirty="0">
              <a:latin typeface="Verdana" pitchFamily="34" charset="0"/>
            </a:endParaRPr>
          </a:p>
          <a:p>
            <a:pPr marL="341313" indent="-341313">
              <a:lnSpc>
                <a:spcPct val="80000"/>
              </a:lnSpc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 dirty="0">
                <a:latin typeface="Verdana" pitchFamily="34" charset="0"/>
              </a:rPr>
              <a:t>Metric Description Database (MDDB)</a:t>
            </a:r>
          </a:p>
          <a:p>
            <a:pPr marL="741363" lvl="1" indent="-284163">
              <a:lnSpc>
                <a:spcPct val="80000"/>
              </a:lnSpc>
              <a:buFont typeface="Times New Roman" pitchFamily="16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dirty="0">
                <a:latin typeface="Verdana" pitchFamily="34" charset="0"/>
              </a:rPr>
              <a:t>Base de données qui contient la description des métriques utilisées par  Nagios, et aussi les métriques calculées pour la disponibilité des services. </a:t>
            </a:r>
          </a:p>
          <a:p>
            <a:pPr marL="741363" lvl="1" indent="-284163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dirty="0">
              <a:latin typeface="Verdana" pitchFamily="34" charset="0"/>
            </a:endParaRPr>
          </a:p>
          <a:p>
            <a:pPr marL="341313" indent="-341313">
              <a:lnSpc>
                <a:spcPct val="80000"/>
              </a:lnSpc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 dirty="0">
                <a:latin typeface="Verdana" pitchFamily="34" charset="0"/>
              </a:rPr>
              <a:t>Metric Results Store (MRS)</a:t>
            </a:r>
          </a:p>
          <a:p>
            <a:pPr marL="741363" lvl="1" indent="-284163">
              <a:lnSpc>
                <a:spcPct val="80000"/>
              </a:lnSpc>
              <a:buFont typeface="Times New Roman" pitchFamily="16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>
                <a:latin typeface="Verdana" pitchFamily="34" charset="0"/>
              </a:rPr>
              <a:t>Base de </a:t>
            </a:r>
            <a:r>
              <a:rPr lang="en-US" sz="1800" dirty="0" err="1">
                <a:latin typeface="Verdana" pitchFamily="34" charset="0"/>
              </a:rPr>
              <a:t>données</a:t>
            </a:r>
            <a:r>
              <a:rPr lang="en-US" sz="1800" dirty="0">
                <a:latin typeface="Verdana" pitchFamily="34" charset="0"/>
              </a:rPr>
              <a:t> qui </a:t>
            </a:r>
            <a:r>
              <a:rPr lang="en-US" sz="1800" dirty="0" err="1">
                <a:latin typeface="Verdana" pitchFamily="34" charset="0"/>
              </a:rPr>
              <a:t>contient</a:t>
            </a:r>
            <a:r>
              <a:rPr lang="en-US" sz="1800" dirty="0">
                <a:latin typeface="Verdana" pitchFamily="34" charset="0"/>
              </a:rPr>
              <a:t> les </a:t>
            </a:r>
            <a:r>
              <a:rPr lang="en-US" sz="1800" dirty="0" err="1">
                <a:latin typeface="Verdana" pitchFamily="34" charset="0"/>
              </a:rPr>
              <a:t>résultats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</a:rPr>
              <a:t>utilisés</a:t>
            </a:r>
            <a:r>
              <a:rPr lang="en-US" sz="1800" dirty="0">
                <a:latin typeface="Verdana" pitchFamily="34" charset="0"/>
              </a:rPr>
              <a:t> sur du long </a:t>
            </a:r>
            <a:r>
              <a:rPr lang="en-US" sz="1800" dirty="0" err="1">
                <a:latin typeface="Verdana" pitchFamily="34" charset="0"/>
              </a:rPr>
              <a:t>terme</a:t>
            </a:r>
            <a:r>
              <a:rPr lang="en-US" sz="1800" dirty="0">
                <a:latin typeface="Verdana" pitchFamily="34" charset="0"/>
              </a:rPr>
              <a:t> (</a:t>
            </a:r>
            <a:r>
              <a:rPr lang="en-US" sz="1800" dirty="0" err="1">
                <a:latin typeface="Verdana" pitchFamily="34" charset="0"/>
              </a:rPr>
              <a:t>historique</a:t>
            </a:r>
            <a:r>
              <a:rPr lang="en-US" sz="1800" dirty="0">
                <a:latin typeface="Verdana" pitchFamily="34" charset="0"/>
              </a:rPr>
              <a:t> ) des tests Nagios .</a:t>
            </a:r>
          </a:p>
          <a:p>
            <a:pPr marL="741363" lvl="1" indent="-284163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 dirty="0">
              <a:latin typeface="Verdana" pitchFamily="34" charset="0"/>
            </a:endParaRPr>
          </a:p>
          <a:p>
            <a:pPr marL="341313" indent="-341313">
              <a:lnSpc>
                <a:spcPct val="80000"/>
              </a:lnSpc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 dirty="0">
                <a:latin typeface="Verdana" pitchFamily="34" charset="0"/>
              </a:rPr>
              <a:t>ATP (Aggregated Topology Provider)</a:t>
            </a:r>
          </a:p>
          <a:p>
            <a:pPr marL="741363" lvl="1" indent="-284163">
              <a:lnSpc>
                <a:spcPct val="80000"/>
              </a:lnSpc>
              <a:buFont typeface="Times New Roman" pitchFamily="16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dirty="0">
                <a:latin typeface="Verdana" pitchFamily="34" charset="0"/>
              </a:rPr>
              <a:t>Base de </a:t>
            </a:r>
            <a:r>
              <a:rPr lang="en-US" sz="1800" dirty="0" err="1">
                <a:latin typeface="Verdana" pitchFamily="34" charset="0"/>
              </a:rPr>
              <a:t>données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</a:rPr>
              <a:t>toplogiques</a:t>
            </a:r>
            <a:r>
              <a:rPr lang="en-US" sz="1800" dirty="0">
                <a:latin typeface="Verdana" pitchFamily="34" charset="0"/>
              </a:rPr>
              <a:t>. Elle </a:t>
            </a:r>
            <a:r>
              <a:rPr lang="en-US" sz="1800" dirty="0" err="1">
                <a:latin typeface="Verdana" pitchFamily="34" charset="0"/>
              </a:rPr>
              <a:t>contient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</a:rPr>
              <a:t>l’aggrégation</a:t>
            </a:r>
            <a:r>
              <a:rPr lang="en-US" sz="1800" dirty="0">
                <a:latin typeface="Verdana" pitchFamily="34" charset="0"/>
              </a:rPr>
              <a:t> des </a:t>
            </a:r>
            <a:r>
              <a:rPr lang="en-US" sz="1800" dirty="0" err="1">
                <a:latin typeface="Verdana" pitchFamily="34" charset="0"/>
              </a:rPr>
              <a:t>données</a:t>
            </a:r>
            <a:r>
              <a:rPr lang="en-US" sz="1800" dirty="0">
                <a:latin typeface="Verdana" pitchFamily="34" charset="0"/>
              </a:rPr>
              <a:t> </a:t>
            </a:r>
            <a:r>
              <a:rPr lang="en-US" sz="1800" dirty="0" err="1">
                <a:latin typeface="Verdana" pitchFamily="34" charset="0"/>
              </a:rPr>
              <a:t>provenant</a:t>
            </a:r>
            <a:r>
              <a:rPr lang="en-US" sz="1800" dirty="0">
                <a:latin typeface="Verdana" pitchFamily="34" charset="0"/>
              </a:rPr>
              <a:t> de la GOC DB , du BDII , de OIM (Information Management System – </a:t>
            </a:r>
            <a:r>
              <a:rPr lang="en-US" sz="1800" dirty="0" err="1">
                <a:latin typeface="Verdana" pitchFamily="34" charset="0"/>
              </a:rPr>
              <a:t>projet</a:t>
            </a:r>
            <a:r>
              <a:rPr lang="en-US" sz="1800" dirty="0">
                <a:latin typeface="Verdana" pitchFamily="34" charset="0"/>
              </a:rPr>
              <a:t> OSG) et des VOs .</a:t>
            </a:r>
          </a:p>
          <a:p>
            <a:pPr marL="341313" indent="-341313">
              <a:lnSpc>
                <a:spcPct val="80000"/>
              </a:lnSpc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800" dirty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/>
              <a:t>28/04/1030/03/10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42988" y="234950"/>
            <a:ext cx="5783262" cy="60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r>
              <a:rPr lang="fr-FR" sz="2800" dirty="0" smtClean="0"/>
              <a:t> Architecture Monitoring France Grille 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1484313"/>
            <a:ext cx="8515350" cy="4456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41313" indent="-341313" eaLnBrk="0" hangingPunct="0">
              <a:spcBef>
                <a:spcPts val="800"/>
              </a:spcBef>
              <a:buFont typeface="Verdana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sz="1800" dirty="0">
                <a:solidFill>
                  <a:srgbClr val="000000"/>
                </a:solidFill>
                <a:latin typeface="Verdana" pitchFamily="34" charset="0"/>
              </a:rPr>
              <a:t>Nagios France : </a:t>
            </a:r>
            <a:r>
              <a:rPr lang="fr-FR" sz="1800" dirty="0">
                <a:solidFill>
                  <a:srgbClr val="CCCCFF"/>
                </a:solidFill>
                <a:latin typeface="Verdana" pitchFamily="34" charset="0"/>
              </a:rPr>
              <a:t>https</a:t>
            </a:r>
            <a:r>
              <a:rPr lang="fr-FR" sz="1800" dirty="0" smtClean="0">
                <a:solidFill>
                  <a:srgbClr val="CCCCFF"/>
                </a:solidFill>
                <a:latin typeface="Verdana" pitchFamily="34" charset="0"/>
              </a:rPr>
              <a:t>://ccnagboxli01.in2p3.fr/nagios</a:t>
            </a:r>
            <a:r>
              <a:rPr lang="fr-FR" sz="1800" dirty="0">
                <a:solidFill>
                  <a:srgbClr val="CCCCFF"/>
                </a:solidFill>
                <a:latin typeface="Verdana" pitchFamily="34" charset="0"/>
              </a:rPr>
              <a:t>/</a:t>
            </a:r>
            <a:endParaRPr lang="fr-FR" sz="1800" dirty="0">
              <a:solidFill>
                <a:srgbClr val="CCCCFF"/>
              </a:solidFill>
              <a:latin typeface="Verdana" pitchFamily="34" charset="0"/>
              <a:hlinkClick r:id="rId3"/>
            </a:endParaRPr>
          </a:p>
          <a:p>
            <a:pPr marL="741363" lvl="1" indent="-284163" eaLnBrk="0" hangingPunct="0">
              <a:spcBef>
                <a:spcPts val="800"/>
              </a:spcBef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sz="1800" b="0" dirty="0">
                <a:solidFill>
                  <a:srgbClr val="000000"/>
                </a:solidFill>
                <a:latin typeface="Verdana" pitchFamily="34" charset="0"/>
              </a:rPr>
              <a:t>Instance </a:t>
            </a:r>
            <a:r>
              <a:rPr lang="fr-FR" sz="1800" b="0" dirty="0" smtClean="0">
                <a:solidFill>
                  <a:srgbClr val="000000"/>
                </a:solidFill>
                <a:latin typeface="Verdana" pitchFamily="34" charset="0"/>
              </a:rPr>
              <a:t>française validée</a:t>
            </a:r>
            <a:endParaRPr lang="fr-FR" sz="1800" b="0" dirty="0">
              <a:solidFill>
                <a:srgbClr val="000000"/>
              </a:solidFill>
              <a:latin typeface="Verdana" pitchFamily="34" charset="0"/>
            </a:endParaRPr>
          </a:p>
          <a:p>
            <a:pPr marL="741363" lvl="1" indent="-284163" eaLnBrk="0" hangingPunct="0">
              <a:spcBef>
                <a:spcPts val="800"/>
              </a:spcBef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sz="1800" b="0" dirty="0" smtClean="0">
                <a:solidFill>
                  <a:srgbClr val="000000"/>
                </a:solidFill>
                <a:latin typeface="Verdana" pitchFamily="34" charset="0"/>
              </a:rPr>
              <a:t>Instance </a:t>
            </a:r>
            <a:r>
              <a:rPr lang="fr-FR" sz="1800" b="0" dirty="0">
                <a:solidFill>
                  <a:srgbClr val="000000"/>
                </a:solidFill>
                <a:latin typeface="Verdana" pitchFamily="34" charset="0"/>
              </a:rPr>
              <a:t>hébergé au </a:t>
            </a:r>
            <a:r>
              <a:rPr lang="fr-FR" sz="1800" b="0" dirty="0" smtClean="0">
                <a:solidFill>
                  <a:srgbClr val="000000"/>
                </a:solidFill>
                <a:latin typeface="Verdana" pitchFamily="34" charset="0"/>
              </a:rPr>
              <a:t>CC sur un cluster VMWARE avec la fonctionnalité High </a:t>
            </a:r>
            <a:r>
              <a:rPr lang="fr-FR" dirty="0" err="1" smtClean="0">
                <a:solidFill>
                  <a:srgbClr val="000000"/>
                </a:solidFill>
                <a:latin typeface="Verdana" pitchFamily="34" charset="0"/>
              </a:rPr>
              <a:t>A</a:t>
            </a:r>
            <a:r>
              <a:rPr lang="fr-FR" sz="1800" b="0" dirty="0" err="1" smtClean="0">
                <a:solidFill>
                  <a:srgbClr val="000000"/>
                </a:solidFill>
                <a:latin typeface="Verdana" pitchFamily="34" charset="0"/>
              </a:rPr>
              <a:t>vailability</a:t>
            </a:r>
            <a:endParaRPr lang="fr-FR" sz="1800" b="0" dirty="0">
              <a:solidFill>
                <a:srgbClr val="000000"/>
              </a:solidFill>
              <a:latin typeface="Verdana" pitchFamily="34" charset="0"/>
            </a:endParaRPr>
          </a:p>
          <a:p>
            <a:pPr marL="741363" lvl="1" indent="-284163" eaLnBrk="0" hangingPunct="0">
              <a:spcBef>
                <a:spcPts val="800"/>
              </a:spcBef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sz="1800" b="0" dirty="0">
                <a:solidFill>
                  <a:srgbClr val="000000"/>
                </a:solidFill>
                <a:latin typeface="Verdana" pitchFamily="34" charset="0"/>
              </a:rPr>
              <a:t>Groupe de travail </a:t>
            </a:r>
            <a:r>
              <a:rPr lang="fr-FR" sz="1800" b="0" dirty="0" smtClean="0">
                <a:solidFill>
                  <a:srgbClr val="000000"/>
                </a:solidFill>
                <a:latin typeface="Verdana" pitchFamily="34" charset="0"/>
              </a:rPr>
              <a:t>et </a:t>
            </a:r>
            <a:r>
              <a:rPr lang="fr-FR" sz="1800" b="0" dirty="0">
                <a:solidFill>
                  <a:srgbClr val="000000"/>
                </a:solidFill>
                <a:latin typeface="Verdana" pitchFamily="34" charset="0"/>
              </a:rPr>
              <a:t>documentation fournie :</a:t>
            </a:r>
          </a:p>
          <a:p>
            <a:pPr marL="1141413" lvl="2" indent="-227013" eaLnBrk="0" hangingPunct="0">
              <a:spcBef>
                <a:spcPts val="800"/>
              </a:spcBef>
              <a:buFont typeface="Times New Roman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sz="1600" dirty="0" smtClean="0">
                <a:solidFill>
                  <a:srgbClr val="000000"/>
                </a:solidFill>
                <a:latin typeface="Verdana" pitchFamily="34" charset="0"/>
                <a:hlinkClick r:id="rId4"/>
              </a:rPr>
              <a:t>https://francegrid.in2p3.fr/index.php?title=MonitoringRegionalUser</a:t>
            </a:r>
            <a:endParaRPr lang="fr-FR" sz="16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1141413" lvl="2" indent="-227013" eaLnBrk="0" hangingPunct="0">
              <a:spcBef>
                <a:spcPts val="8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r-FR" sz="1600" b="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620688"/>
          </a:xfrm>
        </p:spPr>
        <p:txBody>
          <a:bodyPr/>
          <a:lstStyle/>
          <a:p>
            <a:r>
              <a:rPr lang="fr-FR" dirty="0" smtClean="0"/>
              <a:t>Fonctionnement de la nagios BOX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0" y="1662113"/>
          <a:ext cx="6078538" cy="4056062"/>
        </p:xfrm>
        <a:graphic>
          <a:graphicData uri="http://schemas.openxmlformats.org/presentationml/2006/ole">
            <p:oleObj spid="_x0000_s2049" name="Document" r:id="rId3" imgW="6087350" imgH="4062295" progId="Word.Document.12">
              <p:embed/>
            </p:oleObj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/>
        </p:nvGraphicFramePr>
        <p:xfrm>
          <a:off x="1259632" y="560274"/>
          <a:ext cx="5472608" cy="6297726"/>
        </p:xfrm>
        <a:graphic>
          <a:graphicData uri="http://schemas.openxmlformats.org/presentationml/2006/ole">
            <p:oleObj spid="_x0000_s2050" name="Document" r:id="rId4" imgW="6557881" imgH="7546257" progId="Word.Document.12">
              <p:embed/>
            </p:oleObj>
          </a:graphicData>
        </a:graphic>
      </p:graphicFrame>
      <p:sp>
        <p:nvSpPr>
          <p:cNvPr id="8" name="Ellipse 7"/>
          <p:cNvSpPr/>
          <p:nvPr/>
        </p:nvSpPr>
        <p:spPr>
          <a:xfrm rot="1478288">
            <a:off x="2800146" y="3918992"/>
            <a:ext cx="5187717" cy="196410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6876256" y="3068960"/>
            <a:ext cx="2088232" cy="1152128"/>
          </a:xfrm>
          <a:prstGeom prst="cloudCallout">
            <a:avLst>
              <a:gd name="adj1" fmla="val -9784"/>
              <a:gd name="adj2" fmla="val 9163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804248" y="33569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slide</a:t>
            </a:r>
            <a:r>
              <a:rPr lang="fr-FR" dirty="0" smtClean="0"/>
              <a:t> + 1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3131840" y="3212976"/>
            <a:ext cx="432048" cy="122413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0" y="3429000"/>
            <a:ext cx="1512168" cy="1152128"/>
            <a:chOff x="6804248" y="692696"/>
            <a:chExt cx="1512168" cy="1152128"/>
          </a:xfrm>
        </p:grpSpPr>
        <p:sp>
          <p:nvSpPr>
            <p:cNvPr id="12" name="Pensées 11"/>
            <p:cNvSpPr/>
            <p:nvPr/>
          </p:nvSpPr>
          <p:spPr>
            <a:xfrm>
              <a:off x="6804248" y="692696"/>
              <a:ext cx="1368152" cy="1152128"/>
            </a:xfrm>
            <a:prstGeom prst="cloudCallout">
              <a:avLst>
                <a:gd name="adj1" fmla="val 172108"/>
                <a:gd name="adj2" fmla="val -18875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804248" y="105273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 </a:t>
              </a:r>
              <a:r>
                <a:rPr lang="fr-FR" dirty="0" err="1" smtClean="0"/>
                <a:t>see</a:t>
              </a:r>
              <a:r>
                <a:rPr lang="fr-FR" dirty="0" smtClean="0"/>
                <a:t> </a:t>
              </a:r>
              <a:r>
                <a:rPr lang="fr-FR" dirty="0" err="1" smtClean="0"/>
                <a:t>next</a:t>
              </a:r>
              <a:r>
                <a:rPr lang="fr-FR" dirty="0" smtClean="0"/>
                <a:t> </a:t>
              </a:r>
              <a:r>
                <a:rPr lang="fr-FR" dirty="0" err="1" smtClean="0"/>
                <a:t>slide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429000"/>
            <a:ext cx="17430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16097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79512" y="18448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Active checks are initiated by the Nagios process</a:t>
            </a:r>
          </a:p>
          <a:p>
            <a:r>
              <a:rPr lang="en-US" dirty="0" smtClean="0"/>
              <a:t>Active checks are run on a regularly scheduled basis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067944" y="836712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Passive checks are initiated and performed external applications/processes</a:t>
            </a:r>
          </a:p>
          <a:p>
            <a:r>
              <a:rPr lang="en-US" dirty="0" smtClean="0"/>
              <a:t>Passive check results are submitted to Nagios for processing</a:t>
            </a:r>
          </a:p>
          <a:p>
            <a:endParaRPr lang="en-US" dirty="0" smtClean="0"/>
          </a:p>
          <a:p>
            <a:r>
              <a:rPr lang="en-US" dirty="0" smtClean="0"/>
              <a:t>Passive checks are useful for monitoring services that are:</a:t>
            </a:r>
          </a:p>
          <a:p>
            <a:r>
              <a:rPr lang="en-US" dirty="0" smtClean="0"/>
              <a:t>Asynchronous in nature and cannot be monitored effectively by polling their status on a regularly</a:t>
            </a:r>
          </a:p>
          <a:p>
            <a:r>
              <a:rPr lang="fr-FR" dirty="0" err="1" smtClean="0"/>
              <a:t>scheduled</a:t>
            </a:r>
            <a:r>
              <a:rPr lang="fr-FR" dirty="0" smtClean="0"/>
              <a:t> basis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914400" y="0"/>
            <a:ext cx="8229600" cy="620688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Nagios: Active/passive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checks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C34EA-F1EC-4CED-A121-FEE22C27003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14400" y="0"/>
            <a:ext cx="8229600" cy="620688"/>
          </a:xfrm>
          <a:prstGeom prst="rect">
            <a:avLst/>
          </a:prstGeom>
        </p:spPr>
        <p:txBody>
          <a:bodyPr vert="horz" anchor="b" anchorCtr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Détail sur le fonctionnement de la nagios BOX avec MSG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0114" name="Picture 2" descr="MSG-Nagios-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7608"/>
            <a:ext cx="6805298" cy="4573162"/>
          </a:xfrm>
          <a:prstGeom prst="rect">
            <a:avLst/>
          </a:prstGeom>
          <a:noFill/>
        </p:spPr>
      </p:pic>
      <p:sp>
        <p:nvSpPr>
          <p:cNvPr id="7" name="Rectangle à coins arrondis 6"/>
          <p:cNvSpPr/>
          <p:nvPr/>
        </p:nvSpPr>
        <p:spPr>
          <a:xfrm>
            <a:off x="4427984" y="2492896"/>
            <a:ext cx="1296144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427984" y="256490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msg</a:t>
            </a:r>
            <a:r>
              <a:rPr lang="fr-FR" sz="1400" dirty="0" smtClean="0"/>
              <a:t>-to-</a:t>
            </a:r>
            <a:r>
              <a:rPr lang="fr-FR" sz="1400" dirty="0" err="1" smtClean="0"/>
              <a:t>handler</a:t>
            </a:r>
            <a:endParaRPr lang="fr-FR" sz="1400" dirty="0" smtClean="0"/>
          </a:p>
          <a:p>
            <a:r>
              <a:rPr lang="fr-FR" sz="1400" dirty="0" smtClean="0"/>
              <a:t>daemon</a:t>
            </a:r>
            <a:endParaRPr lang="fr-FR" sz="1400" dirty="0"/>
          </a:p>
        </p:txBody>
      </p:sp>
      <p:sp>
        <p:nvSpPr>
          <p:cNvPr id="10" name="Ellipse 9"/>
          <p:cNvSpPr/>
          <p:nvPr/>
        </p:nvSpPr>
        <p:spPr>
          <a:xfrm>
            <a:off x="7740352" y="1916832"/>
            <a:ext cx="504056" cy="36004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6278</TotalTime>
  <Words>1671</Words>
  <Application>Microsoft Office PowerPoint</Application>
  <PresentationFormat>Affichage à l'écran (4:3)</PresentationFormat>
  <Paragraphs>300</Paragraphs>
  <Slides>27</Slides>
  <Notes>18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Origine</vt:lpstr>
      <vt:lpstr>Document</vt:lpstr>
      <vt:lpstr>Bonne pratique des outils de monitoring regional</vt:lpstr>
      <vt:lpstr>Plan </vt:lpstr>
      <vt:lpstr>Architecture Monitoring EGI (1/3)</vt:lpstr>
      <vt:lpstr>Architecture Monitoring EGI (2/3)</vt:lpstr>
      <vt:lpstr>Architecture Monitoring EGI (3/3)</vt:lpstr>
      <vt:lpstr>Diapositive 6</vt:lpstr>
      <vt:lpstr>Fonctionnement de la nagios BOX</vt:lpstr>
      <vt:lpstr>Diapositive 8</vt:lpstr>
      <vt:lpstr>Diapositive 9</vt:lpstr>
      <vt:lpstr>Diapositive 10</vt:lpstr>
      <vt:lpstr>Diapositive 11</vt:lpstr>
      <vt:lpstr>Nagios CE (and creamCE) metrics</vt:lpstr>
      <vt:lpstr>Nagios Box metrics</vt:lpstr>
      <vt:lpstr>The org.sam.CE metrics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</vt:vector>
  </TitlesOfParts>
  <Company>L.P.C. Clermont-Ferrand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Medernach Emmanuel</dc:creator>
  <cp:lastModifiedBy>cleroy</cp:lastModifiedBy>
  <cp:revision>445</cp:revision>
  <dcterms:created xsi:type="dcterms:W3CDTF">2010-07-02T12:37:01Z</dcterms:created>
  <dcterms:modified xsi:type="dcterms:W3CDTF">2010-10-11T13:51:00Z</dcterms:modified>
</cp:coreProperties>
</file>