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4928" autoAdjust="0"/>
    <p:restoredTop sz="94660"/>
  </p:normalViewPr>
  <p:slideViewPr>
    <p:cSldViewPr snapToObjects="1">
      <p:cViewPr varScale="1">
        <p:scale>
          <a:sx n="90" d="100"/>
          <a:sy n="90" d="100"/>
        </p:scale>
        <p:origin x="-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52984-B41E-684B-A57A-C95F7A07B7A2}" type="datetimeFigureOut">
              <a:rPr lang="en-US" smtClean="0"/>
              <a:pPr/>
              <a:t>10/1/10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6A41F-AEF2-D641-B5DC-4076C208F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316E1-D7A1-D448-987D-499D05FE388C}" type="datetimeFigureOut">
              <a:rPr lang="en-US" smtClean="0"/>
              <a:pPr/>
              <a:t>10/1/10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DF0BB-3F12-AC4C-956E-B6B59DF21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2/10/10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of the B Factories     Steve Playfer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B6BB-8475-C543-BB8C-D0B618CA9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2/10/10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of the B Factories     Steve Playfer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B6BB-8475-C543-BB8C-D0B618CA9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2/10/10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of the B Factories     Steve Playfer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B6BB-8475-C543-BB8C-D0B618CA9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2/10/10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of the B Factories     Steve Playfer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B6BB-8475-C543-BB8C-D0B618CA9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2/10/10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of the B Factories     Steve Playfer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B6BB-8475-C543-BB8C-D0B618CA9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2/10/10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of the B Factories     Steve Playfer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B6BB-8475-C543-BB8C-D0B618CA9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2/10/10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of the B Factories     Steve Playfer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B6BB-8475-C543-BB8C-D0B618CA9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2/10/10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of the B Factories     Steve Playfer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B6BB-8475-C543-BB8C-D0B618CA9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2/10/10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of the B Factories     Steve Playfer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B6BB-8475-C543-BB8C-D0B618CA9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2/10/10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of the B Factories     Steve Playfer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B6BB-8475-C543-BB8C-D0B618CA9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2/10/10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of the B Factories     Steve Playfer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B6BB-8475-C543-BB8C-D0B618CA9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2/10/10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Physics of the B Factories     Steve Playfer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CB6BB-8475-C543-BB8C-D0B618CA9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114126"/>
          </a:xfrm>
        </p:spPr>
        <p:txBody>
          <a:bodyPr>
            <a:normAutofit/>
          </a:bodyPr>
          <a:lstStyle/>
          <a:p>
            <a:r>
              <a:rPr lang="en-US" dirty="0" err="1" smtClean="0"/>
              <a:t>Radiative</a:t>
            </a:r>
            <a:r>
              <a:rPr lang="en-US" dirty="0" smtClean="0"/>
              <a:t> &amp; Electroweak Penguins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2/10/10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B6BB-8475-C543-BB8C-D0B618CA94A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of the B Factories     Steve Playfer</a:t>
            </a: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59012" y="1905000"/>
            <a:ext cx="326788" cy="6096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M-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897194" y="3019126"/>
            <a:ext cx="326788" cy="6096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14400" y="2514600"/>
            <a:ext cx="621952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Section editors: Steve </a:t>
            </a:r>
            <a:r>
              <a:rPr lang="en-US" sz="2400" dirty="0" err="1" smtClean="0"/>
              <a:t>Playfer</a:t>
            </a:r>
            <a:r>
              <a:rPr lang="en-US" sz="2400" dirty="0" smtClean="0"/>
              <a:t> (Edinburgh, </a:t>
            </a:r>
            <a:r>
              <a:rPr lang="en-US" sz="2400" dirty="0" err="1" smtClean="0"/>
              <a:t>BaBar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                             </a:t>
            </a:r>
            <a:r>
              <a:rPr lang="en-US" sz="2400" dirty="0" err="1" smtClean="0"/>
              <a:t>Mikihiko</a:t>
            </a:r>
            <a:r>
              <a:rPr lang="en-US" sz="2400" dirty="0" smtClean="0"/>
              <a:t> </a:t>
            </a:r>
            <a:r>
              <a:rPr lang="en-US" sz="2400" dirty="0" err="1" smtClean="0"/>
              <a:t>Nakao</a:t>
            </a:r>
            <a:r>
              <a:rPr lang="en-US" sz="2400" dirty="0" smtClean="0"/>
              <a:t> (KEK, Belle)</a:t>
            </a:r>
          </a:p>
          <a:p>
            <a:r>
              <a:rPr lang="en-US" sz="2400" dirty="0" smtClean="0"/>
              <a:t>                             Tobias Hurth (CERN, Theory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    </a:t>
            </a:r>
            <a:r>
              <a:rPr lang="en-US" sz="2400" dirty="0" smtClean="0"/>
              <a:t>   </a:t>
            </a:r>
            <a:r>
              <a:rPr lang="en-US" sz="2400" dirty="0" smtClean="0"/>
              <a:t>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Physics of the B-Factories Workshop</a:t>
            </a:r>
          </a:p>
          <a:p>
            <a:r>
              <a:rPr lang="en-US" sz="2400" dirty="0" smtClean="0"/>
              <a:t>         </a:t>
            </a:r>
            <a:r>
              <a:rPr lang="en-US" sz="2400" dirty="0" smtClean="0"/>
              <a:t>      </a:t>
            </a:r>
            <a:r>
              <a:rPr lang="en-US" sz="2400" dirty="0" smtClean="0"/>
              <a:t>Mainz , 1st-2nd October 2010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Theory  (4 pages)</a:t>
            </a:r>
          </a:p>
          <a:p>
            <a:r>
              <a:rPr lang="en-US" dirty="0" smtClean="0"/>
              <a:t>Inclusive </a:t>
            </a:r>
            <a:r>
              <a:rPr lang="en-US" dirty="0" err="1" smtClean="0"/>
              <a:t>b</a:t>
            </a:r>
            <a:r>
              <a:rPr lang="en-US" dirty="0" smtClean="0">
                <a:latin typeface="Symbol"/>
              </a:rPr>
              <a:t>→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>
                <a:latin typeface="Symbol"/>
              </a:rPr>
              <a:t>g</a:t>
            </a:r>
            <a:r>
              <a:rPr lang="en-US" dirty="0" smtClean="0">
                <a:latin typeface="Symbol"/>
              </a:rPr>
              <a:t> </a:t>
            </a:r>
            <a:r>
              <a:rPr lang="en-US" dirty="0" smtClean="0"/>
              <a:t>(6 pages)</a:t>
            </a:r>
          </a:p>
          <a:p>
            <a:r>
              <a:rPr lang="en-US" dirty="0" smtClean="0"/>
              <a:t>Exclusive </a:t>
            </a:r>
            <a:r>
              <a:rPr lang="en-US" dirty="0" err="1" smtClean="0"/>
              <a:t>b</a:t>
            </a:r>
            <a:r>
              <a:rPr lang="en-US" dirty="0" smtClean="0">
                <a:latin typeface="Symbol"/>
              </a:rPr>
              <a:t>→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>
                <a:latin typeface="Symbol"/>
              </a:rPr>
              <a:t>g</a:t>
            </a:r>
            <a:r>
              <a:rPr lang="en-US" dirty="0" smtClean="0">
                <a:latin typeface="Symbol"/>
              </a:rPr>
              <a:t>  </a:t>
            </a:r>
            <a:r>
              <a:rPr lang="en-US" dirty="0" smtClean="0"/>
              <a:t>(4 pages)</a:t>
            </a:r>
          </a:p>
          <a:p>
            <a:r>
              <a:rPr lang="en-US" dirty="0" smtClean="0"/>
              <a:t>Exclusive &amp; inclusive </a:t>
            </a:r>
            <a:r>
              <a:rPr lang="en-US" dirty="0" err="1" smtClean="0"/>
              <a:t>b</a:t>
            </a:r>
            <a:r>
              <a:rPr lang="en-US" dirty="0" smtClean="0">
                <a:latin typeface="Symbol"/>
              </a:rPr>
              <a:t>→</a:t>
            </a:r>
            <a:r>
              <a:rPr lang="en-US" dirty="0" smtClean="0"/>
              <a:t> </a:t>
            </a:r>
            <a:r>
              <a:rPr lang="en-US" dirty="0" err="1" smtClean="0"/>
              <a:t>d</a:t>
            </a:r>
            <a:r>
              <a:rPr lang="en-US" dirty="0" smtClean="0"/>
              <a:t> </a:t>
            </a:r>
            <a:r>
              <a:rPr lang="en-US" dirty="0" err="1" smtClean="0">
                <a:latin typeface="Symbol"/>
              </a:rPr>
              <a:t>g</a:t>
            </a:r>
            <a:r>
              <a:rPr lang="en-US" dirty="0" smtClean="0">
                <a:latin typeface="Symbol"/>
              </a:rPr>
              <a:t>  </a:t>
            </a:r>
            <a:r>
              <a:rPr lang="en-US" dirty="0" smtClean="0"/>
              <a:t>(3 pages)</a:t>
            </a:r>
          </a:p>
          <a:p>
            <a:r>
              <a:rPr lang="en-US" dirty="0" smtClean="0"/>
              <a:t>Time-dependent CP </a:t>
            </a:r>
            <a:r>
              <a:rPr lang="en-US" dirty="0" smtClean="0"/>
              <a:t>violation </a:t>
            </a:r>
            <a:r>
              <a:rPr lang="en-US" dirty="0" smtClean="0"/>
              <a:t>in </a:t>
            </a:r>
            <a:r>
              <a:rPr lang="en-US" dirty="0" err="1" smtClean="0"/>
              <a:t>b</a:t>
            </a:r>
            <a:r>
              <a:rPr lang="en-US" dirty="0" smtClean="0">
                <a:latin typeface="Symbol"/>
              </a:rPr>
              <a:t>→</a:t>
            </a:r>
            <a:r>
              <a:rPr lang="en-US" dirty="0" smtClean="0"/>
              <a:t> </a:t>
            </a:r>
            <a:r>
              <a:rPr lang="en-US" dirty="0" err="1" smtClean="0"/>
              <a:t>s(d</a:t>
            </a:r>
            <a:r>
              <a:rPr lang="en-US" dirty="0" smtClean="0"/>
              <a:t>) </a:t>
            </a:r>
            <a:r>
              <a:rPr lang="en-US" dirty="0" err="1" smtClean="0">
                <a:latin typeface="Symbol"/>
              </a:rPr>
              <a:t>g</a:t>
            </a:r>
            <a:r>
              <a:rPr lang="en-US" dirty="0" smtClean="0"/>
              <a:t>  (</a:t>
            </a:r>
            <a:r>
              <a:rPr lang="en-US" dirty="0" smtClean="0"/>
              <a:t>3 pages) </a:t>
            </a:r>
          </a:p>
          <a:p>
            <a:r>
              <a:rPr lang="en-US" dirty="0" smtClean="0"/>
              <a:t>Exclusive &amp; inclusive </a:t>
            </a:r>
            <a:r>
              <a:rPr lang="en-US" dirty="0" err="1" smtClean="0"/>
              <a:t>b</a:t>
            </a:r>
            <a:r>
              <a:rPr lang="en-US" dirty="0" smtClean="0">
                <a:latin typeface="Symbol"/>
              </a:rPr>
              <a:t>→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l</a:t>
            </a:r>
            <a:r>
              <a:rPr lang="en-US" baseline="30000" dirty="0" err="1" smtClean="0"/>
              <a:t>+</a:t>
            </a:r>
            <a:r>
              <a:rPr lang="en-US" dirty="0" err="1" smtClean="0"/>
              <a:t>l</a:t>
            </a:r>
            <a:r>
              <a:rPr lang="en-US" baseline="30000" dirty="0" smtClean="0"/>
              <a:t>-</a:t>
            </a:r>
            <a:r>
              <a:rPr lang="en-US" dirty="0" smtClean="0">
                <a:latin typeface="Symbol"/>
              </a:rPr>
              <a:t>  </a:t>
            </a:r>
            <a:r>
              <a:rPr lang="en-US" dirty="0" smtClean="0"/>
              <a:t>(6 pages)</a:t>
            </a:r>
          </a:p>
          <a:p>
            <a:r>
              <a:rPr lang="en-US" dirty="0" smtClean="0"/>
              <a:t>Exclusive </a:t>
            </a:r>
            <a:r>
              <a:rPr lang="en-US" dirty="0" err="1" smtClean="0"/>
              <a:t>b</a:t>
            </a:r>
            <a:r>
              <a:rPr lang="en-US" dirty="0" smtClean="0">
                <a:latin typeface="Symbol"/>
              </a:rPr>
              <a:t>→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>
                <a:latin typeface="Symbol"/>
              </a:rPr>
              <a:t>n</a:t>
            </a:r>
            <a:r>
              <a:rPr lang="en-US" dirty="0" smtClean="0">
                <a:latin typeface="Symbol"/>
              </a:rPr>
              <a:t> </a:t>
            </a:r>
            <a:r>
              <a:rPr lang="en-US" dirty="0" err="1" smtClean="0">
                <a:latin typeface="Symbol"/>
              </a:rPr>
              <a:t>n</a:t>
            </a:r>
            <a:r>
              <a:rPr lang="en-US" dirty="0" smtClean="0">
                <a:latin typeface="Symbol"/>
              </a:rPr>
              <a:t>  </a:t>
            </a:r>
            <a:r>
              <a:rPr lang="en-US" dirty="0" smtClean="0"/>
              <a:t>(2 pages)</a:t>
            </a:r>
          </a:p>
          <a:p>
            <a:r>
              <a:rPr lang="en-US" dirty="0" smtClean="0"/>
              <a:t>Other </a:t>
            </a:r>
            <a:r>
              <a:rPr lang="en-US" dirty="0" smtClean="0"/>
              <a:t>decays (</a:t>
            </a:r>
            <a:r>
              <a:rPr lang="en-US" dirty="0" err="1" smtClean="0">
                <a:latin typeface="Symbol"/>
              </a:rPr>
              <a:t>gg</a:t>
            </a:r>
            <a:r>
              <a:rPr lang="en-US" dirty="0" smtClean="0"/>
              <a:t>, </a:t>
            </a:r>
            <a:r>
              <a:rPr lang="en-US" dirty="0" err="1" smtClean="0">
                <a:latin typeface="Symbol"/>
              </a:rPr>
              <a:t>p</a:t>
            </a:r>
            <a:r>
              <a:rPr lang="en-US" dirty="0" err="1" smtClean="0"/>
              <a:t>l</a:t>
            </a:r>
            <a:r>
              <a:rPr lang="en-US" baseline="30000" dirty="0" err="1" smtClean="0">
                <a:latin typeface="Symbol"/>
              </a:rPr>
              <a:t>+</a:t>
            </a:r>
            <a:r>
              <a:rPr lang="en-US" dirty="0" err="1" smtClean="0"/>
              <a:t>l</a:t>
            </a:r>
            <a:r>
              <a:rPr lang="en-US" dirty="0" smtClean="0"/>
              <a:t>) </a:t>
            </a:r>
            <a:r>
              <a:rPr lang="en-US" dirty="0" smtClean="0"/>
              <a:t>? </a:t>
            </a:r>
            <a:r>
              <a:rPr lang="en-US" dirty="0" smtClean="0"/>
              <a:t>(2 pages)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>
              <a:latin typeface="Symbo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2/10/10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of the B Factories     Steve Playfer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B6BB-8475-C543-BB8C-D0B618CA94A9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505200" y="4956176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Progress in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6725"/>
            <a:ext cx="8686800" cy="5121275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Hurth &amp; </a:t>
            </a:r>
            <a:r>
              <a:rPr lang="en-US" sz="2400" dirty="0" err="1" smtClean="0"/>
              <a:t>Nakao</a:t>
            </a:r>
            <a:r>
              <a:rPr lang="en-US" sz="2400" dirty="0" smtClean="0"/>
              <a:t>  (</a:t>
            </a:r>
            <a:r>
              <a:rPr lang="en-US" sz="2400" dirty="0" err="1" smtClean="0"/>
              <a:t>arXiv</a:t>
            </a:r>
            <a:r>
              <a:rPr lang="en-US" sz="2400" dirty="0" smtClean="0"/>
              <a:t>: 1005.1224) </a:t>
            </a:r>
          </a:p>
          <a:p>
            <a:pPr>
              <a:buNone/>
            </a:pPr>
            <a:r>
              <a:rPr lang="en-US" sz="2400" dirty="0" smtClean="0"/>
              <a:t>    to appear in </a:t>
            </a:r>
            <a:r>
              <a:rPr lang="en-US" sz="2400" dirty="0" err="1" smtClean="0"/>
              <a:t>Ann.Rev.Nucl.Sci</a:t>
            </a:r>
            <a:r>
              <a:rPr lang="en-US" sz="2400" dirty="0" smtClean="0"/>
              <a:t>.  </a:t>
            </a:r>
          </a:p>
          <a:p>
            <a:pPr>
              <a:buNone/>
            </a:pPr>
            <a:r>
              <a:rPr lang="en-US" sz="2400" dirty="0" smtClean="0"/>
              <a:t>    ~ 18 pages of theory, ~12 pages of experiment</a:t>
            </a:r>
          </a:p>
          <a:p>
            <a:r>
              <a:rPr lang="en-US" sz="2400" dirty="0" err="1" smtClean="0"/>
              <a:t>Playfer</a:t>
            </a:r>
            <a:r>
              <a:rPr lang="en-US" sz="2400" dirty="0" smtClean="0"/>
              <a:t> &amp; Robertson </a:t>
            </a:r>
          </a:p>
          <a:p>
            <a:pPr>
              <a:buNone/>
            </a:pPr>
            <a:r>
              <a:rPr lang="en-US" sz="2400" dirty="0" smtClean="0"/>
              <a:t>    invited to review rare </a:t>
            </a:r>
            <a:r>
              <a:rPr lang="en-US" sz="2400" dirty="0" err="1" smtClean="0"/>
              <a:t>b</a:t>
            </a:r>
            <a:r>
              <a:rPr lang="en-US" sz="2400" dirty="0" smtClean="0"/>
              <a:t> decays by </a:t>
            </a:r>
            <a:r>
              <a:rPr lang="en-US" sz="2400" dirty="0" err="1" smtClean="0"/>
              <a:t>Rev.Mod.Phys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    anticipate ~10 pages theory, ~25 pages experiment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Need to summarize (and update?) very nice  theory discussion from Hurth &amp; </a:t>
            </a:r>
            <a:r>
              <a:rPr lang="en-US" sz="2400" dirty="0" err="1" smtClean="0">
                <a:solidFill>
                  <a:srgbClr val="0000FF"/>
                </a:solidFill>
              </a:rPr>
              <a:t>Nakao</a:t>
            </a:r>
            <a:r>
              <a:rPr lang="en-US" sz="2400" dirty="0" smtClean="0">
                <a:solidFill>
                  <a:srgbClr val="0000FF"/>
                </a:solidFill>
              </a:rPr>
              <a:t> at a level suitable for B factory book</a:t>
            </a:r>
          </a:p>
          <a:p>
            <a:pPr>
              <a:buNone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Need to update experimental discussion to include final results  from </a:t>
            </a:r>
            <a:r>
              <a:rPr lang="en-US" sz="2400" dirty="0" err="1" smtClean="0">
                <a:solidFill>
                  <a:srgbClr val="0000FF"/>
                </a:solidFill>
              </a:rPr>
              <a:t>BaBar</a:t>
            </a:r>
            <a:r>
              <a:rPr lang="en-US" sz="2400" dirty="0" smtClean="0">
                <a:solidFill>
                  <a:srgbClr val="0000FF"/>
                </a:solidFill>
              </a:rPr>
              <a:t> and Belle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2/10/10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of the B Factories     Steve Playfer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B6BB-8475-C543-BB8C-D0B618CA94A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9763" y="1034534"/>
            <a:ext cx="6295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Nothing written explicitly for this book yet, but …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5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How much theory is specific to </a:t>
            </a:r>
            <a:r>
              <a:rPr lang="en-US" dirty="0" err="1" smtClean="0"/>
              <a:t>radiative</a:t>
            </a:r>
            <a:r>
              <a:rPr lang="en-US" dirty="0" smtClean="0"/>
              <a:t> &amp; electroweak penguins?</a:t>
            </a:r>
          </a:p>
          <a:p>
            <a:pPr lvl="1"/>
            <a:r>
              <a:rPr lang="en-US" dirty="0" smtClean="0"/>
              <a:t>Predictions for individual decay modes</a:t>
            </a:r>
          </a:p>
          <a:p>
            <a:pPr lvl="1"/>
            <a:r>
              <a:rPr lang="en-US" dirty="0" smtClean="0"/>
              <a:t>NNLO and non-</a:t>
            </a:r>
            <a:r>
              <a:rPr lang="en-US" dirty="0" err="1" smtClean="0"/>
              <a:t>perturbative</a:t>
            </a:r>
            <a:r>
              <a:rPr lang="en-US" dirty="0" smtClean="0"/>
              <a:t> contributions</a:t>
            </a:r>
          </a:p>
          <a:p>
            <a:r>
              <a:rPr lang="en-US" dirty="0" smtClean="0"/>
              <a:t>How much will the more general theory be covered elsewhere in the book?</a:t>
            </a:r>
          </a:p>
          <a:p>
            <a:pPr lvl="1"/>
            <a:r>
              <a:rPr lang="en-US" dirty="0" smtClean="0"/>
              <a:t>Operator Product Expansion</a:t>
            </a:r>
          </a:p>
          <a:p>
            <a:pPr lvl="1"/>
            <a:r>
              <a:rPr lang="en-US" dirty="0" smtClean="0"/>
              <a:t>Form Factors</a:t>
            </a:r>
          </a:p>
          <a:p>
            <a:pPr lvl="1"/>
            <a:r>
              <a:rPr lang="en-US" dirty="0" smtClean="0"/>
              <a:t>Shape Functions </a:t>
            </a:r>
          </a:p>
          <a:p>
            <a:pPr lvl="1"/>
            <a:r>
              <a:rPr lang="en-US" dirty="0" smtClean="0"/>
              <a:t>New Physics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2/10/10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of the B Factories     Steve Playfer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B6BB-8475-C543-BB8C-D0B618CA94A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Theory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521335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Inclusive </a:t>
            </a:r>
            <a:r>
              <a:rPr lang="en-US" sz="2400" dirty="0" err="1" smtClean="0"/>
              <a:t>b</a:t>
            </a:r>
            <a:r>
              <a:rPr lang="en-US" sz="2400" dirty="0" smtClean="0">
                <a:latin typeface="Symbol"/>
              </a:rPr>
              <a:t>→</a:t>
            </a:r>
            <a:r>
              <a:rPr lang="en-US" sz="2400" dirty="0" smtClean="0"/>
              <a:t> </a:t>
            </a:r>
            <a:r>
              <a:rPr lang="en-US" sz="2400" dirty="0" err="1" smtClean="0"/>
              <a:t>s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Symbol"/>
              </a:rPr>
              <a:t>g</a:t>
            </a:r>
            <a:endParaRPr lang="en-US" sz="2400" dirty="0" smtClean="0">
              <a:latin typeface="Symbol"/>
            </a:endParaRPr>
          </a:p>
          <a:p>
            <a:pPr lvl="1"/>
            <a:r>
              <a:rPr lang="en-US" sz="2000" dirty="0" smtClean="0">
                <a:latin typeface="Calibri"/>
              </a:rPr>
              <a:t>More </a:t>
            </a:r>
            <a:r>
              <a:rPr lang="en-US" sz="2000" dirty="0" smtClean="0"/>
              <a:t>NNLO</a:t>
            </a:r>
            <a:r>
              <a:rPr lang="en-US" sz="2000" dirty="0" smtClean="0">
                <a:latin typeface="Calibri"/>
              </a:rPr>
              <a:t>  (</a:t>
            </a:r>
            <a:r>
              <a:rPr lang="en-US" sz="1800" dirty="0" err="1" smtClean="0">
                <a:latin typeface="Calibri"/>
              </a:rPr>
              <a:t>Misiak</a:t>
            </a:r>
            <a:r>
              <a:rPr lang="en-US" sz="1800" dirty="0" smtClean="0">
                <a:latin typeface="Calibri"/>
              </a:rPr>
              <a:t> &amp; </a:t>
            </a:r>
            <a:r>
              <a:rPr lang="en-US" sz="1800" dirty="0" err="1" smtClean="0">
                <a:latin typeface="Calibri"/>
              </a:rPr>
              <a:t>Steinhausen</a:t>
            </a:r>
            <a:r>
              <a:rPr lang="en-US" sz="1800" dirty="0" smtClean="0">
                <a:latin typeface="Calibri"/>
              </a:rPr>
              <a:t> arXiv:1005.1173, </a:t>
            </a:r>
            <a:r>
              <a:rPr lang="en-US" sz="1800" dirty="0" err="1" smtClean="0">
                <a:latin typeface="Calibri"/>
              </a:rPr>
              <a:t>Asatrian</a:t>
            </a:r>
            <a:r>
              <a:rPr lang="en-US" sz="1800" dirty="0" smtClean="0">
                <a:latin typeface="Calibri"/>
              </a:rPr>
              <a:t> et al </a:t>
            </a:r>
            <a:r>
              <a:rPr lang="en-US" sz="1800" dirty="0" smtClean="0"/>
              <a:t> arXiv:1005.5587)</a:t>
            </a:r>
          </a:p>
          <a:p>
            <a:pPr lvl="1"/>
            <a:r>
              <a:rPr lang="en-US" sz="2000" dirty="0" smtClean="0"/>
              <a:t>Operator mixing (</a:t>
            </a:r>
            <a:r>
              <a:rPr lang="en-US" sz="1800" dirty="0" err="1" smtClean="0"/>
              <a:t>Ewerth</a:t>
            </a:r>
            <a:r>
              <a:rPr lang="en-US" sz="1800" dirty="0" smtClean="0"/>
              <a:t> et al </a:t>
            </a:r>
            <a:r>
              <a:rPr lang="en-US" sz="1800" dirty="0" err="1" smtClean="0"/>
              <a:t>arXiv</a:t>
            </a:r>
            <a:r>
              <a:rPr lang="en-US" sz="1800" dirty="0" smtClean="0"/>
              <a:t>: 0911.2175, </a:t>
            </a:r>
            <a:r>
              <a:rPr lang="en-US" sz="1800" dirty="0" err="1" smtClean="0"/>
              <a:t>Benzke</a:t>
            </a:r>
            <a:r>
              <a:rPr lang="en-US" sz="1800" dirty="0" smtClean="0"/>
              <a:t> et al </a:t>
            </a:r>
            <a:r>
              <a:rPr lang="en-US" sz="1800" dirty="0" err="1" smtClean="0"/>
              <a:t>arXiv</a:t>
            </a:r>
            <a:r>
              <a:rPr lang="en-US" sz="1800" dirty="0" smtClean="0"/>
              <a:t>: 1003.5102)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Branching fraction prediction limited by non-</a:t>
            </a:r>
            <a:r>
              <a:rPr lang="en-US" sz="2000" dirty="0" err="1" smtClean="0">
                <a:solidFill>
                  <a:srgbClr val="FF0000"/>
                </a:solidFill>
              </a:rPr>
              <a:t>perturbative</a:t>
            </a:r>
            <a:r>
              <a:rPr lang="en-US" sz="2000" dirty="0" smtClean="0">
                <a:solidFill>
                  <a:srgbClr val="FF0000"/>
                </a:solidFill>
              </a:rPr>
              <a:t> power corrections at 5% level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Ongoing work on CP asymmetries and spectral shape 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(</a:t>
            </a:r>
            <a:r>
              <a:rPr lang="en-US" sz="2000" dirty="0" err="1" smtClean="0">
                <a:solidFill>
                  <a:srgbClr val="0000FF"/>
                </a:solidFill>
              </a:rPr>
              <a:t>G.Paz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</a:rPr>
              <a:t>F.Tackmann</a:t>
            </a:r>
            <a:r>
              <a:rPr lang="en-US" sz="2000" dirty="0" smtClean="0">
                <a:solidFill>
                  <a:srgbClr val="0000FF"/>
                </a:solidFill>
              </a:rPr>
              <a:t>, CKM workshop)</a:t>
            </a:r>
          </a:p>
          <a:p>
            <a:r>
              <a:rPr lang="en-US" sz="2400" dirty="0" smtClean="0"/>
              <a:t>Inclusive </a:t>
            </a:r>
            <a:r>
              <a:rPr lang="en-US" sz="2400" dirty="0" err="1" smtClean="0"/>
              <a:t>b</a:t>
            </a:r>
            <a:r>
              <a:rPr lang="en-US" sz="2400" dirty="0" smtClean="0">
                <a:latin typeface="Symbol"/>
              </a:rPr>
              <a:t>→</a:t>
            </a:r>
            <a:r>
              <a:rPr lang="en-US" sz="2400" dirty="0" smtClean="0"/>
              <a:t> </a:t>
            </a:r>
            <a:r>
              <a:rPr lang="en-US" sz="2400" dirty="0" err="1" smtClean="0"/>
              <a:t>s</a:t>
            </a:r>
            <a:r>
              <a:rPr lang="en-US" sz="2400" dirty="0" smtClean="0"/>
              <a:t> </a:t>
            </a:r>
            <a:r>
              <a:rPr lang="en-US" sz="2400" dirty="0" err="1" smtClean="0"/>
              <a:t>l</a:t>
            </a:r>
            <a:r>
              <a:rPr lang="en-US" sz="2400" baseline="30000" dirty="0" err="1" smtClean="0"/>
              <a:t>+</a:t>
            </a:r>
            <a:r>
              <a:rPr lang="en-US" sz="2400" dirty="0" err="1" smtClean="0"/>
              <a:t>l</a:t>
            </a:r>
            <a:r>
              <a:rPr lang="en-US" sz="2400" baseline="30000" dirty="0" smtClean="0"/>
              <a:t>-</a:t>
            </a:r>
          </a:p>
          <a:p>
            <a:pPr lvl="1"/>
            <a:r>
              <a:rPr lang="en-US" sz="2000" dirty="0" smtClean="0">
                <a:latin typeface="Symbol"/>
              </a:rPr>
              <a:t> </a:t>
            </a:r>
            <a:r>
              <a:rPr lang="en-US" sz="2000" dirty="0" smtClean="0"/>
              <a:t>NNLO in SCET (Bell et al, </a:t>
            </a:r>
            <a:r>
              <a:rPr lang="en-US" sz="2000" dirty="0" err="1" smtClean="0"/>
              <a:t>arXiv</a:t>
            </a:r>
            <a:r>
              <a:rPr lang="en-US" sz="2000" dirty="0" smtClean="0"/>
              <a:t>: 1007.3758)</a:t>
            </a:r>
            <a:r>
              <a:rPr lang="en-US" sz="2000" dirty="0" smtClean="0">
                <a:solidFill>
                  <a:srgbClr val="0000FF"/>
                </a:solidFill>
              </a:rPr>
              <a:t>  </a:t>
            </a:r>
          </a:p>
          <a:p>
            <a:pPr>
              <a:buClr>
                <a:schemeClr val="tx1"/>
              </a:buClr>
            </a:pP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Exclusive </a:t>
            </a:r>
            <a:r>
              <a:rPr lang="en-US" sz="2400" dirty="0" err="1" smtClean="0"/>
              <a:t>b</a:t>
            </a:r>
            <a:r>
              <a:rPr lang="en-US" sz="2400" dirty="0" smtClean="0">
                <a:latin typeface="Symbol"/>
              </a:rPr>
              <a:t>→</a:t>
            </a:r>
            <a:r>
              <a:rPr lang="en-US" sz="2400" dirty="0" smtClean="0"/>
              <a:t> </a:t>
            </a:r>
            <a:r>
              <a:rPr lang="en-US" sz="2400" dirty="0" err="1" smtClean="0"/>
              <a:t>s</a:t>
            </a:r>
            <a:r>
              <a:rPr lang="en-US" sz="2400" dirty="0" smtClean="0"/>
              <a:t> </a:t>
            </a:r>
            <a:r>
              <a:rPr lang="en-US" sz="2400" dirty="0" err="1" smtClean="0"/>
              <a:t>l</a:t>
            </a:r>
            <a:r>
              <a:rPr lang="en-US" sz="2400" baseline="30000" dirty="0" err="1" smtClean="0"/>
              <a:t>+</a:t>
            </a:r>
            <a:r>
              <a:rPr lang="en-US" sz="2400" dirty="0" err="1" smtClean="0"/>
              <a:t>l</a:t>
            </a:r>
            <a:r>
              <a:rPr lang="en-US" sz="2400" baseline="30000" dirty="0" smtClean="0"/>
              <a:t>-</a:t>
            </a:r>
            <a:r>
              <a:rPr lang="en-US" sz="2400" dirty="0" smtClean="0">
                <a:latin typeface="Symbol"/>
              </a:rPr>
              <a:t> </a:t>
            </a:r>
            <a:endParaRPr lang="en-US" sz="2400" dirty="0" smtClean="0"/>
          </a:p>
          <a:p>
            <a:pPr lvl="1"/>
            <a:r>
              <a:rPr lang="en-US" sz="2000" dirty="0" smtClean="0"/>
              <a:t> B</a:t>
            </a:r>
            <a:r>
              <a:rPr lang="en-US" sz="2000" dirty="0" smtClean="0">
                <a:latin typeface="Symbol"/>
              </a:rPr>
              <a:t>→</a:t>
            </a:r>
            <a:r>
              <a:rPr lang="en-US" sz="2000" dirty="0" smtClean="0"/>
              <a:t> K* form factors (</a:t>
            </a:r>
            <a:r>
              <a:rPr lang="en-US" sz="2000" dirty="0" err="1" smtClean="0"/>
              <a:t>Khodjamirian</a:t>
            </a:r>
            <a:r>
              <a:rPr lang="en-US" sz="2000" dirty="0" smtClean="0"/>
              <a:t>, CKM workshop)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New angular observables (</a:t>
            </a:r>
            <a:r>
              <a:rPr lang="en-US" sz="2000" dirty="0" err="1" smtClean="0">
                <a:solidFill>
                  <a:srgbClr val="0000FF"/>
                </a:solidFill>
              </a:rPr>
              <a:t>Egede</a:t>
            </a:r>
            <a:r>
              <a:rPr lang="en-US" sz="2000" dirty="0" smtClean="0">
                <a:solidFill>
                  <a:srgbClr val="0000FF"/>
                </a:solidFill>
              </a:rPr>
              <a:t> et al, </a:t>
            </a:r>
            <a:r>
              <a:rPr lang="en-US" sz="2000" dirty="0" err="1" smtClean="0">
                <a:solidFill>
                  <a:srgbClr val="0000FF"/>
                </a:solidFill>
              </a:rPr>
              <a:t>arXiv</a:t>
            </a:r>
            <a:r>
              <a:rPr lang="en-US" sz="2000" dirty="0" smtClean="0">
                <a:solidFill>
                  <a:srgbClr val="0000FF"/>
                </a:solidFill>
              </a:rPr>
              <a:t>: 1005.0571) 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      </a:t>
            </a:r>
          </a:p>
          <a:p>
            <a:pPr>
              <a:buClr>
                <a:schemeClr val="tx1"/>
              </a:buClr>
            </a:pP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Exclusive </a:t>
            </a:r>
            <a:r>
              <a:rPr lang="en-US" sz="2400" dirty="0" err="1" smtClean="0"/>
              <a:t>b</a:t>
            </a:r>
            <a:r>
              <a:rPr lang="en-US" sz="2400" dirty="0" smtClean="0">
                <a:latin typeface="Symbol"/>
              </a:rPr>
              <a:t>→</a:t>
            </a:r>
            <a:r>
              <a:rPr lang="en-US" sz="2400" dirty="0" smtClean="0"/>
              <a:t> </a:t>
            </a:r>
            <a:r>
              <a:rPr lang="en-US" sz="2400" dirty="0" err="1" smtClean="0"/>
              <a:t>s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Symbol"/>
              </a:rPr>
              <a:t>n</a:t>
            </a:r>
            <a:r>
              <a:rPr lang="en-US" sz="2400" dirty="0" smtClean="0">
                <a:latin typeface="Symbol"/>
              </a:rPr>
              <a:t> </a:t>
            </a:r>
            <a:r>
              <a:rPr lang="en-US" sz="2400" dirty="0" err="1" smtClean="0">
                <a:latin typeface="Symbol"/>
              </a:rPr>
              <a:t>n</a:t>
            </a:r>
            <a:r>
              <a:rPr lang="en-US" sz="2400" dirty="0" smtClean="0">
                <a:latin typeface="Symbol"/>
              </a:rPr>
              <a:t> </a:t>
            </a:r>
          </a:p>
          <a:p>
            <a:pPr lvl="1">
              <a:buClr>
                <a:schemeClr val="tx1"/>
              </a:buClr>
            </a:pPr>
            <a:r>
              <a:rPr lang="en-US" sz="2000" dirty="0" smtClean="0"/>
              <a:t>NNLO (</a:t>
            </a:r>
            <a:r>
              <a:rPr lang="en-US" sz="2000" dirty="0" err="1" smtClean="0"/>
              <a:t>Brod</a:t>
            </a:r>
            <a:r>
              <a:rPr lang="en-US" sz="2000" dirty="0" smtClean="0"/>
              <a:t> et al, </a:t>
            </a:r>
            <a:r>
              <a:rPr lang="en-US" sz="2000" dirty="0" err="1" smtClean="0"/>
              <a:t>arXiv</a:t>
            </a:r>
            <a:r>
              <a:rPr lang="en-US" sz="2000" dirty="0" smtClean="0"/>
              <a:t>: 1009.0947)</a:t>
            </a:r>
          </a:p>
          <a:p>
            <a:pPr>
              <a:buClr>
                <a:schemeClr val="tx1"/>
              </a:buClr>
            </a:pPr>
            <a:r>
              <a:rPr lang="en-US" sz="2400" dirty="0" smtClean="0"/>
              <a:t>New Physics models</a:t>
            </a:r>
          </a:p>
          <a:p>
            <a:pPr lvl="1">
              <a:buClr>
                <a:schemeClr val="tx1"/>
              </a:buClr>
            </a:pPr>
            <a:r>
              <a:rPr lang="en-US" sz="2000" dirty="0" smtClean="0">
                <a:solidFill>
                  <a:srgbClr val="0000FF"/>
                </a:solidFill>
              </a:rPr>
              <a:t>Review by </a:t>
            </a:r>
            <a:r>
              <a:rPr lang="en-US" sz="2000" dirty="0" err="1" smtClean="0">
                <a:solidFill>
                  <a:srgbClr val="0000FF"/>
                </a:solidFill>
              </a:rPr>
              <a:t>Isidori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</a:rPr>
              <a:t>Nir</a:t>
            </a:r>
            <a:r>
              <a:rPr lang="en-US" sz="2000" dirty="0" smtClean="0">
                <a:solidFill>
                  <a:srgbClr val="0000FF"/>
                </a:solidFill>
              </a:rPr>
              <a:t> &amp; Perez (</a:t>
            </a:r>
            <a:r>
              <a:rPr lang="en-US" sz="2000" dirty="0" err="1" smtClean="0">
                <a:solidFill>
                  <a:srgbClr val="0000FF"/>
                </a:solidFill>
              </a:rPr>
              <a:t>arXiv</a:t>
            </a:r>
            <a:r>
              <a:rPr lang="en-US" sz="2000" dirty="0" smtClean="0">
                <a:solidFill>
                  <a:srgbClr val="0000FF"/>
                </a:solidFill>
              </a:rPr>
              <a:t>: 1002.0900)</a:t>
            </a:r>
          </a:p>
          <a:p>
            <a:pPr lvl="1">
              <a:buClr>
                <a:schemeClr val="tx1"/>
              </a:buClr>
            </a:pPr>
            <a:r>
              <a:rPr lang="en-US" sz="2000" dirty="0" smtClean="0"/>
              <a:t>Fourth generation (Buras et al, </a:t>
            </a:r>
            <a:r>
              <a:rPr lang="en-US" sz="2000" dirty="0" err="1" smtClean="0"/>
              <a:t>arXiv</a:t>
            </a:r>
            <a:r>
              <a:rPr lang="en-US" sz="2000" dirty="0" smtClean="0"/>
              <a:t>: 1002.2126, 1004.4565)</a:t>
            </a:r>
          </a:p>
          <a:p>
            <a:pPr lvl="1">
              <a:buClr>
                <a:schemeClr val="tx1"/>
              </a:buClr>
            </a:pPr>
            <a:r>
              <a:rPr lang="en-US" sz="2000" dirty="0" smtClean="0"/>
              <a:t>Right-handed currents (Buras et al, </a:t>
            </a:r>
            <a:r>
              <a:rPr lang="en-US" sz="2000" dirty="0" err="1" smtClean="0"/>
              <a:t>arXiv</a:t>
            </a:r>
            <a:r>
              <a:rPr lang="en-US" sz="2000" dirty="0" smtClean="0"/>
              <a:t>: 1007.1993)</a:t>
            </a:r>
          </a:p>
          <a:p>
            <a:pPr lvl="1">
              <a:buClr>
                <a:schemeClr val="tx1"/>
              </a:buClr>
            </a:pPr>
            <a:r>
              <a:rPr lang="en-US" sz="2000" dirty="0" smtClean="0"/>
              <a:t>Higgs mediated </a:t>
            </a:r>
            <a:r>
              <a:rPr lang="en-US" sz="2000" dirty="0" err="1" smtClean="0"/>
              <a:t>FCNCs</a:t>
            </a:r>
            <a:r>
              <a:rPr lang="en-US" sz="2000" dirty="0" smtClean="0"/>
              <a:t> (Buras et al, </a:t>
            </a:r>
            <a:r>
              <a:rPr lang="en-US" sz="2000" dirty="0" err="1" smtClean="0"/>
              <a:t>arXiv</a:t>
            </a:r>
            <a:r>
              <a:rPr lang="en-US" sz="2000" dirty="0" smtClean="0"/>
              <a:t>: 1005.5310)</a:t>
            </a:r>
          </a:p>
          <a:p>
            <a:pPr lvl="1">
              <a:buClr>
                <a:schemeClr val="tx1"/>
              </a:buCl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… and  many other groups and models! </a:t>
            </a:r>
          </a:p>
          <a:p>
            <a:pPr>
              <a:buClr>
                <a:schemeClr val="tx1"/>
              </a:buClr>
              <a:buNone/>
            </a:pPr>
            <a:endParaRPr lang="en-US" sz="2400" dirty="0" smtClean="0">
              <a:latin typeface="Symbo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2/10/10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of the B Factories     Steve Playfer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B6BB-8475-C543-BB8C-D0B618CA94A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New 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err="1" smtClean="0"/>
              <a:t>BaBar</a:t>
            </a:r>
            <a:r>
              <a:rPr lang="en-US" sz="2400" dirty="0" smtClean="0"/>
              <a:t>: </a:t>
            </a:r>
          </a:p>
          <a:p>
            <a:r>
              <a:rPr lang="en-US" sz="2400" dirty="0" smtClean="0"/>
              <a:t> </a:t>
            </a:r>
            <a:r>
              <a:rPr lang="en-US" sz="2000" dirty="0" smtClean="0"/>
              <a:t>Inclusive </a:t>
            </a:r>
            <a:r>
              <a:rPr lang="en-US" sz="2000" dirty="0" err="1" smtClean="0"/>
              <a:t>b</a:t>
            </a:r>
            <a:r>
              <a:rPr lang="en-US" sz="2000" dirty="0" smtClean="0">
                <a:latin typeface="Symbol"/>
              </a:rPr>
              <a:t>→</a:t>
            </a:r>
            <a:r>
              <a:rPr lang="en-US" sz="2000" dirty="0" smtClean="0"/>
              <a:t> </a:t>
            </a:r>
            <a:r>
              <a:rPr lang="en-US" sz="2000" dirty="0" err="1" smtClean="0"/>
              <a:t>d</a:t>
            </a:r>
            <a:r>
              <a:rPr lang="en-US" sz="2000" dirty="0" smtClean="0"/>
              <a:t> </a:t>
            </a:r>
            <a:r>
              <a:rPr lang="en-US" sz="2000" dirty="0" err="1" smtClean="0">
                <a:latin typeface="Symbol"/>
              </a:rPr>
              <a:t>g</a:t>
            </a:r>
            <a:r>
              <a:rPr lang="en-US" sz="2400" dirty="0" smtClean="0">
                <a:latin typeface="Symbol"/>
              </a:rPr>
              <a:t> </a:t>
            </a:r>
            <a:r>
              <a:rPr lang="en-US" sz="2000" dirty="0" smtClean="0"/>
              <a:t> with full dataset (</a:t>
            </a:r>
            <a:r>
              <a:rPr lang="en-US" sz="2000" dirty="0" err="1" smtClean="0"/>
              <a:t>arXiv</a:t>
            </a:r>
            <a:r>
              <a:rPr lang="en-US" sz="2000" dirty="0" smtClean="0"/>
              <a:t>: 1005.4087, PRD82:051101)</a:t>
            </a:r>
            <a:r>
              <a:rPr lang="en-US" sz="2000" dirty="0" smtClean="0">
                <a:latin typeface="Symbol"/>
              </a:rPr>
              <a:t> </a:t>
            </a:r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Semileptonic</a:t>
            </a:r>
            <a:r>
              <a:rPr lang="en-US" sz="2000" dirty="0" smtClean="0"/>
              <a:t>-tagged  B</a:t>
            </a:r>
            <a:r>
              <a:rPr lang="en-US" sz="2000" dirty="0" smtClean="0">
                <a:latin typeface="Symbol"/>
              </a:rPr>
              <a:t>→</a:t>
            </a:r>
            <a:r>
              <a:rPr lang="en-US" sz="2000" dirty="0" smtClean="0"/>
              <a:t> K </a:t>
            </a:r>
            <a:r>
              <a:rPr lang="en-US" sz="2000" dirty="0" err="1" smtClean="0">
                <a:latin typeface="Symbol"/>
              </a:rPr>
              <a:t>n</a:t>
            </a:r>
            <a:r>
              <a:rPr lang="en-US" sz="2000" dirty="0" smtClean="0">
                <a:latin typeface="Symbol"/>
              </a:rPr>
              <a:t> </a:t>
            </a:r>
            <a:r>
              <a:rPr lang="en-US" sz="2000" dirty="0" err="1" smtClean="0">
                <a:latin typeface="Symbol"/>
              </a:rPr>
              <a:t>n</a:t>
            </a:r>
            <a:r>
              <a:rPr lang="en-US" sz="2000" dirty="0" smtClean="0">
                <a:latin typeface="Symbol"/>
              </a:rPr>
              <a:t>  </a:t>
            </a:r>
            <a:r>
              <a:rPr lang="en-US" sz="2000" dirty="0" smtClean="0"/>
              <a:t> (</a:t>
            </a:r>
            <a:r>
              <a:rPr lang="en-US" sz="2000" dirty="0" err="1" smtClean="0"/>
              <a:t>arXiv</a:t>
            </a:r>
            <a:r>
              <a:rPr lang="en-US" sz="2000" dirty="0" smtClean="0"/>
              <a:t>: 1009.1529, submitted to PRD)</a:t>
            </a:r>
          </a:p>
          <a:p>
            <a:r>
              <a:rPr lang="en-US" sz="2000" dirty="0" err="1" smtClean="0"/>
              <a:t>Hadronic</a:t>
            </a:r>
            <a:r>
              <a:rPr lang="en-US" sz="2000" dirty="0" smtClean="0"/>
              <a:t>-tagged B</a:t>
            </a:r>
            <a:r>
              <a:rPr lang="en-US" sz="2000" dirty="0" smtClean="0">
                <a:latin typeface="Symbol"/>
              </a:rPr>
              <a:t>→</a:t>
            </a:r>
            <a:r>
              <a:rPr lang="en-US" sz="2000" dirty="0" smtClean="0"/>
              <a:t> K </a:t>
            </a:r>
            <a:r>
              <a:rPr lang="en-US" sz="2000" dirty="0" err="1" smtClean="0">
                <a:latin typeface="Symbol"/>
              </a:rPr>
              <a:t>t</a:t>
            </a:r>
            <a:r>
              <a:rPr lang="en-US" sz="2000" baseline="30000" dirty="0" err="1" smtClean="0">
                <a:latin typeface="Symbol"/>
              </a:rPr>
              <a:t>+</a:t>
            </a:r>
            <a:r>
              <a:rPr lang="en-US" sz="2000" dirty="0" err="1" smtClean="0">
                <a:latin typeface="Symbol"/>
              </a:rPr>
              <a:t>t</a:t>
            </a:r>
            <a:r>
              <a:rPr lang="en-US" sz="2000" baseline="30000" dirty="0" smtClean="0">
                <a:latin typeface="Symbol"/>
              </a:rPr>
              <a:t>- </a:t>
            </a:r>
            <a:r>
              <a:rPr lang="en-US" sz="2000" dirty="0" smtClean="0">
                <a:latin typeface="Symbol"/>
              </a:rPr>
              <a:t> </a:t>
            </a:r>
            <a:r>
              <a:rPr lang="en-US" sz="2000" dirty="0" smtClean="0"/>
              <a:t>(preliminary results shown at ICHEP)</a:t>
            </a:r>
          </a:p>
          <a:p>
            <a:r>
              <a:rPr lang="en-US" sz="2000" dirty="0" smtClean="0"/>
              <a:t>Inclusive </a:t>
            </a:r>
            <a:r>
              <a:rPr lang="en-US" sz="2000" dirty="0" err="1" smtClean="0"/>
              <a:t>b</a:t>
            </a:r>
            <a:r>
              <a:rPr lang="en-US" sz="2000" dirty="0" smtClean="0">
                <a:latin typeface="Symbol"/>
              </a:rPr>
              <a:t>→</a:t>
            </a:r>
            <a:r>
              <a:rPr lang="en-US" sz="2000" dirty="0" smtClean="0"/>
              <a:t> </a:t>
            </a:r>
            <a:r>
              <a:rPr lang="en-US" sz="2000" dirty="0" err="1" smtClean="0"/>
              <a:t>s</a:t>
            </a:r>
            <a:r>
              <a:rPr lang="en-US" sz="2000" dirty="0" err="1" smtClean="0">
                <a:latin typeface="Symbol"/>
              </a:rPr>
              <a:t>g</a:t>
            </a:r>
            <a:r>
              <a:rPr lang="en-US" sz="2000" dirty="0" smtClean="0">
                <a:latin typeface="Symbol"/>
              </a:rPr>
              <a:t>  </a:t>
            </a:r>
            <a:r>
              <a:rPr lang="en-US" sz="2000" dirty="0" smtClean="0"/>
              <a:t>with 350/fb </a:t>
            </a:r>
            <a:r>
              <a:rPr lang="en-US" sz="2000" dirty="0" smtClean="0">
                <a:latin typeface="Symbol"/>
              </a:rPr>
              <a:t> </a:t>
            </a:r>
            <a:r>
              <a:rPr lang="en-US" sz="2000" dirty="0" smtClean="0"/>
              <a:t>(preliminary results shown at CKM)</a:t>
            </a:r>
          </a:p>
          <a:p>
            <a:r>
              <a:rPr lang="en-US" sz="2000" dirty="0" smtClean="0"/>
              <a:t>B</a:t>
            </a:r>
            <a:r>
              <a:rPr lang="en-US" sz="2000" dirty="0" smtClean="0">
                <a:latin typeface="Symbol"/>
              </a:rPr>
              <a:t>→</a:t>
            </a:r>
            <a:r>
              <a:rPr lang="en-US" sz="2000" dirty="0" smtClean="0"/>
              <a:t> </a:t>
            </a:r>
            <a:r>
              <a:rPr lang="en-US" sz="2000" dirty="0" err="1" smtClean="0">
                <a:latin typeface="Symbol"/>
              </a:rPr>
              <a:t>gg</a:t>
            </a:r>
            <a:r>
              <a:rPr lang="en-US" sz="2000" dirty="0" smtClean="0">
                <a:latin typeface="Symbol"/>
              </a:rPr>
              <a:t> </a:t>
            </a:r>
            <a:r>
              <a:rPr lang="en-US" sz="2400" dirty="0" smtClean="0">
                <a:latin typeface="Symbol"/>
              </a:rPr>
              <a:t> </a:t>
            </a:r>
            <a:r>
              <a:rPr lang="en-US" sz="2000" dirty="0" smtClean="0"/>
              <a:t>(new upper limit to be submitted for publication shortly)</a:t>
            </a:r>
          </a:p>
          <a:p>
            <a:pPr>
              <a:buNone/>
            </a:pPr>
            <a:r>
              <a:rPr lang="en-US" sz="2400" dirty="0" smtClean="0"/>
              <a:t>Belle: </a:t>
            </a:r>
          </a:p>
          <a:p>
            <a:r>
              <a:rPr lang="en-US" sz="2400" dirty="0" smtClean="0"/>
              <a:t> </a:t>
            </a:r>
            <a:r>
              <a:rPr lang="en-US" sz="2000" dirty="0" smtClean="0"/>
              <a:t>Exclusive B</a:t>
            </a:r>
            <a:r>
              <a:rPr lang="en-US" sz="2000" dirty="0" smtClean="0">
                <a:latin typeface="Symbol"/>
              </a:rPr>
              <a:t>→</a:t>
            </a:r>
            <a:r>
              <a:rPr lang="en-US" sz="2000" dirty="0" smtClean="0"/>
              <a:t> </a:t>
            </a:r>
            <a:r>
              <a:rPr lang="en-US" sz="2000" dirty="0" err="1" smtClean="0">
                <a:latin typeface="Symbol"/>
              </a:rPr>
              <a:t>f</a:t>
            </a:r>
            <a:r>
              <a:rPr lang="en-US" sz="2000" dirty="0" err="1" smtClean="0"/>
              <a:t>K</a:t>
            </a:r>
            <a:r>
              <a:rPr lang="en-US" sz="2000" dirty="0" smtClean="0"/>
              <a:t> </a:t>
            </a:r>
            <a:r>
              <a:rPr lang="en-US" sz="2000" dirty="0" err="1" smtClean="0">
                <a:latin typeface="Symbol"/>
              </a:rPr>
              <a:t>g</a:t>
            </a:r>
            <a:r>
              <a:rPr lang="en-US" sz="2400" dirty="0" smtClean="0">
                <a:latin typeface="Symbol"/>
              </a:rPr>
              <a:t> </a:t>
            </a:r>
            <a:r>
              <a:rPr lang="en-US" sz="2000" dirty="0" smtClean="0"/>
              <a:t> with 700/fb (</a:t>
            </a:r>
            <a:r>
              <a:rPr lang="en-US" sz="2000" dirty="0" err="1" smtClean="0"/>
              <a:t>arXiv</a:t>
            </a:r>
            <a:r>
              <a:rPr lang="en-US" sz="2000" dirty="0" smtClean="0"/>
              <a:t>: 0911.1779)</a:t>
            </a:r>
            <a:r>
              <a:rPr lang="en-US" sz="2000" dirty="0" smtClean="0">
                <a:latin typeface="Symbol"/>
              </a:rPr>
              <a:t> </a:t>
            </a:r>
          </a:p>
          <a:p>
            <a:r>
              <a:rPr lang="en-US" sz="2000" dirty="0" smtClean="0"/>
              <a:t>Inclusive </a:t>
            </a:r>
            <a:r>
              <a:rPr lang="en-US" sz="2000" dirty="0" err="1" smtClean="0"/>
              <a:t>b</a:t>
            </a:r>
            <a:r>
              <a:rPr lang="en-US" sz="2000" dirty="0" smtClean="0">
                <a:latin typeface="Symbol"/>
              </a:rPr>
              <a:t>→</a:t>
            </a:r>
            <a:r>
              <a:rPr lang="en-US" sz="2000" dirty="0" smtClean="0"/>
              <a:t> </a:t>
            </a:r>
            <a:r>
              <a:rPr lang="en-US" sz="2000" dirty="0" err="1" smtClean="0"/>
              <a:t>s</a:t>
            </a:r>
            <a:r>
              <a:rPr lang="en-US" sz="2000" dirty="0" smtClean="0"/>
              <a:t> </a:t>
            </a:r>
            <a:r>
              <a:rPr lang="en-US" sz="2000" dirty="0" err="1" smtClean="0"/>
              <a:t>l</a:t>
            </a:r>
            <a:r>
              <a:rPr lang="en-US" sz="2000" baseline="30000" dirty="0" err="1" smtClean="0"/>
              <a:t>+</a:t>
            </a:r>
            <a:r>
              <a:rPr lang="en-US" sz="2000" dirty="0" err="1" smtClean="0"/>
              <a:t>l</a:t>
            </a:r>
            <a:r>
              <a:rPr lang="en-US" sz="2000" baseline="30000" dirty="0" smtClean="0"/>
              <a:t>-    </a:t>
            </a:r>
            <a:r>
              <a:rPr lang="en-US" sz="2000" dirty="0" smtClean="0"/>
              <a:t>with 600/fb (preliminary results shown Lepton/Photon 2009)</a:t>
            </a:r>
          </a:p>
          <a:p>
            <a:pPr>
              <a:buNone/>
            </a:pPr>
            <a:r>
              <a:rPr lang="en-US" sz="2000" dirty="0" smtClean="0">
                <a:latin typeface="Symbol"/>
              </a:rPr>
              <a:t>  </a:t>
            </a:r>
          </a:p>
          <a:p>
            <a:pPr>
              <a:buNone/>
            </a:pPr>
            <a:r>
              <a:rPr lang="en-US" sz="2000" dirty="0" smtClean="0"/>
              <a:t>… and not completely ignoring:</a:t>
            </a:r>
          </a:p>
          <a:p>
            <a:pPr>
              <a:buNone/>
            </a:pPr>
            <a:r>
              <a:rPr lang="en-US" sz="2400" dirty="0" smtClean="0"/>
              <a:t>CDF:</a:t>
            </a:r>
          </a:p>
          <a:p>
            <a:r>
              <a:rPr lang="en-US" sz="2000" dirty="0" smtClean="0"/>
              <a:t>Exclusive  B</a:t>
            </a:r>
            <a:r>
              <a:rPr lang="en-US" sz="2000" dirty="0" smtClean="0">
                <a:latin typeface="Symbol"/>
              </a:rPr>
              <a:t>→</a:t>
            </a:r>
            <a:r>
              <a:rPr lang="en-US" sz="2000" dirty="0" smtClean="0"/>
              <a:t> K*</a:t>
            </a:r>
            <a:r>
              <a:rPr lang="en-US" sz="2000" baseline="30000" dirty="0" smtClean="0">
                <a:latin typeface="Symbol"/>
              </a:rPr>
              <a:t>0</a:t>
            </a:r>
            <a:r>
              <a:rPr lang="en-US" sz="2000" dirty="0" smtClean="0">
                <a:latin typeface="Symbol"/>
              </a:rPr>
              <a:t>m</a:t>
            </a:r>
            <a:r>
              <a:rPr lang="en-US" sz="2000" baseline="30000" dirty="0" smtClean="0">
                <a:latin typeface="Symbol"/>
              </a:rPr>
              <a:t>+</a:t>
            </a:r>
            <a:r>
              <a:rPr lang="en-US" sz="2000" dirty="0" smtClean="0">
                <a:latin typeface="Symbol"/>
              </a:rPr>
              <a:t>m</a:t>
            </a:r>
            <a:r>
              <a:rPr lang="en-US" sz="2000" baseline="30000" dirty="0" smtClean="0">
                <a:latin typeface="Symbol"/>
              </a:rPr>
              <a:t>-</a:t>
            </a:r>
            <a:r>
              <a:rPr lang="en-US" sz="2000" dirty="0" smtClean="0">
                <a:latin typeface="Symbol"/>
              </a:rPr>
              <a:t> </a:t>
            </a:r>
            <a:r>
              <a:rPr lang="en-US" sz="2000" dirty="0" smtClean="0"/>
              <a:t> (CDF note 10047, July 2010)</a:t>
            </a:r>
            <a:r>
              <a:rPr lang="en-US" sz="2000" dirty="0" smtClean="0">
                <a:latin typeface="Symbol"/>
              </a:rPr>
              <a:t> 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2/10/10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of the B Factories     Steve Playfer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B6BB-8475-C543-BB8C-D0B618CA94A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Experimental results still awaited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7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BaBar</a:t>
            </a:r>
            <a:r>
              <a:rPr lang="en-US" sz="2400" dirty="0" smtClean="0"/>
              <a:t>: </a:t>
            </a:r>
          </a:p>
          <a:p>
            <a:r>
              <a:rPr lang="en-US" sz="2400" dirty="0" smtClean="0"/>
              <a:t>Final inclusive </a:t>
            </a:r>
            <a:r>
              <a:rPr lang="en-US" sz="2400" dirty="0" err="1" smtClean="0"/>
              <a:t>b</a:t>
            </a:r>
            <a:r>
              <a:rPr lang="en-US" sz="2400" dirty="0" smtClean="0">
                <a:latin typeface="Symbol"/>
              </a:rPr>
              <a:t>→</a:t>
            </a:r>
            <a:r>
              <a:rPr lang="en-US" sz="2400" dirty="0" smtClean="0"/>
              <a:t> </a:t>
            </a:r>
            <a:r>
              <a:rPr lang="en-US" sz="2400" dirty="0" err="1" smtClean="0"/>
              <a:t>s</a:t>
            </a:r>
            <a:r>
              <a:rPr lang="en-US" sz="2400" dirty="0" err="1" smtClean="0">
                <a:latin typeface="Symbol"/>
              </a:rPr>
              <a:t>g</a:t>
            </a:r>
            <a:r>
              <a:rPr lang="en-US" sz="2400" dirty="0" smtClean="0">
                <a:latin typeface="Symbol"/>
              </a:rPr>
              <a:t>  (</a:t>
            </a:r>
            <a:r>
              <a:rPr lang="en-US" sz="2400" dirty="0" smtClean="0">
                <a:latin typeface="Calibri"/>
              </a:rPr>
              <a:t>BF &amp; spectral shape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Final  B</a:t>
            </a:r>
            <a:r>
              <a:rPr lang="en-US" sz="2400" dirty="0" smtClean="0">
                <a:latin typeface="Symbol"/>
              </a:rPr>
              <a:t>→</a:t>
            </a:r>
            <a:r>
              <a:rPr lang="en-US" sz="2400" dirty="0" smtClean="0"/>
              <a:t> K*</a:t>
            </a:r>
            <a:r>
              <a:rPr lang="en-US" sz="2400" dirty="0" err="1" smtClean="0">
                <a:latin typeface="Calibri"/>
              </a:rPr>
              <a:t>l</a:t>
            </a:r>
            <a:r>
              <a:rPr lang="en-US" sz="2400" baseline="30000" dirty="0" err="1" smtClean="0">
                <a:latin typeface="Symbol"/>
              </a:rPr>
              <a:t>+</a:t>
            </a:r>
            <a:r>
              <a:rPr lang="en-US" sz="2400" dirty="0" err="1" smtClean="0">
                <a:latin typeface="Calibri"/>
              </a:rPr>
              <a:t>l</a:t>
            </a:r>
            <a:r>
              <a:rPr lang="en-US" sz="2400" baseline="30000" dirty="0" smtClean="0">
                <a:latin typeface="Symbol"/>
              </a:rPr>
              <a:t>-</a:t>
            </a:r>
            <a:r>
              <a:rPr lang="en-US" sz="2400" dirty="0" smtClean="0">
                <a:latin typeface="Symbol"/>
              </a:rPr>
              <a:t>   (</a:t>
            </a:r>
            <a:r>
              <a:rPr lang="en-US" sz="2400" dirty="0" smtClean="0"/>
              <a:t>BF, asymmetries, angular distribution)</a:t>
            </a:r>
          </a:p>
          <a:p>
            <a:r>
              <a:rPr lang="en-US" sz="2400" dirty="0" smtClean="0"/>
              <a:t>Inclusive </a:t>
            </a:r>
            <a:r>
              <a:rPr lang="en-US" sz="2400" dirty="0" err="1" smtClean="0"/>
              <a:t>b</a:t>
            </a:r>
            <a:r>
              <a:rPr lang="en-US" sz="2400" dirty="0" smtClean="0">
                <a:latin typeface="Symbol"/>
              </a:rPr>
              <a:t>→</a:t>
            </a:r>
            <a:r>
              <a:rPr lang="en-US" sz="2400" dirty="0" smtClean="0"/>
              <a:t> </a:t>
            </a:r>
            <a:r>
              <a:rPr lang="en-US" sz="2400" dirty="0" err="1" smtClean="0"/>
              <a:t>s</a:t>
            </a:r>
            <a:r>
              <a:rPr lang="en-US" sz="2400" dirty="0" smtClean="0"/>
              <a:t> </a:t>
            </a:r>
            <a:r>
              <a:rPr lang="en-US" sz="2400" dirty="0" err="1" smtClean="0"/>
              <a:t>l</a:t>
            </a:r>
            <a:r>
              <a:rPr lang="en-US" sz="2400" baseline="30000" dirty="0" err="1" smtClean="0"/>
              <a:t>+</a:t>
            </a:r>
            <a:r>
              <a:rPr lang="en-US" sz="2400" dirty="0" err="1" smtClean="0"/>
              <a:t>l</a:t>
            </a:r>
            <a:r>
              <a:rPr lang="en-US" sz="2400" baseline="30000" dirty="0" smtClean="0">
                <a:latin typeface="Symbol"/>
              </a:rPr>
              <a:t>-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Belle: </a:t>
            </a:r>
          </a:p>
          <a:p>
            <a:r>
              <a:rPr lang="en-US" sz="2400" dirty="0" smtClean="0"/>
              <a:t>Final inclusive </a:t>
            </a:r>
            <a:r>
              <a:rPr lang="en-US" sz="2400" dirty="0" err="1" smtClean="0"/>
              <a:t>b</a:t>
            </a:r>
            <a:r>
              <a:rPr lang="en-US" sz="2400" dirty="0" smtClean="0">
                <a:latin typeface="Symbol"/>
              </a:rPr>
              <a:t>→</a:t>
            </a:r>
            <a:r>
              <a:rPr lang="en-US" sz="2400" dirty="0" smtClean="0"/>
              <a:t> </a:t>
            </a:r>
            <a:r>
              <a:rPr lang="en-US" sz="2400" dirty="0" err="1" smtClean="0"/>
              <a:t>s</a:t>
            </a:r>
            <a:r>
              <a:rPr lang="en-US" sz="2400" dirty="0" smtClean="0"/>
              <a:t> </a:t>
            </a:r>
            <a:r>
              <a:rPr lang="en-US" sz="2400" dirty="0" err="1" smtClean="0"/>
              <a:t>l</a:t>
            </a:r>
            <a:r>
              <a:rPr lang="en-US" sz="2400" baseline="30000" dirty="0" err="1" smtClean="0"/>
              <a:t>+</a:t>
            </a:r>
            <a:r>
              <a:rPr lang="en-US" sz="2400" dirty="0" err="1" smtClean="0"/>
              <a:t>l</a:t>
            </a:r>
            <a:r>
              <a:rPr lang="en-US" sz="2400" baseline="30000" dirty="0" smtClean="0">
                <a:latin typeface="Symbol"/>
              </a:rPr>
              <a:t>-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Sum of exclusives </a:t>
            </a:r>
            <a:r>
              <a:rPr lang="en-US" sz="2400" dirty="0" err="1" smtClean="0"/>
              <a:t>b</a:t>
            </a:r>
            <a:r>
              <a:rPr lang="en-US" sz="2400" dirty="0" smtClean="0">
                <a:latin typeface="Symbol"/>
              </a:rPr>
              <a:t>→</a:t>
            </a:r>
            <a:r>
              <a:rPr lang="en-US" sz="2400" dirty="0" smtClean="0"/>
              <a:t> </a:t>
            </a:r>
            <a:r>
              <a:rPr lang="en-US" sz="2400" dirty="0" err="1" smtClean="0"/>
              <a:t>s</a:t>
            </a:r>
            <a:r>
              <a:rPr lang="en-US" sz="2400" dirty="0" err="1" smtClean="0">
                <a:latin typeface="Symbol"/>
              </a:rPr>
              <a:t>g</a:t>
            </a:r>
            <a:r>
              <a:rPr lang="en-US" sz="2400" dirty="0" smtClean="0">
                <a:latin typeface="Symbol"/>
              </a:rPr>
              <a:t> &amp; </a:t>
            </a:r>
            <a:r>
              <a:rPr lang="en-US" sz="2400" dirty="0" err="1" smtClean="0"/>
              <a:t>b</a:t>
            </a:r>
            <a:r>
              <a:rPr lang="en-US" sz="2400" dirty="0" err="1" smtClean="0">
                <a:latin typeface="Symbol"/>
              </a:rPr>
              <a:t>→</a:t>
            </a:r>
            <a:r>
              <a:rPr lang="en-US" sz="2400" dirty="0" err="1" smtClean="0"/>
              <a:t>d</a:t>
            </a:r>
            <a:r>
              <a:rPr lang="en-US" sz="2400" dirty="0" err="1" smtClean="0">
                <a:latin typeface="Symbol"/>
              </a:rPr>
              <a:t>g</a:t>
            </a:r>
            <a:r>
              <a:rPr lang="en-US" sz="2400" dirty="0" smtClean="0">
                <a:latin typeface="Symbol"/>
              </a:rPr>
              <a:t>  </a:t>
            </a:r>
          </a:p>
          <a:p>
            <a:r>
              <a:rPr lang="en-US" sz="2400" dirty="0" smtClean="0"/>
              <a:t>Update of  B</a:t>
            </a:r>
            <a:r>
              <a:rPr lang="en-US" sz="2400" dirty="0" smtClean="0">
                <a:latin typeface="Symbol"/>
              </a:rPr>
              <a:t>→</a:t>
            </a:r>
            <a:r>
              <a:rPr lang="en-US" sz="2400" dirty="0" smtClean="0"/>
              <a:t> K*</a:t>
            </a:r>
            <a:r>
              <a:rPr lang="en-US" sz="2400" dirty="0" err="1" smtClean="0"/>
              <a:t>l</a:t>
            </a:r>
            <a:r>
              <a:rPr lang="en-US" sz="2400" baseline="30000" dirty="0" err="1" smtClean="0">
                <a:latin typeface="Symbol"/>
              </a:rPr>
              <a:t>+</a:t>
            </a:r>
            <a:r>
              <a:rPr lang="en-US" sz="2400" dirty="0" err="1" smtClean="0"/>
              <a:t>l</a:t>
            </a:r>
            <a:r>
              <a:rPr lang="en-US" sz="2400" baseline="30000" dirty="0" smtClean="0">
                <a:latin typeface="Symbol"/>
              </a:rPr>
              <a:t>- </a:t>
            </a:r>
            <a:r>
              <a:rPr lang="en-US" sz="2400" dirty="0" smtClean="0">
                <a:latin typeface="Symbol"/>
              </a:rPr>
              <a:t>? (</a:t>
            </a:r>
            <a:r>
              <a:rPr lang="en-US" sz="2400" dirty="0" smtClean="0"/>
              <a:t>Current results on 600/fb)</a:t>
            </a:r>
          </a:p>
          <a:p>
            <a:pPr>
              <a:buNone/>
            </a:pPr>
            <a:r>
              <a:rPr lang="en-US" sz="2400" dirty="0" err="1" smtClean="0"/>
              <a:t>BaBar</a:t>
            </a:r>
            <a:r>
              <a:rPr lang="en-US" sz="2400" dirty="0" smtClean="0"/>
              <a:t> &amp; Belle:</a:t>
            </a:r>
          </a:p>
          <a:p>
            <a:r>
              <a:rPr lang="en-US" sz="2400" dirty="0" smtClean="0"/>
              <a:t>Improved limits on B</a:t>
            </a:r>
            <a:r>
              <a:rPr lang="en-US" sz="2400" dirty="0" smtClean="0">
                <a:latin typeface="Symbol"/>
              </a:rPr>
              <a:t>→</a:t>
            </a:r>
            <a:r>
              <a:rPr lang="en-US" sz="2400" dirty="0" smtClean="0"/>
              <a:t> K(*) </a:t>
            </a:r>
            <a:r>
              <a:rPr lang="en-US" sz="2400" dirty="0" err="1" smtClean="0">
                <a:latin typeface="Symbol"/>
              </a:rPr>
              <a:t>n</a:t>
            </a:r>
            <a:r>
              <a:rPr lang="en-US" sz="2400" dirty="0" smtClean="0">
                <a:latin typeface="Symbol"/>
              </a:rPr>
              <a:t> </a:t>
            </a:r>
            <a:r>
              <a:rPr lang="en-US" sz="2400" dirty="0" err="1" smtClean="0">
                <a:latin typeface="Symbol"/>
              </a:rPr>
              <a:t>n</a:t>
            </a:r>
            <a:r>
              <a:rPr lang="en-US" sz="2400" dirty="0" smtClean="0">
                <a:latin typeface="Symbol"/>
              </a:rPr>
              <a:t>  (</a:t>
            </a:r>
            <a:r>
              <a:rPr lang="en-US" sz="2400" dirty="0" smtClean="0"/>
              <a:t>Full datasets &amp; combined tags)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2/10/10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of the B Factories     Steve Playfer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B6BB-8475-C543-BB8C-D0B618CA94A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World Averages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2133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HFAG average </a:t>
            </a:r>
            <a:r>
              <a:rPr lang="en-US" sz="2400" dirty="0" err="1" smtClean="0"/>
              <a:t>BF(</a:t>
            </a:r>
            <a:r>
              <a:rPr lang="en-US" sz="2400" dirty="0" err="1" smtClean="0"/>
              <a:t>b</a:t>
            </a:r>
            <a:r>
              <a:rPr lang="en-US" sz="2400" dirty="0" smtClean="0">
                <a:latin typeface="Symbol"/>
              </a:rPr>
              <a:t>→</a:t>
            </a:r>
            <a:r>
              <a:rPr lang="en-US" sz="2400" dirty="0" smtClean="0"/>
              <a:t> </a:t>
            </a:r>
            <a:r>
              <a:rPr lang="en-US" sz="2400" dirty="0" err="1" smtClean="0"/>
              <a:t>s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Symbol"/>
              </a:rPr>
              <a:t>g</a:t>
            </a:r>
            <a:r>
              <a:rPr lang="en-US" sz="2400" dirty="0" smtClean="0">
                <a:latin typeface="Symbol"/>
              </a:rPr>
              <a:t>) </a:t>
            </a:r>
            <a:r>
              <a:rPr lang="en-US" sz="2400" dirty="0" smtClean="0"/>
              <a:t>unsatisfactory</a:t>
            </a:r>
          </a:p>
          <a:p>
            <a:pPr lvl="1"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limosani</a:t>
            </a:r>
            <a:r>
              <a:rPr lang="en-US" sz="2000" dirty="0" smtClean="0"/>
              <a:t>, </a:t>
            </a:r>
            <a:r>
              <a:rPr lang="en-US" sz="2000" dirty="0" err="1" smtClean="0"/>
              <a:t>playfer</a:t>
            </a:r>
            <a:r>
              <a:rPr lang="en-US" sz="2000" dirty="0" smtClean="0"/>
              <a:t>, </a:t>
            </a:r>
            <a:r>
              <a:rPr lang="en-US" sz="2000" dirty="0" err="1" smtClean="0"/>
              <a:t>paz</a:t>
            </a:r>
            <a:r>
              <a:rPr lang="en-US" sz="2000" dirty="0" smtClean="0"/>
              <a:t>, </a:t>
            </a:r>
            <a:r>
              <a:rPr lang="en-US" sz="2000" dirty="0" err="1" smtClean="0"/>
              <a:t>tackmann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Outdated extrapolation to </a:t>
            </a:r>
            <a:r>
              <a:rPr lang="en-US" sz="2000" dirty="0" err="1" smtClean="0"/>
              <a:t>E</a:t>
            </a:r>
            <a:r>
              <a:rPr lang="en-US" sz="2000" baseline="-25000" dirty="0" err="1" smtClean="0">
                <a:latin typeface="Symbol"/>
              </a:rPr>
              <a:t>g</a:t>
            </a:r>
            <a:r>
              <a:rPr lang="en-US" sz="2000" dirty="0" smtClean="0"/>
              <a:t>&gt;1.6GeV</a:t>
            </a:r>
          </a:p>
          <a:p>
            <a:pPr lvl="1"/>
            <a:r>
              <a:rPr lang="en-US" sz="2000" dirty="0" smtClean="0"/>
              <a:t>Inconsistent shape function parameters</a:t>
            </a:r>
          </a:p>
          <a:p>
            <a:pPr lvl="1"/>
            <a:r>
              <a:rPr lang="en-US" sz="2000" dirty="0" smtClean="0"/>
              <a:t>Non-optimal use of experimental information from higher </a:t>
            </a:r>
            <a:r>
              <a:rPr lang="en-US" sz="2000" dirty="0" err="1" smtClean="0"/>
              <a:t>E</a:t>
            </a:r>
            <a:r>
              <a:rPr lang="en-US" sz="2000" baseline="-25000" dirty="0" err="1" smtClean="0">
                <a:latin typeface="Symbol"/>
              </a:rPr>
              <a:t>g</a:t>
            </a:r>
            <a:r>
              <a:rPr lang="en-US" sz="2000" dirty="0" smtClean="0"/>
              <a:t> thresholds</a:t>
            </a:r>
          </a:p>
          <a:p>
            <a:r>
              <a:rPr lang="en-US" sz="2400" dirty="0" smtClean="0"/>
              <a:t>No averages for A</a:t>
            </a:r>
            <a:r>
              <a:rPr lang="en-US" sz="2400" baseline="-25000" dirty="0" smtClean="0"/>
              <a:t>FB</a:t>
            </a:r>
            <a:r>
              <a:rPr lang="en-US" sz="2400" dirty="0" smtClean="0"/>
              <a:t> and F</a:t>
            </a:r>
            <a:r>
              <a:rPr lang="en-US" sz="2400" baseline="-25000" dirty="0" smtClean="0"/>
              <a:t>L</a:t>
            </a:r>
            <a:r>
              <a:rPr lang="en-US" sz="2400" dirty="0" smtClean="0"/>
              <a:t> in K*</a:t>
            </a:r>
            <a:r>
              <a:rPr lang="en-US" sz="2400" dirty="0" err="1" smtClean="0"/>
              <a:t>ll</a:t>
            </a:r>
            <a:r>
              <a:rPr lang="en-US" sz="2400" dirty="0" smtClean="0"/>
              <a:t>  (</a:t>
            </a:r>
            <a:r>
              <a:rPr lang="en-US" sz="2400" dirty="0" err="1" smtClean="0"/>
              <a:t>BaBar</a:t>
            </a:r>
            <a:r>
              <a:rPr lang="en-US" sz="2400" dirty="0" smtClean="0"/>
              <a:t>, Belle, CDF)</a:t>
            </a:r>
          </a:p>
          <a:p>
            <a:pPr lvl="1"/>
            <a:r>
              <a:rPr lang="en-US" sz="2000" dirty="0" smtClean="0"/>
              <a:t>Theorists </a:t>
            </a:r>
            <a:r>
              <a:rPr lang="en-US" sz="2000" dirty="0" err="1" smtClean="0"/>
              <a:t>favour</a:t>
            </a:r>
            <a:r>
              <a:rPr lang="en-US" sz="2000" dirty="0" smtClean="0"/>
              <a:t> region 1 &lt; q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&lt; 6 GeV</a:t>
            </a:r>
            <a:r>
              <a:rPr lang="en-US" sz="2000" baseline="30000" dirty="0" smtClean="0"/>
              <a:t>2</a:t>
            </a:r>
          </a:p>
          <a:p>
            <a:pPr lvl="1"/>
            <a:r>
              <a:rPr lang="en-US" sz="2000" dirty="0" smtClean="0"/>
              <a:t>No public results from </a:t>
            </a:r>
            <a:r>
              <a:rPr lang="en-US" sz="2000" dirty="0" err="1" smtClean="0"/>
              <a:t>BaBar</a:t>
            </a:r>
            <a:r>
              <a:rPr lang="en-US" sz="2000" dirty="0" smtClean="0"/>
              <a:t> for this region</a:t>
            </a:r>
          </a:p>
          <a:p>
            <a:r>
              <a:rPr lang="en-US" sz="2595" dirty="0" smtClean="0"/>
              <a:t>Would be advantageous to combine data samples </a:t>
            </a:r>
          </a:p>
          <a:p>
            <a:pPr lvl="1"/>
            <a:r>
              <a:rPr lang="en-US" sz="2000" dirty="0" smtClean="0"/>
              <a:t>Results on A</a:t>
            </a:r>
            <a:r>
              <a:rPr lang="en-US" sz="2000" baseline="-25000" dirty="0" smtClean="0"/>
              <a:t>FB</a:t>
            </a:r>
            <a:r>
              <a:rPr lang="en-US" sz="2000" dirty="0" smtClean="0"/>
              <a:t>, F</a:t>
            </a:r>
            <a:r>
              <a:rPr lang="en-US" sz="2000" baseline="-25000" dirty="0" smtClean="0"/>
              <a:t>L</a:t>
            </a:r>
            <a:r>
              <a:rPr lang="en-US" sz="2000" dirty="0" smtClean="0"/>
              <a:t> </a:t>
            </a:r>
            <a:r>
              <a:rPr lang="en-US" sz="2000" dirty="0" smtClean="0"/>
              <a:t>in K*</a:t>
            </a:r>
            <a:r>
              <a:rPr lang="en-US" sz="2000" dirty="0" err="1" smtClean="0"/>
              <a:t>ll</a:t>
            </a:r>
            <a:r>
              <a:rPr lang="en-US" sz="2000" dirty="0" smtClean="0"/>
              <a:t> for more bins in q</a:t>
            </a:r>
            <a:r>
              <a:rPr lang="en-US" sz="2000" baseline="30000" dirty="0" smtClean="0"/>
              <a:t>2</a:t>
            </a:r>
          </a:p>
          <a:p>
            <a:pPr lvl="1"/>
            <a:r>
              <a:rPr lang="en-US" sz="2000" dirty="0" smtClean="0"/>
              <a:t>Better upper limits on unseen decays, e.g.</a:t>
            </a:r>
            <a:r>
              <a:rPr lang="en-US" sz="2000" dirty="0" smtClean="0">
                <a:latin typeface="Symbol"/>
              </a:rPr>
              <a:t> </a:t>
            </a:r>
            <a:r>
              <a:rPr lang="en-US" sz="2000" dirty="0" err="1" smtClean="0">
                <a:latin typeface="Symbol"/>
              </a:rPr>
              <a:t>p</a:t>
            </a:r>
            <a:r>
              <a:rPr lang="en-US" sz="2000" dirty="0" err="1" smtClean="0">
                <a:latin typeface="Calibri"/>
              </a:rPr>
              <a:t>l</a:t>
            </a:r>
            <a:r>
              <a:rPr lang="en-US" sz="2000" baseline="30000" dirty="0" err="1" smtClean="0">
                <a:latin typeface="Symbol"/>
              </a:rPr>
              <a:t>+</a:t>
            </a:r>
            <a:r>
              <a:rPr lang="en-US" sz="2000" dirty="0" err="1" smtClean="0">
                <a:latin typeface="Calibri"/>
              </a:rPr>
              <a:t>l</a:t>
            </a:r>
            <a:r>
              <a:rPr lang="en-US" sz="2000" baseline="30000" dirty="0" smtClean="0">
                <a:latin typeface="Symbol"/>
              </a:rPr>
              <a:t>-</a:t>
            </a:r>
            <a:r>
              <a:rPr lang="en-US" sz="2000" dirty="0" smtClean="0">
                <a:latin typeface="Symbol"/>
              </a:rPr>
              <a:t> </a:t>
            </a:r>
            <a:r>
              <a:rPr lang="en-US" sz="2000" dirty="0" smtClean="0"/>
              <a:t>and K(*)</a:t>
            </a:r>
            <a:r>
              <a:rPr lang="en-US" sz="2000" dirty="0" err="1" smtClean="0">
                <a:latin typeface="Symbol"/>
              </a:rPr>
              <a:t>nn</a:t>
            </a:r>
            <a:endParaRPr lang="en-US" sz="2000" dirty="0" smtClean="0">
              <a:latin typeface="Symbol"/>
            </a:endParaRP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Not likely to happen soon!</a:t>
            </a:r>
            <a:endParaRPr lang="en-US" sz="2000" dirty="0" smtClean="0">
              <a:solidFill>
                <a:srgbClr val="FF0000"/>
              </a:solidFill>
              <a:latin typeface="Symbol"/>
            </a:endParaRPr>
          </a:p>
          <a:p>
            <a:pPr lvl="1"/>
            <a:endParaRPr lang="en-US" sz="2000" baseline="30000" dirty="0">
              <a:latin typeface="Symbo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2/10/10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of the B Factories     Steve Playfer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B6BB-8475-C543-BB8C-D0B618CA94A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29832</TotalTime>
  <Words>973</Words>
  <Application>Microsoft Macintosh PowerPoint</Application>
  <PresentationFormat>On-screen Show (4:3)</PresentationFormat>
  <Paragraphs>125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Radiative &amp; Electroweak Penguins</vt:lpstr>
      <vt:lpstr>Section Outline</vt:lpstr>
      <vt:lpstr>Progress in writing</vt:lpstr>
      <vt:lpstr>Theory issues</vt:lpstr>
      <vt:lpstr>Theory updates</vt:lpstr>
      <vt:lpstr>New experimental results</vt:lpstr>
      <vt:lpstr>Experimental results still awaited</vt:lpstr>
      <vt:lpstr>World Averages</vt:lpstr>
    </vt:vector>
  </TitlesOfParts>
  <Company>University of Edinburgh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Mystery of the Twelve Elementary Fermions</dc:title>
  <dc:creator>Steve Playfer</dc:creator>
  <cp:lastModifiedBy>Steve Playfer</cp:lastModifiedBy>
  <cp:revision>277</cp:revision>
  <cp:lastPrinted>2010-02-09T14:43:37Z</cp:lastPrinted>
  <dcterms:created xsi:type="dcterms:W3CDTF">2010-10-01T10:08:04Z</dcterms:created>
  <dcterms:modified xsi:type="dcterms:W3CDTF">2010-10-01T10:40:51Z</dcterms:modified>
</cp:coreProperties>
</file>