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1"/>
    <p:sldMasterId id="2147483763" r:id="rId2"/>
    <p:sldMasterId id="2147483799" r:id="rId3"/>
  </p:sldMasterIdLst>
  <p:notesMasterIdLst>
    <p:notesMasterId r:id="rId15"/>
  </p:notesMasterIdLst>
  <p:handoutMasterIdLst>
    <p:handoutMasterId r:id="rId16"/>
  </p:handoutMasterIdLst>
  <p:sldIdLst>
    <p:sldId id="539" r:id="rId4"/>
    <p:sldId id="546" r:id="rId5"/>
    <p:sldId id="585" r:id="rId6"/>
    <p:sldId id="584" r:id="rId7"/>
    <p:sldId id="567" r:id="rId8"/>
    <p:sldId id="582" r:id="rId9"/>
    <p:sldId id="568" r:id="rId10"/>
    <p:sldId id="578" r:id="rId11"/>
    <p:sldId id="583" r:id="rId12"/>
    <p:sldId id="586" r:id="rId13"/>
    <p:sldId id="587" r:id="rId14"/>
  </p:sldIdLst>
  <p:sldSz cx="12192000" cy="6858000"/>
  <p:notesSz cx="6858000" cy="9144000"/>
  <p:embeddedFontLst>
    <p:embeddedFont>
      <p:font typeface="Arial Narrow" panose="020B0604020202020204" pitchFamily="34" charset="0"/>
      <p:regular r:id="rId17"/>
      <p:bold r:id="rId18"/>
      <p:italic r:id="rId19"/>
      <p:boldItalic r:id="rId20"/>
    </p:embeddedFont>
    <p:embeddedFont>
      <p:font typeface="IBM Plex Sans" panose="020B0503050203000203" pitchFamily="34" charset="0"/>
      <p:regular r:id="rId21"/>
      <p:bold r:id="rId22"/>
      <p:italic r:id="rId23"/>
      <p:boldItalic r:id="rId24"/>
    </p:embeddedFont>
    <p:embeddedFont>
      <p:font typeface="IBM Plex Sans Medium" panose="020B0603050203000203" pitchFamily="34" charset="0"/>
      <p:regular r:id="rId25"/>
      <p:italic r:id="rId26"/>
    </p:embeddedFont>
    <p:embeddedFont>
      <p:font typeface="IBM Plex Sans SemiBold" panose="020B0703050203000203" pitchFamily="34" charset="0"/>
      <p:regular r:id="rId27"/>
      <p:bold r:id="rId28"/>
      <p:italic r:id="rId29"/>
      <p:boldItalic r:id="rId30"/>
    </p:embeddedFont>
    <p:embeddedFont>
      <p:font typeface="Satoshi"/>
      <p:regular r:id="rId31"/>
      <p:bold r:id="rId32"/>
      <p:italic r:id="rId33"/>
      <p:boldItalic r:id="rId34"/>
    </p:embeddedFont>
    <p:embeddedFont>
      <p:font typeface="Satoshi Medium" pitchFamily="2" charset="77"/>
      <p:regular r:id="rId3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AM Thi Nhu An" initials="PTNA" lastIdx="32" clrIdx="0">
    <p:extLst>
      <p:ext uri="{19B8F6BF-5375-455C-9EA6-DF929625EA0E}">
        <p15:presenceInfo xmlns:p15="http://schemas.microsoft.com/office/powerpoint/2012/main" userId="PHAM Thi Nhu An" providerId="None"/>
      </p:ext>
    </p:extLst>
  </p:cmAuthor>
  <p:cmAuthor id="2" name="Laurence.winter@cnrs-dir.fr" initials="L" lastIdx="80" clrIdx="1">
    <p:extLst>
      <p:ext uri="{19B8F6BF-5375-455C-9EA6-DF929625EA0E}">
        <p15:presenceInfo xmlns:p15="http://schemas.microsoft.com/office/powerpoint/2012/main" userId="Laurence.winter@cnrs-dir.fr" providerId="None"/>
      </p:ext>
    </p:extLst>
  </p:cmAuthor>
  <p:cmAuthor id="3" name="Christophe Steffan" initials="CS" lastIdx="7" clrIdx="2">
    <p:extLst>
      <p:ext uri="{19B8F6BF-5375-455C-9EA6-DF929625EA0E}">
        <p15:presenceInfo xmlns:p15="http://schemas.microsoft.com/office/powerpoint/2012/main" userId="cc03bb8f05f275c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B80"/>
    <a:srgbClr val="006638"/>
    <a:srgbClr val="000000"/>
    <a:srgbClr val="6941EB"/>
    <a:srgbClr val="9AE2FF"/>
    <a:srgbClr val="11284B"/>
    <a:srgbClr val="CDD7DC"/>
    <a:srgbClr val="FFBC75"/>
    <a:srgbClr val="FFEB6E"/>
    <a:srgbClr val="B0EE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2356" autoAdjust="0"/>
  </p:normalViewPr>
  <p:slideViewPr>
    <p:cSldViewPr showGuides="1">
      <p:cViewPr varScale="1">
        <p:scale>
          <a:sx n="93" d="100"/>
          <a:sy n="93" d="100"/>
        </p:scale>
        <p:origin x="216" y="3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41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54C99D9-0709-6434-9CB2-839695AAA6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5EF67AB-83BE-8016-014F-5A122AECC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6856D-A6F5-864E-B894-C06B40E71D62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5A8F63-A908-0427-CBAF-2A15BEB6E1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8ABFA-369F-FA4C-B2A9-51EFFFE0DC69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EA9558-CC42-C5AD-AAAE-2160E6F318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45180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DFC18-3D3E-A041-A3F3-D294B7D0CEC9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B45D8-6FF4-8A4C-9937-2BAD7338C1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0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5609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46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EDA26-ABF1-D6B3-C70C-18A3222AA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06EBC8-CD98-4BB8-10DC-B09F016AC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5D4057-0B62-EE4A-ED87-51F88FDC1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F4DBA8-D92D-BA1B-6ED0-808E11660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23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uverture trame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0A30918-7A9D-DD57-9265-4FC71EA30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</p:spPr>
      </p:pic>
      <p:sp>
        <p:nvSpPr>
          <p:cNvPr id="16" name="Espace réservé du titre 1">
            <a:extLst>
              <a:ext uri="{FF2B5EF4-FFF2-40B4-BE49-F238E27FC236}">
                <a16:creationId xmlns:a16="http://schemas.microsoft.com/office/drawing/2014/main" id="{0713705B-5073-A3A8-7F11-ADCE02A63EDB}"/>
              </a:ext>
            </a:extLst>
          </p:cNvPr>
          <p:cNvSpPr txBox="1">
            <a:spLocks/>
          </p:cNvSpPr>
          <p:nvPr userDrawn="1"/>
        </p:nvSpPr>
        <p:spPr>
          <a:xfrm>
            <a:off x="479425" y="3564627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itre 1">
            <a:extLst>
              <a:ext uri="{FF2B5EF4-FFF2-40B4-BE49-F238E27FC236}">
                <a16:creationId xmlns:a16="http://schemas.microsoft.com/office/drawing/2014/main" id="{1ADB2D1D-1287-FEEC-BE39-688D34E27AC8}"/>
              </a:ext>
            </a:extLst>
          </p:cNvPr>
          <p:cNvSpPr txBox="1">
            <a:spLocks/>
          </p:cNvSpPr>
          <p:nvPr userDrawn="1"/>
        </p:nvSpPr>
        <p:spPr>
          <a:xfrm>
            <a:off x="479425" y="3722282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4AFA88FC-14A0-F865-9691-C00424D9F188}"/>
              </a:ext>
            </a:extLst>
          </p:cNvPr>
          <p:cNvSpPr txBox="1">
            <a:spLocks/>
          </p:cNvSpPr>
          <p:nvPr userDrawn="1"/>
        </p:nvSpPr>
        <p:spPr>
          <a:xfrm>
            <a:off x="407210" y="5897267"/>
            <a:ext cx="4871589" cy="859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4F55A71F-6B9C-E8D9-6B4E-844CD2C65A1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850" t="36707" r="28821" b="34081"/>
          <a:stretch/>
        </p:blipFill>
        <p:spPr>
          <a:xfrm>
            <a:off x="6384040" y="802609"/>
            <a:ext cx="1656230" cy="1656230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034B118D-2FAA-524A-6BA3-69F972AE27A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760"/>
              </a:lnSpc>
              <a:buNone/>
              <a:defRPr sz="1800" b="1" i="0" baseline="0">
                <a:solidFill>
                  <a:schemeClr val="accent1"/>
                </a:solidFill>
                <a:latin typeface="Satoshi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0A516C33-8358-C1A9-53E5-14770CC30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324866"/>
            <a:ext cx="5616575" cy="12961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ts val="5480"/>
              </a:lnSpc>
              <a:defRPr sz="5400" b="0" i="0" baseline="0">
                <a:solidFill>
                  <a:schemeClr val="accent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1239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2862C2-7C6F-9B9D-B6F9-B51237491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BC7FDE55-9F08-2379-3AF1-68851AAFB2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31684" y="223610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326068AC-FDED-C9AD-0727-2B7AF1D409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67760" y="2236105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89B42863-04B1-DACF-7175-514979A237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1684" y="287919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07FD6445-A12E-9527-7641-3881AB56C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7760" y="2880246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951B379-B3CF-F053-1D73-D2CDACFD47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31684" y="352228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03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0F10A617-A8B7-1F89-4AEA-6893D28149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67760" y="3524387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4676FFA6-7ADA-8A34-E514-3AE4DF7BCE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1684" y="416537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40295F2-3CBA-0088-CBC2-AC1E75852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7760" y="4168528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CC81A8D-F0EF-02FC-AE12-A08F511A7C1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31684" y="4808465"/>
            <a:ext cx="720100" cy="36530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05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109EFE1D-BACF-65DD-CA28-B0250B6B1A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760" y="4812669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A3F951C9-63EF-2171-E01F-398F369715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31684" y="5456811"/>
            <a:ext cx="720100" cy="36530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06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A3B00144-1958-E96E-40C2-1CCEB3C847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7760" y="5456811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</p:spTree>
    <p:extLst>
      <p:ext uri="{BB962C8B-B14F-4D97-AF65-F5344CB8AC3E}">
        <p14:creationId xmlns:p14="http://schemas.microsoft.com/office/powerpoint/2010/main" val="4032903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616575" cy="923330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E3B9AF7-8B4B-A316-5524-5B19503467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5616575" cy="692497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IBM Plex Sans Medium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3717040"/>
            <a:ext cx="5616575" cy="214482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22FE178-A241-7B1D-DCC0-C29EA0ECBD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7092" y="-4468"/>
            <a:ext cx="6084907" cy="6386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3F10AE-C27C-5AB3-E032-EE3CC26C55FF}"/>
              </a:ext>
            </a:extLst>
          </p:cNvPr>
          <p:cNvSpPr txBox="1"/>
          <p:nvPr userDrawn="1"/>
        </p:nvSpPr>
        <p:spPr>
          <a:xfrm>
            <a:off x="-596900" y="6248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7FABFD4B-C222-E657-6113-AAB452CF7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920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23F10AE-C27C-5AB3-E032-EE3CC26C55FF}"/>
              </a:ext>
            </a:extLst>
          </p:cNvPr>
          <p:cNvSpPr txBox="1"/>
          <p:nvPr userDrawn="1"/>
        </p:nvSpPr>
        <p:spPr>
          <a:xfrm>
            <a:off x="-596900" y="6248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2862C2-7C6F-9B9D-B6F9-B51237491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BC7FDE55-9F08-2379-3AF1-68851AAFB2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1510" y="2780482"/>
            <a:ext cx="1043940" cy="122417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0" i="0">
                <a:solidFill>
                  <a:schemeClr val="accent2"/>
                </a:solidFill>
                <a:latin typeface="IBM Plex Sans Medium" panose="020B0503050203000203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8" name="Espace réservé du texte 22">
            <a:extLst>
              <a:ext uri="{FF2B5EF4-FFF2-40B4-BE49-F238E27FC236}">
                <a16:creationId xmlns:a16="http://schemas.microsoft.com/office/drawing/2014/main" id="{C85F8CE8-4C32-6E4F-1E02-1D81174C04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3695" y="2896224"/>
            <a:ext cx="6866782" cy="1239955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lnSpc>
                <a:spcPts val="4760"/>
              </a:lnSpc>
              <a:spcBef>
                <a:spcPts val="0"/>
              </a:spcBef>
              <a:buNone/>
              <a:defRPr sz="50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</a:lstStyle>
          <a:p>
            <a:pPr lvl="0"/>
            <a:r>
              <a:rPr lang="fr-FR" dirty="0"/>
              <a:t>CLIQUEZ ICI POUR AJOUTER UN TITRE</a:t>
            </a:r>
          </a:p>
        </p:txBody>
      </p:sp>
      <p:pic>
        <p:nvPicPr>
          <p:cNvPr id="6" name="Image 5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498EBA69-6F46-A391-2FF1-20B5565FE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-412170" y="-61827"/>
            <a:ext cx="4071789" cy="694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577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616575" cy="1080490"/>
          </a:xfrm>
          <a:prstGeom prst="rect">
            <a:avLst/>
          </a:prstGeom>
        </p:spPr>
        <p:txBody>
          <a:bodyPr lIns="0" tIns="0" rIns="36000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844780"/>
            <a:ext cx="5616575" cy="214482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22FE178-A241-7B1D-DCC0-C29EA0ECBD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7092" y="-4468"/>
            <a:ext cx="6084907" cy="6386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718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616575" cy="923330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3057824"/>
            <a:ext cx="5616575" cy="214482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FCD51C-FC81-F340-8245-EEE1BBB1F72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65CA1DBB-A8B1-5E5C-B650-A8BDB4975F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5616575" cy="692497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IBM Plex Sans Medium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260009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8496300" cy="1080490"/>
          </a:xfrm>
          <a:prstGeom prst="rect">
            <a:avLst/>
          </a:prstGeom>
        </p:spPr>
        <p:txBody>
          <a:bodyPr lIns="0" tIns="0" rIns="36000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3717040"/>
            <a:ext cx="8491070" cy="906980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28575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marL="285750" marR="0" lvl="0" indent="-28575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Cliquez ici pour ajouter du texte courant</a:t>
            </a:r>
          </a:p>
          <a:p>
            <a:pPr marL="285750" marR="0" lvl="0" indent="-28575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Cliquez ici pour ajouter du texte courant</a:t>
            </a:r>
          </a:p>
          <a:p>
            <a:pPr lvl="0"/>
            <a:endParaRPr lang="fr-FR" dirty="0"/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901CE5-4B7E-FB21-F9F6-539DE5DD7034}"/>
              </a:ext>
            </a:extLst>
          </p:cNvPr>
          <p:cNvSpPr/>
          <p:nvPr userDrawn="1"/>
        </p:nvSpPr>
        <p:spPr>
          <a:xfrm>
            <a:off x="8975725" y="0"/>
            <a:ext cx="3216275" cy="6870716"/>
          </a:xfrm>
          <a:prstGeom prst="rect">
            <a:avLst/>
          </a:prstGeom>
          <a:solidFill>
            <a:srgbClr val="FFEB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1932475-7A8A-6E7B-34D2-C187452DBDD4}"/>
              </a:ext>
            </a:extLst>
          </p:cNvPr>
          <p:cNvSpPr txBox="1">
            <a:spLocks/>
          </p:cNvSpPr>
          <p:nvPr userDrawn="1"/>
        </p:nvSpPr>
        <p:spPr>
          <a:xfrm>
            <a:off x="9193212" y="2339069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ts val="176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baseline="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61" name="Espace réservé du texte 10">
            <a:extLst>
              <a:ext uri="{FF2B5EF4-FFF2-40B4-BE49-F238E27FC236}">
                <a16:creationId xmlns:a16="http://schemas.microsoft.com/office/drawing/2014/main" id="{004A83C6-DC1E-F624-88B8-9073501B346E}"/>
              </a:ext>
            </a:extLst>
          </p:cNvPr>
          <p:cNvSpPr txBox="1">
            <a:spLocks/>
          </p:cNvSpPr>
          <p:nvPr userDrawn="1"/>
        </p:nvSpPr>
        <p:spPr>
          <a:xfrm>
            <a:off x="9838942" y="50075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62" name="Espace réservé du texte 10">
            <a:extLst>
              <a:ext uri="{FF2B5EF4-FFF2-40B4-BE49-F238E27FC236}">
                <a16:creationId xmlns:a16="http://schemas.microsoft.com/office/drawing/2014/main" id="{ADE28056-A7DE-9F78-B761-FABCA8CD58EB}"/>
              </a:ext>
            </a:extLst>
          </p:cNvPr>
          <p:cNvSpPr txBox="1">
            <a:spLocks/>
          </p:cNvSpPr>
          <p:nvPr userDrawn="1"/>
        </p:nvSpPr>
        <p:spPr>
          <a:xfrm>
            <a:off x="9648515" y="4875601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63" name="Espace réservé du texte 22">
            <a:extLst>
              <a:ext uri="{FF2B5EF4-FFF2-40B4-BE49-F238E27FC236}">
                <a16:creationId xmlns:a16="http://schemas.microsoft.com/office/drawing/2014/main" id="{CD23C1B5-12BA-77A4-2894-839BA495D5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86542" y="1348114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64" name="Espace réservé du texte 4">
            <a:extLst>
              <a:ext uri="{FF2B5EF4-FFF2-40B4-BE49-F238E27FC236}">
                <a16:creationId xmlns:a16="http://schemas.microsoft.com/office/drawing/2014/main" id="{56EE022F-7B46-D28C-F0E2-E20586B03A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86543" y="2093149"/>
            <a:ext cx="2026032" cy="648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Satoshi Medium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65" name="Espace réservé du texte 22">
            <a:extLst>
              <a:ext uri="{FF2B5EF4-FFF2-40B4-BE49-F238E27FC236}">
                <a16:creationId xmlns:a16="http://schemas.microsoft.com/office/drawing/2014/main" id="{B6F22FC3-82C5-7721-8B13-FB51E9F31E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86542" y="310174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66" name="Espace réservé du texte 4">
            <a:extLst>
              <a:ext uri="{FF2B5EF4-FFF2-40B4-BE49-F238E27FC236}">
                <a16:creationId xmlns:a16="http://schemas.microsoft.com/office/drawing/2014/main" id="{F6C38953-8660-7EF7-C0F4-A2EAFA3B3C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86543" y="3846778"/>
            <a:ext cx="2026032" cy="648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Satoshi Medium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67" name="Espace réservé du texte 22">
            <a:extLst>
              <a:ext uri="{FF2B5EF4-FFF2-40B4-BE49-F238E27FC236}">
                <a16:creationId xmlns:a16="http://schemas.microsoft.com/office/drawing/2014/main" id="{41D1E597-9B97-352C-7631-F4241F6EA8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86542" y="48551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IBM Plex Sans Medium" panose="020B0503050203000203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68" name="Espace réservé du texte 4">
            <a:extLst>
              <a:ext uri="{FF2B5EF4-FFF2-40B4-BE49-F238E27FC236}">
                <a16:creationId xmlns:a16="http://schemas.microsoft.com/office/drawing/2014/main" id="{6C0CDED2-172D-9BFA-768D-951A323681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86543" y="5600218"/>
            <a:ext cx="2026032" cy="648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Satoshi Medium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2A3BBBA-BE0C-4144-EE3E-6508402B96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8479978" cy="692497"/>
          </a:xfrm>
          <a:prstGeom prst="rect">
            <a:avLst/>
          </a:prstGeom>
        </p:spPr>
        <p:txBody>
          <a:bodyPr wrap="square" lIns="0" tIns="0" rIns="36000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IBM Plex Sans Medium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3818014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2">
            <a:extLst>
              <a:ext uri="{FF2B5EF4-FFF2-40B4-BE49-F238E27FC236}">
                <a16:creationId xmlns:a16="http://schemas.microsoft.com/office/drawing/2014/main" id="{85F28F63-4410-51B3-C874-613F837CDD3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975724" y="0"/>
            <a:ext cx="3216275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8496300" cy="1080490"/>
          </a:xfrm>
          <a:prstGeom prst="rect">
            <a:avLst/>
          </a:prstGeom>
        </p:spPr>
        <p:txBody>
          <a:bodyPr lIns="0" tIns="0" rIns="36000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3717040"/>
            <a:ext cx="8496300" cy="906980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28575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marL="285750" marR="0" lvl="0" indent="-28575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Cliquez ici pour ajouter du texte courant</a:t>
            </a:r>
          </a:p>
          <a:p>
            <a:pPr marL="285750" marR="0" lvl="0" indent="-28575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Cliquez ici pour ajouter du texte courant</a:t>
            </a:r>
          </a:p>
          <a:p>
            <a:pPr lvl="0"/>
            <a:endParaRPr lang="fr-FR" dirty="0"/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1932475-7A8A-6E7B-34D2-C187452DBDD4}"/>
              </a:ext>
            </a:extLst>
          </p:cNvPr>
          <p:cNvSpPr txBox="1">
            <a:spLocks/>
          </p:cNvSpPr>
          <p:nvPr userDrawn="1"/>
        </p:nvSpPr>
        <p:spPr>
          <a:xfrm>
            <a:off x="9193212" y="2339069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ts val="176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baseline="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61" name="Espace réservé du texte 10">
            <a:extLst>
              <a:ext uri="{FF2B5EF4-FFF2-40B4-BE49-F238E27FC236}">
                <a16:creationId xmlns:a16="http://schemas.microsoft.com/office/drawing/2014/main" id="{004A83C6-DC1E-F624-88B8-9073501B346E}"/>
              </a:ext>
            </a:extLst>
          </p:cNvPr>
          <p:cNvSpPr txBox="1">
            <a:spLocks/>
          </p:cNvSpPr>
          <p:nvPr userDrawn="1"/>
        </p:nvSpPr>
        <p:spPr>
          <a:xfrm>
            <a:off x="9838942" y="50075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62" name="Espace réservé du texte 10">
            <a:extLst>
              <a:ext uri="{FF2B5EF4-FFF2-40B4-BE49-F238E27FC236}">
                <a16:creationId xmlns:a16="http://schemas.microsoft.com/office/drawing/2014/main" id="{ADE28056-A7DE-9F78-B761-FABCA8CD58EB}"/>
              </a:ext>
            </a:extLst>
          </p:cNvPr>
          <p:cNvSpPr txBox="1">
            <a:spLocks/>
          </p:cNvSpPr>
          <p:nvPr userDrawn="1"/>
        </p:nvSpPr>
        <p:spPr>
          <a:xfrm>
            <a:off x="9648515" y="4875601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94F2418C-1DFC-48A6-A831-8BCFB6B37F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8496300" cy="692497"/>
          </a:xfrm>
          <a:prstGeom prst="rect">
            <a:avLst/>
          </a:prstGeom>
        </p:spPr>
        <p:txBody>
          <a:bodyPr wrap="square" lIns="0" tIns="0" rIns="36000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IBM Plex Sans Medium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100409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image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11233150" cy="1080490"/>
          </a:xfrm>
          <a:prstGeom prst="rect">
            <a:avLst/>
          </a:prstGeom>
        </p:spPr>
        <p:txBody>
          <a:bodyPr lIns="0" tIns="0" rIns="36000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3717040"/>
            <a:ext cx="11233150" cy="906980"/>
          </a:xfrm>
          <a:prstGeom prst="rect">
            <a:avLst/>
          </a:prstGeom>
        </p:spPr>
        <p:txBody>
          <a:bodyPr lIns="0" tIns="0" rIns="360000" bIns="0">
            <a:spAutoFit/>
          </a:bodyPr>
          <a:lstStyle>
            <a:lvl1pPr marL="28575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marL="285750" marR="0" lvl="0" indent="-28575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Cliquez ici pour ajouter du texte courant</a:t>
            </a:r>
          </a:p>
          <a:p>
            <a:pPr marL="285750" marR="0" lvl="0" indent="-28575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Cliquez ici pour ajouter du texte courant</a:t>
            </a:r>
          </a:p>
          <a:p>
            <a:pPr lvl="0"/>
            <a:endParaRPr lang="fr-FR" dirty="0"/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1932475-7A8A-6E7B-34D2-C187452DBDD4}"/>
              </a:ext>
            </a:extLst>
          </p:cNvPr>
          <p:cNvSpPr txBox="1">
            <a:spLocks/>
          </p:cNvSpPr>
          <p:nvPr userDrawn="1"/>
        </p:nvSpPr>
        <p:spPr>
          <a:xfrm>
            <a:off x="9193212" y="2339069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ts val="176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baseline="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61" name="Espace réservé du texte 10">
            <a:extLst>
              <a:ext uri="{FF2B5EF4-FFF2-40B4-BE49-F238E27FC236}">
                <a16:creationId xmlns:a16="http://schemas.microsoft.com/office/drawing/2014/main" id="{004A83C6-DC1E-F624-88B8-9073501B346E}"/>
              </a:ext>
            </a:extLst>
          </p:cNvPr>
          <p:cNvSpPr txBox="1">
            <a:spLocks/>
          </p:cNvSpPr>
          <p:nvPr userDrawn="1"/>
        </p:nvSpPr>
        <p:spPr>
          <a:xfrm>
            <a:off x="9838942" y="50075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62" name="Espace réservé du texte 10">
            <a:extLst>
              <a:ext uri="{FF2B5EF4-FFF2-40B4-BE49-F238E27FC236}">
                <a16:creationId xmlns:a16="http://schemas.microsoft.com/office/drawing/2014/main" id="{ADE28056-A7DE-9F78-B761-FABCA8CD58EB}"/>
              </a:ext>
            </a:extLst>
          </p:cNvPr>
          <p:cNvSpPr txBox="1">
            <a:spLocks/>
          </p:cNvSpPr>
          <p:nvPr userDrawn="1"/>
        </p:nvSpPr>
        <p:spPr>
          <a:xfrm>
            <a:off x="9648515" y="4875601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CC20F23C-BF47-14DB-BDE9-56E947A879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11233150" cy="692497"/>
          </a:xfrm>
          <a:prstGeom prst="rect">
            <a:avLst/>
          </a:prstGeom>
        </p:spPr>
        <p:txBody>
          <a:bodyPr wrap="square" lIns="0" tIns="0" rIns="36000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IBM Plex Sans Medium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457778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11233150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6" y="3717040"/>
            <a:ext cx="3528696" cy="2304320"/>
          </a:xfrm>
          <a:prstGeom prst="rect">
            <a:avLst/>
          </a:prstGeom>
        </p:spPr>
        <p:txBody>
          <a:bodyPr lIns="0" tIns="0" rIns="14400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" name="Espace réservé du texte 22">
            <a:extLst>
              <a:ext uri="{FF2B5EF4-FFF2-40B4-BE49-F238E27FC236}">
                <a16:creationId xmlns:a16="http://schemas.microsoft.com/office/drawing/2014/main" id="{50BDB343-0DEB-CAD3-FA7E-0C1FEB1EC5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4655" y="1696846"/>
            <a:ext cx="11235377" cy="14319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60"/>
              </a:lnSpc>
              <a:spcBef>
                <a:spcPts val="0"/>
              </a:spcBef>
              <a:buNone/>
              <a:defRPr sz="1800" b="1" i="0">
                <a:solidFill>
                  <a:schemeClr val="accent4"/>
                </a:solidFill>
                <a:latin typeface="Satoshi" pitchFamily="2" charset="77"/>
              </a:defRPr>
            </a:lvl1pPr>
          </a:lstStyle>
          <a:p>
            <a:pPr lvl="0"/>
            <a:r>
              <a:rPr lang="fr-FR" dirty="0"/>
              <a:t>Cliquez ici pour ajouter une introduction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1932475-7A8A-6E7B-34D2-C187452DBDD4}"/>
              </a:ext>
            </a:extLst>
          </p:cNvPr>
          <p:cNvSpPr txBox="1">
            <a:spLocks/>
          </p:cNvSpPr>
          <p:nvPr userDrawn="1"/>
        </p:nvSpPr>
        <p:spPr>
          <a:xfrm>
            <a:off x="9193212" y="2339069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ts val="176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baseline="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38C48D10-E1BC-A074-AA6D-0B830ADEE1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1652" y="3717040"/>
            <a:ext cx="3528696" cy="2304320"/>
          </a:xfrm>
          <a:prstGeom prst="rect">
            <a:avLst/>
          </a:prstGeom>
        </p:spPr>
        <p:txBody>
          <a:bodyPr lIns="0" tIns="0" rIns="14400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9EBA9D97-E8B0-84CD-3EF6-B82BCEA1C3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3878" y="3717040"/>
            <a:ext cx="3528696" cy="2304320"/>
          </a:xfrm>
          <a:prstGeom prst="rect">
            <a:avLst/>
          </a:prstGeom>
        </p:spPr>
        <p:txBody>
          <a:bodyPr lIns="0" tIns="0" rIns="14400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</p:spTree>
    <p:extLst>
      <p:ext uri="{BB962C8B-B14F-4D97-AF65-F5344CB8AC3E}">
        <p14:creationId xmlns:p14="http://schemas.microsoft.com/office/powerpoint/2010/main" val="2230533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plat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C1932475-7A8A-6E7B-34D2-C187452DBDD4}"/>
              </a:ext>
            </a:extLst>
          </p:cNvPr>
          <p:cNvSpPr txBox="1">
            <a:spLocks/>
          </p:cNvSpPr>
          <p:nvPr userDrawn="1"/>
        </p:nvSpPr>
        <p:spPr>
          <a:xfrm>
            <a:off x="9193212" y="2339069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ts val="176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baseline="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F966B9-C870-C876-22E3-FA50855E2838}"/>
              </a:ext>
            </a:extLst>
          </p:cNvPr>
          <p:cNvSpPr/>
          <p:nvPr userDrawn="1"/>
        </p:nvSpPr>
        <p:spPr>
          <a:xfrm>
            <a:off x="0" y="-4468"/>
            <a:ext cx="6096000" cy="6386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9D62ECF7-224F-BE76-8261-978BD9AB7D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616575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3"/>
                </a:solidFill>
                <a:latin typeface="IBM Plex Sans SemiBold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9B51E19D-7186-A4AC-AF8E-F28CC8138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5616575" cy="9951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bg1"/>
                </a:solidFill>
                <a:latin typeface="IBM Plex Sans Medium" panose="020B0503050203000203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4AB6C5AF-C111-CDBB-4E0D-9ED7BB0B5B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84040" y="894747"/>
            <a:ext cx="5317444" cy="14443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courant. </a:t>
            </a:r>
          </a:p>
        </p:txBody>
      </p:sp>
      <p:sp>
        <p:nvSpPr>
          <p:cNvPr id="3" name="Espace réservé du texte 22">
            <a:extLst>
              <a:ext uri="{FF2B5EF4-FFF2-40B4-BE49-F238E27FC236}">
                <a16:creationId xmlns:a16="http://schemas.microsoft.com/office/drawing/2014/main" id="{F0B1460B-09A0-E802-BF68-995EF59092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4041" y="511312"/>
            <a:ext cx="5317444" cy="3834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60"/>
              </a:lnSpc>
              <a:spcBef>
                <a:spcPts val="0"/>
              </a:spcBef>
              <a:buNone/>
              <a:defRPr sz="1800" b="1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fr-FR" dirty="0"/>
              <a:t>Cliquez ici pour ajouter un </a:t>
            </a:r>
            <a:r>
              <a:rPr lang="fr-FR" dirty="0" err="1"/>
              <a:t>inter-titre</a:t>
            </a:r>
            <a:endParaRPr lang="fr-FR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54E708B3-7AF0-C96A-6482-9DED857802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84040" y="2794667"/>
            <a:ext cx="5317444" cy="14443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courant. </a:t>
            </a:r>
          </a:p>
        </p:txBody>
      </p:sp>
      <p:sp>
        <p:nvSpPr>
          <p:cNvPr id="5" name="Espace réservé du texte 22">
            <a:extLst>
              <a:ext uri="{FF2B5EF4-FFF2-40B4-BE49-F238E27FC236}">
                <a16:creationId xmlns:a16="http://schemas.microsoft.com/office/drawing/2014/main" id="{DC35D55A-5BA3-123A-E597-9FA96CB9239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84041" y="2411232"/>
            <a:ext cx="5317444" cy="3834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60"/>
              </a:lnSpc>
              <a:spcBef>
                <a:spcPts val="0"/>
              </a:spcBef>
              <a:buNone/>
              <a:defRPr sz="1800" b="1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fr-FR" dirty="0"/>
              <a:t>Cliquez ici pour ajouter un </a:t>
            </a:r>
            <a:r>
              <a:rPr lang="fr-FR" dirty="0" err="1"/>
              <a:t>inter-titre</a:t>
            </a:r>
            <a:endParaRPr lang="fr-FR" dirty="0"/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90C94401-3FE7-31B7-5B7B-5E223F9E364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5130" y="4704747"/>
            <a:ext cx="5317444" cy="14443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400" b="1" i="0">
                <a:solidFill>
                  <a:srgbClr val="000000"/>
                </a:solidFill>
                <a:latin typeface="Satoshi" pitchFamily="2" charset="77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courant. </a:t>
            </a:r>
          </a:p>
        </p:txBody>
      </p:sp>
      <p:sp>
        <p:nvSpPr>
          <p:cNvPr id="7" name="Espace réservé du texte 22">
            <a:extLst>
              <a:ext uri="{FF2B5EF4-FFF2-40B4-BE49-F238E27FC236}">
                <a16:creationId xmlns:a16="http://schemas.microsoft.com/office/drawing/2014/main" id="{2EA2D5D4-4DA0-52C0-7984-BDED62ECC04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95131" y="4321312"/>
            <a:ext cx="5317444" cy="3834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60"/>
              </a:lnSpc>
              <a:spcBef>
                <a:spcPts val="0"/>
              </a:spcBef>
              <a:buNone/>
              <a:defRPr sz="1800" b="1" i="0">
                <a:solidFill>
                  <a:schemeClr val="accent2"/>
                </a:solidFill>
                <a:latin typeface="Satoshi" pitchFamily="2" charset="77"/>
              </a:defRPr>
            </a:lvl1pPr>
          </a:lstStyle>
          <a:p>
            <a:pPr lvl="0"/>
            <a:r>
              <a:rPr lang="fr-FR" dirty="0"/>
              <a:t>Cliquez ici pour ajouter un </a:t>
            </a:r>
            <a:r>
              <a:rPr lang="fr-FR" dirty="0" err="1"/>
              <a:t>inter-titre</a:t>
            </a:r>
            <a:endParaRPr lang="fr-FR" dirty="0"/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7FC5D97E-3DF5-880B-0722-0053FC857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7654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C93E8-71E3-4E2A-8F7C-5A495EC5FBF6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1AE8-81F1-44C7-92D2-B6109C4EB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086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uverture trame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02B0362-72D9-E77F-74B8-BDD900A349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019" r="31440"/>
          <a:stretch/>
        </p:blipFill>
        <p:spPr>
          <a:xfrm>
            <a:off x="3863752" y="-501"/>
            <a:ext cx="8328248" cy="6858501"/>
          </a:xfrm>
          <a:prstGeom prst="rect">
            <a:avLst/>
          </a:prstGeom>
        </p:spPr>
      </p:pic>
      <p:pic>
        <p:nvPicPr>
          <p:cNvPr id="7" name="Image 6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0A30918-7A9D-DD57-9265-4FC71EA30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56" t="-2" r="2862" b="-2832"/>
          <a:stretch/>
        </p:blipFill>
        <p:spPr>
          <a:xfrm>
            <a:off x="0" y="-501"/>
            <a:ext cx="6531605" cy="7052311"/>
          </a:xfrm>
          <a:prstGeom prst="rect">
            <a:avLst/>
          </a:prstGeom>
        </p:spPr>
      </p:pic>
      <p:sp>
        <p:nvSpPr>
          <p:cNvPr id="16" name="Espace réservé du titre 1">
            <a:extLst>
              <a:ext uri="{FF2B5EF4-FFF2-40B4-BE49-F238E27FC236}">
                <a16:creationId xmlns:a16="http://schemas.microsoft.com/office/drawing/2014/main" id="{0713705B-5073-A3A8-7F11-ADCE02A63EDB}"/>
              </a:ext>
            </a:extLst>
          </p:cNvPr>
          <p:cNvSpPr txBox="1">
            <a:spLocks/>
          </p:cNvSpPr>
          <p:nvPr userDrawn="1"/>
        </p:nvSpPr>
        <p:spPr>
          <a:xfrm>
            <a:off x="479425" y="3564627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itre 1">
            <a:extLst>
              <a:ext uri="{FF2B5EF4-FFF2-40B4-BE49-F238E27FC236}">
                <a16:creationId xmlns:a16="http://schemas.microsoft.com/office/drawing/2014/main" id="{1ADB2D1D-1287-FEEC-BE39-688D34E27AC8}"/>
              </a:ext>
            </a:extLst>
          </p:cNvPr>
          <p:cNvSpPr txBox="1">
            <a:spLocks/>
          </p:cNvSpPr>
          <p:nvPr userDrawn="1"/>
        </p:nvSpPr>
        <p:spPr>
          <a:xfrm>
            <a:off x="479425" y="3722282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4AFA88FC-14A0-F865-9691-C00424D9F188}"/>
              </a:ext>
            </a:extLst>
          </p:cNvPr>
          <p:cNvSpPr txBox="1">
            <a:spLocks/>
          </p:cNvSpPr>
          <p:nvPr userDrawn="1"/>
        </p:nvSpPr>
        <p:spPr>
          <a:xfrm>
            <a:off x="407210" y="5897267"/>
            <a:ext cx="4871589" cy="859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034B118D-2FAA-524A-6BA3-69F972AE27A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760"/>
              </a:lnSpc>
              <a:buNone/>
              <a:defRPr sz="18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0A516C33-8358-C1A9-53E5-14770CC30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324866"/>
            <a:ext cx="5616575" cy="12961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ts val="5480"/>
              </a:lnSpc>
              <a:defRPr sz="5400" b="0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91206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2474967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" name="Titre 1"/>
          <p:cNvSpPr txBox="1">
            <a:spLocks/>
          </p:cNvSpPr>
          <p:nvPr userDrawn="1"/>
        </p:nvSpPr>
        <p:spPr>
          <a:xfrm>
            <a:off x="1982624" y="-80317"/>
            <a:ext cx="10093621" cy="1143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fr-FR" sz="20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583499" y="6516000"/>
            <a:ext cx="902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03029" y="3068929"/>
            <a:ext cx="11773216" cy="464416"/>
          </a:xfrm>
        </p:spPr>
        <p:txBody>
          <a:bodyPr>
            <a:noAutofit/>
          </a:bodyPr>
          <a:lstStyle>
            <a:lvl1pPr algn="ctr">
              <a:defRPr sz="40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3864716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980731"/>
            <a:ext cx="10972800" cy="51454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294B"/>
                </a:solidFill>
              </a:defRPr>
            </a:lvl2pPr>
            <a:lvl3pPr>
              <a:defRPr sz="1800">
                <a:solidFill>
                  <a:srgbClr val="00294B"/>
                </a:solidFill>
              </a:defRPr>
            </a:lvl3pPr>
            <a:lvl4pPr>
              <a:defRPr sz="1800">
                <a:solidFill>
                  <a:srgbClr val="00294B"/>
                </a:solidFill>
              </a:defRPr>
            </a:lvl4pPr>
            <a:lvl5pPr>
              <a:defRPr sz="1800">
                <a:solidFill>
                  <a:srgbClr val="00294B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516000"/>
            <a:ext cx="960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88E2FC32-ED7C-FA4B-94C4-3D0E5B749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28000" y="6498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94B"/>
                </a:solidFill>
              </a:defRPr>
            </a:lvl1pPr>
          </a:lstStyle>
          <a:p>
            <a:r>
              <a:rPr lang="fr-FR"/>
              <a:t>28/11/2023</a:t>
            </a:r>
            <a:endParaRPr lang="en-GB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FE2E31-FA02-3C4D-A384-3B4F60B7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39" y="1"/>
            <a:ext cx="9840416" cy="8203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03805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404202-FA8C-A8E2-44F1-BD0F84357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3E34-7DD0-8F41-906F-5A5517BFC09B}" type="datetimeFigureOut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71DC94-C9D9-1ED7-F06C-90CE0A8F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3789FE-16E4-3450-29D0-5F248CE93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EF908-814D-8E41-A367-5BBBD8E902B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44101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6644A1-505E-855B-F8A5-D3E25087B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68DDA-0437-1B4E-8324-D78EB8C0FBC1}" type="datetimeFigureOut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41E921-06EA-B38A-9C6F-F18FCD13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7F4E4C-D8C2-725B-C677-6696CD934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068D9-7ED7-DB4B-B479-659652BC229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1613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D0B296EA-8DD1-32CE-EE02-78080F626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accent1"/>
                </a:solidFill>
                <a:latin typeface="Satoshi" pitchFamily="2" charset="77"/>
              </a:defRPr>
            </a:lvl1pPr>
          </a:lstStyle>
          <a:p>
            <a:fld id="{623E7371-B7E4-094F-A15F-B89C8A21C322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B58ECF5F-128A-9FC3-058D-5634554C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29610" t="25925" r="17900" b="34347"/>
          <a:stretch/>
        </p:blipFill>
        <p:spPr>
          <a:xfrm>
            <a:off x="179055" y="6347534"/>
            <a:ext cx="372175" cy="39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7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53" r:id="rId3"/>
    <p:sldLayoutId id="2147483670" r:id="rId4"/>
    <p:sldLayoutId id="2147483663" r:id="rId5"/>
    <p:sldLayoutId id="2147483665" r:id="rId6"/>
    <p:sldLayoutId id="2147483654" r:id="rId7"/>
    <p:sldLayoutId id="2147483661" r:id="rId8"/>
    <p:sldLayoutId id="2147483676" r:id="rId9"/>
    <p:sldLayoutId id="2147483659" r:id="rId10"/>
    <p:sldLayoutId id="2147483662" r:id="rId11"/>
    <p:sldLayoutId id="2147483694" r:id="rId12"/>
    <p:sldLayoutId id="214748372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6633"/>
            <a:ext cx="12192000" cy="637887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088555" y="6516000"/>
            <a:ext cx="9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3969973" y="260648"/>
            <a:ext cx="6350496" cy="3460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dirty="0"/>
          </a:p>
        </p:txBody>
      </p:sp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1248139" y="-77258"/>
            <a:ext cx="9840416" cy="1021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766BF7-7152-8F4D-833A-7A2060F77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28000" y="6533923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294B"/>
                </a:solidFill>
              </a:defRPr>
            </a:lvl1pPr>
          </a:lstStyle>
          <a:p>
            <a:r>
              <a:rPr lang="fr-FR"/>
              <a:t>28/11/2023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70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</p:sldLayoutIdLst>
  <p:hf hdr="0" ftr="0"/>
  <p:txStyles>
    <p:titleStyle>
      <a:lvl1pPr algn="ctr" defTabSz="6858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E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FD02CA24-1E53-A6FE-BBDC-6C7DF21D44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9814C419-7CB2-0D5F-142D-575ADFDE1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FD506C-3C52-F68C-2BDF-378DBD0A9E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51AD7B60-55C0-8849-9DD2-570E202D37FC}" type="datetimeFigureOut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DF6592-003C-51E8-A25F-7F530C51B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5B32B6-5F09-2661-72E5-23DA228C2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441B69B-0960-4345-A1C2-FDB06447766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29233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svg"/><Relationship Id="rId4" Type="http://schemas.openxmlformats.org/officeDocument/2006/relationships/image" Target="../media/image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emf"/><Relationship Id="rId4" Type="http://schemas.openxmlformats.org/officeDocument/2006/relationships/image" Target="../media/image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emf"/><Relationship Id="rId4" Type="http://schemas.openxmlformats.org/officeDocument/2006/relationships/image" Target="../media/image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intranet.cnrs.fr/instituts/in2p3/formation/Pages/default.asp" TargetMode="External"/><Relationship Id="rId4" Type="http://schemas.openxmlformats.org/officeDocument/2006/relationships/hyperlink" Target="https://formation.in2p3.f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260E7DA8-4418-2A5B-A818-9DF8446604A0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227355" y="4283682"/>
            <a:ext cx="5436597" cy="152275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000" dirty="0"/>
              <a:t>Rencontre des COFO</a:t>
            </a:r>
            <a:endParaRPr lang="fr-FR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5398232-A181-F530-1D0B-E5AE8AE2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594492"/>
            <a:ext cx="5688632" cy="1452992"/>
          </a:xfrm>
        </p:spPr>
        <p:txBody>
          <a:bodyPr/>
          <a:lstStyle/>
          <a:p>
            <a:r>
              <a:rPr lang="fr-FR" sz="3200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Actions de formation In2p3</a:t>
            </a:r>
            <a:br>
              <a:rPr lang="fr-FR" sz="3200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736ED0-19D7-90C1-6D6D-9ED297CDC1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6881" y="336754"/>
            <a:ext cx="2498795" cy="1296144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6C325378-A849-0E65-13B5-549E72AD6083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850" t="36707" r="28821" b="34081"/>
          <a:stretch/>
        </p:blipFill>
        <p:spPr>
          <a:xfrm>
            <a:off x="4518627" y="156711"/>
            <a:ext cx="1656230" cy="1656230"/>
          </a:xfrm>
          <a:prstGeom prst="rect">
            <a:avLst/>
          </a:prstGeom>
        </p:spPr>
      </p:pic>
      <p:pic>
        <p:nvPicPr>
          <p:cNvPr id="11" name="Graphique 10">
            <a:extLst>
              <a:ext uri="{FF2B5EF4-FFF2-40B4-BE49-F238E27FC236}">
                <a16:creationId xmlns:a16="http://schemas.microsoft.com/office/drawing/2014/main" id="{657D06BE-BE25-CBAF-42E3-EB6EC279678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5598" y="5469156"/>
            <a:ext cx="163920" cy="10108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71C5791-C16F-9515-BE9C-1D025AB758C5}"/>
              </a:ext>
            </a:extLst>
          </p:cNvPr>
          <p:cNvSpPr txBox="1"/>
          <p:nvPr/>
        </p:nvSpPr>
        <p:spPr>
          <a:xfrm>
            <a:off x="695863" y="5445224"/>
            <a:ext cx="1030154" cy="1800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z="13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octobre 2026</a:t>
            </a:r>
          </a:p>
        </p:txBody>
      </p:sp>
    </p:spTree>
    <p:extLst>
      <p:ext uri="{BB962C8B-B14F-4D97-AF65-F5344CB8AC3E}">
        <p14:creationId xmlns:p14="http://schemas.microsoft.com/office/powerpoint/2010/main" val="4181440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B4522-9BA6-5527-6409-3F2CDCCC9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896D427-5A6E-A5A9-DFCA-1696C5C4FD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CE2ABE74-6D63-B17A-2555-F14BD9EF65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08CF2D8E-1FC4-2833-8876-C4D14159A1D1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F595E7B7-C90C-8C59-636A-AE4505C8655D}"/>
              </a:ext>
            </a:extLst>
          </p:cNvPr>
          <p:cNvSpPr txBox="1">
            <a:spLocks/>
          </p:cNvSpPr>
          <p:nvPr/>
        </p:nvSpPr>
        <p:spPr bwMode="auto">
          <a:xfrm>
            <a:off x="225340" y="-45058"/>
            <a:ext cx="7124140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Sommaire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A347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E0EA86-EBD2-3DCD-162A-4515444FAA3C}"/>
              </a:ext>
            </a:extLst>
          </p:cNvPr>
          <p:cNvSpPr/>
          <p:nvPr/>
        </p:nvSpPr>
        <p:spPr>
          <a:xfrm>
            <a:off x="2071995" y="1700808"/>
            <a:ext cx="9208581" cy="403244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t"/>
          <a:lstStyle/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Bilan campagne d’apprentissage 2026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ANF 2026 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Demandes Actions Nationales de Formation 2027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Ecoles Thématiques 2026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Demandes Ecoles thématiques 2027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Autres actions de formation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Page web formation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Rôle du COFO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Prochaine rencontre des COFO 2027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8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FDF73-0974-7EAF-F5FE-B0DDF8167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A01E71B2-F0A4-7318-1DDD-C96127F7B0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17674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46D0D06B-3F07-A190-74CE-C73966BCD9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7CD87FD8-4B82-8F80-5734-45A55C923635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3A63B377-E1D4-1DE6-5F45-5EF85BB5D7BA}"/>
              </a:ext>
            </a:extLst>
          </p:cNvPr>
          <p:cNvSpPr txBox="1">
            <a:spLocks/>
          </p:cNvSpPr>
          <p:nvPr/>
        </p:nvSpPr>
        <p:spPr bwMode="auto">
          <a:xfrm>
            <a:off x="350390" y="-27384"/>
            <a:ext cx="1166161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Bilan campagne d’apprentissage 2026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rgbClr val="2A347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C81BB7-374C-0B4D-9775-1FD03FF0D81D}"/>
              </a:ext>
            </a:extLst>
          </p:cNvPr>
          <p:cNvSpPr/>
          <p:nvPr/>
        </p:nvSpPr>
        <p:spPr>
          <a:xfrm>
            <a:off x="431108" y="1052736"/>
            <a:ext cx="11259125" cy="5544616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t"/>
          <a:lstStyle/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21 demandes dans les temps pour 21 possibilités : toutes acceptées par la DRH CNRS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Plusieurs demandes hors calendrier : aucune dérogation possible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b="1" dirty="0">
                <a:solidFill>
                  <a:schemeClr val="accent1"/>
                </a:solidFill>
              </a:rPr>
              <a:t>Finances et calendrier : prévoir le recrutement des apprentis en année n-1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21 apprentis recrutés : 3 BUT, 4 Ecoles d’ingénieurs, 7 MASTER, 4 BTS, 1 licence PRO, 1 Bachelor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1 APC, 4 IPHC, 1 LLR, 2 GANIL, 3 </a:t>
            </a:r>
            <a:r>
              <a:rPr lang="fr-CH" sz="2400" dirty="0" err="1">
                <a:solidFill>
                  <a:schemeClr val="accent1"/>
                </a:solidFill>
              </a:rPr>
              <a:t>IJCLab</a:t>
            </a:r>
            <a:r>
              <a:rPr lang="fr-CH" sz="2400" dirty="0">
                <a:solidFill>
                  <a:schemeClr val="accent1"/>
                </a:solidFill>
              </a:rPr>
              <a:t>, 1 OMEGA, 1 SUBATECH, 1 LUPM, 2 LPNHE, 1 CPPM, 3 LPCA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Domaines : Qualité, Informatique, Microélectronique, Electronique, mécanique, Géomètre, Mesures physiques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Les MA : 2 AI, 8 IE, 9 IR 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Remarque : pas vraiment d’outil de suivi de l’action 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83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5305D-5C03-6F61-985F-807A41141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9C01D698-9446-3743-8658-C84BC729AD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17674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2B30F6B4-3CEC-143B-A6BD-A029E1B0B5E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D18A6634-DA5B-6CAE-2671-DCB779D0C2FC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71923876-D4DC-A463-92AE-1E974F7BB16E}"/>
              </a:ext>
            </a:extLst>
          </p:cNvPr>
          <p:cNvSpPr txBox="1">
            <a:spLocks/>
          </p:cNvSpPr>
          <p:nvPr/>
        </p:nvSpPr>
        <p:spPr bwMode="auto">
          <a:xfrm>
            <a:off x="411054" y="-99392"/>
            <a:ext cx="1166161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Quelques remarques sur les demandes 2026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8186DC-B664-AB2E-C1E4-6B184FA7395D}"/>
              </a:ext>
            </a:extLst>
          </p:cNvPr>
          <p:cNvSpPr/>
          <p:nvPr/>
        </p:nvSpPr>
        <p:spPr>
          <a:xfrm>
            <a:off x="623392" y="1268759"/>
            <a:ext cx="11259104" cy="5477315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t"/>
          <a:lstStyle/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Dans l’ensemble la procédure est très bien respectée : contact avec la DR et contact avec </a:t>
            </a:r>
            <a:r>
              <a:rPr lang="fr-CH" sz="2400" dirty="0" err="1">
                <a:solidFill>
                  <a:schemeClr val="accent1"/>
                </a:solidFill>
              </a:rPr>
              <a:t>DSaF</a:t>
            </a:r>
            <a:r>
              <a:rPr lang="fr-CH" sz="2400" dirty="0">
                <a:solidFill>
                  <a:schemeClr val="accent1"/>
                </a:solidFill>
              </a:rPr>
              <a:t> avant le dépôt des dossiers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Très peu de dossiers tardifs, 3 demandes hors délais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Demandes à noter : une demande en administration, une demande en atelier mécanique, une demande en alignement, une demande en cibles/sources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Coût élevé des frais d’apprentissage et difficultés financières des laboratoires</a:t>
            </a: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r>
              <a:rPr lang="fr-CH" sz="2400" b="1" dirty="0">
                <a:solidFill>
                  <a:schemeClr val="accent1"/>
                </a:solidFill>
              </a:rPr>
              <a:t>Pour 2027 : négociation des frais d’apprentissage ?</a:t>
            </a:r>
            <a:r>
              <a:rPr lang="fr-CH" sz="2400" dirty="0">
                <a:solidFill>
                  <a:schemeClr val="accent1"/>
                </a:solidFill>
              </a:rPr>
              <a:t>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 Quelques difficultés habituelles (défection, contrats…) mais dans l’ensemble un ressenti plutôt positif.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Les recrutements des apprentis se sont faits malgré la conjoncture CDD défavorable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b="1" dirty="0">
                <a:solidFill>
                  <a:schemeClr val="accent1"/>
                </a:solidFill>
              </a:rPr>
              <a:t>Proposition : un échange entre les apprentis en février ? Et un autre entre MA 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b="1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36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3B478-9B83-18B6-7B60-404ED3CD0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9510D18B-3587-2D09-938C-9EEA7E654A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EEE790E3-B92C-168B-9090-7D89A92726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5FE0B423-30E8-4896-02B2-B356213D61D1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D1E87635-94FA-9865-74AE-A08CBB089501}"/>
              </a:ext>
            </a:extLst>
          </p:cNvPr>
          <p:cNvSpPr txBox="1">
            <a:spLocks/>
          </p:cNvSpPr>
          <p:nvPr/>
        </p:nvSpPr>
        <p:spPr bwMode="auto">
          <a:xfrm>
            <a:off x="839416" y="-196531"/>
            <a:ext cx="10081120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A347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Actions Nationales de Formation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975195-BE39-E0F4-E328-77CB0DACED44}"/>
              </a:ext>
            </a:extLst>
          </p:cNvPr>
          <p:cNvSpPr/>
          <p:nvPr/>
        </p:nvSpPr>
        <p:spPr>
          <a:xfrm>
            <a:off x="609922" y="5342679"/>
            <a:ext cx="10081119" cy="1321275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t"/>
          <a:lstStyle/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Campagne 2028 : 1</a:t>
            </a:r>
            <a:r>
              <a:rPr lang="fr-CH" sz="2400" baseline="30000" dirty="0">
                <a:solidFill>
                  <a:schemeClr val="accent1"/>
                </a:solidFill>
              </a:rPr>
              <a:t>er</a:t>
            </a:r>
            <a:r>
              <a:rPr lang="fr-CH" sz="2400" dirty="0">
                <a:solidFill>
                  <a:schemeClr val="accent1"/>
                </a:solidFill>
              </a:rPr>
              <a:t> semestre 2027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Réflexion sur les demandes d’ANF 2028 fin 2026 avec les porteurs habituels, les RTDT, la direction in2p3, les réseaux métiers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245E19-5C88-B012-365A-4CEAE3A64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271" y="908721"/>
            <a:ext cx="1041334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1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6DBE-3AE5-C219-3421-FA7C82494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877C52C9-6F8A-D5A8-82A7-7506B09AD2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68529699-B14E-50BC-454D-AA56AAA4C95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9820C24F-57CE-067C-2E2C-2328FED326E0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47BE36E9-0F6C-4D71-AFB4-AF08F78C6AE6}"/>
              </a:ext>
            </a:extLst>
          </p:cNvPr>
          <p:cNvSpPr txBox="1">
            <a:spLocks/>
          </p:cNvSpPr>
          <p:nvPr/>
        </p:nvSpPr>
        <p:spPr bwMode="auto">
          <a:xfrm>
            <a:off x="225340" y="451541"/>
            <a:ext cx="5709424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A347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Programmation Actions Nationales de Formation 2027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07CEA1-A166-886E-A45A-F37D2C723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961" y="155961"/>
            <a:ext cx="6048672" cy="65901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F83364-248C-083F-B301-FC049F31954F}"/>
              </a:ext>
            </a:extLst>
          </p:cNvPr>
          <p:cNvSpPr/>
          <p:nvPr/>
        </p:nvSpPr>
        <p:spPr>
          <a:xfrm>
            <a:off x="407367" y="3076507"/>
            <a:ext cx="5101227" cy="222470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t"/>
          <a:lstStyle/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Arbitrages début 2027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Discussions entre la DRH CNRS et la </a:t>
            </a:r>
            <a:r>
              <a:rPr lang="fr-CH" sz="2400" dirty="0" err="1">
                <a:solidFill>
                  <a:schemeClr val="accent1"/>
                </a:solidFill>
              </a:rPr>
              <a:t>DSaF</a:t>
            </a:r>
            <a:r>
              <a:rPr lang="fr-CH" sz="2400" dirty="0">
                <a:solidFill>
                  <a:schemeClr val="accent1"/>
                </a:solidFill>
              </a:rPr>
              <a:t> fin 2026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fr-CH" sz="2400" dirty="0">
                <a:solidFill>
                  <a:schemeClr val="accent1"/>
                </a:solidFill>
              </a:rPr>
              <a:t>Diffusion : COFO, RTDT, Réseaux métiers…</a:t>
            </a: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defRPr/>
            </a:pPr>
            <a:endParaRPr lang="fr-CH" sz="2400" dirty="0">
              <a:solidFill>
                <a:schemeClr val="accent1"/>
              </a:solidFill>
            </a:endParaRPr>
          </a:p>
          <a:p>
            <a:pPr marL="342900" indent="-342900" defTabSz="685800">
              <a:spcAft>
                <a:spcPts val="6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fr-CH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43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4ACD-E1DB-FF2B-4683-A417D8B42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E8F1290A-56D1-758D-A7E0-8AE07EC70C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BA201816-DFC5-8FE1-80DF-A3559B2F08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CE3586FB-FEF3-CD16-7753-99B79CB16617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00D95016-E1AD-5557-C5A1-CA30A59CC655}"/>
              </a:ext>
            </a:extLst>
          </p:cNvPr>
          <p:cNvSpPr txBox="1">
            <a:spLocks/>
          </p:cNvSpPr>
          <p:nvPr/>
        </p:nvSpPr>
        <p:spPr bwMode="auto">
          <a:xfrm>
            <a:off x="225339" y="-45058"/>
            <a:ext cx="11558163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A347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Ecoles Thématiques 2026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6D2ECC-23A5-17E4-D0EC-BA6A3BE6E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440" y="1793300"/>
            <a:ext cx="10232022" cy="34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05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3366D-5F9A-898F-05D0-5859D988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3FF6DF46-B5F2-8C1E-A213-A53B702ECF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DDB79CCF-07DC-338B-1738-499BD32EC8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8F95A7A4-DD4C-A7E2-B16F-36B71157975E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14FE3F88-6199-4705-604E-DA561C526A6F}"/>
              </a:ext>
            </a:extLst>
          </p:cNvPr>
          <p:cNvSpPr txBox="1">
            <a:spLocks/>
          </p:cNvSpPr>
          <p:nvPr/>
        </p:nvSpPr>
        <p:spPr bwMode="auto">
          <a:xfrm>
            <a:off x="225339" y="-45058"/>
            <a:ext cx="11558163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A347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Demandes d’Ecoles Thématiques 2027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6E9E5BA-840E-1FBD-1604-75F1E7EE553B}"/>
              </a:ext>
            </a:extLst>
          </p:cNvPr>
          <p:cNvSpPr txBox="1"/>
          <p:nvPr/>
        </p:nvSpPr>
        <p:spPr>
          <a:xfrm>
            <a:off x="1775521" y="1484784"/>
            <a:ext cx="10007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Les ET sont essentiellement portées par des chercheurs (IT dans les comités de pilotage)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Ecole de GIF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De la Physique au Détecteur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Détecteurs Très Basse Température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Manitou (Ondes Gravitationnelles)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8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2 demandes hors calendrier (Ecole Joliot Curie et Simulations Détecteurs SIMDET)</a:t>
            </a:r>
          </a:p>
        </p:txBody>
      </p:sp>
    </p:spTree>
    <p:extLst>
      <p:ext uri="{BB962C8B-B14F-4D97-AF65-F5344CB8AC3E}">
        <p14:creationId xmlns:p14="http://schemas.microsoft.com/office/powerpoint/2010/main" val="318633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F9AC-54DC-FDBC-8064-770920B81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71A7BF8-FA8F-8B75-7E40-09F69D5B96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7EF33D31-F99C-435B-729E-580312FB97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7E27619A-566A-7530-1221-6800787AF5D8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B4A051A9-4BE0-72BB-B922-94E012C2335A}"/>
              </a:ext>
            </a:extLst>
          </p:cNvPr>
          <p:cNvSpPr txBox="1">
            <a:spLocks/>
          </p:cNvSpPr>
          <p:nvPr/>
        </p:nvSpPr>
        <p:spPr bwMode="auto">
          <a:xfrm>
            <a:off x="225339" y="-45058"/>
            <a:ext cx="11558163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autres formations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A347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9CD31BE-D590-5BB0-49E6-13CCAC456793}"/>
              </a:ext>
            </a:extLst>
          </p:cNvPr>
          <p:cNvSpPr txBox="1"/>
          <p:nvPr/>
        </p:nvSpPr>
        <p:spPr>
          <a:xfrm>
            <a:off x="695400" y="1474906"/>
            <a:ext cx="107291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Workshops spécialisés, « Ecoles » CNRS financées par des crédits autres….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Réel problème de diffusion de l’information : rôle des COFO, des RTDT, des comités de pilotage des réseaux..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Futures méthodes de formation à mettre en place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Recensement de l’existant dans les laboratoires (cours, etc…)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Catalogue de formations en ligne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…  </a:t>
            </a:r>
          </a:p>
          <a:p>
            <a:pPr lvl="1"/>
            <a:endParaRPr lang="fr-FR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4E843-0990-2378-D695-AFBA3627B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DBB6D8B9-DA55-0DC8-EDEE-A18D181224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1C1F5F2D-6AEA-E2B9-0FA1-032B9B7584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89E483B2-79F6-500F-4E7B-88FBCEC4C35F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188F822A-3278-7960-D7FE-61CE8157086A}"/>
              </a:ext>
            </a:extLst>
          </p:cNvPr>
          <p:cNvSpPr txBox="1">
            <a:spLocks/>
          </p:cNvSpPr>
          <p:nvPr/>
        </p:nvSpPr>
        <p:spPr bwMode="auto">
          <a:xfrm>
            <a:off x="225339" y="-45058"/>
            <a:ext cx="11558163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Pages web formation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A347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0E480C-5ACF-D46F-974C-2C78275E9353}"/>
              </a:ext>
            </a:extLst>
          </p:cNvPr>
          <p:cNvSpPr txBox="1"/>
          <p:nvPr/>
        </p:nvSpPr>
        <p:spPr>
          <a:xfrm>
            <a:off x="695400" y="2263512"/>
            <a:ext cx="10873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La page </a:t>
            </a:r>
            <a:r>
              <a:rPr lang="fr-FR" sz="2800" dirty="0">
                <a:solidFill>
                  <a:schemeClr val="accent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https://formation.in2p3.fr</a:t>
            </a:r>
            <a:r>
              <a:rPr lang="fr-FR" sz="2800" dirty="0">
                <a:solidFill>
                  <a:schemeClr val="accent1"/>
                </a:solidFill>
              </a:rPr>
              <a:t>, n’est plus maintenue parce que le CNRS a créé un nouveau site à utiliser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La page officielle : </a:t>
            </a:r>
            <a:r>
              <a:rPr lang="fr-FR" sz="2800" dirty="0">
                <a:solidFill>
                  <a:schemeClr val="accent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https://intranet.cnrs.fr/instituts/in2p3/formation/Pages/</a:t>
            </a:r>
            <a:r>
              <a:rPr lang="fr-FR" sz="2800" dirty="0" err="1">
                <a:solidFill>
                  <a:schemeClr val="accent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default.asp</a:t>
            </a:r>
            <a:r>
              <a:rPr lang="fr-FR" sz="2800" dirty="0" err="1">
                <a:solidFill>
                  <a:schemeClr val="accent2">
                    <a:lumMod val="75000"/>
                  </a:schemeClr>
                </a:solidFill>
              </a:rPr>
              <a:t>x</a:t>
            </a:r>
            <a:endParaRPr lang="fr-FR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A compléter dans les mois qui viennent…</a:t>
            </a:r>
          </a:p>
          <a:p>
            <a:pPr lvl="1"/>
            <a:endParaRPr lang="fr-FR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73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E3167-6AC4-1A10-2584-1A4CCDDFA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B44B6791-CA6E-F5CE-2500-42D921FDBE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740"/>
          <a:stretch/>
        </p:blipFill>
        <p:spPr>
          <a:xfrm>
            <a:off x="0" y="-45058"/>
            <a:ext cx="4071789" cy="6903058"/>
          </a:xfrm>
          <a:prstGeom prst="rect">
            <a:avLst/>
          </a:prstGeom>
        </p:spPr>
      </p:pic>
      <p:sp>
        <p:nvSpPr>
          <p:cNvPr id="42" name="Espace réservé du numéro de diapositive 3">
            <a:extLst>
              <a:ext uri="{FF2B5EF4-FFF2-40B4-BE49-F238E27FC236}">
                <a16:creationId xmlns:a16="http://schemas.microsoft.com/office/drawing/2014/main" id="{CC6A9D31-35F7-8736-A331-799AA5DDAA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rgbClr val="11284B"/>
                </a:solidFill>
                <a:latin typeface="Satoshi" pitchFamily="2" charset="77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A5345-16E1-8A41-8897-3EFCC67CC932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11284B"/>
                </a:solidFill>
                <a:effectLst/>
                <a:uLnTx/>
                <a:uFillTx/>
                <a:latin typeface="Satoshi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11284B"/>
              </a:solidFill>
              <a:effectLst/>
              <a:uLnTx/>
              <a:uFillTx/>
              <a:latin typeface="Satoshi" pitchFamily="2" charset="77"/>
              <a:ea typeface="+mn-ea"/>
              <a:cs typeface="+mn-cs"/>
            </a:endParaRPr>
          </a:p>
        </p:txBody>
      </p:sp>
      <p:pic>
        <p:nvPicPr>
          <p:cNvPr id="5" name="Graphique 3">
            <a:extLst>
              <a:ext uri="{FF2B5EF4-FFF2-40B4-BE49-F238E27FC236}">
                <a16:creationId xmlns:a16="http://schemas.microsoft.com/office/drawing/2014/main" id="{E22ED17E-C2BD-A648-7744-9A583761734E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610" t="25925" r="17900" b="34347"/>
          <a:stretch/>
        </p:blipFill>
        <p:spPr>
          <a:xfrm>
            <a:off x="225340" y="6347534"/>
            <a:ext cx="372175" cy="398541"/>
          </a:xfrm>
          <a:prstGeom prst="rect">
            <a:avLst/>
          </a:prstGeom>
        </p:spPr>
      </p:pic>
      <p:sp>
        <p:nvSpPr>
          <p:cNvPr id="17" name="Title 7">
            <a:extLst>
              <a:ext uri="{FF2B5EF4-FFF2-40B4-BE49-F238E27FC236}">
                <a16:creationId xmlns:a16="http://schemas.microsoft.com/office/drawing/2014/main" id="{8FEFC534-0449-C0C0-C4E5-6EAF60B6DA3A}"/>
              </a:ext>
            </a:extLst>
          </p:cNvPr>
          <p:cNvSpPr txBox="1">
            <a:spLocks/>
          </p:cNvSpPr>
          <p:nvPr/>
        </p:nvSpPr>
        <p:spPr bwMode="auto">
          <a:xfrm>
            <a:off x="225339" y="-45058"/>
            <a:ext cx="11558163" cy="13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srgbClr val="2A34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Rôle du COFO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2A347F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E7F12E-A3CD-21AD-7404-AB75BB9DE22E}"/>
              </a:ext>
            </a:extLst>
          </p:cNvPr>
          <p:cNvSpPr txBox="1"/>
          <p:nvPr/>
        </p:nvSpPr>
        <p:spPr>
          <a:xfrm>
            <a:off x="695400" y="2263512"/>
            <a:ext cx="108732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1"/>
                </a:solidFill>
              </a:rPr>
              <a:t>Reprise de l’action : </a:t>
            </a:r>
            <a:r>
              <a:rPr lang="fr-FR" sz="2800">
                <a:solidFill>
                  <a:schemeClr val="accent1"/>
                </a:solidFill>
              </a:rPr>
              <a:t>Catherine Dupré-Rachedi</a:t>
            </a:r>
            <a:r>
              <a:rPr lang="fr-FR" sz="2800" dirty="0">
                <a:solidFill>
                  <a:schemeClr val="accent1"/>
                </a:solidFill>
              </a:rPr>
              <a:t>, Michèle </a:t>
            </a:r>
            <a:r>
              <a:rPr lang="fr-FR" sz="2800" dirty="0" err="1">
                <a:solidFill>
                  <a:schemeClr val="accent1"/>
                </a:solidFill>
              </a:rPr>
              <a:t>Desumeur</a:t>
            </a:r>
            <a:r>
              <a:rPr lang="fr-FR" sz="2800" dirty="0">
                <a:solidFill>
                  <a:schemeClr val="accent1"/>
                </a:solidFill>
              </a:rPr>
              <a:t>, Franck Gastaldi, Pierrick </a:t>
            </a:r>
            <a:r>
              <a:rPr lang="fr-FR" sz="2800" dirty="0" err="1">
                <a:solidFill>
                  <a:schemeClr val="accent1"/>
                </a:solidFill>
              </a:rPr>
              <a:t>Dinaucourt</a:t>
            </a:r>
            <a:r>
              <a:rPr lang="fr-FR" sz="2800" dirty="0">
                <a:solidFill>
                  <a:schemeClr val="accent1"/>
                </a:solidFill>
              </a:rPr>
              <a:t>, Sandrine </a:t>
            </a:r>
            <a:r>
              <a:rPr lang="fr-FR" sz="2800" dirty="0" err="1">
                <a:solidFill>
                  <a:schemeClr val="accent1"/>
                </a:solidFill>
              </a:rPr>
              <a:t>Dubromel</a:t>
            </a:r>
            <a:r>
              <a:rPr lang="fr-FR" sz="2800" dirty="0">
                <a:solidFill>
                  <a:schemeClr val="accent1"/>
                </a:solidFill>
              </a:rPr>
              <a:t> </a:t>
            </a:r>
          </a:p>
          <a:p>
            <a:pPr lvl="1"/>
            <a:endParaRPr lang="fr-FR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119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7">
      <a:dk1>
        <a:srgbClr val="9AE2FF"/>
      </a:dk1>
      <a:lt1>
        <a:srgbClr val="FFFFFF"/>
      </a:lt1>
      <a:dk2>
        <a:srgbClr val="CDD7DC"/>
      </a:dk2>
      <a:lt2>
        <a:srgbClr val="EBF0F5"/>
      </a:lt2>
      <a:accent1>
        <a:srgbClr val="00284B"/>
      </a:accent1>
      <a:accent2>
        <a:srgbClr val="6941EB"/>
      </a:accent2>
      <a:accent3>
        <a:srgbClr val="FFEB6E"/>
      </a:accent3>
      <a:accent4>
        <a:srgbClr val="8296A5"/>
      </a:accent4>
      <a:accent5>
        <a:srgbClr val="FFBC75"/>
      </a:accent5>
      <a:accent6>
        <a:srgbClr val="B0EE89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PT_CNRS_2023" id="{83350C92-846B-8344-9A33-D317C3652433}" vid="{F21B3B7D-92D2-C04B-B684-B65C9A524CDD}"/>
    </a:ext>
  </a:extLst>
</a:theme>
</file>

<file path=ppt/theme/theme2.xml><?xml version="1.0" encoding="utf-8"?>
<a:theme xmlns:a="http://schemas.openxmlformats.org/drawingml/2006/main" name="Modele presentation IN2P3">
  <a:themeElements>
    <a:clrScheme name="Thème IN2P3">
      <a:dk1>
        <a:srgbClr val="00294B"/>
      </a:dk1>
      <a:lt1>
        <a:srgbClr val="FFFFFF"/>
      </a:lt1>
      <a:dk2>
        <a:srgbClr val="456487"/>
      </a:dk2>
      <a:lt2>
        <a:srgbClr val="FFFFFF"/>
      </a:lt2>
      <a:accent1>
        <a:srgbClr val="00294B"/>
      </a:accent1>
      <a:accent2>
        <a:srgbClr val="456487"/>
      </a:accent2>
      <a:accent3>
        <a:srgbClr val="E75112"/>
      </a:accent3>
      <a:accent4>
        <a:srgbClr val="62C4DD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_présentation_mensuelle.potx" id="{D023FFDD-4ABF-4755-B0E5-F6665BE189B7}" vid="{FAF66C0A-0EA8-456F-B3AD-965C525E28C9}"/>
    </a:ext>
  </a:extLst>
</a:theme>
</file>

<file path=ppt/theme/theme3.xml><?xml version="1.0" encoding="utf-8"?>
<a:theme xmlns:a="http://schemas.openxmlformats.org/drawingml/2006/main" name="Conception personnalisée">
  <a:themeElements>
    <a:clrScheme name="Jaun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20409</TotalTime>
  <Words>574</Words>
  <Application>Microsoft Macintosh PowerPoint</Application>
  <PresentationFormat>Grand écran</PresentationFormat>
  <Paragraphs>94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11</vt:i4>
      </vt:variant>
    </vt:vector>
  </HeadingPairs>
  <TitlesOfParts>
    <vt:vector size="24" baseType="lpstr">
      <vt:lpstr>Calibri</vt:lpstr>
      <vt:lpstr>Wingdings</vt:lpstr>
      <vt:lpstr>Arial</vt:lpstr>
      <vt:lpstr>Calibri Light</vt:lpstr>
      <vt:lpstr>Satoshi</vt:lpstr>
      <vt:lpstr>IBM Plex Sans Medium</vt:lpstr>
      <vt:lpstr>Arial Narrow</vt:lpstr>
      <vt:lpstr>Satoshi Medium</vt:lpstr>
      <vt:lpstr>IBM Plex Sans SemiBold</vt:lpstr>
      <vt:lpstr>IBM Plex Sans</vt:lpstr>
      <vt:lpstr>Thème Office</vt:lpstr>
      <vt:lpstr>Modele presentation IN2P3</vt:lpstr>
      <vt:lpstr>Conception personnalisée</vt:lpstr>
      <vt:lpstr>Actions de formation In2p3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Christelle ROY</dc:creator>
  <cp:keywords/>
  <dc:description/>
  <cp:lastModifiedBy>Microsoft Office User</cp:lastModifiedBy>
  <cp:revision>691</cp:revision>
  <dcterms:created xsi:type="dcterms:W3CDTF">2024-02-10T15:49:39Z</dcterms:created>
  <dcterms:modified xsi:type="dcterms:W3CDTF">2026-10-06T08:59:20Z</dcterms:modified>
  <cp:category/>
</cp:coreProperties>
</file>