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8" r:id="rId4"/>
    <p:sldId id="269" r:id="rId5"/>
    <p:sldId id="270" r:id="rId6"/>
    <p:sldId id="258" r:id="rId7"/>
    <p:sldId id="260" r:id="rId8"/>
    <p:sldId id="267" r:id="rId9"/>
    <p:sldId id="266" r:id="rId10"/>
    <p:sldId id="261" r:id="rId11"/>
    <p:sldId id="262" r:id="rId12"/>
    <p:sldId id="263" r:id="rId13"/>
    <p:sldId id="264" r:id="rId14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F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46"/>
  </p:normalViewPr>
  <p:slideViewPr>
    <p:cSldViewPr snapToGrid="0">
      <p:cViewPr varScale="1">
        <p:scale>
          <a:sx n="67" d="100"/>
          <a:sy n="67" d="100"/>
        </p:scale>
        <p:origin x="5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609A-6B6D-94BA-4034-E16F18B36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0ABB9-2748-92AC-3557-3E7F1AF50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35F29-6984-0E1E-7232-3E84BD008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07F98-0D0B-C8D3-CCCE-63AA4432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01E8-687E-82F8-EF3F-20D33EB0D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5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B67E-AA23-F596-0631-32CA95D3A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B04AF-F3A2-95EE-602C-D533B900C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C2CAC-07B9-4042-7114-1D0E20DBC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3F426-03B3-A3C3-D132-E0A20AAB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B046B-4C05-8999-1E2E-32F01752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81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8072-BF2F-476A-9279-9AE3BB4D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1878B-8633-657C-E2B9-A6BC44519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078B7-6363-8132-DD88-5EF28F87A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2BE77-AAEE-BC60-C405-9924DE6A7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45F61-D2AA-A673-F863-0ADE36FB9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156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900EB-B7A1-D250-F7ED-70B431628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6402-CDBA-4932-B1E8-4D48B1F44B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4F713-1A56-8B9E-3345-C6876781A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9F400-97D7-5A14-D38A-A7B8371E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2107C0-7516-A331-1D72-4506B93F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5863E-CE5F-1F52-AD95-C6BAF775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4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D90E2-8F0F-ECEF-A600-1A14DD796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09D47-3085-FDA6-93DF-DDE29C329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8F6EF2-3250-8A97-2822-ACE298E86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365DB9-0C2F-FFEE-BAED-5003ACA08B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942A27-D268-0D3C-48DB-F0C61E203C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7D75B1-4BBF-EB5A-397E-13400196B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67A902-B008-7860-E87B-3427618E6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E2C91F-85C9-952C-0D07-7C20029CF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3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F7B80-E2C4-D388-393D-627612C5A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B92F6-E87A-1AC8-46AE-54BFE1529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8D410-AE99-80DC-417D-722077B4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E4DAC-3923-2368-7339-1A8CB0AE5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3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2C1AF4-6871-32C1-5A91-569AAB9F7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BF076B-7788-5CC0-4B34-71928BE5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F5EB8-573E-06E4-8AFB-D1E026BCD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95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3094-56D8-5583-3624-4027FFB54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1E196-9D5E-8DBC-5A34-52C0B8892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5D643-B028-03E3-C2B2-485596573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B1D46-6D70-E31F-DBD8-60E264FBE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72DC8-7FEB-A537-E4F8-261F7CBE2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07757-67EC-2F61-2DEC-873816B9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749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1ED2-3DAE-BD18-C9E2-6741A26CA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1137D4-D66C-B637-0C7C-BC9FA674FE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CE325-8002-C9CF-FA8B-C63CE6F94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9498B-C1F2-B567-EA3A-F50F9206B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74E69-BECE-62EC-F108-2937088CC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99DAC-2268-82DE-8D93-A701F96AE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55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7302D-D17C-B770-FBD0-F85740C1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14FE32-2335-7E36-7864-EB701ADB8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6CBC5-EBB0-62B0-722C-807988586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E0B5C-7365-FF40-1EB5-53BAAD9EA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9D8C5-7663-339D-42C2-5BBCDEDB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7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0FF1E1-4F77-4E89-13E1-F3F2EA4BC5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1002A-E7F9-E8AB-2063-F53B4CB13F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D1690-C23A-4C87-8903-F88995896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6FA46-F2BF-4502-D27A-5C596BA8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77893-26DC-B9B8-C9FC-87DBE5142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2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98C32E-6A4D-7E37-FD3D-46017C7C2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40216-053D-4EA3-6072-1C56E93CC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107F7-FCED-D764-D8A5-ABA388966A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B6542-179C-9D4F-9EB9-DD02EE86394C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5A5A7-D3F8-AFDF-C63A-2BB191B39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55507-FB10-2C7F-37AD-5C6487481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648B-D1AA-4E41-8B07-D1CD0D6751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52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jp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png"/><Relationship Id="rId3" Type="http://schemas.openxmlformats.org/officeDocument/2006/relationships/package" Target="../embeddings/Microsoft_Word_Document.docx"/><Relationship Id="rId7" Type="http://schemas.openxmlformats.org/officeDocument/2006/relationships/image" Target="../media/image20.pn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emf"/><Relationship Id="rId11" Type="http://schemas.openxmlformats.org/officeDocument/2006/relationships/image" Target="../media/image23.jpg"/><Relationship Id="rId5" Type="http://schemas.openxmlformats.org/officeDocument/2006/relationships/package" Target="../embeddings/Microsoft_Word_Document1.docx"/><Relationship Id="rId10" Type="http://schemas.openxmlformats.org/officeDocument/2006/relationships/image" Target="../media/image15.png"/><Relationship Id="rId4" Type="http://schemas.openxmlformats.org/officeDocument/2006/relationships/image" Target="../media/image18.emf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24CE-140C-C39F-E00B-977D6680BC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err="1">
                <a:solidFill>
                  <a:schemeClr val="accent1">
                    <a:lumMod val="50000"/>
                  </a:schemeClr>
                </a:solidFill>
              </a:rPr>
              <a:t>BioALTO</a:t>
            </a: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5AA525-07C3-083E-F984-1C9199D701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Amélia MAIA LEITE, Quentin MOUCHARD</a:t>
            </a:r>
          </a:p>
          <a:p>
            <a:r>
              <a:rPr lang="fr-FR" dirty="0" err="1"/>
              <a:t>IJCLab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47DAA6-6F88-4AAB-BEF6-BFB22426E2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26063" r="11317" b="27112"/>
          <a:stretch/>
        </p:blipFill>
        <p:spPr>
          <a:xfrm>
            <a:off x="4783699" y="4908672"/>
            <a:ext cx="2624601" cy="1008000"/>
          </a:xfrm>
          <a:prstGeom prst="rect">
            <a:avLst/>
          </a:prstGeom>
        </p:spPr>
      </p:pic>
      <p:pic>
        <p:nvPicPr>
          <p:cNvPr id="5" name="Image 4" descr="P:\TRESODG\_Commun\5. Communication\Logo IdF\LOGO IDF 2019\VALISE_LOGO_RIDF_2019\1 ÔÇó VERSION STANDARD\JPG\WEB BASSE DEF\LOGO_RIDF_2019_WEB.jpg">
            <a:extLst>
              <a:ext uri="{FF2B5EF4-FFF2-40B4-BE49-F238E27FC236}">
                <a16:creationId xmlns:a16="http://schemas.microsoft.com/office/drawing/2014/main" id="{04050FAD-E754-48A6-9C27-FC053F830BA8}"/>
              </a:ext>
            </a:extLst>
          </p:cNvPr>
          <p:cNvPicPr/>
          <p:nvPr/>
        </p:nvPicPr>
        <p:blipFill>
          <a:blip r:embed="rId3"/>
          <a:stretch/>
        </p:blipFill>
        <p:spPr bwMode="auto">
          <a:xfrm>
            <a:off x="7554768" y="5180577"/>
            <a:ext cx="1274190" cy="46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EA2E13-0734-4635-A9D9-61F50DB45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985" y="4872672"/>
            <a:ext cx="1432976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79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Objectifs et défis scientifiques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A6BF194-B2F2-4F9A-B3E8-A4724569FAEA}"/>
              </a:ext>
            </a:extLst>
          </p:cNvPr>
          <p:cNvGrpSpPr>
            <a:grpSpLocks noChangeAspect="1"/>
          </p:cNvGrpSpPr>
          <p:nvPr/>
        </p:nvGrpSpPr>
        <p:grpSpPr>
          <a:xfrm>
            <a:off x="6672989" y="1998333"/>
            <a:ext cx="4065719" cy="3345381"/>
            <a:chOff x="6556356" y="2358346"/>
            <a:chExt cx="4128412" cy="3396966"/>
          </a:xfrm>
        </p:grpSpPr>
        <p:pic>
          <p:nvPicPr>
            <p:cNvPr id="5" name="Picture 25">
              <a:extLst>
                <a:ext uri="{FF2B5EF4-FFF2-40B4-BE49-F238E27FC236}">
                  <a16:creationId xmlns:a16="http://schemas.microsoft.com/office/drawing/2014/main" id="{90779E34-9A6B-4D0E-A1B9-FD06A3BAD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1962" r="22254" b="12319"/>
            <a:stretch/>
          </p:blipFill>
          <p:spPr bwMode="auto">
            <a:xfrm>
              <a:off x="7320444" y="2903862"/>
              <a:ext cx="3364324" cy="2388391"/>
            </a:xfrm>
            <a:prstGeom prst="rect">
              <a:avLst/>
            </a:prstGeom>
          </p:spPr>
        </p:pic>
        <p:pic>
          <p:nvPicPr>
            <p:cNvPr id="6" name="Image 4" descr="P:\TRESODG\_Commun\5. Communication\Logo IdF\LOGO IDF 2019\VALISE_LOGO_RIDF_2019\1 ÔÇó VERSION STANDARD\JPG\WEB BASSE DEF\LOGO_RIDF_2019_WEB.jpg">
              <a:extLst>
                <a:ext uri="{FF2B5EF4-FFF2-40B4-BE49-F238E27FC236}">
                  <a16:creationId xmlns:a16="http://schemas.microsoft.com/office/drawing/2014/main" id="{1A55B730-2A6D-403D-A756-D7D9D52E9B1B}"/>
                </a:ext>
              </a:extLst>
            </p:cNvPr>
            <p:cNvPicPr/>
            <p:nvPr/>
          </p:nvPicPr>
          <p:blipFill>
            <a:blip r:embed="rId3"/>
            <a:stretch/>
          </p:blipFill>
          <p:spPr bwMode="auto">
            <a:xfrm>
              <a:off x="8225482" y="2358346"/>
              <a:ext cx="1293838" cy="4713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age 32">
              <a:extLst>
                <a:ext uri="{FF2B5EF4-FFF2-40B4-BE49-F238E27FC236}">
                  <a16:creationId xmlns:a16="http://schemas.microsoft.com/office/drawing/2014/main" id="{25AF9697-86FA-4AE3-B43C-DAE147B22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8480179" y="5205869"/>
              <a:ext cx="1619953" cy="549443"/>
            </a:xfrm>
            <a:prstGeom prst="rect">
              <a:avLst/>
            </a:prstGeom>
          </p:spPr>
        </p:pic>
        <p:grpSp>
          <p:nvGrpSpPr>
            <p:cNvPr id="11" name="Groupe 28">
              <a:extLst>
                <a:ext uri="{FF2B5EF4-FFF2-40B4-BE49-F238E27FC236}">
                  <a16:creationId xmlns:a16="http://schemas.microsoft.com/office/drawing/2014/main" id="{5DD03948-7612-4E27-B938-6B9B3686E744}"/>
                </a:ext>
              </a:extLst>
            </p:cNvPr>
            <p:cNvGrpSpPr/>
            <p:nvPr/>
          </p:nvGrpSpPr>
          <p:grpSpPr bwMode="auto">
            <a:xfrm rot="19821080">
              <a:off x="7793289" y="2668601"/>
              <a:ext cx="207791" cy="629465"/>
              <a:chOff x="1360223" y="723091"/>
              <a:chExt cx="306250" cy="255209"/>
            </a:xfrm>
            <a:solidFill>
              <a:srgbClr val="00B050"/>
            </a:solidFill>
          </p:grpSpPr>
          <p:sp>
            <p:nvSpPr>
              <p:cNvPr id="18" name="Flèche : droite 29">
                <a:extLst>
                  <a:ext uri="{FF2B5EF4-FFF2-40B4-BE49-F238E27FC236}">
                    <a16:creationId xmlns:a16="http://schemas.microsoft.com/office/drawing/2014/main" id="{8D5A83BA-5345-45E8-BC9F-4F3A4A74447D}"/>
                  </a:ext>
                </a:extLst>
              </p:cNvPr>
              <p:cNvSpPr/>
              <p:nvPr/>
            </p:nvSpPr>
            <p:spPr bwMode="auto">
              <a:xfrm rot="5400000">
                <a:off x="1385743" y="697571"/>
                <a:ext cx="255209" cy="306250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Flèche : droite 4">
                <a:extLst>
                  <a:ext uri="{FF2B5EF4-FFF2-40B4-BE49-F238E27FC236}">
                    <a16:creationId xmlns:a16="http://schemas.microsoft.com/office/drawing/2014/main" id="{C82B6A6B-2F83-4B48-9DCE-1CC01290D0E0}"/>
                  </a:ext>
                </a:extLst>
              </p:cNvPr>
              <p:cNvSpPr txBox="1"/>
              <p:nvPr/>
            </p:nvSpPr>
            <p:spPr bwMode="auto">
              <a:xfrm>
                <a:off x="1421473" y="723092"/>
                <a:ext cx="183750" cy="178646"/>
              </a:xfrm>
              <a:prstGeom prst="rect">
                <a:avLst/>
              </a:prstGeom>
              <a:grpFill/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433399">
                  <a:lnSpc>
                    <a:spcPct val="90000"/>
                  </a:lnSpc>
                  <a:spcAft>
                    <a:spcPts val="0"/>
                  </a:spcAft>
                  <a:defRPr/>
                </a:pPr>
                <a:endParaRPr lang="en-US" sz="1000"/>
              </a:p>
            </p:txBody>
          </p:sp>
        </p:grpSp>
        <p:cxnSp>
          <p:nvCxnSpPr>
            <p:cNvPr id="12" name="Connecteur droit 8">
              <a:extLst>
                <a:ext uri="{FF2B5EF4-FFF2-40B4-BE49-F238E27FC236}">
                  <a16:creationId xmlns:a16="http://schemas.microsoft.com/office/drawing/2014/main" id="{3365F11F-4878-4617-9B93-118728C961E9}"/>
                </a:ext>
              </a:extLst>
            </p:cNvPr>
            <p:cNvCxnSpPr/>
            <p:nvPr/>
          </p:nvCxnSpPr>
          <p:spPr bwMode="auto">
            <a:xfrm>
              <a:off x="6556356" y="2773205"/>
              <a:ext cx="1340828" cy="608972"/>
            </a:xfrm>
            <a:prstGeom prst="line">
              <a:avLst/>
            </a:prstGeom>
            <a:ln w="28575">
              <a:solidFill>
                <a:srgbClr val="FE22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8">
              <a:extLst>
                <a:ext uri="{FF2B5EF4-FFF2-40B4-BE49-F238E27FC236}">
                  <a16:creationId xmlns:a16="http://schemas.microsoft.com/office/drawing/2014/main" id="{477418A7-1560-4EAD-9F75-A85E376B5A2F}"/>
                </a:ext>
              </a:extLst>
            </p:cNvPr>
            <p:cNvCxnSpPr/>
            <p:nvPr/>
          </p:nvCxnSpPr>
          <p:spPr bwMode="auto">
            <a:xfrm flipV="1">
              <a:off x="6556356" y="4022114"/>
              <a:ext cx="1808813" cy="25115"/>
            </a:xfrm>
            <a:prstGeom prst="line">
              <a:avLst/>
            </a:prstGeom>
            <a:ln w="28575">
              <a:solidFill>
                <a:srgbClr val="FE22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ZoneTexte 38">
            <a:extLst>
              <a:ext uri="{FF2B5EF4-FFF2-40B4-BE49-F238E27FC236}">
                <a16:creationId xmlns:a16="http://schemas.microsoft.com/office/drawing/2014/main" id="{D7F7FAA0-90E9-4730-BBA4-6827B7E39597}"/>
              </a:ext>
            </a:extLst>
          </p:cNvPr>
          <p:cNvSpPr txBox="1"/>
          <p:nvPr/>
        </p:nvSpPr>
        <p:spPr bwMode="auto">
          <a:xfrm>
            <a:off x="179901" y="4976559"/>
            <a:ext cx="7340757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1600" dirty="0"/>
              <a:t>Ce dispositif expérimental sera </a:t>
            </a:r>
            <a:r>
              <a:rPr lang="fr-FR" sz="1600" b="1" dirty="0"/>
              <a:t>unique</a:t>
            </a:r>
            <a:r>
              <a:rPr lang="fr-FR" sz="1600" dirty="0"/>
              <a:t> en France, grâce aux nouveaux équipements qui seront installés et aux faisceaux d’ions d’ALTO permettant de réaliser </a:t>
            </a:r>
            <a:r>
              <a:rPr lang="fr-FR" sz="1600" b="1" dirty="0"/>
              <a:t>des études </a:t>
            </a:r>
            <a:r>
              <a:rPr lang="fr-FR" sz="1600" b="1" dirty="0" err="1"/>
              <a:t>radiobiologiques</a:t>
            </a:r>
            <a:r>
              <a:rPr lang="fr-FR" sz="1600" b="1" dirty="0"/>
              <a:t> comparant les protons, les ions d’hélium, carbone</a:t>
            </a:r>
            <a:r>
              <a:rPr lang="fr-FR" sz="1600" dirty="0"/>
              <a:t>.</a:t>
            </a:r>
            <a:endParaRPr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DAB6A1-078A-4122-A28C-8AF10705C4C1}"/>
              </a:ext>
            </a:extLst>
          </p:cNvPr>
          <p:cNvSpPr/>
          <p:nvPr/>
        </p:nvSpPr>
        <p:spPr>
          <a:xfrm>
            <a:off x="365824" y="1292263"/>
            <a:ext cx="113207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Plateforme d’irradiation de pointe pour la recherche préclinique en hadronthérapie et en radiobiologie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CCE5B449-5BB9-48D3-8FF4-098CFD09F1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8138957"/>
                  </p:ext>
                </p:extLst>
              </p:nvPr>
            </p:nvGraphicFramePr>
            <p:xfrm>
              <a:off x="7751206" y="5470924"/>
              <a:ext cx="3816000" cy="102546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73908">
                      <a:extLst>
                        <a:ext uri="{9D8B030D-6E8A-4147-A177-3AD203B41FA5}">
                          <a16:colId xmlns:a16="http://schemas.microsoft.com/office/drawing/2014/main" val="1951189098"/>
                        </a:ext>
                      </a:extLst>
                    </a:gridCol>
                    <a:gridCol w="1705701">
                      <a:extLst>
                        <a:ext uri="{9D8B030D-6E8A-4147-A177-3AD203B41FA5}">
                          <a16:colId xmlns:a16="http://schemas.microsoft.com/office/drawing/2014/main" val="2880469689"/>
                        </a:ext>
                      </a:extLst>
                    </a:gridCol>
                    <a:gridCol w="1236391">
                      <a:extLst>
                        <a:ext uri="{9D8B030D-6E8A-4147-A177-3AD203B41FA5}">
                          <a16:colId xmlns:a16="http://schemas.microsoft.com/office/drawing/2014/main" val="34379966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Particules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Energies [MeV] (MeV/u)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050" dirty="0" err="1">
                              <a:effectLst/>
                            </a:rPr>
                            <a:t>Parcour</a:t>
                          </a:r>
                          <a:r>
                            <a:rPr lang="en-GB" sz="1050" dirty="0">
                              <a:effectLst/>
                            </a:rPr>
                            <a:t> [µm WET] </a:t>
                          </a:r>
                          <a:br>
                            <a:rPr lang="en-GB" sz="1050" dirty="0">
                              <a:effectLst/>
                            </a:rPr>
                          </a:br>
                          <a:r>
                            <a:rPr lang="en-GB" sz="1050" dirty="0">
                              <a:effectLst/>
                            </a:rPr>
                            <a:t>(5 cm air)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766511217"/>
                      </a:ext>
                    </a:extLst>
                  </a:tr>
                  <a:tr h="15494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>
                              <a:effectLst/>
                            </a:rPr>
                            <a:t>Protons </a:t>
                          </a:r>
                          <a14:m>
                            <m:oMath xmlns:m="http://schemas.openxmlformats.org/officeDocument/2006/math">
                              <m:sPre>
                                <m:sPrePr>
                                  <m:ctrlPr>
                                    <a:rPr lang="en-US" sz="105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fr-FR" sz="1050"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  <m:e>
                                  <m:r>
                                    <a:rPr lang="fr-FR" sz="1050">
                                      <a:effectLst/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sPre>
                            </m:oMath>
                          </a14:m>
                          <a:endParaRPr lang="en-U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4 – 25 (4 – 25)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160 – 6190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633530608"/>
                      </a:ext>
                    </a:extLst>
                  </a:tr>
                  <a:tr h="15494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Hélium </a:t>
                          </a:r>
                          <a14:m>
                            <m:oMath xmlns:m="http://schemas.openxmlformats.org/officeDocument/2006/math">
                              <m:sPre>
                                <m:sPrePr>
                                  <m:ctrlPr>
                                    <a:rPr lang="en-US" sz="105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fr-FR" sz="1050"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  <m:e>
                                  <m:r>
                                    <a:rPr lang="fr-FR" sz="1050">
                                      <a:effectLst/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sPre>
                              <m:r>
                                <a:rPr lang="fr-FR" sz="1050">
                                  <a:effectLst/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15 – 43 (3.75 – 10.75)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130 – 1290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785472843"/>
                      </a:ext>
                    </a:extLst>
                  </a:tr>
                  <a:tr h="15494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Carbone </a:t>
                          </a:r>
                          <a14:m>
                            <m:oMath xmlns:m="http://schemas.openxmlformats.org/officeDocument/2006/math">
                              <m:sPre>
                                <m:sPrePr>
                                  <m:ctrlPr>
                                    <a:rPr lang="en-US" sz="105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fr-FR" sz="1050">
                                      <a:effectLst/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p>
                                <m:e>
                                  <m:r>
                                    <a:rPr lang="fr-FR" sz="1050">
                                      <a:effectLst/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sPre>
                            </m:oMath>
                          </a14:m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>
                              <a:effectLst/>
                            </a:rPr>
                            <a:t>87.5 (7.29)</a:t>
                          </a:r>
                          <a:endParaRPr lang="en-U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170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73440468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Oxygène </a:t>
                          </a:r>
                          <a14:m>
                            <m:oMath xmlns:m="http://schemas.openxmlformats.org/officeDocument/2006/math">
                              <m:sPre>
                                <m:sPrePr>
                                  <m:ctrlPr>
                                    <a:rPr lang="en-US" sz="105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fr-FR" sz="1050">
                                      <a:effectLst/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sup>
                                <m:e>
                                  <m:r>
                                    <a:rPr lang="fr-FR" sz="1050">
                                      <a:effectLst/>
                                      <a:latin typeface="Cambria Math" panose="02040503050406030204" pitchFamily="18" charset="0"/>
                                    </a:rPr>
                                    <m:t>𝑂</m:t>
                                  </m:r>
                                </m:e>
                              </m:sPre>
                            </m:oMath>
                          </a14:m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>
                              <a:effectLst/>
                            </a:rPr>
                            <a:t>128 (8)</a:t>
                          </a:r>
                          <a:endParaRPr lang="en-U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140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722087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CCE5B449-5BB9-48D3-8FF4-098CFD09F1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8138957"/>
                  </p:ext>
                </p:extLst>
              </p:nvPr>
            </p:nvGraphicFramePr>
            <p:xfrm>
              <a:off x="7751206" y="5470924"/>
              <a:ext cx="3816000" cy="102546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73908">
                      <a:extLst>
                        <a:ext uri="{9D8B030D-6E8A-4147-A177-3AD203B41FA5}">
                          <a16:colId xmlns:a16="http://schemas.microsoft.com/office/drawing/2014/main" val="1951189098"/>
                        </a:ext>
                      </a:extLst>
                    </a:gridCol>
                    <a:gridCol w="1705701">
                      <a:extLst>
                        <a:ext uri="{9D8B030D-6E8A-4147-A177-3AD203B41FA5}">
                          <a16:colId xmlns:a16="http://schemas.microsoft.com/office/drawing/2014/main" val="2880469689"/>
                        </a:ext>
                      </a:extLst>
                    </a:gridCol>
                    <a:gridCol w="1236391">
                      <a:extLst>
                        <a:ext uri="{9D8B030D-6E8A-4147-A177-3AD203B41FA5}">
                          <a16:colId xmlns:a16="http://schemas.microsoft.com/office/drawing/2014/main" val="3437996601"/>
                        </a:ext>
                      </a:extLst>
                    </a:gridCol>
                  </a:tblGrid>
                  <a:tr h="32004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Particules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Energies [MeV] (MeV/u)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050" dirty="0" err="1">
                              <a:effectLst/>
                            </a:rPr>
                            <a:t>Parcour</a:t>
                          </a:r>
                          <a:r>
                            <a:rPr lang="en-GB" sz="1050" dirty="0">
                              <a:effectLst/>
                            </a:rPr>
                            <a:t> [µm WET] </a:t>
                          </a:r>
                          <a:br>
                            <a:rPr lang="en-GB" sz="1050" dirty="0">
                              <a:effectLst/>
                            </a:rPr>
                          </a:br>
                          <a:r>
                            <a:rPr lang="en-GB" sz="1050" dirty="0">
                              <a:effectLst/>
                            </a:rPr>
                            <a:t>(5 cm air)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766511217"/>
                      </a:ext>
                    </a:extLst>
                  </a:tr>
                  <a:tr h="1760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694" t="-206897" r="-338194" b="-3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4 – 25 (4 – 25)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160 – 6190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633530608"/>
                      </a:ext>
                    </a:extLst>
                  </a:tr>
                  <a:tr h="17570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694" t="-306897" r="-338194" b="-2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15 – 43 (3.75 – 10.75)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130 – 1290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785472843"/>
                      </a:ext>
                    </a:extLst>
                  </a:tr>
                  <a:tr h="1763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694" t="-406897" r="-338194" b="-1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>
                              <a:effectLst/>
                            </a:rPr>
                            <a:t>87.5 (7.29)</a:t>
                          </a:r>
                          <a:endParaRPr lang="en-U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170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3734404687"/>
                      </a:ext>
                    </a:extLst>
                  </a:tr>
                  <a:tr h="1773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5"/>
                          <a:stretch>
                            <a:fillRect l="-694" t="-506897" r="-338194" b="-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>
                              <a:effectLst/>
                            </a:rPr>
                            <a:t>128 (8)</a:t>
                          </a:r>
                          <a:endParaRPr lang="en-US" sz="105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fr-FR" sz="1050" dirty="0">
                              <a:effectLst/>
                            </a:rPr>
                            <a:t>140</a:t>
                          </a:r>
                          <a:endParaRPr lang="en-US" sz="105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7220874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CC203E7C-7B7F-4ED3-94CC-EE29D98773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105" y="1755156"/>
            <a:ext cx="5668661" cy="3060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790D2DE-6B2F-4827-941E-18CD1501B74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26063" r="11317" b="27112"/>
          <a:stretch/>
        </p:blipFill>
        <p:spPr>
          <a:xfrm>
            <a:off x="7028220" y="1793850"/>
            <a:ext cx="1406036" cy="540000"/>
          </a:xfrm>
          <a:prstGeom prst="rect">
            <a:avLst/>
          </a:prstGeom>
        </p:spPr>
      </p:pic>
      <p:cxnSp>
        <p:nvCxnSpPr>
          <p:cNvPr id="31" name="Connecteur droit avec flèche 21">
            <a:extLst>
              <a:ext uri="{FF2B5EF4-FFF2-40B4-BE49-F238E27FC236}">
                <a16:creationId xmlns:a16="http://schemas.microsoft.com/office/drawing/2014/main" id="{293B014B-1557-449A-8FDE-E9DB7FDA93CB}"/>
              </a:ext>
            </a:extLst>
          </p:cNvPr>
          <p:cNvCxnSpPr>
            <a:cxnSpLocks/>
          </p:cNvCxnSpPr>
          <p:nvPr/>
        </p:nvCxnSpPr>
        <p:spPr>
          <a:xfrm flipV="1">
            <a:off x="7867199" y="4244807"/>
            <a:ext cx="449569" cy="411988"/>
          </a:xfrm>
          <a:prstGeom prst="straightConnector1">
            <a:avLst/>
          </a:prstGeom>
          <a:ln w="19050" cap="rnd">
            <a:solidFill>
              <a:srgbClr val="FF6700"/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23">
            <a:extLst>
              <a:ext uri="{FF2B5EF4-FFF2-40B4-BE49-F238E27FC236}">
                <a16:creationId xmlns:a16="http://schemas.microsoft.com/office/drawing/2014/main" id="{EF094A11-B41A-4DC9-B258-376D1A7C88E5}"/>
              </a:ext>
            </a:extLst>
          </p:cNvPr>
          <p:cNvSpPr txBox="1"/>
          <p:nvPr/>
        </p:nvSpPr>
        <p:spPr>
          <a:xfrm>
            <a:off x="6957071" y="4456800"/>
            <a:ext cx="10569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solidFill>
                  <a:srgbClr val="0029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Salle de radiobiologie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091585B-36B0-42F9-930D-E93AE6F9F9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952" y="1768255"/>
            <a:ext cx="1432976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0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CA8B152-F64C-4B7B-BDD4-D2E14814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Objectifs et défis scientifiques</a:t>
            </a:r>
          </a:p>
        </p:txBody>
      </p:sp>
      <p:pic>
        <p:nvPicPr>
          <p:cNvPr id="6" name="Image 29">
            <a:extLst>
              <a:ext uri="{FF2B5EF4-FFF2-40B4-BE49-F238E27FC236}">
                <a16:creationId xmlns:a16="http://schemas.microsoft.com/office/drawing/2014/main" id="{FEB88B51-B4AD-4529-A4B8-251A0A23C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654782" y="4657403"/>
            <a:ext cx="3277297" cy="184347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FC8C0C1-530B-420E-B2DB-69DF04409EC2}"/>
              </a:ext>
            </a:extLst>
          </p:cNvPr>
          <p:cNvGrpSpPr>
            <a:grpSpLocks noChangeAspect="1"/>
          </p:cNvGrpSpPr>
          <p:nvPr/>
        </p:nvGrpSpPr>
        <p:grpSpPr>
          <a:xfrm>
            <a:off x="8084689" y="721612"/>
            <a:ext cx="4127396" cy="3100918"/>
            <a:chOff x="6485703" y="1373898"/>
            <a:chExt cx="5758865" cy="4326643"/>
          </a:xfrm>
        </p:grpSpPr>
        <p:pic>
          <p:nvPicPr>
            <p:cNvPr id="8" name="Image 5">
              <a:extLst>
                <a:ext uri="{FF2B5EF4-FFF2-40B4-BE49-F238E27FC236}">
                  <a16:creationId xmlns:a16="http://schemas.microsoft.com/office/drawing/2014/main" id="{FE28E5C7-0767-443E-97C8-04520CCFF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6485703" y="1380541"/>
              <a:ext cx="5457551" cy="4320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48CD76-BDD5-427C-B2F1-A3EC3FB584D9}"/>
                </a:ext>
              </a:extLst>
            </p:cNvPr>
            <p:cNvSpPr txBox="1"/>
            <p:nvPr/>
          </p:nvSpPr>
          <p:spPr>
            <a:xfrm>
              <a:off x="10318282" y="4882430"/>
              <a:ext cx="1898262" cy="73003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Biologic samples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732DC67-343E-442F-A31A-1533893FD6F6}"/>
                </a:ext>
              </a:extLst>
            </p:cNvPr>
            <p:cNvSpPr txBox="1"/>
            <p:nvPr/>
          </p:nvSpPr>
          <p:spPr>
            <a:xfrm>
              <a:off x="10346306" y="2819904"/>
              <a:ext cx="1898262" cy="4294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Fibres optiques</a:t>
              </a:r>
              <a:endParaRPr lang="en-US" sz="14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18908CE-E08F-4A0F-BC54-3C98F9414386}"/>
                </a:ext>
              </a:extLst>
            </p:cNvPr>
            <p:cNvSpPr txBox="1"/>
            <p:nvPr/>
          </p:nvSpPr>
          <p:spPr>
            <a:xfrm>
              <a:off x="8668870" y="2328244"/>
              <a:ext cx="898643" cy="4294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 err="1"/>
                <a:t>SiPM</a:t>
              </a:r>
              <a:endParaRPr lang="en-US" sz="1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EFC1BED-CDC8-4506-82E2-B9C8D545DFDA}"/>
                </a:ext>
              </a:extLst>
            </p:cNvPr>
            <p:cNvSpPr txBox="1"/>
            <p:nvPr/>
          </p:nvSpPr>
          <p:spPr>
            <a:xfrm>
              <a:off x="7678077" y="5258422"/>
              <a:ext cx="2579555" cy="4294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Fluorescence UV de N</a:t>
              </a:r>
              <a:r>
                <a:rPr lang="en-US" sz="1400" baseline="-25000" dirty="0"/>
                <a:t>2</a:t>
              </a:r>
              <a:endParaRPr lang="en-US" sz="14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935265-CA03-4915-9F92-AD3B443D5C85}"/>
                </a:ext>
              </a:extLst>
            </p:cNvPr>
            <p:cNvSpPr txBox="1"/>
            <p:nvPr/>
          </p:nvSpPr>
          <p:spPr>
            <a:xfrm>
              <a:off x="8668870" y="1373898"/>
              <a:ext cx="754580" cy="4294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Air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FD3FEC-1DB6-4663-B341-A4EA1BACE4D9}"/>
                </a:ext>
              </a:extLst>
            </p:cNvPr>
            <p:cNvSpPr txBox="1"/>
            <p:nvPr/>
          </p:nvSpPr>
          <p:spPr>
            <a:xfrm>
              <a:off x="7430020" y="1373898"/>
              <a:ext cx="1079767" cy="4294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Vide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177811-8C8D-46DE-832C-AF56F8B706E6}"/>
                </a:ext>
              </a:extLst>
            </p:cNvPr>
            <p:cNvSpPr txBox="1"/>
            <p:nvPr/>
          </p:nvSpPr>
          <p:spPr>
            <a:xfrm>
              <a:off x="10947101" y="2055296"/>
              <a:ext cx="754580" cy="4294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DAQ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E07839-F991-411E-8228-16C89C221729}"/>
                </a:ext>
              </a:extLst>
            </p:cNvPr>
            <p:cNvSpPr txBox="1"/>
            <p:nvPr/>
          </p:nvSpPr>
          <p:spPr>
            <a:xfrm>
              <a:off x="6839933" y="3784601"/>
              <a:ext cx="1519360" cy="301380"/>
            </a:xfrm>
            <a:prstGeom prst="rect">
              <a:avLst/>
            </a:prstGeom>
            <a:solidFill>
              <a:srgbClr val="A60000"/>
            </a:solidFill>
          </p:spPr>
          <p:txBody>
            <a:bodyPr wrap="square" rtlCol="0" anchor="ctr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Faisceau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E783A707-863E-4DCF-A914-9284CD512290}"/>
              </a:ext>
            </a:extLst>
          </p:cNvPr>
          <p:cNvSpPr/>
          <p:nvPr/>
        </p:nvSpPr>
        <p:spPr>
          <a:xfrm>
            <a:off x="167177" y="2366888"/>
            <a:ext cx="90962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Développement d'un </a:t>
            </a:r>
            <a:r>
              <a:rPr lang="fr-FR" b="1" dirty="0"/>
              <a:t>profileur de faisceau</a:t>
            </a:r>
            <a:r>
              <a:rPr lang="fr-FR" dirty="0"/>
              <a:t> non destructif basé sur la </a:t>
            </a:r>
          </a:p>
          <a:p>
            <a:r>
              <a:rPr lang="fr-FR" b="1" dirty="0"/>
              <a:t>      fluorescence de l'air</a:t>
            </a:r>
            <a:r>
              <a:rPr lang="fr-FR" dirty="0"/>
              <a:t> </a:t>
            </a:r>
            <a:r>
              <a:rPr lang="en-US" dirty="0"/>
              <a:t>(N</a:t>
            </a:r>
            <a:r>
              <a:rPr lang="en-US" baseline="-25000" dirty="0"/>
              <a:t>2</a:t>
            </a:r>
            <a:r>
              <a:rPr lang="en-US" dirty="0"/>
              <a:t>) </a:t>
            </a:r>
            <a:r>
              <a:rPr lang="fr-FR" dirty="0"/>
              <a:t>induite par le faisceau.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Des fibres optiques disposées radialement autour de l'axe du faisceau collectent la lumière fluorescente jusqu'aux </a:t>
            </a:r>
            <a:r>
              <a:rPr lang="fr-FR" b="1" dirty="0"/>
              <a:t>photomultiplicateurs</a:t>
            </a:r>
            <a:r>
              <a:rPr lang="fr-FR" dirty="0"/>
              <a:t> au silicium (</a:t>
            </a:r>
            <a:r>
              <a:rPr lang="fr-FR" dirty="0" err="1"/>
              <a:t>SiPM</a:t>
            </a:r>
            <a:r>
              <a:rPr lang="fr-FR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Monitoring de la </a:t>
            </a:r>
            <a:r>
              <a:rPr lang="fr-FR" b="1" dirty="0"/>
              <a:t>structure géométrique et temporelle </a:t>
            </a:r>
            <a:r>
              <a:rPr lang="fr-FR" dirty="0"/>
              <a:t>du faisceau.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Tests sur d'autres plateformes du réseau RESPLANDIR.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1369D-6A28-4E70-9F60-F64F8B4EE953}"/>
              </a:ext>
            </a:extLst>
          </p:cNvPr>
          <p:cNvSpPr/>
          <p:nvPr/>
        </p:nvSpPr>
        <p:spPr>
          <a:xfrm>
            <a:off x="350373" y="1307840"/>
            <a:ext cx="77343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D</a:t>
            </a:r>
            <a:r>
              <a:rPr lang="pt-PT" sz="2000" dirty="0">
                <a:solidFill>
                  <a:srgbClr val="FF0000"/>
                </a:solidFill>
              </a:rPr>
              <a:t>éveloppement et mise en oeuvre d</a:t>
            </a:r>
            <a:r>
              <a:rPr lang="en-US" sz="2000" dirty="0">
                <a:solidFill>
                  <a:srgbClr val="FF0000"/>
                </a:solidFill>
              </a:rPr>
              <a:t>’</a:t>
            </a:r>
            <a:r>
              <a:rPr lang="en-US" sz="2000" dirty="0" err="1">
                <a:solidFill>
                  <a:srgbClr val="FF0000"/>
                </a:solidFill>
              </a:rPr>
              <a:t>outils</a:t>
            </a:r>
            <a:r>
              <a:rPr lang="en-US" sz="2000" dirty="0">
                <a:solidFill>
                  <a:srgbClr val="FF0000"/>
                </a:solidFill>
              </a:rPr>
              <a:t> de </a:t>
            </a:r>
            <a:r>
              <a:rPr lang="en-US" sz="2000" dirty="0" err="1">
                <a:solidFill>
                  <a:srgbClr val="FF0000"/>
                </a:solidFill>
              </a:rPr>
              <a:t>monitorage</a:t>
            </a:r>
            <a:r>
              <a:rPr lang="en-US" sz="2000" dirty="0">
                <a:solidFill>
                  <a:srgbClr val="FF0000"/>
                </a:solidFill>
              </a:rPr>
              <a:t> de </a:t>
            </a:r>
            <a:r>
              <a:rPr lang="fr-FR" sz="2000" dirty="0">
                <a:solidFill>
                  <a:srgbClr val="FF0000"/>
                </a:solidFill>
              </a:rPr>
              <a:t>faisceaux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d’ions</a:t>
            </a:r>
            <a:r>
              <a:rPr lang="en-US" sz="2000" dirty="0">
                <a:solidFill>
                  <a:srgbClr val="FF0000"/>
                </a:solidFill>
              </a:rPr>
              <a:t> pour la </a:t>
            </a:r>
            <a:r>
              <a:rPr lang="en-US" sz="2000" dirty="0" err="1">
                <a:solidFill>
                  <a:srgbClr val="FF0000"/>
                </a:solidFill>
              </a:rPr>
              <a:t>plateforme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d’irradiation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pr</a:t>
            </a:r>
            <a:r>
              <a:rPr lang="pt-PT" sz="2000" dirty="0">
                <a:solidFill>
                  <a:srgbClr val="FF0000"/>
                </a:solidFill>
              </a:rPr>
              <a:t>é</a:t>
            </a:r>
            <a:r>
              <a:rPr lang="en-US" sz="2000" dirty="0" err="1">
                <a:solidFill>
                  <a:srgbClr val="FF0000"/>
                </a:solidFill>
              </a:rPr>
              <a:t>clinique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BioALTO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1" name="ZoneTexte 21">
            <a:extLst>
              <a:ext uri="{FF2B5EF4-FFF2-40B4-BE49-F238E27FC236}">
                <a16:creationId xmlns:a16="http://schemas.microsoft.com/office/drawing/2014/main" id="{B148F39F-44EF-4E4F-BD72-72E005985F95}"/>
              </a:ext>
            </a:extLst>
          </p:cNvPr>
          <p:cNvSpPr txBox="1"/>
          <p:nvPr/>
        </p:nvSpPr>
        <p:spPr>
          <a:xfrm rot="19331572">
            <a:off x="6553123" y="4793759"/>
            <a:ext cx="2003618" cy="338554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2"/>
              </a:buClr>
            </a:pPr>
            <a:r>
              <a:rPr lang="fr-FR" sz="1600" b="1" dirty="0"/>
              <a:t>MP Hadronthérapie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2C62BF7-F3DE-4FAD-A80F-3357568255B4}"/>
              </a:ext>
            </a:extLst>
          </p:cNvPr>
          <p:cNvSpPr txBox="1"/>
          <p:nvPr/>
        </p:nvSpPr>
        <p:spPr>
          <a:xfrm>
            <a:off x="564308" y="5416466"/>
            <a:ext cx="2821855" cy="3385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</a:pPr>
            <a:r>
              <a:rPr lang="pt-PT" sz="1600" b="1" dirty="0"/>
              <a:t>Collaboration avec </a:t>
            </a:r>
            <a:r>
              <a:rPr lang="fr-FR" sz="1600" b="1" dirty="0"/>
              <a:t>ARRONAX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374E1E40-3DBB-4FBD-9067-1F5A5C41C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716" y="4988185"/>
            <a:ext cx="1495425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nstitut Curie — Wikipédia">
            <a:extLst>
              <a:ext uri="{FF2B5EF4-FFF2-40B4-BE49-F238E27FC236}">
                <a16:creationId xmlns:a16="http://schemas.microsoft.com/office/drawing/2014/main" id="{B704A9E2-8427-44C6-96F3-9B5C3D023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305" y="6133545"/>
            <a:ext cx="612000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1">
            <a:extLst>
              <a:ext uri="{FF2B5EF4-FFF2-40B4-BE49-F238E27FC236}">
                <a16:creationId xmlns:a16="http://schemas.microsoft.com/office/drawing/2014/main" id="{A265E97F-F92A-44A3-A3F4-569028710BEB}"/>
              </a:ext>
            </a:extLst>
          </p:cNvPr>
          <p:cNvSpPr txBox="1"/>
          <p:nvPr/>
        </p:nvSpPr>
        <p:spPr>
          <a:xfrm>
            <a:off x="564307" y="6133545"/>
            <a:ext cx="6712391" cy="58477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accent2"/>
              </a:buClr>
            </a:pPr>
            <a:r>
              <a:rPr lang="fr-FR" sz="1600" dirty="0"/>
              <a:t>Discussion avec l’Institut Curie pour le développement d’un profileur moniteur faisceau dédiée pour des faisceaux VHEE (tr</a:t>
            </a:r>
            <a:r>
              <a:rPr lang="pt-PT" sz="1600" dirty="0"/>
              <a:t>ès </a:t>
            </a:r>
            <a:r>
              <a:rPr lang="fr-FR" sz="1600" dirty="0"/>
              <a:t>préliminaire).</a:t>
            </a:r>
          </a:p>
        </p:txBody>
      </p:sp>
    </p:spTree>
    <p:extLst>
      <p:ext uri="{BB962C8B-B14F-4D97-AF65-F5344CB8AC3E}">
        <p14:creationId xmlns:p14="http://schemas.microsoft.com/office/powerpoint/2010/main" val="316374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CA8B152-F64C-4B7B-BDD4-D2E14814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Objectifs et défis scientifiques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1369D-6A28-4E70-9F60-F64F8B4EE953}"/>
              </a:ext>
            </a:extLst>
          </p:cNvPr>
          <p:cNvSpPr/>
          <p:nvPr/>
        </p:nvSpPr>
        <p:spPr>
          <a:xfrm>
            <a:off x="350373" y="1307840"/>
            <a:ext cx="77343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Développement du détecteur PEPITES dédié à </a:t>
            </a:r>
            <a:r>
              <a:rPr lang="fr-FR" sz="2000" dirty="0" err="1">
                <a:solidFill>
                  <a:srgbClr val="FF0000"/>
                </a:solidFill>
              </a:rPr>
              <a:t>BioALTO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2C4903-4C13-4E14-BE11-28E9D6EF2C07}"/>
              </a:ext>
            </a:extLst>
          </p:cNvPr>
          <p:cNvSpPr/>
          <p:nvPr/>
        </p:nvSpPr>
        <p:spPr>
          <a:xfrm>
            <a:off x="183038" y="2596956"/>
            <a:ext cx="868822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Profileur faisceau 2D très fin </a:t>
            </a:r>
            <a:r>
              <a:rPr lang="en-US" dirty="0"/>
              <a:t>(10 µm WET) </a:t>
            </a:r>
            <a:r>
              <a:rPr lang="en-US" dirty="0" err="1"/>
              <a:t>basé</a:t>
            </a:r>
            <a:r>
              <a:rPr lang="en-US" dirty="0"/>
              <a:t> </a:t>
            </a:r>
            <a:r>
              <a:rPr lang="fr-FR" dirty="0"/>
              <a:t>sur l'émission d'électrons</a:t>
            </a:r>
          </a:p>
          <a:p>
            <a:r>
              <a:rPr lang="fr-FR" dirty="0"/>
              <a:t>     secondaires . Résolution spatiale de 0.5 </a:t>
            </a:r>
            <a:r>
              <a:rPr lang="fr-FR" dirty="0" err="1"/>
              <a:t>mm.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Validé à ARRONAX, Nantes et CNAO, Italie.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Adaptation à la taille de faisceau plus petite de </a:t>
            </a:r>
            <a:r>
              <a:rPr lang="fr-FR" dirty="0" err="1"/>
              <a:t>BioALTO</a:t>
            </a:r>
            <a:r>
              <a:rPr lang="fr-FR" dirty="0"/>
              <a:t>, </a:t>
            </a:r>
          </a:p>
          <a:p>
            <a:r>
              <a:rPr lang="fr-FR" dirty="0"/>
              <a:t>     </a:t>
            </a:r>
            <a:r>
              <a:rPr lang="pt-PT" dirty="0"/>
              <a:t>énergies plus faibles et </a:t>
            </a:r>
            <a:r>
              <a:rPr lang="fr-FR" dirty="0"/>
              <a:t> TEL plus élevé.</a:t>
            </a:r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82D793B-3886-4D67-86D2-CC1C6AD09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039" y="2249318"/>
            <a:ext cx="2835251" cy="2750757"/>
          </a:xfrm>
          <a:prstGeom prst="rect">
            <a:avLst/>
          </a:prstGeom>
        </p:spPr>
      </p:pic>
      <p:sp>
        <p:nvSpPr>
          <p:cNvPr id="23" name="ZoneTexte 21">
            <a:extLst>
              <a:ext uri="{FF2B5EF4-FFF2-40B4-BE49-F238E27FC236}">
                <a16:creationId xmlns:a16="http://schemas.microsoft.com/office/drawing/2014/main" id="{C8D45219-D88A-4F94-A460-16878A53AE42}"/>
              </a:ext>
            </a:extLst>
          </p:cNvPr>
          <p:cNvSpPr txBox="1"/>
          <p:nvPr/>
        </p:nvSpPr>
        <p:spPr>
          <a:xfrm>
            <a:off x="1296939" y="5709657"/>
            <a:ext cx="4870859" cy="3385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</a:pPr>
            <a:r>
              <a:rPr lang="pt-PT" sz="1600" b="1" dirty="0"/>
              <a:t>Collaboration avec </a:t>
            </a:r>
            <a:r>
              <a:rPr lang="fr-FR" sz="1600" b="1" dirty="0"/>
              <a:t>Laboratoire Leprince Ringuet, IN2P3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ADD7B23-E4AD-469E-A03E-EA15C56BF5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31" t="2533" r="16809" b="41413"/>
          <a:stretch/>
        </p:blipFill>
        <p:spPr>
          <a:xfrm>
            <a:off x="10267315" y="2585298"/>
            <a:ext cx="1535603" cy="2160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807B4A-0036-4FBC-BC50-9CEC4B2E52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632" y="5608934"/>
            <a:ext cx="118681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51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CA8B152-F64C-4B7B-BDD4-D2E14814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Objectifs et défis scientifiques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E1369D-6A28-4E70-9F60-F64F8B4EE953}"/>
              </a:ext>
            </a:extLst>
          </p:cNvPr>
          <p:cNvSpPr/>
          <p:nvPr/>
        </p:nvSpPr>
        <p:spPr>
          <a:xfrm>
            <a:off x="350373" y="1307840"/>
            <a:ext cx="77343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Développement d’un micro dosimètre dédié </a:t>
            </a:r>
            <a:r>
              <a:rPr lang="en-US" sz="2000" dirty="0">
                <a:solidFill>
                  <a:srgbClr val="FF0000"/>
                </a:solidFill>
              </a:rPr>
              <a:t>aux ions </a:t>
            </a:r>
            <a:r>
              <a:rPr lang="en-US" sz="2000" dirty="0" err="1">
                <a:solidFill>
                  <a:srgbClr val="FF0000"/>
                </a:solidFill>
              </a:rPr>
              <a:t>lourds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23" name="ZoneTexte 21">
            <a:extLst>
              <a:ext uri="{FF2B5EF4-FFF2-40B4-BE49-F238E27FC236}">
                <a16:creationId xmlns:a16="http://schemas.microsoft.com/office/drawing/2014/main" id="{C8D45219-D88A-4F94-A460-16878A53AE42}"/>
              </a:ext>
            </a:extLst>
          </p:cNvPr>
          <p:cNvSpPr txBox="1"/>
          <p:nvPr/>
        </p:nvSpPr>
        <p:spPr>
          <a:xfrm>
            <a:off x="350373" y="6435725"/>
            <a:ext cx="8450727" cy="3385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</a:pPr>
            <a:r>
              <a:rPr lang="pt-PT" sz="1600" b="1" dirty="0"/>
              <a:t>Collaboration avec Consuelo Guardiola au </a:t>
            </a:r>
            <a:r>
              <a:rPr lang="pt-BR" sz="1600" b="1" dirty="0"/>
              <a:t>Centro Nacional de Microelectrónica (IMB-CNM, CSIC)</a:t>
            </a:r>
            <a:endParaRPr lang="fr-FR" sz="1600" b="1" dirty="0"/>
          </a:p>
        </p:txBody>
      </p:sp>
      <p:pic>
        <p:nvPicPr>
          <p:cNvPr id="9" name="Picture 8" descr="C:\Users\leite\AppData\Local\Microsoft\Windows\INetCache\Content.MSO\123DC196.tmp">
            <a:extLst>
              <a:ext uri="{FF2B5EF4-FFF2-40B4-BE49-F238E27FC236}">
                <a16:creationId xmlns:a16="http://schemas.microsoft.com/office/drawing/2014/main" id="{84C71CCD-C915-4FE1-B199-0334E4270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599" y="6418383"/>
            <a:ext cx="1588814" cy="37323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A603E0C-996F-4013-B3E7-8BD3696113C4}"/>
              </a:ext>
            </a:extLst>
          </p:cNvPr>
          <p:cNvSpPr/>
          <p:nvPr/>
        </p:nvSpPr>
        <p:spPr>
          <a:xfrm>
            <a:off x="794312" y="1860067"/>
            <a:ext cx="106033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Microdétecteurs</a:t>
            </a:r>
            <a:r>
              <a:rPr lang="fr-FR" dirty="0"/>
              <a:t> basés sur une </a:t>
            </a:r>
            <a:r>
              <a:rPr lang="fr-FR" b="1" dirty="0"/>
              <a:t>architecture cylindrique 3D innovante </a:t>
            </a:r>
            <a:r>
              <a:rPr lang="fr-FR" dirty="0"/>
              <a:t>en silicium.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Face arrière de ces capteurs décapée pour éviter les contributions de rétrodiffusion des ions lourds.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Détecteur destiné à </a:t>
            </a:r>
            <a:r>
              <a:rPr lang="fr-FR" b="1" dirty="0"/>
              <a:t>caractériser le faisceau d'ALTO </a:t>
            </a:r>
            <a:r>
              <a:rPr lang="fr-FR" dirty="0"/>
              <a:t>et à effectuer des </a:t>
            </a:r>
            <a:r>
              <a:rPr lang="fr-FR" b="1" dirty="0"/>
              <a:t>mesures de </a:t>
            </a:r>
            <a:r>
              <a:rPr lang="fr-FR" b="1" dirty="0" err="1"/>
              <a:t>microdosimétrie</a:t>
            </a:r>
            <a:r>
              <a:rPr lang="fr-FR" dirty="0"/>
              <a:t> pour </a:t>
            </a:r>
            <a:r>
              <a:rPr lang="fr-FR" dirty="0" err="1"/>
              <a:t>BioALTO</a:t>
            </a:r>
            <a:r>
              <a:rPr lang="fr-FR" dirty="0"/>
              <a:t> </a:t>
            </a:r>
            <a:r>
              <a:rPr lang="en-US" dirty="0"/>
              <a:t>(</a:t>
            </a:r>
            <a:r>
              <a:rPr lang="en-US" b="1" dirty="0"/>
              <a:t>TEL</a:t>
            </a:r>
            <a:r>
              <a:rPr lang="en-US" dirty="0"/>
              <a:t>) </a:t>
            </a:r>
            <a:r>
              <a:rPr lang="fr-FR" dirty="0"/>
              <a:t>afin d'établir une corrélation avec des </a:t>
            </a:r>
            <a:r>
              <a:rPr lang="fr-FR" dirty="0" err="1"/>
              <a:t>endpoints</a:t>
            </a:r>
            <a:r>
              <a:rPr lang="fr-FR" dirty="0"/>
              <a:t> biologiques.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48C194-68C3-45C7-8C6E-A6CEFB50C1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678"/>
          <a:stretch/>
        </p:blipFill>
        <p:spPr>
          <a:xfrm>
            <a:off x="602367" y="4112592"/>
            <a:ext cx="5719559" cy="1741900"/>
          </a:xfrm>
          <a:prstGeom prst="rect">
            <a:avLst/>
          </a:prstGeom>
        </p:spPr>
      </p:pic>
      <p:pic>
        <p:nvPicPr>
          <p:cNvPr id="12" name="image2.png">
            <a:extLst>
              <a:ext uri="{FF2B5EF4-FFF2-40B4-BE49-F238E27FC236}">
                <a16:creationId xmlns:a16="http://schemas.microsoft.com/office/drawing/2014/main" id="{96E1BAB6-CC32-4EF0-A1A4-9D8C67E03D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068" y="4107717"/>
            <a:ext cx="4853371" cy="1800000"/>
          </a:xfrm>
          <a:prstGeom prst="rect">
            <a:avLst/>
          </a:prstGeom>
          <a:ln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56CB51-4FF1-476D-A894-781D104D5471}"/>
              </a:ext>
            </a:extLst>
          </p:cNvPr>
          <p:cNvSpPr/>
          <p:nvPr/>
        </p:nvSpPr>
        <p:spPr>
          <a:xfrm>
            <a:off x="920687" y="6006609"/>
            <a:ext cx="50829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Article </a:t>
            </a:r>
            <a:r>
              <a:rPr lang="en-US" sz="1200" dirty="0" err="1"/>
              <a:t>publié</a:t>
            </a:r>
            <a:r>
              <a:rPr lang="en-US" sz="1200" dirty="0"/>
              <a:t> dans IEEE Transactions on radiation and plasma medical sciences</a:t>
            </a:r>
          </a:p>
        </p:txBody>
      </p:sp>
    </p:spTree>
    <p:extLst>
      <p:ext uri="{BB962C8B-B14F-4D97-AF65-F5344CB8AC3E}">
        <p14:creationId xmlns:p14="http://schemas.microsoft.com/office/powerpoint/2010/main" val="60356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Structure du projet</a:t>
            </a:r>
          </a:p>
        </p:txBody>
      </p:sp>
      <p:graphicFrame>
        <p:nvGraphicFramePr>
          <p:cNvPr id="19" name="Tableau 16">
            <a:extLst>
              <a:ext uri="{FF2B5EF4-FFF2-40B4-BE49-F238E27FC236}">
                <a16:creationId xmlns:a16="http://schemas.microsoft.com/office/drawing/2014/main" id="{0268064E-06EB-4795-BA3D-6963CFE3B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022098"/>
              </p:ext>
            </p:extLst>
          </p:nvPr>
        </p:nvGraphicFramePr>
        <p:xfrm>
          <a:off x="1760400" y="4643845"/>
          <a:ext cx="2664000" cy="1346835"/>
        </p:xfrm>
        <a:graphic>
          <a:graphicData uri="http://schemas.openxmlformats.org/drawingml/2006/table">
            <a:tbl>
              <a:tblPr/>
              <a:tblGrid>
                <a:gridCol w="26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69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/>
                        <a:t>Institut Gustave Roussy</a:t>
                      </a:r>
                      <a:endParaRPr sz="1200" dirty="0"/>
                    </a:p>
                  </a:txBody>
                  <a:tcPr marL="9525" marR="9525" marT="9525" marB="0" anchor="b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FF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/>
                        <a:t>L. </a:t>
                      </a:r>
                      <a:r>
                        <a:rPr lang="fr-FR" sz="1200" dirty="0" err="1"/>
                        <a:t>Meziani</a:t>
                      </a:r>
                      <a:endParaRPr lang="fr-FR" sz="1200" dirty="0"/>
                    </a:p>
                  </a:txBody>
                  <a:tcPr marL="171450" marR="9525" marT="9525" marB="0" anchor="b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9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/>
                        <a:t>C. Robert</a:t>
                      </a:r>
                      <a:endParaRPr sz="1200" dirty="0"/>
                    </a:p>
                  </a:txBody>
                  <a:tcPr marL="171450" marR="9525" marT="9525" marB="0" anchor="b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9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/>
                        <a:t>P. Maury</a:t>
                      </a:r>
                      <a:endParaRPr sz="1200" dirty="0"/>
                    </a:p>
                  </a:txBody>
                  <a:tcPr marL="171450" marR="9525" marT="9525" marB="0" anchor="b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9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/>
                        <a:t>E. Deutsch</a:t>
                      </a:r>
                      <a:endParaRPr sz="1200" dirty="0"/>
                    </a:p>
                  </a:txBody>
                  <a:tcPr marL="171450" marR="9525" marT="9525" marB="0" anchor="b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noFill/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1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/>
                        <a:t>National centre of </a:t>
                      </a:r>
                      <a:r>
                        <a:rPr lang="fr-FR" sz="1200" dirty="0" err="1"/>
                        <a:t>Microelectronics</a:t>
                      </a:r>
                      <a:r>
                        <a:rPr lang="fr-FR" sz="1200" dirty="0"/>
                        <a:t>, Spain</a:t>
                      </a:r>
                      <a:endParaRPr sz="1200" dirty="0"/>
                    </a:p>
                  </a:txBody>
                  <a:tcPr marL="9525" marR="9525" marT="9525" marB="0" anchor="b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FF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200" dirty="0"/>
                        <a:t>C. </a:t>
                      </a:r>
                      <a:r>
                        <a:rPr lang="fr-FR" sz="1200" dirty="0" err="1"/>
                        <a:t>Guardiola</a:t>
                      </a:r>
                      <a:endParaRPr lang="fr-FR" sz="1200" dirty="0"/>
                    </a:p>
                  </a:txBody>
                  <a:tcPr marL="171450" marR="9525" marT="9525" marB="0" anchor="b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1F2BB7C3-CC2A-4318-9E19-096B4281DBBF}"/>
              </a:ext>
            </a:extLst>
          </p:cNvPr>
          <p:cNvSpPr/>
          <p:nvPr/>
        </p:nvSpPr>
        <p:spPr bwMode="auto">
          <a:xfrm>
            <a:off x="1634873" y="1286258"/>
            <a:ext cx="28373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dirty="0"/>
              <a:t>Chercheurs IN2P3 impliqués</a:t>
            </a:r>
            <a:endParaRPr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E82446-815B-4EA8-ADDF-70917E8CCBD4}"/>
              </a:ext>
            </a:extLst>
          </p:cNvPr>
          <p:cNvSpPr/>
          <p:nvPr/>
        </p:nvSpPr>
        <p:spPr bwMode="auto">
          <a:xfrm>
            <a:off x="5456360" y="1286258"/>
            <a:ext cx="22289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/>
              <a:t>IT impliqués</a:t>
            </a:r>
            <a:endParaRPr lang="fr-FR">
              <a:solidFill>
                <a:srgbClr val="00206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0084F1-F017-4B25-985C-2BBDC8F4ABEB}"/>
              </a:ext>
            </a:extLst>
          </p:cNvPr>
          <p:cNvSpPr/>
          <p:nvPr/>
        </p:nvSpPr>
        <p:spPr bwMode="auto">
          <a:xfrm>
            <a:off x="1031849" y="4234573"/>
            <a:ext cx="4043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dirty="0"/>
              <a:t>Personnes d'autres organismes impliqués</a:t>
            </a:r>
            <a:endParaRPr dirty="0"/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2AD09A9A-D710-4908-A592-6A4B37F629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5801085"/>
              </p:ext>
            </p:extLst>
          </p:nvPr>
        </p:nvGraphicFramePr>
        <p:xfrm>
          <a:off x="1686703" y="1681351"/>
          <a:ext cx="2733675" cy="284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" name="Document" r:id="rId3" imgW="2582505" imgH="2690708" progId="Word.Document.12">
                  <p:embed/>
                </p:oleObj>
              </mc:Choice>
              <mc:Fallback>
                <p:oleObj name="Document" r:id="rId3" imgW="2582505" imgH="2690708" progId="Word.Document.12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FF136D94-868B-4385-B20F-6D7297B707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6703" y="1681351"/>
                        <a:ext cx="2733675" cy="284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E1709566-CF25-4520-ABD9-5F2F852822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393463"/>
              </p:ext>
            </p:extLst>
          </p:nvPr>
        </p:nvGraphicFramePr>
        <p:xfrm>
          <a:off x="5467350" y="1704975"/>
          <a:ext cx="2562225" cy="397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" name="Document" r:id="rId5" imgW="2552209" imgH="4088179" progId="Word.Document.12">
                  <p:embed/>
                </p:oleObj>
              </mc:Choice>
              <mc:Fallback>
                <p:oleObj name="Document" r:id="rId5" imgW="2552209" imgH="4088179" progId="Word.Document.12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84671810-AAB9-458B-A35E-00D1D1291C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67350" y="1704975"/>
                        <a:ext cx="2562225" cy="3971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8D6948F6-8D16-42F6-A6A6-1789D0B50C0B}"/>
              </a:ext>
            </a:extLst>
          </p:cNvPr>
          <p:cNvGrpSpPr/>
          <p:nvPr/>
        </p:nvGrpSpPr>
        <p:grpSpPr>
          <a:xfrm>
            <a:off x="8421693" y="4596819"/>
            <a:ext cx="3645913" cy="608895"/>
            <a:chOff x="5877946" y="712651"/>
            <a:chExt cx="5113434" cy="608895"/>
          </a:xfrm>
        </p:grpSpPr>
        <p:sp>
          <p:nvSpPr>
            <p:cNvPr id="29" name="Rectangle à coins arrondis 9">
              <a:extLst>
                <a:ext uri="{FF2B5EF4-FFF2-40B4-BE49-F238E27FC236}">
                  <a16:creationId xmlns:a16="http://schemas.microsoft.com/office/drawing/2014/main" id="{A60D9718-0185-4958-808D-685F72BDC408}"/>
                </a:ext>
              </a:extLst>
            </p:cNvPr>
            <p:cNvSpPr/>
            <p:nvPr/>
          </p:nvSpPr>
          <p:spPr>
            <a:xfrm>
              <a:off x="5877946" y="712651"/>
              <a:ext cx="4938545" cy="608895"/>
            </a:xfrm>
            <a:prstGeom prst="roundRect">
              <a:avLst>
                <a:gd name="adj" fmla="val 10076"/>
              </a:avLst>
            </a:prstGeom>
            <a:noFill/>
            <a:ln>
              <a:solidFill>
                <a:srgbClr val="FF67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004828">
                <a:defRPr/>
              </a:pPr>
              <a:endParaRPr lang="fr-FR" sz="1800" dirty="0">
                <a:solidFill>
                  <a:srgbClr val="A8C228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D04594D-040E-4471-8D00-007A93DA8F99}"/>
                </a:ext>
              </a:extLst>
            </p:cNvPr>
            <p:cNvSpPr/>
            <p:nvPr/>
          </p:nvSpPr>
          <p:spPr>
            <a:xfrm>
              <a:off x="5908380" y="714594"/>
              <a:ext cx="5083000" cy="58734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pPr>
                <a:spcAft>
                  <a:spcPts val="500"/>
                </a:spcAft>
              </a:pPr>
              <a:r>
                <a:rPr lang="fr-FR" sz="1400" b="1" dirty="0">
                  <a:latin typeface="+mn-lt"/>
                </a:rPr>
                <a:t>Responsable scientifique</a:t>
              </a:r>
              <a:r>
                <a:rPr lang="en-US" sz="1400" dirty="0">
                  <a:latin typeface="+mn-lt"/>
                </a:rPr>
                <a:t>: Am</a:t>
              </a:r>
              <a:r>
                <a:rPr lang="pt-PT" sz="1400" dirty="0">
                  <a:latin typeface="+mn-lt"/>
                </a:rPr>
                <a:t>élia Maia Leite</a:t>
              </a:r>
            </a:p>
            <a:p>
              <a:pPr>
                <a:spcAft>
                  <a:spcPts val="500"/>
                </a:spcAft>
              </a:pPr>
              <a:r>
                <a:rPr lang="fr-FR" sz="1400" b="1" dirty="0">
                  <a:latin typeface="+mn-lt"/>
                </a:rPr>
                <a:t>Responsable technique</a:t>
              </a:r>
              <a:r>
                <a:rPr lang="en-US" sz="1400" dirty="0">
                  <a:latin typeface="+mn-lt"/>
                </a:rPr>
                <a:t> : Quentin </a:t>
              </a:r>
              <a:r>
                <a:rPr lang="en-US" sz="1400" dirty="0" err="1">
                  <a:latin typeface="+mn-lt"/>
                </a:rPr>
                <a:t>Mouchard</a:t>
              </a:r>
              <a:endParaRPr lang="en-US" sz="1400" dirty="0">
                <a:latin typeface="+mn-lt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9DF1D6-8A3F-4CBE-A18B-AE4AF82B06AE}"/>
              </a:ext>
            </a:extLst>
          </p:cNvPr>
          <p:cNvGrpSpPr/>
          <p:nvPr/>
        </p:nvGrpSpPr>
        <p:grpSpPr>
          <a:xfrm>
            <a:off x="7575135" y="5367422"/>
            <a:ext cx="4368477" cy="1258803"/>
            <a:chOff x="7208172" y="5124744"/>
            <a:chExt cx="4368477" cy="12588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AA1A8F-9AFC-4711-B198-BBED291FC60E}"/>
                </a:ext>
              </a:extLst>
            </p:cNvPr>
            <p:cNvSpPr txBox="1"/>
            <p:nvPr/>
          </p:nvSpPr>
          <p:spPr>
            <a:xfrm>
              <a:off x="7208172" y="5124744"/>
              <a:ext cx="9507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>
                  <a:solidFill>
                    <a:srgbClr val="002060"/>
                  </a:solidFill>
                </a:rPr>
                <a:t>Partenaires</a:t>
              </a:r>
              <a:r>
                <a:rPr lang="en-US" sz="1200" b="1" dirty="0">
                  <a:solidFill>
                    <a:srgbClr val="002060"/>
                  </a:solidFill>
                </a:rPr>
                <a:t>:</a:t>
              </a:r>
            </a:p>
          </p:txBody>
        </p:sp>
        <p:grpSp>
          <p:nvGrpSpPr>
            <p:cNvPr id="33" name="Groupe 21">
              <a:extLst>
                <a:ext uri="{FF2B5EF4-FFF2-40B4-BE49-F238E27FC236}">
                  <a16:creationId xmlns:a16="http://schemas.microsoft.com/office/drawing/2014/main" id="{EBEC7FAC-D720-4DB6-9295-E46B699A6A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420637" y="5358430"/>
              <a:ext cx="529609" cy="466548"/>
              <a:chOff x="3918856" y="2172789"/>
              <a:chExt cx="1843200" cy="1879365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DBFA052-2716-4470-8898-A16463853C4D}"/>
                  </a:ext>
                </a:extLst>
              </p:cNvPr>
              <p:cNvSpPr/>
              <p:nvPr/>
            </p:nvSpPr>
            <p:spPr>
              <a:xfrm>
                <a:off x="3918856" y="2172871"/>
                <a:ext cx="1843200" cy="1879200"/>
              </a:xfrm>
              <a:prstGeom prst="rect">
                <a:avLst/>
              </a:prstGeom>
              <a:solidFill>
                <a:srgbClr val="4D86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pic>
            <p:nvPicPr>
              <p:cNvPr id="41" name="Image 23">
                <a:extLst>
                  <a:ext uri="{FF2B5EF4-FFF2-40B4-BE49-F238E27FC236}">
                    <a16:creationId xmlns:a16="http://schemas.microsoft.com/office/drawing/2014/main" id="{CA07BEBF-B5CA-496B-87A7-1138B7E10A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19817" y="2172789"/>
                <a:ext cx="1841268" cy="1879365"/>
              </a:xfrm>
              <a:prstGeom prst="rect">
                <a:avLst/>
              </a:prstGeom>
            </p:spPr>
          </p:pic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6200788-DDDF-43EF-B460-1E5C9D50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9489" y="5358430"/>
              <a:ext cx="1016166" cy="466548"/>
            </a:xfrm>
            <a:prstGeom prst="rect">
              <a:avLst/>
            </a:prstGeom>
          </p:spPr>
        </p:pic>
        <p:pic>
          <p:nvPicPr>
            <p:cNvPr id="35" name="Picture 34" descr="Accueil">
              <a:extLst>
                <a:ext uri="{FF2B5EF4-FFF2-40B4-BE49-F238E27FC236}">
                  <a16:creationId xmlns:a16="http://schemas.microsoft.com/office/drawing/2014/main" id="{2484E000-3E45-416E-920F-9284EB740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0480" y="5358430"/>
              <a:ext cx="1023343" cy="4665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5" descr="C:\Users\leite\AppData\Local\Microsoft\Windows\INetCache\Content.MSO\123DC196.tmp">
              <a:extLst>
                <a:ext uri="{FF2B5EF4-FFF2-40B4-BE49-F238E27FC236}">
                  <a16:creationId xmlns:a16="http://schemas.microsoft.com/office/drawing/2014/main" id="{757CE126-EF17-49B5-B5B5-3D67CFE74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489" y="5937900"/>
              <a:ext cx="1588814" cy="3732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28054928-8900-49DA-8E7A-69107A3CC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7568" y="5844590"/>
              <a:ext cx="931034" cy="466548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BEE676B-4735-4A3E-BE57-3EB958F0DAE8}"/>
                </a:ext>
              </a:extLst>
            </p:cNvPr>
            <p:cNvSpPr/>
            <p:nvPr/>
          </p:nvSpPr>
          <p:spPr>
            <a:xfrm>
              <a:off x="7251078" y="5137813"/>
              <a:ext cx="4325571" cy="124573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2" descr="LLR - Laboratoire Leprince-Ringuet">
              <a:extLst>
                <a:ext uri="{FF2B5EF4-FFF2-40B4-BE49-F238E27FC236}">
                  <a16:creationId xmlns:a16="http://schemas.microsoft.com/office/drawing/2014/main" id="{F2DF1496-A252-4589-81D7-991A89AAB6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46333" y="5400419"/>
              <a:ext cx="1080000" cy="424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7" name="Picture 23" descr="WHAT IS ARRONAX? - Arronax Nantes">
              <a:extLst>
                <a:ext uri="{FF2B5EF4-FFF2-40B4-BE49-F238E27FC236}">
                  <a16:creationId xmlns:a16="http://schemas.microsoft.com/office/drawing/2014/main" id="{CBB9708F-2E41-4068-955B-B73382D9DB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93811" y="5951138"/>
              <a:ext cx="140040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989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90CB1-5EBB-3937-7E9E-05C572595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326"/>
            <a:ext cx="10515600" cy="4943474"/>
          </a:xfrm>
        </p:spPr>
        <p:txBody>
          <a:bodyPr>
            <a:normAutofit/>
          </a:bodyPr>
          <a:lstStyle/>
          <a:p>
            <a:r>
              <a:rPr lang="fr-FR" sz="1800" b="1" dirty="0"/>
              <a:t>Financement</a:t>
            </a:r>
            <a:r>
              <a:rPr lang="fr-FR" sz="1800" dirty="0"/>
              <a:t> </a:t>
            </a:r>
            <a:r>
              <a:rPr lang="fr-FR" sz="1800" b="1" dirty="0"/>
              <a:t>SESAME 2025 Région Île de France </a:t>
            </a:r>
            <a:r>
              <a:rPr lang="fr-FR" sz="1800" dirty="0"/>
              <a:t>(298 762€, 197 183€ Région, 101 579€ </a:t>
            </a:r>
            <a:r>
              <a:rPr lang="fr-FR" sz="1800" dirty="0" err="1"/>
              <a:t>IJCLab</a:t>
            </a:r>
            <a:r>
              <a:rPr lang="fr-FR" sz="1800" dirty="0"/>
              <a:t>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 err="1"/>
              <a:t>Ligne</a:t>
            </a:r>
            <a:r>
              <a:rPr lang="en-US" sz="1200" dirty="0"/>
              <a:t> </a:t>
            </a:r>
            <a:r>
              <a:rPr lang="en-US" sz="1200" dirty="0" err="1"/>
              <a:t>BioALTO</a:t>
            </a:r>
            <a:r>
              <a:rPr lang="en-US" sz="1200" dirty="0"/>
              <a:t>: </a:t>
            </a:r>
            <a:r>
              <a:rPr lang="fr-FR" sz="1200" dirty="0"/>
              <a:t>nouvelles chambres à vide, diagnostics</a:t>
            </a:r>
            <a:endParaRPr lang="en-US" sz="12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200" dirty="0"/>
              <a:t>Jouvence</a:t>
            </a:r>
            <a:r>
              <a:rPr lang="en-US" sz="1200" dirty="0"/>
              <a:t> ALTO: </a:t>
            </a:r>
            <a:r>
              <a:rPr lang="fr-FR" sz="1200" dirty="0" err="1"/>
              <a:t>duoplasmatron</a:t>
            </a:r>
            <a:r>
              <a:rPr lang="fr-FR" sz="1200" dirty="0"/>
              <a:t>, stabilisation de la tension</a:t>
            </a:r>
            <a:endParaRPr lang="en-US" sz="12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1200" dirty="0"/>
              <a:t>Financement moniteur faisceau PEPITES dédié (LLR)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1200" dirty="0"/>
              <a:t>Financement microdosimetre dédié (IJCLab, CNM)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1200" dirty="0"/>
              <a:t>Hors frais de mission et petits équipements</a:t>
            </a:r>
            <a:endParaRPr lang="fr-FR" sz="1200" dirty="0"/>
          </a:p>
          <a:p>
            <a:r>
              <a:rPr lang="fr-FR" sz="1800" b="1" dirty="0"/>
              <a:t>Financement </a:t>
            </a:r>
            <a:r>
              <a:rPr lang="en-US" sz="1800" b="1" dirty="0" err="1"/>
              <a:t>Universit</a:t>
            </a:r>
            <a:r>
              <a:rPr lang="pt-PT" sz="1800" b="1" dirty="0"/>
              <a:t>é </a:t>
            </a:r>
            <a:r>
              <a:rPr lang="fr-FR" sz="1800" b="1" dirty="0"/>
              <a:t>Paris-</a:t>
            </a:r>
            <a:r>
              <a:rPr lang="fr-FR" sz="1800" b="1" dirty="0" err="1"/>
              <a:t>Cit</a:t>
            </a:r>
            <a:r>
              <a:rPr lang="pt-PT" sz="1800" b="1" dirty="0"/>
              <a:t>é BQR </a:t>
            </a:r>
            <a:r>
              <a:rPr lang="pt-PT" sz="1800" dirty="0"/>
              <a:t>2025 </a:t>
            </a:r>
            <a:r>
              <a:rPr lang="en-US" sz="1800" dirty="0"/>
              <a:t>(7 490</a:t>
            </a:r>
            <a:r>
              <a:rPr lang="fr-FR" sz="1800" dirty="0"/>
              <a:t>€</a:t>
            </a:r>
            <a:r>
              <a:rPr lang="en-US" sz="1800" dirty="0"/>
              <a:t>) </a:t>
            </a:r>
            <a:r>
              <a:rPr lang="en-US" sz="1200" dirty="0"/>
              <a:t>pour completer le SESAME </a:t>
            </a:r>
          </a:p>
          <a:p>
            <a:r>
              <a:rPr lang="en-US" sz="1800" b="1" dirty="0" err="1"/>
              <a:t>Financement</a:t>
            </a:r>
            <a:r>
              <a:rPr lang="en-US" sz="1800" b="1" dirty="0"/>
              <a:t> </a:t>
            </a:r>
            <a:r>
              <a:rPr lang="en-US" sz="1800" b="1" dirty="0" err="1"/>
              <a:t>Universit</a:t>
            </a:r>
            <a:r>
              <a:rPr lang="pt-PT" sz="1800" b="1" dirty="0"/>
              <a:t>é Paris-Saclay </a:t>
            </a:r>
            <a:r>
              <a:rPr lang="pt-PT" sz="1800" dirty="0"/>
              <a:t>équipements 2026</a:t>
            </a:r>
            <a:r>
              <a:rPr lang="en-US" sz="1800" dirty="0"/>
              <a:t>: (? </a:t>
            </a:r>
            <a:r>
              <a:rPr lang="fr-FR" sz="1800" dirty="0"/>
              <a:t>€</a:t>
            </a:r>
            <a:r>
              <a:rPr lang="en-US" sz="1800" dirty="0"/>
              <a:t>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/>
              <a:t>Completer le SESAME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 err="1"/>
              <a:t>Financement</a:t>
            </a:r>
            <a:r>
              <a:rPr lang="en-US" sz="1200" dirty="0"/>
              <a:t> de la salle de culture </a:t>
            </a:r>
            <a:r>
              <a:rPr lang="en-US" sz="1200" dirty="0" err="1"/>
              <a:t>cellulaire</a:t>
            </a:r>
            <a:endParaRPr lang="en-US" sz="12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 err="1"/>
              <a:t>Financement</a:t>
            </a:r>
            <a:r>
              <a:rPr lang="en-US" sz="1200" dirty="0"/>
              <a:t> materiel de </a:t>
            </a:r>
            <a:r>
              <a:rPr lang="en-US" sz="1200" dirty="0" err="1"/>
              <a:t>biologie</a:t>
            </a:r>
            <a:r>
              <a:rPr lang="en-US" sz="1200" dirty="0"/>
              <a:t>: microscope, </a:t>
            </a:r>
            <a:r>
              <a:rPr lang="en-US" sz="1200" dirty="0" err="1"/>
              <a:t>incubateur</a:t>
            </a:r>
            <a:r>
              <a:rPr lang="en-US" sz="1200" dirty="0"/>
              <a:t>, PSM (hors frais </a:t>
            </a:r>
            <a:r>
              <a:rPr lang="en-US" sz="1200" dirty="0" err="1"/>
              <a:t>d’installation</a:t>
            </a:r>
            <a:r>
              <a:rPr lang="en-US" sz="1200" dirty="0"/>
              <a:t>)</a:t>
            </a:r>
          </a:p>
          <a:p>
            <a:r>
              <a:rPr lang="en-US" sz="1800" dirty="0"/>
              <a:t>ALTO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arr</a:t>
            </a:r>
            <a:r>
              <a:rPr lang="pt-PT" sz="1800" dirty="0"/>
              <a:t>ê</a:t>
            </a:r>
            <a:r>
              <a:rPr lang="en-US" sz="1800" dirty="0"/>
              <a:t>t </a:t>
            </a:r>
            <a:r>
              <a:rPr lang="pt-PT" sz="1800" dirty="0"/>
              <a:t>février 2026 </a:t>
            </a:r>
            <a:r>
              <a:rPr lang="en-US" sz="1800" dirty="0"/>
              <a:t> - f</a:t>
            </a:r>
            <a:r>
              <a:rPr lang="pt-PT" sz="1800" dirty="0"/>
              <a:t>évrier 2027 </a:t>
            </a:r>
            <a:r>
              <a:rPr lang="en-US" sz="1800" dirty="0"/>
              <a:t>(travaux)</a:t>
            </a:r>
          </a:p>
          <a:p>
            <a:r>
              <a:rPr lang="fr-FR" sz="1800" b="1" dirty="0"/>
              <a:t>Finalisation de la conception de la ligne </a:t>
            </a:r>
            <a:r>
              <a:rPr lang="fr-FR" sz="1800" dirty="0" err="1"/>
              <a:t>BioALTO</a:t>
            </a:r>
            <a:r>
              <a:rPr lang="fr-FR" sz="1800" dirty="0"/>
              <a:t> avec des chambres à vide standard ISO et </a:t>
            </a:r>
            <a:r>
              <a:rPr lang="fr-FR" sz="1800" b="1" dirty="0"/>
              <a:t>début de son installation</a:t>
            </a:r>
            <a:r>
              <a:rPr lang="fr-FR" sz="1800" dirty="0"/>
              <a:t> (chambres à vide et supports, diagnostics et commande à distance)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04EE30-16B2-4FBC-A9BB-B94E3532F8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813"/>
          <a:stretch/>
        </p:blipFill>
        <p:spPr>
          <a:xfrm rot="5400000">
            <a:off x="8395650" y="2491518"/>
            <a:ext cx="2880000" cy="16456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32E2E04-2C31-4C4B-9A96-FD90DCD15167}"/>
              </a:ext>
            </a:extLst>
          </p:cNvPr>
          <p:cNvSpPr/>
          <p:nvPr/>
        </p:nvSpPr>
        <p:spPr>
          <a:xfrm>
            <a:off x="8677275" y="4754343"/>
            <a:ext cx="26765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Nouvelle </a:t>
            </a:r>
            <a:r>
              <a:rPr lang="en-US" sz="1000" dirty="0" err="1"/>
              <a:t>chambre</a:t>
            </a:r>
            <a:r>
              <a:rPr lang="en-US" sz="1000" dirty="0"/>
              <a:t> </a:t>
            </a:r>
            <a:r>
              <a:rPr lang="en-US" sz="1000" dirty="0" err="1"/>
              <a:t>permettant</a:t>
            </a:r>
            <a:r>
              <a:rPr lang="en-US" sz="1000" dirty="0"/>
              <a:t> de </a:t>
            </a:r>
            <a:r>
              <a:rPr lang="en-US" sz="1000" dirty="0" err="1"/>
              <a:t>visualiser</a:t>
            </a:r>
            <a:r>
              <a:rPr lang="en-US" sz="1000" dirty="0"/>
              <a:t> le </a:t>
            </a:r>
            <a:r>
              <a:rPr lang="en-US" sz="1000" dirty="0" err="1"/>
              <a:t>faisceau</a:t>
            </a:r>
            <a:r>
              <a:rPr lang="en-US" sz="1000" dirty="0"/>
              <a:t> à </a:t>
            </a:r>
            <a:r>
              <a:rPr lang="en-US" sz="1000" dirty="0" err="1"/>
              <a:t>l'aide</a:t>
            </a:r>
            <a:r>
              <a:rPr lang="en-US" sz="1000" dirty="0"/>
              <a:t> d'un </a:t>
            </a:r>
            <a:r>
              <a:rPr lang="en-US" sz="1000" dirty="0" err="1"/>
              <a:t>écran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</a:t>
            </a:r>
            <a:r>
              <a:rPr lang="en-US" sz="1000" dirty="0" err="1"/>
              <a:t>aluminium</a:t>
            </a:r>
            <a:r>
              <a:rPr lang="en-US" sz="1000" dirty="0"/>
              <a:t> et </a:t>
            </a:r>
            <a:r>
              <a:rPr lang="en-US" sz="1000" dirty="0" err="1"/>
              <a:t>d'une</a:t>
            </a:r>
            <a:r>
              <a:rPr lang="en-US" sz="1000" dirty="0"/>
              <a:t> </a:t>
            </a:r>
            <a:r>
              <a:rPr lang="en-US" sz="1000" dirty="0" err="1"/>
              <a:t>caméra</a:t>
            </a:r>
            <a:r>
              <a:rPr lang="en-US" sz="1000" dirty="0"/>
              <a:t> CCD</a:t>
            </a:r>
          </a:p>
        </p:txBody>
      </p:sp>
    </p:spTree>
    <p:extLst>
      <p:ext uri="{BB962C8B-B14F-4D97-AF65-F5344CB8AC3E}">
        <p14:creationId xmlns:p14="http://schemas.microsoft.com/office/powerpoint/2010/main" val="260979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76BF18-6EC5-40A5-BC5F-48FCF9065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152" y="729000"/>
            <a:ext cx="10183696" cy="54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56BF83-0484-4000-9619-73171E3532BF}"/>
              </a:ext>
            </a:extLst>
          </p:cNvPr>
          <p:cNvSpPr/>
          <p:nvPr/>
        </p:nvSpPr>
        <p:spPr>
          <a:xfrm>
            <a:off x="1233701" y="289467"/>
            <a:ext cx="2542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CAO de la ligne </a:t>
            </a:r>
            <a:r>
              <a:rPr lang="fr-FR" dirty="0" err="1"/>
              <a:t>BioALTO</a:t>
            </a:r>
            <a:r>
              <a:rPr lang="en-US" dirty="0"/>
              <a:t>:</a:t>
            </a:r>
            <a:r>
              <a:rPr lang="fr-FR" dirty="0"/>
              <a:t> 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0E01E7-1D2F-4430-B83D-2942FE5AD95B}"/>
              </a:ext>
            </a:extLst>
          </p:cNvPr>
          <p:cNvCxnSpPr>
            <a:cxnSpLocks/>
          </p:cNvCxnSpPr>
          <p:nvPr/>
        </p:nvCxnSpPr>
        <p:spPr>
          <a:xfrm>
            <a:off x="3705367" y="1821976"/>
            <a:ext cx="197893" cy="6073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F925C41-611C-4D56-BE4D-845415DB40BE}"/>
              </a:ext>
            </a:extLst>
          </p:cNvPr>
          <p:cNvSpPr txBox="1"/>
          <p:nvPr/>
        </p:nvSpPr>
        <p:spPr>
          <a:xfrm>
            <a:off x="2947917" y="1595946"/>
            <a:ext cx="1006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Cage Faraday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68E294-751B-4E30-A343-6B7F50251D0B}"/>
              </a:ext>
            </a:extLst>
          </p:cNvPr>
          <p:cNvSpPr txBox="1"/>
          <p:nvPr/>
        </p:nvSpPr>
        <p:spPr>
          <a:xfrm>
            <a:off x="3141260" y="1248746"/>
            <a:ext cx="1064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/>
              <a:t>Écran a</a:t>
            </a:r>
            <a:r>
              <a:rPr lang="en-US" sz="1200" dirty="0" err="1"/>
              <a:t>lumina</a:t>
            </a:r>
            <a:endParaRPr lang="en-US" sz="12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247EAE9-828D-44BB-B21E-F1B32C57C91F}"/>
              </a:ext>
            </a:extLst>
          </p:cNvPr>
          <p:cNvCxnSpPr>
            <a:cxnSpLocks/>
          </p:cNvCxnSpPr>
          <p:nvPr/>
        </p:nvCxnSpPr>
        <p:spPr>
          <a:xfrm>
            <a:off x="4155743" y="1460310"/>
            <a:ext cx="603913" cy="11077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1786B7C-8C39-425E-9990-E21640A935EB}"/>
              </a:ext>
            </a:extLst>
          </p:cNvPr>
          <p:cNvSpPr txBox="1"/>
          <p:nvPr/>
        </p:nvSpPr>
        <p:spPr>
          <a:xfrm>
            <a:off x="5733627" y="1548490"/>
            <a:ext cx="956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Collimateur</a:t>
            </a:r>
            <a:r>
              <a:rPr lang="en-US" sz="1200" dirty="0"/>
              <a:t> </a:t>
            </a:r>
          </a:p>
          <a:p>
            <a:r>
              <a:rPr lang="en-US" sz="1200" dirty="0"/>
              <a:t>+ </a:t>
            </a:r>
            <a:r>
              <a:rPr lang="en-US" sz="1200" dirty="0" err="1"/>
              <a:t>feuille</a:t>
            </a:r>
            <a:r>
              <a:rPr lang="en-US" sz="1200" dirty="0"/>
              <a:t> d’or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2996BC4-F14E-4604-BEEA-DE7D61DA39B1}"/>
              </a:ext>
            </a:extLst>
          </p:cNvPr>
          <p:cNvCxnSpPr>
            <a:cxnSpLocks/>
          </p:cNvCxnSpPr>
          <p:nvPr/>
        </p:nvCxnSpPr>
        <p:spPr>
          <a:xfrm flipH="1">
            <a:off x="5774139" y="1994846"/>
            <a:ext cx="317698" cy="6437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705DEB2-9199-481D-A546-387DAA7778B5}"/>
              </a:ext>
            </a:extLst>
          </p:cNvPr>
          <p:cNvSpPr txBox="1"/>
          <p:nvPr/>
        </p:nvSpPr>
        <p:spPr>
          <a:xfrm>
            <a:off x="5974554" y="879142"/>
            <a:ext cx="10642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/>
              <a:t>Écran a</a:t>
            </a:r>
            <a:r>
              <a:rPr lang="en-US" sz="1200" dirty="0" err="1"/>
              <a:t>lumina</a:t>
            </a:r>
            <a:endParaRPr lang="en-US" sz="1200" dirty="0"/>
          </a:p>
          <a:p>
            <a:r>
              <a:rPr lang="en-US" sz="1200" dirty="0"/>
              <a:t>+ </a:t>
            </a:r>
            <a:r>
              <a:rPr lang="en-US" sz="1200" dirty="0" err="1"/>
              <a:t>collimateur</a:t>
            </a:r>
            <a:r>
              <a:rPr lang="en-US" sz="1200" dirty="0"/>
              <a:t> </a:t>
            </a:r>
          </a:p>
          <a:p>
            <a:r>
              <a:rPr lang="en-US" sz="1200" dirty="0"/>
              <a:t>+ </a:t>
            </a:r>
            <a:r>
              <a:rPr lang="en-US" sz="1200" dirty="0" err="1"/>
              <a:t>feuille</a:t>
            </a:r>
            <a:r>
              <a:rPr lang="en-US" sz="1200" dirty="0"/>
              <a:t> d’or</a:t>
            </a:r>
          </a:p>
          <a:p>
            <a:endParaRPr lang="en-US" sz="12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DA90DC9-814C-4152-8FC5-37B428995FCA}"/>
              </a:ext>
            </a:extLst>
          </p:cNvPr>
          <p:cNvCxnSpPr>
            <a:cxnSpLocks/>
          </p:cNvCxnSpPr>
          <p:nvPr/>
        </p:nvCxnSpPr>
        <p:spPr>
          <a:xfrm>
            <a:off x="6646292" y="1525745"/>
            <a:ext cx="336531" cy="10153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64CC00D-0936-41AA-A8FE-5E4AAFFE1D38}"/>
              </a:ext>
            </a:extLst>
          </p:cNvPr>
          <p:cNvSpPr txBox="1"/>
          <p:nvPr/>
        </p:nvSpPr>
        <p:spPr>
          <a:xfrm>
            <a:off x="7363345" y="1527706"/>
            <a:ext cx="808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/>
              <a:t>Moniteur </a:t>
            </a:r>
          </a:p>
          <a:p>
            <a:r>
              <a:rPr lang="pt-PT" sz="1200" dirty="0"/>
              <a:t>diamant</a:t>
            </a:r>
            <a:endParaRPr lang="en-US" sz="12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9C7A8BD-44F9-461D-A11A-03A1DFCB617B}"/>
              </a:ext>
            </a:extLst>
          </p:cNvPr>
          <p:cNvCxnSpPr>
            <a:cxnSpLocks/>
          </p:cNvCxnSpPr>
          <p:nvPr/>
        </p:nvCxnSpPr>
        <p:spPr>
          <a:xfrm>
            <a:off x="7735627" y="1924334"/>
            <a:ext cx="0" cy="6437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6FB2026-C04A-48B4-B082-456780038BB8}"/>
              </a:ext>
            </a:extLst>
          </p:cNvPr>
          <p:cNvSpPr txBox="1"/>
          <p:nvPr/>
        </p:nvSpPr>
        <p:spPr>
          <a:xfrm>
            <a:off x="8107910" y="1525745"/>
            <a:ext cx="1170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dirty="0"/>
              <a:t>Futur moniteur </a:t>
            </a:r>
          </a:p>
          <a:p>
            <a:r>
              <a:rPr lang="pt-PT" sz="1200" dirty="0"/>
              <a:t>PEPITES</a:t>
            </a:r>
            <a:endParaRPr lang="en-US" sz="12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B7D9205-C045-4434-A15C-C82124E59434}"/>
              </a:ext>
            </a:extLst>
          </p:cNvPr>
          <p:cNvCxnSpPr>
            <a:cxnSpLocks/>
          </p:cNvCxnSpPr>
          <p:nvPr/>
        </p:nvCxnSpPr>
        <p:spPr>
          <a:xfrm>
            <a:off x="8427114" y="1924334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7F58606-7940-4A01-B89B-15CC89753FDA}"/>
              </a:ext>
            </a:extLst>
          </p:cNvPr>
          <p:cNvSpPr txBox="1"/>
          <p:nvPr/>
        </p:nvSpPr>
        <p:spPr>
          <a:xfrm>
            <a:off x="8448017" y="681052"/>
            <a:ext cx="2602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Enceinte thermostatée</a:t>
            </a:r>
          </a:p>
          <a:p>
            <a:r>
              <a:rPr lang="fr-FR" sz="1200" dirty="0"/>
              <a:t>contenant les échantillons biologiques et le moniteur faisceau</a:t>
            </a:r>
            <a:r>
              <a:rPr lang="pt-PT" sz="1200" dirty="0"/>
              <a:t> </a:t>
            </a:r>
            <a:endParaRPr lang="en-US" sz="1200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73AD678-CE4B-4684-8A27-195854D42970}"/>
              </a:ext>
            </a:extLst>
          </p:cNvPr>
          <p:cNvCxnSpPr>
            <a:cxnSpLocks/>
          </p:cNvCxnSpPr>
          <p:nvPr/>
        </p:nvCxnSpPr>
        <p:spPr>
          <a:xfrm>
            <a:off x="10151832" y="1098783"/>
            <a:ext cx="0" cy="2884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A967A89-5AAF-4713-8853-616CFB6FCB78}"/>
              </a:ext>
            </a:extLst>
          </p:cNvPr>
          <p:cNvCxnSpPr/>
          <p:nvPr/>
        </p:nvCxnSpPr>
        <p:spPr>
          <a:xfrm>
            <a:off x="1359007" y="1849810"/>
            <a:ext cx="10191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6FA0DE1-02F5-4CD9-81A6-0A12A0E78EEE}"/>
              </a:ext>
            </a:extLst>
          </p:cNvPr>
          <p:cNvSpPr txBox="1"/>
          <p:nvPr/>
        </p:nvSpPr>
        <p:spPr>
          <a:xfrm>
            <a:off x="1094587" y="1456157"/>
            <a:ext cx="15825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Direction </a:t>
            </a:r>
            <a:r>
              <a:rPr lang="en-US" sz="1500" dirty="0" err="1"/>
              <a:t>faisceau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28284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D13AD6A-2B1E-41B4-880A-C6E49DD3B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326"/>
            <a:ext cx="10515600" cy="4943474"/>
          </a:xfrm>
        </p:spPr>
        <p:txBody>
          <a:bodyPr>
            <a:normAutofit lnSpcReduction="10000"/>
          </a:bodyPr>
          <a:lstStyle/>
          <a:p>
            <a:r>
              <a:rPr lang="fr-FR" sz="1800" b="1" dirty="0"/>
              <a:t>Financement</a:t>
            </a:r>
            <a:r>
              <a:rPr lang="fr-FR" sz="1800" dirty="0"/>
              <a:t> </a:t>
            </a:r>
            <a:r>
              <a:rPr lang="fr-FR" sz="1800" b="1" dirty="0"/>
              <a:t>SESAME 2025 Région Île de France </a:t>
            </a:r>
            <a:r>
              <a:rPr lang="fr-FR" sz="1800" dirty="0"/>
              <a:t>(298 762€, 197 183€ Région, 101 579€ </a:t>
            </a:r>
            <a:r>
              <a:rPr lang="fr-FR" sz="1800" dirty="0" err="1"/>
              <a:t>IJCLab</a:t>
            </a:r>
            <a:r>
              <a:rPr lang="fr-FR" sz="1800" dirty="0"/>
              <a:t>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 err="1"/>
              <a:t>Ligne</a:t>
            </a:r>
            <a:r>
              <a:rPr lang="en-US" sz="1200" dirty="0"/>
              <a:t> </a:t>
            </a:r>
            <a:r>
              <a:rPr lang="en-US" sz="1200" dirty="0" err="1"/>
              <a:t>BioALTO</a:t>
            </a:r>
            <a:r>
              <a:rPr lang="en-US" sz="1200" dirty="0"/>
              <a:t>: </a:t>
            </a:r>
            <a:r>
              <a:rPr lang="fr-FR" sz="1200" dirty="0"/>
              <a:t>nouvelles chambres à vide, diagnostics</a:t>
            </a:r>
            <a:endParaRPr lang="en-US" sz="12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200" dirty="0"/>
              <a:t>Jouvence</a:t>
            </a:r>
            <a:r>
              <a:rPr lang="en-US" sz="1200" dirty="0"/>
              <a:t> ALTO: </a:t>
            </a:r>
            <a:r>
              <a:rPr lang="fr-FR" sz="1200" dirty="0" err="1"/>
              <a:t>duoplasmatron</a:t>
            </a:r>
            <a:r>
              <a:rPr lang="fr-FR" sz="1200" dirty="0"/>
              <a:t>, stabilisation de la tension</a:t>
            </a:r>
            <a:endParaRPr lang="en-US" sz="12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1200" dirty="0"/>
              <a:t>Financement moniteur faisceau PEPITES dédié (LLR)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1200" dirty="0"/>
              <a:t>Financement microdosimetre dédié (IJCLab, CNM)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1200" dirty="0"/>
              <a:t>Hors frais de mission et petits équipements</a:t>
            </a:r>
            <a:endParaRPr lang="fr-FR" sz="1200" dirty="0"/>
          </a:p>
          <a:p>
            <a:r>
              <a:rPr lang="fr-FR" sz="1800" b="1" dirty="0"/>
              <a:t>Financement </a:t>
            </a:r>
            <a:r>
              <a:rPr lang="en-US" sz="1800" b="1" dirty="0" err="1"/>
              <a:t>Universit</a:t>
            </a:r>
            <a:r>
              <a:rPr lang="pt-PT" sz="1800" b="1" dirty="0"/>
              <a:t>é </a:t>
            </a:r>
            <a:r>
              <a:rPr lang="fr-FR" sz="1800" b="1" dirty="0"/>
              <a:t>Paris-</a:t>
            </a:r>
            <a:r>
              <a:rPr lang="fr-FR" sz="1800" b="1" dirty="0" err="1"/>
              <a:t>Cit</a:t>
            </a:r>
            <a:r>
              <a:rPr lang="pt-PT" sz="1800" b="1" dirty="0"/>
              <a:t>é BQR </a:t>
            </a:r>
            <a:r>
              <a:rPr lang="pt-PT" sz="1800" dirty="0"/>
              <a:t>2025 </a:t>
            </a:r>
            <a:r>
              <a:rPr lang="en-US" sz="1800" dirty="0"/>
              <a:t>(7 490</a:t>
            </a:r>
            <a:r>
              <a:rPr lang="fr-FR" sz="1800" dirty="0"/>
              <a:t>€</a:t>
            </a:r>
            <a:r>
              <a:rPr lang="en-US" sz="1800" dirty="0"/>
              <a:t>) </a:t>
            </a:r>
            <a:r>
              <a:rPr lang="en-US" sz="1200" dirty="0"/>
              <a:t>pour completer le SESAME </a:t>
            </a:r>
          </a:p>
          <a:p>
            <a:r>
              <a:rPr lang="en-US" sz="1800" b="1" dirty="0" err="1"/>
              <a:t>Financement</a:t>
            </a:r>
            <a:r>
              <a:rPr lang="en-US" sz="1800" b="1" dirty="0"/>
              <a:t> </a:t>
            </a:r>
            <a:r>
              <a:rPr lang="en-US" sz="1800" b="1" dirty="0" err="1"/>
              <a:t>Universit</a:t>
            </a:r>
            <a:r>
              <a:rPr lang="pt-PT" sz="1800" b="1" dirty="0"/>
              <a:t>é Paris-Saclay </a:t>
            </a:r>
            <a:r>
              <a:rPr lang="pt-PT" sz="1800" dirty="0"/>
              <a:t>équipements 2026</a:t>
            </a:r>
            <a:r>
              <a:rPr lang="en-US" sz="1800" dirty="0"/>
              <a:t>: (? </a:t>
            </a:r>
            <a:r>
              <a:rPr lang="fr-FR" sz="1800" dirty="0"/>
              <a:t>€</a:t>
            </a:r>
            <a:r>
              <a:rPr lang="en-US" sz="1800" dirty="0"/>
              <a:t>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/>
              <a:t>Completer le SESAME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 err="1"/>
              <a:t>Financement</a:t>
            </a:r>
            <a:r>
              <a:rPr lang="en-US" sz="1200" dirty="0"/>
              <a:t> de la salle de culture </a:t>
            </a:r>
            <a:r>
              <a:rPr lang="en-US" sz="1200" dirty="0" err="1"/>
              <a:t>cellulaire</a:t>
            </a:r>
            <a:endParaRPr lang="en-US" sz="12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dirty="0" err="1"/>
              <a:t>Financement</a:t>
            </a:r>
            <a:r>
              <a:rPr lang="en-US" sz="1200" dirty="0"/>
              <a:t> materiel de </a:t>
            </a:r>
            <a:r>
              <a:rPr lang="en-US" sz="1200" dirty="0" err="1"/>
              <a:t>biologie</a:t>
            </a:r>
            <a:r>
              <a:rPr lang="en-US" sz="1200" dirty="0"/>
              <a:t>: microscope, </a:t>
            </a:r>
            <a:r>
              <a:rPr lang="en-US" sz="1200" dirty="0" err="1"/>
              <a:t>incubateur</a:t>
            </a:r>
            <a:r>
              <a:rPr lang="en-US" sz="1200" dirty="0"/>
              <a:t>, PSM (hors frais de mise </a:t>
            </a:r>
            <a:r>
              <a:rPr lang="en-US" sz="1200" dirty="0" err="1"/>
              <a:t>en</a:t>
            </a:r>
            <a:r>
              <a:rPr lang="en-US" sz="1200" dirty="0"/>
              <a:t> service)</a:t>
            </a:r>
          </a:p>
          <a:p>
            <a:r>
              <a:rPr lang="en-US" sz="1800" dirty="0"/>
              <a:t>Pas de </a:t>
            </a:r>
            <a:r>
              <a:rPr lang="en-US" sz="1800" dirty="0" err="1"/>
              <a:t>faisceaux</a:t>
            </a:r>
            <a:r>
              <a:rPr lang="en-US" sz="1800" dirty="0"/>
              <a:t> ALTO </a:t>
            </a:r>
            <a:r>
              <a:rPr lang="pt-PT" sz="1800" dirty="0"/>
              <a:t>février 2026 </a:t>
            </a:r>
            <a:r>
              <a:rPr lang="en-US" sz="1800" dirty="0"/>
              <a:t> - f</a:t>
            </a:r>
            <a:r>
              <a:rPr lang="pt-PT" sz="1800" dirty="0"/>
              <a:t>évrier 2027 </a:t>
            </a:r>
            <a:r>
              <a:rPr lang="en-US" sz="1800" dirty="0"/>
              <a:t>(travaux)</a:t>
            </a:r>
          </a:p>
          <a:p>
            <a:r>
              <a:rPr lang="fr-FR" sz="1800" b="1" dirty="0"/>
              <a:t>Finalisation de la conception de la ligne </a:t>
            </a:r>
            <a:r>
              <a:rPr lang="fr-FR" sz="1800" dirty="0" err="1"/>
              <a:t>BioALTO</a:t>
            </a:r>
            <a:r>
              <a:rPr lang="fr-FR" sz="1800" dirty="0"/>
              <a:t> avec des chambres à vide standard ISO et </a:t>
            </a:r>
            <a:r>
              <a:rPr lang="fr-FR" sz="1800" b="1" dirty="0"/>
              <a:t>début de son installation</a:t>
            </a:r>
            <a:r>
              <a:rPr lang="fr-FR" sz="1800" dirty="0"/>
              <a:t> (chambres à vide et supports, diagnostics et commande à distance)</a:t>
            </a:r>
          </a:p>
          <a:p>
            <a:r>
              <a:rPr lang="fr-FR" sz="1800" b="1" dirty="0"/>
              <a:t>Simulation Monte Carlo </a:t>
            </a:r>
            <a:r>
              <a:rPr lang="en-US" sz="1800" dirty="0"/>
              <a:t>(Gate10) de a </a:t>
            </a:r>
            <a:r>
              <a:rPr lang="en-US" sz="1800" dirty="0" err="1"/>
              <a:t>ligne</a:t>
            </a:r>
            <a:r>
              <a:rPr lang="en-US" sz="1800" dirty="0"/>
              <a:t> </a:t>
            </a:r>
            <a:r>
              <a:rPr lang="en-US" sz="1800" dirty="0" err="1"/>
              <a:t>BioALTO</a:t>
            </a:r>
            <a:r>
              <a:rPr lang="en-US" sz="1800" dirty="0"/>
              <a:t> pour </a:t>
            </a:r>
            <a:r>
              <a:rPr lang="en-US" sz="1800" dirty="0" err="1"/>
              <a:t>l’optimization</a:t>
            </a:r>
            <a:r>
              <a:rPr lang="en-US" sz="1800" dirty="0"/>
              <a:t> de la </a:t>
            </a:r>
            <a:r>
              <a:rPr lang="en-US" sz="1800" dirty="0" err="1"/>
              <a:t>ligne</a:t>
            </a:r>
            <a:r>
              <a:rPr lang="en-US" sz="1800" dirty="0"/>
              <a:t> (</a:t>
            </a:r>
            <a:r>
              <a:rPr lang="en-US" sz="1800" dirty="0" err="1"/>
              <a:t>diffuseurs</a:t>
            </a:r>
            <a:r>
              <a:rPr lang="en-US" sz="1800" dirty="0"/>
              <a:t>, anti-halos)</a:t>
            </a:r>
            <a:endParaRPr lang="fr-FR" sz="1800" dirty="0"/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68602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Vision 2030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5CCACD2-53B7-2CD4-0696-3EA27BDE3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en-US" sz="1800" b="1" dirty="0"/>
              <a:t>Commissioning </a:t>
            </a:r>
            <a:r>
              <a:rPr lang="en-US" altLang="en-US" sz="1800" b="1" dirty="0" err="1"/>
              <a:t>radiobiologie</a:t>
            </a:r>
            <a:r>
              <a:rPr lang="en-US" altLang="en-US" sz="1800" b="1" dirty="0"/>
              <a:t> </a:t>
            </a:r>
            <a:r>
              <a:rPr lang="fr-FR" altLang="en-US" sz="1800" dirty="0"/>
              <a:t>dépendant</a:t>
            </a:r>
            <a:r>
              <a:rPr lang="en-US" altLang="en-US" sz="1800" dirty="0"/>
              <a:t> de la mise </a:t>
            </a:r>
            <a:r>
              <a:rPr lang="en-US" altLang="en-US" sz="1800" dirty="0" err="1"/>
              <a:t>en</a:t>
            </a:r>
            <a:r>
              <a:rPr lang="en-US" altLang="en-US" sz="1800" dirty="0"/>
              <a:t> place d'un </a:t>
            </a:r>
            <a:r>
              <a:rPr lang="en-US" altLang="en-US" sz="1800" dirty="0" err="1"/>
              <a:t>blindage</a:t>
            </a:r>
            <a:r>
              <a:rPr lang="en-US" altLang="en-US" sz="1800" dirty="0"/>
              <a:t> pour les gamma et les neutrons. </a:t>
            </a:r>
            <a:r>
              <a:rPr lang="fr-FR" sz="1800" dirty="0"/>
              <a:t>Deux solutions sont actuellement étudiées: </a:t>
            </a:r>
            <a:r>
              <a:rPr lang="en-US" altLang="en-US" sz="1800" dirty="0" err="1"/>
              <a:t>blindage</a:t>
            </a:r>
            <a:r>
              <a:rPr lang="en-US" altLang="en-US" sz="1800" dirty="0"/>
              <a:t> local </a:t>
            </a:r>
            <a:r>
              <a:rPr lang="en-US" altLang="en-US" sz="1800" dirty="0" err="1"/>
              <a:t>ou</a:t>
            </a:r>
            <a:r>
              <a:rPr lang="en-US" altLang="en-US" sz="1800" dirty="0"/>
              <a:t> </a:t>
            </a:r>
            <a:r>
              <a:rPr lang="fr-FR" altLang="en-US" sz="1800" dirty="0"/>
              <a:t>toit</a:t>
            </a:r>
            <a:r>
              <a:rPr lang="en-US" altLang="en-US" sz="1800" dirty="0"/>
              <a:t> au-dessus de la salle.</a:t>
            </a:r>
          </a:p>
          <a:p>
            <a:endParaRPr lang="en-US" altLang="en-US" sz="1800" dirty="0"/>
          </a:p>
          <a:p>
            <a:r>
              <a:rPr lang="en-US" altLang="en-US" sz="1800" b="1" dirty="0"/>
              <a:t>Commissioning </a:t>
            </a:r>
            <a:r>
              <a:rPr lang="fr-FR" altLang="en-US" sz="1800" b="1" dirty="0"/>
              <a:t>dosimétrique</a:t>
            </a:r>
            <a:r>
              <a:rPr lang="en-US" altLang="en-US" sz="1800" b="1" dirty="0"/>
              <a:t> </a:t>
            </a:r>
            <a:r>
              <a:rPr lang="en-US" altLang="en-US" sz="1800" dirty="0" err="1"/>
              <a:t>en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basse</a:t>
            </a:r>
            <a:r>
              <a:rPr lang="en-US" altLang="en-US" sz="1800" dirty="0"/>
              <a:t> </a:t>
            </a:r>
            <a:r>
              <a:rPr lang="fr-FR" altLang="en-US" sz="1800" dirty="0"/>
              <a:t>énergie</a:t>
            </a:r>
            <a:r>
              <a:rPr lang="en-US" altLang="en-US" sz="1800" dirty="0"/>
              <a:t> </a:t>
            </a:r>
            <a:r>
              <a:rPr lang="fr-FR" altLang="en-US" sz="1800" dirty="0"/>
              <a:t>prévu</a:t>
            </a:r>
            <a:r>
              <a:rPr lang="en-US" altLang="en-US" sz="1800" dirty="0"/>
              <a:t> pour fin 2027.</a:t>
            </a:r>
            <a:br>
              <a:rPr lang="en-US" altLang="en-US" sz="1800" dirty="0"/>
            </a:br>
            <a:endParaRPr lang="en-US" altLang="en-US" sz="1800" dirty="0"/>
          </a:p>
          <a:p>
            <a:r>
              <a:rPr lang="pt-PT" altLang="en-US" sz="1800" dirty="0"/>
              <a:t>O</a:t>
            </a:r>
            <a:r>
              <a:rPr lang="en-US" altLang="en-US" sz="1800" dirty="0" err="1"/>
              <a:t>uverture</a:t>
            </a:r>
            <a:r>
              <a:rPr lang="en-US" altLang="en-US" sz="1800" dirty="0"/>
              <a:t> de la </a:t>
            </a:r>
            <a:r>
              <a:rPr lang="en-US" altLang="en-US" sz="1800" dirty="0" err="1"/>
              <a:t>ligne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BioALTO</a:t>
            </a:r>
            <a:r>
              <a:rPr lang="en-US" altLang="en-US" sz="1800" dirty="0"/>
              <a:t> </a:t>
            </a:r>
            <a:r>
              <a:rPr lang="fr-FR" altLang="en-US" sz="1800" dirty="0"/>
              <a:t>en tant que </a:t>
            </a:r>
            <a:r>
              <a:rPr lang="fr-FR" altLang="en-US" sz="1800" b="1" dirty="0"/>
              <a:t>plateforme destinée aux utilisateurs externes</a:t>
            </a:r>
            <a:r>
              <a:rPr lang="fr-FR" altLang="en-US" sz="1800" dirty="0"/>
              <a:t>, soumis aux règles d'accès du </a:t>
            </a:r>
            <a:r>
              <a:rPr lang="fr-FR" altLang="en-US" sz="1800" b="1" dirty="0"/>
              <a:t>PAC ALTO.</a:t>
            </a:r>
            <a:endParaRPr lang="fr-FR" altLang="en-US" sz="1800" dirty="0"/>
          </a:p>
          <a:p>
            <a:endParaRPr lang="fr-FR" altLang="en-US" sz="1800" dirty="0"/>
          </a:p>
          <a:p>
            <a:r>
              <a:rPr lang="fr-FR" altLang="en-US" sz="1800" dirty="0" err="1"/>
              <a:t>BioALTO</a:t>
            </a:r>
            <a:r>
              <a:rPr lang="fr-FR" altLang="en-US" sz="1800" dirty="0"/>
              <a:t> fait partie du </a:t>
            </a:r>
            <a:r>
              <a:rPr lang="fr-FR" altLang="en-US" sz="1800" b="1" dirty="0"/>
              <a:t>réseau RESPLANDIR</a:t>
            </a:r>
            <a:r>
              <a:rPr lang="fr-FR" altLang="en-US" sz="1800" dirty="0"/>
              <a:t>, participe à des études d'</a:t>
            </a:r>
            <a:r>
              <a:rPr lang="fr-FR" altLang="en-US" sz="1800" dirty="0" err="1"/>
              <a:t>intercomparaison</a:t>
            </a:r>
            <a:r>
              <a:rPr lang="fr-FR" altLang="en-US" sz="1800" dirty="0"/>
              <a:t> entre les différentes plateformes, notamment grâce à des </a:t>
            </a:r>
            <a:r>
              <a:rPr lang="fr-FR" altLang="en-US" sz="1800" b="1" dirty="0"/>
              <a:t>outils développés </a:t>
            </a:r>
            <a:r>
              <a:rPr lang="fr-FR" altLang="en-US" sz="1800" dirty="0"/>
              <a:t>tels que </a:t>
            </a:r>
            <a:r>
              <a:rPr lang="fr-FR" altLang="en-US" sz="1800" b="1" dirty="0"/>
              <a:t>la </a:t>
            </a:r>
            <a:r>
              <a:rPr lang="fr-FR" altLang="en-US" sz="1800" b="1" dirty="0" err="1"/>
              <a:t>microdosimétrie</a:t>
            </a:r>
            <a:r>
              <a:rPr lang="fr-FR" altLang="en-US" sz="1800" dirty="0"/>
              <a:t> et le </a:t>
            </a:r>
            <a:r>
              <a:rPr lang="fr-FR" altLang="en-US" sz="1800" b="1" dirty="0"/>
              <a:t>profileur de faisceau</a:t>
            </a:r>
            <a:r>
              <a:rPr lang="fr-FR" altLang="en-US" sz="1800" dirty="0"/>
              <a:t>.</a:t>
            </a:r>
            <a:endParaRPr lang="en-US" altLang="en-US" sz="1800" dirty="0"/>
          </a:p>
          <a:p>
            <a:endParaRPr lang="fr-FR" sz="18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44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Nouvelles collaborations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90CB1-5EBB-3937-7E9E-05C572595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600" y="1825625"/>
            <a:ext cx="94234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/>
              <a:t>Collaboration avec </a:t>
            </a:r>
            <a:r>
              <a:rPr lang="fr-FR" sz="1800" b="1" dirty="0"/>
              <a:t>Laboratoire Leprince Ringuet</a:t>
            </a:r>
            <a:r>
              <a:rPr lang="fr-FR" sz="1800" dirty="0"/>
              <a:t> pour le développement du détecteur PEPITES dédié à </a:t>
            </a:r>
            <a:r>
              <a:rPr lang="fr-FR" sz="1800" dirty="0" err="1"/>
              <a:t>BioALTO</a:t>
            </a:r>
            <a:r>
              <a:rPr lang="fr-FR" sz="1800" dirty="0"/>
              <a:t>.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r>
              <a:rPr lang="fr-FR" sz="1800" dirty="0"/>
              <a:t>Collaboration avec </a:t>
            </a:r>
            <a:r>
              <a:rPr lang="fr-FR" sz="1800" b="1" dirty="0"/>
              <a:t>Gustave Roussy </a:t>
            </a:r>
            <a:r>
              <a:rPr lang="fr-FR" sz="1800" dirty="0"/>
              <a:t>pour le développement de la plateforme d’irradiation </a:t>
            </a:r>
            <a:r>
              <a:rPr lang="fr-FR" sz="1800" dirty="0" err="1"/>
              <a:t>BioALTO</a:t>
            </a:r>
            <a:r>
              <a:rPr lang="fr-FR" sz="1800" dirty="0"/>
              <a:t> </a:t>
            </a:r>
            <a:br>
              <a:rPr lang="fr-FR" sz="1800" dirty="0"/>
            </a:br>
            <a:r>
              <a:rPr lang="fr-FR" sz="1800" dirty="0"/>
              <a:t>(Physiciennes médicales, radiobiologistes, radiothérapeutes).</a:t>
            </a:r>
          </a:p>
          <a:p>
            <a:pPr marL="0" indent="0">
              <a:buNone/>
            </a:pPr>
            <a:endParaRPr lang="fr-FR" sz="1800" dirty="0"/>
          </a:p>
          <a:p>
            <a:endParaRPr lang="fr-FR" sz="1800" dirty="0"/>
          </a:p>
          <a:p>
            <a:endParaRPr lang="fr-FR" sz="1800" dirty="0"/>
          </a:p>
        </p:txBody>
      </p:sp>
      <p:pic>
        <p:nvPicPr>
          <p:cNvPr id="4" name="Picture 2" descr="LLR - Laboratoire Leprince-Ringuet">
            <a:extLst>
              <a:ext uri="{FF2B5EF4-FFF2-40B4-BE49-F238E27FC236}">
                <a16:creationId xmlns:a16="http://schemas.microsoft.com/office/drawing/2014/main" id="{5B12D6F9-20BF-455F-8E38-A3B0F87A3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00" y="1825625"/>
            <a:ext cx="1080000" cy="42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4" descr="Accueil">
            <a:extLst>
              <a:ext uri="{FF2B5EF4-FFF2-40B4-BE49-F238E27FC236}">
                <a16:creationId xmlns:a16="http://schemas.microsoft.com/office/drawing/2014/main" id="{90BA3F11-E9AB-4668-925F-520ABE66C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00" y="2857677"/>
            <a:ext cx="1023343" cy="4665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1942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>
                <a:solidFill>
                  <a:schemeClr val="accent1">
                    <a:lumMod val="50000"/>
                  </a:schemeClr>
                </a:solidFill>
              </a:rPr>
              <a:t>AaP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 en cours et visés (2-5 ans)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A1FDAF-22B7-C53A-838D-CCEAA00C3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fr-FR" sz="1800" b="1" dirty="0"/>
              <a:t>AAP </a:t>
            </a:r>
            <a:r>
              <a:rPr lang="en-US" sz="1800" b="1" dirty="0" err="1"/>
              <a:t>Universit</a:t>
            </a:r>
            <a:r>
              <a:rPr lang="pt-PT" sz="1800" b="1" dirty="0"/>
              <a:t>é </a:t>
            </a:r>
            <a:r>
              <a:rPr lang="fr-FR" sz="1800" b="1" dirty="0"/>
              <a:t>Paris-</a:t>
            </a:r>
            <a:r>
              <a:rPr lang="fr-FR" sz="1800" b="1" dirty="0" err="1"/>
              <a:t>Cit</a:t>
            </a:r>
            <a:r>
              <a:rPr lang="pt-PT" sz="1800" b="1" dirty="0"/>
              <a:t>é BQR 2026 </a:t>
            </a:r>
            <a:r>
              <a:rPr lang="en-US" sz="1800" dirty="0"/>
              <a:t>pour completer le SESAME (14 000 </a:t>
            </a:r>
            <a:r>
              <a:rPr lang="fr-FR" sz="1800" dirty="0"/>
              <a:t>€</a:t>
            </a:r>
            <a:r>
              <a:rPr lang="en-US" sz="1800" dirty="0"/>
              <a:t>) </a:t>
            </a:r>
          </a:p>
          <a:p>
            <a:pPr marL="0" indent="0">
              <a:buNone/>
            </a:pPr>
            <a:r>
              <a:rPr lang="en-US" sz="1800" dirty="0"/>
              <a:t> </a:t>
            </a:r>
          </a:p>
          <a:p>
            <a:r>
              <a:rPr lang="en-US" sz="1800" b="1" dirty="0"/>
              <a:t>AAP R&amp;T 2026 </a:t>
            </a:r>
            <a:r>
              <a:rPr lang="en-US" sz="1800" dirty="0"/>
              <a:t>(Nabil </a:t>
            </a:r>
            <a:r>
              <a:rPr lang="en-US" sz="1800" dirty="0" err="1"/>
              <a:t>Karkour</a:t>
            </a:r>
            <a:r>
              <a:rPr lang="en-US" sz="1800" dirty="0"/>
              <a:t>, </a:t>
            </a:r>
            <a:r>
              <a:rPr lang="en-US" sz="1800" dirty="0" err="1"/>
              <a:t>IJCLab</a:t>
            </a:r>
            <a:r>
              <a:rPr lang="en-US" sz="1800" dirty="0"/>
              <a:t>) pour </a:t>
            </a:r>
            <a:r>
              <a:rPr lang="en-US" sz="1800" dirty="0" err="1"/>
              <a:t>soutenir</a:t>
            </a:r>
            <a:r>
              <a:rPr lang="en-US" sz="1800" dirty="0"/>
              <a:t> le </a:t>
            </a:r>
            <a:r>
              <a:rPr lang="fr-FR" sz="1800" dirty="0"/>
              <a:t>développement</a:t>
            </a:r>
            <a:r>
              <a:rPr lang="en-US" sz="1800" dirty="0"/>
              <a:t> de </a:t>
            </a:r>
            <a:r>
              <a:rPr lang="fr-FR" sz="1800" dirty="0"/>
              <a:t>l’</a:t>
            </a:r>
            <a:r>
              <a:rPr lang="fr-FR" sz="1800" dirty="0" err="1"/>
              <a:t>electronique</a:t>
            </a:r>
            <a:r>
              <a:rPr lang="en-US" sz="1800" dirty="0"/>
              <a:t> DAQ du </a:t>
            </a:r>
            <a:r>
              <a:rPr lang="fr-FR" sz="1800" dirty="0"/>
              <a:t>détecteur</a:t>
            </a:r>
            <a:r>
              <a:rPr lang="en-US" sz="1800" dirty="0"/>
              <a:t> </a:t>
            </a:r>
            <a:r>
              <a:rPr lang="fr-FR" sz="1800" dirty="0" err="1"/>
              <a:t>microdosimetre</a:t>
            </a:r>
            <a:r>
              <a:rPr lang="en-US" sz="1800" dirty="0"/>
              <a:t> (40 000 </a:t>
            </a:r>
            <a:r>
              <a:rPr lang="fr-FR" sz="1800" dirty="0"/>
              <a:t>€ dont 24 000 € déjà acquis SESAME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989632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Besoins 2027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A1FDAF-22B7-C53A-838D-CCEAA00C3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fr-FR" sz="1800" b="1" dirty="0"/>
              <a:t>Fonctionnement courant :	1 k€</a:t>
            </a:r>
          </a:p>
          <a:p>
            <a:pPr lvl="1"/>
            <a:r>
              <a:rPr lang="fr-FR" sz="1400" dirty="0"/>
              <a:t>achat des petits équipements nécessaires à l’installation et au fonctionnement de la ligne non couverts par les AAP (1 k€) </a:t>
            </a:r>
          </a:p>
          <a:p>
            <a:pPr lvl="1"/>
            <a:r>
              <a:rPr lang="fr-FR" sz="1400" dirty="0"/>
              <a:t>suivi de projet (GANTT et suivi financier) avec le logiciel web </a:t>
            </a:r>
            <a:r>
              <a:rPr lang="fr-FR" sz="1400" dirty="0" err="1"/>
              <a:t>EasyRedmine</a:t>
            </a:r>
            <a:r>
              <a:rPr lang="fr-FR" sz="1400" dirty="0"/>
              <a:t> (0.5 k€)</a:t>
            </a:r>
          </a:p>
          <a:p>
            <a:pPr marL="457200" lvl="1" indent="0">
              <a:buNone/>
            </a:pPr>
            <a:endParaRPr lang="fr-FR" sz="1400" dirty="0"/>
          </a:p>
          <a:p>
            <a:r>
              <a:rPr lang="fr-FR" sz="1800" b="1" dirty="0"/>
              <a:t>Fournitures et équipements scientifiques, </a:t>
            </a:r>
            <a:r>
              <a:rPr lang="fr-FR" sz="1800" b="1" dirty="0" err="1"/>
              <a:t>valorization</a:t>
            </a:r>
            <a:r>
              <a:rPr lang="en-US" sz="1800" b="1" dirty="0"/>
              <a:t>: </a:t>
            </a:r>
            <a:r>
              <a:rPr lang="fr-FR" sz="1800" b="1" dirty="0"/>
              <a:t>2</a:t>
            </a:r>
            <a:r>
              <a:rPr lang="fr-FR" sz="1800" dirty="0"/>
              <a:t> </a:t>
            </a:r>
            <a:r>
              <a:rPr lang="fr-FR" sz="1800" b="1" dirty="0"/>
              <a:t>k€ 	</a:t>
            </a:r>
          </a:p>
          <a:p>
            <a:pPr lvl="1"/>
            <a:r>
              <a:rPr lang="fr-FR" sz="1400" dirty="0"/>
              <a:t>frais d’installations et de mise en service des équipements scientifiques non couverts par les AAP (2 k€)</a:t>
            </a:r>
          </a:p>
          <a:p>
            <a:endParaRPr lang="fr-FR" sz="1800" dirty="0"/>
          </a:p>
          <a:p>
            <a:r>
              <a:rPr lang="fr-FR" sz="1800" b="1" dirty="0"/>
              <a:t>Missions/Déplacements: 2 k€ </a:t>
            </a:r>
          </a:p>
          <a:p>
            <a:endParaRPr lang="fr-FR" sz="1800" b="1" dirty="0"/>
          </a:p>
        </p:txBody>
      </p:sp>
    </p:spTree>
    <p:extLst>
      <p:ext uri="{BB962C8B-B14F-4D97-AF65-F5344CB8AC3E}">
        <p14:creationId xmlns:p14="http://schemas.microsoft.com/office/powerpoint/2010/main" val="202792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25341</TotalTime>
  <Words>1161</Words>
  <Application>Microsoft Office PowerPoint</Application>
  <PresentationFormat>Widescreen</PresentationFormat>
  <Paragraphs>146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Document</vt:lpstr>
      <vt:lpstr>BioALTO</vt:lpstr>
      <vt:lpstr>Objectifs et défis scientifiques</vt:lpstr>
      <vt:lpstr>Objectifs et défis scientifiques</vt:lpstr>
      <vt:lpstr>Objectifs et défis scientifiques</vt:lpstr>
      <vt:lpstr>Objectifs et défis scientifiques</vt:lpstr>
      <vt:lpstr>Structure du projet</vt:lpstr>
      <vt:lpstr>Faits marquants 2025/26</vt:lpstr>
      <vt:lpstr>PowerPoint Presentation</vt:lpstr>
      <vt:lpstr>Faits marquants 2025/26</vt:lpstr>
      <vt:lpstr>Vision 2030</vt:lpstr>
      <vt:lpstr>Nouvelles collaborations</vt:lpstr>
      <vt:lpstr>AaP en cours et visés (2-5 ans)</vt:lpstr>
      <vt:lpstr>Besoins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projet</dc:title>
  <dc:creator>Sara Marcatili</dc:creator>
  <cp:lastModifiedBy>amelia leite</cp:lastModifiedBy>
  <cp:revision>63</cp:revision>
  <dcterms:created xsi:type="dcterms:W3CDTF">2026-08-28T14:20:12Z</dcterms:created>
  <dcterms:modified xsi:type="dcterms:W3CDTF">2026-09-28T09:38:32Z</dcterms:modified>
</cp:coreProperties>
</file>