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 id="2147483712" r:id="rId2"/>
  </p:sldMasterIdLst>
  <p:notesMasterIdLst>
    <p:notesMasterId r:id="rId16"/>
  </p:notesMasterIdLst>
  <p:sldIdLst>
    <p:sldId id="423" r:id="rId3"/>
    <p:sldId id="426" r:id="rId4"/>
    <p:sldId id="262" r:id="rId5"/>
    <p:sldId id="264" r:id="rId6"/>
    <p:sldId id="422" r:id="rId7"/>
    <p:sldId id="268" r:id="rId8"/>
    <p:sldId id="430" r:id="rId9"/>
    <p:sldId id="272" r:id="rId10"/>
    <p:sldId id="274" r:id="rId11"/>
    <p:sldId id="415" r:id="rId12"/>
    <p:sldId id="424" r:id="rId13"/>
    <p:sldId id="432" r:id="rId14"/>
    <p:sldId id="433" r:id="rId15"/>
  </p:sldIdLst>
  <p:sldSz cx="10772775" cy="6059488"/>
  <p:notesSz cx="7105650" cy="10239375"/>
  <p:defaultTextStyle>
    <a:defPPr>
      <a:defRPr lang="fr-FR"/>
    </a:defPPr>
    <a:lvl1pPr algn="l" defTabSz="1004888" rtl="0" fontAlgn="base">
      <a:spcBef>
        <a:spcPct val="0"/>
      </a:spcBef>
      <a:spcAft>
        <a:spcPct val="0"/>
      </a:spcAft>
      <a:defRPr sz="2000" kern="1200">
        <a:solidFill>
          <a:schemeClr val="tx1"/>
        </a:solidFill>
        <a:latin typeface="Arial" charset="0"/>
        <a:ea typeface="+mn-ea"/>
        <a:cs typeface="Arial" charset="0"/>
      </a:defRPr>
    </a:lvl1pPr>
    <a:lvl2pPr marL="501650" indent="-44450" algn="l" defTabSz="1004888" rtl="0" fontAlgn="base">
      <a:spcBef>
        <a:spcPct val="0"/>
      </a:spcBef>
      <a:spcAft>
        <a:spcPct val="0"/>
      </a:spcAft>
      <a:defRPr sz="2000" kern="1200">
        <a:solidFill>
          <a:schemeClr val="tx1"/>
        </a:solidFill>
        <a:latin typeface="Arial" charset="0"/>
        <a:ea typeface="+mn-ea"/>
        <a:cs typeface="Arial" charset="0"/>
      </a:defRPr>
    </a:lvl2pPr>
    <a:lvl3pPr marL="1004888" indent="-90488" algn="l" defTabSz="1004888" rtl="0" fontAlgn="base">
      <a:spcBef>
        <a:spcPct val="0"/>
      </a:spcBef>
      <a:spcAft>
        <a:spcPct val="0"/>
      </a:spcAft>
      <a:defRPr sz="2000" kern="1200">
        <a:solidFill>
          <a:schemeClr val="tx1"/>
        </a:solidFill>
        <a:latin typeface="Arial" charset="0"/>
        <a:ea typeface="+mn-ea"/>
        <a:cs typeface="Arial" charset="0"/>
      </a:defRPr>
    </a:lvl3pPr>
    <a:lvl4pPr marL="1508125" indent="-136525" algn="l" defTabSz="1004888" rtl="0" fontAlgn="base">
      <a:spcBef>
        <a:spcPct val="0"/>
      </a:spcBef>
      <a:spcAft>
        <a:spcPct val="0"/>
      </a:spcAft>
      <a:defRPr sz="2000" kern="1200">
        <a:solidFill>
          <a:schemeClr val="tx1"/>
        </a:solidFill>
        <a:latin typeface="Arial" charset="0"/>
        <a:ea typeface="+mn-ea"/>
        <a:cs typeface="Arial" charset="0"/>
      </a:defRPr>
    </a:lvl4pPr>
    <a:lvl5pPr marL="2009775" indent="-180975" algn="l" defTabSz="1004888"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909">
          <p15:clr>
            <a:srgbClr val="A4A3A4"/>
          </p15:clr>
        </p15:guide>
        <p15:guide id="2" pos="339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94B"/>
    <a:srgbClr val="456487"/>
    <a:srgbClr val="BB75AF"/>
    <a:srgbClr val="9FBB75"/>
    <a:srgbClr val="DFBFDA"/>
    <a:srgbClr val="ECD8E9"/>
    <a:srgbClr val="FF6700"/>
    <a:srgbClr val="E05314"/>
    <a:srgbClr val="6600CC"/>
    <a:srgbClr val="511F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Style à thème 1 - Accentuation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6" autoAdjust="0"/>
    <p:restoredTop sz="76357" autoAdjust="0"/>
  </p:normalViewPr>
  <p:slideViewPr>
    <p:cSldViewPr>
      <p:cViewPr>
        <p:scale>
          <a:sx n="110" d="100"/>
          <a:sy n="110" d="100"/>
        </p:scale>
        <p:origin x="1176" y="168"/>
      </p:cViewPr>
      <p:guideLst>
        <p:guide orient="horz" pos="1909"/>
        <p:guide pos="3394"/>
      </p:guideLst>
    </p:cSldViewPr>
  </p:slideViewPr>
  <p:outlineViewPr>
    <p:cViewPr>
      <p:scale>
        <a:sx n="33" d="100"/>
        <a:sy n="33" d="100"/>
      </p:scale>
      <p:origin x="0" y="0"/>
    </p:cViewPr>
  </p:outlineViewPr>
  <p:notesTextViewPr>
    <p:cViewPr>
      <p:scale>
        <a:sx n="170" d="100"/>
        <a:sy n="17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79115" cy="511968"/>
          </a:xfrm>
          <a:prstGeom prst="rect">
            <a:avLst/>
          </a:prstGeom>
        </p:spPr>
        <p:txBody>
          <a:bodyPr vert="horz" lIns="94384" tIns="47192" rIns="94384" bIns="47192" rtlCol="0"/>
          <a:lstStyle>
            <a:lvl1pPr algn="l" defTabSz="1037915"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4024891" y="0"/>
            <a:ext cx="3079115" cy="511968"/>
          </a:xfrm>
          <a:prstGeom prst="rect">
            <a:avLst/>
          </a:prstGeom>
        </p:spPr>
        <p:txBody>
          <a:bodyPr vert="horz" lIns="94384" tIns="47192" rIns="94384" bIns="47192" rtlCol="0"/>
          <a:lstStyle>
            <a:lvl1pPr algn="r" defTabSz="1037915" fontAlgn="auto">
              <a:spcBef>
                <a:spcPts val="0"/>
              </a:spcBef>
              <a:spcAft>
                <a:spcPts val="0"/>
              </a:spcAft>
              <a:defRPr sz="1200">
                <a:latin typeface="+mn-lt"/>
                <a:cs typeface="+mn-cs"/>
              </a:defRPr>
            </a:lvl1pPr>
          </a:lstStyle>
          <a:p>
            <a:pPr>
              <a:defRPr/>
            </a:pPr>
            <a:fld id="{DA0983F0-3B2B-4346-9D34-6FF74AEF7015}" type="datetimeFigureOut">
              <a:rPr lang="fr-FR"/>
              <a:pPr>
                <a:defRPr/>
              </a:pPr>
              <a:t>28/09/2026</a:t>
            </a:fld>
            <a:endParaRPr lang="fr-FR"/>
          </a:p>
        </p:txBody>
      </p:sp>
      <p:sp>
        <p:nvSpPr>
          <p:cNvPr id="4" name="Espace réservé de l'image des diapositives 3"/>
          <p:cNvSpPr>
            <a:spLocks noGrp="1" noRot="1" noChangeAspect="1"/>
          </p:cNvSpPr>
          <p:nvPr>
            <p:ph type="sldImg" idx="2"/>
          </p:nvPr>
        </p:nvSpPr>
        <p:spPr>
          <a:xfrm>
            <a:off x="141288" y="768350"/>
            <a:ext cx="6823075" cy="3838575"/>
          </a:xfrm>
          <a:prstGeom prst="rect">
            <a:avLst/>
          </a:prstGeom>
          <a:noFill/>
          <a:ln w="12700">
            <a:solidFill>
              <a:prstClr val="black"/>
            </a:solidFill>
          </a:ln>
        </p:spPr>
        <p:txBody>
          <a:bodyPr vert="horz" lIns="94384" tIns="47192" rIns="94384" bIns="47192" rtlCol="0" anchor="ctr"/>
          <a:lstStyle/>
          <a:p>
            <a:pPr lvl="0"/>
            <a:endParaRPr lang="fr-FR" noProof="0"/>
          </a:p>
        </p:txBody>
      </p:sp>
      <p:sp>
        <p:nvSpPr>
          <p:cNvPr id="5" name="Espace réservé des commentaires 4"/>
          <p:cNvSpPr>
            <a:spLocks noGrp="1"/>
          </p:cNvSpPr>
          <p:nvPr>
            <p:ph type="body" sz="quarter" idx="3"/>
          </p:nvPr>
        </p:nvSpPr>
        <p:spPr>
          <a:xfrm>
            <a:off x="710565" y="4863703"/>
            <a:ext cx="5684520" cy="4607719"/>
          </a:xfrm>
          <a:prstGeom prst="rect">
            <a:avLst/>
          </a:prstGeom>
        </p:spPr>
        <p:txBody>
          <a:bodyPr vert="horz" lIns="94384" tIns="47192" rIns="94384" bIns="47192"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9725630"/>
            <a:ext cx="3079115" cy="511968"/>
          </a:xfrm>
          <a:prstGeom prst="rect">
            <a:avLst/>
          </a:prstGeom>
        </p:spPr>
        <p:txBody>
          <a:bodyPr vert="horz" lIns="94384" tIns="47192" rIns="94384" bIns="47192" rtlCol="0" anchor="b"/>
          <a:lstStyle>
            <a:lvl1pPr algn="l" defTabSz="1037915"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4024891" y="9725630"/>
            <a:ext cx="3079115" cy="511968"/>
          </a:xfrm>
          <a:prstGeom prst="rect">
            <a:avLst/>
          </a:prstGeom>
        </p:spPr>
        <p:txBody>
          <a:bodyPr vert="horz" lIns="94384" tIns="47192" rIns="94384" bIns="47192" rtlCol="0" anchor="b"/>
          <a:lstStyle>
            <a:lvl1pPr algn="r" defTabSz="1037915" fontAlgn="auto">
              <a:spcBef>
                <a:spcPts val="0"/>
              </a:spcBef>
              <a:spcAft>
                <a:spcPts val="0"/>
              </a:spcAft>
              <a:defRPr sz="1200">
                <a:latin typeface="+mn-lt"/>
                <a:cs typeface="+mn-cs"/>
              </a:defRPr>
            </a:lvl1pPr>
          </a:lstStyle>
          <a:p>
            <a:pPr>
              <a:defRPr/>
            </a:pPr>
            <a:fld id="{C3BC699F-DBFB-4FA7-9A20-949047200EDB}" type="slidenum">
              <a:rPr lang="fr-FR"/>
              <a:pPr>
                <a:defRPr/>
              </a:pPr>
              <a:t>‹N°›</a:t>
            </a:fld>
            <a:endParaRPr lang="fr-FR"/>
          </a:p>
        </p:txBody>
      </p:sp>
    </p:spTree>
    <p:extLst>
      <p:ext uri="{BB962C8B-B14F-4D97-AF65-F5344CB8AC3E}">
        <p14:creationId xmlns:p14="http://schemas.microsoft.com/office/powerpoint/2010/main" val="2153952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5D6B0-E88B-5388-6A27-DE28806CD2C5}"/>
            </a:ext>
          </a:extLst>
        </p:cNvPr>
        <p:cNvGrpSpPr/>
        <p:nvPr/>
      </p:nvGrpSpPr>
      <p:grpSpPr bwMode="auto">
        <a:xfrm>
          <a:off x="0" y="0"/>
          <a:ext cx="0" cy="0"/>
          <a:chOff x="0" y="0"/>
          <a:chExt cx="0" cy="0"/>
        </a:xfrm>
      </p:grpSpPr>
      <p:sp>
        <p:nvSpPr>
          <p:cNvPr id="4" name="Espace réservé de l'image des diapositives 1">
            <a:extLst>
              <a:ext uri="{FF2B5EF4-FFF2-40B4-BE49-F238E27FC236}">
                <a16:creationId xmlns:a16="http://schemas.microsoft.com/office/drawing/2014/main" id="{99679878-B195-42BB-177E-27F9BB683FB4}"/>
              </a:ext>
            </a:extLst>
          </p:cNvPr>
          <p:cNvSpPr>
            <a:spLocks noGrp="1" noRot="1" noChangeAspect="1"/>
          </p:cNvSpPr>
          <p:nvPr>
            <p:ph type="sldImg"/>
          </p:nvPr>
        </p:nvSpPr>
        <p:spPr bwMode="auto">
          <a:xfrm>
            <a:off x="217488" y="812800"/>
            <a:ext cx="7124700" cy="4008438"/>
          </a:xfrm>
        </p:spPr>
      </p:sp>
      <p:sp>
        <p:nvSpPr>
          <p:cNvPr id="5" name="Espace réservé des notes 2">
            <a:extLst>
              <a:ext uri="{FF2B5EF4-FFF2-40B4-BE49-F238E27FC236}">
                <a16:creationId xmlns:a16="http://schemas.microsoft.com/office/drawing/2014/main" id="{A715430F-9E6A-B34B-0D05-68E88B0DD558}"/>
              </a:ext>
            </a:extLst>
          </p:cNvPr>
          <p:cNvSpPr>
            <a:spLocks noGrp="1"/>
          </p:cNvSpPr>
          <p:nvPr>
            <p:ph type="body" idx="1"/>
          </p:nvPr>
        </p:nvSpPr>
        <p:spPr bwMode="auto"/>
        <p:txBody>
          <a:bodyPr/>
          <a:lstStyle/>
          <a:p>
            <a:pPr>
              <a:defRPr/>
            </a:pPr>
            <a:endParaRPr/>
          </a:p>
        </p:txBody>
      </p:sp>
      <p:sp>
        <p:nvSpPr>
          <p:cNvPr id="6" name="Espace réservé du pied de page 3">
            <a:extLst>
              <a:ext uri="{FF2B5EF4-FFF2-40B4-BE49-F238E27FC236}">
                <a16:creationId xmlns:a16="http://schemas.microsoft.com/office/drawing/2014/main" id="{BAF5100D-74AC-843B-7A7E-B2BDB6722B7F}"/>
              </a:ext>
            </a:extLst>
          </p:cNvPr>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a:extLst>
              <a:ext uri="{FF2B5EF4-FFF2-40B4-BE49-F238E27FC236}">
                <a16:creationId xmlns:a16="http://schemas.microsoft.com/office/drawing/2014/main" id="{177DB1E0-579C-1005-CDA8-611E2C7C1917}"/>
              </a:ext>
            </a:extLst>
          </p:cNvPr>
          <p:cNvSpPr>
            <a:spLocks noGrp="1"/>
          </p:cNvSpPr>
          <p:nvPr>
            <p:ph type="sldNum"/>
          </p:nvPr>
        </p:nvSpPr>
        <p:spPr bwMode="auto"/>
        <p:txBody>
          <a:bodyPr/>
          <a:lstStyle/>
          <a:p>
            <a:pPr algn="r">
              <a:defRPr/>
            </a:pPr>
            <a:fld id="{2CB0E9DB-B31D-4EE7-8DA4-B579F48463A3}" type="slidenum">
              <a:rPr lang="en-US" sz="1400" b="0" strike="noStrike" spc="-1">
                <a:latin typeface="Times New Roman"/>
              </a:rPr>
              <a:t>2</a:t>
            </a:fld>
            <a:endParaRPr lang="en-US" sz="1400" b="0" strike="noStrike" spc="-1">
              <a:latin typeface="Times New Roman"/>
            </a:endParaRPr>
          </a:p>
        </p:txBody>
      </p:sp>
    </p:spTree>
    <p:extLst>
      <p:ext uri="{BB962C8B-B14F-4D97-AF65-F5344CB8AC3E}">
        <p14:creationId xmlns:p14="http://schemas.microsoft.com/office/powerpoint/2010/main" val="3533641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a:xfrm>
            <a:off x="217488" y="812800"/>
            <a:ext cx="7124700" cy="4008438"/>
          </a:xfrm>
        </p:spPr>
      </p:sp>
      <p:sp>
        <p:nvSpPr>
          <p:cNvPr id="5" name="Espace réservé des notes 2"/>
          <p:cNvSpPr>
            <a:spLocks noGrp="1"/>
          </p:cNvSpPr>
          <p:nvPr>
            <p:ph type="body" idx="1"/>
          </p:nvPr>
        </p:nvSpPr>
        <p:spPr bwMode="auto"/>
        <p:txBody>
          <a:bodyPr/>
          <a:lstStyle/>
          <a:p>
            <a:pPr>
              <a:defRPr/>
            </a:pPr>
            <a:endParaRPr/>
          </a:p>
        </p:txBody>
      </p:sp>
      <p:sp>
        <p:nvSpPr>
          <p:cNvPr id="6" name="Espace réservé du pied de page 3"/>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p:cNvSpPr>
            <a:spLocks noGrp="1"/>
          </p:cNvSpPr>
          <p:nvPr>
            <p:ph type="sldNum"/>
          </p:nvPr>
        </p:nvSpPr>
        <p:spPr bwMode="auto"/>
        <p:txBody>
          <a:bodyPr/>
          <a:lstStyle/>
          <a:p>
            <a:pPr algn="r">
              <a:defRPr/>
            </a:pPr>
            <a:fld id="{2CB0E9DB-B31D-4EE7-8DA4-B579F48463A3}" type="slidenum">
              <a:rPr lang="en-US" sz="1400" b="0" strike="noStrike" spc="-1">
                <a:latin typeface="Times New Roman"/>
              </a:rPr>
              <a:t>3</a:t>
            </a:fld>
            <a:endParaRPr lang="en-US" sz="1400" b="0" strike="noStrike" spc="-1">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a:xfrm>
            <a:off x="217488" y="812800"/>
            <a:ext cx="7124700" cy="4008438"/>
          </a:xfrm>
        </p:spPr>
      </p:sp>
      <p:sp>
        <p:nvSpPr>
          <p:cNvPr id="5" name="Espace réservé des notes 2"/>
          <p:cNvSpPr>
            <a:spLocks noGrp="1"/>
          </p:cNvSpPr>
          <p:nvPr>
            <p:ph type="body" idx="1"/>
          </p:nvPr>
        </p:nvSpPr>
        <p:spPr bwMode="auto"/>
        <p:txBody>
          <a:bodyPr/>
          <a:lstStyle/>
          <a:p>
            <a:pPr marL="216000" indent="-216000">
              <a:lnSpc>
                <a:spcPct val="100000"/>
              </a:lnSpc>
              <a:defRPr/>
            </a:pPr>
            <a:endParaRPr/>
          </a:p>
        </p:txBody>
      </p:sp>
      <p:sp>
        <p:nvSpPr>
          <p:cNvPr id="6" name="Espace réservé du pied de page 3"/>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p:cNvSpPr>
            <a:spLocks noGrp="1"/>
          </p:cNvSpPr>
          <p:nvPr>
            <p:ph type="sldNum"/>
          </p:nvPr>
        </p:nvSpPr>
        <p:spPr bwMode="auto"/>
        <p:txBody>
          <a:bodyPr/>
          <a:lstStyle/>
          <a:p>
            <a:pPr algn="r">
              <a:defRPr/>
            </a:pPr>
            <a:fld id="{2CB0E9DB-B31D-4EE7-8DA4-B579F48463A3}" type="slidenum">
              <a:rPr lang="en-US" sz="1400" b="0" strike="noStrike" spc="-1">
                <a:latin typeface="Times New Roman"/>
              </a:rPr>
              <a:t>4</a:t>
            </a:fld>
            <a:endParaRPr lang="en-US" sz="1400" b="0" strike="noStrike" spc="-1">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22B87-CC43-14D2-CD77-60B8041A96A7}"/>
            </a:ext>
          </a:extLst>
        </p:cNvPr>
        <p:cNvGrpSpPr/>
        <p:nvPr/>
      </p:nvGrpSpPr>
      <p:grpSpPr bwMode="auto">
        <a:xfrm>
          <a:off x="0" y="0"/>
          <a:ext cx="0" cy="0"/>
          <a:chOff x="0" y="0"/>
          <a:chExt cx="0" cy="0"/>
        </a:xfrm>
      </p:grpSpPr>
      <p:sp>
        <p:nvSpPr>
          <p:cNvPr id="4" name="Espace réservé de l'image des diapositives 1">
            <a:extLst>
              <a:ext uri="{FF2B5EF4-FFF2-40B4-BE49-F238E27FC236}">
                <a16:creationId xmlns:a16="http://schemas.microsoft.com/office/drawing/2014/main" id="{A0954712-262C-78D3-70F9-632754820305}"/>
              </a:ext>
            </a:extLst>
          </p:cNvPr>
          <p:cNvSpPr>
            <a:spLocks noGrp="1" noRot="1" noChangeAspect="1"/>
          </p:cNvSpPr>
          <p:nvPr>
            <p:ph type="sldImg"/>
          </p:nvPr>
        </p:nvSpPr>
        <p:spPr bwMode="auto">
          <a:xfrm>
            <a:off x="217488" y="812800"/>
            <a:ext cx="7124700" cy="4008438"/>
          </a:xfrm>
        </p:spPr>
      </p:sp>
      <p:sp>
        <p:nvSpPr>
          <p:cNvPr id="5" name="Espace réservé des notes 2">
            <a:extLst>
              <a:ext uri="{FF2B5EF4-FFF2-40B4-BE49-F238E27FC236}">
                <a16:creationId xmlns:a16="http://schemas.microsoft.com/office/drawing/2014/main" id="{6A01C1B8-3BF8-6F71-41E3-C30980E0A3C1}"/>
              </a:ext>
            </a:extLst>
          </p:cNvPr>
          <p:cNvSpPr>
            <a:spLocks noGrp="1"/>
          </p:cNvSpPr>
          <p:nvPr>
            <p:ph type="body" idx="1"/>
          </p:nvPr>
        </p:nvSpPr>
        <p:spPr bwMode="auto"/>
        <p:txBody>
          <a:bodyPr/>
          <a:lstStyle/>
          <a:p>
            <a:pPr marL="216000" indent="-216000">
              <a:lnSpc>
                <a:spcPct val="100000"/>
              </a:lnSpc>
              <a:defRPr/>
            </a:pPr>
            <a:endParaRPr sz="1200"/>
          </a:p>
        </p:txBody>
      </p:sp>
      <p:sp>
        <p:nvSpPr>
          <p:cNvPr id="6" name="Espace réservé du pied de page 3">
            <a:extLst>
              <a:ext uri="{FF2B5EF4-FFF2-40B4-BE49-F238E27FC236}">
                <a16:creationId xmlns:a16="http://schemas.microsoft.com/office/drawing/2014/main" id="{E6A8F898-A56F-F754-D42E-1B8F12B4930B}"/>
              </a:ext>
            </a:extLst>
          </p:cNvPr>
          <p:cNvSpPr>
            <a:spLocks noGrp="1"/>
          </p:cNvSpPr>
          <p:nvPr>
            <p:ph type="ftr"/>
          </p:nvPr>
        </p:nvSpPr>
        <p:spPr bwMode="auto"/>
        <p:txBody>
          <a:bodyPr/>
          <a:lstStyle/>
          <a:p>
            <a:pPr>
              <a:defRPr/>
            </a:pPr>
            <a:r>
              <a:rPr lang="en-US" sz="1400" b="0" strike="noStrike" spc="0">
                <a:latin typeface="Times New Roman"/>
              </a:rPr>
              <a:t>&lt;pied de page&gt;</a:t>
            </a:r>
            <a:endParaRPr/>
          </a:p>
        </p:txBody>
      </p:sp>
      <p:sp>
        <p:nvSpPr>
          <p:cNvPr id="7" name="Espace réservé du numéro de diapositive 4">
            <a:extLst>
              <a:ext uri="{FF2B5EF4-FFF2-40B4-BE49-F238E27FC236}">
                <a16:creationId xmlns:a16="http://schemas.microsoft.com/office/drawing/2014/main" id="{32D0E8BB-CD8C-052D-FE16-9247B7DB39A5}"/>
              </a:ext>
            </a:extLst>
          </p:cNvPr>
          <p:cNvSpPr>
            <a:spLocks noGrp="1"/>
          </p:cNvSpPr>
          <p:nvPr>
            <p:ph type="sldNum"/>
          </p:nvPr>
        </p:nvSpPr>
        <p:spPr bwMode="auto"/>
        <p:txBody>
          <a:bodyPr/>
          <a:lstStyle/>
          <a:p>
            <a:pPr algn="r">
              <a:defRPr/>
            </a:pPr>
            <a:fld id="{9BA31803-FFB1-CD19-B0C8-6F0E2E978159}" type="slidenum">
              <a:rPr lang="en-US" sz="1400" b="0" strike="noStrike" spc="0">
                <a:latin typeface="Times New Roman"/>
              </a:rPr>
              <a:t>5</a:t>
            </a:fld>
            <a:endParaRPr lang="en-US" sz="1400" b="0" strike="noStrike" spc="0">
              <a:latin typeface="Times New Roman"/>
            </a:endParaRPr>
          </a:p>
        </p:txBody>
      </p:sp>
    </p:spTree>
    <p:extLst>
      <p:ext uri="{BB962C8B-B14F-4D97-AF65-F5344CB8AC3E}">
        <p14:creationId xmlns:p14="http://schemas.microsoft.com/office/powerpoint/2010/main" val="878328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a:xfrm>
            <a:off x="217488" y="812800"/>
            <a:ext cx="7124700" cy="4008438"/>
          </a:xfrm>
        </p:spPr>
      </p:sp>
      <p:sp>
        <p:nvSpPr>
          <p:cNvPr id="5" name="Espace réservé des notes 2"/>
          <p:cNvSpPr>
            <a:spLocks noGrp="1"/>
          </p:cNvSpPr>
          <p:nvPr>
            <p:ph type="body" idx="1"/>
          </p:nvPr>
        </p:nvSpPr>
        <p:spPr bwMode="auto"/>
        <p:txBody>
          <a:bodyPr/>
          <a:lstStyle/>
          <a:p>
            <a:pPr marL="216000" indent="-216000">
              <a:lnSpc>
                <a:spcPct val="100000"/>
              </a:lnSpc>
              <a:defRPr/>
            </a:pPr>
            <a:endParaRPr/>
          </a:p>
        </p:txBody>
      </p:sp>
      <p:sp>
        <p:nvSpPr>
          <p:cNvPr id="6" name="Espace réservé du pied de page 3"/>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p:cNvSpPr>
            <a:spLocks noGrp="1"/>
          </p:cNvSpPr>
          <p:nvPr>
            <p:ph type="sldNum"/>
          </p:nvPr>
        </p:nvSpPr>
        <p:spPr bwMode="auto"/>
        <p:txBody>
          <a:bodyPr/>
          <a:lstStyle/>
          <a:p>
            <a:pPr algn="r">
              <a:defRPr/>
            </a:pPr>
            <a:fld id="{2CB0E9DB-B31D-4EE7-8DA4-B579F48463A3}" type="slidenum">
              <a:rPr lang="en-US" sz="1400" b="0" strike="noStrike" spc="-1">
                <a:latin typeface="Times New Roman"/>
              </a:rPr>
              <a:t>6</a:t>
            </a:fld>
            <a:endParaRPr lang="en-US" sz="1400" b="0" strike="noStrike" spc="-1">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EF4F6-128A-804D-CC04-714855391129}"/>
            </a:ext>
          </a:extLst>
        </p:cNvPr>
        <p:cNvGrpSpPr/>
        <p:nvPr/>
      </p:nvGrpSpPr>
      <p:grpSpPr bwMode="auto">
        <a:xfrm>
          <a:off x="0" y="0"/>
          <a:ext cx="0" cy="0"/>
          <a:chOff x="0" y="0"/>
          <a:chExt cx="0" cy="0"/>
        </a:xfrm>
      </p:grpSpPr>
      <p:sp>
        <p:nvSpPr>
          <p:cNvPr id="4" name="Espace réservé de l'image des diapositives 1">
            <a:extLst>
              <a:ext uri="{FF2B5EF4-FFF2-40B4-BE49-F238E27FC236}">
                <a16:creationId xmlns:a16="http://schemas.microsoft.com/office/drawing/2014/main" id="{5ED1939B-781A-FBEB-5D1B-74EDA085DAFA}"/>
              </a:ext>
            </a:extLst>
          </p:cNvPr>
          <p:cNvSpPr>
            <a:spLocks noGrp="1" noRot="1" noChangeAspect="1"/>
          </p:cNvSpPr>
          <p:nvPr>
            <p:ph type="sldImg"/>
          </p:nvPr>
        </p:nvSpPr>
        <p:spPr bwMode="auto">
          <a:xfrm>
            <a:off x="217488" y="812800"/>
            <a:ext cx="7124700" cy="4008438"/>
          </a:xfrm>
        </p:spPr>
      </p:sp>
      <p:sp>
        <p:nvSpPr>
          <p:cNvPr id="5" name="Espace réservé des notes 2">
            <a:extLst>
              <a:ext uri="{FF2B5EF4-FFF2-40B4-BE49-F238E27FC236}">
                <a16:creationId xmlns:a16="http://schemas.microsoft.com/office/drawing/2014/main" id="{466458B3-F419-CD84-0154-74A61CAA7E27}"/>
              </a:ext>
            </a:extLst>
          </p:cNvPr>
          <p:cNvSpPr>
            <a:spLocks noGrp="1"/>
          </p:cNvSpPr>
          <p:nvPr>
            <p:ph type="body" idx="1"/>
          </p:nvPr>
        </p:nvSpPr>
        <p:spPr bwMode="auto"/>
        <p:txBody>
          <a:bodyPr/>
          <a:lstStyle/>
          <a:p>
            <a:pPr marL="216000" indent="-216000">
              <a:lnSpc>
                <a:spcPct val="100000"/>
              </a:lnSpc>
              <a:defRPr/>
            </a:pPr>
            <a:endParaRPr/>
          </a:p>
        </p:txBody>
      </p:sp>
      <p:sp>
        <p:nvSpPr>
          <p:cNvPr id="6" name="Espace réservé du pied de page 3">
            <a:extLst>
              <a:ext uri="{FF2B5EF4-FFF2-40B4-BE49-F238E27FC236}">
                <a16:creationId xmlns:a16="http://schemas.microsoft.com/office/drawing/2014/main" id="{0500946D-545F-FADD-03B2-ACEB7F0E4DB7}"/>
              </a:ext>
            </a:extLst>
          </p:cNvPr>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a:extLst>
              <a:ext uri="{FF2B5EF4-FFF2-40B4-BE49-F238E27FC236}">
                <a16:creationId xmlns:a16="http://schemas.microsoft.com/office/drawing/2014/main" id="{ADE8C692-9220-E038-0401-13B3E743E913}"/>
              </a:ext>
            </a:extLst>
          </p:cNvPr>
          <p:cNvSpPr>
            <a:spLocks noGrp="1"/>
          </p:cNvSpPr>
          <p:nvPr>
            <p:ph type="sldNum"/>
          </p:nvPr>
        </p:nvSpPr>
        <p:spPr bwMode="auto"/>
        <p:txBody>
          <a:bodyPr/>
          <a:lstStyle/>
          <a:p>
            <a:pPr algn="r">
              <a:defRPr/>
            </a:pPr>
            <a:fld id="{2CB0E9DB-B31D-4EE7-8DA4-B579F48463A3}" type="slidenum">
              <a:rPr lang="en-US" sz="1400" b="0" strike="noStrike" spc="-1">
                <a:latin typeface="Times New Roman"/>
              </a:rPr>
              <a:t>7</a:t>
            </a:fld>
            <a:endParaRPr lang="en-US" sz="1400" b="0" strike="noStrike" spc="-1">
              <a:latin typeface="Times New Roman"/>
            </a:endParaRPr>
          </a:p>
        </p:txBody>
      </p:sp>
    </p:spTree>
    <p:extLst>
      <p:ext uri="{BB962C8B-B14F-4D97-AF65-F5344CB8AC3E}">
        <p14:creationId xmlns:p14="http://schemas.microsoft.com/office/powerpoint/2010/main" val="3733185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a:xfrm>
            <a:off x="217488" y="812800"/>
            <a:ext cx="7124700" cy="4008438"/>
          </a:xfrm>
        </p:spPr>
      </p:sp>
      <p:sp>
        <p:nvSpPr>
          <p:cNvPr id="5" name="Espace réservé des notes 2"/>
          <p:cNvSpPr>
            <a:spLocks noGrp="1"/>
          </p:cNvSpPr>
          <p:nvPr>
            <p:ph type="body" idx="1"/>
          </p:nvPr>
        </p:nvSpPr>
        <p:spPr bwMode="auto"/>
        <p:txBody>
          <a:bodyPr/>
          <a:lstStyle/>
          <a:p>
            <a:pPr marL="216000" marR="0" lvl="0" indent="-216000" algn="l" defTabSz="914400">
              <a:lnSpc>
                <a:spcPct val="100000"/>
              </a:lnSpc>
              <a:spcBef>
                <a:spcPts val="0"/>
              </a:spcBef>
              <a:spcAft>
                <a:spcPts val="0"/>
              </a:spcAft>
              <a:buClrTx/>
              <a:buSzTx/>
              <a:buFontTx/>
              <a:buNone/>
              <a:defRPr/>
            </a:pPr>
            <a:endParaRPr dirty="0"/>
          </a:p>
        </p:txBody>
      </p:sp>
      <p:sp>
        <p:nvSpPr>
          <p:cNvPr id="6" name="Espace réservé du pied de page 3"/>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p:cNvSpPr>
            <a:spLocks noGrp="1"/>
          </p:cNvSpPr>
          <p:nvPr>
            <p:ph type="sldNum"/>
          </p:nvPr>
        </p:nvSpPr>
        <p:spPr bwMode="auto"/>
        <p:txBody>
          <a:bodyPr/>
          <a:lstStyle/>
          <a:p>
            <a:pPr algn="r">
              <a:defRPr/>
            </a:pPr>
            <a:fld id="{2CB0E9DB-B31D-4EE7-8DA4-B579F48463A3}" type="slidenum">
              <a:rPr lang="en-US" sz="1400" b="0" strike="noStrike" spc="-1">
                <a:latin typeface="Times New Roman"/>
              </a:rPr>
              <a:t>8</a:t>
            </a:fld>
            <a:endParaRPr lang="en-US" sz="1400" b="0" strike="noStrike" spc="-1">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a:xfrm>
            <a:off x="217488" y="812800"/>
            <a:ext cx="7124700" cy="4008438"/>
          </a:xfrm>
        </p:spPr>
      </p:sp>
      <p:sp>
        <p:nvSpPr>
          <p:cNvPr id="5" name="Espace réservé des notes 2"/>
          <p:cNvSpPr>
            <a:spLocks noGrp="1"/>
          </p:cNvSpPr>
          <p:nvPr>
            <p:ph type="body" idx="1"/>
          </p:nvPr>
        </p:nvSpPr>
        <p:spPr bwMode="auto"/>
        <p:txBody>
          <a:bodyPr/>
          <a:lstStyle/>
          <a:p>
            <a:pPr marL="216000" indent="-216000">
              <a:lnSpc>
                <a:spcPct val="100000"/>
              </a:lnSpc>
              <a:defRPr/>
            </a:pPr>
            <a:endParaRPr lang="en-US" sz="1200" b="0" strike="noStrike" spc="0" dirty="0">
              <a:latin typeface="Arial"/>
            </a:endParaRPr>
          </a:p>
        </p:txBody>
      </p:sp>
      <p:sp>
        <p:nvSpPr>
          <p:cNvPr id="6" name="Espace réservé du pied de page 3"/>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p:cNvSpPr>
            <a:spLocks noGrp="1"/>
          </p:cNvSpPr>
          <p:nvPr>
            <p:ph type="sldNum"/>
          </p:nvPr>
        </p:nvSpPr>
        <p:spPr bwMode="auto"/>
        <p:txBody>
          <a:bodyPr/>
          <a:lstStyle/>
          <a:p>
            <a:pPr algn="r">
              <a:defRPr/>
            </a:pPr>
            <a:fld id="{2CB0E9DB-B31D-4EE7-8DA4-B579F48463A3}" type="slidenum">
              <a:rPr lang="en-US" sz="1400" b="0" strike="noStrike" spc="-1">
                <a:latin typeface="Times New Roman"/>
              </a:rPr>
              <a:t>9</a:t>
            </a:fld>
            <a:endParaRPr lang="en-US" sz="1400" b="0" strike="noStrike" spc="-1">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4" name="Espace réservé de l'image des diapositives 1"/>
          <p:cNvSpPr>
            <a:spLocks noGrp="1" noRot="1" noChangeAspect="1"/>
          </p:cNvSpPr>
          <p:nvPr>
            <p:ph type="sldImg"/>
          </p:nvPr>
        </p:nvSpPr>
        <p:spPr bwMode="auto">
          <a:xfrm>
            <a:off x="217488" y="812800"/>
            <a:ext cx="7124700" cy="4008438"/>
          </a:xfrm>
        </p:spPr>
      </p:sp>
      <p:sp>
        <p:nvSpPr>
          <p:cNvPr id="5" name="Espace réservé des notes 2"/>
          <p:cNvSpPr>
            <a:spLocks noGrp="1"/>
          </p:cNvSpPr>
          <p:nvPr>
            <p:ph type="body" idx="1"/>
          </p:nvPr>
        </p:nvSpPr>
        <p:spPr bwMode="auto"/>
        <p:txBody>
          <a:bodyPr/>
          <a:lstStyle/>
          <a:p>
            <a:pPr marL="216000" indent="-216000">
              <a:lnSpc>
                <a:spcPct val="100000"/>
              </a:lnSpc>
              <a:defRPr/>
            </a:pPr>
            <a:endParaRPr lang="en-US" sz="1200" b="0" strike="noStrike" spc="-1" dirty="0">
              <a:latin typeface="Arial"/>
            </a:endParaRPr>
          </a:p>
        </p:txBody>
      </p:sp>
      <p:sp>
        <p:nvSpPr>
          <p:cNvPr id="6" name="Espace réservé du pied de page 3"/>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p:cNvSpPr>
            <a:spLocks noGrp="1"/>
          </p:cNvSpPr>
          <p:nvPr>
            <p:ph type="sldNum"/>
          </p:nvPr>
        </p:nvSpPr>
        <p:spPr bwMode="auto"/>
        <p:txBody>
          <a:bodyPr/>
          <a:lstStyle/>
          <a:p>
            <a:pPr algn="r">
              <a:defRPr/>
            </a:pPr>
            <a:fld id="{2CB0E9DB-B31D-4EE7-8DA4-B579F48463A3}" type="slidenum">
              <a:rPr lang="en-US" sz="1400" b="0" strike="noStrike" spc="-1">
                <a:latin typeface="Times New Roman"/>
              </a:rPr>
              <a:t>10</a:t>
            </a:fld>
            <a:endParaRPr lang="en-US" sz="1400" b="0" strike="noStrike" spc="-1">
              <a:latin typeface="Times New Roman"/>
            </a:endParaRPr>
          </a:p>
        </p:txBody>
      </p:sp>
    </p:spTree>
    <p:extLst>
      <p:ext uri="{BB962C8B-B14F-4D97-AF65-F5344CB8AC3E}">
        <p14:creationId xmlns:p14="http://schemas.microsoft.com/office/powerpoint/2010/main" val="2384224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F000-0697-E099-F089-1A30FE07E290}"/>
            </a:ext>
          </a:extLst>
        </p:cNvPr>
        <p:cNvGrpSpPr/>
        <p:nvPr/>
      </p:nvGrpSpPr>
      <p:grpSpPr bwMode="auto">
        <a:xfrm>
          <a:off x="0" y="0"/>
          <a:ext cx="0" cy="0"/>
          <a:chOff x="0" y="0"/>
          <a:chExt cx="0" cy="0"/>
        </a:xfrm>
      </p:grpSpPr>
      <p:sp>
        <p:nvSpPr>
          <p:cNvPr id="4" name="Espace réservé de l'image des diapositives 1">
            <a:extLst>
              <a:ext uri="{FF2B5EF4-FFF2-40B4-BE49-F238E27FC236}">
                <a16:creationId xmlns:a16="http://schemas.microsoft.com/office/drawing/2014/main" id="{B7685FCE-7C13-B3BD-0CAE-92DF6FC22A9E}"/>
              </a:ext>
            </a:extLst>
          </p:cNvPr>
          <p:cNvSpPr>
            <a:spLocks noGrp="1" noRot="1" noChangeAspect="1"/>
          </p:cNvSpPr>
          <p:nvPr>
            <p:ph type="sldImg"/>
          </p:nvPr>
        </p:nvSpPr>
        <p:spPr bwMode="auto">
          <a:xfrm>
            <a:off x="217488" y="812800"/>
            <a:ext cx="7124700" cy="4008438"/>
          </a:xfrm>
        </p:spPr>
      </p:sp>
      <p:sp>
        <p:nvSpPr>
          <p:cNvPr id="5" name="Espace réservé des notes 2">
            <a:extLst>
              <a:ext uri="{FF2B5EF4-FFF2-40B4-BE49-F238E27FC236}">
                <a16:creationId xmlns:a16="http://schemas.microsoft.com/office/drawing/2014/main" id="{B219505C-40F8-575F-C606-BEA2D3F80F25}"/>
              </a:ext>
            </a:extLst>
          </p:cNvPr>
          <p:cNvSpPr>
            <a:spLocks noGrp="1"/>
          </p:cNvSpPr>
          <p:nvPr>
            <p:ph type="body" idx="1"/>
          </p:nvPr>
        </p:nvSpPr>
        <p:spPr bwMode="auto"/>
        <p:txBody>
          <a:bodyPr/>
          <a:lstStyle/>
          <a:p>
            <a:pPr marL="216000" marR="0" lvl="0" indent="-216000" algn="l" defTabSz="914400">
              <a:lnSpc>
                <a:spcPct val="100000"/>
              </a:lnSpc>
              <a:spcBef>
                <a:spcPts val="0"/>
              </a:spcBef>
              <a:spcAft>
                <a:spcPts val="0"/>
              </a:spcAft>
              <a:buClrTx/>
              <a:buSzTx/>
              <a:buFontTx/>
              <a:buNone/>
              <a:defRPr/>
            </a:pPr>
            <a:endParaRPr/>
          </a:p>
        </p:txBody>
      </p:sp>
      <p:sp>
        <p:nvSpPr>
          <p:cNvPr id="6" name="Espace réservé du pied de page 3">
            <a:extLst>
              <a:ext uri="{FF2B5EF4-FFF2-40B4-BE49-F238E27FC236}">
                <a16:creationId xmlns:a16="http://schemas.microsoft.com/office/drawing/2014/main" id="{04B66D97-1925-776D-78B9-4CD3FDE5F6AE}"/>
              </a:ext>
            </a:extLst>
          </p:cNvPr>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a:extLst>
              <a:ext uri="{FF2B5EF4-FFF2-40B4-BE49-F238E27FC236}">
                <a16:creationId xmlns:a16="http://schemas.microsoft.com/office/drawing/2014/main" id="{BC342508-4DC5-018E-02AF-08767EBD33BF}"/>
              </a:ext>
            </a:extLst>
          </p:cNvPr>
          <p:cNvSpPr>
            <a:spLocks noGrp="1"/>
          </p:cNvSpPr>
          <p:nvPr>
            <p:ph type="sldNum"/>
          </p:nvPr>
        </p:nvSpPr>
        <p:spPr bwMode="auto"/>
        <p:txBody>
          <a:bodyPr/>
          <a:lstStyle/>
          <a:p>
            <a:pPr algn="r">
              <a:defRPr/>
            </a:pPr>
            <a:fld id="{2CB0E9DB-B31D-4EE7-8DA4-B579F48463A3}" type="slidenum">
              <a:rPr lang="en-US" sz="1400" b="0" strike="noStrike" spc="-1">
                <a:latin typeface="Times New Roman"/>
              </a:rPr>
              <a:t>11</a:t>
            </a:fld>
            <a:endParaRPr lang="en-US" sz="1400" b="0" strike="noStrike" spc="-1">
              <a:latin typeface="Times New Roman"/>
            </a:endParaRPr>
          </a:p>
        </p:txBody>
      </p:sp>
    </p:spTree>
    <p:extLst>
      <p:ext uri="{BB962C8B-B14F-4D97-AF65-F5344CB8AC3E}">
        <p14:creationId xmlns:p14="http://schemas.microsoft.com/office/powerpoint/2010/main" val="1463423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E9361-CD6B-066C-C4E7-B09F9CC428E4}"/>
            </a:ext>
          </a:extLst>
        </p:cNvPr>
        <p:cNvGrpSpPr/>
        <p:nvPr/>
      </p:nvGrpSpPr>
      <p:grpSpPr bwMode="auto">
        <a:xfrm>
          <a:off x="0" y="0"/>
          <a:ext cx="0" cy="0"/>
          <a:chOff x="0" y="0"/>
          <a:chExt cx="0" cy="0"/>
        </a:xfrm>
      </p:grpSpPr>
      <p:sp>
        <p:nvSpPr>
          <p:cNvPr id="4" name="Espace réservé de l'image des diapositives 1">
            <a:extLst>
              <a:ext uri="{FF2B5EF4-FFF2-40B4-BE49-F238E27FC236}">
                <a16:creationId xmlns:a16="http://schemas.microsoft.com/office/drawing/2014/main" id="{78509EC2-42DC-0E5B-65B5-1DC51F702B86}"/>
              </a:ext>
            </a:extLst>
          </p:cNvPr>
          <p:cNvSpPr>
            <a:spLocks noGrp="1" noRot="1" noChangeAspect="1"/>
          </p:cNvSpPr>
          <p:nvPr>
            <p:ph type="sldImg"/>
          </p:nvPr>
        </p:nvSpPr>
        <p:spPr bwMode="auto">
          <a:xfrm>
            <a:off x="217488" y="812800"/>
            <a:ext cx="7124700" cy="4008438"/>
          </a:xfrm>
        </p:spPr>
      </p:sp>
      <p:sp>
        <p:nvSpPr>
          <p:cNvPr id="5" name="Espace réservé des notes 2">
            <a:extLst>
              <a:ext uri="{FF2B5EF4-FFF2-40B4-BE49-F238E27FC236}">
                <a16:creationId xmlns:a16="http://schemas.microsoft.com/office/drawing/2014/main" id="{AF58DCD3-8F5C-BCF4-D29B-B2FD31F62374}"/>
              </a:ext>
            </a:extLst>
          </p:cNvPr>
          <p:cNvSpPr>
            <a:spLocks noGrp="1"/>
          </p:cNvSpPr>
          <p:nvPr>
            <p:ph type="body" idx="1"/>
          </p:nvPr>
        </p:nvSpPr>
        <p:spPr bwMode="auto"/>
        <p:txBody>
          <a:bodyPr/>
          <a:lstStyle/>
          <a:p>
            <a:pPr marL="216000" marR="0" lvl="0" indent="-216000" algn="l" defTabSz="914400">
              <a:lnSpc>
                <a:spcPct val="100000"/>
              </a:lnSpc>
              <a:spcBef>
                <a:spcPts val="0"/>
              </a:spcBef>
              <a:spcAft>
                <a:spcPts val="0"/>
              </a:spcAft>
              <a:buClrTx/>
              <a:buSzTx/>
              <a:buFontTx/>
              <a:buNone/>
              <a:defRPr/>
            </a:pPr>
            <a:endParaRPr/>
          </a:p>
        </p:txBody>
      </p:sp>
      <p:sp>
        <p:nvSpPr>
          <p:cNvPr id="6" name="Espace réservé du pied de page 3">
            <a:extLst>
              <a:ext uri="{FF2B5EF4-FFF2-40B4-BE49-F238E27FC236}">
                <a16:creationId xmlns:a16="http://schemas.microsoft.com/office/drawing/2014/main" id="{6D0AEA0C-D326-40A3-9E9B-C53B2AE7268F}"/>
              </a:ext>
            </a:extLst>
          </p:cNvPr>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a:extLst>
              <a:ext uri="{FF2B5EF4-FFF2-40B4-BE49-F238E27FC236}">
                <a16:creationId xmlns:a16="http://schemas.microsoft.com/office/drawing/2014/main" id="{B2E43057-F3AB-74AA-248E-F8E3F7D3BA30}"/>
              </a:ext>
            </a:extLst>
          </p:cNvPr>
          <p:cNvSpPr>
            <a:spLocks noGrp="1"/>
          </p:cNvSpPr>
          <p:nvPr>
            <p:ph type="sldNum"/>
          </p:nvPr>
        </p:nvSpPr>
        <p:spPr bwMode="auto"/>
        <p:txBody>
          <a:bodyPr/>
          <a:lstStyle/>
          <a:p>
            <a:pPr algn="r">
              <a:defRPr/>
            </a:pPr>
            <a:fld id="{2CB0E9DB-B31D-4EE7-8DA4-B579F48463A3}" type="slidenum">
              <a:rPr lang="en-US" sz="1400" b="0" strike="noStrike" spc="-1">
                <a:latin typeface="Times New Roman"/>
              </a:rPr>
              <a:t>12</a:t>
            </a:fld>
            <a:endParaRPr lang="en-US" sz="1400" b="0" strike="noStrike" spc="-1">
              <a:latin typeface="Times New Roman"/>
            </a:endParaRPr>
          </a:p>
        </p:txBody>
      </p:sp>
    </p:spTree>
    <p:extLst>
      <p:ext uri="{BB962C8B-B14F-4D97-AF65-F5344CB8AC3E}">
        <p14:creationId xmlns:p14="http://schemas.microsoft.com/office/powerpoint/2010/main" val="3110248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923E6-D495-8B87-B0AA-B261E0D47713}"/>
            </a:ext>
          </a:extLst>
        </p:cNvPr>
        <p:cNvGrpSpPr/>
        <p:nvPr/>
      </p:nvGrpSpPr>
      <p:grpSpPr bwMode="auto">
        <a:xfrm>
          <a:off x="0" y="0"/>
          <a:ext cx="0" cy="0"/>
          <a:chOff x="0" y="0"/>
          <a:chExt cx="0" cy="0"/>
        </a:xfrm>
      </p:grpSpPr>
      <p:sp>
        <p:nvSpPr>
          <p:cNvPr id="4" name="Espace réservé de l'image des diapositives 1">
            <a:extLst>
              <a:ext uri="{FF2B5EF4-FFF2-40B4-BE49-F238E27FC236}">
                <a16:creationId xmlns:a16="http://schemas.microsoft.com/office/drawing/2014/main" id="{DE31CA89-6B9F-BA95-B77D-673F1A49FEF5}"/>
              </a:ext>
            </a:extLst>
          </p:cNvPr>
          <p:cNvSpPr>
            <a:spLocks noGrp="1" noRot="1" noChangeAspect="1"/>
          </p:cNvSpPr>
          <p:nvPr>
            <p:ph type="sldImg"/>
          </p:nvPr>
        </p:nvSpPr>
        <p:spPr bwMode="auto">
          <a:xfrm>
            <a:off x="217488" y="812800"/>
            <a:ext cx="7124700" cy="4008438"/>
          </a:xfrm>
        </p:spPr>
      </p:sp>
      <p:sp>
        <p:nvSpPr>
          <p:cNvPr id="5" name="Espace réservé des notes 2">
            <a:extLst>
              <a:ext uri="{FF2B5EF4-FFF2-40B4-BE49-F238E27FC236}">
                <a16:creationId xmlns:a16="http://schemas.microsoft.com/office/drawing/2014/main" id="{0579BC6D-39C6-2E87-AEF1-A8F5BB1847BF}"/>
              </a:ext>
            </a:extLst>
          </p:cNvPr>
          <p:cNvSpPr>
            <a:spLocks noGrp="1"/>
          </p:cNvSpPr>
          <p:nvPr>
            <p:ph type="body" idx="1"/>
          </p:nvPr>
        </p:nvSpPr>
        <p:spPr bwMode="auto"/>
        <p:txBody>
          <a:bodyPr/>
          <a:lstStyle/>
          <a:p>
            <a:pPr marL="216000" marR="0" lvl="0" indent="-216000" algn="l" defTabSz="914400">
              <a:lnSpc>
                <a:spcPct val="100000"/>
              </a:lnSpc>
              <a:spcBef>
                <a:spcPts val="0"/>
              </a:spcBef>
              <a:spcAft>
                <a:spcPts val="0"/>
              </a:spcAft>
              <a:buClrTx/>
              <a:buSzTx/>
              <a:buFontTx/>
              <a:buNone/>
              <a:defRPr/>
            </a:pPr>
            <a:endParaRPr/>
          </a:p>
        </p:txBody>
      </p:sp>
      <p:sp>
        <p:nvSpPr>
          <p:cNvPr id="6" name="Espace réservé du pied de page 3">
            <a:extLst>
              <a:ext uri="{FF2B5EF4-FFF2-40B4-BE49-F238E27FC236}">
                <a16:creationId xmlns:a16="http://schemas.microsoft.com/office/drawing/2014/main" id="{F21E64C4-EEF5-73AA-9538-EBB90D73D6C4}"/>
              </a:ext>
            </a:extLst>
          </p:cNvPr>
          <p:cNvSpPr>
            <a:spLocks noGrp="1"/>
          </p:cNvSpPr>
          <p:nvPr>
            <p:ph type="ftr"/>
          </p:nvPr>
        </p:nvSpPr>
        <p:spPr bwMode="auto"/>
        <p:txBody>
          <a:bodyPr/>
          <a:lstStyle/>
          <a:p>
            <a:pPr>
              <a:defRPr/>
            </a:pPr>
            <a:r>
              <a:rPr lang="en-US" sz="1400" b="0" strike="noStrike" spc="-1">
                <a:latin typeface="Times New Roman"/>
              </a:rPr>
              <a:t>&lt;pied de page&gt;</a:t>
            </a:r>
            <a:endParaRPr/>
          </a:p>
        </p:txBody>
      </p:sp>
      <p:sp>
        <p:nvSpPr>
          <p:cNvPr id="7" name="Espace réservé du numéro de diapositive 4">
            <a:extLst>
              <a:ext uri="{FF2B5EF4-FFF2-40B4-BE49-F238E27FC236}">
                <a16:creationId xmlns:a16="http://schemas.microsoft.com/office/drawing/2014/main" id="{03F7ED9C-23A2-B823-2AAD-1538C48D1441}"/>
              </a:ext>
            </a:extLst>
          </p:cNvPr>
          <p:cNvSpPr>
            <a:spLocks noGrp="1"/>
          </p:cNvSpPr>
          <p:nvPr>
            <p:ph type="sldNum"/>
          </p:nvPr>
        </p:nvSpPr>
        <p:spPr bwMode="auto"/>
        <p:txBody>
          <a:bodyPr/>
          <a:lstStyle/>
          <a:p>
            <a:pPr algn="r">
              <a:defRPr/>
            </a:pPr>
            <a:fld id="{2CB0E9DB-B31D-4EE7-8DA4-B579F48463A3}" type="slidenum">
              <a:rPr lang="en-US" sz="1400" b="0" strike="noStrike" spc="-1">
                <a:latin typeface="Times New Roman"/>
              </a:rPr>
              <a:t>13</a:t>
            </a:fld>
            <a:endParaRPr lang="en-US" sz="1400" b="0" strike="noStrike" spc="-1">
              <a:latin typeface="Times New Roman"/>
            </a:endParaRPr>
          </a:p>
        </p:txBody>
      </p:sp>
    </p:spTree>
    <p:extLst>
      <p:ext uri="{BB962C8B-B14F-4D97-AF65-F5344CB8AC3E}">
        <p14:creationId xmlns:p14="http://schemas.microsoft.com/office/powerpoint/2010/main" val="27999781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tro-logo-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6"/>
          </a:xfrm>
          <a:prstGeom prst="rect">
            <a:avLst/>
          </a:prstGeom>
        </p:spPr>
      </p:pic>
      <p:sp>
        <p:nvSpPr>
          <p:cNvPr id="2" name="Titre 1"/>
          <p:cNvSpPr>
            <a:spLocks noGrp="1"/>
          </p:cNvSpPr>
          <p:nvPr>
            <p:ph type="title"/>
          </p:nvPr>
        </p:nvSpPr>
        <p:spPr>
          <a:xfrm>
            <a:off x="1173918" y="149425"/>
            <a:ext cx="8424938" cy="432048"/>
          </a:xfrm>
        </p:spPr>
        <p:txBody>
          <a:bodyPr>
            <a:normAutofit/>
          </a:bodyPr>
          <a:lstStyle>
            <a:lvl1pPr algn="ctr">
              <a:defRPr sz="2400" b="1">
                <a:solidFill>
                  <a:schemeClr val="bg1"/>
                </a:solidFill>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4190257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ey-numbers">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5"/>
          </a:xfrm>
          <a:prstGeom prst="rect">
            <a:avLst/>
          </a:prstGeom>
        </p:spPr>
      </p:pic>
      <p:sp>
        <p:nvSpPr>
          <p:cNvPr id="2" name="Titre 1"/>
          <p:cNvSpPr>
            <a:spLocks noGrp="1"/>
          </p:cNvSpPr>
          <p:nvPr>
            <p:ph type="title"/>
          </p:nvPr>
        </p:nvSpPr>
        <p:spPr>
          <a:xfrm>
            <a:off x="1173918" y="149425"/>
            <a:ext cx="8424938" cy="432048"/>
          </a:xfrm>
        </p:spPr>
        <p:txBody>
          <a:bodyPr>
            <a:normAutofit/>
          </a:bodyPr>
          <a:lstStyle>
            <a:lvl1pPr algn="ctr">
              <a:defRPr sz="2400" b="1">
                <a:solidFill>
                  <a:schemeClr val="bg1"/>
                </a:solidFill>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21256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p-ijclab">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7"/>
          </a:xfrm>
          <a:prstGeom prst="rect">
            <a:avLst/>
          </a:prstGeom>
        </p:spPr>
      </p:pic>
      <p:sp>
        <p:nvSpPr>
          <p:cNvPr id="2" name="Titre 1"/>
          <p:cNvSpPr>
            <a:spLocks noGrp="1"/>
          </p:cNvSpPr>
          <p:nvPr>
            <p:ph type="title"/>
          </p:nvPr>
        </p:nvSpPr>
        <p:spPr>
          <a:xfrm>
            <a:off x="2290043" y="149425"/>
            <a:ext cx="8208911"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4233263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slide-fili-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7"/>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
        <p:nvSpPr>
          <p:cNvPr id="11" name="Titre 1"/>
          <p:cNvSpPr>
            <a:spLocks noGrp="1"/>
          </p:cNvSpPr>
          <p:nvPr>
            <p:ph type="title"/>
          </p:nvPr>
        </p:nvSpPr>
        <p:spPr>
          <a:xfrm>
            <a:off x="2290044" y="149425"/>
            <a:ext cx="5688632"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Tree>
    <p:extLst>
      <p:ext uri="{BB962C8B-B14F-4D97-AF65-F5344CB8AC3E}">
        <p14:creationId xmlns:p14="http://schemas.microsoft.com/office/powerpoint/2010/main" val="360620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ntro-slide-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6"/>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
        <p:nvSpPr>
          <p:cNvPr id="11" name="Titre 1"/>
          <p:cNvSpPr>
            <a:spLocks noGrp="1"/>
          </p:cNvSpPr>
          <p:nvPr>
            <p:ph type="title"/>
          </p:nvPr>
        </p:nvSpPr>
        <p:spPr>
          <a:xfrm>
            <a:off x="2290044" y="149425"/>
            <a:ext cx="5688632"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Tree>
    <p:extLst>
      <p:ext uri="{BB962C8B-B14F-4D97-AF65-F5344CB8AC3E}">
        <p14:creationId xmlns:p14="http://schemas.microsoft.com/office/powerpoint/2010/main" val="680099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lide-2-fili-tutelles">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6"/>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325913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slide-2-fili">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6"/>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283614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slide-2">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5"/>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17065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lide-2-fili-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7" cy="6059485"/>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356109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slide-2-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7" cy="6059484"/>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170707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tro-logo-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6"/>
          </a:xfrm>
          <a:prstGeom prst="rect">
            <a:avLst/>
          </a:prstGeom>
        </p:spPr>
      </p:pic>
      <p:sp>
        <p:nvSpPr>
          <p:cNvPr id="2" name="Titre 1"/>
          <p:cNvSpPr>
            <a:spLocks noGrp="1"/>
          </p:cNvSpPr>
          <p:nvPr>
            <p:ph type="title"/>
          </p:nvPr>
        </p:nvSpPr>
        <p:spPr>
          <a:xfrm>
            <a:off x="1173918" y="149425"/>
            <a:ext cx="8424938" cy="432048"/>
          </a:xfrm>
        </p:spPr>
        <p:txBody>
          <a:bodyPr>
            <a:normAutofit/>
          </a:bodyPr>
          <a:lstStyle>
            <a:lvl1pPr algn="ctr">
              <a:defRPr sz="2400" b="1">
                <a:solidFill>
                  <a:schemeClr val="bg1"/>
                </a:solidFill>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1945457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y-numbers">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5"/>
          </a:xfrm>
          <a:prstGeom prst="rect">
            <a:avLst/>
          </a:prstGeom>
        </p:spPr>
      </p:pic>
      <p:sp>
        <p:nvSpPr>
          <p:cNvPr id="2" name="Titre 1"/>
          <p:cNvSpPr>
            <a:spLocks noGrp="1"/>
          </p:cNvSpPr>
          <p:nvPr>
            <p:ph type="title"/>
          </p:nvPr>
        </p:nvSpPr>
        <p:spPr>
          <a:xfrm>
            <a:off x="1173918" y="149425"/>
            <a:ext cx="8424938" cy="432048"/>
          </a:xfrm>
        </p:spPr>
        <p:txBody>
          <a:bodyPr>
            <a:normAutofit/>
          </a:bodyPr>
          <a:lstStyle>
            <a:lvl1pPr algn="ctr">
              <a:defRPr sz="2400" b="1">
                <a:solidFill>
                  <a:schemeClr val="bg1"/>
                </a:solidFill>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16332046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p-ijclab">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7"/>
          </a:xfrm>
          <a:prstGeom prst="rect">
            <a:avLst/>
          </a:prstGeom>
        </p:spPr>
      </p:pic>
      <p:sp>
        <p:nvSpPr>
          <p:cNvPr id="2" name="Titre 1"/>
          <p:cNvSpPr>
            <a:spLocks noGrp="1"/>
          </p:cNvSpPr>
          <p:nvPr>
            <p:ph type="title"/>
          </p:nvPr>
        </p:nvSpPr>
        <p:spPr>
          <a:xfrm>
            <a:off x="2290043" y="149425"/>
            <a:ext cx="8208911"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398135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slide-fili-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7"/>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
        <p:nvSpPr>
          <p:cNvPr id="11" name="Titre 1"/>
          <p:cNvSpPr>
            <a:spLocks noGrp="1"/>
          </p:cNvSpPr>
          <p:nvPr>
            <p:ph type="title"/>
          </p:nvPr>
        </p:nvSpPr>
        <p:spPr>
          <a:xfrm>
            <a:off x="2290044" y="149425"/>
            <a:ext cx="5688632"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Tree>
    <p:extLst>
      <p:ext uri="{BB962C8B-B14F-4D97-AF65-F5344CB8AC3E}">
        <p14:creationId xmlns:p14="http://schemas.microsoft.com/office/powerpoint/2010/main" val="30627705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Intro-slide-perso">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6"/>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
        <p:nvSpPr>
          <p:cNvPr id="11" name="Titre 1"/>
          <p:cNvSpPr>
            <a:spLocks noGrp="1"/>
          </p:cNvSpPr>
          <p:nvPr>
            <p:ph type="title"/>
          </p:nvPr>
        </p:nvSpPr>
        <p:spPr>
          <a:xfrm>
            <a:off x="2290044" y="149425"/>
            <a:ext cx="5688632" cy="432048"/>
          </a:xfrm>
        </p:spPr>
        <p:txBody>
          <a:bodyPr>
            <a:normAutofit/>
          </a:bodyPr>
          <a:lstStyle>
            <a:lvl1pPr>
              <a:defRPr lang="fr-FR" sz="2400" b="1" kern="1200" dirty="0" smtClean="0">
                <a:solidFill>
                  <a:srgbClr val="00294B"/>
                </a:solidFill>
                <a:latin typeface="+mj-lt"/>
                <a:ea typeface="+mj-ea"/>
                <a:cs typeface="+mj-cs"/>
              </a:defRPr>
            </a:lvl1pPr>
          </a:lstStyle>
          <a:p>
            <a:r>
              <a:rPr lang="fr-FR" dirty="0"/>
              <a:t>Modifiez le style du titre</a:t>
            </a:r>
          </a:p>
        </p:txBody>
      </p:sp>
    </p:spTree>
    <p:extLst>
      <p:ext uri="{BB962C8B-B14F-4D97-AF65-F5344CB8AC3E}">
        <p14:creationId xmlns:p14="http://schemas.microsoft.com/office/powerpoint/2010/main" val="8854412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lide-2-fili-tutelles">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6" y="0"/>
            <a:ext cx="10772420" cy="6059486"/>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42721697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lide-2-fili">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6"/>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41423378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lide-2-fili">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8" cy="6059486"/>
          </a:xfrm>
          <a:prstGeom prst="rect">
            <a:avLst/>
          </a:prstGeom>
        </p:spPr>
      </p:pic>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240165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1_slide-2-fili-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7" cy="6059485"/>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3862493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slide-2-fili-small">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117D9F72-F63C-9F4F-A53D-B845317EA3D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7" cy="6059484"/>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2580907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slide-2-small">
    <p:spTree>
      <p:nvGrpSpPr>
        <p:cNvPr id="1" name=""/>
        <p:cNvGrpSpPr/>
        <p:nvPr/>
      </p:nvGrpSpPr>
      <p:grpSpPr>
        <a:xfrm>
          <a:off x="0" y="0"/>
          <a:ext cx="0" cy="0"/>
          <a:chOff x="0" y="0"/>
          <a:chExt cx="0" cy="0"/>
        </a:xfrm>
      </p:grpSpPr>
      <p:pic>
        <p:nvPicPr>
          <p:cNvPr id="10" name="Imag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 y="0"/>
            <a:ext cx="10772417" cy="6059484"/>
          </a:xfrm>
          <a:prstGeom prst="rect">
            <a:avLst/>
          </a:prstGeom>
        </p:spPr>
      </p:pic>
      <p:sp>
        <p:nvSpPr>
          <p:cNvPr id="2" name="Titre 1"/>
          <p:cNvSpPr>
            <a:spLocks noGrp="1"/>
          </p:cNvSpPr>
          <p:nvPr>
            <p:ph type="title"/>
          </p:nvPr>
        </p:nvSpPr>
        <p:spPr>
          <a:xfrm>
            <a:off x="2290044" y="149425"/>
            <a:ext cx="5688632" cy="432048"/>
          </a:xfrm>
        </p:spPr>
        <p:txBody>
          <a:bodyPr>
            <a:normAutofit/>
          </a:bodyPr>
          <a:lstStyle>
            <a:lvl1pPr>
              <a:defRPr sz="2400" b="1">
                <a:solidFill>
                  <a:srgbClr val="00294B"/>
                </a:solidFill>
              </a:defRPr>
            </a:lvl1pPr>
          </a:lstStyle>
          <a:p>
            <a:r>
              <a:rPr lang="fr-FR" dirty="0"/>
              <a:t>Modifiez le style du titre</a:t>
            </a:r>
          </a:p>
        </p:txBody>
      </p:sp>
      <p:sp>
        <p:nvSpPr>
          <p:cNvPr id="3" name="Espace réservé du texte 2"/>
          <p:cNvSpPr>
            <a:spLocks noGrp="1"/>
          </p:cNvSpPr>
          <p:nvPr>
            <p:ph type="body" idx="1"/>
          </p:nvPr>
        </p:nvSpPr>
        <p:spPr>
          <a:xfrm>
            <a:off x="741363" y="1485900"/>
            <a:ext cx="4557712"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4" name="Espace réservé du contenu 3"/>
          <p:cNvSpPr>
            <a:spLocks noGrp="1"/>
          </p:cNvSpPr>
          <p:nvPr>
            <p:ph sz="half" idx="2" hasCustomPrompt="1"/>
          </p:nvPr>
        </p:nvSpPr>
        <p:spPr>
          <a:xfrm>
            <a:off x="741363" y="2212975"/>
            <a:ext cx="4557712" cy="3255963"/>
          </a:xfrm>
        </p:spPr>
        <p:txBody>
          <a:bodyPr/>
          <a:lstStyle>
            <a:lvl1pPr>
              <a:defRPr>
                <a:solidFill>
                  <a:srgbClr val="FF6700"/>
                </a:solidFill>
              </a:defRPr>
            </a:lvl1pPr>
            <a:lvl2pPr>
              <a:defRPr>
                <a:solidFill>
                  <a:srgbClr val="00294B"/>
                </a:solidFill>
              </a:defRPr>
            </a:lvl2pPr>
            <a:lvl3pPr>
              <a:defRPr>
                <a:solidFill>
                  <a:srgbClr val="456487"/>
                </a:solidFill>
              </a:defRPr>
            </a:lvl3pPr>
            <a:lvl4pPr>
              <a:defRPr>
                <a:solidFill>
                  <a:srgbClr val="456487"/>
                </a:solidFill>
              </a:defRPr>
            </a:lvl4pPr>
            <a:lvl5pPr>
              <a:defRPr>
                <a:solidFill>
                  <a:srgbClr val="456487"/>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texte 4"/>
          <p:cNvSpPr>
            <a:spLocks noGrp="1"/>
          </p:cNvSpPr>
          <p:nvPr>
            <p:ph type="body" sz="quarter" idx="3"/>
          </p:nvPr>
        </p:nvSpPr>
        <p:spPr>
          <a:xfrm>
            <a:off x="5453063" y="1485900"/>
            <a:ext cx="4579937" cy="727075"/>
          </a:xfrm>
        </p:spPr>
        <p:txBody>
          <a:bodyPr anchor="b"/>
          <a:lstStyle>
            <a:lvl1pPr marL="0" indent="0">
              <a:buNone/>
              <a:defRPr sz="2400" b="1">
                <a:solidFill>
                  <a:srgbClr val="00294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Modifiez les styles du texte du masque</a:t>
            </a:r>
          </a:p>
        </p:txBody>
      </p:sp>
      <p:sp>
        <p:nvSpPr>
          <p:cNvPr id="6" name="Espace réservé du contenu 5"/>
          <p:cNvSpPr>
            <a:spLocks noGrp="1"/>
          </p:cNvSpPr>
          <p:nvPr>
            <p:ph sz="quarter" idx="4" hasCustomPrompt="1"/>
          </p:nvPr>
        </p:nvSpPr>
        <p:spPr>
          <a:xfrm>
            <a:off x="5453063" y="2212975"/>
            <a:ext cx="4579937" cy="3255963"/>
          </a:xfrm>
        </p:spPr>
        <p:txBody>
          <a:bodyPr/>
          <a:lstStyle>
            <a:lvl1pPr marL="228600" indent="-228600">
              <a:defRPr lang="fr-FR" sz="2800" kern="1200" dirty="0" smtClean="0">
                <a:solidFill>
                  <a:srgbClr val="FF6700"/>
                </a:solidFill>
                <a:latin typeface="+mn-lt"/>
                <a:ea typeface="+mn-ea"/>
                <a:cs typeface="+mn-cs"/>
              </a:defRPr>
            </a:lvl1pPr>
            <a:lvl2pPr marL="685800" indent="-228600">
              <a:defRPr lang="fr-FR" sz="2400" kern="1200" dirty="0" smtClean="0">
                <a:solidFill>
                  <a:srgbClr val="00294B"/>
                </a:solidFill>
                <a:latin typeface="+mn-lt"/>
                <a:ea typeface="+mn-ea"/>
                <a:cs typeface="+mn-cs"/>
              </a:defRPr>
            </a:lvl2pPr>
            <a:lvl3pPr marL="1143000" indent="-228600">
              <a:defRPr lang="fr-FR" sz="2000" kern="1200" dirty="0" smtClean="0">
                <a:solidFill>
                  <a:srgbClr val="456487"/>
                </a:solidFill>
                <a:latin typeface="+mn-lt"/>
                <a:ea typeface="+mn-ea"/>
                <a:cs typeface="+mn-cs"/>
              </a:defRPr>
            </a:lvl3pPr>
            <a:lvl4pPr>
              <a:defRPr>
                <a:solidFill>
                  <a:srgbClr val="456487"/>
                </a:solidFill>
              </a:defRPr>
            </a:lvl4pPr>
            <a:lvl5pPr>
              <a:defRPr>
                <a:solidFill>
                  <a:srgbClr val="456487"/>
                </a:solidFill>
              </a:defRPr>
            </a:lvl5pPr>
          </a:lstStyle>
          <a:p>
            <a:pPr marL="228600" lvl="0" indent="-228600" algn="l" defTabSz="914400" rtl="0" eaLnBrk="1" latinLnBrk="0" hangingPunct="1">
              <a:lnSpc>
                <a:spcPct val="90000"/>
              </a:lnSpc>
              <a:spcBef>
                <a:spcPts val="1000"/>
              </a:spcBef>
              <a:buFont typeface="Arial" panose="020B0604020202020204" pitchFamily="34" charset="0"/>
              <a:buChar char="•"/>
            </a:pPr>
            <a:r>
              <a:rPr lang="fr-FR" dirty="0"/>
              <a:t>Modifier les styles du texte du masque</a:t>
            </a:r>
          </a:p>
          <a:p>
            <a:pPr marL="685800" lvl="1" indent="-228600" algn="l" defTabSz="914400" rtl="0" eaLnBrk="1" latinLnBrk="0" hangingPunct="1">
              <a:lnSpc>
                <a:spcPct val="90000"/>
              </a:lnSpc>
              <a:spcBef>
                <a:spcPts val="500"/>
              </a:spcBef>
              <a:buFont typeface="Arial" panose="020B0604020202020204" pitchFamily="34" charset="0"/>
              <a:buChar char="•"/>
            </a:pPr>
            <a:r>
              <a:rPr lang="fr-FR" dirty="0"/>
              <a:t>Deuxième niveau</a:t>
            </a:r>
          </a:p>
          <a:p>
            <a:pPr marL="1143000" lvl="2" indent="-228600" algn="l" defTabSz="914400" rtl="0" eaLnBrk="1" latinLnBrk="0" hangingPunct="1">
              <a:lnSpc>
                <a:spcPct val="90000"/>
              </a:lnSpc>
              <a:spcBef>
                <a:spcPts val="500"/>
              </a:spcBef>
              <a:buFont typeface="Arial" panose="020B0604020202020204" pitchFamily="34" charset="0"/>
              <a:buChar char="•"/>
            </a:pPr>
            <a:r>
              <a:rPr lang="fr-FR" dirty="0"/>
              <a:t>Troisième niveau</a:t>
            </a:r>
          </a:p>
          <a:p>
            <a:pPr lvl="3"/>
            <a:r>
              <a:rPr lang="fr-FR" dirty="0"/>
              <a:t>Quatrième niveau</a:t>
            </a:r>
          </a:p>
          <a:p>
            <a:pPr lvl="4"/>
            <a:r>
              <a:rPr lang="fr-FR" dirty="0"/>
              <a:t>Cinquième niveau</a:t>
            </a:r>
          </a:p>
        </p:txBody>
      </p:sp>
      <p:sp>
        <p:nvSpPr>
          <p:cNvPr id="7" name="Espace réservé de la date 6"/>
          <p:cNvSpPr>
            <a:spLocks noGrp="1"/>
          </p:cNvSpPr>
          <p:nvPr>
            <p:ph type="dt" sz="half" idx="10"/>
          </p:nvPr>
        </p:nvSpPr>
        <p:spPr>
          <a:xfrm>
            <a:off x="201812" y="5714820"/>
            <a:ext cx="2411556" cy="322263"/>
          </a:xfrm>
        </p:spPr>
        <p:txBody>
          <a:bodyPr/>
          <a:lstStyle>
            <a:lvl1pPr>
              <a:defRPr>
                <a:solidFill>
                  <a:schemeClr val="bg1"/>
                </a:solidFill>
              </a:defRPr>
            </a:lvl1pPr>
          </a:lstStyle>
          <a:p>
            <a:r>
              <a:rPr lang="fr-FR"/>
              <a:t>12/01/2024</a:t>
            </a:r>
          </a:p>
        </p:txBody>
      </p:sp>
      <p:sp>
        <p:nvSpPr>
          <p:cNvPr id="8" name="Espace réservé du pied de page 7"/>
          <p:cNvSpPr>
            <a:spLocks noGrp="1"/>
          </p:cNvSpPr>
          <p:nvPr>
            <p:ph type="ftr" sz="quarter" idx="11"/>
          </p:nvPr>
        </p:nvSpPr>
        <p:spPr>
          <a:xfrm>
            <a:off x="2938116" y="5714820"/>
            <a:ext cx="4896544" cy="322263"/>
          </a:xfrm>
        </p:spPr>
        <p:txBody>
          <a:bodyPr/>
          <a:lstStyle>
            <a:lvl1pPr>
              <a:defRPr>
                <a:solidFill>
                  <a:schemeClr val="bg1"/>
                </a:solidFill>
              </a:defRPr>
            </a:lvl1pPr>
          </a:lstStyle>
          <a:p>
            <a:r>
              <a:rPr lang="fr-FR"/>
              <a:t>Réunion bilan THIDOS</a:t>
            </a:r>
          </a:p>
        </p:txBody>
      </p:sp>
      <p:sp>
        <p:nvSpPr>
          <p:cNvPr id="9" name="Espace réservé du numéro de diapositive 8"/>
          <p:cNvSpPr>
            <a:spLocks noGrp="1"/>
          </p:cNvSpPr>
          <p:nvPr>
            <p:ph type="sldNum" sz="quarter" idx="12"/>
          </p:nvPr>
        </p:nvSpPr>
        <p:spPr>
          <a:xfrm>
            <a:off x="8159407" y="5714820"/>
            <a:ext cx="2422525" cy="322263"/>
          </a:xfrm>
        </p:spPr>
        <p:txBody>
          <a:bodyPr/>
          <a:lstStyle>
            <a:lvl1pPr>
              <a:defRPr>
                <a:solidFill>
                  <a:schemeClr val="bg1"/>
                </a:solidFill>
              </a:defRPr>
            </a:lvl1pPr>
          </a:lstStyle>
          <a:p>
            <a:fld id="{77E71596-5F9D-49C5-9701-16B3CA54319D}" type="slidenum">
              <a:rPr lang="fr-FR" smtClean="0"/>
              <a:pPr/>
              <a:t>‹N°›</a:t>
            </a:fld>
            <a:endParaRPr lang="fr-FR"/>
          </a:p>
        </p:txBody>
      </p:sp>
    </p:spTree>
    <p:extLst>
      <p:ext uri="{BB962C8B-B14F-4D97-AF65-F5344CB8AC3E}">
        <p14:creationId xmlns:p14="http://schemas.microsoft.com/office/powerpoint/2010/main" val="16474931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41363" y="322263"/>
            <a:ext cx="9290050" cy="11715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741363" y="1612900"/>
            <a:ext cx="9290050" cy="384492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741363" y="5616575"/>
            <a:ext cx="2422525" cy="32226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12/01/2024</a:t>
            </a:r>
          </a:p>
        </p:txBody>
      </p:sp>
      <p:sp>
        <p:nvSpPr>
          <p:cNvPr id="5" name="Espace réservé du pied de page 4"/>
          <p:cNvSpPr>
            <a:spLocks noGrp="1"/>
          </p:cNvSpPr>
          <p:nvPr>
            <p:ph type="ftr" sz="quarter" idx="3"/>
          </p:nvPr>
        </p:nvSpPr>
        <p:spPr>
          <a:xfrm>
            <a:off x="3568700" y="5616575"/>
            <a:ext cx="3635375" cy="32226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Réunion bilan THIDOS</a:t>
            </a:r>
          </a:p>
        </p:txBody>
      </p:sp>
      <p:sp>
        <p:nvSpPr>
          <p:cNvPr id="6" name="Espace réservé du numéro de diapositive 5"/>
          <p:cNvSpPr>
            <a:spLocks noGrp="1"/>
          </p:cNvSpPr>
          <p:nvPr>
            <p:ph type="sldNum" sz="quarter" idx="4"/>
          </p:nvPr>
        </p:nvSpPr>
        <p:spPr>
          <a:xfrm>
            <a:off x="7608888" y="5616575"/>
            <a:ext cx="2422525" cy="322263"/>
          </a:xfrm>
          <a:prstGeom prst="rect">
            <a:avLst/>
          </a:prstGeom>
        </p:spPr>
        <p:txBody>
          <a:bodyPr vert="horz" lIns="91440" tIns="45720" rIns="91440" bIns="45720" rtlCol="0" anchor="ctr"/>
          <a:lstStyle>
            <a:lvl1pPr algn="r">
              <a:defRPr sz="1200">
                <a:solidFill>
                  <a:schemeClr val="tx1">
                    <a:tint val="75000"/>
                  </a:schemeClr>
                </a:solidFill>
              </a:defRPr>
            </a:lvl1pPr>
          </a:lstStyle>
          <a:p>
            <a:fld id="{77E71596-5F9D-49C5-9701-16B3CA54319D}" type="slidenum">
              <a:rPr lang="fr-FR" smtClean="0"/>
              <a:t>‹N°›</a:t>
            </a:fld>
            <a:endParaRPr lang="fr-FR"/>
          </a:p>
        </p:txBody>
      </p:sp>
    </p:spTree>
    <p:extLst>
      <p:ext uri="{BB962C8B-B14F-4D97-AF65-F5344CB8AC3E}">
        <p14:creationId xmlns:p14="http://schemas.microsoft.com/office/powerpoint/2010/main" val="3316465882"/>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1" r:id="rId3"/>
    <p:sldLayoutId id="2147483708" r:id="rId4"/>
    <p:sldLayoutId id="2147483709" r:id="rId5"/>
    <p:sldLayoutId id="2147483702" r:id="rId6"/>
    <p:sldLayoutId id="2147483703" r:id="rId7"/>
    <p:sldLayoutId id="2147483704" r:id="rId8"/>
    <p:sldLayoutId id="2147483710" r:id="rId9"/>
    <p:sldLayoutId id="2147483711"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741363" y="322263"/>
            <a:ext cx="9290050" cy="1171575"/>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741363" y="1612900"/>
            <a:ext cx="9290050" cy="3844925"/>
          </a:xfrm>
          <a:prstGeom prst="rect">
            <a:avLst/>
          </a:prstGeom>
        </p:spPr>
        <p:txBody>
          <a:bodyPr vert="horz" lIns="91440" tIns="45720" rIns="91440" bIns="45720" rtlCol="0">
            <a:normAutofit/>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p:cNvSpPr>
            <a:spLocks noGrp="1"/>
          </p:cNvSpPr>
          <p:nvPr>
            <p:ph type="dt" sz="half" idx="2"/>
          </p:nvPr>
        </p:nvSpPr>
        <p:spPr>
          <a:xfrm>
            <a:off x="741363" y="5616575"/>
            <a:ext cx="2422525" cy="322263"/>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a:t>12/01/2024</a:t>
            </a:r>
          </a:p>
        </p:txBody>
      </p:sp>
      <p:sp>
        <p:nvSpPr>
          <p:cNvPr id="5" name="Espace réservé du pied de page 4"/>
          <p:cNvSpPr>
            <a:spLocks noGrp="1"/>
          </p:cNvSpPr>
          <p:nvPr>
            <p:ph type="ftr" sz="quarter" idx="3"/>
          </p:nvPr>
        </p:nvSpPr>
        <p:spPr>
          <a:xfrm>
            <a:off x="3568700" y="5616575"/>
            <a:ext cx="3635375" cy="322263"/>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Réunion bilan THIDOS</a:t>
            </a:r>
          </a:p>
        </p:txBody>
      </p:sp>
      <p:sp>
        <p:nvSpPr>
          <p:cNvPr id="6" name="Espace réservé du numéro de diapositive 5"/>
          <p:cNvSpPr>
            <a:spLocks noGrp="1"/>
          </p:cNvSpPr>
          <p:nvPr>
            <p:ph type="sldNum" sz="quarter" idx="4"/>
          </p:nvPr>
        </p:nvSpPr>
        <p:spPr>
          <a:xfrm>
            <a:off x="7608888" y="5616575"/>
            <a:ext cx="2422525" cy="322263"/>
          </a:xfrm>
          <a:prstGeom prst="rect">
            <a:avLst/>
          </a:prstGeom>
        </p:spPr>
        <p:txBody>
          <a:bodyPr vert="horz" lIns="91440" tIns="45720" rIns="91440" bIns="45720" rtlCol="0" anchor="ctr"/>
          <a:lstStyle>
            <a:lvl1pPr algn="r">
              <a:defRPr sz="1200">
                <a:solidFill>
                  <a:schemeClr val="tx1">
                    <a:tint val="75000"/>
                  </a:schemeClr>
                </a:solidFill>
              </a:defRPr>
            </a:lvl1pPr>
          </a:lstStyle>
          <a:p>
            <a:fld id="{77E71596-5F9D-49C5-9701-16B3CA54319D}" type="slidenum">
              <a:rPr lang="fr-FR" smtClean="0"/>
              <a:t>‹N°›</a:t>
            </a:fld>
            <a:endParaRPr lang="fr-FR"/>
          </a:p>
        </p:txBody>
      </p:sp>
    </p:spTree>
    <p:extLst>
      <p:ext uri="{BB962C8B-B14F-4D97-AF65-F5344CB8AC3E}">
        <p14:creationId xmlns:p14="http://schemas.microsoft.com/office/powerpoint/2010/main" val="120476101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14.tiff"/><Relationship Id="rId4" Type="http://schemas.openxmlformats.org/officeDocument/2006/relationships/image" Target="../media/image13.tiff"/></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18.jpeg"/><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png"/><Relationship Id="rId7" Type="http://schemas.openxmlformats.org/officeDocument/2006/relationships/image" Target="../media/image33.emf"/><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10.xml"/><Relationship Id="rId5" Type="http://schemas.openxmlformats.org/officeDocument/2006/relationships/image" Target="../media/image37.jpe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emf"/><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41.emf"/><Relationship Id="rId5" Type="http://schemas.openxmlformats.org/officeDocument/2006/relationships/image" Target="../media/image40.emf"/><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45.emf"/><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48.jpg"/><Relationship Id="rId5" Type="http://schemas.openxmlformats.org/officeDocument/2006/relationships/image" Target="../media/image11.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10.xml"/><Relationship Id="rId5" Type="http://schemas.openxmlformats.org/officeDocument/2006/relationships/image" Target="../media/image52.emf"/><Relationship Id="rId4" Type="http://schemas.openxmlformats.org/officeDocument/2006/relationships/image" Target="../media/image51.png"/></Relationships>
</file>

<file path=ppt/slides/_rels/slide1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0.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0E1C9-64FB-FF07-7613-9546734465D6}"/>
            </a:ext>
          </a:extLst>
        </p:cNvPr>
        <p:cNvGrpSpPr/>
        <p:nvPr/>
      </p:nvGrpSpPr>
      <p:grpSpPr>
        <a:xfrm>
          <a:off x="0" y="0"/>
          <a:ext cx="0" cy="0"/>
          <a:chOff x="0" y="0"/>
          <a:chExt cx="0" cy="0"/>
        </a:xfrm>
      </p:grpSpPr>
      <p:sp>
        <p:nvSpPr>
          <p:cNvPr id="8" name="Espace réservé du numéro de diapositive 7">
            <a:extLst>
              <a:ext uri="{FF2B5EF4-FFF2-40B4-BE49-F238E27FC236}">
                <a16:creationId xmlns:a16="http://schemas.microsoft.com/office/drawing/2014/main" id="{95961CAE-CCBD-830C-7C1C-B74A92ADA44C}"/>
              </a:ext>
            </a:extLst>
          </p:cNvPr>
          <p:cNvSpPr>
            <a:spLocks noGrp="1"/>
          </p:cNvSpPr>
          <p:nvPr>
            <p:ph type="sldNum" sz="quarter" idx="12"/>
          </p:nvPr>
        </p:nvSpPr>
        <p:spPr/>
        <p:txBody>
          <a:bodyPr/>
          <a:lstStyle/>
          <a:p>
            <a:fld id="{77E71596-5F9D-49C5-9701-16B3CA54319D}" type="slidenum">
              <a:rPr lang="fr-FR" smtClean="0"/>
              <a:pPr/>
              <a:t>1</a:t>
            </a:fld>
            <a:endParaRPr lang="fr-FR" dirty="0"/>
          </a:p>
        </p:txBody>
      </p:sp>
      <p:pic>
        <p:nvPicPr>
          <p:cNvPr id="3" name="Image 2">
            <a:extLst>
              <a:ext uri="{FF2B5EF4-FFF2-40B4-BE49-F238E27FC236}">
                <a16:creationId xmlns:a16="http://schemas.microsoft.com/office/drawing/2014/main" id="{EFE8D5D9-B627-E3EF-F0E7-E2E99F7F71E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733676" y="2453680"/>
            <a:ext cx="2117207" cy="2823440"/>
          </a:xfrm>
          <a:prstGeom prst="rect">
            <a:avLst/>
          </a:prstGeom>
        </p:spPr>
      </p:pic>
      <p:sp>
        <p:nvSpPr>
          <p:cNvPr id="4" name="Titre 1">
            <a:extLst>
              <a:ext uri="{FF2B5EF4-FFF2-40B4-BE49-F238E27FC236}">
                <a16:creationId xmlns:a16="http://schemas.microsoft.com/office/drawing/2014/main" id="{9602B292-271A-0AF3-9D03-1A8B4DA0F650}"/>
              </a:ext>
            </a:extLst>
          </p:cNvPr>
          <p:cNvSpPr txBox="1">
            <a:spLocks/>
          </p:cNvSpPr>
          <p:nvPr/>
        </p:nvSpPr>
        <p:spPr>
          <a:xfrm>
            <a:off x="723869" y="1301552"/>
            <a:ext cx="9325036" cy="10081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294B"/>
                </a:solidFill>
                <a:latin typeface="+mj-lt"/>
                <a:ea typeface="+mj-ea"/>
                <a:cs typeface="+mj-cs"/>
              </a:defRPr>
            </a:lvl1pPr>
          </a:lstStyle>
          <a:p>
            <a:pPr algn="ctr" fontAlgn="auto">
              <a:spcAft>
                <a:spcPts val="0"/>
              </a:spcAft>
            </a:pPr>
            <a:r>
              <a:rPr lang="fr-FR" sz="3200" dirty="0">
                <a:solidFill>
                  <a:srgbClr val="000000"/>
                </a:solidFill>
                <a:latin typeface="arial"/>
                <a:ea typeface="Helvetica Neue"/>
                <a:cs typeface="+mn-cs"/>
              </a:rPr>
              <a:t>Caméra ambulatoire pour le contrôle de la dose en radiothérapie interne (THIDOS)</a:t>
            </a:r>
          </a:p>
        </p:txBody>
      </p:sp>
      <p:sp>
        <p:nvSpPr>
          <p:cNvPr id="5" name="CustomShape 2">
            <a:extLst>
              <a:ext uri="{FF2B5EF4-FFF2-40B4-BE49-F238E27FC236}">
                <a16:creationId xmlns:a16="http://schemas.microsoft.com/office/drawing/2014/main" id="{98D20FD7-CBAE-8636-BCF3-D6C5276FC14A}"/>
              </a:ext>
            </a:extLst>
          </p:cNvPr>
          <p:cNvSpPr/>
          <p:nvPr/>
        </p:nvSpPr>
        <p:spPr bwMode="auto">
          <a:xfrm>
            <a:off x="723869" y="2309664"/>
            <a:ext cx="6696744" cy="2671105"/>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ctr"/>
          <a:lstStyle/>
          <a:p>
            <a:pPr algn="ctr">
              <a:lnSpc>
                <a:spcPts val="3401"/>
              </a:lnSpc>
              <a:spcBef>
                <a:spcPts val="0"/>
              </a:spcBef>
              <a:defRPr/>
            </a:pPr>
            <a:r>
              <a:rPr lang="en-US" sz="2800" dirty="0">
                <a:solidFill>
                  <a:srgbClr val="000000"/>
                </a:solidFill>
                <a:latin typeface="arial"/>
                <a:ea typeface="Helvetica Neue"/>
                <a:cs typeface="arial"/>
              </a:rPr>
              <a:t>T. </a:t>
            </a:r>
            <a:r>
              <a:rPr lang="en-US" sz="2800" dirty="0" err="1">
                <a:solidFill>
                  <a:srgbClr val="000000"/>
                </a:solidFill>
                <a:latin typeface="arial"/>
                <a:ea typeface="Helvetica Neue"/>
                <a:cs typeface="arial"/>
              </a:rPr>
              <a:t>Bossis</a:t>
            </a:r>
            <a:r>
              <a:rPr lang="en-US" sz="2800" dirty="0">
                <a:solidFill>
                  <a:srgbClr val="000000"/>
                </a:solidFill>
                <a:latin typeface="arial"/>
                <a:ea typeface="Helvetica Neue"/>
                <a:cs typeface="arial"/>
              </a:rPr>
              <a:t>, M.-A. Verdier et </a:t>
            </a:r>
            <a:r>
              <a:rPr lang="en-US" sz="2800" dirty="0">
                <a:solidFill>
                  <a:srgbClr val="000000"/>
                </a:solidFill>
                <a:latin typeface="arial"/>
                <a:ea typeface="Helvetica Neue"/>
              </a:rPr>
              <a:t>L. Ménard</a:t>
            </a:r>
            <a:endParaRPr lang="en-US" sz="2800" dirty="0">
              <a:latin typeface="Arial"/>
            </a:endParaRPr>
          </a:p>
          <a:p>
            <a:pPr algn="ctr">
              <a:lnSpc>
                <a:spcPts val="2209"/>
              </a:lnSpc>
              <a:spcBef>
                <a:spcPts val="530"/>
              </a:spcBef>
              <a:defRPr/>
            </a:pPr>
            <a:r>
              <a:rPr lang="en-US" sz="1800" dirty="0">
                <a:solidFill>
                  <a:srgbClr val="000000"/>
                </a:solidFill>
                <a:latin typeface="arial"/>
                <a:ea typeface="Helvetica Neue"/>
              </a:rPr>
              <a:t>Equipe REV, </a:t>
            </a:r>
            <a:r>
              <a:rPr lang="en-US" sz="1800" dirty="0" err="1">
                <a:solidFill>
                  <a:srgbClr val="000000"/>
                </a:solidFill>
                <a:latin typeface="arial"/>
                <a:ea typeface="Helvetica Neue"/>
              </a:rPr>
              <a:t>IJCLab</a:t>
            </a:r>
            <a:r>
              <a:rPr lang="en-US" sz="1800" dirty="0">
                <a:solidFill>
                  <a:srgbClr val="000000"/>
                </a:solidFill>
                <a:latin typeface="arial"/>
                <a:ea typeface="Helvetica Neue"/>
              </a:rPr>
              <a:t> CNRS-IN2P3, Université Paris Cité, Orsay</a:t>
            </a:r>
            <a:endParaRPr lang="en-US" sz="1800" dirty="0">
              <a:latin typeface="Arial"/>
            </a:endParaRPr>
          </a:p>
        </p:txBody>
      </p:sp>
    </p:spTree>
    <p:extLst>
      <p:ext uri="{BB962C8B-B14F-4D97-AF65-F5344CB8AC3E}">
        <p14:creationId xmlns:p14="http://schemas.microsoft.com/office/powerpoint/2010/main" val="2377298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91037D6-284D-9FB5-8674-63CB1FC121D5}"/>
            </a:ext>
          </a:extLst>
        </p:cNvPr>
        <p:cNvGrpSpPr/>
        <p:nvPr/>
      </p:nvGrpSpPr>
      <p:grpSpPr bwMode="auto">
        <a:xfrm>
          <a:off x="0" y="0"/>
          <a:ext cx="0" cy="0"/>
          <a:chOff x="0" y="0"/>
          <a:chExt cx="0" cy="0"/>
        </a:xfrm>
      </p:grpSpPr>
      <p:sp>
        <p:nvSpPr>
          <p:cNvPr id="6" name="Espace réservé du numéro de diapositive 8">
            <a:extLst>
              <a:ext uri="{FF2B5EF4-FFF2-40B4-BE49-F238E27FC236}">
                <a16:creationId xmlns:a16="http://schemas.microsoft.com/office/drawing/2014/main" id="{65A43225-15D8-BD89-1111-429CD478C122}"/>
              </a:ext>
            </a:extLst>
          </p:cNvPr>
          <p:cNvSpPr>
            <a:spLocks noGrp="1"/>
          </p:cNvSpPr>
          <p:nvPr>
            <p:ph type="sldNum" sz="quarter" idx="12"/>
          </p:nvPr>
        </p:nvSpPr>
        <p:spPr bwMode="auto"/>
        <p:txBody>
          <a:bodyPr/>
          <a:lstStyle/>
          <a:p>
            <a:pPr>
              <a:defRPr/>
            </a:pPr>
            <a:fld id="{77E71596-5F9D-49C5-9701-16B3CA54319D}" type="slidenum">
              <a:rPr lang="fr-FR"/>
              <a:t>2</a:t>
            </a:fld>
            <a:endParaRPr lang="fr-FR"/>
          </a:p>
        </p:txBody>
      </p:sp>
      <p:sp>
        <p:nvSpPr>
          <p:cNvPr id="7" name="CustomShape 8">
            <a:extLst>
              <a:ext uri="{FF2B5EF4-FFF2-40B4-BE49-F238E27FC236}">
                <a16:creationId xmlns:a16="http://schemas.microsoft.com/office/drawing/2014/main" id="{02F3006E-F371-BD75-8B95-8A2640874D42}"/>
              </a:ext>
            </a:extLst>
          </p:cNvPr>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dirty="0" err="1">
                <a:solidFill>
                  <a:srgbClr val="00294B"/>
                </a:solidFill>
                <a:latin typeface="Helvetica Neue"/>
                <a:ea typeface="Helvetica Neue"/>
              </a:rPr>
              <a:t>Objectifs</a:t>
            </a:r>
            <a:r>
              <a:rPr lang="en-US" sz="2209" dirty="0">
                <a:solidFill>
                  <a:srgbClr val="00294B"/>
                </a:solidFill>
                <a:latin typeface="Helvetica Neue"/>
                <a:ea typeface="Helvetica Neue"/>
              </a:rPr>
              <a:t> et </a:t>
            </a:r>
            <a:r>
              <a:rPr lang="en-US" sz="2209" dirty="0" err="1">
                <a:solidFill>
                  <a:srgbClr val="00294B"/>
                </a:solidFill>
                <a:latin typeface="Helvetica Neue"/>
                <a:ea typeface="Helvetica Neue"/>
              </a:rPr>
              <a:t>défis</a:t>
            </a:r>
            <a:r>
              <a:rPr lang="en-US" sz="2209" dirty="0">
                <a:solidFill>
                  <a:srgbClr val="00294B"/>
                </a:solidFill>
                <a:latin typeface="Helvetica Neue"/>
                <a:ea typeface="Helvetica Neue"/>
              </a:rPr>
              <a:t> </a:t>
            </a:r>
            <a:r>
              <a:rPr lang="en-US" sz="2209" dirty="0" err="1">
                <a:solidFill>
                  <a:srgbClr val="00294B"/>
                </a:solidFill>
                <a:latin typeface="Helvetica Neue"/>
                <a:ea typeface="Helvetica Neue"/>
              </a:rPr>
              <a:t>scientifiques</a:t>
            </a:r>
            <a:endParaRPr sz="884" dirty="0"/>
          </a:p>
        </p:txBody>
      </p:sp>
      <p:sp>
        <p:nvSpPr>
          <p:cNvPr id="3" name="ZoneTexte 2">
            <a:extLst>
              <a:ext uri="{FF2B5EF4-FFF2-40B4-BE49-F238E27FC236}">
                <a16:creationId xmlns:a16="http://schemas.microsoft.com/office/drawing/2014/main" id="{05ED2F8A-51F3-12D6-50AE-F8DE2280E2D1}"/>
              </a:ext>
            </a:extLst>
          </p:cNvPr>
          <p:cNvSpPr txBox="1"/>
          <p:nvPr/>
        </p:nvSpPr>
        <p:spPr>
          <a:xfrm>
            <a:off x="633600" y="797496"/>
            <a:ext cx="9793347" cy="1015663"/>
          </a:xfrm>
          <a:prstGeom prst="rect">
            <a:avLst/>
          </a:prstGeom>
          <a:noFill/>
        </p:spPr>
        <p:txBody>
          <a:bodyPr wrap="square" rtlCol="0">
            <a:spAutoFit/>
          </a:bodyPr>
          <a:lstStyle/>
          <a:p>
            <a:pPr>
              <a:spcBef>
                <a:spcPts val="600"/>
              </a:spcBef>
            </a:pPr>
            <a:r>
              <a:rPr lang="fr-FR" sz="2000">
                <a:solidFill>
                  <a:srgbClr val="FF6700"/>
                </a:solidFill>
                <a:latin typeface="Helvetica Neue" panose="02000503000000020004" pitchFamily="2" charset="0"/>
                <a:ea typeface="Helvetica Neue" panose="02000503000000020004" pitchFamily="2" charset="0"/>
                <a:cs typeface="Helvetica Neue" panose="02000503000000020004" pitchFamily="2" charset="0"/>
              </a:rPr>
              <a:t>Proposer de nouvelles approches instrumentales et méthodologiques visant à renforcer le contrôle de la dose délivrée lors du traitement à l’iode radioactif des maladies thyroïdiennes en réduisant les incertitudes liées au calcul de la dose. </a:t>
            </a:r>
          </a:p>
        </p:txBody>
      </p:sp>
      <p:sp>
        <p:nvSpPr>
          <p:cNvPr id="4" name="Rectangle 3">
            <a:extLst>
              <a:ext uri="{FF2B5EF4-FFF2-40B4-BE49-F238E27FC236}">
                <a16:creationId xmlns:a16="http://schemas.microsoft.com/office/drawing/2014/main" id="{38C16EB8-95EE-3A44-D74B-A4461B662414}"/>
              </a:ext>
            </a:extLst>
          </p:cNvPr>
          <p:cNvSpPr/>
          <p:nvPr/>
        </p:nvSpPr>
        <p:spPr>
          <a:xfrm>
            <a:off x="633600" y="1805608"/>
            <a:ext cx="9672063" cy="2031325"/>
          </a:xfrm>
          <a:prstGeom prst="rect">
            <a:avLst/>
          </a:prstGeom>
        </p:spPr>
        <p:txBody>
          <a:bodyPr wrap="square">
            <a:spAutoFit/>
          </a:bodyPr>
          <a:lstStyle/>
          <a:p>
            <a:r>
              <a:rPr lang="fr-FR" sz="1400">
                <a:latin typeface="Helvetica Neue" panose="02000503000000020004" pitchFamily="2" charset="0"/>
                <a:ea typeface="Helvetica Neue" panose="02000503000000020004" pitchFamily="2" charset="0"/>
                <a:cs typeface="Helvetica Neue" panose="02000503000000020004" pitchFamily="2" charset="0"/>
              </a:rPr>
              <a:t>Deux axes complémentaires : </a:t>
            </a:r>
          </a:p>
          <a:p>
            <a:endParaRPr lang="fr-FR" sz="1200">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buAutoNum type="arabicParenR"/>
            </a:pPr>
            <a:r>
              <a:rPr lang="fr-FR" sz="1400">
                <a:latin typeface="Helvetica Neue" panose="02000503000000020004" pitchFamily="2" charset="0"/>
                <a:ea typeface="Helvetica Neue" panose="02000503000000020004" pitchFamily="2" charset="0"/>
                <a:cs typeface="Helvetica Neue" panose="02000503000000020004" pitchFamily="2" charset="0"/>
              </a:rPr>
              <a:t>Conception, développement et calibration d'une </a:t>
            </a:r>
            <a:r>
              <a:rPr lang="fr-FR" sz="1400" b="1">
                <a:latin typeface="Helvetica Neue" panose="02000503000000020004" pitchFamily="2" charset="0"/>
                <a:ea typeface="Helvetica Neue" panose="02000503000000020004" pitchFamily="2" charset="0"/>
                <a:cs typeface="Helvetica Neue" panose="02000503000000020004" pitchFamily="2" charset="0"/>
              </a:rPr>
              <a:t>gamma-caméra ambulatoire à haute résolution spatiale </a:t>
            </a:r>
            <a:r>
              <a:rPr lang="fr-FR" sz="1400">
                <a:latin typeface="Helvetica Neue" panose="02000503000000020004" pitchFamily="2" charset="0"/>
                <a:ea typeface="Helvetica Neue" panose="02000503000000020004" pitchFamily="2" charset="0"/>
                <a:cs typeface="Helvetica Neue" panose="02000503000000020004" pitchFamily="2" charset="0"/>
              </a:rPr>
              <a:t>spécifiquement conçue pour la mesure quantitative précise de la </a:t>
            </a:r>
            <a:r>
              <a:rPr lang="fr-FR" sz="1400" err="1">
                <a:latin typeface="Helvetica Neue" panose="02000503000000020004" pitchFamily="2" charset="0"/>
                <a:ea typeface="Helvetica Neue" panose="02000503000000020004" pitchFamily="2" charset="0"/>
                <a:cs typeface="Helvetica Neue" panose="02000503000000020004" pitchFamily="2" charset="0"/>
              </a:rPr>
              <a:t>biocinétique</a:t>
            </a:r>
            <a:r>
              <a:rPr lang="fr-FR" sz="1400">
                <a:latin typeface="Helvetica Neue" panose="02000503000000020004" pitchFamily="2" charset="0"/>
                <a:ea typeface="Helvetica Neue" panose="02000503000000020004" pitchFamily="2" charset="0"/>
                <a:cs typeface="Helvetica Neue" panose="02000503000000020004" pitchFamily="2" charset="0"/>
              </a:rPr>
              <a:t> de l’iode-131 </a:t>
            </a:r>
            <a:r>
              <a:rPr lang="fr-FR" sz="1400" b="1">
                <a:latin typeface="Helvetica Neue" panose="02000503000000020004" pitchFamily="2" charset="0"/>
                <a:ea typeface="Helvetica Neue" panose="02000503000000020004" pitchFamily="2" charset="0"/>
                <a:cs typeface="Helvetica Neue" panose="02000503000000020004" pitchFamily="2" charset="0"/>
              </a:rPr>
              <a:t>avant et après administration du traitement </a:t>
            </a:r>
            <a:r>
              <a:rPr lang="fr-FR" sz="1400">
                <a:latin typeface="Helvetica Neue" panose="02000503000000020004" pitchFamily="2" charset="0"/>
                <a:ea typeface="Helvetica Neue" panose="02000503000000020004" pitchFamily="2" charset="0"/>
                <a:cs typeface="Helvetica Neue" panose="02000503000000020004" pitchFamily="2" charset="0"/>
              </a:rPr>
              <a:t>au niveau de la thyroïde et des organes à risques.</a:t>
            </a:r>
            <a:endParaRPr lang="fr-FR" sz="1400">
              <a:solidFill>
                <a:srgbClr val="FF6700"/>
              </a:solidFill>
              <a:latin typeface="Helvetica Neue" panose="02000503000000020004" pitchFamily="2" charset="0"/>
              <a:ea typeface="Helvetica Neue" panose="02000503000000020004" pitchFamily="2" charset="0"/>
              <a:cs typeface="Helvetica Neue" panose="02000503000000020004" pitchFamily="2" charset="0"/>
            </a:endParaRPr>
          </a:p>
          <a:p>
            <a:endParaRPr lang="fr-FR" sz="1400">
              <a:latin typeface="Helvetica Neue" panose="02000503000000020004" pitchFamily="2" charset="0"/>
              <a:ea typeface="Helvetica Neue" panose="02000503000000020004" pitchFamily="2" charset="0"/>
              <a:cs typeface="Helvetica Neue" panose="02000503000000020004" pitchFamily="2" charset="0"/>
            </a:endParaRPr>
          </a:p>
          <a:p>
            <a:pPr marL="457200" indent="-457200">
              <a:buFont typeface="+mj-lt"/>
              <a:buAutoNum type="arabicParenR" startAt="2"/>
            </a:pPr>
            <a:r>
              <a:rPr lang="fr-FR" sz="1400">
                <a:latin typeface="Helvetica Neue" panose="02000503000000020004" pitchFamily="2" charset="0"/>
                <a:ea typeface="Helvetica Neue" panose="02000503000000020004" pitchFamily="2" charset="0"/>
                <a:cs typeface="Helvetica Neue" panose="02000503000000020004" pitchFamily="2" charset="0"/>
              </a:rPr>
              <a:t>Analyse de la </a:t>
            </a:r>
            <a:r>
              <a:rPr lang="fr-FR" sz="1400" b="1">
                <a:latin typeface="Helvetica Neue" panose="02000503000000020004" pitchFamily="2" charset="0"/>
                <a:ea typeface="Helvetica Neue" panose="02000503000000020004" pitchFamily="2" charset="0"/>
                <a:cs typeface="Helvetica Neue" panose="02000503000000020004" pitchFamily="2" charset="0"/>
              </a:rPr>
              <a:t>fiabilité et de la qualité du calcul de la dose </a:t>
            </a:r>
            <a:r>
              <a:rPr lang="fr-FR" sz="1400">
                <a:latin typeface="Helvetica Neue" panose="02000503000000020004" pitchFamily="2" charset="0"/>
                <a:ea typeface="Helvetica Neue" panose="02000503000000020004" pitchFamily="2" charset="0"/>
                <a:cs typeface="Helvetica Neue" panose="02000503000000020004" pitchFamily="2" charset="0"/>
              </a:rPr>
              <a:t>basée sur l’intégration de différentes données fonctionnelle, anatomique et </a:t>
            </a:r>
            <a:r>
              <a:rPr lang="fr-FR" sz="1400" err="1">
                <a:latin typeface="Helvetica Neue" panose="02000503000000020004" pitchFamily="2" charset="0"/>
                <a:ea typeface="Helvetica Neue" panose="02000503000000020004" pitchFamily="2" charset="0"/>
                <a:cs typeface="Helvetica Neue" panose="02000503000000020004" pitchFamily="2" charset="0"/>
              </a:rPr>
              <a:t>pharmacocinétique</a:t>
            </a:r>
            <a:r>
              <a:rPr lang="fr-FR" sz="1400">
                <a:latin typeface="Helvetica Neue" panose="02000503000000020004" pitchFamily="2" charset="0"/>
                <a:ea typeface="Helvetica Neue" panose="02000503000000020004" pitchFamily="2" charset="0"/>
                <a:cs typeface="Helvetica Neue" panose="02000503000000020004" pitchFamily="2" charset="0"/>
              </a:rPr>
              <a:t> : mise en œuvre de méthodes de propagation d’erreurs innovantes telles que les réseaux bayésiens pour </a:t>
            </a:r>
            <a:r>
              <a:rPr lang="fr-FR" sz="1400" b="1">
                <a:latin typeface="Helvetica Neue" panose="02000503000000020004" pitchFamily="2" charset="0"/>
                <a:ea typeface="Helvetica Neue" panose="02000503000000020004" pitchFamily="2" charset="0"/>
                <a:cs typeface="Helvetica Neue" panose="02000503000000020004" pitchFamily="2" charset="0"/>
              </a:rPr>
              <a:t>estimer les incertitudes liées à la dose</a:t>
            </a:r>
            <a:endParaRPr lang="fr-FR" sz="1400">
              <a:solidFill>
                <a:srgbClr val="FF6700"/>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Image 4">
            <a:extLst>
              <a:ext uri="{FF2B5EF4-FFF2-40B4-BE49-F238E27FC236}">
                <a16:creationId xmlns:a16="http://schemas.microsoft.com/office/drawing/2014/main" id="{7B5C75DF-F19D-A612-07F0-EF51E02D2CEF}"/>
              </a:ext>
            </a:extLst>
          </p:cNvPr>
          <p:cNvPicPr>
            <a:picLocks noChangeAspect="1"/>
          </p:cNvPicPr>
          <p:nvPr/>
        </p:nvPicPr>
        <p:blipFill>
          <a:blip r:embed="rId3"/>
          <a:stretch>
            <a:fillRect/>
          </a:stretch>
        </p:blipFill>
        <p:spPr>
          <a:xfrm>
            <a:off x="4522291" y="4133276"/>
            <a:ext cx="1279668" cy="865658"/>
          </a:xfrm>
          <a:prstGeom prst="rect">
            <a:avLst/>
          </a:prstGeom>
        </p:spPr>
      </p:pic>
      <p:pic>
        <p:nvPicPr>
          <p:cNvPr id="8" name="Image 7">
            <a:extLst>
              <a:ext uri="{FF2B5EF4-FFF2-40B4-BE49-F238E27FC236}">
                <a16:creationId xmlns:a16="http://schemas.microsoft.com/office/drawing/2014/main" id="{F90A8C40-184E-66C3-D902-6ECB72801897}"/>
              </a:ext>
            </a:extLst>
          </p:cNvPr>
          <p:cNvPicPr>
            <a:picLocks noChangeAspect="1"/>
          </p:cNvPicPr>
          <p:nvPr/>
        </p:nvPicPr>
        <p:blipFill>
          <a:blip r:embed="rId4"/>
          <a:stretch>
            <a:fillRect/>
          </a:stretch>
        </p:blipFill>
        <p:spPr>
          <a:xfrm>
            <a:off x="6793532" y="4263451"/>
            <a:ext cx="2370910" cy="639594"/>
          </a:xfrm>
          <a:prstGeom prst="rect">
            <a:avLst/>
          </a:prstGeom>
        </p:spPr>
      </p:pic>
      <p:pic>
        <p:nvPicPr>
          <p:cNvPr id="9" name="Image 8">
            <a:extLst>
              <a:ext uri="{FF2B5EF4-FFF2-40B4-BE49-F238E27FC236}">
                <a16:creationId xmlns:a16="http://schemas.microsoft.com/office/drawing/2014/main" id="{5B6CE81E-6F18-D69F-C4E3-AA1010C3F42F}"/>
              </a:ext>
            </a:extLst>
          </p:cNvPr>
          <p:cNvPicPr>
            <a:picLocks noChangeAspect="1"/>
          </p:cNvPicPr>
          <p:nvPr/>
        </p:nvPicPr>
        <p:blipFill>
          <a:blip r:embed="rId5"/>
          <a:stretch>
            <a:fillRect/>
          </a:stretch>
        </p:blipFill>
        <p:spPr>
          <a:xfrm>
            <a:off x="1789497" y="4263451"/>
            <a:ext cx="1899103" cy="639594"/>
          </a:xfrm>
          <a:prstGeom prst="rect">
            <a:avLst/>
          </a:prstGeom>
        </p:spPr>
      </p:pic>
      <p:sp>
        <p:nvSpPr>
          <p:cNvPr id="11" name="ZoneTexte 10">
            <a:extLst>
              <a:ext uri="{FF2B5EF4-FFF2-40B4-BE49-F238E27FC236}">
                <a16:creationId xmlns:a16="http://schemas.microsoft.com/office/drawing/2014/main" id="{F1BAC95D-3BAE-0D80-2CBC-1B7656E1B77A}"/>
              </a:ext>
            </a:extLst>
          </p:cNvPr>
          <p:cNvSpPr txBox="1"/>
          <p:nvPr/>
        </p:nvSpPr>
        <p:spPr>
          <a:xfrm>
            <a:off x="1425947" y="5166926"/>
            <a:ext cx="7920880" cy="338554"/>
          </a:xfrm>
          <a:prstGeom prst="rect">
            <a:avLst/>
          </a:prstGeom>
          <a:noFill/>
        </p:spPr>
        <p:txBody>
          <a:bodyPr wrap="square">
            <a:spAutoFit/>
          </a:bodyPr>
          <a:lstStyle/>
          <a:p>
            <a:pPr algn="ctr">
              <a:spcBef>
                <a:spcPts val="0"/>
              </a:spcBef>
            </a:pPr>
            <a:r>
              <a:rPr lang="fr-FR" sz="1600">
                <a:latin typeface="Helvetica Neue" panose="02000503000000020004" pitchFamily="2" charset="0"/>
                <a:ea typeface="Helvetica Neue" panose="02000503000000020004" pitchFamily="2" charset="0"/>
                <a:cs typeface="Helvetica Neue" panose="02000503000000020004" pitchFamily="2" charset="0"/>
              </a:rPr>
              <a:t>Projet financé par le plan Cancer (AAP </a:t>
            </a:r>
            <a:r>
              <a:rPr lang="fr-FR" sz="1600" err="1">
                <a:latin typeface="Helvetica Neue" panose="02000503000000020004" pitchFamily="2" charset="0"/>
                <a:ea typeface="Helvetica Neue" panose="02000503000000020004" pitchFamily="2" charset="0"/>
                <a:cs typeface="Helvetica Neue" panose="02000503000000020004" pitchFamily="2" charset="0"/>
              </a:rPr>
              <a:t>Physicancer</a:t>
            </a:r>
            <a:r>
              <a:rPr lang="fr-FR" sz="1600">
                <a:latin typeface="Helvetica Neue" panose="02000503000000020004" pitchFamily="2" charset="0"/>
                <a:ea typeface="Helvetica Neue" panose="02000503000000020004" pitchFamily="2" charset="0"/>
                <a:cs typeface="Helvetica Neue" panose="02000503000000020004" pitchFamily="2" charset="0"/>
              </a:rPr>
              <a:t>, INSERM, 2019-2023)</a:t>
            </a:r>
            <a:endParaRPr lang="fr-FR" sz="1600" b="1">
              <a:latin typeface="Helvetica Neue" panose="02000503000000020004" pitchFamily="2" charset="0"/>
              <a:ea typeface="Helvetica Neue" panose="02000503000000020004" pitchFamily="2" charset="0"/>
              <a:cs typeface="Helvetica Neue" panose="02000503000000020004" pitchFamily="2" charset="0"/>
            </a:endParaRPr>
          </a:p>
        </p:txBody>
      </p:sp>
    </p:spTree>
    <p:extLst>
      <p:ext uri="{BB962C8B-B14F-4D97-AF65-F5344CB8AC3E}">
        <p14:creationId xmlns:p14="http://schemas.microsoft.com/office/powerpoint/2010/main" val="3805236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Espace réservé du numéro de diapositive 8"/>
          <p:cNvSpPr>
            <a:spLocks noGrp="1"/>
          </p:cNvSpPr>
          <p:nvPr>
            <p:ph type="sldNum" sz="quarter" idx="12"/>
          </p:nvPr>
        </p:nvSpPr>
        <p:spPr bwMode="auto"/>
        <p:txBody>
          <a:bodyPr/>
          <a:lstStyle/>
          <a:p>
            <a:pPr>
              <a:defRPr/>
            </a:pPr>
            <a:fld id="{77E71596-5F9D-49C5-9701-16B3CA54319D}" type="slidenum">
              <a:rPr lang="fr-FR"/>
              <a:t>3</a:t>
            </a:fld>
            <a:endParaRPr lang="fr-FR"/>
          </a:p>
        </p:txBody>
      </p:sp>
      <p:sp>
        <p:nvSpPr>
          <p:cNvPr id="7" name="CustomShape 8"/>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ea typeface="Helvetica Neue"/>
              </a:rPr>
              <a:t>La </a:t>
            </a:r>
            <a:r>
              <a:rPr lang="en-US" sz="2209" err="1">
                <a:solidFill>
                  <a:srgbClr val="00294B"/>
                </a:solidFill>
                <a:latin typeface="Helvetica Neue"/>
                <a:ea typeface="Helvetica Neue"/>
              </a:rPr>
              <a:t>caméra</a:t>
            </a:r>
            <a:r>
              <a:rPr lang="en-US" sz="2209">
                <a:solidFill>
                  <a:srgbClr val="00294B"/>
                </a:solidFill>
                <a:latin typeface="Helvetica Neue"/>
                <a:ea typeface="Helvetica Neue"/>
              </a:rPr>
              <a:t> </a:t>
            </a:r>
            <a:r>
              <a:rPr lang="en-US" sz="2209" err="1">
                <a:solidFill>
                  <a:srgbClr val="00294B"/>
                </a:solidFill>
                <a:latin typeface="Helvetica Neue"/>
                <a:ea typeface="Helvetica Neue"/>
              </a:rPr>
              <a:t>ambulatoire</a:t>
            </a:r>
            <a:r>
              <a:rPr lang="en-US" sz="2209">
                <a:solidFill>
                  <a:srgbClr val="00294B"/>
                </a:solidFill>
                <a:latin typeface="Helvetica Neue"/>
                <a:ea typeface="Helvetica Neue"/>
              </a:rPr>
              <a:t> THIDOS</a:t>
            </a:r>
            <a:endParaRPr sz="884"/>
          </a:p>
        </p:txBody>
      </p:sp>
      <p:pic>
        <p:nvPicPr>
          <p:cNvPr id="2" name="Image 1">
            <a:extLst>
              <a:ext uri="{FF2B5EF4-FFF2-40B4-BE49-F238E27FC236}">
                <a16:creationId xmlns:a16="http://schemas.microsoft.com/office/drawing/2014/main" id="{67C29818-D7BC-3C55-501D-42E5C8B0E62B}"/>
              </a:ext>
            </a:extLst>
          </p:cNvPr>
          <p:cNvPicPr>
            <a:picLocks noChangeAspect="1"/>
          </p:cNvPicPr>
          <p:nvPr/>
        </p:nvPicPr>
        <p:blipFill>
          <a:blip r:embed="rId3"/>
          <a:stretch>
            <a:fillRect/>
          </a:stretch>
        </p:blipFill>
        <p:spPr>
          <a:xfrm>
            <a:off x="417835" y="1248384"/>
            <a:ext cx="9913985" cy="372557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Espace réservé du numéro de diapositive 8"/>
          <p:cNvSpPr>
            <a:spLocks noGrp="1"/>
          </p:cNvSpPr>
          <p:nvPr>
            <p:ph type="sldNum" sz="quarter" idx="12"/>
          </p:nvPr>
        </p:nvSpPr>
        <p:spPr bwMode="auto"/>
        <p:txBody>
          <a:bodyPr/>
          <a:lstStyle/>
          <a:p>
            <a:pPr>
              <a:defRPr/>
            </a:pPr>
            <a:fld id="{77E71596-5F9D-49C5-9701-16B3CA54319D}" type="slidenum">
              <a:rPr lang="fr-FR"/>
              <a:t>4</a:t>
            </a:fld>
            <a:endParaRPr lang="fr-FR"/>
          </a:p>
        </p:txBody>
      </p:sp>
      <p:sp>
        <p:nvSpPr>
          <p:cNvPr id="2" name="CustomShape 8">
            <a:extLst>
              <a:ext uri="{FF2B5EF4-FFF2-40B4-BE49-F238E27FC236}">
                <a16:creationId xmlns:a16="http://schemas.microsoft.com/office/drawing/2014/main" id="{B2540026-B8E7-12C0-FE0E-8BCCE5BF6B4C}"/>
              </a:ext>
            </a:extLst>
          </p:cNvPr>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ea typeface="Helvetica Neue"/>
              </a:rPr>
              <a:t>Le </a:t>
            </a:r>
            <a:r>
              <a:rPr lang="en-US" sz="2209" err="1">
                <a:solidFill>
                  <a:srgbClr val="00294B"/>
                </a:solidFill>
                <a:latin typeface="Helvetica Neue"/>
                <a:ea typeface="Helvetica Neue"/>
              </a:rPr>
              <a:t>système</a:t>
            </a:r>
            <a:r>
              <a:rPr lang="en-US" sz="2209">
                <a:solidFill>
                  <a:srgbClr val="00294B"/>
                </a:solidFill>
                <a:latin typeface="Helvetica Neue"/>
                <a:ea typeface="Helvetica Neue"/>
              </a:rPr>
              <a:t> de </a:t>
            </a:r>
            <a:r>
              <a:rPr lang="en-US" sz="2209" err="1">
                <a:solidFill>
                  <a:srgbClr val="00294B"/>
                </a:solidFill>
                <a:latin typeface="Helvetica Neue"/>
                <a:ea typeface="Helvetica Neue"/>
              </a:rPr>
              <a:t>photodétection</a:t>
            </a:r>
            <a:endParaRPr sz="884"/>
          </a:p>
        </p:txBody>
      </p:sp>
      <p:sp>
        <p:nvSpPr>
          <p:cNvPr id="3" name="CustomShape 8">
            <a:extLst>
              <a:ext uri="{FF2B5EF4-FFF2-40B4-BE49-F238E27FC236}">
                <a16:creationId xmlns:a16="http://schemas.microsoft.com/office/drawing/2014/main" id="{9CDD94E0-5BE9-5F6A-4F71-08F23809156B}"/>
              </a:ext>
            </a:extLst>
          </p:cNvPr>
          <p:cNvSpPr/>
          <p:nvPr/>
        </p:nvSpPr>
        <p:spPr bwMode="auto">
          <a:xfrm>
            <a:off x="479092" y="3640638"/>
            <a:ext cx="10102840" cy="1477338"/>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nSpc>
                <a:spcPts val="1803"/>
              </a:lnSpc>
              <a:spcBef>
                <a:spcPts val="706"/>
              </a:spcBef>
              <a:defRPr/>
            </a:pPr>
            <a:r>
              <a:rPr lang="en-US" sz="18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The photodetection system</a:t>
            </a:r>
            <a:endParaRPr lang="en-US" sz="1800">
              <a:latin typeface="Helvetica Neue" panose="02000503000000020004" pitchFamily="2" charset="0"/>
              <a:ea typeface="Helvetica Neue" panose="02000503000000020004" pitchFamily="2" charset="0"/>
              <a:cs typeface="Helvetica Neue" panose="02000503000000020004" pitchFamily="2" charset="0"/>
            </a:endParaRPr>
          </a:p>
          <a:p>
            <a:pPr marL="193544" indent="-193544">
              <a:lnSpc>
                <a:spcPts val="1803"/>
              </a:lnSpc>
              <a:spcBef>
                <a:spcPts val="706"/>
              </a:spcBef>
              <a:buFont typeface="Arial"/>
              <a:buChar char="•"/>
              <a:defRPr/>
            </a:pP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256 Hamamatsu  S13361-6050NE-04 monolithic arrays (6x6 mm</a:t>
            </a:r>
            <a:r>
              <a:rPr lang="en-US" sz="1400" baseline="300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a:t>
            </a: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mounted on an interface PCB (Sixteen 4x4 arrays)</a:t>
            </a:r>
            <a:endParaRPr lang="en-US" sz="1400">
              <a:latin typeface="Helvetica Neue" panose="02000503000000020004" pitchFamily="2" charset="0"/>
              <a:ea typeface="Helvetica Neue" panose="02000503000000020004" pitchFamily="2" charset="0"/>
              <a:cs typeface="Helvetica Neue" panose="02000503000000020004" pitchFamily="2" charset="0"/>
            </a:endParaRPr>
          </a:p>
          <a:p>
            <a:pPr marL="193544" indent="-193544">
              <a:lnSpc>
                <a:spcPts val="1803"/>
              </a:lnSpc>
              <a:spcBef>
                <a:spcPts val="706"/>
              </a:spcBef>
              <a:buFont typeface="Arial"/>
              <a:buChar char="•"/>
              <a:defRPr/>
            </a:pP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10x10cm</a:t>
            </a:r>
            <a:r>
              <a:rPr lang="en-US" sz="1400" baseline="300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a:t>
            </a: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and 1 cm thick CeBr</a:t>
            </a:r>
            <a:r>
              <a:rPr lang="en-US" sz="1400" baseline="-250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3</a:t>
            </a: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continuous scintillator with reflective coated edges</a:t>
            </a:r>
          </a:p>
          <a:p>
            <a:pPr marL="193543" indent="-193543">
              <a:lnSpc>
                <a:spcPts val="1803"/>
              </a:lnSpc>
              <a:spcBef>
                <a:spcPts val="706"/>
              </a:spcBef>
              <a:buFont typeface="Arial"/>
              <a:buChar char="•"/>
              <a:defRPr/>
            </a:pP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Commercial acquisition electronics (TOFPET 2B ASICs - </a:t>
            </a:r>
            <a:r>
              <a:rPr lang="en-US" sz="1400" err="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PETSys</a:t>
            </a: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Electronics)</a:t>
            </a:r>
          </a:p>
          <a:p>
            <a:pPr marL="193543" indent="-193543">
              <a:lnSpc>
                <a:spcPts val="1803"/>
              </a:lnSpc>
              <a:spcBef>
                <a:spcPts val="706"/>
              </a:spcBef>
              <a:buFont typeface="Arial"/>
              <a:buChar char="•"/>
              <a:defRPr/>
            </a:pPr>
            <a:r>
              <a:rPr lang="en-US" sz="14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Spatial coincidence trigger to reject dark counts</a:t>
            </a:r>
            <a:endParaRPr lang="en-US" sz="1400">
              <a:latin typeface="Helvetica Neue" panose="02000503000000020004" pitchFamily="2" charset="0"/>
              <a:ea typeface="Helvetica Neue" panose="02000503000000020004" pitchFamily="2" charset="0"/>
              <a:cs typeface="Helvetica Neue" panose="02000503000000020004" pitchFamily="2" charset="0"/>
            </a:endParaRPr>
          </a:p>
          <a:p>
            <a:pPr marL="193544" indent="-193544">
              <a:lnSpc>
                <a:spcPts val="1803"/>
              </a:lnSpc>
              <a:spcBef>
                <a:spcPts val="706"/>
              </a:spcBef>
              <a:buFont typeface="Arial"/>
              <a:buChar char="•"/>
              <a:defRPr/>
            </a:pPr>
            <a:r>
              <a:rPr lang="en-US" sz="1400">
                <a:solidFill>
                  <a:srgbClr val="FF6700"/>
                </a:solidFill>
                <a:latin typeface="Helvetica Neue" panose="02000503000000020004" pitchFamily="2" charset="0"/>
                <a:ea typeface="Helvetica Neue" panose="02000503000000020004" pitchFamily="2" charset="0"/>
                <a:cs typeface="Helvetica Neue" panose="02000503000000020004" pitchFamily="2" charset="0"/>
              </a:rPr>
              <a:t>Acquisition dead time &lt; 1% at 150 </a:t>
            </a:r>
            <a:r>
              <a:rPr lang="en-US" sz="1400" err="1">
                <a:solidFill>
                  <a:srgbClr val="FF6700"/>
                </a:solidFill>
                <a:latin typeface="Helvetica Neue" panose="02000503000000020004" pitchFamily="2" charset="0"/>
                <a:ea typeface="Helvetica Neue" panose="02000503000000020004" pitchFamily="2" charset="0"/>
                <a:cs typeface="Helvetica Neue" panose="02000503000000020004" pitchFamily="2" charset="0"/>
              </a:rPr>
              <a:t>kevents</a:t>
            </a:r>
            <a:r>
              <a:rPr lang="en-US" sz="1400">
                <a:solidFill>
                  <a:srgbClr val="FF6700"/>
                </a:solidFill>
                <a:latin typeface="Helvetica Neue" panose="02000503000000020004" pitchFamily="2" charset="0"/>
                <a:ea typeface="Helvetica Neue" panose="02000503000000020004" pitchFamily="2" charset="0"/>
                <a:cs typeface="Helvetica Neue" panose="02000503000000020004" pitchFamily="2" charset="0"/>
              </a:rPr>
              <a:t>/s</a:t>
            </a:r>
          </a:p>
        </p:txBody>
      </p:sp>
      <p:pic>
        <p:nvPicPr>
          <p:cNvPr id="4" name="Image 14">
            <a:extLst>
              <a:ext uri="{FF2B5EF4-FFF2-40B4-BE49-F238E27FC236}">
                <a16:creationId xmlns:a16="http://schemas.microsoft.com/office/drawing/2014/main" id="{7257EB9A-6F30-49C8-EAAF-30A7010C3823}"/>
              </a:ext>
            </a:extLst>
          </p:cNvPr>
          <p:cNvPicPr/>
          <p:nvPr/>
        </p:nvPicPr>
        <p:blipFill rotWithShape="1">
          <a:blip r:embed="rId3"/>
          <a:srcRect r="6113"/>
          <a:stretch/>
        </p:blipFill>
        <p:spPr bwMode="auto">
          <a:xfrm>
            <a:off x="3844056" y="1135898"/>
            <a:ext cx="3243721" cy="2288716"/>
          </a:xfrm>
          <a:prstGeom prst="rect">
            <a:avLst/>
          </a:prstGeom>
          <a:ln>
            <a:noFill/>
          </a:ln>
        </p:spPr>
      </p:pic>
      <p:pic>
        <p:nvPicPr>
          <p:cNvPr id="5" name="Image 4">
            <a:extLst>
              <a:ext uri="{FF2B5EF4-FFF2-40B4-BE49-F238E27FC236}">
                <a16:creationId xmlns:a16="http://schemas.microsoft.com/office/drawing/2014/main" id="{49BE6CF0-1ABB-6343-F027-B0772271F46D}"/>
              </a:ext>
            </a:extLst>
          </p:cNvPr>
          <p:cNvPicPr>
            <a:picLocks noChangeAspect="1"/>
          </p:cNvPicPr>
          <p:nvPr/>
        </p:nvPicPr>
        <p:blipFill rotWithShape="1">
          <a:blip r:embed="rId4"/>
          <a:srcRect l="4729" r="5963"/>
          <a:stretch/>
        </p:blipFill>
        <p:spPr bwMode="auto">
          <a:xfrm>
            <a:off x="7199664" y="1125837"/>
            <a:ext cx="3085751" cy="2288504"/>
          </a:xfrm>
          <a:prstGeom prst="rect">
            <a:avLst/>
          </a:prstGeom>
        </p:spPr>
      </p:pic>
      <p:pic>
        <p:nvPicPr>
          <p:cNvPr id="9" name="Image 8">
            <a:extLst>
              <a:ext uri="{FF2B5EF4-FFF2-40B4-BE49-F238E27FC236}">
                <a16:creationId xmlns:a16="http://schemas.microsoft.com/office/drawing/2014/main" id="{1E2E1835-7DA0-2D39-365A-496479CEDD3E}"/>
              </a:ext>
            </a:extLst>
          </p:cNvPr>
          <p:cNvPicPr>
            <a:picLocks noChangeAspect="1"/>
          </p:cNvPicPr>
          <p:nvPr/>
        </p:nvPicPr>
        <p:blipFill rotWithShape="1">
          <a:blip r:embed="rId5">
            <a:extLst>
              <a:ext uri="{28A0092B-C50C-407E-A947-70E740481C1C}">
                <a14:useLocalDpi xmlns:a14="http://schemas.microsoft.com/office/drawing/2010/main" val="0"/>
              </a:ext>
            </a:extLst>
          </a:blip>
          <a:srcRect r="5836"/>
          <a:stretch/>
        </p:blipFill>
        <p:spPr bwMode="auto">
          <a:xfrm>
            <a:off x="479092" y="1136110"/>
            <a:ext cx="3253078" cy="228850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4370DF2-644B-B1D0-B343-B99F480D54E5}"/>
            </a:ext>
          </a:extLst>
        </p:cNvPr>
        <p:cNvGrpSpPr/>
        <p:nvPr/>
      </p:nvGrpSpPr>
      <p:grpSpPr bwMode="auto">
        <a:xfrm>
          <a:off x="0" y="0"/>
          <a:ext cx="0" cy="0"/>
          <a:chOff x="0" y="0"/>
          <a:chExt cx="0" cy="0"/>
        </a:xfrm>
      </p:grpSpPr>
      <p:sp>
        <p:nvSpPr>
          <p:cNvPr id="6" name="Espace réservé du numéro de diapositive 8">
            <a:extLst>
              <a:ext uri="{FF2B5EF4-FFF2-40B4-BE49-F238E27FC236}">
                <a16:creationId xmlns:a16="http://schemas.microsoft.com/office/drawing/2014/main" id="{56031B43-FF94-1D4F-3A98-973EBD7A128F}"/>
              </a:ext>
            </a:extLst>
          </p:cNvPr>
          <p:cNvSpPr>
            <a:spLocks noGrp="1"/>
          </p:cNvSpPr>
          <p:nvPr>
            <p:ph type="sldNum" sz="quarter" idx="12"/>
          </p:nvPr>
        </p:nvSpPr>
        <p:spPr bwMode="auto"/>
        <p:txBody>
          <a:bodyPr/>
          <a:lstStyle/>
          <a:p>
            <a:pPr>
              <a:defRPr/>
            </a:pPr>
            <a:fld id="{57F2DA38-28BE-0829-143B-5020A0B1101E}" type="slidenum">
              <a:rPr lang="fr-FR"/>
              <a:t>5</a:t>
            </a:fld>
            <a:endParaRPr lang="fr-FR"/>
          </a:p>
        </p:txBody>
      </p:sp>
      <p:sp>
        <p:nvSpPr>
          <p:cNvPr id="2" name="CustomShape 8">
            <a:extLst>
              <a:ext uri="{FF2B5EF4-FFF2-40B4-BE49-F238E27FC236}">
                <a16:creationId xmlns:a16="http://schemas.microsoft.com/office/drawing/2014/main" id="{3BECABC9-BC00-B73E-77D5-765AF3B277B1}"/>
              </a:ext>
            </a:extLst>
          </p:cNvPr>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ea typeface="Helvetica Neue"/>
              </a:rPr>
              <a:t>Performances </a:t>
            </a:r>
            <a:r>
              <a:rPr lang="en-US" sz="2209" err="1">
                <a:solidFill>
                  <a:srgbClr val="00294B"/>
                </a:solidFill>
                <a:latin typeface="Helvetica Neue"/>
                <a:ea typeface="Helvetica Neue"/>
              </a:rPr>
              <a:t>intrinsèques</a:t>
            </a:r>
            <a:endParaRPr sz="884"/>
          </a:p>
        </p:txBody>
      </p:sp>
      <p:sp>
        <p:nvSpPr>
          <p:cNvPr id="34" name="CustomShape 8">
            <a:extLst>
              <a:ext uri="{FF2B5EF4-FFF2-40B4-BE49-F238E27FC236}">
                <a16:creationId xmlns:a16="http://schemas.microsoft.com/office/drawing/2014/main" id="{2697245B-E404-7CB2-2029-5B3B46621774}"/>
              </a:ext>
            </a:extLst>
          </p:cNvPr>
          <p:cNvSpPr/>
          <p:nvPr/>
        </p:nvSpPr>
        <p:spPr bwMode="auto">
          <a:xfrm>
            <a:off x="169241" y="821358"/>
            <a:ext cx="3392563" cy="322263"/>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gn="ctr">
              <a:spcBef>
                <a:spcPts val="706"/>
              </a:spcBef>
              <a:defRPr/>
            </a:pPr>
            <a:r>
              <a:rPr lang="en-US" sz="1414">
                <a:solidFill>
                  <a:srgbClr val="000000"/>
                </a:solidFill>
                <a:latin typeface="Helvetica Neue"/>
                <a:ea typeface="Helvetica Neue"/>
              </a:rPr>
              <a:t>Energy resolution map</a:t>
            </a:r>
          </a:p>
          <a:p>
            <a:pPr algn="ctr">
              <a:spcBef>
                <a:spcPts val="706"/>
              </a:spcBef>
              <a:defRPr/>
            </a:pPr>
            <a:r>
              <a:rPr lang="en-US" sz="1414">
                <a:solidFill>
                  <a:srgbClr val="FF6700"/>
                </a:solidFill>
                <a:latin typeface="Helvetica Neue" panose="02000503000000020004" pitchFamily="2" charset="0"/>
                <a:ea typeface="Helvetica Neue" panose="02000503000000020004" pitchFamily="2" charset="0"/>
                <a:cs typeface="Helvetica Neue" panose="02000503000000020004" pitchFamily="2" charset="0"/>
              </a:rPr>
              <a:t>ER = 8.06</a:t>
            </a:r>
            <a:r>
              <a:rPr lang="fr-FR" sz="1414">
                <a:solidFill>
                  <a:srgbClr val="FF6700"/>
                </a:solidFill>
                <a:latin typeface="Helvetica Neue" panose="02000503000000020004" pitchFamily="2" charset="0"/>
                <a:ea typeface="Helvetica Neue" panose="02000503000000020004" pitchFamily="2" charset="0"/>
                <a:cs typeface="Helvetica Neue" panose="02000503000000020004" pitchFamily="2" charset="0"/>
              </a:rPr>
              <a:t>±0.21% @ 356 keV in </a:t>
            </a:r>
            <a:r>
              <a:rPr lang="fr-FR" sz="1414">
                <a:solidFill>
                  <a:schemeClr val="accent2"/>
                </a:solidFill>
                <a:latin typeface="Helvetica Neue" panose="02000503000000020004" pitchFamily="2" charset="0"/>
                <a:ea typeface="Helvetica Neue" panose="02000503000000020004" pitchFamily="2" charset="0"/>
                <a:cs typeface="Helvetica Neue" panose="02000503000000020004" pitchFamily="2" charset="0"/>
              </a:rPr>
              <a:t>CFOV</a:t>
            </a:r>
            <a:endParaRPr lang="en-US" sz="1414">
              <a:solidFill>
                <a:schemeClr val="accent2"/>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35" name="Image 34">
            <a:extLst>
              <a:ext uri="{FF2B5EF4-FFF2-40B4-BE49-F238E27FC236}">
                <a16:creationId xmlns:a16="http://schemas.microsoft.com/office/drawing/2014/main" id="{602A9A1F-F184-14BE-66AF-6085814FDF8B}"/>
              </a:ext>
            </a:extLst>
          </p:cNvPr>
          <p:cNvPicPr>
            <a:picLocks noChangeAspect="1"/>
          </p:cNvPicPr>
          <p:nvPr/>
        </p:nvPicPr>
        <p:blipFill rotWithShape="1">
          <a:blip r:embed="rId3">
            <a:extLst>
              <a:ext uri="{28A0092B-C50C-407E-A947-70E740481C1C}">
                <a14:useLocalDpi xmlns:a14="http://schemas.microsoft.com/office/drawing/2010/main" val="0"/>
              </a:ext>
            </a:extLst>
          </a:blip>
          <a:srcRect l="2750" t="11584" b="7751"/>
          <a:stretch/>
        </p:blipFill>
        <p:spPr bwMode="auto">
          <a:xfrm>
            <a:off x="612050" y="1417499"/>
            <a:ext cx="2749112" cy="2280294"/>
          </a:xfrm>
          <a:prstGeom prst="rect">
            <a:avLst/>
          </a:prstGeom>
        </p:spPr>
      </p:pic>
      <p:sp>
        <p:nvSpPr>
          <p:cNvPr id="36" name="Rectangle 35">
            <a:extLst>
              <a:ext uri="{FF2B5EF4-FFF2-40B4-BE49-F238E27FC236}">
                <a16:creationId xmlns:a16="http://schemas.microsoft.com/office/drawing/2014/main" id="{C89130E3-C6DE-9133-7808-85852930EBC8}"/>
              </a:ext>
            </a:extLst>
          </p:cNvPr>
          <p:cNvSpPr/>
          <p:nvPr/>
        </p:nvSpPr>
        <p:spPr bwMode="auto">
          <a:xfrm>
            <a:off x="1190567" y="1788815"/>
            <a:ext cx="1397645" cy="139764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84"/>
          </a:p>
        </p:txBody>
      </p:sp>
      <p:pic>
        <p:nvPicPr>
          <p:cNvPr id="37" name="Image 36">
            <a:extLst>
              <a:ext uri="{FF2B5EF4-FFF2-40B4-BE49-F238E27FC236}">
                <a16:creationId xmlns:a16="http://schemas.microsoft.com/office/drawing/2014/main" id="{72DE97B4-BCF3-AFE3-312D-13BDB1EB3AAD}"/>
              </a:ext>
            </a:extLst>
          </p:cNvPr>
          <p:cNvPicPr>
            <a:picLocks noChangeAspect="1"/>
          </p:cNvPicPr>
          <p:nvPr/>
        </p:nvPicPr>
        <p:blipFill rotWithShape="1">
          <a:blip r:embed="rId4">
            <a:extLst>
              <a:ext uri="{28A0092B-C50C-407E-A947-70E740481C1C}">
                <a14:useLocalDpi xmlns:a14="http://schemas.microsoft.com/office/drawing/2010/main" val="0"/>
              </a:ext>
            </a:extLst>
          </a:blip>
          <a:srcRect l="3407" t="10518" r="5375" b="4099"/>
          <a:stretch/>
        </p:blipFill>
        <p:spPr bwMode="auto">
          <a:xfrm>
            <a:off x="4050289" y="941512"/>
            <a:ext cx="2454073" cy="2099947"/>
          </a:xfrm>
          <a:prstGeom prst="rect">
            <a:avLst/>
          </a:prstGeom>
        </p:spPr>
      </p:pic>
      <p:pic>
        <p:nvPicPr>
          <p:cNvPr id="38" name="Image 37">
            <a:extLst>
              <a:ext uri="{FF2B5EF4-FFF2-40B4-BE49-F238E27FC236}">
                <a16:creationId xmlns:a16="http://schemas.microsoft.com/office/drawing/2014/main" id="{EFCEDB63-1254-EFBE-C5ED-439DD2D273BD}"/>
              </a:ext>
            </a:extLst>
          </p:cNvPr>
          <p:cNvPicPr>
            <a:picLocks noChangeAspect="1"/>
          </p:cNvPicPr>
          <p:nvPr/>
        </p:nvPicPr>
        <p:blipFill rotWithShape="1">
          <a:blip r:embed="rId5">
            <a:extLst>
              <a:ext uri="{28A0092B-C50C-407E-A947-70E740481C1C}">
                <a14:useLocalDpi xmlns:a14="http://schemas.microsoft.com/office/drawing/2010/main" val="0"/>
              </a:ext>
            </a:extLst>
          </a:blip>
          <a:srcRect l="3407" t="10518" r="1592" b="4099"/>
          <a:stretch/>
        </p:blipFill>
        <p:spPr bwMode="auto">
          <a:xfrm>
            <a:off x="4018477" y="3119524"/>
            <a:ext cx="2586169" cy="2124856"/>
          </a:xfrm>
          <a:prstGeom prst="rect">
            <a:avLst/>
          </a:prstGeom>
        </p:spPr>
      </p:pic>
      <p:pic>
        <p:nvPicPr>
          <p:cNvPr id="39" name="Image 38">
            <a:extLst>
              <a:ext uri="{FF2B5EF4-FFF2-40B4-BE49-F238E27FC236}">
                <a16:creationId xmlns:a16="http://schemas.microsoft.com/office/drawing/2014/main" id="{146DC7B0-45C2-0133-8706-F59B16462A63}"/>
              </a:ext>
            </a:extLst>
          </p:cNvPr>
          <p:cNvPicPr>
            <a:picLocks noChangeAspect="1"/>
          </p:cNvPicPr>
          <p:nvPr/>
        </p:nvPicPr>
        <p:blipFill rotWithShape="1">
          <a:blip r:embed="rId6">
            <a:extLst>
              <a:ext uri="{28A0092B-C50C-407E-A947-70E740481C1C}">
                <a14:useLocalDpi xmlns:a14="http://schemas.microsoft.com/office/drawing/2010/main" val="0"/>
              </a:ext>
            </a:extLst>
          </a:blip>
          <a:srcRect l="2907" t="10877" r="1680" b="3298"/>
          <a:stretch/>
        </p:blipFill>
        <p:spPr bwMode="auto">
          <a:xfrm>
            <a:off x="7484765" y="3112400"/>
            <a:ext cx="2601327" cy="2139103"/>
          </a:xfrm>
          <a:prstGeom prst="rect">
            <a:avLst/>
          </a:prstGeom>
        </p:spPr>
      </p:pic>
      <p:pic>
        <p:nvPicPr>
          <p:cNvPr id="40" name="Image 39">
            <a:extLst>
              <a:ext uri="{FF2B5EF4-FFF2-40B4-BE49-F238E27FC236}">
                <a16:creationId xmlns:a16="http://schemas.microsoft.com/office/drawing/2014/main" id="{EBEF9129-C009-9329-D90E-16C61FB79B72}"/>
              </a:ext>
            </a:extLst>
          </p:cNvPr>
          <p:cNvPicPr>
            <a:picLocks noChangeAspect="1"/>
          </p:cNvPicPr>
          <p:nvPr/>
        </p:nvPicPr>
        <p:blipFill rotWithShape="1">
          <a:blip r:embed="rId7">
            <a:extLst>
              <a:ext uri="{28A0092B-C50C-407E-A947-70E740481C1C}">
                <a14:useLocalDpi xmlns:a14="http://schemas.microsoft.com/office/drawing/2010/main" val="0"/>
              </a:ext>
            </a:extLst>
          </a:blip>
          <a:srcRect l="3841" t="10518" r="3841" b="4099"/>
          <a:stretch/>
        </p:blipFill>
        <p:spPr bwMode="auto">
          <a:xfrm>
            <a:off x="7517782" y="941512"/>
            <a:ext cx="2513138" cy="2124857"/>
          </a:xfrm>
          <a:prstGeom prst="rect">
            <a:avLst/>
          </a:prstGeom>
        </p:spPr>
      </p:pic>
      <p:graphicFrame>
        <p:nvGraphicFramePr>
          <p:cNvPr id="41" name="Tableau 40">
            <a:extLst>
              <a:ext uri="{FF2B5EF4-FFF2-40B4-BE49-F238E27FC236}">
                <a16:creationId xmlns:a16="http://schemas.microsoft.com/office/drawing/2014/main" id="{6E27862E-4A7E-6EDE-DDF1-F4A8A99ED8A6}"/>
              </a:ext>
            </a:extLst>
          </p:cNvPr>
          <p:cNvGraphicFramePr>
            <a:graphicFrameLocks/>
          </p:cNvGraphicFramePr>
          <p:nvPr>
            <p:extLst>
              <p:ext uri="{D42A27DB-BD31-4B8C-83A1-F6EECF244321}">
                <p14:modId xmlns:p14="http://schemas.microsoft.com/office/powerpoint/2010/main" val="1375009320"/>
              </p:ext>
            </p:extLst>
          </p:nvPr>
        </p:nvGraphicFramePr>
        <p:xfrm>
          <a:off x="503029" y="4083846"/>
          <a:ext cx="2941629" cy="1466178"/>
        </p:xfrm>
        <a:graphic>
          <a:graphicData uri="http://schemas.openxmlformats.org/drawingml/2006/table">
            <a:tbl>
              <a:tblPr firstRow="1" bandRow="1"/>
              <a:tblGrid>
                <a:gridCol w="2089262">
                  <a:extLst>
                    <a:ext uri="{9D8B030D-6E8A-4147-A177-3AD203B41FA5}">
                      <a16:colId xmlns:a16="http://schemas.microsoft.com/office/drawing/2014/main" val="20000"/>
                    </a:ext>
                  </a:extLst>
                </a:gridCol>
                <a:gridCol w="852367">
                  <a:extLst>
                    <a:ext uri="{9D8B030D-6E8A-4147-A177-3AD203B41FA5}">
                      <a16:colId xmlns:a16="http://schemas.microsoft.com/office/drawing/2014/main" val="20001"/>
                    </a:ext>
                  </a:extLst>
                </a:gridCol>
              </a:tblGrid>
              <a:tr h="244363">
                <a:tc>
                  <a:txBody>
                    <a:bodyPr/>
                    <a:lstStyle/>
                    <a:p>
                      <a:pPr algn="l">
                        <a:defRPr/>
                      </a:pP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SR</a:t>
                      </a:r>
                      <a:r>
                        <a:rP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 </a:t>
                      </a: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a:t>
                      </a:r>
                      <a:r>
                        <a:rPr lang="fr-FR" sz="1100" b="0" i="0" u="none" strike="noStrike" cap="none" spc="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FWHM </a:t>
                      </a:r>
                      <a:r>
                        <a:rP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mm) </a:t>
                      </a:r>
                      <a:r>
                        <a:rPr sz="1100" b="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CFOV</a:t>
                      </a:r>
                    </a:p>
                  </a:txBody>
                  <a:tcPr marL="28644" marR="28644" marT="14322" marB="14322">
                    <a:lnT w="12699" algn="ctr">
                      <a:solidFill>
                        <a:srgbClr val="000000"/>
                      </a:solidFill>
                    </a:lnT>
                    <a:solidFill>
                      <a:schemeClr val="bg1"/>
                    </a:solidFill>
                  </a:tcPr>
                </a:tc>
                <a:tc>
                  <a:txBody>
                    <a:bodyPr/>
                    <a:lstStyle/>
                    <a:p>
                      <a:pPr algn="ctr">
                        <a:defRPr/>
                      </a:pPr>
                      <a:r>
                        <a:rP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a:t>
                      </a: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15</a:t>
                      </a:r>
                      <a:r>
                        <a:rPr lang="fr-FR" sz="1100" b="0" i="0" u="none" strike="noStrike" cap="none" spc="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
                      </a:r>
                      <a:r>
                        <a:rP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0.</a:t>
                      </a: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06</a:t>
                      </a:r>
                      <a:endParaRP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marL="28644" marR="28644" marT="14322" marB="14322">
                    <a:lnT w="12699" algn="ctr">
                      <a:solidFill>
                        <a:srgbClr val="000000"/>
                      </a:solidFill>
                    </a:lnT>
                    <a:solidFill>
                      <a:schemeClr val="bg1"/>
                    </a:solidFill>
                  </a:tcPr>
                </a:tc>
                <a:extLst>
                  <a:ext uri="{0D108BD9-81ED-4DB2-BD59-A6C34878D82A}">
                    <a16:rowId xmlns:a16="http://schemas.microsoft.com/office/drawing/2014/main" val="10000"/>
                  </a:ext>
                </a:extLst>
              </a:tr>
              <a:tr h="244363">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SR (</a:t>
                      </a:r>
                      <a:r>
                        <a:rPr lang="fr-FR" sz="1100" b="0" i="0" u="none" strike="noStrike" cap="none" spc="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FWHM </a:t>
                      </a: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mm) /CFOV</a:t>
                      </a:r>
                    </a:p>
                  </a:txBody>
                  <a:tcPr marL="28644" marR="28644" marT="14322" marB="14322">
                    <a:solidFill>
                      <a:schemeClr val="bg1"/>
                    </a:solidFill>
                  </a:tcPr>
                </a:tc>
                <a:tc>
                  <a:txBody>
                    <a:bodyPr/>
                    <a:lstStyle/>
                    <a:p>
                      <a:pPr algn="ctr">
                        <a:defRPr/>
                      </a:pPr>
                      <a:r>
                        <a:rPr lang="fr-F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rPr>
                        <a:t>1.54</a:t>
                      </a:r>
                      <a:r>
                        <a:rPr lang="fr-FR" sz="1100" b="0" i="0" u="none" strike="noStrike" cap="none" spc="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±0.55</a:t>
                      </a:r>
                      <a:endParaRPr sz="1100" b="0">
                        <a:solidFill>
                          <a:schemeClr val="tx1"/>
                        </a:solidFill>
                        <a:latin typeface="Helvetica Neue" panose="02000503000000020004" pitchFamily="2" charset="0"/>
                        <a:ea typeface="Helvetica Neue" panose="02000503000000020004" pitchFamily="2" charset="0"/>
                        <a:cs typeface="Helvetica Neue" panose="02000503000000020004" pitchFamily="2" charset="0"/>
                      </a:endParaRPr>
                    </a:p>
                  </a:txBody>
                  <a:tcPr marL="28644" marR="28644" marT="14322" marB="14322">
                    <a:solidFill>
                      <a:schemeClr val="bg1"/>
                    </a:solidFill>
                  </a:tcPr>
                </a:tc>
                <a:extLst>
                  <a:ext uri="{0D108BD9-81ED-4DB2-BD59-A6C34878D82A}">
                    <a16:rowId xmlns:a16="http://schemas.microsoft.com/office/drawing/2014/main" val="2158328778"/>
                  </a:ext>
                </a:extLst>
              </a:tr>
              <a:tr h="244363">
                <a:tc>
                  <a:txBody>
                    <a:bodyPr/>
                    <a:lstStyle/>
                    <a:p>
                      <a:pPr algn="l">
                        <a:defRPr/>
                      </a:pPr>
                      <a:r>
                        <a:rPr sz="1100">
                          <a:latin typeface="Helvetica Neue" panose="02000503000000020004" pitchFamily="2" charset="0"/>
                          <a:ea typeface="Helvetica Neue" panose="02000503000000020004" pitchFamily="2" charset="0"/>
                          <a:cs typeface="Helvetica Neue" panose="02000503000000020004" pitchFamily="2" charset="0"/>
                        </a:rPr>
                        <a:t>Distortion (mm) </a:t>
                      </a:r>
                      <a:r>
                        <a:rPr sz="110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CFOV</a:t>
                      </a:r>
                    </a:p>
                  </a:txBody>
                  <a:tcPr marL="28644" marR="28644" marT="14322" marB="14322">
                    <a:solidFill>
                      <a:schemeClr val="bg1"/>
                    </a:solidFill>
                  </a:tcPr>
                </a:tc>
                <a:tc>
                  <a:txBody>
                    <a:bodyPr/>
                    <a:lstStyle/>
                    <a:p>
                      <a:pPr algn="ctr">
                        <a:defRPr/>
                      </a:pPr>
                      <a:r>
                        <a:rPr sz="1100">
                          <a:latin typeface="Helvetica Neue" panose="02000503000000020004" pitchFamily="2" charset="0"/>
                          <a:ea typeface="Helvetica Neue" panose="02000503000000020004" pitchFamily="2" charset="0"/>
                          <a:cs typeface="Helvetica Neue" panose="02000503000000020004" pitchFamily="2" charset="0"/>
                        </a:rPr>
                        <a:t>0.</a:t>
                      </a:r>
                      <a:r>
                        <a:rPr lang="fr-FR" sz="1100">
                          <a:latin typeface="Helvetica Neue" panose="02000503000000020004" pitchFamily="2" charset="0"/>
                          <a:ea typeface="Helvetica Neue" panose="02000503000000020004" pitchFamily="2" charset="0"/>
                          <a:cs typeface="Helvetica Neue" panose="02000503000000020004" pitchFamily="2" charset="0"/>
                        </a:rPr>
                        <a:t>11</a:t>
                      </a:r>
                      <a:r>
                        <a:rPr sz="1100" b="0" i="0" u="none">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t>
                      </a:r>
                      <a:r>
                        <a:rPr sz="1100">
                          <a:latin typeface="Helvetica Neue" panose="02000503000000020004" pitchFamily="2" charset="0"/>
                          <a:ea typeface="Helvetica Neue" panose="02000503000000020004" pitchFamily="2" charset="0"/>
                          <a:cs typeface="Helvetica Neue" panose="02000503000000020004" pitchFamily="2" charset="0"/>
                        </a:rPr>
                        <a:t>0.</a:t>
                      </a:r>
                      <a:r>
                        <a:rPr lang="fr-FR" sz="1100">
                          <a:latin typeface="Helvetica Neue" panose="02000503000000020004" pitchFamily="2" charset="0"/>
                          <a:ea typeface="Helvetica Neue" panose="02000503000000020004" pitchFamily="2" charset="0"/>
                          <a:cs typeface="Helvetica Neue" panose="02000503000000020004" pitchFamily="2" charset="0"/>
                        </a:rPr>
                        <a:t>05</a:t>
                      </a:r>
                      <a:endParaRPr sz="1100">
                        <a:latin typeface="Helvetica Neue" panose="02000503000000020004" pitchFamily="2" charset="0"/>
                        <a:ea typeface="Helvetica Neue" panose="02000503000000020004" pitchFamily="2" charset="0"/>
                        <a:cs typeface="Helvetica Neue" panose="02000503000000020004" pitchFamily="2" charset="0"/>
                      </a:endParaRPr>
                    </a:p>
                  </a:txBody>
                  <a:tcPr marL="28644" marR="28644" marT="14322" marB="14322">
                    <a:solidFill>
                      <a:schemeClr val="bg1"/>
                    </a:solidFill>
                  </a:tcPr>
                </a:tc>
                <a:extLst>
                  <a:ext uri="{0D108BD9-81ED-4DB2-BD59-A6C34878D82A}">
                    <a16:rowId xmlns:a16="http://schemas.microsoft.com/office/drawing/2014/main" val="10001"/>
                  </a:ext>
                </a:extLst>
              </a:tr>
              <a:tr h="244363">
                <a:tc>
                  <a:txBody>
                    <a:bodyPr/>
                    <a:lstStyle/>
                    <a:p>
                      <a:pPr algn="l">
                        <a:defRPr/>
                      </a:pPr>
                      <a:r>
                        <a:rPr lang="fr-FR" sz="1100" err="1">
                          <a:latin typeface="Helvetica Neue" panose="02000503000000020004" pitchFamily="2" charset="0"/>
                          <a:ea typeface="Helvetica Neue" panose="02000503000000020004" pitchFamily="2" charset="0"/>
                          <a:cs typeface="Helvetica Neue" panose="02000503000000020004" pitchFamily="2" charset="0"/>
                        </a:rPr>
                        <a:t>Distortion</a:t>
                      </a:r>
                      <a:r>
                        <a:rPr lang="fr-FR" sz="1100">
                          <a:latin typeface="Helvetica Neue" panose="02000503000000020004" pitchFamily="2" charset="0"/>
                          <a:ea typeface="Helvetica Neue" panose="02000503000000020004" pitchFamily="2" charset="0"/>
                          <a:cs typeface="Helvetica Neue" panose="02000503000000020004" pitchFamily="2" charset="0"/>
                        </a:rPr>
                        <a:t> (mm) /CFOV</a:t>
                      </a:r>
                      <a:endParaRPr sz="1100">
                        <a:latin typeface="Helvetica Neue" panose="02000503000000020004" pitchFamily="2" charset="0"/>
                        <a:ea typeface="Helvetica Neue" panose="02000503000000020004" pitchFamily="2" charset="0"/>
                        <a:cs typeface="Helvetica Neue" panose="02000503000000020004" pitchFamily="2" charset="0"/>
                      </a:endParaRPr>
                    </a:p>
                  </a:txBody>
                  <a:tcPr marL="28644" marR="28644" marT="14322" marB="14322">
                    <a:solidFill>
                      <a:schemeClr val="bg1"/>
                    </a:solidFill>
                  </a:tcPr>
                </a:tc>
                <a:tc>
                  <a:txBody>
                    <a:bodyPr/>
                    <a:lstStyle/>
                    <a:p>
                      <a:pPr algn="ctr">
                        <a:defRPr/>
                      </a:pPr>
                      <a:r>
                        <a:rPr lang="fr-FR" sz="1100">
                          <a:latin typeface="Helvetica Neue" panose="02000503000000020004" pitchFamily="2" charset="0"/>
                          <a:ea typeface="Helvetica Neue" panose="02000503000000020004" pitchFamily="2" charset="0"/>
                          <a:cs typeface="Helvetica Neue" panose="02000503000000020004" pitchFamily="2" charset="0"/>
                        </a:rPr>
                        <a:t>0.35</a:t>
                      </a:r>
                      <a:r>
                        <a:rPr lang="fr-FR" sz="1100" b="0" i="0" u="none">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±0.66</a:t>
                      </a:r>
                      <a:endParaRPr sz="1100">
                        <a:latin typeface="Helvetica Neue" panose="02000503000000020004" pitchFamily="2" charset="0"/>
                        <a:ea typeface="Helvetica Neue" panose="02000503000000020004" pitchFamily="2" charset="0"/>
                        <a:cs typeface="Helvetica Neue" panose="02000503000000020004" pitchFamily="2" charset="0"/>
                      </a:endParaRPr>
                    </a:p>
                  </a:txBody>
                  <a:tcPr marL="28644" marR="28644" marT="14322" marB="14322">
                    <a:solidFill>
                      <a:schemeClr val="bg1"/>
                    </a:solidFill>
                  </a:tcPr>
                </a:tc>
                <a:extLst>
                  <a:ext uri="{0D108BD9-81ED-4DB2-BD59-A6C34878D82A}">
                    <a16:rowId xmlns:a16="http://schemas.microsoft.com/office/drawing/2014/main" val="90472402"/>
                  </a:ext>
                </a:extLst>
              </a:tr>
              <a:tr h="244363">
                <a:tc>
                  <a:txBody>
                    <a:bodyPr/>
                    <a:lstStyle/>
                    <a:p>
                      <a:pPr algn="l">
                        <a:defRPr/>
                      </a:pPr>
                      <a:r>
                        <a:rPr lang="fr-FR" sz="1100" err="1">
                          <a:latin typeface="Helvetica Neue" panose="02000503000000020004" pitchFamily="2" charset="0"/>
                          <a:ea typeface="Helvetica Neue" panose="02000503000000020004" pitchFamily="2" charset="0"/>
                          <a:cs typeface="Helvetica Neue" panose="02000503000000020004" pitchFamily="2" charset="0"/>
                        </a:rPr>
                        <a:t>Differential</a:t>
                      </a:r>
                      <a:r>
                        <a:rPr sz="1100">
                          <a:latin typeface="Helvetica Neue" panose="02000503000000020004" pitchFamily="2" charset="0"/>
                          <a:ea typeface="Helvetica Neue" panose="02000503000000020004" pitchFamily="2" charset="0"/>
                          <a:cs typeface="Helvetica Neue" panose="02000503000000020004" pitchFamily="2" charset="0"/>
                        </a:rPr>
                        <a:t> uniformity </a:t>
                      </a:r>
                      <a:r>
                        <a:rPr sz="1100">
                          <a:solidFill>
                            <a:srgbClr val="FF0000"/>
                          </a:solidFill>
                          <a:latin typeface="Helvetica Neue" panose="02000503000000020004" pitchFamily="2" charset="0"/>
                          <a:ea typeface="Helvetica Neue" panose="02000503000000020004" pitchFamily="2" charset="0"/>
                          <a:cs typeface="Helvetica Neue" panose="02000503000000020004" pitchFamily="2" charset="0"/>
                        </a:rPr>
                        <a:t>CFOV</a:t>
                      </a:r>
                    </a:p>
                  </a:txBody>
                  <a:tcPr marL="28644" marR="28644" marT="14322" marB="14322">
                    <a:solidFill>
                      <a:schemeClr val="bg1"/>
                    </a:solidFill>
                  </a:tcPr>
                </a:tc>
                <a:tc>
                  <a:txBody>
                    <a:bodyPr/>
                    <a:lstStyle/>
                    <a:p>
                      <a:pPr algn="ctr">
                        <a:defRPr/>
                      </a:pPr>
                      <a:r>
                        <a:rPr lang="fr-FR" sz="1100">
                          <a:latin typeface="Helvetica Neue" panose="02000503000000020004" pitchFamily="2" charset="0"/>
                          <a:ea typeface="Helvetica Neue" panose="02000503000000020004" pitchFamily="2" charset="0"/>
                          <a:cs typeface="Helvetica Neue" panose="02000503000000020004" pitchFamily="2" charset="0"/>
                        </a:rPr>
                        <a:t>2.39</a:t>
                      </a:r>
                      <a:r>
                        <a:rPr sz="1100">
                          <a:latin typeface="Helvetica Neue" panose="02000503000000020004" pitchFamily="2" charset="0"/>
                          <a:ea typeface="Helvetica Neue" panose="02000503000000020004" pitchFamily="2" charset="0"/>
                          <a:cs typeface="Helvetica Neue" panose="02000503000000020004" pitchFamily="2" charset="0"/>
                        </a:rPr>
                        <a:t>%</a:t>
                      </a:r>
                    </a:p>
                  </a:txBody>
                  <a:tcPr marL="28644" marR="28644" marT="14322" marB="14322">
                    <a:solidFill>
                      <a:schemeClr val="bg1"/>
                    </a:solidFill>
                  </a:tcPr>
                </a:tc>
                <a:extLst>
                  <a:ext uri="{0D108BD9-81ED-4DB2-BD59-A6C34878D82A}">
                    <a16:rowId xmlns:a16="http://schemas.microsoft.com/office/drawing/2014/main" val="10003"/>
                  </a:ext>
                </a:extLst>
              </a:tr>
              <a:tr h="244363">
                <a:tc>
                  <a:txBody>
                    <a:bodyPr/>
                    <a:lstStyle/>
                    <a:p>
                      <a:pPr algn="l">
                        <a:defRPr/>
                      </a:pPr>
                      <a:r>
                        <a:rPr sz="1100">
                          <a:latin typeface="Helvetica Neue" panose="02000503000000020004" pitchFamily="2" charset="0"/>
                          <a:ea typeface="Helvetica Neue" panose="02000503000000020004" pitchFamily="2" charset="0"/>
                          <a:cs typeface="Helvetica Neue" panose="02000503000000020004" pitchFamily="2" charset="0"/>
                        </a:rPr>
                        <a:t>Differential uniformity </a:t>
                      </a:r>
                      <a:r>
                        <a:rPr lang="fr-FR" sz="1100">
                          <a:latin typeface="Helvetica Neue" panose="02000503000000020004" pitchFamily="2" charset="0"/>
                          <a:ea typeface="Helvetica Neue" panose="02000503000000020004" pitchFamily="2" charset="0"/>
                          <a:cs typeface="Helvetica Neue" panose="02000503000000020004" pitchFamily="2" charset="0"/>
                        </a:rPr>
                        <a:t>/</a:t>
                      </a:r>
                      <a:r>
                        <a:rPr sz="1100">
                          <a:latin typeface="Helvetica Neue" panose="02000503000000020004" pitchFamily="2" charset="0"/>
                          <a:ea typeface="Helvetica Neue" panose="02000503000000020004" pitchFamily="2" charset="0"/>
                          <a:cs typeface="Helvetica Neue" panose="02000503000000020004" pitchFamily="2" charset="0"/>
                        </a:rPr>
                        <a:t>CFOV</a:t>
                      </a:r>
                    </a:p>
                  </a:txBody>
                  <a:tcPr marL="28644" marR="28644" marT="14322" marB="14322">
                    <a:lnB w="12699" algn="ctr">
                      <a:solidFill>
                        <a:srgbClr val="000000"/>
                      </a:solidFill>
                    </a:lnB>
                    <a:solidFill>
                      <a:schemeClr val="bg1"/>
                    </a:solidFill>
                  </a:tcPr>
                </a:tc>
                <a:tc>
                  <a:txBody>
                    <a:bodyPr/>
                    <a:lstStyle/>
                    <a:p>
                      <a:pPr algn="ctr">
                        <a:defRPr/>
                      </a:pPr>
                      <a:r>
                        <a:rPr lang="fr-FR" sz="1100">
                          <a:latin typeface="Helvetica Neue" panose="02000503000000020004" pitchFamily="2" charset="0"/>
                          <a:ea typeface="Helvetica Neue" panose="02000503000000020004" pitchFamily="2" charset="0"/>
                          <a:cs typeface="Helvetica Neue" panose="02000503000000020004" pitchFamily="2" charset="0"/>
                        </a:rPr>
                        <a:t>2.47</a:t>
                      </a:r>
                      <a:r>
                        <a:rPr sz="1100">
                          <a:latin typeface="Helvetica Neue" panose="02000503000000020004" pitchFamily="2" charset="0"/>
                          <a:ea typeface="Helvetica Neue" panose="02000503000000020004" pitchFamily="2" charset="0"/>
                          <a:cs typeface="Helvetica Neue" panose="02000503000000020004" pitchFamily="2" charset="0"/>
                        </a:rPr>
                        <a:t>%</a:t>
                      </a:r>
                    </a:p>
                  </a:txBody>
                  <a:tcPr marL="28644" marR="28644" marT="14322" marB="14322">
                    <a:lnB w="12699" algn="ctr">
                      <a:solidFill>
                        <a:srgbClr val="000000"/>
                      </a:solidFill>
                    </a:lnB>
                    <a:solidFill>
                      <a:schemeClr val="bg1"/>
                    </a:solidFill>
                  </a:tcPr>
                </a:tc>
                <a:extLst>
                  <a:ext uri="{0D108BD9-81ED-4DB2-BD59-A6C34878D82A}">
                    <a16:rowId xmlns:a16="http://schemas.microsoft.com/office/drawing/2014/main" val="10004"/>
                  </a:ext>
                </a:extLst>
              </a:tr>
            </a:tbl>
          </a:graphicData>
        </a:graphic>
      </p:graphicFrame>
      <p:sp>
        <p:nvSpPr>
          <p:cNvPr id="42" name="CustomShape 8">
            <a:extLst>
              <a:ext uri="{FF2B5EF4-FFF2-40B4-BE49-F238E27FC236}">
                <a16:creationId xmlns:a16="http://schemas.microsoft.com/office/drawing/2014/main" id="{EDF0D744-91C2-02EC-0C2D-64E604424732}"/>
              </a:ext>
            </a:extLst>
          </p:cNvPr>
          <p:cNvSpPr/>
          <p:nvPr/>
        </p:nvSpPr>
        <p:spPr bwMode="auto">
          <a:xfrm>
            <a:off x="296488" y="3726653"/>
            <a:ext cx="3963135" cy="805350"/>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nSpc>
                <a:spcPts val="1802"/>
              </a:lnSpc>
              <a:spcBef>
                <a:spcPts val="705"/>
              </a:spcBef>
              <a:defRPr/>
            </a:pPr>
            <a:r>
              <a:rPr lang="en-US" sz="1767" b="1">
                <a:solidFill>
                  <a:srgbClr val="000000"/>
                </a:solidFill>
                <a:latin typeface="Helvetica Neue"/>
                <a:ea typeface="Helvetica Neue"/>
                <a:cs typeface="Helvetica Neue"/>
              </a:rPr>
              <a:t>Neural Network Reconstruction</a:t>
            </a:r>
            <a:endParaRPr lang="en-US" sz="1767" b="1">
              <a:solidFill>
                <a:srgbClr val="000000"/>
              </a:solidFill>
              <a:latin typeface="Helvetica Neue"/>
              <a:ea typeface="Helvetica Neue"/>
            </a:endParaRPr>
          </a:p>
        </p:txBody>
      </p:sp>
      <p:sp>
        <p:nvSpPr>
          <p:cNvPr id="43" name="CustomShape 8">
            <a:extLst>
              <a:ext uri="{FF2B5EF4-FFF2-40B4-BE49-F238E27FC236}">
                <a16:creationId xmlns:a16="http://schemas.microsoft.com/office/drawing/2014/main" id="{A4770EB6-5B90-FB9A-BD1E-36E73D95DB74}"/>
              </a:ext>
            </a:extLst>
          </p:cNvPr>
          <p:cNvSpPr/>
          <p:nvPr/>
        </p:nvSpPr>
        <p:spPr bwMode="auto">
          <a:xfrm>
            <a:off x="3923041" y="653480"/>
            <a:ext cx="2830328" cy="322263"/>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gn="ctr">
              <a:spcBef>
                <a:spcPts val="706"/>
              </a:spcBef>
              <a:defRPr/>
            </a:pPr>
            <a:r>
              <a:rPr lang="en-US" sz="1414">
                <a:latin typeface="Helvetica Neue" panose="02000503000000020004" pitchFamily="2" charset="0"/>
                <a:ea typeface="Helvetica Neue" panose="02000503000000020004" pitchFamily="2" charset="0"/>
                <a:cs typeface="Helvetica Neue" panose="02000503000000020004" pitchFamily="2" charset="0"/>
              </a:rPr>
              <a:t>Reconstructed 3mm step scan</a:t>
            </a:r>
          </a:p>
        </p:txBody>
      </p:sp>
      <p:sp>
        <p:nvSpPr>
          <p:cNvPr id="44" name="CustomShape 8">
            <a:extLst>
              <a:ext uri="{FF2B5EF4-FFF2-40B4-BE49-F238E27FC236}">
                <a16:creationId xmlns:a16="http://schemas.microsoft.com/office/drawing/2014/main" id="{BCA726AD-727E-568F-7683-F370DC527DB8}"/>
              </a:ext>
            </a:extLst>
          </p:cNvPr>
          <p:cNvSpPr/>
          <p:nvPr/>
        </p:nvSpPr>
        <p:spPr bwMode="auto">
          <a:xfrm>
            <a:off x="7098405" y="653480"/>
            <a:ext cx="3374046" cy="322263"/>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gn="ctr">
              <a:spcBef>
                <a:spcPts val="706"/>
              </a:spcBef>
              <a:defRPr/>
            </a:pPr>
            <a:r>
              <a:rPr lang="en-US" sz="1414">
                <a:latin typeface="Helvetica Neue" panose="02000503000000020004" pitchFamily="2" charset="0"/>
                <a:ea typeface="Helvetica Neue" panose="02000503000000020004" pitchFamily="2" charset="0"/>
                <a:cs typeface="Helvetica Neue" panose="02000503000000020004" pitchFamily="2" charset="0"/>
              </a:rPr>
              <a:t>Reconstructed flood-field acquisition</a:t>
            </a:r>
          </a:p>
        </p:txBody>
      </p:sp>
      <p:sp>
        <p:nvSpPr>
          <p:cNvPr id="45" name="CustomShape 8">
            <a:extLst>
              <a:ext uri="{FF2B5EF4-FFF2-40B4-BE49-F238E27FC236}">
                <a16:creationId xmlns:a16="http://schemas.microsoft.com/office/drawing/2014/main" id="{6112DC8F-A0E6-33EE-AB69-3E4BF21DBFC6}"/>
              </a:ext>
            </a:extLst>
          </p:cNvPr>
          <p:cNvSpPr/>
          <p:nvPr/>
        </p:nvSpPr>
        <p:spPr bwMode="auto">
          <a:xfrm>
            <a:off x="3892158" y="5169984"/>
            <a:ext cx="2830328" cy="322263"/>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gn="ctr">
              <a:spcBef>
                <a:spcPts val="706"/>
              </a:spcBef>
              <a:defRPr/>
            </a:pPr>
            <a:r>
              <a:rPr lang="en-US" sz="1414">
                <a:latin typeface="Helvetica Neue" panose="02000503000000020004" pitchFamily="2" charset="0"/>
                <a:ea typeface="Helvetica Neue" panose="02000503000000020004" pitchFamily="2" charset="0"/>
                <a:cs typeface="Helvetica Neue" panose="02000503000000020004" pitchFamily="2" charset="0"/>
              </a:rPr>
              <a:t>Spatial resolution map</a:t>
            </a:r>
          </a:p>
        </p:txBody>
      </p:sp>
      <p:sp>
        <p:nvSpPr>
          <p:cNvPr id="46" name="CustomShape 8">
            <a:extLst>
              <a:ext uri="{FF2B5EF4-FFF2-40B4-BE49-F238E27FC236}">
                <a16:creationId xmlns:a16="http://schemas.microsoft.com/office/drawing/2014/main" id="{DB95DA09-D4ED-4C21-08CD-063B11481A54}"/>
              </a:ext>
            </a:extLst>
          </p:cNvPr>
          <p:cNvSpPr/>
          <p:nvPr/>
        </p:nvSpPr>
        <p:spPr bwMode="auto">
          <a:xfrm>
            <a:off x="7358723" y="5159195"/>
            <a:ext cx="2830328" cy="322263"/>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lstStyle/>
          <a:p>
            <a:pPr algn="ctr">
              <a:spcBef>
                <a:spcPts val="706"/>
              </a:spcBef>
              <a:defRPr/>
            </a:pPr>
            <a:r>
              <a:rPr lang="en-US" sz="1414">
                <a:latin typeface="Helvetica Neue" panose="02000503000000020004" pitchFamily="2" charset="0"/>
                <a:ea typeface="Helvetica Neue" panose="02000503000000020004" pitchFamily="2" charset="0"/>
                <a:cs typeface="Helvetica Neue" panose="02000503000000020004" pitchFamily="2" charset="0"/>
              </a:rPr>
              <a:t>Distortion map</a:t>
            </a:r>
          </a:p>
        </p:txBody>
      </p:sp>
      <p:sp>
        <p:nvSpPr>
          <p:cNvPr id="47" name="Rectangle 46">
            <a:extLst>
              <a:ext uri="{FF2B5EF4-FFF2-40B4-BE49-F238E27FC236}">
                <a16:creationId xmlns:a16="http://schemas.microsoft.com/office/drawing/2014/main" id="{21666DF9-2BE6-0A84-D190-910077724E2E}"/>
              </a:ext>
            </a:extLst>
          </p:cNvPr>
          <p:cNvSpPr/>
          <p:nvPr/>
        </p:nvSpPr>
        <p:spPr bwMode="auto">
          <a:xfrm>
            <a:off x="4559279" y="3451528"/>
            <a:ext cx="1334021" cy="133402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84"/>
          </a:p>
        </p:txBody>
      </p:sp>
      <p:sp>
        <p:nvSpPr>
          <p:cNvPr id="48" name="Rectangle 47">
            <a:extLst>
              <a:ext uri="{FF2B5EF4-FFF2-40B4-BE49-F238E27FC236}">
                <a16:creationId xmlns:a16="http://schemas.microsoft.com/office/drawing/2014/main" id="{1AE2CCD5-7929-584F-A25E-83DF130FB8C5}"/>
              </a:ext>
            </a:extLst>
          </p:cNvPr>
          <p:cNvSpPr/>
          <p:nvPr/>
        </p:nvSpPr>
        <p:spPr bwMode="auto">
          <a:xfrm>
            <a:off x="8063072" y="3444569"/>
            <a:ext cx="1334021" cy="1334021"/>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84"/>
          </a:p>
        </p:txBody>
      </p:sp>
      <p:sp>
        <p:nvSpPr>
          <p:cNvPr id="49" name="ZoneTexte 48">
            <a:extLst>
              <a:ext uri="{FF2B5EF4-FFF2-40B4-BE49-F238E27FC236}">
                <a16:creationId xmlns:a16="http://schemas.microsoft.com/office/drawing/2014/main" id="{49A169B0-7C54-0210-032A-3998DA952AC3}"/>
              </a:ext>
            </a:extLst>
          </p:cNvPr>
          <p:cNvSpPr txBox="1"/>
          <p:nvPr/>
        </p:nvSpPr>
        <p:spPr bwMode="auto">
          <a:xfrm>
            <a:off x="5458395" y="5406008"/>
            <a:ext cx="3748270" cy="307777"/>
          </a:xfrm>
          <a:prstGeom prst="rect">
            <a:avLst/>
          </a:prstGeom>
          <a:noFill/>
        </p:spPr>
        <p:txBody>
          <a:bodyPr wrap="none" rtlCol="0">
            <a:spAutoFit/>
          </a:bodyPr>
          <a:lstStyle/>
          <a:p>
            <a:r>
              <a:rPr lang="fr-FR" sz="1400" err="1">
                <a:effectLst/>
                <a:latin typeface="LMRoman12"/>
              </a:rPr>
              <a:t>T</a:t>
            </a:r>
            <a:r>
              <a:rPr lang="fr-FR" sz="1400">
                <a:effectLst/>
                <a:latin typeface="LMRoman12"/>
              </a:rPr>
              <a:t>. Bossis et al., NIM A, vol. 1048, p. 167907, 2023</a:t>
            </a:r>
            <a:endParaRPr lang="fr-FR" sz="1400"/>
          </a:p>
        </p:txBody>
      </p:sp>
    </p:spTree>
    <p:extLst>
      <p:ext uri="{BB962C8B-B14F-4D97-AF65-F5344CB8AC3E}">
        <p14:creationId xmlns:p14="http://schemas.microsoft.com/office/powerpoint/2010/main" val="123868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3" name="Espace réservé du numéro de diapositive 8">
            <a:extLst>
              <a:ext uri="{FF2B5EF4-FFF2-40B4-BE49-F238E27FC236}">
                <a16:creationId xmlns:a16="http://schemas.microsoft.com/office/drawing/2014/main" id="{D851EEFE-8EA5-4FAF-2DB5-47D64D850163}"/>
              </a:ext>
            </a:extLst>
          </p:cNvPr>
          <p:cNvSpPr>
            <a:spLocks noGrp="1"/>
          </p:cNvSpPr>
          <p:nvPr>
            <p:ph type="sldNum" sz="quarter" idx="12"/>
          </p:nvPr>
        </p:nvSpPr>
        <p:spPr bwMode="auto">
          <a:xfrm>
            <a:off x="8159407" y="5714820"/>
            <a:ext cx="2422525" cy="322263"/>
          </a:xfrm>
        </p:spPr>
        <p:txBody>
          <a:bodyPr/>
          <a:lstStyle/>
          <a:p>
            <a:pPr>
              <a:defRPr/>
            </a:pPr>
            <a:fld id="{57F2DA38-28BE-0829-143B-5020A0B1101E}" type="slidenum">
              <a:rPr lang="fr-FR"/>
              <a:t>6</a:t>
            </a:fld>
            <a:endParaRPr lang="fr-FR"/>
          </a:p>
        </p:txBody>
      </p:sp>
      <p:sp>
        <p:nvSpPr>
          <p:cNvPr id="2" name="CustomShape 8">
            <a:extLst>
              <a:ext uri="{FF2B5EF4-FFF2-40B4-BE49-F238E27FC236}">
                <a16:creationId xmlns:a16="http://schemas.microsoft.com/office/drawing/2014/main" id="{34D939E9-05BC-ABE5-2771-E6294353B0FB}"/>
              </a:ext>
            </a:extLst>
          </p:cNvPr>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ea typeface="Helvetica Neue"/>
              </a:rPr>
              <a:t>Système de collimation haute-</a:t>
            </a:r>
            <a:r>
              <a:rPr lang="en-US" sz="2209" err="1">
                <a:solidFill>
                  <a:srgbClr val="00294B"/>
                </a:solidFill>
                <a:latin typeface="Helvetica Neue"/>
                <a:ea typeface="Helvetica Neue"/>
              </a:rPr>
              <a:t>énergie</a:t>
            </a:r>
            <a:r>
              <a:rPr lang="en-US" sz="2209">
                <a:solidFill>
                  <a:srgbClr val="00294B"/>
                </a:solidFill>
                <a:latin typeface="Helvetica Neue"/>
                <a:ea typeface="Helvetica Neue"/>
              </a:rPr>
              <a:t> </a:t>
            </a:r>
            <a:r>
              <a:rPr lang="en-US" sz="2209" err="1">
                <a:solidFill>
                  <a:srgbClr val="00294B"/>
                </a:solidFill>
                <a:latin typeface="Helvetica Neue"/>
                <a:ea typeface="Helvetica Neue"/>
              </a:rPr>
              <a:t>en</a:t>
            </a:r>
            <a:r>
              <a:rPr lang="en-US" sz="2209">
                <a:solidFill>
                  <a:srgbClr val="00294B"/>
                </a:solidFill>
                <a:latin typeface="Helvetica Neue"/>
                <a:ea typeface="Helvetica Neue"/>
              </a:rPr>
              <a:t> </a:t>
            </a:r>
            <a:r>
              <a:rPr lang="en-US" sz="2209" err="1">
                <a:solidFill>
                  <a:srgbClr val="00294B"/>
                </a:solidFill>
                <a:latin typeface="Helvetica Neue"/>
                <a:ea typeface="Helvetica Neue"/>
              </a:rPr>
              <a:t>tunsgtène</a:t>
            </a:r>
            <a:endParaRPr sz="884"/>
          </a:p>
        </p:txBody>
      </p:sp>
      <p:sp>
        <p:nvSpPr>
          <p:cNvPr id="5" name="CustomShape 8">
            <a:extLst>
              <a:ext uri="{FF2B5EF4-FFF2-40B4-BE49-F238E27FC236}">
                <a16:creationId xmlns:a16="http://schemas.microsoft.com/office/drawing/2014/main" id="{0DA2FF50-F47B-8191-66CB-5303487377A5}"/>
              </a:ext>
            </a:extLst>
          </p:cNvPr>
          <p:cNvSpPr/>
          <p:nvPr/>
        </p:nvSpPr>
        <p:spPr bwMode="auto">
          <a:xfrm>
            <a:off x="3302894" y="869504"/>
            <a:ext cx="6980037" cy="1082482"/>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a:lnSpc>
                <a:spcPct val="100000"/>
              </a:lnSpc>
              <a:defRPr/>
            </a:pPr>
            <a:r>
              <a:rPr lang="en-US" sz="1800" b="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High energy parallel hole collimator</a:t>
            </a:r>
          </a:p>
          <a:p>
            <a:pPr>
              <a:lnSpc>
                <a:spcPct val="100000"/>
              </a:lnSpc>
              <a:spcBef>
                <a:spcPts val="600"/>
              </a:spcBef>
              <a:defRPr/>
            </a:pPr>
            <a:r>
              <a:rPr lang="en-US" sz="1600">
                <a:solidFill>
                  <a:srgbClr val="FF9300"/>
                </a:solidFill>
                <a:latin typeface="Helvetica Neue" panose="02000503000000020004" pitchFamily="2" charset="0"/>
                <a:ea typeface="Helvetica Neue" panose="02000503000000020004" pitchFamily="2" charset="0"/>
                <a:cs typeface="Helvetica Neue" panose="02000503000000020004" pitchFamily="2" charset="0"/>
              </a:rPr>
              <a:t>3D printing with a selective laser melting procedure </a:t>
            </a:r>
            <a:endParaRPr sz="1600">
              <a:solidFill>
                <a:srgbClr val="FF9300"/>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5" name="ZoneTexte 34">
            <a:extLst>
              <a:ext uri="{FF2B5EF4-FFF2-40B4-BE49-F238E27FC236}">
                <a16:creationId xmlns:a16="http://schemas.microsoft.com/office/drawing/2014/main" id="{8B82FF52-8A97-89EE-8D4C-29EE114BD576}"/>
              </a:ext>
            </a:extLst>
          </p:cNvPr>
          <p:cNvSpPr txBox="1"/>
          <p:nvPr/>
        </p:nvSpPr>
        <p:spPr bwMode="auto">
          <a:xfrm>
            <a:off x="3302894" y="1613448"/>
            <a:ext cx="4709685" cy="1416296"/>
          </a:xfrm>
          <a:prstGeom prst="rect">
            <a:avLst/>
          </a:prstGeom>
          <a:noFill/>
        </p:spPr>
        <p:txBody>
          <a:bodyPr vertOverflow="overflow" horzOverflow="clip" vert="horz" wrap="square" lIns="40397" tIns="20198" rIns="40397" bIns="20198" numCol="1" spcCol="0" rtlCol="0" fromWordArt="0" anchor="t" anchorCtr="0" forceAA="0" compatLnSpc="0">
            <a:noAutofit/>
          </a:bodyPr>
          <a:lstStyle/>
          <a:p>
            <a:pPr>
              <a:defRPr/>
            </a:pPr>
            <a:r>
              <a:rPr lang="en-US" sz="1400">
                <a:latin typeface="Helvetica Neue" panose="02000503000000020004" pitchFamily="2" charset="0"/>
                <a:ea typeface="Helvetica Neue" panose="02000503000000020004" pitchFamily="2" charset="0"/>
                <a:cs typeface="Helvetica Neue" panose="02000503000000020004" pitchFamily="2" charset="0"/>
              </a:rPr>
              <a:t>Maximal effective density 18,7 g.cm</a:t>
            </a:r>
            <a:r>
              <a:rPr lang="en-US" sz="1400" baseline="30000">
                <a:latin typeface="Helvetica Neue" panose="02000503000000020004" pitchFamily="2" charset="0"/>
                <a:ea typeface="Helvetica Neue" panose="02000503000000020004" pitchFamily="2" charset="0"/>
                <a:cs typeface="Helvetica Neue" panose="02000503000000020004" pitchFamily="2" charset="0"/>
              </a:rPr>
              <a:t>-3 </a:t>
            </a:r>
            <a:endParaRPr sz="1400" baseline="30000">
              <a:latin typeface="Helvetica Neue" panose="02000503000000020004" pitchFamily="2" charset="0"/>
              <a:ea typeface="Helvetica Neue" panose="02000503000000020004" pitchFamily="2" charset="0"/>
              <a:cs typeface="Helvetica Neue" panose="02000503000000020004" pitchFamily="2" charset="0"/>
            </a:endParaRPr>
          </a:p>
          <a:p>
            <a:pPr>
              <a:defRPr/>
            </a:pPr>
            <a:r>
              <a:rPr lang="en-US" sz="1400">
                <a:latin typeface="Helvetica Neue" panose="02000503000000020004" pitchFamily="2" charset="0"/>
                <a:ea typeface="Helvetica Neue" panose="02000503000000020004" pitchFamily="2" charset="0"/>
                <a:cs typeface="Helvetica Neue" panose="02000503000000020004" pitchFamily="2" charset="0"/>
              </a:rPr>
              <a:t>compared to 19,3 g.cm</a:t>
            </a:r>
            <a:r>
              <a:rPr lang="en-US" sz="1400" baseline="30000">
                <a:latin typeface="Helvetica Neue" panose="02000503000000020004" pitchFamily="2" charset="0"/>
                <a:ea typeface="Helvetica Neue" panose="02000503000000020004" pitchFamily="2" charset="0"/>
                <a:cs typeface="Helvetica Neue" panose="02000503000000020004" pitchFamily="2" charset="0"/>
              </a:rPr>
              <a:t>-3</a:t>
            </a:r>
            <a:r>
              <a:rPr lang="en-US" sz="1400">
                <a:latin typeface="Helvetica Neue" panose="02000503000000020004" pitchFamily="2" charset="0"/>
                <a:ea typeface="Helvetica Neue" panose="02000503000000020004" pitchFamily="2" charset="0"/>
                <a:cs typeface="Helvetica Neue" panose="02000503000000020004" pitchFamily="2" charset="0"/>
              </a:rPr>
              <a:t> for bulk tungsten (measured with Mercure intrusion </a:t>
            </a:r>
            <a:r>
              <a:rPr lang="en-US" sz="1400" err="1">
                <a:latin typeface="Helvetica Neue" panose="02000503000000020004" pitchFamily="2" charset="0"/>
                <a:ea typeface="Helvetica Neue" panose="02000503000000020004" pitchFamily="2" charset="0"/>
                <a:cs typeface="Helvetica Neue" panose="02000503000000020004" pitchFamily="2" charset="0"/>
              </a:rPr>
              <a:t>porosimetry</a:t>
            </a:r>
            <a:r>
              <a:rPr lang="en-US" sz="1400">
                <a:latin typeface="Helvetica Neue" panose="02000503000000020004" pitchFamily="2" charset="0"/>
                <a:ea typeface="Helvetica Neue" panose="02000503000000020004" pitchFamily="2" charset="0"/>
                <a:cs typeface="Helvetica Neue" panose="02000503000000020004" pitchFamily="2" charset="0"/>
              </a:rPr>
              <a:t>, ICB Laboratory)</a:t>
            </a:r>
            <a:endParaRPr sz="1400" baseline="30000">
              <a:latin typeface="Helvetica Neue" panose="02000503000000020004" pitchFamily="2" charset="0"/>
              <a:ea typeface="Helvetica Neue" panose="02000503000000020004" pitchFamily="2" charset="0"/>
              <a:cs typeface="Helvetica Neue" panose="02000503000000020004" pitchFamily="2" charset="0"/>
            </a:endParaRPr>
          </a:p>
          <a:p>
            <a:pPr>
              <a:defRPr/>
            </a:pPr>
            <a:endParaRPr sz="1400" baseline="30000">
              <a:latin typeface="Helvetica Neue" panose="02000503000000020004" pitchFamily="2" charset="0"/>
              <a:ea typeface="Helvetica Neue" panose="02000503000000020004" pitchFamily="2" charset="0"/>
              <a:cs typeface="Helvetica Neue" panose="02000503000000020004" pitchFamily="2" charset="0"/>
            </a:endParaRPr>
          </a:p>
          <a:p>
            <a:pPr>
              <a:defRPr/>
            </a:pPr>
            <a:endParaRPr sz="1400" baseline="30000">
              <a:latin typeface="Helvetica Neue" panose="02000503000000020004" pitchFamily="2" charset="0"/>
              <a:ea typeface="Helvetica Neue" panose="02000503000000020004" pitchFamily="2" charset="0"/>
              <a:cs typeface="Helvetica Neue" panose="02000503000000020004" pitchFamily="2" charset="0"/>
            </a:endParaRPr>
          </a:p>
          <a:p>
            <a:pPr>
              <a:defRPr/>
            </a:pPr>
            <a:endParaRPr sz="1400" baseline="30000">
              <a:latin typeface="Helvetica Neue" panose="02000503000000020004" pitchFamily="2" charset="0"/>
              <a:ea typeface="Helvetica Neue" panose="02000503000000020004" pitchFamily="2" charset="0"/>
              <a:cs typeface="Helvetica Neue" panose="02000503000000020004" pitchFamily="2" charset="0"/>
            </a:endParaRPr>
          </a:p>
          <a:p>
            <a:pPr>
              <a:defRPr/>
            </a:pPr>
            <a:endParaRPr sz="1400" baseline="30000">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56" name="CustomShape 8">
            <a:extLst>
              <a:ext uri="{FF2B5EF4-FFF2-40B4-BE49-F238E27FC236}">
                <a16:creationId xmlns:a16="http://schemas.microsoft.com/office/drawing/2014/main" id="{83191EA5-499A-CE75-B4AA-FDC5C76D33E9}"/>
              </a:ext>
            </a:extLst>
          </p:cNvPr>
          <p:cNvSpPr/>
          <p:nvPr/>
        </p:nvSpPr>
        <p:spPr bwMode="auto">
          <a:xfrm>
            <a:off x="5674419" y="2741712"/>
            <a:ext cx="4919233" cy="1082482"/>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a:lnSpc>
                <a:spcPct val="100000"/>
              </a:lnSpc>
              <a:defRPr/>
            </a:pPr>
            <a:r>
              <a:rPr lang="en-US" sz="1600">
                <a:solidFill>
                  <a:srgbClr val="FF9300"/>
                </a:solidFill>
                <a:latin typeface="Helvetica Neue" panose="02000503000000020004" pitchFamily="2" charset="0"/>
                <a:ea typeface="Helvetica Neue" panose="02000503000000020004" pitchFamily="2" charset="0"/>
                <a:cs typeface="Helvetica Neue" panose="02000503000000020004" pitchFamily="2" charset="0"/>
              </a:rPr>
              <a:t>Two interchangeable collimators</a:t>
            </a:r>
            <a:endParaRPr sz="1600">
              <a:solidFill>
                <a:srgbClr val="FF9300"/>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57" name="Groupe 56">
            <a:extLst>
              <a:ext uri="{FF2B5EF4-FFF2-40B4-BE49-F238E27FC236}">
                <a16:creationId xmlns:a16="http://schemas.microsoft.com/office/drawing/2014/main" id="{E2D8B2A7-1B37-14AA-9456-7BEAD01D35CA}"/>
              </a:ext>
            </a:extLst>
          </p:cNvPr>
          <p:cNvGrpSpPr>
            <a:grpSpLocks noChangeAspect="1"/>
          </p:cNvGrpSpPr>
          <p:nvPr/>
        </p:nvGrpSpPr>
        <p:grpSpPr bwMode="auto">
          <a:xfrm>
            <a:off x="5443016" y="3149896"/>
            <a:ext cx="3332486" cy="2376000"/>
            <a:chOff x="0" y="0"/>
            <a:chExt cx="8916627" cy="6357391"/>
          </a:xfrm>
        </p:grpSpPr>
        <p:pic>
          <p:nvPicPr>
            <p:cNvPr id="58" name="Image 58">
              <a:extLst>
                <a:ext uri="{FF2B5EF4-FFF2-40B4-BE49-F238E27FC236}">
                  <a16:creationId xmlns:a16="http://schemas.microsoft.com/office/drawing/2014/main" id="{A032581D-E410-ADE4-1E06-4C4788B6CFD8}"/>
                </a:ext>
              </a:extLst>
            </p:cNvPr>
            <p:cNvPicPr/>
            <p:nvPr/>
          </p:nvPicPr>
          <p:blipFill>
            <a:blip r:embed="rId3"/>
            <a:stretch/>
          </p:blipFill>
          <p:spPr bwMode="auto">
            <a:xfrm>
              <a:off x="0" y="0"/>
              <a:ext cx="8916627" cy="6357391"/>
            </a:xfrm>
            <a:prstGeom prst="rect">
              <a:avLst/>
            </a:prstGeom>
            <a:ln w="12700">
              <a:noFill/>
              <a:prstDash val="sysDash"/>
            </a:ln>
          </p:spPr>
        </p:pic>
        <p:pic>
          <p:nvPicPr>
            <p:cNvPr id="59" name="Image 59">
              <a:extLst>
                <a:ext uri="{FF2B5EF4-FFF2-40B4-BE49-F238E27FC236}">
                  <a16:creationId xmlns:a16="http://schemas.microsoft.com/office/drawing/2014/main" id="{7F1DFDCF-0A30-339C-CE92-E485BD3AC3BF}"/>
                </a:ext>
              </a:extLst>
            </p:cNvPr>
            <p:cNvPicPr>
              <a:picLocks noChangeAspect="1"/>
            </p:cNvPicPr>
            <p:nvPr/>
          </p:nvPicPr>
          <p:blipFill>
            <a:blip r:embed="rId4"/>
            <a:stretch/>
          </p:blipFill>
          <p:spPr bwMode="auto">
            <a:xfrm>
              <a:off x="4963349" y="4061788"/>
              <a:ext cx="288270" cy="288270"/>
            </a:xfrm>
            <a:prstGeom prst="rect">
              <a:avLst/>
            </a:prstGeom>
          </p:spPr>
        </p:pic>
        <p:cxnSp>
          <p:nvCxnSpPr>
            <p:cNvPr id="60" name="Connecteur droit 60">
              <a:extLst>
                <a:ext uri="{FF2B5EF4-FFF2-40B4-BE49-F238E27FC236}">
                  <a16:creationId xmlns:a16="http://schemas.microsoft.com/office/drawing/2014/main" id="{FE66AB0A-D5F1-28DD-E0F9-048428339890}"/>
                </a:ext>
              </a:extLst>
            </p:cNvPr>
            <p:cNvCxnSpPr>
              <a:cxnSpLocks/>
            </p:cNvCxnSpPr>
            <p:nvPr/>
          </p:nvCxnSpPr>
          <p:spPr bwMode="auto">
            <a:xfrm>
              <a:off x="820345" y="4211284"/>
              <a:ext cx="4290013"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1" name="Connecteur droit 61">
              <a:extLst>
                <a:ext uri="{FF2B5EF4-FFF2-40B4-BE49-F238E27FC236}">
                  <a16:creationId xmlns:a16="http://schemas.microsoft.com/office/drawing/2014/main" id="{49AB4793-FEA2-83CB-C2BD-4395D4A86217}"/>
                </a:ext>
              </a:extLst>
            </p:cNvPr>
            <p:cNvCxnSpPr>
              <a:cxnSpLocks/>
            </p:cNvCxnSpPr>
            <p:nvPr/>
          </p:nvCxnSpPr>
          <p:spPr bwMode="auto">
            <a:xfrm flipV="1">
              <a:off x="5105277" y="4196505"/>
              <a:ext cx="0" cy="1382861"/>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pic>
          <p:nvPicPr>
            <p:cNvPr id="62" name="Image 62">
              <a:extLst>
                <a:ext uri="{FF2B5EF4-FFF2-40B4-BE49-F238E27FC236}">
                  <a16:creationId xmlns:a16="http://schemas.microsoft.com/office/drawing/2014/main" id="{0390793D-C3D8-D76B-110B-A4CE67742AAD}"/>
                </a:ext>
              </a:extLst>
            </p:cNvPr>
            <p:cNvPicPr>
              <a:picLocks noChangeAspect="1"/>
            </p:cNvPicPr>
            <p:nvPr/>
          </p:nvPicPr>
          <p:blipFill>
            <a:blip r:embed="rId4"/>
            <a:stretch/>
          </p:blipFill>
          <p:spPr bwMode="auto">
            <a:xfrm>
              <a:off x="7247957" y="2256763"/>
              <a:ext cx="288270" cy="288270"/>
            </a:xfrm>
            <a:prstGeom prst="rect">
              <a:avLst/>
            </a:prstGeom>
          </p:spPr>
        </p:pic>
        <p:cxnSp>
          <p:nvCxnSpPr>
            <p:cNvPr id="66" name="Connecteur droit 63">
              <a:extLst>
                <a:ext uri="{FF2B5EF4-FFF2-40B4-BE49-F238E27FC236}">
                  <a16:creationId xmlns:a16="http://schemas.microsoft.com/office/drawing/2014/main" id="{E06A1DC6-9E70-E1B4-A5B6-D7D66E42BC7D}"/>
                </a:ext>
              </a:extLst>
            </p:cNvPr>
            <p:cNvCxnSpPr>
              <a:cxnSpLocks/>
            </p:cNvCxnSpPr>
            <p:nvPr/>
          </p:nvCxnSpPr>
          <p:spPr bwMode="auto">
            <a:xfrm>
              <a:off x="761592" y="2392848"/>
              <a:ext cx="6615734" cy="0"/>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7" name="Connecteur droit 64">
              <a:extLst>
                <a:ext uri="{FF2B5EF4-FFF2-40B4-BE49-F238E27FC236}">
                  <a16:creationId xmlns:a16="http://schemas.microsoft.com/office/drawing/2014/main" id="{E949BB77-0D9E-556A-91A2-FEB25C5D7C61}"/>
                </a:ext>
              </a:extLst>
            </p:cNvPr>
            <p:cNvCxnSpPr>
              <a:cxnSpLocks/>
            </p:cNvCxnSpPr>
            <p:nvPr/>
          </p:nvCxnSpPr>
          <p:spPr bwMode="auto">
            <a:xfrm flipH="1" flipV="1">
              <a:off x="7389325" y="2387764"/>
              <a:ext cx="8127" cy="3201197"/>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1" name="ZoneTexte 70">
              <a:extLst>
                <a:ext uri="{FF2B5EF4-FFF2-40B4-BE49-F238E27FC236}">
                  <a16:creationId xmlns:a16="http://schemas.microsoft.com/office/drawing/2014/main" id="{53FD19CE-000A-323B-E124-2DDFA0DFA800}"/>
                </a:ext>
              </a:extLst>
            </p:cNvPr>
            <p:cNvSpPr txBox="1"/>
            <p:nvPr/>
          </p:nvSpPr>
          <p:spPr bwMode="auto">
            <a:xfrm>
              <a:off x="1451946" y="3745702"/>
              <a:ext cx="2981409" cy="1037804"/>
            </a:xfrm>
            <a:prstGeom prst="rect">
              <a:avLst/>
            </a:prstGeom>
            <a:noFill/>
          </p:spPr>
          <p:txBody>
            <a:bodyPr vertOverflow="overflow" horzOverflow="clip" vert="horz" wrap="square" lIns="40397" tIns="20198" rIns="40397" bIns="20198" numCol="1" spcCol="0" rtlCol="0" fromWordArt="0" anchor="t" anchorCtr="0" forceAA="0" compatLnSpc="0">
              <a:noAutofit/>
            </a:bodyPr>
            <a:lstStyle/>
            <a:p>
              <a:pPr>
                <a:defRPr/>
              </a:pPr>
              <a:r>
                <a:rPr sz="1060">
                  <a:solidFill>
                    <a:srgbClr val="FF0000"/>
                  </a:solidFill>
                </a:rPr>
                <a:t>High resolution</a:t>
              </a:r>
            </a:p>
          </p:txBody>
        </p:sp>
        <p:sp>
          <p:nvSpPr>
            <p:cNvPr id="72" name="ZoneTexte 71">
              <a:extLst>
                <a:ext uri="{FF2B5EF4-FFF2-40B4-BE49-F238E27FC236}">
                  <a16:creationId xmlns:a16="http://schemas.microsoft.com/office/drawing/2014/main" id="{F845A52C-F899-0663-BD61-658CCC5606E6}"/>
                </a:ext>
              </a:extLst>
            </p:cNvPr>
            <p:cNvSpPr txBox="1"/>
            <p:nvPr/>
          </p:nvSpPr>
          <p:spPr bwMode="auto">
            <a:xfrm>
              <a:off x="2578756" y="1940631"/>
              <a:ext cx="3660060" cy="1037804"/>
            </a:xfrm>
            <a:prstGeom prst="rect">
              <a:avLst/>
            </a:prstGeom>
            <a:noFill/>
          </p:spPr>
          <p:txBody>
            <a:bodyPr vertOverflow="overflow" horzOverflow="clip" vert="horz" wrap="square" lIns="40397" tIns="20198" rIns="40397" bIns="20198" numCol="1" spcCol="0" rtlCol="0" fromWordArt="0" anchor="t" anchorCtr="0" forceAA="0" compatLnSpc="0">
              <a:noAutofit/>
            </a:bodyPr>
            <a:lstStyle/>
            <a:p>
              <a:pPr>
                <a:defRPr/>
              </a:pPr>
              <a:r>
                <a:rPr sz="1060">
                  <a:solidFill>
                    <a:srgbClr val="FF0000"/>
                  </a:solidFill>
                </a:rPr>
                <a:t>High sensitivity</a:t>
              </a:r>
            </a:p>
          </p:txBody>
        </p:sp>
      </p:grpSp>
      <p:sp>
        <p:nvSpPr>
          <p:cNvPr id="73" name="ZoneTexte 72">
            <a:extLst>
              <a:ext uri="{FF2B5EF4-FFF2-40B4-BE49-F238E27FC236}">
                <a16:creationId xmlns:a16="http://schemas.microsoft.com/office/drawing/2014/main" id="{A4A83E3A-E6B3-B522-D608-0FAFE23B0B28}"/>
              </a:ext>
            </a:extLst>
          </p:cNvPr>
          <p:cNvSpPr txBox="1"/>
          <p:nvPr/>
        </p:nvSpPr>
        <p:spPr>
          <a:xfrm>
            <a:off x="8828337" y="3480554"/>
            <a:ext cx="1708039" cy="1323439"/>
          </a:xfrm>
          <a:prstGeom prst="rect">
            <a:avLst/>
          </a:prstGeom>
          <a:noFill/>
        </p:spPr>
        <p:txBody>
          <a:bodyPr wrap="square" rtlCol="0">
            <a:spAutoFit/>
          </a:bodyPr>
          <a:lstStyle/>
          <a:p>
            <a:r>
              <a:rPr lang="fr-FR" sz="1600">
                <a:solidFill>
                  <a:srgbClr val="FF9300"/>
                </a:solidFill>
                <a:latin typeface="+mn-lt"/>
              </a:rPr>
              <a:t>High </a:t>
            </a:r>
            <a:r>
              <a:rPr lang="fr-FR" sz="1600" err="1">
                <a:solidFill>
                  <a:srgbClr val="FF9300"/>
                </a:solidFill>
                <a:latin typeface="+mn-lt"/>
              </a:rPr>
              <a:t>sensitivity</a:t>
            </a:r>
            <a:r>
              <a:rPr lang="fr-FR" sz="1600">
                <a:solidFill>
                  <a:srgbClr val="FF9300"/>
                </a:solidFill>
                <a:latin typeface="+mn-lt"/>
              </a:rPr>
              <a:t> </a:t>
            </a:r>
            <a:r>
              <a:rPr lang="fr-FR" sz="1600">
                <a:latin typeface="+mn-lt"/>
              </a:rPr>
              <a:t>planification</a:t>
            </a:r>
          </a:p>
          <a:p>
            <a:endParaRPr lang="fr-FR" sz="1600">
              <a:latin typeface="+mn-lt"/>
            </a:endParaRPr>
          </a:p>
          <a:p>
            <a:r>
              <a:rPr lang="fr-FR" sz="1600">
                <a:solidFill>
                  <a:srgbClr val="FF9300"/>
                </a:solidFill>
                <a:latin typeface="+mn-lt"/>
              </a:rPr>
              <a:t>High </a:t>
            </a:r>
            <a:r>
              <a:rPr lang="fr-FR" sz="1600" err="1">
                <a:solidFill>
                  <a:srgbClr val="FF9300"/>
                </a:solidFill>
                <a:latin typeface="+mn-lt"/>
              </a:rPr>
              <a:t>resolution</a:t>
            </a:r>
            <a:r>
              <a:rPr lang="fr-FR" sz="1600">
                <a:solidFill>
                  <a:srgbClr val="FF9300"/>
                </a:solidFill>
                <a:latin typeface="+mn-lt"/>
              </a:rPr>
              <a:t> </a:t>
            </a:r>
            <a:r>
              <a:rPr lang="fr-FR" sz="1600">
                <a:latin typeface="+mn-lt"/>
              </a:rPr>
              <a:t>post-</a:t>
            </a:r>
            <a:r>
              <a:rPr lang="fr-FR" sz="1600" err="1">
                <a:latin typeface="+mn-lt"/>
              </a:rPr>
              <a:t>treatment</a:t>
            </a:r>
            <a:r>
              <a:rPr lang="fr-FR" sz="1600">
                <a:latin typeface="+mn-lt"/>
              </a:rPr>
              <a:t> </a:t>
            </a:r>
          </a:p>
        </p:txBody>
      </p:sp>
      <p:grpSp>
        <p:nvGrpSpPr>
          <p:cNvPr id="74" name="Groupe 73">
            <a:extLst>
              <a:ext uri="{FF2B5EF4-FFF2-40B4-BE49-F238E27FC236}">
                <a16:creationId xmlns:a16="http://schemas.microsoft.com/office/drawing/2014/main" id="{61BDB984-F94B-459E-75C7-8B5F635C371A}"/>
              </a:ext>
            </a:extLst>
          </p:cNvPr>
          <p:cNvGrpSpPr>
            <a:grpSpLocks noChangeAspect="1"/>
          </p:cNvGrpSpPr>
          <p:nvPr/>
        </p:nvGrpSpPr>
        <p:grpSpPr>
          <a:xfrm>
            <a:off x="561851" y="978888"/>
            <a:ext cx="2448000" cy="2338888"/>
            <a:chOff x="174747" y="3281684"/>
            <a:chExt cx="2544950" cy="2431516"/>
          </a:xfrm>
        </p:grpSpPr>
        <p:pic>
          <p:nvPicPr>
            <p:cNvPr id="75" name="Image 74">
              <a:extLst>
                <a:ext uri="{FF2B5EF4-FFF2-40B4-BE49-F238E27FC236}">
                  <a16:creationId xmlns:a16="http://schemas.microsoft.com/office/drawing/2014/main" id="{6B9C80FF-B378-F966-7A6E-CE467DA8872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389" r="7259"/>
            <a:stretch/>
          </p:blipFill>
          <p:spPr>
            <a:xfrm>
              <a:off x="174747" y="3281684"/>
              <a:ext cx="2544950" cy="1974891"/>
            </a:xfrm>
            <a:prstGeom prst="rect">
              <a:avLst/>
            </a:prstGeom>
          </p:spPr>
        </p:pic>
        <p:sp>
          <p:nvSpPr>
            <p:cNvPr id="76" name="ZoneTexte 75">
              <a:extLst>
                <a:ext uri="{FF2B5EF4-FFF2-40B4-BE49-F238E27FC236}">
                  <a16:creationId xmlns:a16="http://schemas.microsoft.com/office/drawing/2014/main" id="{3FFD16FB-8247-7E4E-A31E-8F61ABC1C5AF}"/>
                </a:ext>
              </a:extLst>
            </p:cNvPr>
            <p:cNvSpPr txBox="1"/>
            <p:nvPr/>
          </p:nvSpPr>
          <p:spPr bwMode="auto">
            <a:xfrm>
              <a:off x="287455" y="5256575"/>
              <a:ext cx="2319535" cy="456625"/>
            </a:xfrm>
            <a:prstGeom prst="rect">
              <a:avLst/>
            </a:prstGeom>
            <a:noFill/>
          </p:spPr>
          <p:txBody>
            <a:bodyPr vertOverflow="overflow" horzOverflow="clip" vert="horz" wrap="square" lIns="40397" tIns="20198" rIns="40397" bIns="20198" numCol="1" spcCol="0" rtlCol="0" fromWordArt="0" anchor="t" anchorCtr="0" forceAA="0" compatLnSpc="0">
              <a:noAutofit/>
            </a:bodyPr>
            <a:lstStyle/>
            <a:p>
              <a:pPr algn="ctr">
                <a:spcAft>
                  <a:spcPts val="0"/>
                </a:spcAft>
                <a:defRPr/>
              </a:pPr>
              <a:r>
                <a:rPr lang="fr-FR" sz="1200">
                  <a:latin typeface="Helvetica Neue"/>
                  <a:ea typeface="Helvetica Neue"/>
                  <a:cs typeface="Helvetica Neue"/>
                </a:rPr>
                <a:t>High </a:t>
              </a:r>
              <a:r>
                <a:rPr lang="fr-FR" sz="1200" err="1">
                  <a:latin typeface="Helvetica Neue"/>
                  <a:ea typeface="Helvetica Neue"/>
                  <a:cs typeface="Helvetica Neue"/>
                </a:rPr>
                <a:t>sensitivity</a:t>
              </a:r>
              <a:r>
                <a:rPr lang="fr-FR" sz="1200">
                  <a:latin typeface="Helvetica Neue"/>
                  <a:ea typeface="Helvetica Neue"/>
                  <a:cs typeface="Helvetica Neue"/>
                </a:rPr>
                <a:t> </a:t>
              </a:r>
              <a:r>
                <a:rPr lang="fr-FR" sz="1200" err="1">
                  <a:latin typeface="Helvetica Neue"/>
                  <a:ea typeface="Helvetica Neue"/>
                  <a:cs typeface="Helvetica Neue"/>
                </a:rPr>
                <a:t>Collimator</a:t>
              </a:r>
              <a:endParaRPr lang="fr-FR" sz="1200">
                <a:latin typeface="Helvetica Neue"/>
                <a:ea typeface="Helvetica Neue"/>
                <a:cs typeface="Helvetica Neue"/>
              </a:endParaRPr>
            </a:p>
            <a:p>
              <a:pPr algn="ctr">
                <a:spcAft>
                  <a:spcPts val="0"/>
                </a:spcAft>
                <a:defRPr/>
              </a:pPr>
              <a:r>
                <a:rPr lang="fr-FR" sz="1200">
                  <a:latin typeface="Helvetica Neue"/>
                  <a:ea typeface="Helvetica Neue"/>
                  <a:cs typeface="Helvetica Neue"/>
                </a:rPr>
                <a:t>(HE, planning)</a:t>
              </a:r>
            </a:p>
          </p:txBody>
        </p:sp>
      </p:grpSp>
      <p:grpSp>
        <p:nvGrpSpPr>
          <p:cNvPr id="77" name="Groupe 76">
            <a:extLst>
              <a:ext uri="{FF2B5EF4-FFF2-40B4-BE49-F238E27FC236}">
                <a16:creationId xmlns:a16="http://schemas.microsoft.com/office/drawing/2014/main" id="{0E1CD4F1-72E7-89DE-BFE8-71CACAADDCFB}"/>
              </a:ext>
            </a:extLst>
          </p:cNvPr>
          <p:cNvGrpSpPr>
            <a:grpSpLocks noChangeAspect="1"/>
          </p:cNvGrpSpPr>
          <p:nvPr/>
        </p:nvGrpSpPr>
        <p:grpSpPr>
          <a:xfrm>
            <a:off x="2523236" y="3265805"/>
            <a:ext cx="2448000" cy="2276325"/>
            <a:chOff x="2837783" y="3281684"/>
            <a:chExt cx="2544950" cy="2366475"/>
          </a:xfrm>
        </p:grpSpPr>
        <p:pic>
          <p:nvPicPr>
            <p:cNvPr id="78" name="Image 77">
              <a:extLst>
                <a:ext uri="{FF2B5EF4-FFF2-40B4-BE49-F238E27FC236}">
                  <a16:creationId xmlns:a16="http://schemas.microsoft.com/office/drawing/2014/main" id="{2A3824B6-C315-F602-1FF7-EC5D8295FD0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7112" r="7535"/>
            <a:stretch/>
          </p:blipFill>
          <p:spPr>
            <a:xfrm>
              <a:off x="2837783" y="3281684"/>
              <a:ext cx="2544950" cy="1974891"/>
            </a:xfrm>
            <a:prstGeom prst="rect">
              <a:avLst/>
            </a:prstGeom>
          </p:spPr>
        </p:pic>
        <p:sp>
          <p:nvSpPr>
            <p:cNvPr id="79" name="ZoneTexte 78">
              <a:extLst>
                <a:ext uri="{FF2B5EF4-FFF2-40B4-BE49-F238E27FC236}">
                  <a16:creationId xmlns:a16="http://schemas.microsoft.com/office/drawing/2014/main" id="{5FE41779-AC12-7073-B571-342BB0A56B0C}"/>
                </a:ext>
              </a:extLst>
            </p:cNvPr>
            <p:cNvSpPr txBox="1"/>
            <p:nvPr/>
          </p:nvSpPr>
          <p:spPr bwMode="auto">
            <a:xfrm>
              <a:off x="2904520" y="5256575"/>
              <a:ext cx="2411477" cy="391584"/>
            </a:xfrm>
            <a:prstGeom prst="rect">
              <a:avLst/>
            </a:prstGeom>
            <a:noFill/>
          </p:spPr>
          <p:txBody>
            <a:bodyPr vertOverflow="overflow" horzOverflow="clip" vert="horz" wrap="square" lIns="40397" tIns="20198" rIns="40397" bIns="20198" numCol="1" spcCol="0" rtlCol="0" fromWordArt="0" anchor="t" anchorCtr="0" forceAA="0" compatLnSpc="0">
              <a:noAutofit/>
            </a:bodyPr>
            <a:lstStyle/>
            <a:p>
              <a:pPr algn="ctr">
                <a:defRPr/>
              </a:pPr>
              <a:r>
                <a:rPr lang="fr-FR" sz="1200">
                  <a:latin typeface="Helvetica Neue"/>
                  <a:ea typeface="Helvetica Neue"/>
                  <a:cs typeface="Helvetica Neue"/>
                </a:rPr>
                <a:t>High </a:t>
              </a:r>
              <a:r>
                <a:rPr lang="fr-FR" sz="1200" err="1">
                  <a:latin typeface="Helvetica Neue"/>
                  <a:ea typeface="Helvetica Neue"/>
                  <a:cs typeface="Helvetica Neue"/>
                </a:rPr>
                <a:t>resolution</a:t>
              </a:r>
              <a:r>
                <a:rPr lang="fr-FR" sz="1200">
                  <a:latin typeface="Helvetica Neue"/>
                  <a:ea typeface="Helvetica Neue"/>
                  <a:cs typeface="Helvetica Neue"/>
                </a:rPr>
                <a:t> </a:t>
              </a:r>
              <a:r>
                <a:rPr lang="fr-FR" sz="1200" err="1">
                  <a:latin typeface="Helvetica Neue"/>
                  <a:ea typeface="Helvetica Neue"/>
                  <a:cs typeface="Helvetica Neue"/>
                </a:rPr>
                <a:t>Collimator</a:t>
              </a:r>
              <a:endParaRPr lang="fr-FR" sz="1200">
                <a:latin typeface="Helvetica Neue"/>
                <a:ea typeface="Helvetica Neue"/>
                <a:cs typeface="Helvetica Neue"/>
              </a:endParaRPr>
            </a:p>
            <a:p>
              <a:pPr algn="ctr">
                <a:defRPr/>
              </a:pPr>
              <a:r>
                <a:rPr lang="fr-FR" sz="1200">
                  <a:latin typeface="Helvetica Neue"/>
                  <a:ea typeface="Helvetica Neue"/>
                  <a:cs typeface="Helvetica Neue"/>
                </a:rPr>
                <a:t>(HSR, control)</a:t>
              </a:r>
            </a:p>
          </p:txBody>
        </p:sp>
      </p:grpSp>
      <p:sp>
        <p:nvSpPr>
          <p:cNvPr id="4" name="TextShape 17">
            <a:extLst>
              <a:ext uri="{FF2B5EF4-FFF2-40B4-BE49-F238E27FC236}">
                <a16:creationId xmlns:a16="http://schemas.microsoft.com/office/drawing/2014/main" id="{ECC5DD94-6559-6E5F-55CD-51361C86C7B6}"/>
              </a:ext>
            </a:extLst>
          </p:cNvPr>
          <p:cNvSpPr txBox="1"/>
          <p:nvPr/>
        </p:nvSpPr>
        <p:spPr bwMode="auto">
          <a:xfrm>
            <a:off x="8266435" y="2279610"/>
            <a:ext cx="2345739" cy="223400"/>
          </a:xfrm>
          <a:prstGeom prst="rect">
            <a:avLst/>
          </a:prstGeom>
          <a:noFill/>
          <a:ln>
            <a:noFill/>
          </a:ln>
        </p:spPr>
        <p:txBody>
          <a:bodyPr lIns="44998" tIns="22499" rIns="44998" bIns="22499"/>
          <a:lstStyle/>
          <a:p>
            <a:pPr algn="ctr">
              <a:defRPr/>
            </a:pPr>
            <a:r>
              <a:rPr lang="en-US" sz="1000">
                <a:latin typeface="Arial"/>
              </a:rPr>
              <a:t>Tungsten sample for 3D printing optimization</a:t>
            </a:r>
          </a:p>
          <a:p>
            <a:pPr algn="ctr">
              <a:defRPr/>
            </a:pPr>
            <a:r>
              <a:rPr lang="en-US" sz="1000">
                <a:latin typeface="Arial"/>
              </a:rPr>
              <a:t>(UTBM, Belfort)</a:t>
            </a:r>
            <a:endParaRPr sz="1000"/>
          </a:p>
        </p:txBody>
      </p:sp>
      <p:pic>
        <p:nvPicPr>
          <p:cNvPr id="6" name="Image 78">
            <a:extLst>
              <a:ext uri="{FF2B5EF4-FFF2-40B4-BE49-F238E27FC236}">
                <a16:creationId xmlns:a16="http://schemas.microsoft.com/office/drawing/2014/main" id="{D54EB7CF-EF7F-D948-7622-3CF9652556B7}"/>
              </a:ext>
            </a:extLst>
          </p:cNvPr>
          <p:cNvPicPr>
            <a:picLocks noChangeAspect="1"/>
          </p:cNvPicPr>
          <p:nvPr/>
        </p:nvPicPr>
        <p:blipFill>
          <a:blip r:embed="rId7"/>
          <a:stretch/>
        </p:blipFill>
        <p:spPr bwMode="auto">
          <a:xfrm>
            <a:off x="8619986" y="968283"/>
            <a:ext cx="1638638" cy="1228979"/>
          </a:xfrm>
          <a:prstGeom prst="rect">
            <a:avLst/>
          </a:prstGeom>
          <a:ln>
            <a:solidFill>
              <a:schemeClr val="tx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B0329EE-094C-D36A-E434-6389680C6512}"/>
            </a:ext>
          </a:extLst>
        </p:cNvPr>
        <p:cNvGrpSpPr/>
        <p:nvPr/>
      </p:nvGrpSpPr>
      <p:grpSpPr bwMode="auto">
        <a:xfrm>
          <a:off x="0" y="0"/>
          <a:ext cx="0" cy="0"/>
          <a:chOff x="0" y="0"/>
          <a:chExt cx="0" cy="0"/>
        </a:xfrm>
      </p:grpSpPr>
      <p:sp>
        <p:nvSpPr>
          <p:cNvPr id="3" name="Espace réservé du numéro de diapositive 8">
            <a:extLst>
              <a:ext uri="{FF2B5EF4-FFF2-40B4-BE49-F238E27FC236}">
                <a16:creationId xmlns:a16="http://schemas.microsoft.com/office/drawing/2014/main" id="{ECD5A87B-47C6-38DF-FDB5-C9931D35D819}"/>
              </a:ext>
            </a:extLst>
          </p:cNvPr>
          <p:cNvSpPr>
            <a:spLocks noGrp="1"/>
          </p:cNvSpPr>
          <p:nvPr>
            <p:ph type="sldNum" sz="quarter" idx="12"/>
          </p:nvPr>
        </p:nvSpPr>
        <p:spPr bwMode="auto">
          <a:xfrm>
            <a:off x="8159407" y="5714820"/>
            <a:ext cx="2422525" cy="322263"/>
          </a:xfrm>
        </p:spPr>
        <p:txBody>
          <a:bodyPr/>
          <a:lstStyle/>
          <a:p>
            <a:pPr>
              <a:defRPr/>
            </a:pPr>
            <a:fld id="{57F2DA38-28BE-0829-143B-5020A0B1101E}" type="slidenum">
              <a:rPr lang="fr-FR"/>
              <a:t>7</a:t>
            </a:fld>
            <a:endParaRPr lang="fr-FR"/>
          </a:p>
        </p:txBody>
      </p:sp>
      <p:sp>
        <p:nvSpPr>
          <p:cNvPr id="2" name="CustomShape 8">
            <a:extLst>
              <a:ext uri="{FF2B5EF4-FFF2-40B4-BE49-F238E27FC236}">
                <a16:creationId xmlns:a16="http://schemas.microsoft.com/office/drawing/2014/main" id="{7240B846-910A-5A6D-D34A-65B379CD1960}"/>
              </a:ext>
            </a:extLst>
          </p:cNvPr>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err="1">
                <a:solidFill>
                  <a:srgbClr val="00294B"/>
                </a:solidFill>
                <a:latin typeface="Helvetica Neue"/>
                <a:ea typeface="Helvetica Neue"/>
              </a:rPr>
              <a:t>Optimisation</a:t>
            </a:r>
            <a:r>
              <a:rPr lang="en-US" sz="2209">
                <a:solidFill>
                  <a:srgbClr val="00294B"/>
                </a:solidFill>
                <a:latin typeface="Helvetica Neue"/>
                <a:ea typeface="Helvetica Neue"/>
              </a:rPr>
              <a:t> du blindage</a:t>
            </a:r>
            <a:endParaRPr sz="884"/>
          </a:p>
        </p:txBody>
      </p:sp>
      <p:pic>
        <p:nvPicPr>
          <p:cNvPr id="7" name="Image 42">
            <a:extLst>
              <a:ext uri="{FF2B5EF4-FFF2-40B4-BE49-F238E27FC236}">
                <a16:creationId xmlns:a16="http://schemas.microsoft.com/office/drawing/2014/main" id="{A324765B-0393-C221-A1D9-2F3E87441A18}"/>
              </a:ext>
            </a:extLst>
          </p:cNvPr>
          <p:cNvPicPr>
            <a:picLocks noChangeAspect="1"/>
          </p:cNvPicPr>
          <p:nvPr/>
        </p:nvPicPr>
        <p:blipFill>
          <a:blip r:embed="rId3"/>
          <a:stretch/>
        </p:blipFill>
        <p:spPr bwMode="auto">
          <a:xfrm>
            <a:off x="5386387" y="869504"/>
            <a:ext cx="2178014" cy="2325411"/>
          </a:xfrm>
          <a:prstGeom prst="rect">
            <a:avLst/>
          </a:prstGeom>
          <a:ln>
            <a:noFill/>
          </a:ln>
        </p:spPr>
      </p:pic>
      <p:pic>
        <p:nvPicPr>
          <p:cNvPr id="8" name="Image 43">
            <a:extLst>
              <a:ext uri="{FF2B5EF4-FFF2-40B4-BE49-F238E27FC236}">
                <a16:creationId xmlns:a16="http://schemas.microsoft.com/office/drawing/2014/main" id="{14E46D10-D93B-CB73-2035-EF44194C1A5D}"/>
              </a:ext>
            </a:extLst>
          </p:cNvPr>
          <p:cNvPicPr>
            <a:picLocks noChangeAspect="1"/>
          </p:cNvPicPr>
          <p:nvPr/>
        </p:nvPicPr>
        <p:blipFill>
          <a:blip r:embed="rId4"/>
          <a:srcRect l="7997"/>
          <a:stretch/>
        </p:blipFill>
        <p:spPr bwMode="auto">
          <a:xfrm>
            <a:off x="5660200" y="3384579"/>
            <a:ext cx="1742411" cy="2050761"/>
          </a:xfrm>
          <a:prstGeom prst="rect">
            <a:avLst/>
          </a:prstGeom>
          <a:ln>
            <a:noFill/>
          </a:ln>
        </p:spPr>
      </p:pic>
      <p:sp>
        <p:nvSpPr>
          <p:cNvPr id="11" name="TextShape 8">
            <a:extLst>
              <a:ext uri="{FF2B5EF4-FFF2-40B4-BE49-F238E27FC236}">
                <a16:creationId xmlns:a16="http://schemas.microsoft.com/office/drawing/2014/main" id="{FBF7BFDB-8A2F-9E88-24AC-C337A5B93F6B}"/>
              </a:ext>
            </a:extLst>
          </p:cNvPr>
          <p:cNvSpPr txBox="1"/>
          <p:nvPr/>
        </p:nvSpPr>
        <p:spPr bwMode="auto">
          <a:xfrm>
            <a:off x="451803" y="4587175"/>
            <a:ext cx="1624720" cy="392960"/>
          </a:xfrm>
          <a:prstGeom prst="rect">
            <a:avLst/>
          </a:prstGeom>
          <a:noFill/>
          <a:ln>
            <a:noFill/>
          </a:ln>
        </p:spPr>
        <p:txBody>
          <a:bodyPr lIns="39760" tIns="19880" rIns="39760" bIns="19880"/>
          <a:lstStyle/>
          <a:p>
            <a:pPr algn="r">
              <a:spcBef>
                <a:spcPts val="600"/>
              </a:spcBef>
              <a:defRPr/>
            </a:pPr>
            <a:r>
              <a:rPr sz="884">
                <a:solidFill>
                  <a:srgbClr val="000000"/>
                </a:solidFill>
                <a:latin typeface="Arial"/>
                <a:ea typeface="Arial"/>
                <a:cs typeface="Arial"/>
              </a:rPr>
              <a:t>R. W. Leggett, “A Physiological Systems Model for Iodine for Use in Radiation Protection,” </a:t>
            </a:r>
            <a:r>
              <a:rPr sz="884" i="1">
                <a:solidFill>
                  <a:srgbClr val="000000"/>
                </a:solidFill>
                <a:latin typeface="Arial"/>
                <a:ea typeface="Arial"/>
                <a:cs typeface="Arial"/>
              </a:rPr>
              <a:t>Radiation Research</a:t>
            </a:r>
            <a:r>
              <a:rPr sz="884">
                <a:solidFill>
                  <a:srgbClr val="000000"/>
                </a:solidFill>
                <a:latin typeface="Arial"/>
                <a:ea typeface="Arial"/>
                <a:cs typeface="Arial"/>
              </a:rPr>
              <a:t>, vol. 174(4), 2010</a:t>
            </a:r>
          </a:p>
        </p:txBody>
      </p:sp>
      <p:pic>
        <p:nvPicPr>
          <p:cNvPr id="12" name="Image 11">
            <a:extLst>
              <a:ext uri="{FF2B5EF4-FFF2-40B4-BE49-F238E27FC236}">
                <a16:creationId xmlns:a16="http://schemas.microsoft.com/office/drawing/2014/main" id="{01642A97-308E-856D-12BC-1875C59CD34B}"/>
              </a:ext>
            </a:extLst>
          </p:cNvPr>
          <p:cNvPicPr>
            <a:picLocks noChangeAspect="1"/>
          </p:cNvPicPr>
          <p:nvPr/>
        </p:nvPicPr>
        <p:blipFill>
          <a:blip r:embed="rId5"/>
          <a:stretch>
            <a:fillRect/>
          </a:stretch>
        </p:blipFill>
        <p:spPr bwMode="auto">
          <a:xfrm>
            <a:off x="2177315" y="911149"/>
            <a:ext cx="2017782" cy="1658452"/>
          </a:xfrm>
          <a:prstGeom prst="rect">
            <a:avLst/>
          </a:prstGeom>
        </p:spPr>
      </p:pic>
      <p:pic>
        <p:nvPicPr>
          <p:cNvPr id="13" name="Image 12">
            <a:extLst>
              <a:ext uri="{FF2B5EF4-FFF2-40B4-BE49-F238E27FC236}">
                <a16:creationId xmlns:a16="http://schemas.microsoft.com/office/drawing/2014/main" id="{1D0255CD-6CDB-BA89-48DA-7CA195DE8DB1}"/>
              </a:ext>
            </a:extLst>
          </p:cNvPr>
          <p:cNvPicPr>
            <a:picLocks noChangeAspect="1"/>
          </p:cNvPicPr>
          <p:nvPr/>
        </p:nvPicPr>
        <p:blipFill>
          <a:blip r:embed="rId6"/>
          <a:stretch>
            <a:fillRect/>
          </a:stretch>
        </p:blipFill>
        <p:spPr bwMode="auto">
          <a:xfrm>
            <a:off x="569095" y="969664"/>
            <a:ext cx="1507428" cy="3438696"/>
          </a:xfrm>
          <a:prstGeom prst="rect">
            <a:avLst/>
          </a:prstGeom>
        </p:spPr>
      </p:pic>
      <p:pic>
        <p:nvPicPr>
          <p:cNvPr id="14" name="Image 13">
            <a:extLst>
              <a:ext uri="{FF2B5EF4-FFF2-40B4-BE49-F238E27FC236}">
                <a16:creationId xmlns:a16="http://schemas.microsoft.com/office/drawing/2014/main" id="{0AF82E1A-1656-35CF-AFCF-C6C121ECB3B6}"/>
              </a:ext>
            </a:extLst>
          </p:cNvPr>
          <p:cNvPicPr>
            <a:picLocks noChangeAspect="1"/>
          </p:cNvPicPr>
          <p:nvPr/>
        </p:nvPicPr>
        <p:blipFill>
          <a:blip r:embed="rId7"/>
          <a:stretch>
            <a:fillRect/>
          </a:stretch>
        </p:blipFill>
        <p:spPr bwMode="auto">
          <a:xfrm>
            <a:off x="2230693" y="3062870"/>
            <a:ext cx="2795654" cy="2380706"/>
          </a:xfrm>
          <a:prstGeom prst="rect">
            <a:avLst/>
          </a:prstGeom>
        </p:spPr>
      </p:pic>
      <p:sp>
        <p:nvSpPr>
          <p:cNvPr id="16" name="TextShape 8">
            <a:extLst>
              <a:ext uri="{FF2B5EF4-FFF2-40B4-BE49-F238E27FC236}">
                <a16:creationId xmlns:a16="http://schemas.microsoft.com/office/drawing/2014/main" id="{766BF272-801F-F435-D1B3-2842C445C17D}"/>
              </a:ext>
            </a:extLst>
          </p:cNvPr>
          <p:cNvSpPr txBox="1"/>
          <p:nvPr/>
        </p:nvSpPr>
        <p:spPr bwMode="auto">
          <a:xfrm>
            <a:off x="3809283" y="2881431"/>
            <a:ext cx="1131873" cy="392960"/>
          </a:xfrm>
          <a:prstGeom prst="rect">
            <a:avLst/>
          </a:prstGeom>
          <a:noFill/>
          <a:ln>
            <a:noFill/>
          </a:ln>
        </p:spPr>
        <p:txBody>
          <a:bodyPr lIns="39760" tIns="19880" rIns="39760" bIns="19880"/>
          <a:lstStyle/>
          <a:p>
            <a:pPr algn="ctr">
              <a:defRPr/>
            </a:pPr>
            <a:r>
              <a:rPr lang="fr-FR" sz="972" err="1">
                <a:latin typeface="Helvetica Neue"/>
                <a:ea typeface="Helvetica Neue"/>
                <a:cs typeface="Helvetica Neue"/>
              </a:rPr>
              <a:t>Biokinetics</a:t>
            </a:r>
            <a:r>
              <a:rPr lang="fr-FR" sz="972">
                <a:latin typeface="Helvetica Neue"/>
                <a:ea typeface="Helvetica Neue"/>
                <a:cs typeface="Helvetica Neue"/>
              </a:rPr>
              <a:t> model</a:t>
            </a:r>
          </a:p>
        </p:txBody>
      </p:sp>
      <p:sp>
        <p:nvSpPr>
          <p:cNvPr id="17" name="ZoneTexte 16">
            <a:extLst>
              <a:ext uri="{FF2B5EF4-FFF2-40B4-BE49-F238E27FC236}">
                <a16:creationId xmlns:a16="http://schemas.microsoft.com/office/drawing/2014/main" id="{CCF6EE0B-DA4A-6B19-6EED-F9CADF660FC4}"/>
              </a:ext>
            </a:extLst>
          </p:cNvPr>
          <p:cNvSpPr txBox="1"/>
          <p:nvPr/>
        </p:nvSpPr>
        <p:spPr bwMode="auto">
          <a:xfrm>
            <a:off x="3645850" y="1774472"/>
            <a:ext cx="1247225" cy="344976"/>
          </a:xfrm>
          <a:prstGeom prst="rect">
            <a:avLst/>
          </a:prstGeom>
          <a:noFill/>
        </p:spPr>
        <p:txBody>
          <a:bodyPr vertOverflow="overflow" horzOverflow="clip" vert="horz" wrap="square" lIns="40397" tIns="20198" rIns="40397" bIns="20198" numCol="1" spcCol="0" rtlCol="0" fromWordArt="0" anchor="t" anchorCtr="0" forceAA="0" compatLnSpc="0">
            <a:spAutoFit/>
          </a:bodyPr>
          <a:lstStyle/>
          <a:p>
            <a:pPr>
              <a:defRPr/>
            </a:pPr>
            <a:r>
              <a:rPr lang="en-US" sz="972">
                <a:latin typeface="Helvetica Neue"/>
                <a:ea typeface="Helvetica Neue"/>
                <a:cs typeface="Helvetica Neue"/>
              </a:rPr>
              <a:t>XCAT </a:t>
            </a:r>
            <a:r>
              <a:rPr lang="en-US" sz="972" err="1">
                <a:latin typeface="Helvetica Neue"/>
                <a:ea typeface="Helvetica Neue"/>
                <a:cs typeface="Helvetica Neue"/>
              </a:rPr>
              <a:t>Voxelized</a:t>
            </a:r>
            <a:r>
              <a:rPr lang="en-US" sz="972">
                <a:latin typeface="Helvetica Neue"/>
                <a:ea typeface="Helvetica Neue"/>
                <a:cs typeface="Helvetica Neue"/>
              </a:rPr>
              <a:t> phantom</a:t>
            </a:r>
            <a:endParaRPr sz="972"/>
          </a:p>
        </p:txBody>
      </p:sp>
      <p:pic>
        <p:nvPicPr>
          <p:cNvPr id="15" name="Image 14">
            <a:extLst>
              <a:ext uri="{FF2B5EF4-FFF2-40B4-BE49-F238E27FC236}">
                <a16:creationId xmlns:a16="http://schemas.microsoft.com/office/drawing/2014/main" id="{867947DE-5CDB-3550-6A27-188D659908EF}"/>
              </a:ext>
            </a:extLst>
          </p:cNvPr>
          <p:cNvPicPr>
            <a:picLocks noChangeAspect="1"/>
          </p:cNvPicPr>
          <p:nvPr/>
        </p:nvPicPr>
        <p:blipFill>
          <a:blip r:embed="rId8"/>
          <a:stretch>
            <a:fillRect/>
          </a:stretch>
        </p:blipFill>
        <p:spPr>
          <a:xfrm>
            <a:off x="7485241" y="1981210"/>
            <a:ext cx="2960949" cy="2380706"/>
          </a:xfrm>
          <a:prstGeom prst="rect">
            <a:avLst/>
          </a:prstGeom>
        </p:spPr>
      </p:pic>
    </p:spTree>
    <p:extLst>
      <p:ext uri="{BB962C8B-B14F-4D97-AF65-F5344CB8AC3E}">
        <p14:creationId xmlns:p14="http://schemas.microsoft.com/office/powerpoint/2010/main" val="1899454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Espace réservé du numéro de diapositive 8"/>
          <p:cNvSpPr>
            <a:spLocks noGrp="1"/>
          </p:cNvSpPr>
          <p:nvPr>
            <p:ph type="sldNum" sz="quarter" idx="12"/>
          </p:nvPr>
        </p:nvSpPr>
        <p:spPr bwMode="auto"/>
        <p:txBody>
          <a:bodyPr/>
          <a:lstStyle/>
          <a:p>
            <a:pPr>
              <a:defRPr/>
            </a:pPr>
            <a:fld id="{77E71596-5F9D-49C5-9701-16B3CA54319D}" type="slidenum">
              <a:rPr lang="fr-FR"/>
              <a:t>8</a:t>
            </a:fld>
            <a:endParaRPr lang="fr-FR"/>
          </a:p>
        </p:txBody>
      </p:sp>
      <p:sp>
        <p:nvSpPr>
          <p:cNvPr id="7" name="CustomShape 8"/>
          <p:cNvSpPr/>
          <p:nvPr/>
        </p:nvSpPr>
        <p:spPr bwMode="auto">
          <a:xfrm>
            <a:off x="1059973" y="134864"/>
            <a:ext cx="3787781" cy="39981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ea typeface="Helvetica Neue"/>
                <a:cs typeface="Helvetica Neue"/>
              </a:rPr>
              <a:t>Prototype </a:t>
            </a:r>
            <a:r>
              <a:rPr lang="en-US" sz="2209" err="1">
                <a:solidFill>
                  <a:srgbClr val="00294B"/>
                </a:solidFill>
                <a:latin typeface="Helvetica Neue"/>
                <a:ea typeface="Helvetica Neue"/>
                <a:cs typeface="Helvetica Neue"/>
              </a:rPr>
              <a:t>clinique</a:t>
            </a:r>
            <a:r>
              <a:rPr lang="en-US" sz="2209">
                <a:solidFill>
                  <a:srgbClr val="00294B"/>
                </a:solidFill>
                <a:latin typeface="Helvetica Neue"/>
                <a:ea typeface="Helvetica Neue"/>
                <a:cs typeface="Helvetica Neue"/>
              </a:rPr>
              <a:t> </a:t>
            </a:r>
            <a:r>
              <a:rPr lang="en-US" sz="2209" err="1">
                <a:solidFill>
                  <a:srgbClr val="00294B"/>
                </a:solidFill>
                <a:latin typeface="Helvetica Neue"/>
                <a:ea typeface="Helvetica Neue"/>
                <a:cs typeface="Helvetica Neue"/>
              </a:rPr>
              <a:t>intégré</a:t>
            </a:r>
            <a:endParaRPr sz="884"/>
          </a:p>
        </p:txBody>
      </p:sp>
      <p:sp>
        <p:nvSpPr>
          <p:cNvPr id="10" name=" 9"/>
          <p:cNvSpPr/>
          <p:nvPr/>
        </p:nvSpPr>
        <p:spPr bwMode="auto">
          <a:xfrm>
            <a:off x="6865866" y="4776854"/>
            <a:ext cx="112617" cy="161602"/>
          </a:xfrm>
        </p:spPr>
        <p:txBody>
          <a:bodyPr rot="0" spcFirstLastPara="0" vertOverflow="overflow" horzOverflow="clip" vert="horz" wrap="square" lIns="40397" tIns="20198" rIns="40397" bIns="20198" numCol="1" spcCol="0" rtlCol="0" fromWordArt="0" anchor="t" anchorCtr="0" forceAA="0" compatLnSpc="1">
            <a:prstTxWarp prst="textNoShape">
              <a:avLst/>
            </a:prstTxWarp>
            <a:spAutoFit/>
          </a:bodyPr>
          <a:lstStyle/>
          <a:p>
            <a:pPr>
              <a:defRPr/>
            </a:pPr>
            <a:endParaRPr sz="884"/>
          </a:p>
        </p:txBody>
      </p:sp>
      <p:pic>
        <p:nvPicPr>
          <p:cNvPr id="3" name="Image 2">
            <a:extLst>
              <a:ext uri="{FF2B5EF4-FFF2-40B4-BE49-F238E27FC236}">
                <a16:creationId xmlns:a16="http://schemas.microsoft.com/office/drawing/2014/main" id="{8E7C867D-8986-5A2C-2F34-52129F7F81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3373" r="18463"/>
          <a:stretch/>
        </p:blipFill>
        <p:spPr>
          <a:xfrm>
            <a:off x="4841018" y="1299373"/>
            <a:ext cx="2684933" cy="2608930"/>
          </a:xfrm>
          <a:prstGeom prst="rect">
            <a:avLst/>
          </a:prstGeom>
        </p:spPr>
      </p:pic>
      <p:grpSp>
        <p:nvGrpSpPr>
          <p:cNvPr id="14" name="Groupe 13">
            <a:extLst>
              <a:ext uri="{FF2B5EF4-FFF2-40B4-BE49-F238E27FC236}">
                <a16:creationId xmlns:a16="http://schemas.microsoft.com/office/drawing/2014/main" id="{D633BAB2-72FB-B948-66B9-A1B13277238A}"/>
              </a:ext>
            </a:extLst>
          </p:cNvPr>
          <p:cNvGrpSpPr>
            <a:grpSpLocks noChangeAspect="1"/>
          </p:cNvGrpSpPr>
          <p:nvPr/>
        </p:nvGrpSpPr>
        <p:grpSpPr>
          <a:xfrm>
            <a:off x="226336" y="1301912"/>
            <a:ext cx="4279407" cy="3240000"/>
            <a:chOff x="3479032" y="1578530"/>
            <a:chExt cx="6482056" cy="4907658"/>
          </a:xfrm>
        </p:grpSpPr>
        <p:pic>
          <p:nvPicPr>
            <p:cNvPr id="9" name="Image 8">
              <a:extLst>
                <a:ext uri="{FF2B5EF4-FFF2-40B4-BE49-F238E27FC236}">
                  <a16:creationId xmlns:a16="http://schemas.microsoft.com/office/drawing/2014/main" id="{4F7BD49D-20E0-7178-D5DC-03FC12101624}"/>
                </a:ext>
              </a:extLst>
            </p:cNvPr>
            <p:cNvPicPr>
              <a:picLocks noChangeAspect="1"/>
            </p:cNvPicPr>
            <p:nvPr/>
          </p:nvPicPr>
          <p:blipFill rotWithShape="1">
            <a:blip r:embed="rId4">
              <a:extLst>
                <a:ext uri="{28A0092B-C50C-407E-A947-70E740481C1C}">
                  <a14:useLocalDpi xmlns:a14="http://schemas.microsoft.com/office/drawing/2010/main" val="0"/>
                </a:ext>
              </a:extLst>
            </a:blip>
            <a:srcRect t="4432" r="31073"/>
            <a:stretch/>
          </p:blipFill>
          <p:spPr bwMode="auto">
            <a:xfrm>
              <a:off x="3479032" y="1578530"/>
              <a:ext cx="6482056" cy="2612139"/>
            </a:xfrm>
            <a:prstGeom prst="rect">
              <a:avLst/>
            </a:prstGeom>
          </p:spPr>
        </p:pic>
        <p:pic>
          <p:nvPicPr>
            <p:cNvPr id="11" name="Image 10">
              <a:extLst>
                <a:ext uri="{FF2B5EF4-FFF2-40B4-BE49-F238E27FC236}">
                  <a16:creationId xmlns:a16="http://schemas.microsoft.com/office/drawing/2014/main" id="{4D825FA9-D5BF-F351-752A-82864A98DB68}"/>
                </a:ext>
              </a:extLst>
            </p:cNvPr>
            <p:cNvPicPr>
              <a:picLocks noChangeAspect="1"/>
            </p:cNvPicPr>
            <p:nvPr/>
          </p:nvPicPr>
          <p:blipFill rotWithShape="1">
            <a:blip r:embed="rId4">
              <a:extLst>
                <a:ext uri="{28A0092B-C50C-407E-A947-70E740481C1C}">
                  <a14:useLocalDpi xmlns:a14="http://schemas.microsoft.com/office/drawing/2010/main" val="0"/>
                </a:ext>
              </a:extLst>
            </a:blip>
            <a:srcRect l="69627" t="4891" b="6604"/>
            <a:stretch/>
          </p:blipFill>
          <p:spPr bwMode="auto">
            <a:xfrm>
              <a:off x="5135216" y="4013994"/>
              <a:ext cx="2918977" cy="2472194"/>
            </a:xfrm>
            <a:prstGeom prst="rect">
              <a:avLst/>
            </a:prstGeom>
          </p:spPr>
        </p:pic>
      </p:grpSp>
      <p:pic>
        <p:nvPicPr>
          <p:cNvPr id="5" name="Image 4">
            <a:extLst>
              <a:ext uri="{FF2B5EF4-FFF2-40B4-BE49-F238E27FC236}">
                <a16:creationId xmlns:a16="http://schemas.microsoft.com/office/drawing/2014/main" id="{BE14B567-EEA8-5063-8539-6E206AA2C3A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3996" b="6152"/>
          <a:stretch/>
        </p:blipFill>
        <p:spPr>
          <a:xfrm>
            <a:off x="8028322" y="1294222"/>
            <a:ext cx="2192400" cy="2626554"/>
          </a:xfrm>
          <a:prstGeom prst="rect">
            <a:avLst/>
          </a:prstGeom>
        </p:spPr>
      </p:pic>
      <p:sp>
        <p:nvSpPr>
          <p:cNvPr id="13" name="CustomShape 7">
            <a:extLst>
              <a:ext uri="{FF2B5EF4-FFF2-40B4-BE49-F238E27FC236}">
                <a16:creationId xmlns:a16="http://schemas.microsoft.com/office/drawing/2014/main" id="{E610F74D-B39F-22B6-30D1-9A86FDB1E033}"/>
              </a:ext>
            </a:extLst>
          </p:cNvPr>
          <p:cNvSpPr/>
          <p:nvPr/>
        </p:nvSpPr>
        <p:spPr bwMode="auto">
          <a:xfrm>
            <a:off x="3118028" y="4098096"/>
            <a:ext cx="7102694" cy="1163896"/>
          </a:xfrm>
          <a:prstGeom prst="rect">
            <a:avLst/>
          </a:prstGeom>
          <a:noFill/>
          <a:ln w="12600">
            <a:noFill/>
          </a:ln>
        </p:spPr>
        <p:style>
          <a:lnRef idx="0">
            <a:srgbClr val="000000"/>
          </a:lnRef>
          <a:fillRef idx="0">
            <a:srgbClr val="000000"/>
          </a:fillRef>
          <a:effectRef idx="0">
            <a:srgbClr val="000000"/>
          </a:effectRef>
          <a:fontRef idx="minor"/>
        </p:style>
        <p:txBody>
          <a:bodyPr wrap="square" lIns="31490" tIns="31490" rIns="31490" bIns="31490" anchor="t">
            <a:spAutoFit/>
          </a:bodyPr>
          <a:lstStyle/>
          <a:p>
            <a:pPr marL="159" algn="r">
              <a:spcBef>
                <a:spcPts val="300"/>
              </a:spcBef>
              <a:buClr>
                <a:srgbClr val="000000"/>
              </a:buClr>
              <a:defRPr/>
            </a:pPr>
            <a:r>
              <a:rPr lang="en-US" sz="16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Detection head dimensions : 18x18x20 cm</a:t>
            </a:r>
            <a:r>
              <a:rPr lang="en-US" sz="1600" baseline="300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3</a:t>
            </a:r>
            <a:r>
              <a:rPr lang="en-US" sz="16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a:t>
            </a:r>
          </a:p>
          <a:p>
            <a:pPr marL="159" algn="r">
              <a:spcBef>
                <a:spcPts val="300"/>
              </a:spcBef>
              <a:buClr>
                <a:srgbClr val="000000"/>
              </a:buClr>
              <a:defRPr/>
            </a:pPr>
            <a:r>
              <a:rPr lang="en-US" sz="16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Overall dimensions : 84 x 84 x 114 cm</a:t>
            </a:r>
            <a:r>
              <a:rPr lang="en-US" sz="1600" baseline="300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3</a:t>
            </a:r>
            <a:endParaRPr lang="en-US" sz="1600">
              <a:latin typeface="Helvetica Neue" panose="02000503000000020004" pitchFamily="2" charset="0"/>
              <a:ea typeface="Helvetica Neue" panose="02000503000000020004" pitchFamily="2" charset="0"/>
              <a:cs typeface="Helvetica Neue" panose="02000503000000020004" pitchFamily="2" charset="0"/>
            </a:endParaRPr>
          </a:p>
          <a:p>
            <a:pPr marL="159" algn="r">
              <a:spcBef>
                <a:spcPts val="300"/>
              </a:spcBef>
              <a:buClr>
                <a:srgbClr val="000000"/>
              </a:buClr>
              <a:defRPr/>
            </a:pPr>
            <a:r>
              <a:rPr lang="en-US" sz="16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Total weight : 105 kg </a:t>
            </a:r>
          </a:p>
          <a:p>
            <a:pPr marL="159" algn="r">
              <a:spcBef>
                <a:spcPts val="300"/>
              </a:spcBef>
              <a:buClr>
                <a:srgbClr val="000000"/>
              </a:buClr>
              <a:defRPr/>
            </a:pPr>
            <a:r>
              <a:rPr lang="en-US" sz="1600" spc="-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Certification LNE</a:t>
            </a:r>
            <a:endParaRPr lang="fr-FR" sz="1600"/>
          </a:p>
        </p:txBody>
      </p:sp>
      <p:sp>
        <p:nvSpPr>
          <p:cNvPr id="4" name="ZoneTexte 3">
            <a:extLst>
              <a:ext uri="{FF2B5EF4-FFF2-40B4-BE49-F238E27FC236}">
                <a16:creationId xmlns:a16="http://schemas.microsoft.com/office/drawing/2014/main" id="{8392E0CA-07CC-60F9-FF8A-45871B7B4FB7}"/>
              </a:ext>
            </a:extLst>
          </p:cNvPr>
          <p:cNvSpPr txBox="1"/>
          <p:nvPr/>
        </p:nvSpPr>
        <p:spPr>
          <a:xfrm>
            <a:off x="-111442" y="5323611"/>
            <a:ext cx="5281805" cy="307777"/>
          </a:xfrm>
          <a:prstGeom prst="rect">
            <a:avLst/>
          </a:prstGeom>
          <a:noFill/>
        </p:spPr>
        <p:txBody>
          <a:bodyPr wrap="square">
            <a:spAutoFit/>
          </a:bodyPr>
          <a:lstStyle/>
          <a:p>
            <a:pPr marL="0" lvl="1" indent="-270000" algn="ctr">
              <a:lnSpc>
                <a:spcPct val="100000"/>
              </a:lnSpc>
              <a:spcBef>
                <a:spcPts val="311"/>
              </a:spcBef>
              <a:spcAft>
                <a:spcPts val="0"/>
              </a:spcAft>
              <a:defRPr/>
            </a:pPr>
            <a:r>
              <a:rPr lang="fr-FR" sz="1400" err="1">
                <a:latin typeface="LMRoman12"/>
              </a:rPr>
              <a:t>T</a:t>
            </a:r>
            <a:r>
              <a:rPr lang="fr-FR" sz="1400">
                <a:latin typeface="LMRoman12"/>
              </a:rPr>
              <a:t>. Bossis et al., IEEE TRPMS, vol. 8, no. 5, pp. 556-570, May 2024.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Espace réservé du numéro de diapositive 8"/>
          <p:cNvSpPr>
            <a:spLocks noGrp="1"/>
          </p:cNvSpPr>
          <p:nvPr>
            <p:ph type="sldNum" sz="quarter" idx="12"/>
          </p:nvPr>
        </p:nvSpPr>
        <p:spPr bwMode="auto"/>
        <p:txBody>
          <a:bodyPr/>
          <a:lstStyle/>
          <a:p>
            <a:pPr>
              <a:defRPr/>
            </a:pPr>
            <a:fld id="{77E71596-5F9D-49C5-9701-16B3CA54319D}" type="slidenum">
              <a:rPr lang="fr-FR"/>
              <a:t>9</a:t>
            </a:fld>
            <a:endParaRPr lang="fr-FR"/>
          </a:p>
        </p:txBody>
      </p:sp>
      <p:sp>
        <p:nvSpPr>
          <p:cNvPr id="7" name="CustomShape 8"/>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ea typeface="Helvetica Neue"/>
              </a:rPr>
              <a:t>Calibration pour la quantification : </a:t>
            </a:r>
            <a:r>
              <a:rPr lang="en-US" sz="2209" err="1">
                <a:solidFill>
                  <a:srgbClr val="00294B"/>
                </a:solidFill>
                <a:latin typeface="Helvetica Neue"/>
                <a:ea typeface="Helvetica Neue"/>
              </a:rPr>
              <a:t>analyse</a:t>
            </a:r>
            <a:r>
              <a:rPr lang="en-US" sz="2209">
                <a:solidFill>
                  <a:srgbClr val="00294B"/>
                </a:solidFill>
                <a:latin typeface="Helvetica Neue"/>
                <a:ea typeface="Helvetica Neue"/>
              </a:rPr>
              <a:t> et </a:t>
            </a:r>
            <a:r>
              <a:rPr lang="en-US" sz="2209" err="1">
                <a:solidFill>
                  <a:srgbClr val="00294B"/>
                </a:solidFill>
                <a:latin typeface="Helvetica Neue"/>
                <a:ea typeface="Helvetica Neue"/>
              </a:rPr>
              <a:t>méthodes</a:t>
            </a:r>
            <a:r>
              <a:rPr lang="en-US" sz="2209">
                <a:solidFill>
                  <a:srgbClr val="00294B"/>
                </a:solidFill>
                <a:latin typeface="Helvetica Neue"/>
                <a:ea typeface="Helvetica Neue"/>
              </a:rPr>
              <a:t> de correction</a:t>
            </a:r>
            <a:endParaRPr sz="884"/>
          </a:p>
        </p:txBody>
      </p:sp>
      <p:sp>
        <p:nvSpPr>
          <p:cNvPr id="8" name="CustomShape 7"/>
          <p:cNvSpPr/>
          <p:nvPr/>
        </p:nvSpPr>
        <p:spPr bwMode="auto">
          <a:xfrm>
            <a:off x="455035" y="882682"/>
            <a:ext cx="9863446" cy="2202282"/>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marL="291694" indent="-291535">
              <a:lnSpc>
                <a:spcPts val="2209"/>
              </a:lnSpc>
              <a:spcBef>
                <a:spcPts val="1547"/>
              </a:spcBef>
              <a:buClr>
                <a:srgbClr val="000000"/>
              </a:buClr>
              <a:buFont typeface="StarSymbol"/>
              <a:buChar char="✓"/>
              <a:defRPr/>
            </a:pPr>
            <a:r>
              <a:rPr lang="en-US" sz="1679"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Calibration of the camera and implementation of accurate and robust correction and quantification methods</a:t>
            </a:r>
          </a:p>
          <a:p>
            <a:pPr marL="562150" indent="-201991">
              <a:lnSpc>
                <a:spcPts val="1803"/>
              </a:lnSpc>
              <a:spcBef>
                <a:spcPts val="706"/>
              </a:spcBef>
              <a:buClr>
                <a:srgbClr val="000000"/>
              </a:buClr>
              <a:buFont typeface="Arial" panose="020B0604020202020204" pitchFamily="34" charset="0"/>
              <a:buChar char="•"/>
            </a:pPr>
            <a:r>
              <a:rPr lang="en-US" sz="1600" dirty="0">
                <a:solidFill>
                  <a:srgbClr val="000000"/>
                </a:solidFill>
                <a:latin typeface="Helvetica Neue"/>
                <a:ea typeface="Helvetica Neue"/>
              </a:rPr>
              <a:t>System calibration giving the correspondence between measured counts and activity</a:t>
            </a:r>
          </a:p>
          <a:p>
            <a:pPr marL="562150" indent="-201991">
              <a:lnSpc>
                <a:spcPts val="1803"/>
              </a:lnSpc>
              <a:spcBef>
                <a:spcPts val="706"/>
              </a:spcBef>
              <a:buClr>
                <a:srgbClr val="000000"/>
              </a:buClr>
              <a:buFont typeface="Arial" panose="020B0604020202020204" pitchFamily="34" charset="0"/>
              <a:buChar char="•"/>
            </a:pPr>
            <a:r>
              <a:rPr lang="en-US" sz="1600" dirty="0">
                <a:solidFill>
                  <a:srgbClr val="000000"/>
                </a:solidFill>
                <a:latin typeface="Helvetica Neue"/>
                <a:ea typeface="Helvetica Neue"/>
              </a:rPr>
              <a:t>Correction of collimator artefacts, scatter diffusion in the surrounding tissue and the collimator and partial volume effect due to finite spatial resolution blurring small lesions</a:t>
            </a:r>
          </a:p>
          <a:p>
            <a:pPr marL="562150" indent="-201991">
              <a:lnSpc>
                <a:spcPts val="1803"/>
              </a:lnSpc>
              <a:spcBef>
                <a:spcPts val="706"/>
              </a:spcBef>
              <a:buClr>
                <a:srgbClr val="000000"/>
              </a:buClr>
              <a:buFont typeface="Arial" panose="020B0604020202020204" pitchFamily="34" charset="0"/>
              <a:buChar char="•"/>
            </a:pPr>
            <a:r>
              <a:rPr lang="en-US" sz="1600" dirty="0">
                <a:solidFill>
                  <a:srgbClr val="000000"/>
                </a:solidFill>
                <a:latin typeface="Helvetica Neue"/>
                <a:ea typeface="Helvetica Neue"/>
              </a:rPr>
              <a:t>Automatic regions of interest segmentation methods for accurate measurement of anatomical dimensions and activity</a:t>
            </a:r>
          </a:p>
        </p:txBody>
      </p:sp>
      <p:pic>
        <p:nvPicPr>
          <p:cNvPr id="11" name="Image 10">
            <a:extLst>
              <a:ext uri="{FF2B5EF4-FFF2-40B4-BE49-F238E27FC236}">
                <a16:creationId xmlns:a16="http://schemas.microsoft.com/office/drawing/2014/main" id="{890CE310-D146-80B5-8A35-49E875F9DD5C}"/>
              </a:ext>
            </a:extLst>
          </p:cNvPr>
          <p:cNvPicPr>
            <a:picLocks noChangeAspect="1"/>
          </p:cNvPicPr>
          <p:nvPr/>
        </p:nvPicPr>
        <p:blipFill rotWithShape="1">
          <a:blip r:embed="rId3">
            <a:extLst>
              <a:ext uri="{28A0092B-C50C-407E-A947-70E740481C1C}">
                <a14:useLocalDpi xmlns:a14="http://schemas.microsoft.com/office/drawing/2010/main" val="0"/>
              </a:ext>
            </a:extLst>
          </a:blip>
          <a:srcRect r="20632"/>
          <a:stretch/>
        </p:blipFill>
        <p:spPr bwMode="auto">
          <a:xfrm>
            <a:off x="4621389" y="2943905"/>
            <a:ext cx="2207222" cy="1854000"/>
          </a:xfrm>
          <a:prstGeom prst="rect">
            <a:avLst/>
          </a:prstGeom>
        </p:spPr>
      </p:pic>
      <p:pic>
        <p:nvPicPr>
          <p:cNvPr id="12" name="Image 11">
            <a:extLst>
              <a:ext uri="{FF2B5EF4-FFF2-40B4-BE49-F238E27FC236}">
                <a16:creationId xmlns:a16="http://schemas.microsoft.com/office/drawing/2014/main" id="{1098022C-C4AF-D7C4-9977-2137982349A6}"/>
              </a:ext>
            </a:extLst>
          </p:cNvPr>
          <p:cNvPicPr>
            <a:picLocks noChangeAspect="1"/>
          </p:cNvPicPr>
          <p:nvPr/>
        </p:nvPicPr>
        <p:blipFill rotWithShape="1">
          <a:blip r:embed="rId4">
            <a:extLst>
              <a:ext uri="{28A0092B-C50C-407E-A947-70E740481C1C}">
                <a14:useLocalDpi xmlns:a14="http://schemas.microsoft.com/office/drawing/2010/main" val="0"/>
              </a:ext>
            </a:extLst>
          </a:blip>
          <a:srcRect l="15792" r="19413"/>
          <a:stretch/>
        </p:blipFill>
        <p:spPr bwMode="auto">
          <a:xfrm>
            <a:off x="3355354" y="2943906"/>
            <a:ext cx="1800201" cy="1852200"/>
          </a:xfrm>
          <a:prstGeom prst="rect">
            <a:avLst/>
          </a:prstGeom>
        </p:spPr>
      </p:pic>
      <p:sp>
        <p:nvSpPr>
          <p:cNvPr id="13" name="ZoneTexte 12">
            <a:extLst>
              <a:ext uri="{FF2B5EF4-FFF2-40B4-BE49-F238E27FC236}">
                <a16:creationId xmlns:a16="http://schemas.microsoft.com/office/drawing/2014/main" id="{80D63383-447D-657A-7D9D-F89AA8A359F9}"/>
              </a:ext>
            </a:extLst>
          </p:cNvPr>
          <p:cNvSpPr txBox="1"/>
          <p:nvPr/>
        </p:nvSpPr>
        <p:spPr>
          <a:xfrm>
            <a:off x="3643387" y="4747794"/>
            <a:ext cx="3102532" cy="646331"/>
          </a:xfrm>
          <a:prstGeom prst="rect">
            <a:avLst/>
          </a:prstGeom>
          <a:noFill/>
        </p:spPr>
        <p:txBody>
          <a:bodyPr wrap="square" rtlCol="0">
            <a:spAutoFit/>
          </a:bodyPr>
          <a:lstStyle/>
          <a:p>
            <a:pPr algn="ctr"/>
            <a:r>
              <a:rPr lang="en-US" sz="1200" dirty="0">
                <a:solidFill>
                  <a:srgbClr val="000000"/>
                </a:solidFill>
                <a:latin typeface="Helvetica Neue" panose="02000503000000020004"/>
                <a:ea typeface="Helvetica Neue" panose="02000503000000020004"/>
              </a:rPr>
              <a:t>Principal Component Analysis (PCA) method (simulated data)</a:t>
            </a:r>
          </a:p>
          <a:p>
            <a:pPr algn="ctr"/>
            <a:endParaRPr lang="fr-FR" sz="1200" dirty="0"/>
          </a:p>
        </p:txBody>
      </p:sp>
      <p:sp>
        <p:nvSpPr>
          <p:cNvPr id="14" name="ZoneTexte 13">
            <a:extLst>
              <a:ext uri="{FF2B5EF4-FFF2-40B4-BE49-F238E27FC236}">
                <a16:creationId xmlns:a16="http://schemas.microsoft.com/office/drawing/2014/main" id="{741AFBF4-618F-FE0B-9A5F-0BC7E4661802}"/>
              </a:ext>
            </a:extLst>
          </p:cNvPr>
          <p:cNvSpPr txBox="1"/>
          <p:nvPr/>
        </p:nvSpPr>
        <p:spPr>
          <a:xfrm>
            <a:off x="7459810" y="4747794"/>
            <a:ext cx="2605200" cy="276999"/>
          </a:xfrm>
          <a:prstGeom prst="rect">
            <a:avLst/>
          </a:prstGeom>
          <a:noFill/>
        </p:spPr>
        <p:txBody>
          <a:bodyPr wrap="none" rtlCol="0">
            <a:spAutoFit/>
          </a:bodyPr>
          <a:lstStyle/>
          <a:p>
            <a:pPr algn="l"/>
            <a:r>
              <a:rPr lang="fr-FR" sz="1200">
                <a:solidFill>
                  <a:srgbClr val="000000"/>
                </a:solidFill>
                <a:latin typeface="Helvetica Neue" panose="02000503000000020004"/>
                <a:ea typeface="Helvetica Neue" panose="02000503000000020004"/>
              </a:rPr>
              <a:t>Flood-</a:t>
            </a:r>
            <a:r>
              <a:rPr lang="fr-FR" sz="1200" err="1">
                <a:solidFill>
                  <a:srgbClr val="000000"/>
                </a:solidFill>
                <a:latin typeface="Helvetica Neue" panose="02000503000000020004"/>
                <a:ea typeface="Helvetica Neue" panose="02000503000000020004"/>
              </a:rPr>
              <a:t>fill</a:t>
            </a:r>
            <a:r>
              <a:rPr lang="fr-FR" sz="1200">
                <a:solidFill>
                  <a:srgbClr val="000000"/>
                </a:solidFill>
                <a:latin typeface="Helvetica Neue" panose="02000503000000020004"/>
                <a:ea typeface="Helvetica Neue" panose="02000503000000020004"/>
              </a:rPr>
              <a:t> </a:t>
            </a:r>
            <a:r>
              <a:rPr lang="fr-FR" sz="1200" err="1">
                <a:solidFill>
                  <a:srgbClr val="000000"/>
                </a:solidFill>
                <a:latin typeface="Helvetica Neue" panose="02000503000000020004"/>
                <a:ea typeface="Helvetica Neue" panose="02000503000000020004"/>
              </a:rPr>
              <a:t>algorithm</a:t>
            </a:r>
            <a:r>
              <a:rPr lang="fr-FR" sz="1200">
                <a:solidFill>
                  <a:srgbClr val="000000"/>
                </a:solidFill>
                <a:latin typeface="Helvetica Neue" panose="02000503000000020004"/>
                <a:ea typeface="Helvetica Neue" panose="02000503000000020004"/>
              </a:rPr>
              <a:t> (</a:t>
            </a:r>
            <a:r>
              <a:rPr lang="fr-FR" sz="1200" err="1">
                <a:solidFill>
                  <a:srgbClr val="000000"/>
                </a:solidFill>
                <a:latin typeface="Helvetica Neue" panose="02000503000000020004"/>
                <a:ea typeface="Helvetica Neue" panose="02000503000000020004"/>
              </a:rPr>
              <a:t>simulated</a:t>
            </a:r>
            <a:r>
              <a:rPr lang="fr-FR" sz="1200">
                <a:solidFill>
                  <a:srgbClr val="000000"/>
                </a:solidFill>
                <a:latin typeface="Helvetica Neue" panose="02000503000000020004"/>
                <a:ea typeface="Helvetica Neue" panose="02000503000000020004"/>
              </a:rPr>
              <a:t> data)</a:t>
            </a:r>
          </a:p>
        </p:txBody>
      </p:sp>
      <p:pic>
        <p:nvPicPr>
          <p:cNvPr id="16" name="Image 15">
            <a:extLst>
              <a:ext uri="{FF2B5EF4-FFF2-40B4-BE49-F238E27FC236}">
                <a16:creationId xmlns:a16="http://schemas.microsoft.com/office/drawing/2014/main" id="{4E5D7B42-6864-2DF3-EB14-6A93B32852AB}"/>
              </a:ext>
            </a:extLst>
          </p:cNvPr>
          <p:cNvPicPr>
            <a:picLocks noChangeAspect="1"/>
          </p:cNvPicPr>
          <p:nvPr/>
        </p:nvPicPr>
        <p:blipFill>
          <a:blip r:embed="rId5"/>
          <a:stretch>
            <a:fillRect/>
          </a:stretch>
        </p:blipFill>
        <p:spPr>
          <a:xfrm>
            <a:off x="6972626" y="3128721"/>
            <a:ext cx="1619073" cy="1619073"/>
          </a:xfrm>
          <a:prstGeom prst="rect">
            <a:avLst/>
          </a:prstGeom>
        </p:spPr>
      </p:pic>
      <p:pic>
        <p:nvPicPr>
          <p:cNvPr id="18" name="Image 17">
            <a:extLst>
              <a:ext uri="{FF2B5EF4-FFF2-40B4-BE49-F238E27FC236}">
                <a16:creationId xmlns:a16="http://schemas.microsoft.com/office/drawing/2014/main" id="{C0D964C6-C5B9-9280-1551-7C9CB57655A0}"/>
              </a:ext>
            </a:extLst>
          </p:cNvPr>
          <p:cNvPicPr>
            <a:picLocks noChangeAspect="1"/>
          </p:cNvPicPr>
          <p:nvPr/>
        </p:nvPicPr>
        <p:blipFill>
          <a:blip r:embed="rId6"/>
          <a:stretch>
            <a:fillRect/>
          </a:stretch>
        </p:blipFill>
        <p:spPr>
          <a:xfrm>
            <a:off x="8677009" y="3127794"/>
            <a:ext cx="1620000" cy="1620000"/>
          </a:xfrm>
          <a:prstGeom prst="rect">
            <a:avLst/>
          </a:prstGeom>
        </p:spPr>
      </p:pic>
      <p:pic>
        <p:nvPicPr>
          <p:cNvPr id="20" name="Image 19">
            <a:extLst>
              <a:ext uri="{FF2B5EF4-FFF2-40B4-BE49-F238E27FC236}">
                <a16:creationId xmlns:a16="http://schemas.microsoft.com/office/drawing/2014/main" id="{5DF165D6-1C15-C54D-F691-1C8D152FE5D9}"/>
              </a:ext>
            </a:extLst>
          </p:cNvPr>
          <p:cNvPicPr>
            <a:picLocks noChangeAspect="1"/>
          </p:cNvPicPr>
          <p:nvPr/>
        </p:nvPicPr>
        <p:blipFill>
          <a:blip r:embed="rId7"/>
          <a:stretch>
            <a:fillRect/>
          </a:stretch>
        </p:blipFill>
        <p:spPr>
          <a:xfrm>
            <a:off x="707975" y="3173760"/>
            <a:ext cx="2288729" cy="1699146"/>
          </a:xfrm>
          <a:prstGeom prst="rect">
            <a:avLst/>
          </a:prstGeom>
        </p:spPr>
      </p:pic>
      <p:sp>
        <p:nvSpPr>
          <p:cNvPr id="23" name="ZoneTexte 22">
            <a:extLst>
              <a:ext uri="{FF2B5EF4-FFF2-40B4-BE49-F238E27FC236}">
                <a16:creationId xmlns:a16="http://schemas.microsoft.com/office/drawing/2014/main" id="{96560DD1-11D5-A4F7-E560-AEBCA8504016}"/>
              </a:ext>
            </a:extLst>
          </p:cNvPr>
          <p:cNvSpPr txBox="1"/>
          <p:nvPr/>
        </p:nvSpPr>
        <p:spPr bwMode="auto">
          <a:xfrm>
            <a:off x="317456" y="4881829"/>
            <a:ext cx="3240360" cy="646331"/>
          </a:xfrm>
          <a:prstGeom prst="rect">
            <a:avLst/>
          </a:prstGeom>
          <a:noFill/>
        </p:spPr>
        <p:txBody>
          <a:bodyPr wrap="square" rtlCol="0">
            <a:spAutoFit/>
          </a:bodyPr>
          <a:lstStyle/>
          <a:p>
            <a:pPr algn="ctr"/>
            <a:r>
              <a:rPr lang="fr-FR" sz="1200">
                <a:solidFill>
                  <a:srgbClr val="000000"/>
                </a:solidFill>
                <a:latin typeface="Helvetica Neue" panose="02000503000000020004"/>
                <a:ea typeface="Helvetica Neue" panose="02000503000000020004"/>
              </a:rPr>
              <a:t>Camera </a:t>
            </a:r>
            <a:r>
              <a:rPr lang="fr-FR" sz="1200" err="1">
                <a:solidFill>
                  <a:srgbClr val="000000"/>
                </a:solidFill>
                <a:latin typeface="Helvetica Neue" panose="02000503000000020004"/>
                <a:ea typeface="Helvetica Neue" panose="02000503000000020004"/>
              </a:rPr>
              <a:t>sensitivity</a:t>
            </a:r>
            <a:r>
              <a:rPr lang="fr-FR" sz="1200">
                <a:solidFill>
                  <a:srgbClr val="000000"/>
                </a:solidFill>
                <a:latin typeface="Helvetica Neue" panose="02000503000000020004"/>
                <a:ea typeface="Helvetica Neue" panose="02000503000000020004"/>
              </a:rPr>
              <a:t> (high </a:t>
            </a:r>
            <a:r>
              <a:rPr lang="fr-FR" sz="1200" err="1">
                <a:solidFill>
                  <a:srgbClr val="000000"/>
                </a:solidFill>
                <a:latin typeface="Helvetica Neue" panose="02000503000000020004"/>
                <a:ea typeface="Helvetica Neue" panose="02000503000000020004"/>
              </a:rPr>
              <a:t>resolution</a:t>
            </a:r>
            <a:r>
              <a:rPr lang="fr-FR" sz="1200">
                <a:solidFill>
                  <a:srgbClr val="000000"/>
                </a:solidFill>
                <a:latin typeface="Helvetica Neue" panose="02000503000000020004"/>
                <a:ea typeface="Helvetica Neue" panose="02000503000000020004"/>
              </a:rPr>
              <a:t> </a:t>
            </a:r>
            <a:r>
              <a:rPr lang="fr-FR" sz="1200" err="1">
                <a:solidFill>
                  <a:srgbClr val="000000"/>
                </a:solidFill>
                <a:latin typeface="Helvetica Neue" panose="02000503000000020004"/>
                <a:ea typeface="Helvetica Neue" panose="02000503000000020004"/>
              </a:rPr>
              <a:t>detection</a:t>
            </a:r>
            <a:r>
              <a:rPr lang="fr-FR" sz="1200">
                <a:solidFill>
                  <a:srgbClr val="000000"/>
                </a:solidFill>
                <a:latin typeface="Helvetica Neue" panose="02000503000000020004"/>
                <a:ea typeface="Helvetica Neue" panose="02000503000000020004"/>
              </a:rPr>
              <a:t> </a:t>
            </a:r>
            <a:r>
              <a:rPr lang="fr-FR" sz="1200" err="1">
                <a:solidFill>
                  <a:srgbClr val="000000"/>
                </a:solidFill>
                <a:latin typeface="Helvetica Neue" panose="02000503000000020004"/>
                <a:ea typeface="Helvetica Neue" panose="02000503000000020004"/>
              </a:rPr>
              <a:t>head</a:t>
            </a:r>
            <a:r>
              <a:rPr lang="fr-FR" sz="1200">
                <a:solidFill>
                  <a:srgbClr val="000000"/>
                </a:solidFill>
                <a:latin typeface="Helvetica Neue" panose="02000503000000020004"/>
                <a:ea typeface="Helvetica Neue" panose="02000503000000020004"/>
              </a:rPr>
              <a:t>) as a </a:t>
            </a:r>
            <a:r>
              <a:rPr lang="fr-FR" sz="1200" err="1">
                <a:solidFill>
                  <a:srgbClr val="000000"/>
                </a:solidFill>
                <a:latin typeface="Helvetica Neue" panose="02000503000000020004"/>
                <a:ea typeface="Helvetica Neue" panose="02000503000000020004"/>
              </a:rPr>
              <a:t>function</a:t>
            </a:r>
            <a:r>
              <a:rPr lang="fr-FR" sz="1200">
                <a:solidFill>
                  <a:srgbClr val="000000"/>
                </a:solidFill>
                <a:latin typeface="Helvetica Neue" panose="02000503000000020004"/>
                <a:ea typeface="Helvetica Neue" panose="02000503000000020004"/>
              </a:rPr>
              <a:t> of source </a:t>
            </a:r>
            <a:r>
              <a:rPr lang="fr-FR" sz="1200" err="1">
                <a:solidFill>
                  <a:srgbClr val="000000"/>
                </a:solidFill>
                <a:latin typeface="Helvetica Neue" panose="02000503000000020004"/>
                <a:ea typeface="Helvetica Neue" panose="02000503000000020004"/>
              </a:rPr>
              <a:t>diameter</a:t>
            </a:r>
            <a:r>
              <a:rPr lang="fr-FR" sz="1200">
                <a:solidFill>
                  <a:srgbClr val="000000"/>
                </a:solidFill>
                <a:latin typeface="Helvetica Neue" panose="02000503000000020004"/>
                <a:ea typeface="Helvetica Neue" panose="02000503000000020004"/>
              </a:rPr>
              <a:t> and distance (</a:t>
            </a:r>
            <a:r>
              <a:rPr lang="fr-FR" sz="1200" err="1">
                <a:solidFill>
                  <a:srgbClr val="000000"/>
                </a:solidFill>
                <a:latin typeface="Helvetica Neue" panose="02000503000000020004"/>
                <a:ea typeface="Helvetica Neue" panose="02000503000000020004"/>
              </a:rPr>
              <a:t>experimental</a:t>
            </a:r>
            <a:r>
              <a:rPr lang="fr-FR" sz="1200">
                <a:solidFill>
                  <a:srgbClr val="000000"/>
                </a:solidFill>
                <a:latin typeface="Helvetica Neue" panose="02000503000000020004"/>
                <a:ea typeface="Helvetica Neue" panose="02000503000000020004"/>
              </a:rPr>
              <a:t> data)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6" name="Espace réservé du numéro de diapositive 8"/>
          <p:cNvSpPr>
            <a:spLocks noGrp="1"/>
          </p:cNvSpPr>
          <p:nvPr>
            <p:ph type="sldNum" sz="quarter" idx="12"/>
          </p:nvPr>
        </p:nvSpPr>
        <p:spPr bwMode="auto"/>
        <p:txBody>
          <a:bodyPr/>
          <a:lstStyle/>
          <a:p>
            <a:pPr>
              <a:defRPr/>
            </a:pPr>
            <a:fld id="{77E71596-5F9D-49C5-9701-16B3CA54319D}" type="slidenum">
              <a:rPr lang="fr-FR"/>
              <a:t>10</a:t>
            </a:fld>
            <a:endParaRPr lang="fr-FR"/>
          </a:p>
        </p:txBody>
      </p:sp>
      <p:sp>
        <p:nvSpPr>
          <p:cNvPr id="7" name="CustomShape 8"/>
          <p:cNvSpPr/>
          <p:nvPr/>
        </p:nvSpPr>
        <p:spPr bwMode="auto">
          <a:xfrm>
            <a:off x="1061990" y="147554"/>
            <a:ext cx="7731489" cy="39919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dirty="0">
                <a:solidFill>
                  <a:srgbClr val="00294B"/>
                </a:solidFill>
                <a:latin typeface="Helvetica Neue"/>
                <a:ea typeface="Helvetica Neue"/>
              </a:rPr>
              <a:t>Quantification de </a:t>
            </a:r>
            <a:r>
              <a:rPr lang="en-US" sz="2209" dirty="0" err="1">
                <a:solidFill>
                  <a:srgbClr val="00294B"/>
                </a:solidFill>
                <a:latin typeface="Helvetica Neue"/>
                <a:ea typeface="Helvetica Neue"/>
              </a:rPr>
              <a:t>l’activité</a:t>
            </a:r>
            <a:endParaRPr sz="884" dirty="0"/>
          </a:p>
        </p:txBody>
      </p:sp>
      <p:sp>
        <p:nvSpPr>
          <p:cNvPr id="8" name="CustomShape 7"/>
          <p:cNvSpPr/>
          <p:nvPr/>
        </p:nvSpPr>
        <p:spPr bwMode="auto">
          <a:xfrm>
            <a:off x="455035" y="882682"/>
            <a:ext cx="9863446" cy="2202282"/>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marL="291694" indent="-291535">
              <a:spcBef>
                <a:spcPts val="1547"/>
              </a:spcBef>
              <a:buClr>
                <a:srgbClr val="000000"/>
              </a:buClr>
              <a:buFont typeface="StarSymbol"/>
              <a:buChar char="✓"/>
              <a:defRPr/>
            </a:pPr>
            <a:r>
              <a:rPr lang="en-US" sz="1679"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Assessment of quantification performances </a:t>
            </a:r>
            <a:r>
              <a:rPr lang="en-US" sz="1679"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on healthy thyroid phantoms showed very good accuracy thanks to good intrinsic performance of the camera</a:t>
            </a:r>
          </a:p>
        </p:txBody>
      </p:sp>
      <p:pic>
        <p:nvPicPr>
          <p:cNvPr id="3" name="OK_BigThyr.jpg" descr="OK_BigThyr.jpg">
            <a:extLst>
              <a:ext uri="{FF2B5EF4-FFF2-40B4-BE49-F238E27FC236}">
                <a16:creationId xmlns:a16="http://schemas.microsoft.com/office/drawing/2014/main" id="{034F76CF-9D56-2492-6FC7-273755A0F5A8}"/>
              </a:ext>
            </a:extLst>
          </p:cNvPr>
          <p:cNvPicPr>
            <a:picLocks noChangeAspect="1"/>
          </p:cNvPicPr>
          <p:nvPr/>
        </p:nvPicPr>
        <p:blipFill>
          <a:blip r:embed="rId3"/>
          <a:srcRect l="4503" t="5688" r="1652" b="6314"/>
          <a:stretch/>
        </p:blipFill>
        <p:spPr bwMode="auto">
          <a:xfrm>
            <a:off x="477874" y="2175911"/>
            <a:ext cx="2783419" cy="2424577"/>
          </a:xfrm>
          <a:prstGeom prst="rect">
            <a:avLst/>
          </a:prstGeom>
          <a:ln w="12600">
            <a:noFill/>
          </a:ln>
        </p:spPr>
      </p:pic>
      <p:pic>
        <p:nvPicPr>
          <p:cNvPr id="5" name="Image 4">
            <a:extLst>
              <a:ext uri="{FF2B5EF4-FFF2-40B4-BE49-F238E27FC236}">
                <a16:creationId xmlns:a16="http://schemas.microsoft.com/office/drawing/2014/main" id="{775B0F31-525A-D987-435A-A50CD37B7A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4319" r="15598"/>
          <a:stretch/>
        </p:blipFill>
        <p:spPr bwMode="auto">
          <a:xfrm rot="5400000">
            <a:off x="3813612" y="1870257"/>
            <a:ext cx="2424579" cy="3026517"/>
          </a:xfrm>
          <a:prstGeom prst="rect">
            <a:avLst/>
          </a:prstGeom>
        </p:spPr>
      </p:pic>
      <p:sp>
        <p:nvSpPr>
          <p:cNvPr id="9" name="CustomShape 9">
            <a:extLst>
              <a:ext uri="{FF2B5EF4-FFF2-40B4-BE49-F238E27FC236}">
                <a16:creationId xmlns:a16="http://schemas.microsoft.com/office/drawing/2014/main" id="{984C097E-E223-13E3-9EEF-2C70F595333C}"/>
              </a:ext>
            </a:extLst>
          </p:cNvPr>
          <p:cNvSpPr/>
          <p:nvPr/>
        </p:nvSpPr>
        <p:spPr bwMode="auto">
          <a:xfrm>
            <a:off x="185006" y="4541912"/>
            <a:ext cx="3257165" cy="370744"/>
          </a:xfrm>
          <a:prstGeom prst="rect">
            <a:avLst/>
          </a:prstGeom>
          <a:noFill/>
          <a:ln w="12600">
            <a:noFill/>
          </a:ln>
        </p:spPr>
        <p:style>
          <a:lnRef idx="0">
            <a:scrgbClr r="0" g="0" b="0"/>
          </a:lnRef>
          <a:fillRef idx="0">
            <a:scrgbClr r="0" g="0" b="0"/>
          </a:fillRef>
          <a:effectRef idx="0">
            <a:scrgbClr r="0" g="0" b="0"/>
          </a:effectRef>
          <a:fontRef idx="minor"/>
        </p:style>
        <p:txBody>
          <a:bodyPr lIns="31490" tIns="31490" rIns="31490" bIns="31490" anchor="ctr"/>
          <a:lstStyle/>
          <a:p>
            <a:pPr marL="159" algn="ctr">
              <a:lnSpc>
                <a:spcPts val="2164"/>
              </a:lnSpc>
              <a:spcBef>
                <a:spcPts val="706"/>
              </a:spcBef>
              <a:buClr>
                <a:srgbClr val="000000"/>
              </a:buClr>
            </a:pPr>
            <a:r>
              <a:rPr lang="en-US" sz="120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15 years old children (IRSN)</a:t>
            </a:r>
            <a:endParaRPr lang="en-US" sz="120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0" name="Image 9">
            <a:extLst>
              <a:ext uri="{FF2B5EF4-FFF2-40B4-BE49-F238E27FC236}">
                <a16:creationId xmlns:a16="http://schemas.microsoft.com/office/drawing/2014/main" id="{1A8DD72C-30D0-55DC-07F9-49869AC63BA6}"/>
              </a:ext>
            </a:extLst>
          </p:cNvPr>
          <p:cNvPicPr>
            <a:picLocks noChangeAspect="1"/>
          </p:cNvPicPr>
          <p:nvPr/>
        </p:nvPicPr>
        <p:blipFill>
          <a:blip r:embed="rId5"/>
          <a:stretch>
            <a:fillRect/>
          </a:stretch>
        </p:blipFill>
        <p:spPr bwMode="auto">
          <a:xfrm>
            <a:off x="6782778" y="2173838"/>
            <a:ext cx="3356137" cy="2517102"/>
          </a:xfrm>
          <a:prstGeom prst="rect">
            <a:avLst/>
          </a:prstGeom>
        </p:spPr>
      </p:pic>
      <p:sp>
        <p:nvSpPr>
          <p:cNvPr id="15" name="ZoneTexte 14">
            <a:extLst>
              <a:ext uri="{FF2B5EF4-FFF2-40B4-BE49-F238E27FC236}">
                <a16:creationId xmlns:a16="http://schemas.microsoft.com/office/drawing/2014/main" id="{0E4EE7E2-8947-595F-9717-CC00B77A0977}"/>
              </a:ext>
            </a:extLst>
          </p:cNvPr>
          <p:cNvSpPr txBox="1"/>
          <p:nvPr/>
        </p:nvSpPr>
        <p:spPr bwMode="auto">
          <a:xfrm>
            <a:off x="7275885" y="1837905"/>
            <a:ext cx="2719014" cy="307777"/>
          </a:xfrm>
          <a:prstGeom prst="rect">
            <a:avLst/>
          </a:prstGeom>
          <a:noFill/>
        </p:spPr>
        <p:txBody>
          <a:bodyPr wrap="none" rtlCol="0">
            <a:spAutoFit/>
          </a:bodyPr>
          <a:lstStyle/>
          <a:p>
            <a:r>
              <a:rPr lang="fr-FR" sz="1400" b="1"/>
              <a:t>Activity </a:t>
            </a:r>
            <a:r>
              <a:rPr lang="fr-FR" sz="1400" b="1" err="1"/>
              <a:t>recovery</a:t>
            </a:r>
            <a:r>
              <a:rPr lang="fr-FR" sz="1400" b="1"/>
              <a:t> coefficients </a:t>
            </a:r>
          </a:p>
        </p:txBody>
      </p:sp>
    </p:spTree>
    <p:extLst>
      <p:ext uri="{BB962C8B-B14F-4D97-AF65-F5344CB8AC3E}">
        <p14:creationId xmlns:p14="http://schemas.microsoft.com/office/powerpoint/2010/main" val="3559331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77FDEF7-DCD4-0B6F-C2FC-1A97BA84C08B}"/>
            </a:ext>
          </a:extLst>
        </p:cNvPr>
        <p:cNvGrpSpPr/>
        <p:nvPr/>
      </p:nvGrpSpPr>
      <p:grpSpPr bwMode="auto">
        <a:xfrm>
          <a:off x="0" y="0"/>
          <a:ext cx="0" cy="0"/>
          <a:chOff x="0" y="0"/>
          <a:chExt cx="0" cy="0"/>
        </a:xfrm>
      </p:grpSpPr>
      <p:sp>
        <p:nvSpPr>
          <p:cNvPr id="6" name="Espace réservé du numéro de diapositive 8">
            <a:extLst>
              <a:ext uri="{FF2B5EF4-FFF2-40B4-BE49-F238E27FC236}">
                <a16:creationId xmlns:a16="http://schemas.microsoft.com/office/drawing/2014/main" id="{CEAD508A-6102-330C-DA04-5A42CAA0B0AD}"/>
              </a:ext>
            </a:extLst>
          </p:cNvPr>
          <p:cNvSpPr>
            <a:spLocks noGrp="1"/>
          </p:cNvSpPr>
          <p:nvPr>
            <p:ph type="sldNum" sz="quarter" idx="12"/>
          </p:nvPr>
        </p:nvSpPr>
        <p:spPr bwMode="auto"/>
        <p:txBody>
          <a:bodyPr/>
          <a:lstStyle/>
          <a:p>
            <a:pPr>
              <a:defRPr/>
            </a:pPr>
            <a:fld id="{77E71596-5F9D-49C5-9701-16B3CA54319D}" type="slidenum">
              <a:rPr lang="fr-FR" noProof="0"/>
              <a:t>11</a:t>
            </a:fld>
            <a:endParaRPr lang="fr-FR" noProof="0" dirty="0"/>
          </a:p>
        </p:txBody>
      </p:sp>
      <p:sp>
        <p:nvSpPr>
          <p:cNvPr id="7" name="CustomShape 8">
            <a:extLst>
              <a:ext uri="{FF2B5EF4-FFF2-40B4-BE49-F238E27FC236}">
                <a16:creationId xmlns:a16="http://schemas.microsoft.com/office/drawing/2014/main" id="{235ED6F8-D9D8-5631-FE43-DF78F28D06B3}"/>
              </a:ext>
            </a:extLst>
          </p:cNvPr>
          <p:cNvSpPr/>
          <p:nvPr/>
        </p:nvSpPr>
        <p:spPr bwMode="auto">
          <a:xfrm>
            <a:off x="1061989" y="147554"/>
            <a:ext cx="3787781" cy="39981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fr-FR" sz="2209" noProof="0" dirty="0">
                <a:solidFill>
                  <a:srgbClr val="00294B"/>
                </a:solidFill>
                <a:latin typeface="Helvetica Neue"/>
              </a:rPr>
              <a:t>Faits marquants 2025/26</a:t>
            </a:r>
            <a:endParaRPr lang="fr-FR" sz="884" noProof="0" dirty="0"/>
          </a:p>
        </p:txBody>
      </p:sp>
      <p:sp>
        <p:nvSpPr>
          <p:cNvPr id="2" name="CustomShape 7">
            <a:extLst>
              <a:ext uri="{FF2B5EF4-FFF2-40B4-BE49-F238E27FC236}">
                <a16:creationId xmlns:a16="http://schemas.microsoft.com/office/drawing/2014/main" id="{D74A66ED-CC1A-84ED-E80C-5404127AA315}"/>
              </a:ext>
            </a:extLst>
          </p:cNvPr>
          <p:cNvSpPr/>
          <p:nvPr/>
        </p:nvSpPr>
        <p:spPr bwMode="auto">
          <a:xfrm>
            <a:off x="455035" y="882681"/>
            <a:ext cx="9863446" cy="2507103"/>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marL="291694" indent="-291535">
              <a:lnSpc>
                <a:spcPts val="2209"/>
              </a:lnSpc>
              <a:spcBef>
                <a:spcPts val="1547"/>
              </a:spcBef>
              <a:buClr>
                <a:srgbClr val="000000"/>
              </a:buClr>
              <a:buFont typeface="StarSymbol"/>
              <a:buChar char="✓"/>
              <a:defRPr/>
            </a:pPr>
            <a:r>
              <a:rPr lang="fr-FR" sz="1680" b="1" strike="noStrike" spc="-1"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Premières évaluations cliniques pour la planification dosimétrique du traitement des maladies thyroïdiennes bénignes à l’iode 131 </a:t>
            </a:r>
            <a:r>
              <a:rPr lang="fr-FR" sz="1680" strike="noStrike" spc="-1"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(IUCTO) : 20 patients (avril 2024-janvier 2025)</a:t>
            </a:r>
          </a:p>
          <a:p>
            <a:pPr marL="291694" indent="-291535">
              <a:lnSpc>
                <a:spcPts val="2209"/>
              </a:lnSpc>
              <a:spcBef>
                <a:spcPts val="1547"/>
              </a:spcBef>
              <a:buClr>
                <a:srgbClr val="000000"/>
              </a:buClr>
              <a:buFont typeface="StarSymbol"/>
              <a:buChar char="✓"/>
              <a:defRPr/>
            </a:pPr>
            <a:endParaRPr lang="fr-FR" sz="1680" b="1" strike="noStrike" spc="-1" noProof="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16" name="Image 15">
            <a:extLst>
              <a:ext uri="{FF2B5EF4-FFF2-40B4-BE49-F238E27FC236}">
                <a16:creationId xmlns:a16="http://schemas.microsoft.com/office/drawing/2014/main" id="{4C417A9F-3CED-E3AB-F100-17E544DAB996}"/>
              </a:ext>
            </a:extLst>
          </p:cNvPr>
          <p:cNvPicPr>
            <a:picLocks noChangeAspect="1"/>
          </p:cNvPicPr>
          <p:nvPr/>
        </p:nvPicPr>
        <p:blipFill>
          <a:blip r:embed="rId3"/>
          <a:stretch>
            <a:fillRect/>
          </a:stretch>
        </p:blipFill>
        <p:spPr>
          <a:xfrm>
            <a:off x="6689568" y="3691275"/>
            <a:ext cx="1609424" cy="1609424"/>
          </a:xfrm>
          <a:prstGeom prst="rect">
            <a:avLst/>
          </a:prstGeom>
        </p:spPr>
      </p:pic>
      <p:sp>
        <p:nvSpPr>
          <p:cNvPr id="9" name="ZoneTexte 8">
            <a:extLst>
              <a:ext uri="{FF2B5EF4-FFF2-40B4-BE49-F238E27FC236}">
                <a16:creationId xmlns:a16="http://schemas.microsoft.com/office/drawing/2014/main" id="{9BE181A8-D08C-E39F-9F08-6E0957F4D587}"/>
              </a:ext>
            </a:extLst>
          </p:cNvPr>
          <p:cNvSpPr txBox="1"/>
          <p:nvPr/>
        </p:nvSpPr>
        <p:spPr bwMode="auto">
          <a:xfrm>
            <a:off x="3082131" y="4710640"/>
            <a:ext cx="2784637" cy="512252"/>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lang="fr-FR" noProof="0" dirty="0"/>
          </a:p>
        </p:txBody>
      </p:sp>
      <p:pic>
        <p:nvPicPr>
          <p:cNvPr id="11" name="Picture 2" descr="Scintigraphie de la thyroïde 06 et 83 - Scintiazur">
            <a:extLst>
              <a:ext uri="{FF2B5EF4-FFF2-40B4-BE49-F238E27FC236}">
                <a16:creationId xmlns:a16="http://schemas.microsoft.com/office/drawing/2014/main" id="{2A4E0D15-8D1B-4B19-8B54-7316AAD58E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5237" y="1885247"/>
            <a:ext cx="2275849" cy="1370061"/>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50">
            <a:extLst>
              <a:ext uri="{FF2B5EF4-FFF2-40B4-BE49-F238E27FC236}">
                <a16:creationId xmlns:a16="http://schemas.microsoft.com/office/drawing/2014/main" id="{79D1387D-27B4-B196-4D6A-ACDAA6344DD6}"/>
              </a:ext>
            </a:extLst>
          </p:cNvPr>
          <p:cNvPicPr>
            <a:picLocks noChangeAspect="1"/>
          </p:cNvPicPr>
          <p:nvPr/>
        </p:nvPicPr>
        <p:blipFill>
          <a:blip r:embed="rId5"/>
          <a:stretch/>
        </p:blipFill>
        <p:spPr bwMode="auto">
          <a:xfrm>
            <a:off x="526390" y="1930899"/>
            <a:ext cx="2374827" cy="3384000"/>
          </a:xfrm>
          <a:prstGeom prst="rect">
            <a:avLst/>
          </a:prstGeom>
          <a:noFill/>
          <a:ln w="0">
            <a:noFill/>
          </a:ln>
        </p:spPr>
      </p:pic>
      <p:pic>
        <p:nvPicPr>
          <p:cNvPr id="13" name="Image 12">
            <a:extLst>
              <a:ext uri="{FF2B5EF4-FFF2-40B4-BE49-F238E27FC236}">
                <a16:creationId xmlns:a16="http://schemas.microsoft.com/office/drawing/2014/main" id="{CEE716BE-DF66-C140-5263-9745E8FA9F8E}"/>
              </a:ext>
            </a:extLst>
          </p:cNvPr>
          <p:cNvPicPr>
            <a:picLocks noChangeAspect="1"/>
          </p:cNvPicPr>
          <p:nvPr/>
        </p:nvPicPr>
        <p:blipFill>
          <a:blip r:embed="rId6"/>
          <a:stretch>
            <a:fillRect/>
          </a:stretch>
        </p:blipFill>
        <p:spPr bwMode="auto">
          <a:xfrm>
            <a:off x="3162206" y="3691276"/>
            <a:ext cx="1609424" cy="1609424"/>
          </a:xfrm>
          <a:prstGeom prst="rect">
            <a:avLst/>
          </a:prstGeom>
        </p:spPr>
      </p:pic>
      <p:pic>
        <p:nvPicPr>
          <p:cNvPr id="14" name="Image 13">
            <a:extLst>
              <a:ext uri="{FF2B5EF4-FFF2-40B4-BE49-F238E27FC236}">
                <a16:creationId xmlns:a16="http://schemas.microsoft.com/office/drawing/2014/main" id="{F1DF1A28-DB2D-E48A-F5A2-FEF0442BE3ED}"/>
              </a:ext>
            </a:extLst>
          </p:cNvPr>
          <p:cNvPicPr>
            <a:picLocks noChangeAspect="1"/>
          </p:cNvPicPr>
          <p:nvPr/>
        </p:nvPicPr>
        <p:blipFill>
          <a:blip r:embed="rId7"/>
          <a:stretch>
            <a:fillRect/>
          </a:stretch>
        </p:blipFill>
        <p:spPr bwMode="auto">
          <a:xfrm>
            <a:off x="4914557" y="3691277"/>
            <a:ext cx="1609423" cy="1609423"/>
          </a:xfrm>
          <a:prstGeom prst="rect">
            <a:avLst/>
          </a:prstGeom>
        </p:spPr>
      </p:pic>
      <p:sp>
        <p:nvSpPr>
          <p:cNvPr id="19" name="ZoneTexte 18">
            <a:extLst>
              <a:ext uri="{FF2B5EF4-FFF2-40B4-BE49-F238E27FC236}">
                <a16:creationId xmlns:a16="http://schemas.microsoft.com/office/drawing/2014/main" id="{277FB9A3-703A-9A7B-B951-C13CB857CB41}"/>
              </a:ext>
            </a:extLst>
          </p:cNvPr>
          <p:cNvSpPr txBox="1"/>
          <p:nvPr/>
        </p:nvSpPr>
        <p:spPr>
          <a:xfrm>
            <a:off x="5386387" y="1805608"/>
            <a:ext cx="5137510" cy="738664"/>
          </a:xfrm>
          <a:prstGeom prst="rect">
            <a:avLst/>
          </a:prstGeom>
          <a:noFill/>
        </p:spPr>
        <p:txBody>
          <a:bodyPr wrap="square">
            <a:spAutoFit/>
          </a:bodyPr>
          <a:lstStyle/>
          <a:p>
            <a:r>
              <a:rPr lang="fr-FR" sz="1400" noProof="0" dirty="0">
                <a:latin typeface="Helvetica Neue" panose="02000503000000020004" pitchFamily="2" charset="0"/>
                <a:ea typeface="Helvetica Neue" panose="02000503000000020004" pitchFamily="2" charset="0"/>
                <a:cs typeface="Helvetica Neue" panose="02000503000000020004" pitchFamily="2" charset="0"/>
              </a:rPr>
              <a:t>Evaluer l’acceptation par les patients et la qualité des images réalisées pendant la planification et le suivi post-traitement par rapport à une gamma-caméra standard (</a:t>
            </a:r>
            <a:r>
              <a:rPr lang="fr-FR" sz="1400" noProof="0" dirty="0" err="1">
                <a:latin typeface="Helvetica Neue" panose="02000503000000020004" pitchFamily="2" charset="0"/>
                <a:ea typeface="Helvetica Neue" panose="02000503000000020004" pitchFamily="2" charset="0"/>
                <a:cs typeface="Helvetica Neue" panose="02000503000000020004" pitchFamily="2" charset="0"/>
              </a:rPr>
              <a:t>Syngula</a:t>
            </a:r>
            <a:r>
              <a:rPr lang="fr-FR" sz="1400" noProof="0" dirty="0">
                <a:latin typeface="Helvetica Neue" panose="02000503000000020004" pitchFamily="2" charset="0"/>
                <a:ea typeface="Helvetica Neue" panose="02000503000000020004" pitchFamily="2" charset="0"/>
                <a:cs typeface="Helvetica Neue" panose="02000503000000020004" pitchFamily="2" charset="0"/>
              </a:rPr>
              <a:t>) </a:t>
            </a:r>
          </a:p>
        </p:txBody>
      </p:sp>
      <p:sp>
        <p:nvSpPr>
          <p:cNvPr id="21" name="ZoneTexte 20">
            <a:extLst>
              <a:ext uri="{FF2B5EF4-FFF2-40B4-BE49-F238E27FC236}">
                <a16:creationId xmlns:a16="http://schemas.microsoft.com/office/drawing/2014/main" id="{F3734021-9C0E-236E-6F20-8BE5C779DCA0}"/>
              </a:ext>
            </a:extLst>
          </p:cNvPr>
          <p:cNvSpPr txBox="1"/>
          <p:nvPr/>
        </p:nvSpPr>
        <p:spPr>
          <a:xfrm>
            <a:off x="5386387" y="2597696"/>
            <a:ext cx="5198549" cy="830997"/>
          </a:xfrm>
          <a:prstGeom prst="rect">
            <a:avLst/>
          </a:prstGeom>
          <a:noFill/>
        </p:spPr>
        <p:txBody>
          <a:bodyPr wrap="square">
            <a:spAutoFit/>
          </a:bodyPr>
          <a:lstStyle/>
          <a:p>
            <a:r>
              <a:rPr lang="fr-FR" sz="1600" noProof="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Qualité d’image sans précédent autour de 400 keV</a:t>
            </a:r>
            <a:r>
              <a:rPr lang="fr-FR" sz="160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 </a:t>
            </a:r>
            <a:r>
              <a:rPr lang="fr-FR" sz="1600" noProof="0" dirty="0">
                <a:solidFill>
                  <a:srgbClr val="C00000"/>
                </a:solidFill>
                <a:latin typeface="Helvetica Neue" panose="02000503000000020004" pitchFamily="2" charset="0"/>
                <a:ea typeface="Helvetica Neue" panose="02000503000000020004" pitchFamily="2" charset="0"/>
                <a:cs typeface="Helvetica Neue" panose="02000503000000020004" pitchFamily="2" charset="0"/>
              </a:rPr>
              <a:t>avec des informations quantitatives directes, en particulier pour l’imagerie post-thérapeutique</a:t>
            </a:r>
          </a:p>
        </p:txBody>
      </p:sp>
      <p:sp>
        <p:nvSpPr>
          <p:cNvPr id="23" name="ZoneTexte 22">
            <a:extLst>
              <a:ext uri="{FF2B5EF4-FFF2-40B4-BE49-F238E27FC236}">
                <a16:creationId xmlns:a16="http://schemas.microsoft.com/office/drawing/2014/main" id="{53050726-6FCC-3835-A9C1-84792681D0C9}"/>
              </a:ext>
            </a:extLst>
          </p:cNvPr>
          <p:cNvSpPr txBox="1"/>
          <p:nvPr/>
        </p:nvSpPr>
        <p:spPr bwMode="auto">
          <a:xfrm>
            <a:off x="8363078" y="4503003"/>
            <a:ext cx="2218854" cy="830997"/>
          </a:xfrm>
          <a:prstGeom prst="rect">
            <a:avLst/>
          </a:prstGeom>
          <a:noFill/>
        </p:spPr>
        <p:txBody>
          <a:bodyPr wrap="square">
            <a:spAutoFit/>
          </a:bodyPr>
          <a:lstStyle/>
          <a:p>
            <a:pPr marL="0" lvl="1" indent="-270000">
              <a:lnSpc>
                <a:spcPct val="100000"/>
              </a:lnSpc>
              <a:spcBef>
                <a:spcPts val="311"/>
              </a:spcBef>
              <a:spcAft>
                <a:spcPts val="0"/>
              </a:spcAft>
              <a:defRPr/>
            </a:pPr>
            <a:r>
              <a:rPr lang="fr-FR" sz="1200" noProof="0" dirty="0">
                <a:latin typeface="LMRoman12"/>
              </a:rPr>
              <a:t>Présentation Workshop NSS-MIC 2026 </a:t>
            </a:r>
            <a:r>
              <a:rPr lang="fr-FR" sz="1200" i="1" noProof="0" dirty="0" err="1">
                <a:latin typeface="LMRoman12"/>
              </a:rPr>
              <a:t>Emerging</a:t>
            </a:r>
            <a:r>
              <a:rPr lang="fr-FR" sz="1200" i="1" noProof="0" dirty="0">
                <a:latin typeface="LMRoman12"/>
              </a:rPr>
              <a:t> Directions in </a:t>
            </a:r>
            <a:r>
              <a:rPr lang="fr-FR" sz="1200" i="1" noProof="0" dirty="0" err="1">
                <a:latin typeface="LMRoman12"/>
              </a:rPr>
              <a:t>Theranostic</a:t>
            </a:r>
            <a:r>
              <a:rPr lang="fr-FR" sz="1200" i="1" noProof="0" dirty="0">
                <a:latin typeface="LMRoman12"/>
              </a:rPr>
              <a:t> Imaging: From PET and SPECT to Novel </a:t>
            </a:r>
            <a:r>
              <a:rPr lang="fr-FR" sz="1200" i="1" noProof="0" dirty="0" err="1">
                <a:latin typeface="LMRoman12"/>
              </a:rPr>
              <a:t>Modalities</a:t>
            </a:r>
            <a:r>
              <a:rPr lang="fr-FR" sz="1200" i="1" noProof="0" dirty="0">
                <a:latin typeface="LMRoman12"/>
              </a:rPr>
              <a:t> </a:t>
            </a:r>
          </a:p>
        </p:txBody>
      </p:sp>
    </p:spTree>
    <p:extLst>
      <p:ext uri="{BB962C8B-B14F-4D97-AF65-F5344CB8AC3E}">
        <p14:creationId xmlns:p14="http://schemas.microsoft.com/office/powerpoint/2010/main" val="40269743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47A4206-4370-058A-C7E2-098A7CAE81C7}"/>
            </a:ext>
          </a:extLst>
        </p:cNvPr>
        <p:cNvGrpSpPr/>
        <p:nvPr/>
      </p:nvGrpSpPr>
      <p:grpSpPr bwMode="auto">
        <a:xfrm>
          <a:off x="0" y="0"/>
          <a:ext cx="0" cy="0"/>
          <a:chOff x="0" y="0"/>
          <a:chExt cx="0" cy="0"/>
        </a:xfrm>
      </p:grpSpPr>
      <p:sp>
        <p:nvSpPr>
          <p:cNvPr id="6" name="Espace réservé du numéro de diapositive 8">
            <a:extLst>
              <a:ext uri="{FF2B5EF4-FFF2-40B4-BE49-F238E27FC236}">
                <a16:creationId xmlns:a16="http://schemas.microsoft.com/office/drawing/2014/main" id="{A01846C4-E7D9-B12A-0247-BE445EF47771}"/>
              </a:ext>
            </a:extLst>
          </p:cNvPr>
          <p:cNvSpPr>
            <a:spLocks noGrp="1"/>
          </p:cNvSpPr>
          <p:nvPr>
            <p:ph type="sldNum" sz="quarter" idx="12"/>
          </p:nvPr>
        </p:nvSpPr>
        <p:spPr bwMode="auto"/>
        <p:txBody>
          <a:bodyPr/>
          <a:lstStyle/>
          <a:p>
            <a:pPr>
              <a:defRPr/>
            </a:pPr>
            <a:fld id="{77E71596-5F9D-49C5-9701-16B3CA54319D}" type="slidenum">
              <a:rPr lang="fr-FR" noProof="0"/>
              <a:t>12</a:t>
            </a:fld>
            <a:endParaRPr lang="fr-FR" noProof="0" dirty="0"/>
          </a:p>
        </p:txBody>
      </p:sp>
      <p:sp>
        <p:nvSpPr>
          <p:cNvPr id="3" name="CustomShape 8">
            <a:extLst>
              <a:ext uri="{FF2B5EF4-FFF2-40B4-BE49-F238E27FC236}">
                <a16:creationId xmlns:a16="http://schemas.microsoft.com/office/drawing/2014/main" id="{37BA669A-0681-2F64-A035-56F357F6FEED}"/>
              </a:ext>
            </a:extLst>
          </p:cNvPr>
          <p:cNvSpPr/>
          <p:nvPr/>
        </p:nvSpPr>
        <p:spPr bwMode="auto">
          <a:xfrm>
            <a:off x="1061989" y="147554"/>
            <a:ext cx="3787781" cy="39981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rPr>
              <a:t>Perspectives</a:t>
            </a:r>
            <a:endParaRPr sz="884"/>
          </a:p>
        </p:txBody>
      </p:sp>
      <p:sp>
        <p:nvSpPr>
          <p:cNvPr id="4" name="CustomShape 7">
            <a:extLst>
              <a:ext uri="{FF2B5EF4-FFF2-40B4-BE49-F238E27FC236}">
                <a16:creationId xmlns:a16="http://schemas.microsoft.com/office/drawing/2014/main" id="{65EB2AA3-00EE-D76C-527A-7B6C1A00F9A5}"/>
              </a:ext>
            </a:extLst>
          </p:cNvPr>
          <p:cNvSpPr/>
          <p:nvPr/>
        </p:nvSpPr>
        <p:spPr bwMode="auto">
          <a:xfrm>
            <a:off x="455035" y="882682"/>
            <a:ext cx="9827896" cy="2435094"/>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marL="159">
              <a:lnSpc>
                <a:spcPts val="2209"/>
              </a:lnSpc>
              <a:spcBef>
                <a:spcPts val="1547"/>
              </a:spcBef>
              <a:buClr>
                <a:srgbClr val="000000"/>
              </a:buClr>
              <a:defRPr/>
            </a:pPr>
            <a:r>
              <a:rPr lang="fr-FR" sz="1679" b="1"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Court/moyen terme 2026-2027</a:t>
            </a:r>
            <a:endParaRPr lang="fr-FR" sz="1679"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291694" indent="-291535">
              <a:spcBef>
                <a:spcPts val="600"/>
              </a:spcBef>
              <a:buClr>
                <a:srgbClr val="000000"/>
              </a:buClr>
              <a:buFont typeface="StarSymbol"/>
              <a:buChar char="✓"/>
              <a:defRPr/>
            </a:pPr>
            <a:r>
              <a:rPr lang="fr-FR" sz="1600" b="1"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Adaptation de la caméra ambulatoire pour l’imagerie des rayonnements de basse-moyenne énergie</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 planification thérapeutique basée sur la dose pour les pathologies thyroïdiennes à l'aide de l'iode 123 (160 keV, Cochin) et contrôle dosimétrique post-administration pour les traitements au Lu-177 DOTA (tumeurs neuroendocriniens) et Lu-177 PSMA (cancer de la prostate) (208 keV, CHUV). AP 2026  (4 k€) + BQR Paris Cité (15 k€)</a:t>
            </a:r>
          </a:p>
          <a:p>
            <a:pPr marL="291694" indent="-291535">
              <a:spcBef>
                <a:spcPts val="600"/>
              </a:spcBef>
              <a:buClr>
                <a:srgbClr val="000000"/>
              </a:buClr>
              <a:buFont typeface="StarSymbol"/>
              <a:buChar char="✓"/>
              <a:defRPr/>
            </a:pP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Etude et développement d’un </a:t>
            </a:r>
            <a:r>
              <a:rPr lang="fr-FR" sz="1600" b="1"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collimateur divergent </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pour l’imagerie du Lu-177 avec champ de vision augmenté (jusqu’au 40 x 40 cm</a:t>
            </a:r>
            <a:r>
              <a:rPr lang="fr-FR" sz="1600" baseline="300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 - AP 2027 (9 k€ collimateur et 4 k€ missions CHUV pour mesures caractérisation, 4 k€)</a:t>
            </a:r>
          </a:p>
        </p:txBody>
      </p:sp>
      <p:pic>
        <p:nvPicPr>
          <p:cNvPr id="5" name="Image 4">
            <a:extLst>
              <a:ext uri="{FF2B5EF4-FFF2-40B4-BE49-F238E27FC236}">
                <a16:creationId xmlns:a16="http://schemas.microsoft.com/office/drawing/2014/main" id="{D2643670-5E63-FF88-2E73-A6942F27579C}"/>
              </a:ext>
            </a:extLst>
          </p:cNvPr>
          <p:cNvPicPr>
            <a:picLocks noChangeAspect="1"/>
          </p:cNvPicPr>
          <p:nvPr/>
        </p:nvPicPr>
        <p:blipFill>
          <a:blip r:embed="rId3"/>
          <a:stretch>
            <a:fillRect/>
          </a:stretch>
        </p:blipFill>
        <p:spPr>
          <a:xfrm>
            <a:off x="7690643" y="3411251"/>
            <a:ext cx="2736304" cy="1714200"/>
          </a:xfrm>
          <a:prstGeom prst="rect">
            <a:avLst/>
          </a:prstGeom>
        </p:spPr>
      </p:pic>
      <p:pic>
        <p:nvPicPr>
          <p:cNvPr id="10" name="Image 9" descr="Une image contenant texte, capture d’écran, Caractère coloré&#10;&#10;Le contenu généré par l’IA peut être incorrect.">
            <a:extLst>
              <a:ext uri="{FF2B5EF4-FFF2-40B4-BE49-F238E27FC236}">
                <a16:creationId xmlns:a16="http://schemas.microsoft.com/office/drawing/2014/main" id="{EA424DF0-4B89-1209-A6A3-D67919791224}"/>
              </a:ext>
            </a:extLst>
          </p:cNvPr>
          <p:cNvPicPr>
            <a:picLocks noChangeAspect="1"/>
          </p:cNvPicPr>
          <p:nvPr/>
        </p:nvPicPr>
        <p:blipFill>
          <a:blip r:embed="rId4">
            <a:extLst>
              <a:ext uri="{28A0092B-C50C-407E-A947-70E740481C1C}">
                <a14:useLocalDpi xmlns:a14="http://schemas.microsoft.com/office/drawing/2010/main" val="0"/>
              </a:ext>
            </a:extLst>
          </a:blip>
          <a:srcRect l="6380" t="6160" r="8144"/>
          <a:stretch>
            <a:fillRect/>
          </a:stretch>
        </p:blipFill>
        <p:spPr>
          <a:xfrm>
            <a:off x="5464723" y="3383003"/>
            <a:ext cx="2081904" cy="1714200"/>
          </a:xfrm>
          <a:prstGeom prst="rect">
            <a:avLst/>
          </a:prstGeom>
        </p:spPr>
      </p:pic>
      <p:sp>
        <p:nvSpPr>
          <p:cNvPr id="12" name="ZoneTexte 11">
            <a:extLst>
              <a:ext uri="{FF2B5EF4-FFF2-40B4-BE49-F238E27FC236}">
                <a16:creationId xmlns:a16="http://schemas.microsoft.com/office/drawing/2014/main" id="{944A4CEB-8FC2-20EA-1B36-0C0ECEE0416F}"/>
              </a:ext>
            </a:extLst>
          </p:cNvPr>
          <p:cNvSpPr txBox="1"/>
          <p:nvPr/>
        </p:nvSpPr>
        <p:spPr>
          <a:xfrm>
            <a:off x="5177755" y="5097203"/>
            <a:ext cx="2584896" cy="461665"/>
          </a:xfrm>
          <a:prstGeom prst="rect">
            <a:avLst/>
          </a:prstGeom>
          <a:noFill/>
        </p:spPr>
        <p:txBody>
          <a:bodyPr wrap="square">
            <a:spAutoFit/>
          </a:bodyPr>
          <a:lstStyle/>
          <a:p>
            <a:pPr algn="ctr"/>
            <a:r>
              <a:rPr lang="fr-CH" sz="12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177Lu-PSMA au CHUV</a:t>
            </a:r>
          </a:p>
          <a:p>
            <a:pPr algn="ctr"/>
            <a:r>
              <a:rPr lang="fr-CH" sz="12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(THIDOS, région glande salivaire)</a:t>
            </a:r>
            <a:endParaRPr lang="fr-FR" sz="1200"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41" name="Image 40">
            <a:extLst>
              <a:ext uri="{FF2B5EF4-FFF2-40B4-BE49-F238E27FC236}">
                <a16:creationId xmlns:a16="http://schemas.microsoft.com/office/drawing/2014/main" id="{8F527CC3-A7F7-92A1-F904-43F9BD10CAE3}"/>
              </a:ext>
            </a:extLst>
          </p:cNvPr>
          <p:cNvPicPr>
            <a:picLocks noChangeAspect="1"/>
          </p:cNvPicPr>
          <p:nvPr/>
        </p:nvPicPr>
        <p:blipFill>
          <a:blip r:embed="rId5"/>
          <a:stretch>
            <a:fillRect/>
          </a:stretch>
        </p:blipFill>
        <p:spPr>
          <a:xfrm>
            <a:off x="377711" y="3429829"/>
            <a:ext cx="4936668" cy="2120195"/>
          </a:xfrm>
          <a:prstGeom prst="rect">
            <a:avLst/>
          </a:prstGeom>
        </p:spPr>
      </p:pic>
    </p:spTree>
    <p:extLst>
      <p:ext uri="{BB962C8B-B14F-4D97-AF65-F5344CB8AC3E}">
        <p14:creationId xmlns:p14="http://schemas.microsoft.com/office/powerpoint/2010/main" val="2338077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63C3294-790B-BAE2-026B-D6B48FCC52EF}"/>
            </a:ext>
          </a:extLst>
        </p:cNvPr>
        <p:cNvGrpSpPr/>
        <p:nvPr/>
      </p:nvGrpSpPr>
      <p:grpSpPr bwMode="auto">
        <a:xfrm>
          <a:off x="0" y="0"/>
          <a:ext cx="0" cy="0"/>
          <a:chOff x="0" y="0"/>
          <a:chExt cx="0" cy="0"/>
        </a:xfrm>
      </p:grpSpPr>
      <p:sp>
        <p:nvSpPr>
          <p:cNvPr id="6" name="Espace réservé du numéro de diapositive 8">
            <a:extLst>
              <a:ext uri="{FF2B5EF4-FFF2-40B4-BE49-F238E27FC236}">
                <a16:creationId xmlns:a16="http://schemas.microsoft.com/office/drawing/2014/main" id="{773A36C3-9CB0-86AE-0E1C-3C760C9675A3}"/>
              </a:ext>
            </a:extLst>
          </p:cNvPr>
          <p:cNvSpPr>
            <a:spLocks noGrp="1"/>
          </p:cNvSpPr>
          <p:nvPr>
            <p:ph type="sldNum" sz="quarter" idx="12"/>
          </p:nvPr>
        </p:nvSpPr>
        <p:spPr bwMode="auto"/>
        <p:txBody>
          <a:bodyPr/>
          <a:lstStyle/>
          <a:p>
            <a:pPr>
              <a:defRPr/>
            </a:pPr>
            <a:fld id="{77E71596-5F9D-49C5-9701-16B3CA54319D}" type="slidenum">
              <a:rPr lang="fr-FR" noProof="0"/>
              <a:t>13</a:t>
            </a:fld>
            <a:endParaRPr lang="fr-FR" noProof="0" dirty="0"/>
          </a:p>
        </p:txBody>
      </p:sp>
      <p:sp>
        <p:nvSpPr>
          <p:cNvPr id="2" name="CustomShape 8">
            <a:extLst>
              <a:ext uri="{FF2B5EF4-FFF2-40B4-BE49-F238E27FC236}">
                <a16:creationId xmlns:a16="http://schemas.microsoft.com/office/drawing/2014/main" id="{C51E5F66-5579-FA12-0782-20AFDCF046F0}"/>
              </a:ext>
            </a:extLst>
          </p:cNvPr>
          <p:cNvSpPr/>
          <p:nvPr/>
        </p:nvSpPr>
        <p:spPr bwMode="auto">
          <a:xfrm>
            <a:off x="1061989" y="147554"/>
            <a:ext cx="3787781" cy="399815"/>
          </a:xfrm>
          <a:prstGeom prst="rect">
            <a:avLst/>
          </a:prstGeom>
          <a:noFill/>
          <a:ln w="12600">
            <a:noFill/>
          </a:ln>
        </p:spPr>
        <p:style>
          <a:lnRef idx="0">
            <a:srgbClr val="000000"/>
          </a:lnRef>
          <a:fillRef idx="0">
            <a:srgbClr val="000000"/>
          </a:fillRef>
          <a:effectRef idx="0">
            <a:srgbClr val="000000"/>
          </a:effectRef>
          <a:fontRef idx="minor"/>
        </p:style>
        <p:txBody>
          <a:bodyPr wrap="none" lIns="31490" tIns="31490" rIns="31490" bIns="31490" anchor="ctr"/>
          <a:lstStyle/>
          <a:p>
            <a:pPr>
              <a:lnSpc>
                <a:spcPct val="100000"/>
              </a:lnSpc>
              <a:defRPr/>
            </a:pPr>
            <a:r>
              <a:rPr lang="en-US" sz="2209">
                <a:solidFill>
                  <a:srgbClr val="00294B"/>
                </a:solidFill>
                <a:latin typeface="Helvetica Neue"/>
              </a:rPr>
              <a:t>Perspectives</a:t>
            </a:r>
            <a:endParaRPr sz="884"/>
          </a:p>
        </p:txBody>
      </p:sp>
      <p:sp>
        <p:nvSpPr>
          <p:cNvPr id="7" name="CustomShape 7">
            <a:extLst>
              <a:ext uri="{FF2B5EF4-FFF2-40B4-BE49-F238E27FC236}">
                <a16:creationId xmlns:a16="http://schemas.microsoft.com/office/drawing/2014/main" id="{89659314-7782-517A-79E8-A19C74035E0C}"/>
              </a:ext>
            </a:extLst>
          </p:cNvPr>
          <p:cNvSpPr/>
          <p:nvPr/>
        </p:nvSpPr>
        <p:spPr bwMode="auto">
          <a:xfrm>
            <a:off x="455035" y="882682"/>
            <a:ext cx="9862704" cy="4595334"/>
          </a:xfrm>
          <a:prstGeom prst="rect">
            <a:avLst/>
          </a:prstGeom>
          <a:noFill/>
          <a:ln w="12600">
            <a:noFill/>
          </a:ln>
        </p:spPr>
        <p:style>
          <a:lnRef idx="0">
            <a:srgbClr val="000000"/>
          </a:lnRef>
          <a:fillRef idx="0">
            <a:srgbClr val="000000"/>
          </a:fillRef>
          <a:effectRef idx="0">
            <a:srgbClr val="000000"/>
          </a:effectRef>
          <a:fontRef idx="minor"/>
        </p:style>
        <p:txBody>
          <a:bodyPr lIns="31490" tIns="31490" rIns="31490" bIns="31490" anchor="t"/>
          <a:lstStyle/>
          <a:p>
            <a:pPr marL="159">
              <a:spcBef>
                <a:spcPts val="1547"/>
              </a:spcBef>
              <a:buClr>
                <a:srgbClr val="000000"/>
              </a:buClr>
              <a:defRPr/>
            </a:pPr>
            <a:r>
              <a:rPr lang="fr-FR" sz="1679" b="1"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Moyen/long terme 2027-2030</a:t>
            </a:r>
            <a:endParaRPr lang="fr-FR" sz="1679"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291694" indent="-291535">
              <a:spcBef>
                <a:spcPts val="600"/>
              </a:spcBef>
              <a:buClr>
                <a:srgbClr val="000000"/>
              </a:buClr>
              <a:buFont typeface="StarSymbol"/>
              <a:buChar char="✓"/>
              <a:defRPr/>
            </a:pPr>
            <a:r>
              <a:rPr lang="fr-FR" sz="1600" b="1"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Étude de faisabilité clinique étendue </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portant sur le traitement à l’iode 131 des cancers différenciés de la thyroïde et des affections thyroïdiennes bénignes : corrélation entre la dose administrée, la dose attendue et les effets cliniques observés (IUCTO)</a:t>
            </a:r>
          </a:p>
          <a:p>
            <a:pPr marL="291694" indent="-291535">
              <a:spcBef>
                <a:spcPts val="600"/>
              </a:spcBef>
              <a:buClr>
                <a:srgbClr val="000000"/>
              </a:buClr>
              <a:buFont typeface="StarSymbol"/>
              <a:buChar char="✓"/>
              <a:defRPr/>
            </a:pP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Développement </a:t>
            </a:r>
            <a:r>
              <a:rPr lang="fr-FR" sz="1600" b="1"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d'une caméra hybride Anger/Compton </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dédiée au contrôle dosimétrique avec des rayonnements de moyenne-haute énergie (200keV-2MeV) pour l'alpha-thérapie ciblée avec de l’</a:t>
            </a:r>
            <a:r>
              <a:rPr lang="fr-FR" sz="1600" baseline="300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225</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Ac ou du </a:t>
            </a:r>
            <a:r>
              <a:rPr lang="fr-FR" sz="1600" baseline="300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212</a:t>
            </a:r>
            <a:r>
              <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Pb (tumeurs colorectales et neuroendocrines, mélanome, ...); lien MP Radionucliédes (PRALINE); demande financement PCSI 2026 (IJClab, INCIA, The Catholic University of Korea)</a:t>
            </a:r>
          </a:p>
          <a:p>
            <a:pPr marL="291694" indent="-291535">
              <a:spcBef>
                <a:spcPts val="1200"/>
              </a:spcBef>
              <a:buClr>
                <a:srgbClr val="000000"/>
              </a:buClr>
              <a:buFont typeface="StarSymbol"/>
              <a:buChar char="✓"/>
              <a:defRPr/>
            </a:pPr>
            <a:endPar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291694" indent="-291535">
              <a:spcBef>
                <a:spcPts val="1200"/>
              </a:spcBef>
              <a:buClr>
                <a:srgbClr val="000000"/>
              </a:buClr>
              <a:buFont typeface="StarSymbol"/>
              <a:buChar char="✓"/>
              <a:defRPr/>
            </a:pPr>
            <a:endParaRPr lang="fr-FR" sz="1600"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291694" indent="-291535">
              <a:spcBef>
                <a:spcPts val="1200"/>
              </a:spcBef>
              <a:buClr>
                <a:srgbClr val="000000"/>
              </a:buClr>
              <a:buFont typeface="StarSymbol"/>
              <a:buChar char="✓"/>
              <a:defRPr/>
            </a:pPr>
            <a:endParaRPr lang="fr-FR" sz="1679" noProof="1">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p:txBody>
      </p:sp>
      <p:grpSp>
        <p:nvGrpSpPr>
          <p:cNvPr id="9" name="Groupe 8">
            <a:extLst>
              <a:ext uri="{FF2B5EF4-FFF2-40B4-BE49-F238E27FC236}">
                <a16:creationId xmlns:a16="http://schemas.microsoft.com/office/drawing/2014/main" id="{B1B61EB0-F2C7-580D-230E-7872E1386A95}"/>
              </a:ext>
            </a:extLst>
          </p:cNvPr>
          <p:cNvGrpSpPr>
            <a:grpSpLocks noChangeAspect="1"/>
          </p:cNvGrpSpPr>
          <p:nvPr/>
        </p:nvGrpSpPr>
        <p:grpSpPr bwMode="auto">
          <a:xfrm>
            <a:off x="1737360" y="3226347"/>
            <a:ext cx="2640916" cy="2395685"/>
            <a:chOff x="14130754" y="3893661"/>
            <a:chExt cx="9552352" cy="8665341"/>
          </a:xfrm>
        </p:grpSpPr>
        <p:pic>
          <p:nvPicPr>
            <p:cNvPr id="10" name="Image 9">
              <a:extLst>
                <a:ext uri="{FF2B5EF4-FFF2-40B4-BE49-F238E27FC236}">
                  <a16:creationId xmlns:a16="http://schemas.microsoft.com/office/drawing/2014/main" id="{FDB4CE86-BD9C-3B96-6FD0-56755DDABD92}"/>
                </a:ext>
              </a:extLst>
            </p:cNvPr>
            <p:cNvPicPr>
              <a:picLocks noChangeAspect="1"/>
            </p:cNvPicPr>
            <p:nvPr/>
          </p:nvPicPr>
          <p:blipFill>
            <a:blip r:embed="rId3"/>
            <a:stretch/>
          </p:blipFill>
          <p:spPr bwMode="auto">
            <a:xfrm>
              <a:off x="15638785" y="4448637"/>
              <a:ext cx="8044321" cy="7344815"/>
            </a:xfrm>
            <a:prstGeom prst="rect">
              <a:avLst/>
            </a:prstGeom>
          </p:spPr>
        </p:pic>
        <p:sp>
          <p:nvSpPr>
            <p:cNvPr id="11" name="ZoneTexte 10">
              <a:extLst>
                <a:ext uri="{FF2B5EF4-FFF2-40B4-BE49-F238E27FC236}">
                  <a16:creationId xmlns:a16="http://schemas.microsoft.com/office/drawing/2014/main" id="{5C70D61C-451F-F1DC-5D10-7494961ABED4}"/>
                </a:ext>
              </a:extLst>
            </p:cNvPr>
            <p:cNvSpPr txBox="1"/>
            <p:nvPr/>
          </p:nvSpPr>
          <p:spPr bwMode="auto">
            <a:xfrm>
              <a:off x="19932323" y="3893661"/>
              <a:ext cx="2173502" cy="1226668"/>
            </a:xfrm>
            <a:prstGeom prst="rect">
              <a:avLst/>
            </a:prstGeom>
            <a:solidFill>
              <a:schemeClr val="bg1"/>
            </a:solidFill>
          </p:spPr>
          <p:txBody>
            <a:bodyPr wrap="none" rtlCol="0">
              <a:spAutoFit/>
            </a:bodyPr>
            <a:lstStyle/>
            <a:p>
              <a:pPr>
                <a:defRPr/>
              </a:pPr>
              <a:r>
                <a:rPr lang="fr-FR" sz="700"/>
                <a:t>Source   </a:t>
              </a:r>
              <a:endParaRPr/>
            </a:p>
            <a:p>
              <a:pPr>
                <a:defRPr/>
              </a:pPr>
              <a:r>
                <a:rPr lang="fr-FR" sz="700"/>
                <a:t>Gamma</a:t>
              </a:r>
              <a:endParaRPr/>
            </a:p>
          </p:txBody>
        </p:sp>
        <p:sp>
          <p:nvSpPr>
            <p:cNvPr id="12" name="ZoneTexte 11">
              <a:extLst>
                <a:ext uri="{FF2B5EF4-FFF2-40B4-BE49-F238E27FC236}">
                  <a16:creationId xmlns:a16="http://schemas.microsoft.com/office/drawing/2014/main" id="{E5ED77BE-C6B2-663F-45DC-04C69303223A}"/>
                </a:ext>
              </a:extLst>
            </p:cNvPr>
            <p:cNvSpPr txBox="1"/>
            <p:nvPr/>
          </p:nvSpPr>
          <p:spPr bwMode="auto">
            <a:xfrm>
              <a:off x="14130754" y="4894926"/>
              <a:ext cx="3649333" cy="797334"/>
            </a:xfrm>
            <a:prstGeom prst="rect">
              <a:avLst/>
            </a:prstGeom>
            <a:solidFill>
              <a:schemeClr val="bg1"/>
            </a:solidFill>
          </p:spPr>
          <p:txBody>
            <a:bodyPr wrap="none" rtlCol="0">
              <a:spAutoFit/>
            </a:bodyPr>
            <a:lstStyle/>
            <a:p>
              <a:pPr algn="r">
                <a:defRPr/>
              </a:pPr>
              <a:r>
                <a:rPr lang="fr-FR" sz="700"/>
                <a:t>     Cône Compton</a:t>
              </a:r>
              <a:endParaRPr/>
            </a:p>
          </p:txBody>
        </p:sp>
        <p:sp>
          <p:nvSpPr>
            <p:cNvPr id="13" name="ZoneTexte 12">
              <a:extLst>
                <a:ext uri="{FF2B5EF4-FFF2-40B4-BE49-F238E27FC236}">
                  <a16:creationId xmlns:a16="http://schemas.microsoft.com/office/drawing/2014/main" id="{E5414C50-4637-D0DC-6AD4-0D1282D62A87}"/>
                </a:ext>
              </a:extLst>
            </p:cNvPr>
            <p:cNvSpPr txBox="1"/>
            <p:nvPr/>
          </p:nvSpPr>
          <p:spPr bwMode="auto">
            <a:xfrm>
              <a:off x="15328157" y="8475379"/>
              <a:ext cx="3368482" cy="1656000"/>
            </a:xfrm>
            <a:prstGeom prst="rect">
              <a:avLst/>
            </a:prstGeom>
            <a:solidFill>
              <a:schemeClr val="bg1"/>
            </a:solidFill>
          </p:spPr>
          <p:txBody>
            <a:bodyPr wrap="none" rtlCol="0">
              <a:spAutoFit/>
            </a:bodyPr>
            <a:lstStyle/>
            <a:p>
              <a:pPr algn="r">
                <a:defRPr/>
              </a:pPr>
              <a:r>
                <a:rPr lang="fr-FR" sz="700"/>
                <a:t>Detector/diffuser</a:t>
              </a:r>
              <a:endParaRPr/>
            </a:p>
            <a:p>
              <a:pPr algn="r">
                <a:defRPr/>
              </a:pPr>
              <a:r>
                <a:rPr lang="fr-FR" sz="700"/>
                <a:t>Low Z</a:t>
              </a:r>
              <a:endParaRPr/>
            </a:p>
            <a:p>
              <a:pPr algn="r">
                <a:defRPr/>
              </a:pPr>
              <a:endParaRPr lang="fr-FR" sz="700"/>
            </a:p>
          </p:txBody>
        </p:sp>
        <p:sp>
          <p:nvSpPr>
            <p:cNvPr id="14" name="ZoneTexte 13">
              <a:extLst>
                <a:ext uri="{FF2B5EF4-FFF2-40B4-BE49-F238E27FC236}">
                  <a16:creationId xmlns:a16="http://schemas.microsoft.com/office/drawing/2014/main" id="{28954342-B531-12C2-2780-CE3DACE26CBE}"/>
                </a:ext>
              </a:extLst>
            </p:cNvPr>
            <p:cNvSpPr txBox="1"/>
            <p:nvPr/>
          </p:nvSpPr>
          <p:spPr bwMode="auto">
            <a:xfrm>
              <a:off x="15609522" y="10903003"/>
              <a:ext cx="3087117" cy="1656000"/>
            </a:xfrm>
            <a:prstGeom prst="rect">
              <a:avLst/>
            </a:prstGeom>
            <a:solidFill>
              <a:schemeClr val="bg1"/>
            </a:solidFill>
          </p:spPr>
          <p:txBody>
            <a:bodyPr wrap="none" rtlCol="0">
              <a:spAutoFit/>
            </a:bodyPr>
            <a:lstStyle/>
            <a:p>
              <a:pPr algn="r">
                <a:defRPr/>
              </a:pPr>
              <a:r>
                <a:rPr lang="fr-FR" sz="700"/>
                <a:t>Calorimeter</a:t>
              </a:r>
            </a:p>
            <a:p>
              <a:pPr algn="r">
                <a:defRPr/>
              </a:pPr>
              <a:r>
                <a:rPr lang="fr-FR" sz="700"/>
                <a:t>High Z</a:t>
              </a:r>
              <a:endParaRPr/>
            </a:p>
            <a:p>
              <a:pPr algn="r">
                <a:defRPr/>
              </a:pPr>
              <a:r>
                <a:rPr lang="fr-FR" sz="700"/>
                <a:t>                       </a:t>
              </a:r>
              <a:endParaRPr/>
            </a:p>
          </p:txBody>
        </p:sp>
      </p:grpSp>
      <p:pic>
        <p:nvPicPr>
          <p:cNvPr id="15" name="image11.png">
            <a:extLst>
              <a:ext uri="{FF2B5EF4-FFF2-40B4-BE49-F238E27FC236}">
                <a16:creationId xmlns:a16="http://schemas.microsoft.com/office/drawing/2014/main" id="{A38B7BFA-17BE-50DF-7A27-C16AC73EE594}"/>
              </a:ext>
            </a:extLst>
          </p:cNvPr>
          <p:cNvPicPr>
            <a:picLocks noChangeAspect="1"/>
          </p:cNvPicPr>
          <p:nvPr/>
        </p:nvPicPr>
        <p:blipFill>
          <a:blip r:embed="rId4"/>
          <a:srcRect/>
          <a:stretch>
            <a:fillRect/>
          </a:stretch>
        </p:blipFill>
        <p:spPr>
          <a:xfrm>
            <a:off x="5530404" y="3217450"/>
            <a:ext cx="3024335" cy="2404582"/>
          </a:xfrm>
          <a:prstGeom prst="rect">
            <a:avLst/>
          </a:prstGeom>
          <a:ln/>
        </p:spPr>
      </p:pic>
    </p:spTree>
    <p:extLst>
      <p:ext uri="{BB962C8B-B14F-4D97-AF65-F5344CB8AC3E}">
        <p14:creationId xmlns:p14="http://schemas.microsoft.com/office/powerpoint/2010/main" val="65774604"/>
      </p:ext>
    </p:extLst>
  </p:cSld>
  <p:clrMapOvr>
    <a:masterClrMapping/>
  </p:clrMapOvr>
</p:sld>
</file>

<file path=ppt/theme/theme1.xml><?xml version="1.0" encoding="utf-8"?>
<a:theme xmlns:a="http://schemas.openxmlformats.org/drawingml/2006/main" name="1_modele-IJCLAb-powerpoin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modele-IJCLAb-powerpoin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75501</TotalTime>
  <Words>1098</Words>
  <Application>Microsoft Macintosh PowerPoint</Application>
  <PresentationFormat>Personnalisé</PresentationFormat>
  <Paragraphs>142</Paragraphs>
  <Slides>13</Slides>
  <Notes>12</Notes>
  <HiddenSlides>0</HiddenSlides>
  <MMClips>0</MMClips>
  <ScaleCrop>false</ScaleCrop>
  <HeadingPairs>
    <vt:vector size="6" baseType="variant">
      <vt:variant>
        <vt:lpstr>Polices utilisées</vt:lpstr>
      </vt:variant>
      <vt:variant>
        <vt:i4>8</vt:i4>
      </vt:variant>
      <vt:variant>
        <vt:lpstr>Thème</vt:lpstr>
      </vt:variant>
      <vt:variant>
        <vt:i4>2</vt:i4>
      </vt:variant>
      <vt:variant>
        <vt:lpstr>Titres des diapositives</vt:lpstr>
      </vt:variant>
      <vt:variant>
        <vt:i4>13</vt:i4>
      </vt:variant>
    </vt:vector>
  </HeadingPairs>
  <TitlesOfParts>
    <vt:vector size="23" baseType="lpstr">
      <vt:lpstr>Arial</vt:lpstr>
      <vt:lpstr>Arial</vt:lpstr>
      <vt:lpstr>Calibri</vt:lpstr>
      <vt:lpstr>Calibri Light</vt:lpstr>
      <vt:lpstr>Helvetica Neue</vt:lpstr>
      <vt:lpstr>LMRoman12</vt:lpstr>
      <vt:lpstr>StarSymbol</vt:lpstr>
      <vt:lpstr>Times New Roman</vt:lpstr>
      <vt:lpstr>1_modele-IJCLAb-powerpoint</vt:lpstr>
      <vt:lpstr>2_modele-IJCLAb-powerpoint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Luc Petizon</dc:creator>
  <cp:lastModifiedBy>laurent.menard@ijclab.in2p3.fr</cp:lastModifiedBy>
  <cp:revision>1935</cp:revision>
  <cp:lastPrinted>2025-04-04T08:15:39Z</cp:lastPrinted>
  <dcterms:created xsi:type="dcterms:W3CDTF">2011-03-09T16:37:49Z</dcterms:created>
  <dcterms:modified xsi:type="dcterms:W3CDTF">2026-09-28T08:21:50Z</dcterms:modified>
</cp:coreProperties>
</file>