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7" r:id="rId1"/>
  </p:sldMasterIdLst>
  <p:notesMasterIdLst>
    <p:notesMasterId r:id="rId17"/>
  </p:notesMasterIdLst>
  <p:sldIdLst>
    <p:sldId id="262" r:id="rId2"/>
    <p:sldId id="314" r:id="rId3"/>
    <p:sldId id="367" r:id="rId4"/>
    <p:sldId id="368" r:id="rId5"/>
    <p:sldId id="369" r:id="rId6"/>
    <p:sldId id="378" r:id="rId7"/>
    <p:sldId id="385" r:id="rId8"/>
    <p:sldId id="386" r:id="rId9"/>
    <p:sldId id="384" r:id="rId10"/>
    <p:sldId id="387" r:id="rId11"/>
    <p:sldId id="388" r:id="rId12"/>
    <p:sldId id="375" r:id="rId13"/>
    <p:sldId id="370" r:id="rId14"/>
    <p:sldId id="380" r:id="rId15"/>
    <p:sldId id="334" r:id="rId16"/>
  </p:sldIdLst>
  <p:sldSz cx="10772775" cy="6059488"/>
  <p:notesSz cx="6858000" cy="9144000"/>
  <p:defaultTextStyle>
    <a:defPPr>
      <a:defRPr lang="fr-FR"/>
    </a:defPPr>
    <a:lvl1pPr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501650" indent="-44450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1004888" indent="-90488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508125" indent="-13652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2009775" indent="-180975" algn="l" defTabSz="1004888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909">
          <p15:clr>
            <a:srgbClr val="A4A3A4"/>
          </p15:clr>
        </p15:guide>
        <p15:guide id="2" pos="339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FF"/>
    <a:srgbClr val="548235"/>
    <a:srgbClr val="E7E6E6"/>
    <a:srgbClr val="8D569B"/>
    <a:srgbClr val="7030A0"/>
    <a:srgbClr val="D7E4BD"/>
    <a:srgbClr val="FF1D1D"/>
    <a:srgbClr val="EE86EE"/>
    <a:srgbClr val="00B050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05" autoAdjust="0"/>
    <p:restoredTop sz="94828" autoAdjust="0"/>
  </p:normalViewPr>
  <p:slideViewPr>
    <p:cSldViewPr>
      <p:cViewPr varScale="1">
        <p:scale>
          <a:sx n="93" d="100"/>
          <a:sy n="93" d="100"/>
        </p:scale>
        <p:origin x="653" y="62"/>
      </p:cViewPr>
      <p:guideLst>
        <p:guide orient="horz" pos="1909"/>
        <p:guide pos="339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A0983F0-3B2B-4346-9D34-6FF74AEF7015}" type="datetimeFigureOut">
              <a:rPr lang="fr-FR"/>
              <a:pPr>
                <a:defRPr/>
              </a:pPr>
              <a:t>19/10/2026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defTabSz="1005537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3BC699F-DBFB-4FA7-9A20-949047200ED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395271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logo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7" y="0"/>
            <a:ext cx="10772418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918" y="149425"/>
            <a:ext cx="8424938" cy="43204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902578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-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0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173918" y="149425"/>
            <a:ext cx="8424938" cy="432048"/>
          </a:xfrm>
        </p:spPr>
        <p:txBody>
          <a:bodyPr>
            <a:normAutofit/>
          </a:bodyPr>
          <a:lstStyle>
            <a:lvl1pPr algn="ctr"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125629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ap-ijcla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" y="0"/>
            <a:ext cx="10772420" cy="6059487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3" y="149425"/>
            <a:ext cx="8208911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3326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-slide-fili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" y="0"/>
            <a:ext cx="10772420" cy="6059487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6208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-slide-per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" y="0"/>
            <a:ext cx="10772420" cy="6059486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1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lang="fr-FR" sz="2400" b="1" kern="1200" dirty="0" smtClean="0">
                <a:solidFill>
                  <a:srgbClr val="00294B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0099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tutel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" y="0"/>
            <a:ext cx="10772420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25913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0"/>
            <a:ext cx="10772418" cy="6059486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36140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0"/>
            <a:ext cx="10772418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70654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fili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0"/>
            <a:ext cx="10772417" cy="605948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561091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lide-2-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" y="0"/>
            <a:ext cx="10772417" cy="6059484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90044" y="149425"/>
            <a:ext cx="5688632" cy="432048"/>
          </a:xfrm>
        </p:spPr>
        <p:txBody>
          <a:bodyPr>
            <a:normAutofit/>
          </a:bodyPr>
          <a:lstStyle>
            <a:lvl1pPr>
              <a:defRPr sz="2400" b="1">
                <a:solidFill>
                  <a:srgbClr val="00294B"/>
                </a:solidFill>
              </a:defRPr>
            </a:lvl1pPr>
          </a:lstStyle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485900"/>
            <a:ext cx="4557712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 hasCustomPrompt="1"/>
          </p:nvPr>
        </p:nvSpPr>
        <p:spPr>
          <a:xfrm>
            <a:off x="741363" y="2212975"/>
            <a:ext cx="4557712" cy="3255963"/>
          </a:xfrm>
        </p:spPr>
        <p:txBody>
          <a:bodyPr/>
          <a:lstStyle>
            <a:lvl1pPr>
              <a:defRPr>
                <a:solidFill>
                  <a:srgbClr val="FF6700"/>
                </a:solidFill>
              </a:defRPr>
            </a:lvl1pPr>
            <a:lvl2pPr>
              <a:defRPr>
                <a:solidFill>
                  <a:srgbClr val="00294B"/>
                </a:solidFill>
              </a:defRPr>
            </a:lvl2pPr>
            <a:lvl3pPr>
              <a:defRPr>
                <a:solidFill>
                  <a:srgbClr val="456487"/>
                </a:solidFill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5453063" y="1485900"/>
            <a:ext cx="4579937" cy="727075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294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 hasCustomPrompt="1"/>
          </p:nvPr>
        </p:nvSpPr>
        <p:spPr>
          <a:xfrm>
            <a:off x="5453063" y="2212975"/>
            <a:ext cx="4579937" cy="3255963"/>
          </a:xfrm>
        </p:spPr>
        <p:txBody>
          <a:bodyPr/>
          <a:lstStyle>
            <a:lvl1pPr marL="228600" indent="-228600">
              <a:defRPr lang="fr-FR" sz="2800" kern="1200" dirty="0" smtClean="0">
                <a:solidFill>
                  <a:srgbClr val="FF6700"/>
                </a:solidFill>
                <a:latin typeface="+mn-lt"/>
                <a:ea typeface="+mn-ea"/>
                <a:cs typeface="+mn-cs"/>
              </a:defRPr>
            </a:lvl1pPr>
            <a:lvl2pPr marL="685800" indent="-228600">
              <a:defRPr lang="fr-FR" sz="2400" kern="1200" dirty="0" smtClean="0">
                <a:solidFill>
                  <a:srgbClr val="00294B"/>
                </a:solidFill>
                <a:latin typeface="+mn-lt"/>
                <a:ea typeface="+mn-ea"/>
                <a:cs typeface="+mn-cs"/>
              </a:defRPr>
            </a:lvl2pPr>
            <a:lvl3pPr marL="1143000" indent="-228600">
              <a:defRPr lang="fr-FR" sz="2000" kern="1200" dirty="0" smtClean="0">
                <a:solidFill>
                  <a:srgbClr val="456487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rgbClr val="456487"/>
                </a:solidFill>
              </a:defRPr>
            </a:lvl4pPr>
            <a:lvl5pPr>
              <a:defRPr>
                <a:solidFill>
                  <a:srgbClr val="456487"/>
                </a:solidFill>
              </a:defRPr>
            </a:lvl5pPr>
          </a:lstStyle>
          <a:p>
            <a:pPr marL="228600" lvl="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Modifier les styles du texte du masque</a:t>
            </a:r>
          </a:p>
          <a:p>
            <a:pPr marL="685800" lvl="1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Deuxième niveau</a:t>
            </a:r>
          </a:p>
          <a:p>
            <a:pPr marL="1143000" lvl="2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201812" y="5714820"/>
            <a:ext cx="2411556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2938116" y="5714820"/>
            <a:ext cx="4896544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159407" y="5714820"/>
            <a:ext cx="2422525" cy="3222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7E71596-5F9D-49C5-9701-16B3CA5431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7070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741363" y="322263"/>
            <a:ext cx="9290050" cy="11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41363" y="1612900"/>
            <a:ext cx="9290050" cy="3844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741363" y="561657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22/10/2026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568700" y="5616575"/>
            <a:ext cx="363537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7608888" y="5616575"/>
            <a:ext cx="2422525" cy="32226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71596-5F9D-49C5-9701-16B3CA54319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64658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1" r:id="rId3"/>
    <p:sldLayoutId id="2147483708" r:id="rId4"/>
    <p:sldLayoutId id="2147483709" r:id="rId5"/>
    <p:sldLayoutId id="2147483702" r:id="rId6"/>
    <p:sldLayoutId id="2147483703" r:id="rId7"/>
    <p:sldLayoutId id="2147483704" r:id="rId8"/>
    <p:sldLayoutId id="2147483710" r:id="rId9"/>
    <p:sldLayoutId id="2147483711" r:id="rId10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atrium.in2p3.fr/d3f9a2cf-7b62-4458-a570-963547a16e19" TargetMode="Externa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4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1" y="2093640"/>
            <a:ext cx="10772775" cy="1152128"/>
          </a:xfrm>
          <a:prstGeom prst="rect">
            <a:avLst/>
          </a:prstGeom>
          <a:solidFill>
            <a:srgbClr val="99B9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0" y="2381672"/>
            <a:ext cx="10772775" cy="553998"/>
          </a:xfrm>
          <a:prstGeom prst="rect">
            <a:avLst/>
          </a:prstGeom>
          <a:solidFill>
            <a:srgbClr val="EB671C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 smtClean="0">
                <a:solidFill>
                  <a:schemeClr val="bg1"/>
                </a:solidFill>
              </a:rPr>
              <a:t>Le projet FRIENDS</a:t>
            </a:r>
            <a:r>
              <a:rPr lang="en-US" sz="3000" b="1" baseline="30000" dirty="0" smtClean="0">
                <a:solidFill>
                  <a:schemeClr val="bg1"/>
                </a:solidFill>
              </a:rPr>
              <a:t>3 </a:t>
            </a:r>
            <a:r>
              <a:rPr lang="en-US" sz="3000" b="1" dirty="0" smtClean="0">
                <a:solidFill>
                  <a:schemeClr val="bg1"/>
                </a:solidFill>
              </a:rPr>
              <a:t>(+GISELE)</a:t>
            </a:r>
            <a:endParaRPr lang="fr-FR" sz="3000" b="1" dirty="0">
              <a:solidFill>
                <a:schemeClr val="bg1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-7113" y="4072841"/>
            <a:ext cx="107727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/>
              <a:t>Vladimir Manea</a:t>
            </a:r>
          </a:p>
          <a:p>
            <a:pPr algn="ctr"/>
            <a:r>
              <a:rPr lang="fr-FR" sz="1600" dirty="0" smtClean="0"/>
              <a:t>IJCLab, Orsay, France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</a:t>
            </a:fld>
            <a:endParaRPr lang="fr-FR" dirty="0"/>
          </a:p>
        </p:txBody>
      </p:sp>
      <p:sp>
        <p:nvSpPr>
          <p:cNvPr id="2" name="ZoneTexte 1"/>
          <p:cNvSpPr txBox="1"/>
          <p:nvPr/>
        </p:nvSpPr>
        <p:spPr>
          <a:xfrm>
            <a:off x="11651083" y="3965848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14" name="Picture 67"/>
          <p:cNvPicPr>
            <a:picLocks noChangeAspect="1"/>
          </p:cNvPicPr>
          <p:nvPr/>
        </p:nvPicPr>
        <p:blipFill>
          <a:blip r:embed="rId2"/>
          <a:srcRect l="45693" b="24276"/>
          <a:stretch>
            <a:fillRect/>
          </a:stretch>
        </p:blipFill>
        <p:spPr>
          <a:xfrm>
            <a:off x="345827" y="4385231"/>
            <a:ext cx="966077" cy="991989"/>
          </a:xfrm>
          <a:prstGeom prst="rect">
            <a:avLst/>
          </a:prstGeom>
        </p:spPr>
      </p:pic>
      <p:sp>
        <p:nvSpPr>
          <p:cNvPr id="15" name="Text Box 68"/>
          <p:cNvSpPr txBox="1"/>
          <p:nvPr/>
        </p:nvSpPr>
        <p:spPr>
          <a:xfrm>
            <a:off x="-12459" y="5358186"/>
            <a:ext cx="2002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sz="1400" dirty="0" smtClean="0">
                <a:sym typeface="+mn-ea"/>
              </a:rPr>
              <a:t>ANR-21-CE31-0001</a:t>
            </a:r>
            <a:endParaRPr lang="en-US" sz="1400" dirty="0">
              <a:sym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2064803" y="3195943"/>
            <a:ext cx="66431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800" dirty="0" smtClean="0"/>
              <a:t>Fast Radioactive Ion Extraction and Neutralization Device for S</a:t>
            </a:r>
            <a:r>
              <a:rPr lang="fr-FR" sz="1800" baseline="30000" dirty="0" smtClean="0"/>
              <a:t>3</a:t>
            </a:r>
            <a:endParaRPr lang="fr-FR" sz="1800" baseline="30000" dirty="0"/>
          </a:p>
        </p:txBody>
      </p:sp>
    </p:spTree>
    <p:extLst>
      <p:ext uri="{BB962C8B-B14F-4D97-AF65-F5344CB8AC3E}">
        <p14:creationId xmlns:p14="http://schemas.microsoft.com/office/powerpoint/2010/main" val="300184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sp>
        <p:nvSpPr>
          <p:cNvPr id="10" name="ZoneTexte 9"/>
          <p:cNvSpPr txBox="1"/>
          <p:nvPr/>
        </p:nvSpPr>
        <p:spPr>
          <a:xfrm>
            <a:off x="2002011" y="1805608"/>
            <a:ext cx="590465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800" dirty="0" smtClean="0"/>
              <a:t>Rappel: objectifs du projet FRIENDS</a:t>
            </a:r>
            <a:r>
              <a:rPr lang="fr-FR" sz="1800" baseline="30000" dirty="0" smtClean="0"/>
              <a:t>3</a:t>
            </a:r>
            <a:endParaRPr lang="fr-FR" sz="1800" baseline="30000" dirty="0"/>
          </a:p>
          <a:p>
            <a:endParaRPr lang="fr-FR" sz="18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800" dirty="0" smtClean="0"/>
              <a:t>Organigramme et ressources humaines</a:t>
            </a:r>
          </a:p>
          <a:p>
            <a:endParaRPr lang="fr-FR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800" dirty="0" smtClean="0"/>
              <a:t>Résultats 2025-2026</a:t>
            </a:r>
            <a:endParaRPr lang="fr-FR" sz="1800" baseline="30000" dirty="0" smtClean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800" dirty="0" smtClean="0"/>
              <a:t>Budget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fr-FR" sz="1800" dirty="0" smtClean="0"/>
              <a:t>Perspectives</a:t>
            </a:r>
            <a:endParaRPr lang="fr-FR" sz="1800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fr-FR" sz="1800" dirty="0" smtClean="0"/>
          </a:p>
        </p:txBody>
      </p:sp>
    </p:spTree>
    <p:extLst>
      <p:ext uri="{BB962C8B-B14F-4D97-AF65-F5344CB8AC3E}">
        <p14:creationId xmlns:p14="http://schemas.microsoft.com/office/powerpoint/2010/main" val="77994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du projet</a:t>
            </a:r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2722091" y="806816"/>
            <a:ext cx="4985215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Objectifs globaux du projet FRIENDS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Réduire le temps d’extraction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Améliorer l’efficacité de neutralisation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/>
              <a:t>Idéalement achever les deux en même temps</a:t>
            </a:r>
          </a:p>
        </p:txBody>
      </p:sp>
      <p:pic>
        <p:nvPicPr>
          <p:cNvPr id="12" name="Picture 67"/>
          <p:cNvPicPr>
            <a:picLocks noChangeAspect="1"/>
          </p:cNvPicPr>
          <p:nvPr/>
        </p:nvPicPr>
        <p:blipFill>
          <a:blip r:embed="rId2"/>
          <a:srcRect l="45693" b="24276"/>
          <a:stretch>
            <a:fillRect/>
          </a:stretch>
        </p:blipFill>
        <p:spPr>
          <a:xfrm>
            <a:off x="4207257" y="4891857"/>
            <a:ext cx="720080" cy="739394"/>
          </a:xfrm>
          <a:prstGeom prst="rect">
            <a:avLst/>
          </a:prstGeom>
        </p:spPr>
      </p:pic>
      <p:sp>
        <p:nvSpPr>
          <p:cNvPr id="13" name="Text Box 68"/>
          <p:cNvSpPr txBox="1"/>
          <p:nvPr/>
        </p:nvSpPr>
        <p:spPr>
          <a:xfrm>
            <a:off x="5034637" y="5107665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en-US" sz="1400" dirty="0" smtClean="0">
                <a:sym typeface="+mn-ea"/>
              </a:rPr>
              <a:t>ANR-21-CE31-0001</a:t>
            </a:r>
            <a:endParaRPr lang="en-US" sz="1400" dirty="0">
              <a:sym typeface="+mn-ea"/>
            </a:endParaRPr>
          </a:p>
        </p:txBody>
      </p:sp>
      <p:pic>
        <p:nvPicPr>
          <p:cNvPr id="15" name="Picture 17" descr="newGeo3D(1)"/>
          <p:cNvPicPr>
            <a:picLocks noChangeAspect="1"/>
          </p:cNvPicPr>
          <p:nvPr/>
        </p:nvPicPr>
        <p:blipFill>
          <a:blip r:embed="rId3"/>
          <a:srcRect l="29955" t="5091" r="22519" b="4027"/>
          <a:stretch>
            <a:fillRect/>
          </a:stretch>
        </p:blipFill>
        <p:spPr>
          <a:xfrm>
            <a:off x="2866107" y="3484306"/>
            <a:ext cx="1082827" cy="1654754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102083" y="3773074"/>
            <a:ext cx="2836033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800" dirty="0" smtClean="0"/>
              <a:t>…</a:t>
            </a:r>
          </a:p>
          <a:p>
            <a:r>
              <a:rPr lang="fr-FR" sz="800" dirty="0" smtClean="0"/>
              <a:t>G</a:t>
            </a:r>
            <a:r>
              <a:rPr lang="fr-FR" sz="800" dirty="0"/>
              <a:t>. Savard et al., NIM B 204, 582-586 (2003)</a:t>
            </a:r>
          </a:p>
          <a:p>
            <a:r>
              <a:rPr lang="fr-FR" sz="800" dirty="0" smtClean="0"/>
              <a:t>S</a:t>
            </a:r>
            <a:r>
              <a:rPr lang="fr-FR" sz="800" dirty="0"/>
              <a:t>. Schwarz et al., NIM B 204, 507-511 (2003) </a:t>
            </a:r>
          </a:p>
          <a:p>
            <a:r>
              <a:rPr lang="fr-FR" sz="800" dirty="0" smtClean="0"/>
              <a:t>J</a:t>
            </a:r>
            <a:r>
              <a:rPr lang="fr-FR" sz="800" dirty="0"/>
              <a:t>. B. </a:t>
            </a:r>
            <a:r>
              <a:rPr lang="fr-FR" sz="800" dirty="0" err="1" smtClean="0"/>
              <a:t>Neumayr</a:t>
            </a:r>
            <a:r>
              <a:rPr lang="fr-FR" sz="800" dirty="0" smtClean="0"/>
              <a:t> et al.,</a:t>
            </a:r>
            <a:r>
              <a:rPr lang="en-US" sz="800" dirty="0"/>
              <a:t> </a:t>
            </a:r>
            <a:r>
              <a:rPr lang="en-US" sz="800" dirty="0" smtClean="0"/>
              <a:t>Rev. Sci. </a:t>
            </a:r>
            <a:r>
              <a:rPr lang="en-US" sz="800" dirty="0" err="1" smtClean="0"/>
              <a:t>Instrum</a:t>
            </a:r>
            <a:r>
              <a:rPr lang="en-US" sz="800" dirty="0" smtClean="0"/>
              <a:t>. </a:t>
            </a:r>
            <a:r>
              <a:rPr lang="en-US" sz="800" dirty="0"/>
              <a:t>77, 065109 (2006</a:t>
            </a:r>
            <a:r>
              <a:rPr lang="en-US" sz="800" dirty="0" smtClean="0"/>
              <a:t>)</a:t>
            </a:r>
          </a:p>
          <a:p>
            <a:r>
              <a:rPr lang="fr-FR" sz="800" dirty="0"/>
              <a:t>J. B. </a:t>
            </a:r>
            <a:r>
              <a:rPr lang="fr-FR" sz="800" dirty="0" err="1"/>
              <a:t>Neumayr</a:t>
            </a:r>
            <a:r>
              <a:rPr lang="fr-FR" sz="800" dirty="0"/>
              <a:t> et </a:t>
            </a:r>
            <a:r>
              <a:rPr lang="fr-FR" sz="800" dirty="0" smtClean="0"/>
              <a:t>al., </a:t>
            </a:r>
            <a:r>
              <a:rPr lang="en-US" sz="800" dirty="0" smtClean="0"/>
              <a:t>NIM </a:t>
            </a:r>
            <a:r>
              <a:rPr lang="en-US" sz="800" dirty="0"/>
              <a:t>B </a:t>
            </a:r>
            <a:r>
              <a:rPr lang="en-US" sz="800" dirty="0" smtClean="0"/>
              <a:t>244, 489–500 </a:t>
            </a:r>
            <a:r>
              <a:rPr lang="en-US" sz="800" dirty="0"/>
              <a:t>(2006</a:t>
            </a:r>
            <a:r>
              <a:rPr lang="en-US" sz="800" dirty="0" smtClean="0"/>
              <a:t>)</a:t>
            </a:r>
          </a:p>
          <a:p>
            <a:r>
              <a:rPr lang="en-US" sz="800" dirty="0"/>
              <a:t>C. </a:t>
            </a:r>
            <a:r>
              <a:rPr lang="en-US" sz="800" dirty="0" err="1" smtClean="0"/>
              <a:t>Droese</a:t>
            </a:r>
            <a:r>
              <a:rPr lang="en-US" sz="800" dirty="0"/>
              <a:t> et al., </a:t>
            </a:r>
            <a:r>
              <a:rPr lang="en-US" sz="800" dirty="0" smtClean="0"/>
              <a:t>NIM B 338, 126–138 (2014)</a:t>
            </a:r>
          </a:p>
          <a:p>
            <a:r>
              <a:rPr lang="en-US" sz="800" dirty="0"/>
              <a:t>M. </a:t>
            </a:r>
            <a:r>
              <a:rPr lang="en-US" sz="800" dirty="0" err="1" smtClean="0"/>
              <a:t>Ranjan</a:t>
            </a:r>
            <a:r>
              <a:rPr lang="en-US" sz="800" dirty="0" smtClean="0"/>
              <a:t> et al., NIM B 770, 87-97 (2015)</a:t>
            </a:r>
          </a:p>
          <a:p>
            <a:r>
              <a:rPr lang="en-US" sz="800" dirty="0" smtClean="0"/>
              <a:t>…</a:t>
            </a:r>
            <a:endParaRPr lang="en-US" sz="800" dirty="0"/>
          </a:p>
        </p:txBody>
      </p:sp>
      <p:sp>
        <p:nvSpPr>
          <p:cNvPr id="19" name="ZoneTexte 18"/>
          <p:cNvSpPr txBox="1"/>
          <p:nvPr/>
        </p:nvSpPr>
        <p:spPr>
          <a:xfrm>
            <a:off x="4491152" y="3647261"/>
            <a:ext cx="5616623" cy="116955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Méthodes du projet FRIENDS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Simulations détaillées 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Conception construction d’un démonstrateur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/>
              <a:t>Tests avec lasers </a:t>
            </a:r>
            <a:r>
              <a:rPr lang="fr-FR" sz="1400" dirty="0" smtClean="0"/>
              <a:t>au GANIL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Conception d’une nouvelle cellule à gaz pour 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-LEB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662549" y="1784021"/>
            <a:ext cx="8709626" cy="1708188"/>
            <a:chOff x="474954" y="1876041"/>
            <a:chExt cx="9646789" cy="1891989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64144" y="2036834"/>
              <a:ext cx="4669212" cy="1512168"/>
            </a:xfrm>
            <a:prstGeom prst="rect">
              <a:avLst/>
            </a:prstGeom>
          </p:spPr>
        </p:pic>
        <p:sp>
          <p:nvSpPr>
            <p:cNvPr id="17" name="Rectangle 16"/>
            <p:cNvSpPr/>
            <p:nvPr/>
          </p:nvSpPr>
          <p:spPr>
            <a:xfrm>
              <a:off x="5296771" y="3495316"/>
              <a:ext cx="3122019" cy="2727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da-DK" sz="1000" dirty="0"/>
                <a:t>S. Raeder et al., NIM B 463, 272-276 (2020</a:t>
              </a:r>
              <a:r>
                <a:rPr lang="da-DK" sz="1000" dirty="0" smtClean="0"/>
                <a:t>)</a:t>
              </a:r>
              <a:endParaRPr lang="da-DK" sz="1000" dirty="0"/>
            </a:p>
          </p:txBody>
        </p:sp>
        <p:cxnSp>
          <p:nvCxnSpPr>
            <p:cNvPr id="18" name="Connecteur droit avec flèche 17"/>
            <p:cNvCxnSpPr/>
            <p:nvPr/>
          </p:nvCxnSpPr>
          <p:spPr>
            <a:xfrm>
              <a:off x="5079681" y="3270956"/>
              <a:ext cx="211576" cy="37434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Flèche vers le bas 19"/>
            <p:cNvSpPr/>
            <p:nvPr/>
          </p:nvSpPr>
          <p:spPr>
            <a:xfrm>
              <a:off x="7447609" y="2174299"/>
              <a:ext cx="756796" cy="1101276"/>
            </a:xfrm>
            <a:prstGeom prst="downArrow">
              <a:avLst/>
            </a:prstGeom>
            <a:solidFill>
              <a:srgbClr val="C6C4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8146522" y="2557494"/>
              <a:ext cx="197522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Reionisation par laser</a:t>
              </a:r>
              <a:endParaRPr lang="fr-FR" sz="1400" dirty="0"/>
            </a:p>
          </p:txBody>
        </p:sp>
        <p:sp>
          <p:nvSpPr>
            <p:cNvPr id="22" name="Flèche vers le bas 21"/>
            <p:cNvSpPr/>
            <p:nvPr/>
          </p:nvSpPr>
          <p:spPr>
            <a:xfrm>
              <a:off x="2287695" y="1876041"/>
              <a:ext cx="345838" cy="1101276"/>
            </a:xfrm>
            <a:prstGeom prst="downArrow">
              <a:avLst/>
            </a:prstGeom>
            <a:solidFill>
              <a:srgbClr val="C6C4D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ZoneTexte 22"/>
            <p:cNvSpPr txBox="1"/>
            <p:nvPr/>
          </p:nvSpPr>
          <p:spPr>
            <a:xfrm>
              <a:off x="474954" y="2540934"/>
              <a:ext cx="1984733" cy="3408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400" dirty="0" smtClean="0"/>
                <a:t>Ionisation par laser</a:t>
              </a:r>
              <a:endParaRPr lang="fr-FR" sz="1400" dirty="0"/>
            </a:p>
          </p:txBody>
        </p:sp>
        <p:sp>
          <p:nvSpPr>
            <p:cNvPr id="24" name="Forme libre 23"/>
            <p:cNvSpPr/>
            <p:nvPr/>
          </p:nvSpPr>
          <p:spPr>
            <a:xfrm>
              <a:off x="2423897" y="3064058"/>
              <a:ext cx="108585" cy="385921"/>
            </a:xfrm>
            <a:custGeom>
              <a:avLst/>
              <a:gdLst>
                <a:gd name="connsiteX0" fmla="*/ 0 w 340995"/>
                <a:gd name="connsiteY0" fmla="*/ 436245 h 438150"/>
                <a:gd name="connsiteX1" fmla="*/ 0 w 340995"/>
                <a:gd name="connsiteY1" fmla="*/ 68580 h 438150"/>
                <a:gd name="connsiteX2" fmla="*/ 60960 w 340995"/>
                <a:gd name="connsiteY2" fmla="*/ 7620 h 438150"/>
                <a:gd name="connsiteX3" fmla="*/ 116205 w 340995"/>
                <a:gd name="connsiteY3" fmla="*/ 62865 h 438150"/>
                <a:gd name="connsiteX4" fmla="*/ 175260 w 340995"/>
                <a:gd name="connsiteY4" fmla="*/ 3810 h 438150"/>
                <a:gd name="connsiteX5" fmla="*/ 228600 w 340995"/>
                <a:gd name="connsiteY5" fmla="*/ 57150 h 438150"/>
                <a:gd name="connsiteX6" fmla="*/ 285750 w 340995"/>
                <a:gd name="connsiteY6" fmla="*/ 0 h 438150"/>
                <a:gd name="connsiteX7" fmla="*/ 340995 w 340995"/>
                <a:gd name="connsiteY7" fmla="*/ 55245 h 438150"/>
                <a:gd name="connsiteX8" fmla="*/ 340995 w 340995"/>
                <a:gd name="connsiteY8" fmla="*/ 438150 h 43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40995" h="438150">
                  <a:moveTo>
                    <a:pt x="0" y="436245"/>
                  </a:moveTo>
                  <a:lnTo>
                    <a:pt x="0" y="68580"/>
                  </a:lnTo>
                  <a:lnTo>
                    <a:pt x="60960" y="7620"/>
                  </a:lnTo>
                  <a:lnTo>
                    <a:pt x="116205" y="62865"/>
                  </a:lnTo>
                  <a:lnTo>
                    <a:pt x="175260" y="3810"/>
                  </a:lnTo>
                  <a:lnTo>
                    <a:pt x="228600" y="57150"/>
                  </a:lnTo>
                  <a:lnTo>
                    <a:pt x="285750" y="0"/>
                  </a:lnTo>
                  <a:lnTo>
                    <a:pt x="340995" y="55245"/>
                  </a:lnTo>
                  <a:lnTo>
                    <a:pt x="340995" y="43815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/>
            <p:cNvSpPr/>
            <p:nvPr/>
          </p:nvSpPr>
          <p:spPr>
            <a:xfrm>
              <a:off x="2436828" y="2954458"/>
              <a:ext cx="45719" cy="45719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Ellipse 25"/>
            <p:cNvSpPr/>
            <p:nvPr/>
          </p:nvSpPr>
          <p:spPr>
            <a:xfrm>
              <a:off x="2498202" y="3000177"/>
              <a:ext cx="45719" cy="45719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/>
            <p:cNvSpPr/>
            <p:nvPr/>
          </p:nvSpPr>
          <p:spPr>
            <a:xfrm>
              <a:off x="2372905" y="2987618"/>
              <a:ext cx="45719" cy="45719"/>
            </a:xfrm>
            <a:prstGeom prst="ellipse">
              <a:avLst/>
            </a:prstGeom>
            <a:solidFill>
              <a:srgbClr val="92D050"/>
            </a:solidFill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8" name="Groupe 27"/>
          <p:cNvGrpSpPr/>
          <p:nvPr/>
        </p:nvGrpSpPr>
        <p:grpSpPr>
          <a:xfrm>
            <a:off x="6775347" y="5113464"/>
            <a:ext cx="2176809" cy="307777"/>
            <a:chOff x="9655659" y="5577744"/>
            <a:chExt cx="2176809" cy="307777"/>
          </a:xfrm>
        </p:grpSpPr>
        <p:sp>
          <p:nvSpPr>
            <p:cNvPr id="29" name="Rectangle 28"/>
            <p:cNvSpPr/>
            <p:nvPr/>
          </p:nvSpPr>
          <p:spPr>
            <a:xfrm>
              <a:off x="10121743" y="5577744"/>
              <a:ext cx="1710725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fr-FR" sz="1400" dirty="0"/>
                <a:t>3</a:t>
              </a:r>
              <a:r>
                <a:rPr lang="ro-RO" sz="1400" dirty="0"/>
                <a:t>60</a:t>
              </a:r>
              <a:r>
                <a:rPr lang="fr-FR" sz="1400" dirty="0"/>
                <a:t> </a:t>
              </a:r>
              <a:r>
                <a:rPr lang="fr-FR" sz="1400" dirty="0" smtClean="0"/>
                <a:t>kEUR (ANR-JCJC)</a:t>
              </a:r>
              <a:endParaRPr lang="fr-FR" sz="1400" dirty="0"/>
            </a:p>
          </p:txBody>
        </p:sp>
        <p:cxnSp>
          <p:nvCxnSpPr>
            <p:cNvPr id="30" name="Connecteur droit avec flèche 29"/>
            <p:cNvCxnSpPr>
              <a:endCxn id="29" idx="1"/>
            </p:cNvCxnSpPr>
            <p:nvPr/>
          </p:nvCxnSpPr>
          <p:spPr>
            <a:xfrm flipV="1">
              <a:off x="9655659" y="5731633"/>
              <a:ext cx="466084" cy="0"/>
            </a:xfrm>
            <a:prstGeom prst="straightConnector1">
              <a:avLst/>
            </a:prstGeom>
            <a:ln w="127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30"/>
          <p:cNvSpPr/>
          <p:nvPr/>
        </p:nvSpPr>
        <p:spPr>
          <a:xfrm>
            <a:off x="0" y="5446322"/>
            <a:ext cx="302839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000" dirty="0" smtClean="0"/>
              <a:t>Documents scientifique du projet </a:t>
            </a:r>
            <a:r>
              <a:rPr lang="fr-FR" sz="1000" dirty="0">
                <a:hlinkClick r:id="rId5"/>
              </a:rPr>
              <a:t>ATRIUM-808874</a:t>
            </a:r>
            <a:endParaRPr lang="fr-FR" sz="1000" dirty="0"/>
          </a:p>
        </p:txBody>
      </p:sp>
    </p:spTree>
    <p:extLst>
      <p:ext uri="{BB962C8B-B14F-4D97-AF65-F5344CB8AC3E}">
        <p14:creationId xmlns:p14="http://schemas.microsoft.com/office/powerpoint/2010/main" val="131706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Organigramme</a:t>
            </a:r>
            <a:endParaRPr lang="fr-FR" dirty="0"/>
          </a:p>
        </p:txBody>
      </p:sp>
      <p:grpSp>
        <p:nvGrpSpPr>
          <p:cNvPr id="3" name="Groupe 2"/>
          <p:cNvGrpSpPr/>
          <p:nvPr/>
        </p:nvGrpSpPr>
        <p:grpSpPr>
          <a:xfrm>
            <a:off x="1857995" y="869504"/>
            <a:ext cx="8106004" cy="4377881"/>
            <a:chOff x="1857995" y="869504"/>
            <a:chExt cx="8106004" cy="4377881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57995" y="869504"/>
              <a:ext cx="8106004" cy="4377881"/>
            </a:xfrm>
            <a:prstGeom prst="rect">
              <a:avLst/>
            </a:prstGeom>
          </p:spPr>
        </p:pic>
        <p:sp>
          <p:nvSpPr>
            <p:cNvPr id="2" name="ZoneTexte 1"/>
            <p:cNvSpPr txBox="1"/>
            <p:nvPr/>
          </p:nvSpPr>
          <p:spPr>
            <a:xfrm>
              <a:off x="3593049" y="4223400"/>
              <a:ext cx="163217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dirty="0" smtClean="0">
                  <a:solidFill>
                    <a:srgbClr val="FF0000"/>
                  </a:solidFill>
                </a:rPr>
                <a:t>0.5 ETP pour Hall D/laser</a:t>
              </a:r>
              <a:endParaRPr lang="fr-FR" sz="1000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4436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Ressources humaines FRIENDS</a:t>
            </a:r>
            <a:r>
              <a:rPr lang="fr-FR" baseline="30000" dirty="0" smtClean="0"/>
              <a:t>3</a:t>
            </a:r>
            <a:endParaRPr lang="fr-FR" baseline="30000" dirty="0"/>
          </a:p>
        </p:txBody>
      </p:sp>
      <p:sp>
        <p:nvSpPr>
          <p:cNvPr id="14" name="ZoneTexte 13"/>
          <p:cNvSpPr txBox="1"/>
          <p:nvPr/>
        </p:nvSpPr>
        <p:spPr>
          <a:xfrm>
            <a:off x="183607" y="5277822"/>
            <a:ext cx="81867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rgbClr val="9966FF"/>
                </a:solidFill>
              </a:rPr>
              <a:t>+ Service réalisations mécaniques et montages IJCLab (pas d’accès NSIP pour voir contribution FTE)</a:t>
            </a:r>
            <a:endParaRPr lang="fr-FR" sz="1400" dirty="0">
              <a:solidFill>
                <a:srgbClr val="9966FF"/>
              </a:solidFill>
            </a:endParaRPr>
          </a:p>
        </p:txBody>
      </p:sp>
      <p:grpSp>
        <p:nvGrpSpPr>
          <p:cNvPr id="22" name="Groupe 21"/>
          <p:cNvGrpSpPr/>
          <p:nvPr/>
        </p:nvGrpSpPr>
        <p:grpSpPr>
          <a:xfrm>
            <a:off x="1497955" y="617732"/>
            <a:ext cx="8640959" cy="4682950"/>
            <a:chOff x="1497955" y="617732"/>
            <a:chExt cx="8640959" cy="4682950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97955" y="1007411"/>
              <a:ext cx="8555276" cy="1528931"/>
            </a:xfrm>
            <a:prstGeom prst="rect">
              <a:avLst/>
            </a:prstGeom>
          </p:spPr>
        </p:pic>
        <p:pic>
          <p:nvPicPr>
            <p:cNvPr id="11" name="Image 1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7955" y="2813720"/>
              <a:ext cx="8555276" cy="2278973"/>
            </a:xfrm>
            <a:prstGeom prst="rect">
              <a:avLst/>
            </a:prstGeom>
          </p:spPr>
        </p:pic>
        <p:cxnSp>
          <p:nvCxnSpPr>
            <p:cNvPr id="13" name="Connecteur droit 12"/>
            <p:cNvCxnSpPr/>
            <p:nvPr/>
          </p:nvCxnSpPr>
          <p:spPr>
            <a:xfrm>
              <a:off x="8516639" y="676340"/>
              <a:ext cx="0" cy="4624342"/>
            </a:xfrm>
            <a:prstGeom prst="line">
              <a:avLst/>
            </a:prstGeom>
            <a:ln w="19050">
              <a:solidFill>
                <a:srgbClr val="FF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" name="Groupe 20"/>
            <p:cNvGrpSpPr/>
            <p:nvPr/>
          </p:nvGrpSpPr>
          <p:grpSpPr>
            <a:xfrm>
              <a:off x="7114579" y="623829"/>
              <a:ext cx="1180568" cy="307777"/>
              <a:chOff x="7186587" y="617733"/>
              <a:chExt cx="1180568" cy="307777"/>
            </a:xfrm>
          </p:grpSpPr>
          <p:sp>
            <p:nvSpPr>
              <p:cNvPr id="15" name="ZoneTexte 14"/>
              <p:cNvSpPr txBox="1"/>
              <p:nvPr/>
            </p:nvSpPr>
            <p:spPr>
              <a:xfrm>
                <a:off x="7215027" y="617733"/>
                <a:ext cx="115212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rgbClr val="FF0000"/>
                    </a:solidFill>
                  </a:rPr>
                  <a:t>construction</a:t>
                </a:r>
                <a:endParaRPr lang="fr-FR" sz="1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8" name="Connecteur droit avec flèche 17"/>
              <p:cNvCxnSpPr/>
              <p:nvPr/>
            </p:nvCxnSpPr>
            <p:spPr>
              <a:xfrm flipH="1">
                <a:off x="7186587" y="925509"/>
                <a:ext cx="1180568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" name="Groupe 19"/>
            <p:cNvGrpSpPr/>
            <p:nvPr/>
          </p:nvGrpSpPr>
          <p:grpSpPr>
            <a:xfrm>
              <a:off x="8692635" y="617732"/>
              <a:ext cx="1446279" cy="307777"/>
              <a:chOff x="8692635" y="617732"/>
              <a:chExt cx="1446279" cy="307777"/>
            </a:xfrm>
          </p:grpSpPr>
          <p:sp>
            <p:nvSpPr>
              <p:cNvPr id="16" name="ZoneTexte 15"/>
              <p:cNvSpPr txBox="1"/>
              <p:nvPr/>
            </p:nvSpPr>
            <p:spPr>
              <a:xfrm>
                <a:off x="8692635" y="617732"/>
                <a:ext cx="1446279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dirty="0" smtClean="0">
                    <a:solidFill>
                      <a:srgbClr val="FF0000"/>
                    </a:solidFill>
                  </a:rPr>
                  <a:t>« exploitation »</a:t>
                </a:r>
                <a:endParaRPr lang="fr-FR" sz="1400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9" name="Connecteur droit avec flèche 18"/>
              <p:cNvCxnSpPr/>
              <p:nvPr/>
            </p:nvCxnSpPr>
            <p:spPr>
              <a:xfrm>
                <a:off x="8770763" y="925509"/>
                <a:ext cx="1180568" cy="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85713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2025-2026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3095705" y="755595"/>
            <a:ext cx="4320479" cy="193899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 smtClean="0"/>
              <a:t>Banc de test au GANIL Hall D depuis avril 2025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/>
              <a:t>M</a:t>
            </a:r>
            <a:r>
              <a:rPr lang="fr-FR" sz="1200" dirty="0" smtClean="0"/>
              <a:t>ai 2025 – mai 2026:</a:t>
            </a:r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fr-FR" sz="1200" dirty="0" smtClean="0"/>
              <a:t>Fin projet: dernières commandes, rapports etc. </a:t>
            </a:r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fr-FR" sz="1200" dirty="0" smtClean="0"/>
              <a:t>2 articles techniques </a:t>
            </a:r>
            <a:endParaRPr lang="fr-FR" sz="12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 smtClean="0"/>
              <a:t>Finalisation installation:</a:t>
            </a:r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fr-FR" sz="1200" dirty="0" smtClean="0"/>
              <a:t>Capotage laser</a:t>
            </a:r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fr-FR" sz="1200" dirty="0" smtClean="0"/>
              <a:t>Injection gaz</a:t>
            </a:r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fr-FR" sz="1200" dirty="0" smtClean="0"/>
              <a:t>Commande et contrôle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 smtClean="0"/>
              <a:t>Autorisation de sécurité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200" dirty="0"/>
              <a:t>Priorité laser CW (projet Valentin Marchand</a:t>
            </a:r>
            <a:r>
              <a:rPr lang="fr-FR" sz="1200" dirty="0" smtClean="0"/>
              <a:t>)</a:t>
            </a:r>
            <a:endParaRPr lang="fr-FR" sz="1200" dirty="0"/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6147" y="2850389"/>
            <a:ext cx="3586576" cy="2408306"/>
          </a:xfrm>
          <a:prstGeom prst="rect">
            <a:avLst/>
          </a:prstGeom>
        </p:spPr>
      </p:pic>
      <p:grpSp>
        <p:nvGrpSpPr>
          <p:cNvPr id="4" name="Groupe 3"/>
          <p:cNvGrpSpPr/>
          <p:nvPr/>
        </p:nvGrpSpPr>
        <p:grpSpPr>
          <a:xfrm>
            <a:off x="272710" y="1376715"/>
            <a:ext cx="2618438" cy="3927656"/>
            <a:chOff x="272710" y="1376715"/>
            <a:chExt cx="2618438" cy="3927656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381899" y="2031324"/>
              <a:ext cx="3927656" cy="2618437"/>
            </a:xfrm>
            <a:prstGeom prst="rect">
              <a:avLst/>
            </a:prstGeom>
          </p:spPr>
        </p:pic>
        <p:sp>
          <p:nvSpPr>
            <p:cNvPr id="3" name="ZoneTexte 2"/>
            <p:cNvSpPr txBox="1"/>
            <p:nvPr/>
          </p:nvSpPr>
          <p:spPr>
            <a:xfrm>
              <a:off x="1892157" y="4996594"/>
              <a:ext cx="998991" cy="3077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FF00"/>
                  </a:solidFill>
                </a:rPr>
                <a:t>Juin 2025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7604116" y="990429"/>
            <a:ext cx="3043612" cy="4291146"/>
            <a:chOff x="7587143" y="967549"/>
            <a:chExt cx="3043612" cy="4291146"/>
          </a:xfrm>
        </p:grpSpPr>
        <p:grpSp>
          <p:nvGrpSpPr>
            <p:cNvPr id="16" name="Groupe 15"/>
            <p:cNvGrpSpPr/>
            <p:nvPr/>
          </p:nvGrpSpPr>
          <p:grpSpPr>
            <a:xfrm>
              <a:off x="7592156" y="967549"/>
              <a:ext cx="3038599" cy="4291146"/>
              <a:chOff x="704105" y="1253099"/>
              <a:chExt cx="3038599" cy="4291146"/>
            </a:xfrm>
          </p:grpSpPr>
          <p:pic>
            <p:nvPicPr>
              <p:cNvPr id="17" name="Image 16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04105" y="1387173"/>
                <a:ext cx="3038599" cy="4157072"/>
              </a:xfrm>
              <a:prstGeom prst="rect">
                <a:avLst/>
              </a:prstGeom>
            </p:spPr>
          </p:pic>
          <p:sp>
            <p:nvSpPr>
              <p:cNvPr id="18" name="Forme libre 17"/>
              <p:cNvSpPr/>
              <p:nvPr/>
            </p:nvSpPr>
            <p:spPr>
              <a:xfrm>
                <a:off x="1857995" y="1434520"/>
                <a:ext cx="1186753" cy="1523216"/>
              </a:xfrm>
              <a:custGeom>
                <a:avLst/>
                <a:gdLst>
                  <a:gd name="connsiteX0" fmla="*/ 1112520 w 1112520"/>
                  <a:gd name="connsiteY0" fmla="*/ 285750 h 1101090"/>
                  <a:gd name="connsiteX1" fmla="*/ 1112520 w 1112520"/>
                  <a:gd name="connsiteY1" fmla="*/ 285750 h 1101090"/>
                  <a:gd name="connsiteX2" fmla="*/ 0 w 1112520"/>
                  <a:gd name="connsiteY2" fmla="*/ 0 h 1101090"/>
                  <a:gd name="connsiteX3" fmla="*/ 64770 w 1112520"/>
                  <a:gd name="connsiteY3" fmla="*/ 1036320 h 1101090"/>
                  <a:gd name="connsiteX4" fmla="*/ 270510 w 1112520"/>
                  <a:gd name="connsiteY4" fmla="*/ 1101090 h 1101090"/>
                  <a:gd name="connsiteX0" fmla="*/ 1093470 w 1093470"/>
                  <a:gd name="connsiteY0" fmla="*/ 240030 h 1055370"/>
                  <a:gd name="connsiteX1" fmla="*/ 1093470 w 1093470"/>
                  <a:gd name="connsiteY1" fmla="*/ 240030 h 1055370"/>
                  <a:gd name="connsiteX2" fmla="*/ 0 w 1093470"/>
                  <a:gd name="connsiteY2" fmla="*/ 0 h 1055370"/>
                  <a:gd name="connsiteX3" fmla="*/ 45720 w 1093470"/>
                  <a:gd name="connsiteY3" fmla="*/ 990600 h 1055370"/>
                  <a:gd name="connsiteX4" fmla="*/ 251460 w 1093470"/>
                  <a:gd name="connsiteY4" fmla="*/ 1055370 h 1055370"/>
                  <a:gd name="connsiteX0" fmla="*/ 1093470 w 1093470"/>
                  <a:gd name="connsiteY0" fmla="*/ 240030 h 1055370"/>
                  <a:gd name="connsiteX1" fmla="*/ 1093470 w 1093470"/>
                  <a:gd name="connsiteY1" fmla="*/ 240030 h 1055370"/>
                  <a:gd name="connsiteX2" fmla="*/ 0 w 1093470"/>
                  <a:gd name="connsiteY2" fmla="*/ 0 h 1055370"/>
                  <a:gd name="connsiteX3" fmla="*/ 7620 w 1093470"/>
                  <a:gd name="connsiteY3" fmla="*/ 1028700 h 1055370"/>
                  <a:gd name="connsiteX4" fmla="*/ 251460 w 1093470"/>
                  <a:gd name="connsiteY4" fmla="*/ 1055370 h 1055370"/>
                  <a:gd name="connsiteX0" fmla="*/ 1093470 w 1093470"/>
                  <a:gd name="connsiteY0" fmla="*/ 240030 h 1055370"/>
                  <a:gd name="connsiteX1" fmla="*/ 1093470 w 1093470"/>
                  <a:gd name="connsiteY1" fmla="*/ 240030 h 1055370"/>
                  <a:gd name="connsiteX2" fmla="*/ 0 w 1093470"/>
                  <a:gd name="connsiteY2" fmla="*/ 0 h 1055370"/>
                  <a:gd name="connsiteX3" fmla="*/ 57150 w 1093470"/>
                  <a:gd name="connsiteY3" fmla="*/ 990600 h 1055370"/>
                  <a:gd name="connsiteX4" fmla="*/ 251460 w 1093470"/>
                  <a:gd name="connsiteY4" fmla="*/ 1055370 h 1055370"/>
                  <a:gd name="connsiteX0" fmla="*/ 1093470 w 1093470"/>
                  <a:gd name="connsiteY0" fmla="*/ 240030 h 1055370"/>
                  <a:gd name="connsiteX1" fmla="*/ 1093470 w 1093470"/>
                  <a:gd name="connsiteY1" fmla="*/ 240030 h 1055370"/>
                  <a:gd name="connsiteX2" fmla="*/ 0 w 1093470"/>
                  <a:gd name="connsiteY2" fmla="*/ 0 h 1055370"/>
                  <a:gd name="connsiteX3" fmla="*/ 47625 w 1093470"/>
                  <a:gd name="connsiteY3" fmla="*/ 1019175 h 1055370"/>
                  <a:gd name="connsiteX4" fmla="*/ 251460 w 1093470"/>
                  <a:gd name="connsiteY4" fmla="*/ 1055370 h 1055370"/>
                  <a:gd name="connsiteX0" fmla="*/ 1045845 w 1045845"/>
                  <a:gd name="connsiteY0" fmla="*/ 232410 h 1047750"/>
                  <a:gd name="connsiteX1" fmla="*/ 1045845 w 1045845"/>
                  <a:gd name="connsiteY1" fmla="*/ 232410 h 1047750"/>
                  <a:gd name="connsiteX2" fmla="*/ 17145 w 1045845"/>
                  <a:gd name="connsiteY2" fmla="*/ 0 h 1047750"/>
                  <a:gd name="connsiteX3" fmla="*/ 0 w 1045845"/>
                  <a:gd name="connsiteY3" fmla="*/ 1011555 h 1047750"/>
                  <a:gd name="connsiteX4" fmla="*/ 203835 w 1045845"/>
                  <a:gd name="connsiteY4" fmla="*/ 1047750 h 1047750"/>
                  <a:gd name="connsiteX0" fmla="*/ 1110615 w 1110615"/>
                  <a:gd name="connsiteY0" fmla="*/ 224790 h 1040130"/>
                  <a:gd name="connsiteX1" fmla="*/ 1110615 w 1110615"/>
                  <a:gd name="connsiteY1" fmla="*/ 224790 h 1040130"/>
                  <a:gd name="connsiteX2" fmla="*/ 0 w 1110615"/>
                  <a:gd name="connsiteY2" fmla="*/ 0 h 1040130"/>
                  <a:gd name="connsiteX3" fmla="*/ 64770 w 1110615"/>
                  <a:gd name="connsiteY3" fmla="*/ 1003935 h 1040130"/>
                  <a:gd name="connsiteX4" fmla="*/ 268605 w 1110615"/>
                  <a:gd name="connsiteY4" fmla="*/ 1040130 h 1040130"/>
                  <a:gd name="connsiteX0" fmla="*/ 1080135 w 1080135"/>
                  <a:gd name="connsiteY0" fmla="*/ 226695 h 1042035"/>
                  <a:gd name="connsiteX1" fmla="*/ 1080135 w 1080135"/>
                  <a:gd name="connsiteY1" fmla="*/ 226695 h 1042035"/>
                  <a:gd name="connsiteX2" fmla="*/ 0 w 1080135"/>
                  <a:gd name="connsiteY2" fmla="*/ 0 h 1042035"/>
                  <a:gd name="connsiteX3" fmla="*/ 34290 w 1080135"/>
                  <a:gd name="connsiteY3" fmla="*/ 1005840 h 1042035"/>
                  <a:gd name="connsiteX4" fmla="*/ 238125 w 1080135"/>
                  <a:gd name="connsiteY4" fmla="*/ 1042035 h 1042035"/>
                  <a:gd name="connsiteX0" fmla="*/ 1080135 w 1080135"/>
                  <a:gd name="connsiteY0" fmla="*/ 226695 h 1042035"/>
                  <a:gd name="connsiteX1" fmla="*/ 1080135 w 1080135"/>
                  <a:gd name="connsiteY1" fmla="*/ 226695 h 1042035"/>
                  <a:gd name="connsiteX2" fmla="*/ 0 w 1080135"/>
                  <a:gd name="connsiteY2" fmla="*/ 0 h 1042035"/>
                  <a:gd name="connsiteX3" fmla="*/ 34290 w 1080135"/>
                  <a:gd name="connsiteY3" fmla="*/ 996315 h 1042035"/>
                  <a:gd name="connsiteX4" fmla="*/ 238125 w 1080135"/>
                  <a:gd name="connsiteY4" fmla="*/ 1042035 h 1042035"/>
                  <a:gd name="connsiteX0" fmla="*/ 1080135 w 1080135"/>
                  <a:gd name="connsiteY0" fmla="*/ 226695 h 1042035"/>
                  <a:gd name="connsiteX1" fmla="*/ 1075511 w 1080135"/>
                  <a:gd name="connsiteY1" fmla="*/ 159865 h 1042035"/>
                  <a:gd name="connsiteX2" fmla="*/ 0 w 1080135"/>
                  <a:gd name="connsiteY2" fmla="*/ 0 h 1042035"/>
                  <a:gd name="connsiteX3" fmla="*/ 34290 w 1080135"/>
                  <a:gd name="connsiteY3" fmla="*/ 996315 h 1042035"/>
                  <a:gd name="connsiteX4" fmla="*/ 238125 w 1080135"/>
                  <a:gd name="connsiteY4" fmla="*/ 1042035 h 1042035"/>
                  <a:gd name="connsiteX0" fmla="*/ 1080135 w 1080135"/>
                  <a:gd name="connsiteY0" fmla="*/ 186597 h 1001937"/>
                  <a:gd name="connsiteX1" fmla="*/ 1075511 w 1080135"/>
                  <a:gd name="connsiteY1" fmla="*/ 119767 h 1001937"/>
                  <a:gd name="connsiteX2" fmla="*/ 0 w 1080135"/>
                  <a:gd name="connsiteY2" fmla="*/ 0 h 1001937"/>
                  <a:gd name="connsiteX3" fmla="*/ 34290 w 1080135"/>
                  <a:gd name="connsiteY3" fmla="*/ 956217 h 1001937"/>
                  <a:gd name="connsiteX4" fmla="*/ 238125 w 1080135"/>
                  <a:gd name="connsiteY4" fmla="*/ 1001937 h 10019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0135" h="1001937">
                    <a:moveTo>
                      <a:pt x="1080135" y="186597"/>
                    </a:moveTo>
                    <a:lnTo>
                      <a:pt x="1075511" y="119767"/>
                    </a:lnTo>
                    <a:lnTo>
                      <a:pt x="0" y="0"/>
                    </a:lnTo>
                    <a:lnTo>
                      <a:pt x="34290" y="956217"/>
                    </a:lnTo>
                    <a:lnTo>
                      <a:pt x="238125" y="1001937"/>
                    </a:lnTo>
                  </a:path>
                </a:pathLst>
              </a:custGeom>
              <a:noFill/>
              <a:ln>
                <a:solidFill>
                  <a:srgbClr val="FFFF00"/>
                </a:solidFill>
                <a:prstDash val="sysDash"/>
                <a:headEnd type="none" w="med" len="med"/>
                <a:tailEnd type="arrow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19" name="ZoneTexte 18"/>
              <p:cNvSpPr txBox="1"/>
              <p:nvPr/>
            </p:nvSpPr>
            <p:spPr>
              <a:xfrm rot="434657">
                <a:off x="1485819" y="1253099"/>
                <a:ext cx="17508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FR" sz="1000" dirty="0" smtClean="0">
                    <a:solidFill>
                      <a:srgbClr val="FF0000"/>
                    </a:solidFill>
                  </a:rPr>
                  <a:t>Faisceaux laser de GISELE</a:t>
                </a:r>
                <a:endParaRPr lang="fr-FR" sz="1000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21" name="ZoneTexte 20"/>
            <p:cNvSpPr txBox="1"/>
            <p:nvPr/>
          </p:nvSpPr>
          <p:spPr>
            <a:xfrm>
              <a:off x="7587143" y="4950918"/>
              <a:ext cx="998991" cy="30777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>
                  <a:solidFill>
                    <a:srgbClr val="FFFF00"/>
                  </a:solidFill>
                </a:rPr>
                <a:t>Juin 2026</a:t>
              </a:r>
              <a:endParaRPr lang="fr-FR" sz="1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" name="ZoneTexte 7"/>
          <p:cNvSpPr txBox="1"/>
          <p:nvPr/>
        </p:nvSpPr>
        <p:spPr>
          <a:xfrm>
            <a:off x="7005668" y="3049150"/>
            <a:ext cx="1955985" cy="30777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none" rtlCol="0">
            <a:spAutoFit/>
          </a:bodyPr>
          <a:lstStyle/>
          <a:p>
            <a:r>
              <a:rPr lang="fr-FR" sz="1400" dirty="0" smtClean="0">
                <a:solidFill>
                  <a:srgbClr val="FFFF00"/>
                </a:solidFill>
              </a:rPr>
              <a:t>Cellule de gaz « test »</a:t>
            </a:r>
            <a:endParaRPr lang="fr-FR" sz="1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803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2025-2026: GISELE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7</a:t>
            </a:fld>
            <a:endParaRPr lang="fr-FR" dirty="0"/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744AE73D-60F1-4776-A418-AB57945DAEC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11629">
            <a:off x="3082487" y="2398986"/>
            <a:ext cx="3325098" cy="2493824"/>
          </a:xfrm>
          <a:prstGeom prst="rect">
            <a:avLst/>
          </a:prstGeom>
        </p:spPr>
      </p:pic>
      <p:sp>
        <p:nvSpPr>
          <p:cNvPr id="35" name="ZoneTexte 9"/>
          <p:cNvSpPr/>
          <p:nvPr/>
        </p:nvSpPr>
        <p:spPr>
          <a:xfrm>
            <a:off x="638875" y="1288242"/>
            <a:ext cx="5107552" cy="521766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 defTabSz="100476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fr-FR" sz="1400" b="0" strike="noStrike" spc="-1" dirty="0" smtClean="0">
                <a:solidFill>
                  <a:schemeClr val="dk1"/>
                </a:solidFill>
                <a:latin typeface="Arial"/>
              </a:rPr>
              <a:t>Développement de nouvelle cavité Ti:Sa en émission continue pour des scans à faible largeur spectrale </a:t>
            </a:r>
          </a:p>
        </p:txBody>
      </p:sp>
      <p:pic>
        <p:nvPicPr>
          <p:cNvPr id="36" name="Image 9"/>
          <p:cNvPicPr/>
          <p:nvPr/>
        </p:nvPicPr>
        <p:blipFill>
          <a:blip r:embed="rId3"/>
          <a:stretch/>
        </p:blipFill>
        <p:spPr>
          <a:xfrm>
            <a:off x="6540232" y="811003"/>
            <a:ext cx="3965658" cy="1998011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7" name="ZoneTexte 9"/>
          <p:cNvSpPr/>
          <p:nvPr/>
        </p:nvSpPr>
        <p:spPr>
          <a:xfrm>
            <a:off x="638875" y="1892927"/>
            <a:ext cx="5107552" cy="306323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 defTabSz="100476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fr-FR" sz="1400" spc="-1" dirty="0" smtClean="0">
                <a:solidFill>
                  <a:schemeClr val="dk1"/>
                </a:solidFill>
                <a:latin typeface="Arial"/>
              </a:rPr>
              <a:t>Basée sur design de Volker Sonnenschein (collaborateur)</a:t>
            </a:r>
            <a:endParaRPr lang="fr-FR" sz="1400" b="0" strike="noStrike" spc="-1" dirty="0" smtClean="0">
              <a:solidFill>
                <a:schemeClr val="dk1"/>
              </a:solidFill>
              <a:latin typeface="Arial"/>
            </a:endParaRP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7156049F-879E-4F01-A015-AB21DE8CCE8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0" t="6978" r="8329"/>
          <a:stretch/>
        </p:blipFill>
        <p:spPr>
          <a:xfrm>
            <a:off x="6026073" y="3743148"/>
            <a:ext cx="4679982" cy="1898352"/>
          </a:xfrm>
          <a:prstGeom prst="rect">
            <a:avLst/>
          </a:prstGeom>
        </p:spPr>
      </p:pic>
      <p:sp>
        <p:nvSpPr>
          <p:cNvPr id="39" name="Accolade fermante 38"/>
          <p:cNvSpPr/>
          <p:nvPr/>
        </p:nvSpPr>
        <p:spPr>
          <a:xfrm>
            <a:off x="3906966" y="2957736"/>
            <a:ext cx="255285" cy="2253028"/>
          </a:xfrm>
          <a:prstGeom prst="rightBrace">
            <a:avLst>
              <a:gd name="adj1" fmla="val 139456"/>
              <a:gd name="adj2" fmla="val 50000"/>
            </a:avLst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40" name="Connecteur droit 39"/>
          <p:cNvCxnSpPr/>
          <p:nvPr/>
        </p:nvCxnSpPr>
        <p:spPr>
          <a:xfrm flipV="1">
            <a:off x="4378275" y="3533800"/>
            <a:ext cx="1008113" cy="55045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ZoneTexte 9"/>
          <p:cNvSpPr/>
          <p:nvPr/>
        </p:nvSpPr>
        <p:spPr>
          <a:xfrm>
            <a:off x="638876" y="2272170"/>
            <a:ext cx="4603496" cy="306323"/>
          </a:xfrm>
          <a:prstGeom prst="rect">
            <a:avLst/>
          </a:prstGeom>
          <a:solidFill>
            <a:schemeClr val="bg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285840" indent="-285840" defTabSz="1004760">
              <a:lnSpc>
                <a:spcPct val="100000"/>
              </a:lnSpc>
              <a:buClr>
                <a:srgbClr val="000000"/>
              </a:buClr>
              <a:buFont typeface="Wingdings" charset="2"/>
              <a:buChar char=""/>
            </a:pPr>
            <a:r>
              <a:rPr lang="fr-FR" sz="1400" spc="-1" dirty="0" smtClean="0">
                <a:solidFill>
                  <a:schemeClr val="dk1"/>
                </a:solidFill>
                <a:latin typeface="Arial"/>
              </a:rPr>
              <a:t>Mesures de preuve de principe avec le dysprosium</a:t>
            </a:r>
            <a:endParaRPr lang="fr-FR" sz="1400" b="0" strike="noStrike" spc="-1" dirty="0" smtClean="0">
              <a:solidFill>
                <a:schemeClr val="dk1"/>
              </a:solidFill>
              <a:latin typeface="Arial"/>
            </a:endParaRPr>
          </a:p>
        </p:txBody>
      </p:sp>
      <p:pic>
        <p:nvPicPr>
          <p:cNvPr id="42" name="Imag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7805" y="2272170"/>
            <a:ext cx="2112254" cy="1536855"/>
          </a:xfrm>
          <a:prstGeom prst="rect">
            <a:avLst/>
          </a:prstGeom>
        </p:spPr>
      </p:pic>
      <p:sp>
        <p:nvSpPr>
          <p:cNvPr id="43" name="ZoneTexte 42"/>
          <p:cNvSpPr txBox="1"/>
          <p:nvPr/>
        </p:nvSpPr>
        <p:spPr>
          <a:xfrm>
            <a:off x="51221" y="5390989"/>
            <a:ext cx="27339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Travail de Valentin Marchand, IJCLab</a:t>
            </a:r>
            <a:endParaRPr lang="fr-FR" sz="1200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617" y="2957736"/>
            <a:ext cx="3451644" cy="217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804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2025-2026: GISELE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1407590" y="1258017"/>
            <a:ext cx="5256584" cy="107721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smtClean="0"/>
              <a:t>Remise en route et contrôle d’une cavité laser à réseau de diffraction pour des scans sur plage large: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Spectroscopie des molécules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600" dirty="0" smtClean="0"/>
              <a:t>Recherche d’états auto-ionisants </a:t>
            </a:r>
            <a:endParaRPr lang="fr-FR" sz="1600" dirty="0"/>
          </a:p>
        </p:txBody>
      </p:sp>
      <p:pic>
        <p:nvPicPr>
          <p:cNvPr id="10" name="Imagem 1"/>
          <p:cNvPicPr/>
          <p:nvPr/>
        </p:nvPicPr>
        <p:blipFill>
          <a:blip r:embed="rId2"/>
          <a:srcRect t="20903"/>
          <a:stretch/>
        </p:blipFill>
        <p:spPr>
          <a:xfrm>
            <a:off x="7114579" y="828035"/>
            <a:ext cx="3252997" cy="1937183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" name="Imagem 7"/>
          <p:cNvPicPr/>
          <p:nvPr/>
        </p:nvPicPr>
        <p:blipFill>
          <a:blip r:embed="rId3"/>
          <a:srcRect l="1997"/>
          <a:stretch/>
        </p:blipFill>
        <p:spPr>
          <a:xfrm>
            <a:off x="7290593" y="3041010"/>
            <a:ext cx="2900967" cy="2010857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2" name="Imagem 9"/>
          <p:cNvPicPr/>
          <p:nvPr/>
        </p:nvPicPr>
        <p:blipFill>
          <a:blip r:embed="rId4"/>
          <a:stretch/>
        </p:blipFill>
        <p:spPr>
          <a:xfrm>
            <a:off x="2002011" y="2525688"/>
            <a:ext cx="4032448" cy="2680405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" name="ZoneTexte 12"/>
          <p:cNvSpPr txBox="1"/>
          <p:nvPr/>
        </p:nvSpPr>
        <p:spPr>
          <a:xfrm>
            <a:off x="51221" y="5390989"/>
            <a:ext cx="24888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200" dirty="0" smtClean="0"/>
              <a:t>Travail de Afonso Vicente, IJCLab</a:t>
            </a:r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81411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2025-2026: FRIENDS</a:t>
            </a:r>
            <a:r>
              <a:rPr lang="fr-FR" baseline="30000" dirty="0" smtClean="0"/>
              <a:t>3</a:t>
            </a:r>
            <a:endParaRPr lang="fr-FR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68090" y="1692606"/>
            <a:ext cx="6249484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smtClean="0"/>
              <a:t>Montage cellule gazeuse électrique à Orsay en mars-avril 2026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smtClean="0"/>
              <a:t>Actuellement au GANIL</a:t>
            </a:r>
            <a:endParaRPr lang="fr-FR" sz="16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72" y="2669703"/>
            <a:ext cx="3269613" cy="2260473"/>
          </a:xfrm>
          <a:prstGeom prst="rect">
            <a:avLst/>
          </a:prstGeom>
        </p:spPr>
      </p:pic>
      <p:grpSp>
        <p:nvGrpSpPr>
          <p:cNvPr id="10" name="Groupe 9"/>
          <p:cNvGrpSpPr/>
          <p:nvPr/>
        </p:nvGrpSpPr>
        <p:grpSpPr>
          <a:xfrm>
            <a:off x="6371333" y="1179128"/>
            <a:ext cx="4401442" cy="3910638"/>
            <a:chOff x="5591652" y="1392730"/>
            <a:chExt cx="4401442" cy="3910638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9646" y="1700507"/>
              <a:ext cx="4393448" cy="3295084"/>
            </a:xfrm>
            <a:prstGeom prst="rect">
              <a:avLst/>
            </a:prstGeom>
          </p:spPr>
        </p:pic>
        <p:sp>
          <p:nvSpPr>
            <p:cNvPr id="27" name="ZoneTexte 26"/>
            <p:cNvSpPr txBox="1"/>
            <p:nvPr/>
          </p:nvSpPr>
          <p:spPr>
            <a:xfrm>
              <a:off x="8134863" y="1392730"/>
              <a:ext cx="1858231" cy="307777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/>
                <a:t>Afonso Vicente</a:t>
              </a:r>
              <a:endParaRPr lang="fr-FR" sz="1400" dirty="0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5591652" y="4995591"/>
              <a:ext cx="1858231" cy="307777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400" dirty="0" smtClean="0"/>
                <a:t>Valentin Marchand</a:t>
              </a:r>
              <a:endParaRPr lang="fr-FR" sz="1400" dirty="0"/>
            </a:p>
          </p:txBody>
        </p:sp>
      </p:grpSp>
      <p:pic>
        <p:nvPicPr>
          <p:cNvPr id="30" name="Image 2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18" r="17082"/>
          <a:stretch/>
        </p:blipFill>
        <p:spPr>
          <a:xfrm>
            <a:off x="3550164" y="2669703"/>
            <a:ext cx="2401162" cy="226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67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2025-2026: FRIENDS</a:t>
            </a:r>
            <a:r>
              <a:rPr lang="fr-FR" baseline="30000" dirty="0" smtClean="0"/>
              <a:t>3</a:t>
            </a:r>
            <a:endParaRPr lang="fr-FR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2190028" y="905454"/>
            <a:ext cx="3352034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smtClean="0"/>
              <a:t>Juin – Oct 2026: premières expériences avec FRIENDS</a:t>
            </a:r>
            <a:r>
              <a:rPr lang="fr-FR" sz="1600" baseline="30000" dirty="0" smtClean="0"/>
              <a:t>3</a:t>
            </a:r>
            <a:endParaRPr lang="fr-FR" sz="1600" baseline="300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525" y="3660524"/>
            <a:ext cx="2143066" cy="1559273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00" y="1984937"/>
            <a:ext cx="3504925" cy="3604434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2106361" y="1707938"/>
            <a:ext cx="1440159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Valentin Marchand </a:t>
            </a:r>
            <a:endParaRPr lang="fr-FR" sz="1200" dirty="0"/>
          </a:p>
        </p:txBody>
      </p:sp>
      <p:sp>
        <p:nvSpPr>
          <p:cNvPr id="29" name="ZoneTexte 28"/>
          <p:cNvSpPr txBox="1"/>
          <p:nvPr/>
        </p:nvSpPr>
        <p:spPr>
          <a:xfrm>
            <a:off x="37488" y="1648721"/>
            <a:ext cx="1488197" cy="46166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/>
              <a:t>Julian Cruz Rojas  stagiaire M1 SDF</a:t>
            </a:r>
            <a:endParaRPr lang="fr-FR" sz="1200" dirty="0"/>
          </a:p>
        </p:txBody>
      </p:sp>
      <p:grpSp>
        <p:nvGrpSpPr>
          <p:cNvPr id="11" name="Groupe 10"/>
          <p:cNvGrpSpPr/>
          <p:nvPr/>
        </p:nvGrpSpPr>
        <p:grpSpPr>
          <a:xfrm>
            <a:off x="3546520" y="1966694"/>
            <a:ext cx="3332587" cy="3707947"/>
            <a:chOff x="6486991" y="1249127"/>
            <a:chExt cx="3776584" cy="4201953"/>
          </a:xfrm>
        </p:grpSpPr>
        <p:pic>
          <p:nvPicPr>
            <p:cNvPr id="10" name="Image 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86991" y="1249127"/>
              <a:ext cx="3776584" cy="4201953"/>
            </a:xfrm>
            <a:prstGeom prst="rect">
              <a:avLst/>
            </a:prstGeom>
          </p:spPr>
        </p:pic>
        <p:sp>
          <p:nvSpPr>
            <p:cNvPr id="30" name="ZoneTexte 29"/>
            <p:cNvSpPr txBox="1"/>
            <p:nvPr/>
          </p:nvSpPr>
          <p:spPr>
            <a:xfrm>
              <a:off x="6826547" y="4036437"/>
              <a:ext cx="1440159" cy="27699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Afonso Vicente</a:t>
              </a:r>
              <a:endParaRPr lang="fr-FR" sz="1200" dirty="0"/>
            </a:p>
          </p:txBody>
        </p:sp>
        <p:sp>
          <p:nvSpPr>
            <p:cNvPr id="31" name="ZoneTexte 30"/>
            <p:cNvSpPr txBox="1"/>
            <p:nvPr/>
          </p:nvSpPr>
          <p:spPr>
            <a:xfrm>
              <a:off x="6935124" y="1861923"/>
              <a:ext cx="1807668" cy="313553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/>
                <a:t>Valentin Marchand </a:t>
              </a:r>
              <a:endParaRPr lang="fr-FR" sz="1200" dirty="0"/>
            </a:p>
          </p:txBody>
        </p:sp>
      </p:grpSp>
      <p:sp>
        <p:nvSpPr>
          <p:cNvPr id="12" name="ZoneTexte 11"/>
          <p:cNvSpPr txBox="1"/>
          <p:nvPr/>
        </p:nvSpPr>
        <p:spPr>
          <a:xfrm>
            <a:off x="8383642" y="3227815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Erbium</a:t>
            </a:r>
            <a:endParaRPr lang="fr-FR" dirty="0"/>
          </a:p>
        </p:txBody>
      </p:sp>
      <p:pic>
        <p:nvPicPr>
          <p:cNvPr id="17" name="Image 31"/>
          <p:cNvPicPr/>
          <p:nvPr/>
        </p:nvPicPr>
        <p:blipFill>
          <a:blip r:embed="rId5"/>
          <a:stretch/>
        </p:blipFill>
        <p:spPr>
          <a:xfrm>
            <a:off x="5973521" y="706922"/>
            <a:ext cx="4691489" cy="2392288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82174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Résultats 2025-2026: FRIENDS</a:t>
            </a:r>
            <a:r>
              <a:rPr lang="fr-FR" baseline="30000" dirty="0" smtClean="0"/>
              <a:t>3</a:t>
            </a:r>
            <a:endParaRPr lang="fr-FR" baseline="30000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28" name="ZoneTexte 27"/>
          <p:cNvSpPr txBox="1"/>
          <p:nvPr/>
        </p:nvSpPr>
        <p:spPr>
          <a:xfrm>
            <a:off x="2218035" y="806150"/>
            <a:ext cx="3352034" cy="58477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600" dirty="0" smtClean="0"/>
              <a:t>Juin – Oct 2026: premières expériences avec FRIENDS</a:t>
            </a:r>
            <a:r>
              <a:rPr lang="fr-FR" sz="1600" baseline="30000" dirty="0" smtClean="0"/>
              <a:t>3</a:t>
            </a:r>
            <a:endParaRPr lang="fr-FR" sz="1600" baseline="30000" dirty="0"/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0525" y="3660524"/>
            <a:ext cx="2143066" cy="1559273"/>
          </a:xfrm>
          <a:prstGeom prst="rect">
            <a:avLst/>
          </a:prstGeom>
        </p:spPr>
      </p:pic>
      <p:sp>
        <p:nvSpPr>
          <p:cNvPr id="12" name="ZoneTexte 11"/>
          <p:cNvSpPr txBox="1"/>
          <p:nvPr/>
        </p:nvSpPr>
        <p:spPr>
          <a:xfrm>
            <a:off x="8383642" y="3227815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Erbium</a:t>
            </a:r>
            <a:endParaRPr lang="fr-FR" dirty="0"/>
          </a:p>
        </p:txBody>
      </p:sp>
      <p:pic>
        <p:nvPicPr>
          <p:cNvPr id="17" name="Image 31"/>
          <p:cNvPicPr/>
          <p:nvPr/>
        </p:nvPicPr>
        <p:blipFill>
          <a:blip r:embed="rId3"/>
          <a:stretch/>
        </p:blipFill>
        <p:spPr>
          <a:xfrm>
            <a:off x="5973521" y="706922"/>
            <a:ext cx="4691489" cy="2392288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8" name="Image 19"/>
          <p:cNvPicPr/>
          <p:nvPr/>
        </p:nvPicPr>
        <p:blipFill rotWithShape="1">
          <a:blip r:embed="rId4"/>
          <a:srcRect t="9910"/>
          <a:stretch/>
        </p:blipFill>
        <p:spPr>
          <a:xfrm>
            <a:off x="777875" y="1766349"/>
            <a:ext cx="4608512" cy="1776278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" name="ZoneTexte 7"/>
          <p:cNvSpPr txBox="1"/>
          <p:nvPr/>
        </p:nvSpPr>
        <p:spPr>
          <a:xfrm>
            <a:off x="2157245" y="1461713"/>
            <a:ext cx="19815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400" dirty="0" smtClean="0"/>
              <a:t>Laser on-off in </a:t>
            </a:r>
            <a:r>
              <a:rPr lang="fr-FR" sz="1400" dirty="0" err="1" smtClean="0"/>
              <a:t>gas</a:t>
            </a:r>
            <a:r>
              <a:rPr lang="fr-FR" sz="1400" dirty="0" smtClean="0"/>
              <a:t> </a:t>
            </a:r>
            <a:r>
              <a:rPr lang="fr-FR" sz="1400" dirty="0" err="1" smtClean="0"/>
              <a:t>cell</a:t>
            </a:r>
            <a:endParaRPr lang="fr-FR" sz="1400" dirty="0"/>
          </a:p>
        </p:txBody>
      </p:sp>
      <p:grpSp>
        <p:nvGrpSpPr>
          <p:cNvPr id="13" name="Groupe 12"/>
          <p:cNvGrpSpPr/>
          <p:nvPr/>
        </p:nvGrpSpPr>
        <p:grpSpPr>
          <a:xfrm>
            <a:off x="967929" y="3496684"/>
            <a:ext cx="2842409" cy="2189285"/>
            <a:chOff x="967929" y="3496684"/>
            <a:chExt cx="2842409" cy="2189285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929" y="3835238"/>
              <a:ext cx="2842409" cy="1850731"/>
            </a:xfrm>
            <a:prstGeom prst="rect">
              <a:avLst/>
            </a:prstGeom>
          </p:spPr>
        </p:pic>
        <p:sp>
          <p:nvSpPr>
            <p:cNvPr id="15" name="ZoneTexte 14"/>
            <p:cNvSpPr txBox="1"/>
            <p:nvPr/>
          </p:nvSpPr>
          <p:spPr>
            <a:xfrm>
              <a:off x="1259650" y="3496684"/>
              <a:ext cx="2383986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err="1" smtClean="0"/>
                <a:t>Gas-cell</a:t>
              </a:r>
              <a:r>
                <a:rPr lang="fr-FR" sz="1400" dirty="0" smtClean="0"/>
                <a:t> 1st </a:t>
              </a:r>
              <a:r>
                <a:rPr lang="fr-FR" sz="1400" dirty="0" err="1" smtClean="0"/>
                <a:t>step</a:t>
              </a:r>
              <a:r>
                <a:rPr lang="fr-FR" sz="1400" dirty="0" smtClean="0"/>
                <a:t> laser scan</a:t>
              </a:r>
              <a:endParaRPr lang="fr-FR" sz="1400" dirty="0"/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4249465" y="3474036"/>
            <a:ext cx="2840842" cy="2211933"/>
            <a:chOff x="4249465" y="3474036"/>
            <a:chExt cx="2840842" cy="2211933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249465" y="3687643"/>
              <a:ext cx="2486935" cy="1998326"/>
            </a:xfrm>
            <a:prstGeom prst="rect">
              <a:avLst/>
            </a:prstGeom>
          </p:spPr>
        </p:pic>
        <p:sp>
          <p:nvSpPr>
            <p:cNvPr id="16" name="ZoneTexte 15"/>
            <p:cNvSpPr txBox="1"/>
            <p:nvPr/>
          </p:nvSpPr>
          <p:spPr>
            <a:xfrm>
              <a:off x="4249465" y="3474036"/>
              <a:ext cx="284084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dirty="0" smtClean="0"/>
                <a:t>Mass scan </a:t>
              </a:r>
              <a:r>
                <a:rPr lang="fr-FR" sz="1400" dirty="0" err="1" smtClean="0"/>
                <a:t>after</a:t>
              </a:r>
              <a:r>
                <a:rPr lang="fr-FR" sz="1400" dirty="0" smtClean="0"/>
                <a:t> </a:t>
              </a:r>
              <a:r>
                <a:rPr lang="fr-FR" sz="1400" dirty="0" err="1" smtClean="0"/>
                <a:t>gas</a:t>
              </a:r>
              <a:r>
                <a:rPr lang="fr-FR" sz="1400" dirty="0" smtClean="0"/>
                <a:t>-jet </a:t>
              </a:r>
              <a:r>
                <a:rPr lang="fr-FR" sz="1400" dirty="0" err="1" smtClean="0"/>
                <a:t>ionization</a:t>
              </a:r>
              <a:endParaRPr lang="fr-FR" sz="1400" dirty="0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5890443" y="3926829"/>
              <a:ext cx="4411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dirty="0" smtClean="0"/>
                <a:t>Er</a:t>
              </a:r>
              <a:endParaRPr lang="fr-FR" dirty="0"/>
            </a:p>
          </p:txBody>
        </p:sp>
      </p:grpSp>
    </p:spTree>
    <p:extLst>
      <p:ext uri="{BB962C8B-B14F-4D97-AF65-F5344CB8AC3E}">
        <p14:creationId xmlns:p14="http://schemas.microsoft.com/office/powerpoint/2010/main" val="2067839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Missions, colloques, publications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705867" y="1445568"/>
            <a:ext cx="9732356" cy="246221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Contributions aux colloques et écoles: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V. </a:t>
            </a:r>
            <a:r>
              <a:rPr lang="fr-FR" sz="1400" dirty="0"/>
              <a:t>Marchand poster à </a:t>
            </a:r>
            <a:r>
              <a:rPr lang="fr-FR" sz="1400" dirty="0" smtClean="0"/>
              <a:t>l’</a:t>
            </a:r>
            <a:r>
              <a:rPr lang="fr-FR" sz="1400" dirty="0" err="1" smtClean="0"/>
              <a:t>EuNPC</a:t>
            </a:r>
            <a:r>
              <a:rPr lang="fr-FR" sz="1400" dirty="0" smtClean="0"/>
              <a:t>, 21-26 Sept, Caen, 2025 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V. </a:t>
            </a:r>
            <a:r>
              <a:rPr lang="fr-FR" sz="1400" dirty="0"/>
              <a:t>Marchand </a:t>
            </a:r>
            <a:r>
              <a:rPr lang="fr-FR" sz="1400" dirty="0" smtClean="0"/>
              <a:t>exposé au WS ISOL-France, 16-18 Mars, GANIL, </a:t>
            </a:r>
            <a:r>
              <a:rPr lang="fr-FR" sz="1400" dirty="0"/>
              <a:t>Caen, </a:t>
            </a:r>
            <a:r>
              <a:rPr lang="fr-FR" sz="1400" dirty="0" smtClean="0"/>
              <a:t>2026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V. Manea</a:t>
            </a:r>
            <a:r>
              <a:rPr lang="fr-FR" sz="1400" dirty="0"/>
              <a:t> </a:t>
            </a:r>
            <a:r>
              <a:rPr lang="fr-FR" sz="1400" dirty="0" smtClean="0"/>
              <a:t>exposé </a:t>
            </a:r>
            <a:r>
              <a:rPr lang="fr-FR" sz="1400" dirty="0"/>
              <a:t>(par Visio</a:t>
            </a:r>
            <a:r>
              <a:rPr lang="fr-FR" sz="1400" dirty="0" smtClean="0"/>
              <a:t>) au WS « </a:t>
            </a:r>
            <a:r>
              <a:rPr lang="fr-FR" sz="1400" dirty="0" err="1" smtClean="0"/>
              <a:t>Advancing</a:t>
            </a:r>
            <a:r>
              <a:rPr lang="fr-FR" sz="1400" dirty="0" smtClean="0"/>
              <a:t> … </a:t>
            </a:r>
            <a:r>
              <a:rPr lang="fr-FR" sz="1400" dirty="0" err="1" smtClean="0"/>
              <a:t>atoms</a:t>
            </a:r>
            <a:r>
              <a:rPr lang="fr-FR" sz="1400" dirty="0" smtClean="0"/>
              <a:t> and </a:t>
            </a:r>
            <a:r>
              <a:rPr lang="fr-FR" sz="1400" dirty="0" err="1" smtClean="0"/>
              <a:t>molecules</a:t>
            </a:r>
            <a:r>
              <a:rPr lang="fr-FR" sz="1400" dirty="0" smtClean="0"/>
              <a:t> », 17-19 Juin, FRIB, USA, 2026 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V. Marchand exposé à la </a:t>
            </a:r>
            <a:r>
              <a:rPr lang="fr-FR" sz="1400" dirty="0" err="1" smtClean="0"/>
              <a:t>Conf</a:t>
            </a:r>
            <a:r>
              <a:rPr lang="fr-FR" sz="1400" dirty="0" smtClean="0"/>
              <a:t>. Trapped </a:t>
            </a:r>
            <a:r>
              <a:rPr lang="fr-FR" sz="1400" dirty="0" err="1" smtClean="0"/>
              <a:t>Charged</a:t>
            </a:r>
            <a:r>
              <a:rPr lang="fr-FR" sz="1400" dirty="0" smtClean="0"/>
              <a:t> </a:t>
            </a:r>
            <a:r>
              <a:rPr lang="fr-FR" sz="1400" dirty="0" err="1" smtClean="0"/>
              <a:t>Particles</a:t>
            </a:r>
            <a:r>
              <a:rPr lang="fr-FR" sz="1400" dirty="0" smtClean="0"/>
              <a:t>, 14-18 Sept, Wales, UK, 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Projet FRIENDS</a:t>
            </a:r>
            <a:r>
              <a:rPr lang="fr-FR" sz="1400" baseline="30000" dirty="0" smtClean="0"/>
              <a:t>3 </a:t>
            </a:r>
            <a:r>
              <a:rPr lang="fr-FR" sz="1400" dirty="0" smtClean="0"/>
              <a:t>mentionné dans le cadre des présentations/posters du nouveau projet « molécules »</a:t>
            </a:r>
          </a:p>
          <a:p>
            <a:pPr marL="1290638" lvl="2" indent="-285750">
              <a:buFont typeface="Wingdings" panose="05000000000000000000" pitchFamily="2" charset="2"/>
              <a:buChar char="Ø"/>
            </a:pPr>
            <a:r>
              <a:rPr lang="fr-FR" sz="1400" dirty="0" smtClean="0"/>
              <a:t>A. Vicente, FunSy @ CERN, 16-18 Févr, 2026 (exposé)</a:t>
            </a:r>
          </a:p>
          <a:p>
            <a:pPr marL="1290638" lvl="2" indent="-285750">
              <a:buFont typeface="Wingdings" panose="05000000000000000000" pitchFamily="2" charset="2"/>
              <a:buChar char="Ø"/>
            </a:pPr>
            <a:r>
              <a:rPr lang="fr-FR" sz="1400" dirty="0" smtClean="0"/>
              <a:t>S. Franchoo,  ARIEL Workshop, TRIUMF, Canada, 20-23 Avr, 2026 (exposé)</a:t>
            </a:r>
          </a:p>
          <a:p>
            <a:pPr marL="1290638" lvl="2" indent="-285750">
              <a:buFont typeface="Wingdings" panose="05000000000000000000" pitchFamily="2" charset="2"/>
              <a:buChar char="Ø"/>
            </a:pPr>
            <a:r>
              <a:rPr lang="fr-FR" sz="1400" dirty="0"/>
              <a:t>S. Franchoo, « </a:t>
            </a:r>
            <a:r>
              <a:rPr lang="fr-FR" sz="1400" dirty="0" err="1"/>
              <a:t>Advancing</a:t>
            </a:r>
            <a:r>
              <a:rPr lang="fr-FR" sz="1400" dirty="0"/>
              <a:t> … </a:t>
            </a:r>
            <a:r>
              <a:rPr lang="fr-FR" sz="1400" dirty="0" err="1"/>
              <a:t>atoms</a:t>
            </a:r>
            <a:r>
              <a:rPr lang="fr-FR" sz="1400" dirty="0"/>
              <a:t> and </a:t>
            </a:r>
            <a:r>
              <a:rPr lang="fr-FR" sz="1400" dirty="0" err="1"/>
              <a:t>molecules</a:t>
            </a:r>
            <a:r>
              <a:rPr lang="fr-FR" sz="1400" dirty="0"/>
              <a:t> », 17-19 Juin, FRIB, USA, 2026 </a:t>
            </a:r>
            <a:r>
              <a:rPr lang="fr-FR" sz="1400" dirty="0" smtClean="0"/>
              <a:t>(</a:t>
            </a:r>
            <a:r>
              <a:rPr lang="fr-FR" sz="1400" dirty="0"/>
              <a:t>exposé</a:t>
            </a:r>
            <a:r>
              <a:rPr lang="fr-FR" sz="1400" dirty="0" smtClean="0"/>
              <a:t>)</a:t>
            </a:r>
          </a:p>
          <a:p>
            <a:pPr marL="1290638" lvl="2" indent="-285750">
              <a:buFont typeface="Wingdings" panose="05000000000000000000" pitchFamily="2" charset="2"/>
              <a:buChar char="Ø"/>
            </a:pPr>
            <a:r>
              <a:rPr lang="fr-FR" sz="1400" dirty="0"/>
              <a:t>A. Vicente, </a:t>
            </a:r>
            <a:r>
              <a:rPr lang="fr-FR" sz="1400" dirty="0" smtClean="0"/>
              <a:t>EJC, Oléron, </a:t>
            </a:r>
            <a:r>
              <a:rPr lang="fr-FR" sz="1400" dirty="0"/>
              <a:t>France, </a:t>
            </a:r>
            <a:r>
              <a:rPr lang="fr-FR" sz="1400" dirty="0" smtClean="0"/>
              <a:t>13-18 </a:t>
            </a:r>
            <a:r>
              <a:rPr lang="fr-FR" sz="1400" dirty="0"/>
              <a:t>Sept, 2026 (poster) </a:t>
            </a:r>
            <a:endParaRPr lang="fr-FR" sz="1400" dirty="0" smtClean="0"/>
          </a:p>
          <a:p>
            <a:pPr marL="1290638" lvl="2" indent="-285750">
              <a:buFont typeface="Wingdings" panose="05000000000000000000" pitchFamily="2" charset="2"/>
              <a:buChar char="Ø"/>
            </a:pPr>
            <a:r>
              <a:rPr lang="fr-FR" sz="1400" dirty="0" smtClean="0"/>
              <a:t>A. Vicente, Colloque GANIL, Bussang, France, </a:t>
            </a:r>
            <a:r>
              <a:rPr lang="fr-FR" sz="1400" dirty="0"/>
              <a:t>21-25 </a:t>
            </a:r>
            <a:r>
              <a:rPr lang="fr-FR" sz="1400" dirty="0" smtClean="0"/>
              <a:t>Sept, 2026 (poster)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705867" y="4556432"/>
            <a:ext cx="5328592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Articles: </a:t>
            </a:r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fr-FR" sz="1400" dirty="0" smtClean="0"/>
              <a:t>E. Morin et al., </a:t>
            </a:r>
            <a:r>
              <a:rPr lang="en-US" sz="1400" dirty="0" err="1" smtClean="0"/>
              <a:t>Nucl</a:t>
            </a:r>
            <a:r>
              <a:rPr lang="en-US" sz="1400" dirty="0" smtClean="0"/>
              <a:t>. Instr. Meth. B </a:t>
            </a:r>
            <a:r>
              <a:rPr lang="en-US" sz="1400" dirty="0"/>
              <a:t>573 </a:t>
            </a:r>
            <a:r>
              <a:rPr lang="en-US" sz="1400" dirty="0" smtClean="0"/>
              <a:t>166027 </a:t>
            </a:r>
            <a:r>
              <a:rPr lang="en-US" sz="1400" dirty="0"/>
              <a:t>(2026) </a:t>
            </a:r>
            <a:endParaRPr lang="en-US" sz="1400" dirty="0" smtClean="0"/>
          </a:p>
          <a:p>
            <a:pPr marL="787400" lvl="1" indent="-285750">
              <a:buFont typeface="Wingdings" panose="05000000000000000000" pitchFamily="2" charset="2"/>
              <a:buChar char="Ø"/>
            </a:pPr>
            <a:r>
              <a:rPr lang="en-US" sz="1400" dirty="0" smtClean="0"/>
              <a:t>W. Dong et al</a:t>
            </a:r>
            <a:r>
              <a:rPr lang="fr-FR" sz="1400" dirty="0" smtClean="0"/>
              <a:t>., </a:t>
            </a:r>
            <a:r>
              <a:rPr lang="en-US" sz="1400" dirty="0" err="1"/>
              <a:t>Nucl</a:t>
            </a:r>
            <a:r>
              <a:rPr lang="en-US" sz="1400" dirty="0"/>
              <a:t>. Instr. Meth. B 579 </a:t>
            </a:r>
            <a:r>
              <a:rPr lang="en-US" sz="1400" dirty="0" smtClean="0"/>
              <a:t>166239 </a:t>
            </a:r>
            <a:r>
              <a:rPr lang="en-US" sz="1400" dirty="0"/>
              <a:t>(2026) </a:t>
            </a:r>
            <a:endParaRPr lang="fr-FR" sz="1400" dirty="0" smtClean="0"/>
          </a:p>
        </p:txBody>
      </p:sp>
      <p:sp>
        <p:nvSpPr>
          <p:cNvPr id="12" name="ZoneTexte 11"/>
          <p:cNvSpPr txBox="1"/>
          <p:nvPr/>
        </p:nvSpPr>
        <p:spPr>
          <a:xfrm>
            <a:off x="703842" y="4078218"/>
            <a:ext cx="9734382" cy="30777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A. Vicente, S. Franchoo: plusieurs missions à TRIUMF dans le cadre de la thèse/collaboration TRIUMF/UBC-CNRS</a:t>
            </a:r>
          </a:p>
        </p:txBody>
      </p:sp>
    </p:spTree>
    <p:extLst>
      <p:ext uri="{BB962C8B-B14F-4D97-AF65-F5344CB8AC3E}">
        <p14:creationId xmlns:p14="http://schemas.microsoft.com/office/powerpoint/2010/main" val="267858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Budget: FRIENDS</a:t>
            </a:r>
            <a:r>
              <a:rPr lang="fr-FR" baseline="30000" dirty="0" smtClean="0"/>
              <a:t>3</a:t>
            </a:r>
            <a:r>
              <a:rPr lang="fr-FR" dirty="0" smtClean="0"/>
              <a:t>+ GISELE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1999792" y="800934"/>
            <a:ext cx="8608206" cy="73866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/>
              <a:t>Budget ANR FRIENDS</a:t>
            </a:r>
            <a:r>
              <a:rPr lang="fr-FR" sz="1400" b="1" baseline="30000" dirty="0" smtClean="0"/>
              <a:t>3 </a:t>
            </a:r>
            <a:r>
              <a:rPr lang="fr-FR" sz="1400" dirty="0" smtClean="0"/>
              <a:t>de 360 kEUR entièrement dépensé</a:t>
            </a:r>
            <a:endParaRPr lang="fr-FR" sz="1400" dirty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/>
              <a:t>B</a:t>
            </a:r>
            <a:r>
              <a:rPr lang="fr-FR" sz="1400" b="1" dirty="0" smtClean="0"/>
              <a:t>udget P2I PILS </a:t>
            </a:r>
            <a:r>
              <a:rPr lang="fr-FR" sz="1400" dirty="0" smtClean="0"/>
              <a:t>de 20 kEUR</a:t>
            </a:r>
            <a:r>
              <a:rPr lang="fr-FR" sz="1400" b="1" dirty="0" smtClean="0"/>
              <a:t> </a:t>
            </a:r>
            <a:r>
              <a:rPr lang="fr-FR" sz="1400" dirty="0" smtClean="0"/>
              <a:t>avec</a:t>
            </a:r>
            <a:r>
              <a:rPr lang="fr-FR" sz="1400" b="1" dirty="0" smtClean="0"/>
              <a:t> </a:t>
            </a:r>
            <a:r>
              <a:rPr lang="fr-FR" sz="1400" dirty="0" smtClean="0"/>
              <a:t>Serge </a:t>
            </a:r>
            <a:r>
              <a:rPr lang="fr-FR" sz="1400" dirty="0" err="1" smtClean="0"/>
              <a:t>Franchoo</a:t>
            </a:r>
            <a:r>
              <a:rPr lang="fr-FR" sz="1400" dirty="0" smtClean="0"/>
              <a:t> achat purificateur </a:t>
            </a:r>
            <a:r>
              <a:rPr lang="fr-FR" sz="1400" dirty="0" smtClean="0">
                <a:sym typeface="Wingdings" panose="05000000000000000000" pitchFamily="2" charset="2"/>
              </a:rPr>
              <a:t> ≈ dépensé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/>
              <a:t>Demandé</a:t>
            </a:r>
            <a:r>
              <a:rPr lang="fr-FR" sz="1400" dirty="0" smtClean="0"/>
              <a:t> </a:t>
            </a:r>
            <a:r>
              <a:rPr lang="fr-FR" sz="1400" b="1" dirty="0" smtClean="0"/>
              <a:t>amorce ERC </a:t>
            </a:r>
            <a:r>
              <a:rPr lang="fr-FR" sz="1400" dirty="0" smtClean="0"/>
              <a:t>de </a:t>
            </a:r>
            <a:r>
              <a:rPr lang="fr-FR" sz="1400" smtClean="0"/>
              <a:t>l’ANR </a:t>
            </a:r>
            <a:r>
              <a:rPr lang="fr-FR" sz="1400" smtClean="0"/>
              <a:t>(75 </a:t>
            </a:r>
            <a:r>
              <a:rPr lang="fr-FR" sz="1400" dirty="0" smtClean="0"/>
              <a:t>kEUR) </a:t>
            </a:r>
            <a:r>
              <a:rPr lang="fr-FR" sz="1400" dirty="0" smtClean="0">
                <a:sym typeface="Wingdings" panose="05000000000000000000" pitchFamily="2" charset="2"/>
              </a:rPr>
              <a:t> réponse décembre (soucis/retards ANR)</a:t>
            </a:r>
            <a:endParaRPr lang="fr-FR" sz="1400" dirty="0" smtClean="0"/>
          </a:p>
        </p:txBody>
      </p:sp>
      <p:grpSp>
        <p:nvGrpSpPr>
          <p:cNvPr id="20" name="Groupe 19"/>
          <p:cNvGrpSpPr/>
          <p:nvPr/>
        </p:nvGrpSpPr>
        <p:grpSpPr>
          <a:xfrm>
            <a:off x="1137915" y="1656848"/>
            <a:ext cx="9470082" cy="2714989"/>
            <a:chOff x="204860" y="2116644"/>
            <a:chExt cx="10336486" cy="2963379"/>
          </a:xfrm>
        </p:grpSpPr>
        <p:grpSp>
          <p:nvGrpSpPr>
            <p:cNvPr id="4" name="Groupe 3"/>
            <p:cNvGrpSpPr/>
            <p:nvPr/>
          </p:nvGrpSpPr>
          <p:grpSpPr>
            <a:xfrm>
              <a:off x="204860" y="3761303"/>
              <a:ext cx="1142759" cy="503902"/>
              <a:chOff x="1059399" y="3949278"/>
              <a:chExt cx="1142759" cy="503902"/>
            </a:xfrm>
          </p:grpSpPr>
          <p:sp>
            <p:nvSpPr>
              <p:cNvPr id="10" name="ZoneTexte 9"/>
              <p:cNvSpPr txBox="1"/>
              <p:nvPr/>
            </p:nvSpPr>
            <p:spPr>
              <a:xfrm>
                <a:off x="1059399" y="3949278"/>
                <a:ext cx="1140246" cy="50390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/>
                  <a:t>50% ETP FRIENDS</a:t>
                </a:r>
                <a:r>
                  <a:rPr lang="fr-FR" sz="1200" baseline="30000" dirty="0" smtClean="0"/>
                  <a:t>3</a:t>
                </a:r>
                <a:endParaRPr lang="fr-FR" sz="1200" baseline="30000" dirty="0"/>
              </a:p>
            </p:txBody>
          </p:sp>
          <p:sp>
            <p:nvSpPr>
              <p:cNvPr id="12" name="Accolade ouvrante 11"/>
              <p:cNvSpPr/>
              <p:nvPr/>
            </p:nvSpPr>
            <p:spPr>
              <a:xfrm>
                <a:off x="2143571" y="4012279"/>
                <a:ext cx="58587" cy="344631"/>
              </a:xfrm>
              <a:prstGeom prst="lef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5" name="ZoneTexte 4"/>
            <p:cNvSpPr txBox="1"/>
            <p:nvPr/>
          </p:nvSpPr>
          <p:spPr>
            <a:xfrm>
              <a:off x="362052" y="2116644"/>
              <a:ext cx="4344473" cy="335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 smtClean="0"/>
                <a:t>Contributions hors ANR/P2I pour FRIENDS</a:t>
              </a:r>
              <a:r>
                <a:rPr lang="fr-FR" sz="1400" b="1" baseline="30000" dirty="0" smtClean="0"/>
                <a:t>3</a:t>
              </a:r>
              <a:endParaRPr lang="fr-FR" sz="1400" b="1" baseline="30000" dirty="0"/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2801818" y="4546161"/>
              <a:ext cx="557396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 smtClean="0"/>
                <a:t>+ jours collaboration IN2P3-GSI 10-64 « GISELE » pour collaborer avec JetRIS</a:t>
              </a:r>
              <a:endParaRPr lang="fr-FR" sz="1200" dirty="0"/>
            </a:p>
          </p:txBody>
        </p:sp>
        <p:pic>
          <p:nvPicPr>
            <p:cNvPr id="15" name="Picture 4"/>
            <p:cNvPicPr>
              <a:picLocks noChangeAspect="1" noChangeArrowheads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/>
          </p:blipFill>
          <p:spPr bwMode="auto">
            <a:xfrm>
              <a:off x="8756957" y="4531522"/>
              <a:ext cx="1784389" cy="5485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" name="ZoneTexte 16"/>
            <p:cNvSpPr txBox="1"/>
            <p:nvPr/>
          </p:nvSpPr>
          <p:spPr>
            <a:xfrm>
              <a:off x="8984786" y="2193651"/>
              <a:ext cx="124745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00" i="1" dirty="0" smtClean="0"/>
                <a:t>Italique: estimation</a:t>
              </a:r>
              <a:endParaRPr lang="fr-FR" sz="1000" i="1" baseline="30000" dirty="0"/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244043" y="4328984"/>
            <a:ext cx="7734633" cy="116955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/>
              <a:t>fonctionnement GANIL/</a:t>
            </a:r>
            <a:r>
              <a:rPr lang="fr-FR" sz="1400" b="1" dirty="0" err="1" smtClean="0"/>
              <a:t>Delph</a:t>
            </a:r>
            <a:r>
              <a:rPr lang="fr-FR" sz="1400" b="1" dirty="0" smtClean="0"/>
              <a:t> </a:t>
            </a:r>
            <a:r>
              <a:rPr lang="fr-FR" sz="1400" dirty="0" smtClean="0"/>
              <a:t>pour GISELE + FRIENDS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: 18900 EUR dépensés en 2026: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Pompe salle laser: 3500 EUR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Injection gaz FRIENDS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: 3400 EUR 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Lunettes laser: 3600 EUR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Refroidisseur laser: 8400 EUR</a:t>
            </a:r>
          </a:p>
        </p:txBody>
      </p:sp>
      <p:pic>
        <p:nvPicPr>
          <p:cNvPr id="22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3568" y="1939910"/>
            <a:ext cx="7647353" cy="1871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173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Perspectives</a:t>
            </a:r>
            <a:endParaRPr lang="fr-FR" dirty="0"/>
          </a:p>
        </p:txBody>
      </p:sp>
      <p:pic>
        <p:nvPicPr>
          <p:cNvPr id="21" name="Imag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507" y="2265090"/>
            <a:ext cx="4202309" cy="2962485"/>
          </a:xfrm>
          <a:prstGeom prst="rect">
            <a:avLst/>
          </a:prstGeom>
        </p:spPr>
      </p:pic>
      <p:sp>
        <p:nvSpPr>
          <p:cNvPr id="22" name="ZoneTexte 21"/>
          <p:cNvSpPr txBox="1"/>
          <p:nvPr/>
        </p:nvSpPr>
        <p:spPr>
          <a:xfrm>
            <a:off x="417835" y="2003480"/>
            <a:ext cx="7015164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En 2027: aménagement de la salle H007 du Hall D (à côté de GISELE) comme </a:t>
            </a:r>
            <a:r>
              <a:rPr lang="fr-FR" sz="1400" b="1" u="sng" dirty="0" smtClean="0"/>
              <a:t>salle permanente de R&amp;D pour LRC et FRIENDS</a:t>
            </a:r>
            <a:r>
              <a:rPr lang="fr-FR" sz="1400" b="1" u="sng" baseline="30000" dirty="0" smtClean="0"/>
              <a:t>3</a:t>
            </a:r>
            <a:endParaRPr lang="fr-FR" sz="1400" b="1" u="sng" dirty="0"/>
          </a:p>
        </p:txBody>
      </p:sp>
      <p:sp>
        <p:nvSpPr>
          <p:cNvPr id="23" name="ZoneTexte 22"/>
          <p:cNvSpPr txBox="1"/>
          <p:nvPr/>
        </p:nvSpPr>
        <p:spPr>
          <a:xfrm>
            <a:off x="417835" y="2652086"/>
            <a:ext cx="5112568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Projet soutenu par GANIL (budget STIL estimé 130 kEUR):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Cahier de charges finalisé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Appel d’offres en cours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Date de fin des travaux ~2027</a:t>
            </a:r>
            <a:endParaRPr lang="fr-FR" sz="1400" dirty="0"/>
          </a:p>
        </p:txBody>
      </p:sp>
      <p:sp>
        <p:nvSpPr>
          <p:cNvPr id="19" name="ZoneTexte 18"/>
          <p:cNvSpPr txBox="1"/>
          <p:nvPr/>
        </p:nvSpPr>
        <p:spPr>
          <a:xfrm>
            <a:off x="2434060" y="681532"/>
            <a:ext cx="4998939" cy="116955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Etapes suivante pour le projet FRIENDS</a:t>
            </a:r>
            <a:r>
              <a:rPr lang="fr-FR" sz="1400" baseline="30000" dirty="0" smtClean="0"/>
              <a:t>3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Spectroscopie laser dans le jet (2026)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/>
              <a:t>Tests méthodes de neutralisation </a:t>
            </a:r>
            <a:r>
              <a:rPr lang="fr-FR" sz="1400" dirty="0" smtClean="0"/>
              <a:t>(2026-2027)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Installation cellule à gaz électrique (2027)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Ionisation molécules (2027)</a:t>
            </a:r>
            <a:endParaRPr lang="fr-FR" sz="1400" dirty="0"/>
          </a:p>
        </p:txBody>
      </p:sp>
      <p:sp>
        <p:nvSpPr>
          <p:cNvPr id="10" name="ZoneTexte 9"/>
          <p:cNvSpPr txBox="1"/>
          <p:nvPr/>
        </p:nvSpPr>
        <p:spPr>
          <a:xfrm>
            <a:off x="417835" y="3769593"/>
            <a:ext cx="5760640" cy="116955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dirty="0" smtClean="0"/>
              <a:t>Activités GISELE: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Soutien aux projets FRIENDS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 et LRC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Preuve de principe de la cavité laser à réseau de diffraction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Connexion à la salle H007 (perçage mur)</a:t>
            </a:r>
          </a:p>
          <a:p>
            <a:pPr marL="787400" lvl="1" indent="-285750">
              <a:buFont typeface="Courier New" panose="02070309020205020404" pitchFamily="49" charset="0"/>
              <a:buChar char="o"/>
            </a:pPr>
            <a:r>
              <a:rPr lang="fr-FR" sz="1400" dirty="0" smtClean="0"/>
              <a:t>Mise à niveau de l’installation de sécurité laser</a:t>
            </a: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417835" y="5102544"/>
            <a:ext cx="5712372" cy="52322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fr-FR" sz="1400" b="1" dirty="0" smtClean="0"/>
              <a:t>Fonctionnement GANIL/</a:t>
            </a:r>
            <a:r>
              <a:rPr lang="fr-FR" sz="1400" b="1" dirty="0" err="1" smtClean="0"/>
              <a:t>Delph</a:t>
            </a:r>
            <a:r>
              <a:rPr lang="fr-FR" sz="1400" b="1" dirty="0" smtClean="0"/>
              <a:t> </a:t>
            </a:r>
            <a:r>
              <a:rPr lang="fr-FR" sz="1400" dirty="0" smtClean="0"/>
              <a:t>15 kEUR demandé pour 2027 (GISELE + FRIENDS</a:t>
            </a:r>
            <a:r>
              <a:rPr lang="fr-FR" sz="1400" baseline="30000" dirty="0" smtClean="0"/>
              <a:t>3</a:t>
            </a:r>
            <a:r>
              <a:rPr lang="fr-FR" sz="1400" dirty="0" smtClean="0"/>
              <a:t>).</a:t>
            </a:r>
            <a:endParaRPr lang="fr-FR" sz="1400" b="1" u="sng" dirty="0"/>
          </a:p>
        </p:txBody>
      </p:sp>
    </p:spTree>
    <p:extLst>
      <p:ext uri="{BB962C8B-B14F-4D97-AF65-F5344CB8AC3E}">
        <p14:creationId xmlns:p14="http://schemas.microsoft.com/office/powerpoint/2010/main" val="163896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22/10/2026</a:t>
            </a:r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EAP S3</a:t>
            </a:r>
            <a:endParaRPr lang="fr-FR" dirty="0"/>
          </a:p>
        </p:txBody>
      </p:sp>
      <p:sp>
        <p:nvSpPr>
          <p:cNvPr id="9" name="Titr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err="1" smtClean="0"/>
              <a:t>Acknowledgements</a:t>
            </a:r>
            <a:endParaRPr lang="fr-FR" dirty="0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E71596-5F9D-49C5-9701-16B3CA54319D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03616" y="1274355"/>
            <a:ext cx="39052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b="1" dirty="0" smtClean="0"/>
              <a:t>Equipe FRIENDS</a:t>
            </a:r>
            <a:r>
              <a:rPr lang="fr-FR" b="1" baseline="30000" dirty="0" smtClean="0"/>
              <a:t>3 </a:t>
            </a:r>
            <a:r>
              <a:rPr lang="fr-FR" b="1" dirty="0" smtClean="0"/>
              <a:t>@ IJCLab</a:t>
            </a:r>
            <a:endParaRPr lang="fr-FR" b="1" dirty="0"/>
          </a:p>
        </p:txBody>
      </p:sp>
      <p:sp>
        <p:nvSpPr>
          <p:cNvPr id="12" name="ZoneTexte 11"/>
          <p:cNvSpPr txBox="1"/>
          <p:nvPr/>
        </p:nvSpPr>
        <p:spPr>
          <a:xfrm>
            <a:off x="345827" y="1641762"/>
            <a:ext cx="10657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 smtClean="0"/>
              <a:t>Wenling Dong, Serge Franchoo, Thierry Hourat, David Lunney,</a:t>
            </a:r>
            <a:r>
              <a:rPr lang="fr-FR" sz="1800" dirty="0"/>
              <a:t> </a:t>
            </a:r>
            <a:r>
              <a:rPr lang="fr-FR" sz="1800" dirty="0" smtClean="0"/>
              <a:t>Vladimir Manea, Valentin Marchand, Enrique Minaya-Ramirez, Elodie Morin, Samuel </a:t>
            </a:r>
            <a:r>
              <a:rPr lang="fr-FR" sz="1800" dirty="0" err="1" smtClean="0"/>
              <a:t>Roset</a:t>
            </a:r>
            <a:r>
              <a:rPr lang="fr-FR" sz="1800" dirty="0" smtClean="0"/>
              <a:t>, Afonso Vicente</a:t>
            </a:r>
            <a:endParaRPr lang="fr-FR" sz="1800" dirty="0"/>
          </a:p>
        </p:txBody>
      </p:sp>
      <p:sp>
        <p:nvSpPr>
          <p:cNvPr id="13" name="ZoneTexte 12"/>
          <p:cNvSpPr txBox="1"/>
          <p:nvPr/>
        </p:nvSpPr>
        <p:spPr>
          <a:xfrm>
            <a:off x="703935" y="2337069"/>
            <a:ext cx="32175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b="1" dirty="0" smtClean="0"/>
              <a:t>S</a:t>
            </a:r>
            <a:r>
              <a:rPr lang="fr-FR" b="1" baseline="30000" dirty="0" smtClean="0"/>
              <a:t>3</a:t>
            </a:r>
            <a:r>
              <a:rPr lang="fr-FR" b="1" dirty="0" smtClean="0"/>
              <a:t>-LEB collaboration  </a:t>
            </a:r>
            <a:endParaRPr lang="fr-FR" b="1" dirty="0"/>
          </a:p>
        </p:txBody>
      </p:sp>
      <p:sp>
        <p:nvSpPr>
          <p:cNvPr id="28" name="ZoneTexte 27"/>
          <p:cNvSpPr txBox="1"/>
          <p:nvPr/>
        </p:nvSpPr>
        <p:spPr>
          <a:xfrm>
            <a:off x="2055260" y="3657840"/>
            <a:ext cx="59234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fr-FR" b="1" dirty="0" smtClean="0"/>
              <a:t>JETRIS collaboration (HIM, JGU Mainz, GSI) </a:t>
            </a:r>
            <a:endParaRPr lang="fr-FR" b="1" dirty="0"/>
          </a:p>
        </p:txBody>
      </p: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/>
        </p:blipFill>
        <p:spPr bwMode="auto">
          <a:xfrm>
            <a:off x="7892397" y="3617937"/>
            <a:ext cx="1784389" cy="5485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ZoneTexte 3"/>
          <p:cNvSpPr txBox="1"/>
          <p:nvPr/>
        </p:nvSpPr>
        <p:spPr>
          <a:xfrm>
            <a:off x="4760980" y="2327996"/>
            <a:ext cx="59395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+</a:t>
            </a:r>
            <a:r>
              <a:rPr lang="fr-FR" sz="1800" dirty="0" smtClean="0"/>
              <a:t> </a:t>
            </a:r>
            <a:r>
              <a:rPr lang="fr-FR" b="1" dirty="0" smtClean="0"/>
              <a:t>stagiaires</a:t>
            </a:r>
            <a:r>
              <a:rPr lang="fr-FR" sz="1800" dirty="0" smtClean="0"/>
              <a:t> Elia </a:t>
            </a:r>
            <a:r>
              <a:rPr lang="fr-FR" sz="1800" dirty="0" err="1" smtClean="0"/>
              <a:t>Nseir</a:t>
            </a:r>
            <a:r>
              <a:rPr lang="fr-FR" sz="1800" dirty="0" smtClean="0"/>
              <a:t>, Ahmad </a:t>
            </a:r>
            <a:r>
              <a:rPr lang="fr-FR" sz="1800" dirty="0" err="1" smtClean="0"/>
              <a:t>Bark</a:t>
            </a:r>
            <a:r>
              <a:rPr lang="fr-FR" sz="1800" dirty="0" smtClean="0"/>
              <a:t>, Julian Cruz Rojas</a:t>
            </a:r>
            <a:endParaRPr lang="fr-FR" sz="1800" dirty="0"/>
          </a:p>
        </p:txBody>
      </p:sp>
      <p:sp>
        <p:nvSpPr>
          <p:cNvPr id="5" name="ZoneTexte 4"/>
          <p:cNvSpPr txBox="1"/>
          <p:nvPr/>
        </p:nvSpPr>
        <p:spPr>
          <a:xfrm>
            <a:off x="142054" y="4495392"/>
            <a:ext cx="13532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err="1" smtClean="0"/>
              <a:t>Funding</a:t>
            </a:r>
            <a:r>
              <a:rPr lang="fr-FR" b="1" dirty="0" smtClean="0"/>
              <a:t>: </a:t>
            </a:r>
            <a:endParaRPr lang="fr-FR" b="1" dirty="0"/>
          </a:p>
        </p:txBody>
      </p:sp>
      <p:sp>
        <p:nvSpPr>
          <p:cNvPr id="8" name="ZoneTexte 7"/>
          <p:cNvSpPr txBox="1"/>
          <p:nvPr/>
        </p:nvSpPr>
        <p:spPr>
          <a:xfrm>
            <a:off x="1209923" y="2738510"/>
            <a:ext cx="85414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/>
              <a:t>+</a:t>
            </a:r>
            <a:r>
              <a:rPr lang="fr-FR" dirty="0" smtClean="0"/>
              <a:t> </a:t>
            </a:r>
            <a:r>
              <a:rPr lang="fr-FR" b="1" dirty="0" smtClean="0"/>
              <a:t>équipe GANIL/GISELE</a:t>
            </a:r>
            <a:r>
              <a:rPr lang="fr-FR" sz="1800" dirty="0" smtClean="0"/>
              <a:t>: Nathalie </a:t>
            </a:r>
            <a:r>
              <a:rPr lang="fr-FR" sz="1800" dirty="0" err="1" smtClean="0"/>
              <a:t>Lecesne</a:t>
            </a:r>
            <a:r>
              <a:rPr lang="fr-FR" sz="1800" dirty="0" smtClean="0"/>
              <a:t>, Sarina </a:t>
            </a:r>
            <a:r>
              <a:rPr lang="fr-FR" sz="1800" dirty="0" err="1" smtClean="0"/>
              <a:t>Geldhof</a:t>
            </a:r>
            <a:r>
              <a:rPr lang="fr-FR" sz="1800" dirty="0" smtClean="0"/>
              <a:t>, Johan Goupil, </a:t>
            </a:r>
            <a:r>
              <a:rPr lang="fr-FR" sz="1800" dirty="0" err="1" smtClean="0"/>
              <a:t>Cedric</a:t>
            </a:r>
            <a:r>
              <a:rPr lang="fr-FR" sz="1800" dirty="0" smtClean="0"/>
              <a:t> </a:t>
            </a:r>
            <a:r>
              <a:rPr lang="fr-FR" sz="1800" dirty="0" err="1" smtClean="0"/>
              <a:t>Dugueperoux</a:t>
            </a:r>
            <a:r>
              <a:rPr lang="fr-FR" sz="1800" dirty="0" smtClean="0"/>
              <a:t>, Emilie </a:t>
            </a:r>
            <a:r>
              <a:rPr lang="fr-FR" sz="1800" dirty="0" err="1" smtClean="0"/>
              <a:t>Lagnel</a:t>
            </a:r>
            <a:r>
              <a:rPr lang="fr-FR" sz="1800" dirty="0" smtClean="0"/>
              <a:t>, Renan Leroy, Stéphanie </a:t>
            </a:r>
            <a:r>
              <a:rPr lang="fr-FR" sz="1800" dirty="0" err="1" smtClean="0"/>
              <a:t>Cenard</a:t>
            </a:r>
            <a:endParaRPr lang="fr-FR" sz="1800" dirty="0"/>
          </a:p>
        </p:txBody>
      </p:sp>
      <p:grpSp>
        <p:nvGrpSpPr>
          <p:cNvPr id="11" name="Groupe 10"/>
          <p:cNvGrpSpPr/>
          <p:nvPr/>
        </p:nvGrpSpPr>
        <p:grpSpPr>
          <a:xfrm>
            <a:off x="1004372" y="4257441"/>
            <a:ext cx="7187807" cy="1278675"/>
            <a:chOff x="1004372" y="4257441"/>
            <a:chExt cx="7187807" cy="1278675"/>
          </a:xfrm>
        </p:grpSpPr>
        <p:sp>
          <p:nvSpPr>
            <p:cNvPr id="31" name="Text Box 68"/>
            <p:cNvSpPr txBox="1"/>
            <p:nvPr/>
          </p:nvSpPr>
          <p:spPr>
            <a:xfrm>
              <a:off x="1004372" y="5228339"/>
              <a:ext cx="2002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en-US" sz="1400" dirty="0" smtClean="0">
                  <a:sym typeface="+mn-ea"/>
                </a:rPr>
                <a:t>ANR-21-CE31-0001</a:t>
              </a:r>
              <a:endParaRPr lang="en-US" sz="1400" dirty="0">
                <a:sym typeface="+mn-ea"/>
              </a:endParaRP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1362658" y="4341749"/>
              <a:ext cx="6829521" cy="905624"/>
              <a:chOff x="1362658" y="4255384"/>
              <a:chExt cx="7480820" cy="991989"/>
            </a:xfrm>
          </p:grpSpPr>
          <p:pic>
            <p:nvPicPr>
              <p:cNvPr id="30" name="Picture 67"/>
              <p:cNvPicPr>
                <a:picLocks noChangeAspect="1"/>
              </p:cNvPicPr>
              <p:nvPr/>
            </p:nvPicPr>
            <p:blipFill>
              <a:blip r:embed="rId3"/>
              <a:srcRect l="45693" b="24276"/>
              <a:stretch>
                <a:fillRect/>
              </a:stretch>
            </p:blipFill>
            <p:spPr>
              <a:xfrm>
                <a:off x="1362658" y="4255384"/>
                <a:ext cx="966077" cy="991989"/>
              </a:xfrm>
              <a:prstGeom prst="rect">
                <a:avLst/>
              </a:prstGeom>
            </p:spPr>
          </p:pic>
          <p:pic>
            <p:nvPicPr>
              <p:cNvPr id="33" name="Image 32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912462" y="4259689"/>
                <a:ext cx="1308080" cy="987684"/>
              </a:xfrm>
              <a:prstGeom prst="rect">
                <a:avLst/>
              </a:prstGeom>
            </p:spPr>
          </p:pic>
          <p:pic>
            <p:nvPicPr>
              <p:cNvPr id="2050" name="Picture 2" descr="GANIL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69874" y="4549529"/>
                <a:ext cx="2083162" cy="46382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4" name="Picture 179" descr="2560px-KU_Leuven_logo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 bwMode="auto">
              <a:xfrm>
                <a:off x="7626899" y="4483481"/>
                <a:ext cx="1216579" cy="439145"/>
              </a:xfrm>
              <a:prstGeom prst="rect">
                <a:avLst/>
              </a:prstGeom>
            </p:spPr>
          </p:pic>
          <p:pic>
            <p:nvPicPr>
              <p:cNvPr id="17" name="Image 16"/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65736" y="4382689"/>
                <a:ext cx="1416476" cy="818965"/>
              </a:xfrm>
              <a:prstGeom prst="rect">
                <a:avLst/>
              </a:prstGeom>
            </p:spPr>
          </p:pic>
        </p:grpSp>
        <p:sp>
          <p:nvSpPr>
            <p:cNvPr id="21" name="Text Box 68"/>
            <p:cNvSpPr txBox="1"/>
            <p:nvPr/>
          </p:nvSpPr>
          <p:spPr>
            <a:xfrm>
              <a:off x="2436811" y="4257441"/>
              <a:ext cx="62921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buClrTx/>
                <a:buSzTx/>
                <a:buFontTx/>
              </a:pPr>
              <a:r>
                <a:rPr lang="en-US" sz="1400" dirty="0" smtClean="0">
                  <a:sym typeface="+mn-ea"/>
                </a:rPr>
                <a:t>PILS</a:t>
              </a:r>
              <a:endParaRPr lang="en-US" sz="1400" dirty="0">
                <a:sym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64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e-IJCLAb-powerpoin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23878</TotalTime>
  <Words>936</Words>
  <Application>Microsoft Office PowerPoint</Application>
  <PresentationFormat>Personnalisé</PresentationFormat>
  <Paragraphs>190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Wingdings</vt:lpstr>
      <vt:lpstr>1_modele-IJCLAb-powerpoint</vt:lpstr>
      <vt:lpstr>Présentation PowerPoint</vt:lpstr>
      <vt:lpstr>Sommaire</vt:lpstr>
      <vt:lpstr>Objectifs du projet</vt:lpstr>
      <vt:lpstr>Organigramme</vt:lpstr>
      <vt:lpstr>Ressources humaines FRIENDS3</vt:lpstr>
      <vt:lpstr>Résultats 2025-2026</vt:lpstr>
      <vt:lpstr>Résultats 2025-2026: GISELE</vt:lpstr>
      <vt:lpstr>Résultats 2025-2026: GISELE</vt:lpstr>
      <vt:lpstr>Résultats 2025-2026: FRIENDS3</vt:lpstr>
      <vt:lpstr>Résultats 2025-2026: FRIENDS3</vt:lpstr>
      <vt:lpstr>Résultats 2025-2026: FRIENDS3</vt:lpstr>
      <vt:lpstr>Missions, colloques, publications</vt:lpstr>
      <vt:lpstr>Budget: FRIENDS3+ GISELE</vt:lpstr>
      <vt:lpstr>Perspectives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Luc Petizon</dc:creator>
  <cp:lastModifiedBy>vladimir MANEA</cp:lastModifiedBy>
  <cp:revision>2151</cp:revision>
  <dcterms:created xsi:type="dcterms:W3CDTF">2011-03-09T16:37:49Z</dcterms:created>
  <dcterms:modified xsi:type="dcterms:W3CDTF">2026-10-19T20:25:26Z</dcterms:modified>
</cp:coreProperties>
</file>