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78" r:id="rId2"/>
    <p:sldId id="257" r:id="rId3"/>
    <p:sldId id="308" r:id="rId4"/>
    <p:sldId id="263" r:id="rId5"/>
    <p:sldId id="309" r:id="rId6"/>
    <p:sldId id="286" r:id="rId7"/>
    <p:sldId id="311" r:id="rId8"/>
    <p:sldId id="310" r:id="rId9"/>
    <p:sldId id="312" r:id="rId10"/>
    <p:sldId id="295" r:id="rId11"/>
    <p:sldId id="282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nete Laetitia" initials="CL" lastIdx="4" clrIdx="0">
    <p:extLst>
      <p:ext uri="{19B8F6BF-5375-455C-9EA6-DF929625EA0E}">
        <p15:presenceInfo xmlns:p15="http://schemas.microsoft.com/office/powerpoint/2012/main" userId="S-1-5-21-4214520284-2192796274-1834499735-120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1F4D"/>
    <a:srgbClr val="ED7D31"/>
    <a:srgbClr val="493A92"/>
    <a:srgbClr val="C95827"/>
    <a:srgbClr val="60A4B4"/>
    <a:srgbClr val="CAC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59" autoAdjust="0"/>
    <p:restoredTop sz="96327"/>
  </p:normalViewPr>
  <p:slideViewPr>
    <p:cSldViewPr snapToGrid="0" showGuides="1">
      <p:cViewPr>
        <p:scale>
          <a:sx n="72" d="100"/>
          <a:sy n="72" d="100"/>
        </p:scale>
        <p:origin x="1408" y="68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2B621ED-5418-3245-3465-427B3A0D3B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675734-EAB5-D7E0-1871-9D38A8961E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3C6D6A-BF13-F9F3-A2A9-B5A5F3683A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8C7E8-D2B2-ED43-9D08-6ADD78CFDC0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2BBC4A8C-D77F-1D53-451A-57D959428E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FE2B1-9F4D-1849-B725-F1A2344A2365}" type="datetimeFigureOut">
              <a:rPr lang="fr-FR" smtClean="0"/>
              <a:t>18/10/2026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294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 mod="1"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69620-070F-D948-B6E5-ABE1BC2E8378}" type="datetimeFigureOut">
              <a:rPr lang="fr-FR" smtClean="0"/>
              <a:t>18/10/2026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FC862-3C35-3D4E-9084-D9ECACF1A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560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12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544B7F-46E1-4694-AFC5-855635266CAA}" type="datetime1">
              <a:rPr lang="fr-FR" smtClean="0"/>
              <a:t>18/10/2026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771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CCD9B8-D525-48C1-BED7-648AB9D135AD}" type="datetime1">
              <a:rPr lang="fr-FR" smtClean="0"/>
              <a:t>18/10/2026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9F34A1-9284-4A8D-88FE-89C9697BF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927C20D-B4A5-20B7-AB48-75CA86D0843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950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61277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290897"/>
            <a:ext cx="10801350" cy="4838441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67B2E2E-980D-41DE-A576-6C30746F1AE9}" type="datetime1">
              <a:rPr lang="fr-FR" smtClean="0"/>
              <a:t>18/10/2026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346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343025"/>
            <a:ext cx="5292725" cy="478631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343025"/>
            <a:ext cx="5292724" cy="478631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8A11A-521C-42AB-90E6-846F58DF2CA5}" type="datetime1">
              <a:rPr lang="fr-FR" smtClean="0"/>
              <a:t>18/10/2026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7ED1F4B-F8AF-6A32-996A-140828E4F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A45FD47-8F02-E3D1-8836-A153070B3F16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61277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2166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F5B9310-A98B-02B0-8DFD-5F4E8CAFFA50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65603E-9229-B94A-80F8-4FD6A362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5A45-4127-45A3-8483-D5E087BFF54F}" type="datetime1">
              <a:rPr lang="fr-FR" smtClean="0"/>
              <a:t>18/10/2026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332EF9-A7AF-0E36-B432-A2F119BA7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64E45D-D49D-03B1-DAB7-55D30C0F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24615F-94DA-228D-98B8-8CFF9A1CF9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CA7C713-6E9F-9E06-96FE-1CBF92D19B1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61277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910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0720BD-DED4-4C58-992A-DA57E63628EE}" type="datetime1">
              <a:rPr lang="fr-FR" smtClean="0"/>
              <a:t>18/10/2026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0E8317-6100-4728-184D-31EFF1753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5172B8-E3F5-93A5-63F0-42E8B9ECA0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9B1BF06-95A7-3FD5-5A3D-E19DB4A323A8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812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image">
    <p:bg>
      <p:bgPr>
        <a:solidFill>
          <a:srgbClr val="CAC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nuage, plein air, arbre, ciel&#10;&#10;Description générée automatiquement">
            <a:extLst>
              <a:ext uri="{FF2B5EF4-FFF2-40B4-BE49-F238E27FC236}">
                <a16:creationId xmlns:a16="http://schemas.microsoft.com/office/drawing/2014/main" id="{3B74FEEB-0659-65A4-17DA-8B87A72902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59" t="35139" b="10140"/>
          <a:stretch/>
        </p:blipFill>
        <p:spPr>
          <a:xfrm>
            <a:off x="0" y="1989138"/>
            <a:ext cx="12192000" cy="48688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5E7EC10-206A-72F4-91BB-2E65EF32210F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1FB34-26BF-4BF1-B8C2-7EDA001C22CC}" type="datetime1">
              <a:rPr lang="fr-FR" smtClean="0"/>
              <a:t>18/10/2026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E507065-CF76-8E92-00FE-38DBC2ED04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2946AB7-A2AE-FE87-1FF5-759E09BE9A03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O. Naves/</a:t>
            </a:r>
            <a:r>
              <a:rPr lang="fr-FR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Drakodrone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738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3429000"/>
            <a:ext cx="10801350" cy="1439863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213" y="1989138"/>
            <a:ext cx="3457575" cy="729933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B804686F-39F5-40D2-ACD8-A5FAEA4897B3}" type="datetime1">
              <a:rPr lang="fr-FR" smtClean="0"/>
              <a:t>18/10/2026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8716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D8250EB-B0C5-1B57-C3BE-6BA2B94C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290FDB-4BF6-552E-F9DE-E0BE6EB81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989138"/>
            <a:ext cx="10801350" cy="414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DA5BD8-C4D6-207B-4C7D-26B92358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8001"/>
            <a:ext cx="1800225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5B0B9454-3C3D-4E45-A0EE-1BFDCEA2C48D}" type="datetime1">
              <a:rPr lang="fr-FR" smtClean="0"/>
              <a:t>18/10/2026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04228E-A1D3-107C-CD03-5E01B1840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8001"/>
            <a:ext cx="29068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1C997C-4506-BCCC-5373-325AA0E6A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8001"/>
            <a:ext cx="50408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460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2" r:id="rId2"/>
    <p:sldLayoutId id="2147483670" r:id="rId3"/>
    <p:sldLayoutId id="2147483675" r:id="rId4"/>
    <p:sldLayoutId id="2147483652" r:id="rId5"/>
    <p:sldLayoutId id="2147483654" r:id="rId6"/>
    <p:sldLayoutId id="2147483679" r:id="rId7"/>
    <p:sldLayoutId id="2147483676" r:id="rId8"/>
    <p:sldLayoutId id="2147483677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orient="horz" pos="3861" userDrawn="1">
          <p15:clr>
            <a:srgbClr val="547EBF"/>
          </p15:clr>
        </p15:guide>
        <p15:guide id="3" pos="7242" userDrawn="1">
          <p15:clr>
            <a:srgbClr val="547EBF"/>
          </p15:clr>
        </p15:guide>
        <p15:guide id="4" pos="438" userDrawn="1">
          <p15:clr>
            <a:srgbClr val="547EBF"/>
          </p15:clr>
        </p15:guide>
        <p15:guide id="5" pos="2751" userDrawn="1">
          <p15:clr>
            <a:srgbClr val="F26B43"/>
          </p15:clr>
        </p15:guide>
        <p15:guide id="6" pos="5065" userDrawn="1">
          <p15:clr>
            <a:srgbClr val="F26B43"/>
          </p15:clr>
        </p15:guide>
        <p15:guide id="7" pos="3840" userDrawn="1">
          <p15:clr>
            <a:srgbClr val="FDE53C"/>
          </p15:clr>
        </p15:guide>
        <p15:guide id="8" orient="horz" pos="2160" userDrawn="1">
          <p15:clr>
            <a:srgbClr val="FDE53C"/>
          </p15:clr>
        </p15:guide>
        <p15:guide id="9" orient="horz" pos="1253" userDrawn="1">
          <p15:clr>
            <a:srgbClr val="F26B43"/>
          </p15:clr>
        </p15:guide>
        <p15:guide id="10" pos="1572" userDrawn="1">
          <p15:clr>
            <a:srgbClr val="9FCC3B"/>
          </p15:clr>
        </p15:guide>
        <p15:guide id="11" pos="6108" userDrawn="1">
          <p15:clr>
            <a:srgbClr val="9FCC3B"/>
          </p15:clr>
        </p15:guide>
        <p15:guide id="12" orient="horz" pos="3067" userDrawn="1">
          <p15:clr>
            <a:srgbClr val="F26B43"/>
          </p15:clr>
        </p15:guide>
        <p15:guide id="13" pos="2615" userDrawn="1">
          <p15:clr>
            <a:srgbClr val="F26B43"/>
          </p15:clr>
        </p15:guide>
        <p15:guide id="14" pos="4929" userDrawn="1">
          <p15:clr>
            <a:srgbClr val="F26B43"/>
          </p15:clr>
        </p15:guide>
        <p15:guide id="15" pos="3772" userDrawn="1">
          <p15:clr>
            <a:srgbClr val="FBAE40"/>
          </p15:clr>
        </p15:guide>
        <p15:guide id="16" pos="3908" userDrawn="1">
          <p15:clr>
            <a:srgbClr val="FBAE4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jpg"/><Relationship Id="rId7" Type="http://schemas.openxmlformats.org/officeDocument/2006/relationships/image" Target="../media/image3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5" Type="http://schemas.openxmlformats.org/officeDocument/2006/relationships/image" Target="../media/image10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11018" y="1602074"/>
            <a:ext cx="10801349" cy="1793319"/>
          </a:xfrm>
        </p:spPr>
        <p:txBody>
          <a:bodyPr>
            <a:normAutofit/>
          </a:bodyPr>
          <a:lstStyle/>
          <a:p>
            <a:r>
              <a:rPr lang="en-US" sz="3600" b="0" dirty="0" smtClean="0">
                <a:latin typeface="Georgia" panose="02040502050405020303" pitchFamily="18" charset="0"/>
              </a:rPr>
              <a:t>Un MR-</a:t>
            </a:r>
            <a:r>
              <a:rPr lang="en-US" sz="3600" b="0" dirty="0" err="1" smtClean="0">
                <a:latin typeface="Georgia" panose="02040502050405020303" pitchFamily="18" charset="0"/>
              </a:rPr>
              <a:t>ToF</a:t>
            </a:r>
            <a:r>
              <a:rPr lang="en-US" sz="3600" b="0" dirty="0" smtClean="0">
                <a:latin typeface="Georgia" panose="02040502050405020303" pitchFamily="18" charset="0"/>
              </a:rPr>
              <a:t>-MS pour DESIR</a:t>
            </a:r>
            <a:endParaRPr lang="fr-FR" sz="3600" dirty="0">
              <a:latin typeface="Georgia" panose="02040502050405020303" pitchFamily="18" charset="0"/>
            </a:endParaRPr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5287456" y="3514691"/>
            <a:ext cx="10801349" cy="1260475"/>
          </a:xfrm>
        </p:spPr>
        <p:txBody>
          <a:bodyPr>
            <a:normAutofit/>
          </a:bodyPr>
          <a:lstStyle/>
          <a:p>
            <a:r>
              <a:rPr lang="fr-FR" sz="1600" dirty="0" smtClean="0">
                <a:latin typeface="Georgia" panose="02040502050405020303" pitchFamily="18" charset="0"/>
              </a:rPr>
              <a:t>Laetitia Canete</a:t>
            </a:r>
            <a:endParaRPr lang="fr-FR" sz="1600" dirty="0">
              <a:latin typeface="Georgia" panose="02040502050405020303" pitchFamily="18" charset="0"/>
            </a:endParaRPr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>
          <a:xfrm>
            <a:off x="2463184" y="6318000"/>
            <a:ext cx="7097016" cy="540000"/>
          </a:xfrm>
        </p:spPr>
        <p:txBody>
          <a:bodyPr/>
          <a:lstStyle/>
          <a:p>
            <a:r>
              <a:rPr lang="fr-FR" sz="1800" dirty="0">
                <a:latin typeface="Georgia" panose="02040502050405020303" pitchFamily="18" charset="0"/>
              </a:rPr>
              <a:t>EAP projets thématiquement reliés à DESIR- </a:t>
            </a:r>
            <a:r>
              <a:rPr lang="fr-FR" sz="1800" dirty="0" smtClean="0">
                <a:latin typeface="Georgia" panose="02040502050405020303" pitchFamily="18" charset="0"/>
              </a:rPr>
              <a:t>20 Octobre 2026</a:t>
            </a:r>
            <a:endParaRPr lang="fr-FR" sz="1800" dirty="0">
              <a:latin typeface="Georgia" panose="02040502050405020303" pitchFamily="18" charset="0"/>
            </a:endParaRPr>
          </a:p>
        </p:txBody>
      </p:sp>
      <p:pic>
        <p:nvPicPr>
          <p:cNvPr id="2052" name="Picture 4" descr="Identité et logos · Université de Caen Normand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14" y="160686"/>
            <a:ext cx="1942572" cy="107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D0F65A-B0CC-88B9-87E9-720AA49419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162"/>
          <a:stretch/>
        </p:blipFill>
        <p:spPr>
          <a:xfrm>
            <a:off x="4872057" y="423796"/>
            <a:ext cx="1891909" cy="5610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0E69841-D1C5-9B50-4821-189FAB4631E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250" y="6097223"/>
            <a:ext cx="864336" cy="69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85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ED7D31"/>
                </a:solidFill>
                <a:latin typeface="Georgia" panose="02040502050405020303" pitchFamily="18" charset="0"/>
              </a:rPr>
              <a:t>Sommaire</a:t>
            </a:r>
            <a:endParaRPr lang="fr-FR" dirty="0">
              <a:solidFill>
                <a:srgbClr val="ED7D31"/>
              </a:solidFill>
              <a:latin typeface="Georgia" panose="02040502050405020303" pitchFamily="18" charset="0"/>
            </a:endParaRPr>
          </a:p>
        </p:txBody>
      </p:sp>
      <p:sp>
        <p:nvSpPr>
          <p:cNvPr id="18" name="Espace réservé du contenu 17"/>
          <p:cNvSpPr>
            <a:spLocks noGrp="1"/>
          </p:cNvSpPr>
          <p:nvPr>
            <p:ph idx="1"/>
          </p:nvPr>
        </p:nvSpPr>
        <p:spPr>
          <a:xfrm>
            <a:off x="695325" y="1589856"/>
            <a:ext cx="10801350" cy="483844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3048000" y="2135956"/>
            <a:ext cx="723083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spcAft>
                <a:spcPts val="600"/>
              </a:spcAft>
              <a:buClr>
                <a:srgbClr val="7030A0"/>
              </a:buClr>
              <a:buFont typeface="+mj-lt"/>
              <a:buAutoNum type="romanUcPeriod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de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fonctionnement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Aft>
                <a:spcPts val="600"/>
              </a:spcAft>
              <a:buClr>
                <a:srgbClr val="7030A0"/>
              </a:buClr>
              <a:buFont typeface="+mj-lt"/>
              <a:buAutoNum type="romanUcPeriod"/>
            </a:pP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Aft>
                <a:spcPts val="600"/>
              </a:spcAft>
              <a:buClr>
                <a:srgbClr val="7030A0"/>
              </a:buClr>
              <a:buFont typeface="+mj-lt"/>
              <a:buAutoNum type="romanUcPeriod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Intérêt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d’un MR-</a:t>
            </a:r>
            <a:r>
              <a:rPr lang="fr-F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DESIR</a:t>
            </a:r>
          </a:p>
          <a:p>
            <a:pPr marL="514350" indent="-514350">
              <a:spcAft>
                <a:spcPts val="600"/>
              </a:spcAft>
              <a:buClr>
                <a:srgbClr val="7030A0"/>
              </a:buClr>
              <a:buFont typeface="+mj-lt"/>
              <a:buAutoNum type="romanUcPeriod"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Aft>
                <a:spcPts val="600"/>
              </a:spcAft>
              <a:buClr>
                <a:srgbClr val="7030A0"/>
              </a:buClr>
              <a:buFont typeface="+mj-lt"/>
              <a:buAutoNum type="romanUcPeriod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Lettre d’Intention (LOI)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Aft>
                <a:spcPts val="600"/>
              </a:spcAft>
              <a:buClr>
                <a:srgbClr val="7030A0"/>
              </a:buClr>
              <a:buFont typeface="+mj-lt"/>
              <a:buAutoNum type="romanUcPeriod"/>
            </a:pP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spcAft>
                <a:spcPts val="600"/>
              </a:spcAft>
              <a:buClr>
                <a:srgbClr val="7030A0"/>
              </a:buClr>
              <a:buFont typeface="+mj-lt"/>
              <a:buAutoNum type="romanUcPeriod"/>
            </a:pP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Etats d’avancement du 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projet</a:t>
            </a:r>
          </a:p>
          <a:p>
            <a:pPr>
              <a:spcAft>
                <a:spcPts val="600"/>
              </a:spcAft>
              <a:buClr>
                <a:srgbClr val="7030A0"/>
              </a:buClr>
            </a:pPr>
            <a:endParaRPr lang="fr-FR" dirty="0"/>
          </a:p>
          <a:p>
            <a:pPr>
              <a:spcAft>
                <a:spcPts val="600"/>
              </a:spcAft>
              <a:buClr>
                <a:srgbClr val="7030A0"/>
              </a:buClr>
            </a:pPr>
            <a:endParaRPr lang="fr-FR" dirty="0"/>
          </a:p>
        </p:txBody>
      </p:sp>
      <p:cxnSp>
        <p:nvCxnSpPr>
          <p:cNvPr id="4" name="Connecteur droit 3"/>
          <p:cNvCxnSpPr/>
          <p:nvPr/>
        </p:nvCxnSpPr>
        <p:spPr>
          <a:xfrm>
            <a:off x="1055802" y="1344758"/>
            <a:ext cx="9223034" cy="0"/>
          </a:xfrm>
          <a:prstGeom prst="line">
            <a:avLst/>
          </a:prstGeom>
          <a:ln w="28575">
            <a:solidFill>
              <a:srgbClr val="261F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30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36798" y="533765"/>
            <a:ext cx="10801350" cy="612775"/>
          </a:xfrm>
        </p:spPr>
        <p:txBody>
          <a:bodyPr/>
          <a:lstStyle/>
          <a:p>
            <a:r>
              <a:rPr lang="fr-FR" dirty="0" smtClean="0">
                <a:solidFill>
                  <a:srgbClr val="ED7D31"/>
                </a:solidFill>
                <a:latin typeface="Georgia" panose="02040502050405020303" pitchFamily="18" charset="0"/>
              </a:rPr>
              <a:t>Principe d’un MR-</a:t>
            </a:r>
            <a:r>
              <a:rPr lang="fr-FR" dirty="0" err="1" smtClean="0">
                <a:solidFill>
                  <a:srgbClr val="ED7D31"/>
                </a:solidFill>
                <a:latin typeface="Georgia" panose="02040502050405020303" pitchFamily="18" charset="0"/>
              </a:rPr>
              <a:t>ToF</a:t>
            </a:r>
            <a:r>
              <a:rPr lang="fr-FR" dirty="0">
                <a:solidFill>
                  <a:srgbClr val="ED7D31"/>
                </a:solidFill>
                <a:latin typeface="Georgia" panose="02040502050405020303" pitchFamily="18" charset="0"/>
              </a:rPr>
              <a:t>-</a:t>
            </a:r>
            <a:r>
              <a:rPr lang="fr-FR" dirty="0" smtClean="0">
                <a:solidFill>
                  <a:srgbClr val="ED7D31"/>
                </a:solidFill>
                <a:latin typeface="Georgia" panose="02040502050405020303" pitchFamily="18" charset="0"/>
              </a:rPr>
              <a:t>MS</a:t>
            </a:r>
            <a:endParaRPr lang="fr-FR" dirty="0">
              <a:solidFill>
                <a:srgbClr val="ED7D31"/>
              </a:solidFill>
              <a:latin typeface="Georgia" panose="02040502050405020303" pitchFamily="18" charset="0"/>
            </a:endParaRPr>
          </a:p>
        </p:txBody>
      </p:sp>
      <p:sp>
        <p:nvSpPr>
          <p:cNvPr id="18" name="Espace réservé du contenu 17"/>
          <p:cNvSpPr>
            <a:spLocks noGrp="1"/>
          </p:cNvSpPr>
          <p:nvPr>
            <p:ph idx="1"/>
          </p:nvPr>
        </p:nvSpPr>
        <p:spPr>
          <a:xfrm>
            <a:off x="695325" y="1589856"/>
            <a:ext cx="10801350" cy="483844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itre 16"/>
              <p:cNvSpPr txBox="1">
                <a:spLocks/>
              </p:cNvSpPr>
              <p:nvPr/>
            </p:nvSpPr>
            <p:spPr>
              <a:xfrm>
                <a:off x="6096000" y="2595132"/>
                <a:ext cx="6017508" cy="858155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3200" b="1" i="0" kern="1200">
                    <a:solidFill>
                      <a:schemeClr val="accent2"/>
                    </a:solidFill>
                    <a:latin typeface="Arial" panose="020B0604020202020204" pitchFamily="34" charset="0"/>
                    <a:ea typeface="+mj-ea"/>
                    <a:cs typeface="Arial" panose="020B0604020202020204" pitchFamily="34" charset="0"/>
                  </a:defRPr>
                </a:lvl1pPr>
              </a:lstStyle>
              <a:p>
                <a:endParaRPr lang="fr-FR" sz="1600" dirty="0" smtClean="0">
                  <a:solidFill>
                    <a:schemeClr val="bg1"/>
                  </a:solidFill>
                </a:endParaRPr>
              </a:p>
              <a:p>
                <a:endParaRPr lang="fr-FR" sz="1600" dirty="0">
                  <a:solidFill>
                    <a:schemeClr val="bg1"/>
                  </a:solidFill>
                </a:endParaRPr>
              </a:p>
              <a:p>
                <a:endParaRPr lang="fr-FR" sz="1600" dirty="0" smtClean="0">
                  <a:solidFill>
                    <a:schemeClr val="bg1"/>
                  </a:solidFill>
                </a:endParaRPr>
              </a:p>
              <a:p>
                <a:endParaRPr lang="fr-FR" sz="1600" dirty="0">
                  <a:solidFill>
                    <a:schemeClr val="bg1"/>
                  </a:solidFill>
                </a:endParaRPr>
              </a:p>
              <a:p>
                <a:endParaRPr lang="fr-FR" sz="1600" dirty="0" smtClean="0">
                  <a:solidFill>
                    <a:schemeClr val="bg1"/>
                  </a:solidFill>
                </a:endParaRPr>
              </a:p>
              <a:p>
                <a:endParaRPr lang="fr-FR" sz="1600" dirty="0">
                  <a:solidFill>
                    <a:schemeClr val="bg1"/>
                  </a:solidFill>
                </a:endParaRPr>
              </a:p>
              <a:p>
                <a:endParaRPr lang="fr-FR" sz="1600" dirty="0" smtClean="0">
                  <a:solidFill>
                    <a:schemeClr val="bg1"/>
                  </a:solidFill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sz="1600" dirty="0" smtClean="0">
                    <a:solidFill>
                      <a:schemeClr val="bg1"/>
                    </a:solidFill>
                  </a:rPr>
                  <a:t>Le </a:t>
                </a:r>
                <a:r>
                  <a:rPr lang="fr-FR" sz="1600" dirty="0" smtClean="0">
                    <a:solidFill>
                      <a:srgbClr val="ED7D31"/>
                    </a:solidFill>
                  </a:rPr>
                  <a:t>temps de vol </a:t>
                </a:r>
                <a:r>
                  <a:rPr lang="fr-FR" sz="1600" dirty="0" smtClean="0">
                    <a:solidFill>
                      <a:schemeClr val="bg1"/>
                    </a:solidFill>
                  </a:rPr>
                  <a:t>des ions </a:t>
                </a:r>
                <a:r>
                  <a:rPr lang="fr-FR" sz="1600" dirty="0" smtClean="0">
                    <a:solidFill>
                      <a:schemeClr val="bg1"/>
                    </a:solidFill>
                  </a:rPr>
                  <a:t>dans un champs électrique </a:t>
                </a:r>
                <a:endParaRPr lang="fr-FR" sz="1600" dirty="0" smtClean="0">
                  <a:solidFill>
                    <a:schemeClr val="bg1"/>
                  </a:solidFill>
                </a:endParaRPr>
              </a:p>
              <a:p>
                <a:r>
                  <a:rPr lang="fr-FR" sz="1600" dirty="0" smtClean="0">
                    <a:solidFill>
                      <a:schemeClr val="bg1"/>
                    </a:solidFill>
                  </a:rPr>
                  <a:t>     est </a:t>
                </a:r>
                <a:r>
                  <a:rPr lang="fr-FR" sz="1600" dirty="0" smtClean="0">
                    <a:solidFill>
                      <a:schemeClr val="bg1"/>
                    </a:solidFill>
                  </a:rPr>
                  <a:t>proportionnel à leur masse:</a:t>
                </a:r>
              </a:p>
              <a:p>
                <a:endParaRPr lang="fr-FR" sz="1800" dirty="0" smtClean="0">
                  <a:solidFill>
                    <a:schemeClr val="bg1"/>
                  </a:solidFill>
                  <a:latin typeface="Georgia" panose="02040502050405020303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fr-FR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rad>
                        <m:radPr>
                          <m:degHide m:val="on"/>
                          <m:ctrlPr>
                            <a:rPr lang="fr-FR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fr-FR" sz="16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num>
                            <m:den>
                              <m:r>
                                <a:rPr lang="fr-FR" sz="16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fr-FR" sz="16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𝒒𝑼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fr-FR" sz="1600" dirty="0" smtClean="0">
                  <a:solidFill>
                    <a:schemeClr val="bg1"/>
                  </a:solidFill>
                  <a:latin typeface="Georgia" panose="02040502050405020303" pitchFamily="18" charset="0"/>
                </a:endParaRPr>
              </a:p>
              <a:p>
                <a:pPr/>
                <a:endParaRPr lang="fr-FR" sz="1600" dirty="0" smtClean="0">
                  <a:solidFill>
                    <a:schemeClr val="bg1"/>
                  </a:solidFill>
                  <a:latin typeface="Georgia" panose="02040502050405020303" pitchFamily="18" charset="0"/>
                </a:endParaRPr>
              </a:p>
              <a:p>
                <a:pPr/>
                <a14:m>
                  <m:oMath xmlns:m="http://schemas.openxmlformats.org/officeDocument/2006/math">
                    <m:r>
                      <a:rPr lang="fr-FR" sz="1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fr-FR" sz="1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fr-FR" sz="1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1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e>
                    </m:rad>
                  </m:oMath>
                </a14:m>
                <a:r>
                  <a:rPr lang="fr-FR" sz="1600" dirty="0" smtClean="0">
                    <a:solidFill>
                      <a:schemeClr val="bg1"/>
                    </a:solidFill>
                    <a:latin typeface="Georgia" panose="02040502050405020303" pitchFamily="18" charset="0"/>
                  </a:rPr>
                  <a:t> </a:t>
                </a:r>
                <a:r>
                  <a:rPr lang="fr-FR" sz="1600" dirty="0" smtClean="0">
                    <a:solidFill>
                      <a:schemeClr val="bg1"/>
                    </a:solidFill>
                    <a:latin typeface="+mn-lt"/>
                  </a:rPr>
                  <a:t>: </a:t>
                </a:r>
                <a:r>
                  <a:rPr lang="fr-FR" sz="1400" dirty="0" smtClean="0">
                    <a:solidFill>
                      <a:schemeClr val="bg1"/>
                    </a:solidFill>
                  </a:rPr>
                  <a:t>à énergie fixée, les ions légers arrivent les premiers</a:t>
                </a:r>
                <a:endParaRPr lang="fr-FR" sz="1400" dirty="0" smtClean="0">
                  <a:solidFill>
                    <a:schemeClr val="bg1"/>
                  </a:solidFill>
                </a:endParaRPr>
              </a:p>
              <a:p>
                <a:endParaRPr lang="fr-FR" sz="1600" dirty="0">
                  <a:solidFill>
                    <a:schemeClr val="bg1"/>
                  </a:solidFill>
                  <a:latin typeface="Georgia" panose="02040502050405020303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sz="1600" dirty="0" smtClean="0">
                    <a:solidFill>
                      <a:schemeClr val="bg1"/>
                    </a:solidFill>
                  </a:rPr>
                  <a:t>Le </a:t>
                </a:r>
                <a:r>
                  <a:rPr lang="fr-FR" sz="1600" dirty="0" smtClean="0">
                    <a:solidFill>
                      <a:srgbClr val="ED7D31"/>
                    </a:solidFill>
                  </a:rPr>
                  <a:t>pouvoir de résolution </a:t>
                </a:r>
                <a:r>
                  <a:rPr lang="fr-FR" sz="1600" dirty="0" smtClean="0">
                    <a:solidFill>
                      <a:schemeClr val="bg1"/>
                    </a:solidFill>
                  </a:rPr>
                  <a:t>dépend du temps de vol:</a:t>
                </a:r>
              </a:p>
              <a:p>
                <a:endParaRPr lang="fr-FR" sz="1800" dirty="0">
                  <a:solidFill>
                    <a:schemeClr val="bg1"/>
                  </a:solidFill>
                  <a:latin typeface="Georgia" panose="02040502050405020303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fr-FR" sz="1600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num>
                        <m:den>
                          <m:r>
                            <a:rPr lang="fr-FR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FR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den>
                      </m:f>
                      <m:r>
                        <a:rPr lang="fr-FR" sz="16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num>
                        <m:den>
                          <m:r>
                            <a:rPr lang="fr-FR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fr-FR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FR" sz="16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fr-FR" sz="1600" dirty="0" smtClean="0">
                  <a:solidFill>
                    <a:schemeClr val="bg1"/>
                  </a:solidFill>
                </a:endParaRPr>
              </a:p>
              <a:p>
                <a:endParaRPr lang="fr-FR" sz="1600" dirty="0" smtClean="0">
                  <a:solidFill>
                    <a:schemeClr val="bg1"/>
                  </a:solidFill>
                </a:endParaRPr>
              </a:p>
              <a:p>
                <a:endParaRPr lang="fr-FR" sz="16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fr-FR" sz="1600" dirty="0" smtClean="0">
                    <a:solidFill>
                      <a:schemeClr val="bg1"/>
                    </a:solidFill>
                  </a:rPr>
                  <a:t>L’utilisation </a:t>
                </a:r>
                <a:r>
                  <a:rPr lang="fr-FR" sz="1600" dirty="0" smtClean="0">
                    <a:solidFill>
                      <a:schemeClr val="bg1"/>
                    </a:solidFill>
                  </a:rPr>
                  <a:t>de miroirs électrostatiques </a:t>
                </a:r>
                <a:r>
                  <a:rPr lang="fr-FR" sz="1600" dirty="0" smtClean="0">
                    <a:solidFill>
                      <a:schemeClr val="bg1"/>
                    </a:solidFill>
                  </a:rPr>
                  <a:t>permet                 d’allonger </a:t>
                </a:r>
                <a:r>
                  <a:rPr lang="fr-FR" sz="1600" dirty="0" smtClean="0">
                    <a:solidFill>
                      <a:schemeClr val="bg1"/>
                    </a:solidFill>
                  </a:rPr>
                  <a:t>le trajet en gardant </a:t>
                </a:r>
                <a:r>
                  <a:rPr lang="fr-FR" sz="1600" dirty="0" smtClean="0">
                    <a:solidFill>
                      <a:schemeClr val="bg1"/>
                    </a:solidFill>
                  </a:rPr>
                  <a:t>un dispositif compact</a:t>
                </a:r>
                <a:r>
                  <a:rPr lang="fr-FR" sz="1600" dirty="0" smtClean="0">
                    <a:solidFill>
                      <a:schemeClr val="bg1"/>
                    </a:solidFill>
                  </a:rPr>
                  <a:t>.</a:t>
                </a:r>
              </a:p>
              <a:p>
                <a:endParaRPr lang="fr-FR" sz="1800" dirty="0">
                  <a:solidFill>
                    <a:schemeClr val="bg1"/>
                  </a:solidFill>
                  <a:latin typeface="Georgia" panose="02040502050405020303" pitchFamily="18" charset="0"/>
                </a:endParaRPr>
              </a:p>
              <a:p>
                <a:endParaRPr lang="fr-FR" sz="1800" dirty="0">
                  <a:solidFill>
                    <a:schemeClr val="bg1"/>
                  </a:solidFill>
                  <a:latin typeface="Georgia" panose="02040502050405020303" pitchFamily="18" charset="0"/>
                </a:endParaRPr>
              </a:p>
            </p:txBody>
          </p:sp>
        </mc:Choice>
        <mc:Fallback>
          <p:sp>
            <p:nvSpPr>
              <p:cNvPr id="6" name="Titr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595132"/>
                <a:ext cx="6017508" cy="858155"/>
              </a:xfrm>
              <a:prstGeom prst="rect">
                <a:avLst/>
              </a:prstGeom>
              <a:blipFill>
                <a:blip r:embed="rId2"/>
                <a:stretch>
                  <a:fillRect l="-405" t="-118571" r="-5876" b="-24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0935093" y="678730"/>
            <a:ext cx="678730" cy="467810"/>
          </a:xfrm>
          <a:prstGeom prst="rect">
            <a:avLst/>
          </a:prstGeom>
          <a:solidFill>
            <a:srgbClr val="261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378882" y="6366842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900" i="1" dirty="0" err="1" smtClean="0">
                <a:solidFill>
                  <a:schemeClr val="bg1"/>
                </a:solidFill>
              </a:rPr>
              <a:t>P.Chauveau</a:t>
            </a:r>
            <a:r>
              <a:rPr lang="fr-FR" sz="900" i="1" dirty="0">
                <a:solidFill>
                  <a:schemeClr val="bg1"/>
                </a:solidFill>
              </a:rPr>
              <a:t> </a:t>
            </a:r>
            <a:r>
              <a:rPr lang="fr-FR" sz="900" i="1" dirty="0" smtClean="0">
                <a:solidFill>
                  <a:schemeClr val="bg1"/>
                </a:solidFill>
              </a:rPr>
              <a:t>et al</a:t>
            </a:r>
            <a:r>
              <a:rPr lang="fr-FR" sz="900" i="1" dirty="0">
                <a:solidFill>
                  <a:schemeClr val="bg1"/>
                </a:solidFill>
              </a:rPr>
              <a:t>., </a:t>
            </a:r>
            <a:r>
              <a:rPr lang="fr-FR" sz="900" i="1" dirty="0" err="1">
                <a:solidFill>
                  <a:schemeClr val="bg1"/>
                </a:solidFill>
              </a:rPr>
              <a:t>Nucl</a:t>
            </a:r>
            <a:r>
              <a:rPr lang="fr-FR" sz="900" i="1" dirty="0">
                <a:solidFill>
                  <a:schemeClr val="bg1"/>
                </a:solidFill>
              </a:rPr>
              <a:t>. </a:t>
            </a:r>
            <a:r>
              <a:rPr lang="fr-FR" sz="900" i="1" dirty="0" err="1">
                <a:solidFill>
                  <a:schemeClr val="bg1"/>
                </a:solidFill>
              </a:rPr>
              <a:t>Instrum</a:t>
            </a:r>
            <a:r>
              <a:rPr lang="fr-FR" sz="900" i="1" dirty="0" smtClean="0">
                <a:solidFill>
                  <a:schemeClr val="bg1"/>
                </a:solidFill>
              </a:rPr>
              <a:t>. </a:t>
            </a:r>
            <a:r>
              <a:rPr lang="fr-FR" sz="900" i="1" dirty="0" err="1" smtClean="0">
                <a:solidFill>
                  <a:schemeClr val="bg1"/>
                </a:solidFill>
              </a:rPr>
              <a:t>Methods</a:t>
            </a:r>
            <a:r>
              <a:rPr lang="fr-FR" sz="900" i="1" dirty="0" smtClean="0">
                <a:solidFill>
                  <a:schemeClr val="bg1"/>
                </a:solidFill>
              </a:rPr>
              <a:t> </a:t>
            </a:r>
            <a:r>
              <a:rPr lang="fr-FR" sz="900" i="1" dirty="0" err="1" smtClean="0">
                <a:solidFill>
                  <a:schemeClr val="bg1"/>
                </a:solidFill>
              </a:rPr>
              <a:t>Phys</a:t>
            </a:r>
            <a:r>
              <a:rPr lang="fr-FR" sz="900" i="1" dirty="0" smtClean="0">
                <a:solidFill>
                  <a:schemeClr val="bg1"/>
                </a:solidFill>
              </a:rPr>
              <a:t> .</a:t>
            </a:r>
            <a:r>
              <a:rPr lang="fr-FR" sz="900" i="1" dirty="0" err="1" smtClean="0">
                <a:solidFill>
                  <a:schemeClr val="bg1"/>
                </a:solidFill>
              </a:rPr>
              <a:t>Res</a:t>
            </a:r>
            <a:r>
              <a:rPr lang="fr-FR" sz="900" i="1" dirty="0" smtClean="0">
                <a:solidFill>
                  <a:schemeClr val="bg1"/>
                </a:solidFill>
              </a:rPr>
              <a:t>. B 376(2016)211–215</a:t>
            </a:r>
            <a:endParaRPr lang="fr-FR" sz="900" i="1" dirty="0">
              <a:solidFill>
                <a:schemeClr val="bg1"/>
              </a:solidFill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6522128" y="5094776"/>
            <a:ext cx="255419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/>
          <a:srcRect b="1266"/>
          <a:stretch/>
        </p:blipFill>
        <p:spPr>
          <a:xfrm>
            <a:off x="336799" y="1625671"/>
            <a:ext cx="5590350" cy="475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5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ard0"/>
          <p:cNvSpPr/>
          <p:nvPr/>
        </p:nvSpPr>
        <p:spPr>
          <a:xfrm>
            <a:off x="7954951" y="1294053"/>
            <a:ext cx="3600000" cy="4572000"/>
          </a:xfrm>
          <a:prstGeom prst="roundRect">
            <a:avLst>
              <a:gd name="adj" fmla="val 4286"/>
            </a:avLst>
          </a:prstGeom>
          <a:solidFill>
            <a:srgbClr val="493A92"/>
          </a:solidFill>
          <a:ln w="6350">
            <a:solidFill>
              <a:srgbClr val="262C63"/>
            </a:solidFill>
            <a:prstDash val="solid"/>
          </a:ln>
        </p:spPr>
      </p:sp>
      <p:sp>
        <p:nvSpPr>
          <p:cNvPr id="95" name="card0"/>
          <p:cNvSpPr/>
          <p:nvPr/>
        </p:nvSpPr>
        <p:spPr>
          <a:xfrm>
            <a:off x="4241645" y="1326069"/>
            <a:ext cx="3600000" cy="4572000"/>
          </a:xfrm>
          <a:prstGeom prst="roundRect">
            <a:avLst>
              <a:gd name="adj" fmla="val 4286"/>
            </a:avLst>
          </a:prstGeom>
          <a:solidFill>
            <a:srgbClr val="493A92"/>
          </a:solidFill>
          <a:ln w="38100">
            <a:solidFill>
              <a:srgbClr val="ED7D31"/>
            </a:solidFill>
            <a:prstDash val="solid"/>
          </a:ln>
        </p:spPr>
      </p:sp>
      <p:sp>
        <p:nvSpPr>
          <p:cNvPr id="90" name="card0"/>
          <p:cNvSpPr/>
          <p:nvPr/>
        </p:nvSpPr>
        <p:spPr>
          <a:xfrm>
            <a:off x="526726" y="1315764"/>
            <a:ext cx="3600000" cy="4572000"/>
          </a:xfrm>
          <a:prstGeom prst="roundRect">
            <a:avLst>
              <a:gd name="adj" fmla="val 4286"/>
            </a:avLst>
          </a:prstGeom>
          <a:solidFill>
            <a:srgbClr val="493A92"/>
          </a:solidFill>
          <a:ln w="6350">
            <a:solidFill>
              <a:srgbClr val="262C63"/>
            </a:solidFill>
            <a:prstDash val="solid"/>
          </a:ln>
        </p:spPr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2730" y="117481"/>
            <a:ext cx="10801350" cy="612775"/>
          </a:xfrm>
        </p:spPr>
        <p:txBody>
          <a:bodyPr/>
          <a:lstStyle/>
          <a:p>
            <a:r>
              <a:rPr lang="fr-FR" dirty="0" smtClean="0">
                <a:latin typeface="Georgia" panose="02040502050405020303" pitchFamily="18" charset="0"/>
              </a:rPr>
              <a:t>Purification </a:t>
            </a:r>
            <a:r>
              <a:rPr lang="fr-FR" dirty="0" smtClean="0">
                <a:latin typeface="Georgia" panose="02040502050405020303" pitchFamily="18" charset="0"/>
              </a:rPr>
              <a:t>et mesure de masse à </a:t>
            </a:r>
            <a:r>
              <a:rPr lang="fr-FR" dirty="0" smtClean="0">
                <a:latin typeface="Georgia" panose="02040502050405020303" pitchFamily="18" charset="0"/>
              </a:rPr>
              <a:t>DESIR</a:t>
            </a:r>
            <a:endParaRPr lang="fr-FR" dirty="0">
              <a:latin typeface="Georgia" panose="02040502050405020303" pitchFamily="18" charset="0"/>
            </a:endParaRPr>
          </a:p>
        </p:txBody>
      </p:sp>
      <p:sp>
        <p:nvSpPr>
          <p:cNvPr id="57" name="Rectangle : coins arrondis 3">
            <a:extLst>
              <a:ext uri="{FF2B5EF4-FFF2-40B4-BE49-F238E27FC236}">
                <a16:creationId xmlns:a16="http://schemas.microsoft.com/office/drawing/2014/main" id="{14E7F953-DA81-41A5-9C3C-97C8D065B433}"/>
              </a:ext>
            </a:extLst>
          </p:cNvPr>
          <p:cNvSpPr/>
          <p:nvPr/>
        </p:nvSpPr>
        <p:spPr>
          <a:xfrm>
            <a:off x="1891889" y="1356199"/>
            <a:ext cx="914400" cy="52251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</a:p>
        </p:txBody>
      </p:sp>
      <p:sp>
        <p:nvSpPr>
          <p:cNvPr id="58" name="Rectangle : coins arrondis 5">
            <a:extLst>
              <a:ext uri="{FF2B5EF4-FFF2-40B4-BE49-F238E27FC236}">
                <a16:creationId xmlns:a16="http://schemas.microsoft.com/office/drawing/2014/main" id="{40F4070D-F780-41E2-B82B-8B022A605F25}"/>
              </a:ext>
            </a:extLst>
          </p:cNvPr>
          <p:cNvSpPr/>
          <p:nvPr/>
        </p:nvSpPr>
        <p:spPr>
          <a:xfrm>
            <a:off x="5095370" y="1369797"/>
            <a:ext cx="1698172" cy="52251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MR-ToF</a:t>
            </a:r>
          </a:p>
        </p:txBody>
      </p:sp>
      <p:sp>
        <p:nvSpPr>
          <p:cNvPr id="59" name="Rectangle : coins arrondis 6">
            <a:extLst>
              <a:ext uri="{FF2B5EF4-FFF2-40B4-BE49-F238E27FC236}">
                <a16:creationId xmlns:a16="http://schemas.microsoft.com/office/drawing/2014/main" id="{D73A1450-87F2-4070-804C-8E7E61898D33}"/>
              </a:ext>
            </a:extLst>
          </p:cNvPr>
          <p:cNvSpPr/>
          <p:nvPr/>
        </p:nvSpPr>
        <p:spPr>
          <a:xfrm>
            <a:off x="8838228" y="1205320"/>
            <a:ext cx="1698171" cy="817431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PIPERADE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3680BDD3-D0EC-8839-B806-017EBA1E9FF0}"/>
              </a:ext>
            </a:extLst>
          </p:cNvPr>
          <p:cNvPicPr/>
          <p:nvPr/>
        </p:nvPicPr>
        <p:blipFill rotWithShape="1">
          <a:blip r:embed="rId2"/>
          <a:srcRect l="3970" t="15155" r="1822" b="24741"/>
          <a:stretch/>
        </p:blipFill>
        <p:spPr bwMode="auto">
          <a:xfrm>
            <a:off x="4321945" y="2591778"/>
            <a:ext cx="3436178" cy="114673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0" name="Flèche gauche 69"/>
          <p:cNvSpPr/>
          <p:nvPr/>
        </p:nvSpPr>
        <p:spPr>
          <a:xfrm flipH="1">
            <a:off x="957417" y="6024772"/>
            <a:ext cx="10017578" cy="324000"/>
          </a:xfrm>
          <a:prstGeom prst="leftArrow">
            <a:avLst/>
          </a:prstGeom>
          <a:solidFill>
            <a:srgbClr val="ED7D31"/>
          </a:solidFill>
          <a:ln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2" name="Image 2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/>
        </p:blipFill>
        <p:spPr bwMode="auto">
          <a:xfrm>
            <a:off x="8408538" y="2210128"/>
            <a:ext cx="2779985" cy="1853324"/>
          </a:xfrm>
          <a:prstGeom prst="rect">
            <a:avLst/>
          </a:prstGeom>
        </p:spPr>
      </p:pic>
      <p:sp>
        <p:nvSpPr>
          <p:cNvPr id="73" name="ZoneTexte 72"/>
          <p:cNvSpPr txBox="1"/>
          <p:nvPr/>
        </p:nvSpPr>
        <p:spPr>
          <a:xfrm>
            <a:off x="815861" y="6035079"/>
            <a:ext cx="1448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smtClean="0">
                <a:solidFill>
                  <a:srgbClr val="493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Résolution</a:t>
            </a:r>
            <a:endParaRPr lang="fr-FR" sz="1400" b="1" i="1" dirty="0">
              <a:solidFill>
                <a:srgbClr val="493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8" name="Image 87">
            <a:extLst>
              <a:ext uri="{FF2B5EF4-FFF2-40B4-BE49-F238E27FC236}">
                <a16:creationId xmlns:a16="http://schemas.microsoft.com/office/drawing/2014/main" id="{07D61474-438F-4966-B0C6-56E3B17850A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741" r="31667" b="6220"/>
          <a:stretch/>
        </p:blipFill>
        <p:spPr>
          <a:xfrm>
            <a:off x="896036" y="2370326"/>
            <a:ext cx="2849135" cy="2033820"/>
          </a:xfrm>
          <a:prstGeom prst="rect">
            <a:avLst/>
          </a:prstGeom>
        </p:spPr>
      </p:pic>
      <p:sp>
        <p:nvSpPr>
          <p:cNvPr id="92" name="Rectangle : coins arrondis 3">
            <a:extLst>
              <a:ext uri="{FF2B5EF4-FFF2-40B4-BE49-F238E27FC236}">
                <a16:creationId xmlns:a16="http://schemas.microsoft.com/office/drawing/2014/main" id="{14E7F953-DA81-41A5-9C3C-97C8D065B433}"/>
              </a:ext>
            </a:extLst>
          </p:cNvPr>
          <p:cNvSpPr/>
          <p:nvPr/>
        </p:nvSpPr>
        <p:spPr>
          <a:xfrm>
            <a:off x="1499868" y="4306395"/>
            <a:ext cx="1778484" cy="52251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</a:t>
            </a:r>
            <a:r>
              <a:rPr lang="en-US" sz="1400" b="1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séparation</a:t>
            </a:r>
            <a:endParaRPr lang="en-US" sz="1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2099665" y="4833727"/>
                <a:ext cx="855747" cy="4062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fr-FR" sz="2000" b="1" i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000" b="1" i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fr-FR" sz="2000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9665" y="4833727"/>
                <a:ext cx="855747" cy="4062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3" name="Rectangle 92"/>
              <p:cNvSpPr/>
              <p:nvPr/>
            </p:nvSpPr>
            <p:spPr>
              <a:xfrm>
                <a:off x="2098480" y="5237591"/>
                <a:ext cx="107753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fr-FR" sz="2000" b="1" i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000" b="1" i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000" b="1" i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𝛍</m:t>
                      </m:r>
                      <m:r>
                        <a:rPr lang="fr-FR" sz="2000" b="1" i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fr-FR" sz="2000" dirty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3" name="Rectangle 9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8480" y="5237591"/>
                <a:ext cx="1077539" cy="400110"/>
              </a:xfrm>
              <a:prstGeom prst="rect">
                <a:avLst/>
              </a:prstGeom>
              <a:blipFill>
                <a:blip r:embed="rId7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Rectangle 93"/>
          <p:cNvSpPr/>
          <p:nvPr/>
        </p:nvSpPr>
        <p:spPr>
          <a:xfrm>
            <a:off x="1293824" y="4884618"/>
            <a:ext cx="9348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</a:rPr>
              <a:t>R=M/</a:t>
            </a:r>
            <a:r>
              <a:rPr lang="el-GR" sz="1600" dirty="0" smtClean="0">
                <a:solidFill>
                  <a:schemeClr val="bg1"/>
                </a:solidFill>
              </a:rPr>
              <a:t>Δ</a:t>
            </a:r>
            <a:r>
              <a:rPr lang="fr-FR" sz="1600" dirty="0" smtClean="0">
                <a:solidFill>
                  <a:schemeClr val="bg1"/>
                </a:solidFill>
              </a:rPr>
              <a:t>M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5940" y="5237591"/>
            <a:ext cx="6276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Cycle</a:t>
            </a:r>
            <a:endParaRPr lang="fr-FR" sz="1600" dirty="0"/>
          </a:p>
        </p:txBody>
      </p:sp>
      <p:sp>
        <p:nvSpPr>
          <p:cNvPr id="96" name="Rectangle : coins arrondis 3">
            <a:extLst>
              <a:ext uri="{FF2B5EF4-FFF2-40B4-BE49-F238E27FC236}">
                <a16:creationId xmlns:a16="http://schemas.microsoft.com/office/drawing/2014/main" id="{14E7F953-DA81-41A5-9C3C-97C8D065B433}"/>
              </a:ext>
            </a:extLst>
          </p:cNvPr>
          <p:cNvSpPr/>
          <p:nvPr/>
        </p:nvSpPr>
        <p:spPr>
          <a:xfrm>
            <a:off x="4995054" y="3706076"/>
            <a:ext cx="2237605" cy="6152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Purification </a:t>
            </a:r>
            <a:r>
              <a:rPr lang="en-US" sz="1400" b="1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isobarique</a:t>
            </a:r>
            <a:r>
              <a:rPr lang="en-US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b="1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mesure</a:t>
            </a:r>
            <a:r>
              <a:rPr lang="en-US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masse</a:t>
            </a:r>
            <a:endParaRPr lang="en-US" sz="1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1" name="Rectangle 100"/>
              <p:cNvSpPr/>
              <p:nvPr/>
            </p:nvSpPr>
            <p:spPr>
              <a:xfrm>
                <a:off x="5942597" y="4677636"/>
                <a:ext cx="1124475" cy="5393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smtClean="0">
                          <a:solidFill>
                            <a:srgbClr val="ED7D31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fr-FR" sz="2800" b="1" i="1">
                              <a:solidFill>
                                <a:srgbClr val="ED7D3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solidFill>
                                <a:srgbClr val="ED7D3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800" b="1" i="1" smtClean="0">
                              <a:solidFill>
                                <a:srgbClr val="ED7D3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fr-FR" sz="2800" dirty="0"/>
              </a:p>
            </p:txBody>
          </p:sp>
        </mc:Choice>
        <mc:Fallback>
          <p:sp>
            <p:nvSpPr>
              <p:cNvPr id="101" name="Rectangle 10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597" y="4677636"/>
                <a:ext cx="1124475" cy="5393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2" name="Rectangle 101"/>
              <p:cNvSpPr/>
              <p:nvPr/>
            </p:nvSpPr>
            <p:spPr>
              <a:xfrm>
                <a:off x="5941412" y="5065172"/>
                <a:ext cx="152638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smtClean="0">
                          <a:solidFill>
                            <a:srgbClr val="ED7D31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fr-FR" sz="2800" b="1" i="0" smtClean="0">
                          <a:solidFill>
                            <a:srgbClr val="ED7D3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fr-FR" sz="2800" b="1" i="0" smtClean="0">
                          <a:solidFill>
                            <a:srgbClr val="ED7D3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2800" b="1" i="0" smtClean="0">
                          <a:solidFill>
                            <a:srgbClr val="ED7D31"/>
                          </a:solidFill>
                          <a:latin typeface="Cambria Math" panose="02040503050406030204" pitchFamily="18" charset="0"/>
                        </a:rPr>
                        <m:t>𝐦𝐬</m:t>
                      </m:r>
                    </m:oMath>
                  </m:oMathPara>
                </a14:m>
                <a:endParaRPr lang="fr-FR" sz="2800" dirty="0">
                  <a:solidFill>
                    <a:srgbClr val="ED7D31"/>
                  </a:solidFill>
                </a:endParaRPr>
              </a:p>
            </p:txBody>
          </p:sp>
        </mc:Choice>
        <mc:Fallback>
          <p:sp>
            <p:nvSpPr>
              <p:cNvPr id="102" name="Rectangle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412" y="5065172"/>
                <a:ext cx="1526380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Rectangle 102"/>
          <p:cNvSpPr/>
          <p:nvPr/>
        </p:nvSpPr>
        <p:spPr>
          <a:xfrm>
            <a:off x="4950378" y="4757280"/>
            <a:ext cx="1030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R=M/</a:t>
            </a:r>
            <a:r>
              <a:rPr lang="el-GR" dirty="0" smtClean="0">
                <a:solidFill>
                  <a:schemeClr val="bg1"/>
                </a:solidFill>
              </a:rPr>
              <a:t>Δ</a:t>
            </a:r>
            <a:r>
              <a:rPr lang="fr-FR" dirty="0" smtClean="0">
                <a:solidFill>
                  <a:schemeClr val="bg1"/>
                </a:solidFill>
              </a:rPr>
              <a:t>M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5228896" y="5131455"/>
            <a:ext cx="680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Cycle</a:t>
            </a:r>
            <a:endParaRPr lang="fr-FR" dirty="0"/>
          </a:p>
        </p:txBody>
      </p:sp>
      <p:sp>
        <p:nvSpPr>
          <p:cNvPr id="14" name="Rectangle 13"/>
          <p:cNvSpPr/>
          <p:nvPr/>
        </p:nvSpPr>
        <p:spPr>
          <a:xfrm>
            <a:off x="1213498" y="1763044"/>
            <a:ext cx="2369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Séparateur magnétique à haute résolution</a:t>
            </a:r>
            <a:endParaRPr lang="fr-F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8359308" y="1822980"/>
            <a:ext cx="28566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 pièges de </a:t>
            </a:r>
            <a:r>
              <a:rPr lang="fr-FR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Penning</a:t>
            </a:r>
            <a:endParaRPr lang="fr-F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4916000" y="1836602"/>
            <a:ext cx="23696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Spectromètre à temps de vol</a:t>
            </a:r>
            <a:endParaRPr lang="fr-F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8" name="Rectangle 107"/>
              <p:cNvSpPr/>
              <p:nvPr/>
            </p:nvSpPr>
            <p:spPr>
              <a:xfrm>
                <a:off x="9028742" y="4603508"/>
                <a:ext cx="855747" cy="411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fr-FR" sz="2000" b="1" i="1" smtClean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000" b="1" i="1" smtClean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fr-FR" sz="2000" dirty="0"/>
              </a:p>
            </p:txBody>
          </p:sp>
        </mc:Choice>
        <mc:Fallback>
          <p:sp>
            <p:nvSpPr>
              <p:cNvPr id="108" name="Rectangle 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8742" y="4603508"/>
                <a:ext cx="855747" cy="41165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Rectangle 108"/>
              <p:cNvSpPr/>
              <p:nvPr/>
            </p:nvSpPr>
            <p:spPr>
              <a:xfrm>
                <a:off x="9005570" y="5390361"/>
                <a:ext cx="11849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fr-FR" b="1" i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fr-FR" b="1" i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b="1" i="0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𝐦𝐬</m:t>
                      </m:r>
                    </m:oMath>
                  </m:oMathPara>
                </a14:m>
                <a:endParaRPr lang="fr-FR" dirty="0">
                  <a:solidFill>
                    <a:schemeClr val="accent4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9" name="Rectangle 10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5570" y="5390361"/>
                <a:ext cx="118494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0" name="Rectangle 109"/>
          <p:cNvSpPr/>
          <p:nvPr/>
        </p:nvSpPr>
        <p:spPr>
          <a:xfrm>
            <a:off x="8224215" y="4621654"/>
            <a:ext cx="9348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</a:rPr>
              <a:t>R=M/</a:t>
            </a:r>
            <a:r>
              <a:rPr lang="el-GR" sz="1600" dirty="0" smtClean="0">
                <a:solidFill>
                  <a:schemeClr val="bg1"/>
                </a:solidFill>
              </a:rPr>
              <a:t>Δ</a:t>
            </a:r>
            <a:r>
              <a:rPr lang="fr-FR" sz="1600" dirty="0" smtClean="0">
                <a:solidFill>
                  <a:schemeClr val="bg1"/>
                </a:solidFill>
              </a:rPr>
              <a:t>M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8433030" y="5390361"/>
            <a:ext cx="6276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Cycle</a:t>
            </a:r>
            <a:endParaRPr lang="fr-FR" sz="1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2" name="Rectangle 111"/>
              <p:cNvSpPr/>
              <p:nvPr/>
            </p:nvSpPr>
            <p:spPr>
              <a:xfrm>
                <a:off x="9021834" y="4979282"/>
                <a:ext cx="1592744" cy="4070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fr-FR" sz="2000" b="1" i="1" smtClean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000" b="1" i="1" smtClean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  <m:r>
                        <a:rPr lang="fr-FR" sz="2000" b="1" i="1" smtClean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fr-FR" sz="2000" b="1" i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000" b="1" i="1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fr-FR" sz="2000" b="1" i="1" smtClean="0">
                              <a:solidFill>
                                <a:schemeClr val="accent4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fr-FR" sz="20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12" name="Rectangle 1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1834" y="4979282"/>
                <a:ext cx="1592744" cy="4070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" name="Rectangle 112"/>
          <p:cNvSpPr/>
          <p:nvPr/>
        </p:nvSpPr>
        <p:spPr>
          <a:xfrm>
            <a:off x="8216512" y="5034307"/>
            <a:ext cx="9348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</a:rPr>
              <a:t>R=M/</a:t>
            </a:r>
            <a:r>
              <a:rPr lang="el-GR" sz="1600" dirty="0">
                <a:solidFill>
                  <a:schemeClr val="bg1"/>
                </a:solidFill>
              </a:rPr>
              <a:t>Δ</a:t>
            </a:r>
            <a:r>
              <a:rPr lang="fr-FR" sz="1600" dirty="0">
                <a:solidFill>
                  <a:schemeClr val="bg1"/>
                </a:solidFill>
              </a:rPr>
              <a:t>M</a:t>
            </a:r>
          </a:p>
        </p:txBody>
      </p:sp>
      <p:sp>
        <p:nvSpPr>
          <p:cNvPr id="114" name="Flèche gauche 113"/>
          <p:cNvSpPr/>
          <p:nvPr/>
        </p:nvSpPr>
        <p:spPr>
          <a:xfrm rot="10800000" flipH="1">
            <a:off x="924761" y="6394825"/>
            <a:ext cx="10017578" cy="324000"/>
          </a:xfrm>
          <a:prstGeom prst="lef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ZoneTexte 114"/>
          <p:cNvSpPr txBox="1"/>
          <p:nvPr/>
        </p:nvSpPr>
        <p:spPr>
          <a:xfrm>
            <a:off x="9627049" y="6400743"/>
            <a:ext cx="14486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smtClean="0">
                <a:solidFill>
                  <a:srgbClr val="493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Rapidité</a:t>
            </a:r>
            <a:endParaRPr lang="fr-FR" sz="1400" b="1" i="1" dirty="0">
              <a:solidFill>
                <a:srgbClr val="493A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Rectangle : coins arrondis 3">
            <a:extLst>
              <a:ext uri="{FF2B5EF4-FFF2-40B4-BE49-F238E27FC236}">
                <a16:creationId xmlns:a16="http://schemas.microsoft.com/office/drawing/2014/main" id="{14E7F953-DA81-41A5-9C3C-97C8D065B433}"/>
              </a:ext>
            </a:extLst>
          </p:cNvPr>
          <p:cNvSpPr/>
          <p:nvPr/>
        </p:nvSpPr>
        <p:spPr>
          <a:xfrm>
            <a:off x="8340848" y="3996435"/>
            <a:ext cx="3174879" cy="6152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Accumulation/</a:t>
            </a:r>
            <a:r>
              <a:rPr lang="en-US" sz="1400" b="1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stockage</a:t>
            </a:r>
            <a:r>
              <a:rPr lang="en-US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purification, </a:t>
            </a:r>
            <a:r>
              <a:rPr lang="en-US" sz="1400" b="1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mesure</a:t>
            </a:r>
            <a:r>
              <a:rPr lang="en-US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masse</a:t>
            </a:r>
            <a:endParaRPr lang="en-US" sz="1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10460762" y="4636882"/>
            <a:ext cx="9042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i="1" dirty="0" smtClean="0">
                <a:solidFill>
                  <a:schemeClr val="bg1"/>
                </a:solidFill>
              </a:rPr>
              <a:t>1</a:t>
            </a:r>
            <a:r>
              <a:rPr lang="fr-FR" sz="1600" i="1" baseline="30000" dirty="0" smtClean="0">
                <a:solidFill>
                  <a:schemeClr val="bg1"/>
                </a:solidFill>
              </a:rPr>
              <a:t>er</a:t>
            </a:r>
            <a:r>
              <a:rPr lang="fr-FR" sz="1600" i="1" dirty="0" smtClean="0">
                <a:solidFill>
                  <a:schemeClr val="bg1"/>
                </a:solidFill>
              </a:rPr>
              <a:t> piège</a:t>
            </a:r>
            <a:endParaRPr lang="fr-FR" sz="1600" i="1" dirty="0">
              <a:solidFill>
                <a:schemeClr val="bg1"/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10437878" y="4992864"/>
            <a:ext cx="10278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i="1" dirty="0" smtClean="0">
                <a:solidFill>
                  <a:schemeClr val="bg1"/>
                </a:solidFill>
              </a:rPr>
              <a:t>2</a:t>
            </a:r>
            <a:r>
              <a:rPr lang="fr-FR" sz="1600" i="1" baseline="30000" dirty="0" smtClean="0">
                <a:solidFill>
                  <a:schemeClr val="bg1"/>
                </a:solidFill>
              </a:rPr>
              <a:t>eme</a:t>
            </a:r>
            <a:r>
              <a:rPr lang="fr-FR" sz="1600" i="1" dirty="0" smtClean="0">
                <a:solidFill>
                  <a:schemeClr val="bg1"/>
                </a:solidFill>
              </a:rPr>
              <a:t> piège</a:t>
            </a:r>
            <a:endParaRPr lang="fr-FR" sz="1600" i="1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935093" y="678730"/>
            <a:ext cx="678730" cy="467810"/>
          </a:xfrm>
          <a:prstGeom prst="rect">
            <a:avLst/>
          </a:prstGeom>
          <a:solidFill>
            <a:srgbClr val="261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14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96" grpId="0"/>
      <p:bldP spid="101" grpId="0"/>
      <p:bldP spid="102" grpId="0"/>
      <p:bldP spid="103" grpId="0"/>
      <p:bldP spid="104" grpId="0"/>
      <p:bldP spid="10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rd0"/>
          <p:cNvSpPr/>
          <p:nvPr/>
        </p:nvSpPr>
        <p:spPr>
          <a:xfrm>
            <a:off x="6871489" y="3945206"/>
            <a:ext cx="4882285" cy="1677879"/>
          </a:xfrm>
          <a:prstGeom prst="roundRect">
            <a:avLst>
              <a:gd name="adj" fmla="val 4286"/>
            </a:avLst>
          </a:prstGeom>
          <a:solidFill>
            <a:srgbClr val="493A92"/>
          </a:solidFill>
          <a:ln w="6350">
            <a:solidFill>
              <a:srgbClr val="262C63"/>
            </a:solidFill>
            <a:prstDash val="solid"/>
          </a:ln>
        </p:spPr>
      </p:sp>
      <p:sp>
        <p:nvSpPr>
          <p:cNvPr id="4" name="Titre 1"/>
          <p:cNvSpPr txBox="1">
            <a:spLocks/>
          </p:cNvSpPr>
          <p:nvPr/>
        </p:nvSpPr>
        <p:spPr>
          <a:xfrm>
            <a:off x="357030" y="248110"/>
            <a:ext cx="10801350" cy="612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 smtClean="0">
                <a:latin typeface="Georgia" panose="02040502050405020303" pitchFamily="18" charset="0"/>
              </a:rPr>
              <a:t>Intérêt d’un MR-</a:t>
            </a:r>
            <a:r>
              <a:rPr lang="fr-FR" dirty="0" err="1" smtClean="0">
                <a:latin typeface="Georgia" panose="02040502050405020303" pitchFamily="18" charset="0"/>
              </a:rPr>
              <a:t>ToF</a:t>
            </a:r>
            <a:r>
              <a:rPr lang="fr-FR" dirty="0" smtClean="0">
                <a:latin typeface="Georgia" panose="02040502050405020303" pitchFamily="18" charset="0"/>
              </a:rPr>
              <a:t> à DESIR</a:t>
            </a:r>
            <a:endParaRPr lang="fr-FR" dirty="0">
              <a:latin typeface="Georgia" panose="02040502050405020303" pitchFamily="18" charset="0"/>
            </a:endParaRPr>
          </a:p>
        </p:txBody>
      </p:sp>
      <p:pic>
        <p:nvPicPr>
          <p:cNvPr id="134" name="Image 1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14" y="2658421"/>
            <a:ext cx="6070600" cy="4114518"/>
          </a:xfrm>
          <a:prstGeom prst="rect">
            <a:avLst/>
          </a:prstGeom>
        </p:spPr>
      </p:pic>
      <p:sp>
        <p:nvSpPr>
          <p:cNvPr id="135" name="Rectangle 134"/>
          <p:cNvSpPr/>
          <p:nvPr/>
        </p:nvSpPr>
        <p:spPr>
          <a:xfrm>
            <a:off x="507858" y="944045"/>
            <a:ext cx="7213351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</a:t>
            </a:r>
            <a:r>
              <a:rPr lang="fr-FR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intérêts:</a:t>
            </a:r>
          </a:p>
          <a:p>
            <a:endParaRPr lang="fr-FR" sz="20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Séparation rapide </a:t>
            </a:r>
            <a:r>
              <a:rPr lang="fr-F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contaminants </a:t>
            </a:r>
            <a:r>
              <a:rPr lang="fr-F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isobarique</a:t>
            </a:r>
            <a:endParaRPr lang="fr-F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Mesure de </a:t>
            </a:r>
            <a:r>
              <a:rPr lang="fr-F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masses de noyaux à faible temps de vie </a:t>
            </a:r>
            <a:endParaRPr lang="fr-F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7165045" y="4111599"/>
            <a:ext cx="4490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MR-</a:t>
            </a:r>
            <a:r>
              <a:rPr lang="fr-FR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-MS </a:t>
            </a:r>
            <a:r>
              <a:rPr lang="fr-F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fr-F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actuellement le type de spectromètre de masse le plus rapide capable d'atteindre </a:t>
            </a:r>
            <a:r>
              <a:rPr lang="fr-F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pouvoir 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résolution </a:t>
            </a:r>
            <a:r>
              <a:rPr lang="fr-F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supérieur </a:t>
            </a:r>
            <a:r>
              <a:rPr lang="fr-F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10</a:t>
            </a:r>
            <a:r>
              <a:rPr lang="fr-F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⁵</a:t>
            </a:r>
            <a:endParaRPr lang="fr-FR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09874" y="3284738"/>
            <a:ext cx="368212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i="1" dirty="0" err="1" smtClean="0">
                <a:solidFill>
                  <a:schemeClr val="bg1"/>
                </a:solidFill>
              </a:rPr>
              <a:t>P.Chauveau</a:t>
            </a:r>
            <a:r>
              <a:rPr lang="fr-FR" sz="900" i="1" dirty="0">
                <a:solidFill>
                  <a:schemeClr val="bg1"/>
                </a:solidFill>
              </a:rPr>
              <a:t> </a:t>
            </a:r>
            <a:r>
              <a:rPr lang="fr-FR" sz="900" i="1" dirty="0" smtClean="0">
                <a:solidFill>
                  <a:schemeClr val="bg1"/>
                </a:solidFill>
              </a:rPr>
              <a:t>et al</a:t>
            </a:r>
            <a:r>
              <a:rPr lang="fr-FR" sz="900" i="1" dirty="0">
                <a:solidFill>
                  <a:schemeClr val="bg1"/>
                </a:solidFill>
              </a:rPr>
              <a:t>., </a:t>
            </a:r>
            <a:r>
              <a:rPr lang="fr-FR" sz="900" i="1" dirty="0" err="1">
                <a:solidFill>
                  <a:schemeClr val="bg1"/>
                </a:solidFill>
              </a:rPr>
              <a:t>Nucl</a:t>
            </a:r>
            <a:r>
              <a:rPr lang="fr-FR" sz="900" i="1" dirty="0">
                <a:solidFill>
                  <a:schemeClr val="bg1"/>
                </a:solidFill>
              </a:rPr>
              <a:t>. </a:t>
            </a:r>
            <a:r>
              <a:rPr lang="fr-FR" sz="900" i="1" dirty="0" err="1">
                <a:solidFill>
                  <a:schemeClr val="bg1"/>
                </a:solidFill>
              </a:rPr>
              <a:t>Instrum</a:t>
            </a:r>
            <a:r>
              <a:rPr lang="fr-FR" sz="900" i="1" dirty="0" smtClean="0">
                <a:solidFill>
                  <a:schemeClr val="bg1"/>
                </a:solidFill>
              </a:rPr>
              <a:t>. </a:t>
            </a:r>
            <a:r>
              <a:rPr lang="fr-FR" sz="900" i="1" dirty="0" err="1" smtClean="0">
                <a:solidFill>
                  <a:schemeClr val="bg1"/>
                </a:solidFill>
              </a:rPr>
              <a:t>Methods</a:t>
            </a:r>
            <a:r>
              <a:rPr lang="fr-FR" sz="900" i="1" dirty="0" smtClean="0">
                <a:solidFill>
                  <a:schemeClr val="bg1"/>
                </a:solidFill>
              </a:rPr>
              <a:t> </a:t>
            </a:r>
            <a:r>
              <a:rPr lang="fr-FR" sz="900" i="1" dirty="0" err="1" smtClean="0">
                <a:solidFill>
                  <a:schemeClr val="bg1"/>
                </a:solidFill>
              </a:rPr>
              <a:t>Phys</a:t>
            </a:r>
            <a:r>
              <a:rPr lang="fr-FR" sz="900" i="1" dirty="0" smtClean="0">
                <a:solidFill>
                  <a:schemeClr val="bg1"/>
                </a:solidFill>
              </a:rPr>
              <a:t> .</a:t>
            </a:r>
            <a:r>
              <a:rPr lang="fr-FR" sz="900" i="1" dirty="0" err="1" smtClean="0">
                <a:solidFill>
                  <a:schemeClr val="bg1"/>
                </a:solidFill>
              </a:rPr>
              <a:t>Res</a:t>
            </a:r>
            <a:r>
              <a:rPr lang="fr-FR" sz="900" i="1" dirty="0" smtClean="0">
                <a:solidFill>
                  <a:schemeClr val="bg1"/>
                </a:solidFill>
              </a:rPr>
              <a:t>. B 376(2016)211–215</a:t>
            </a:r>
            <a:endParaRPr lang="fr-FR" sz="900" i="1" dirty="0">
              <a:solidFill>
                <a:schemeClr val="bg1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6646" y="693758"/>
            <a:ext cx="4512596" cy="25909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427711" y="395407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MR-</a:t>
            </a:r>
            <a:r>
              <a:rPr lang="fr-FR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-MS dans le monde</a:t>
            </a:r>
            <a:endParaRPr lang="fr-F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88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 rot="16200000">
            <a:off x="5933510" y="217723"/>
            <a:ext cx="299452" cy="12217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1671065" y="442643"/>
            <a:ext cx="512259" cy="5750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Titre 1"/>
          <p:cNvSpPr txBox="1">
            <a:spLocks/>
          </p:cNvSpPr>
          <p:nvPr/>
        </p:nvSpPr>
        <p:spPr>
          <a:xfrm>
            <a:off x="704752" y="294750"/>
            <a:ext cx="10801350" cy="6127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 smtClean="0"/>
              <a:t>DESIR</a:t>
            </a:r>
            <a:endParaRPr lang="fr-FR" dirty="0"/>
          </a:p>
        </p:txBody>
      </p:sp>
      <p:grpSp>
        <p:nvGrpSpPr>
          <p:cNvPr id="30" name="Groupe 29"/>
          <p:cNvGrpSpPr>
            <a:grpSpLocks noChangeAspect="1"/>
          </p:cNvGrpSpPr>
          <p:nvPr/>
        </p:nvGrpSpPr>
        <p:grpSpPr>
          <a:xfrm>
            <a:off x="-25528" y="442643"/>
            <a:ext cx="12208852" cy="6179589"/>
            <a:chOff x="-25331" y="615944"/>
            <a:chExt cx="12586447" cy="6370711"/>
          </a:xfrm>
        </p:grpSpPr>
        <p:pic>
          <p:nvPicPr>
            <p:cNvPr id="31" name="Image 3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90"/>
            <a:stretch/>
          </p:blipFill>
          <p:spPr>
            <a:xfrm>
              <a:off x="-25331" y="615944"/>
              <a:ext cx="12058345" cy="5928628"/>
            </a:xfrm>
            <a:prstGeom prst="rect">
              <a:avLst/>
            </a:prstGeom>
          </p:spPr>
        </p:pic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6260" y="5073203"/>
              <a:ext cx="517564" cy="446176"/>
            </a:xfrm>
            <a:prstGeom prst="rect">
              <a:avLst/>
            </a:prstGeom>
          </p:spPr>
        </p:pic>
        <p:pic>
          <p:nvPicPr>
            <p:cNvPr id="33" name="Image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480000">
              <a:off x="6466064" y="5462627"/>
              <a:ext cx="517564" cy="446176"/>
            </a:xfrm>
            <a:prstGeom prst="rect">
              <a:avLst/>
            </a:prstGeom>
          </p:spPr>
        </p:pic>
        <p:pic>
          <p:nvPicPr>
            <p:cNvPr id="34" name="Image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3480000">
              <a:off x="11059954" y="5020763"/>
              <a:ext cx="517564" cy="446176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1789898" y="5663566"/>
              <a:ext cx="1215546" cy="208994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10348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1200"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493A92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rPr>
                <a:t>PIPERADE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10707" y="5517792"/>
              <a:ext cx="1233990" cy="170089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10348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1200"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rPr>
                <a:t>MR-</a:t>
              </a:r>
              <a:r>
                <a:rPr kumimoji="0" lang="fr-FR" sz="12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rPr>
                <a:t>ToF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10706" y="4360135"/>
              <a:ext cx="806457" cy="232277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10348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1200"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93A92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rPr>
                <a:t>GPIB</a:t>
              </a:r>
            </a:p>
            <a:p>
              <a:pPr marL="0" marR="0" lvl="0" indent="0" algn="ctr" defTabSz="10348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1200"/>
                <a:buFontTx/>
                <a:buNone/>
                <a:tabLst/>
                <a:defRPr/>
              </a:pPr>
              <a:r>
                <a:rPr lang="fr-FR" sz="1200" b="1" kern="0" dirty="0" err="1" smtClean="0">
                  <a:solidFill>
                    <a:srgbClr val="493A9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rPr>
                <a:t>BRIoCHe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srgbClr val="493A9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8280762" y="6398601"/>
              <a:ext cx="1558683" cy="250255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10348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1200"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93A92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rPr>
                <a:t>MLLTRAP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493A9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6157699" y="2383066"/>
              <a:ext cx="952591" cy="255195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10348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1200"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rPr>
                <a:t>LASAGN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5079684" y="5070917"/>
              <a:ext cx="661323" cy="428918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10348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1200"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rPr>
                <a:t>Decay</a:t>
              </a: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rPr>
                <a:t> station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endParaRPr>
            </a:p>
          </p:txBody>
        </p:sp>
        <p:pic>
          <p:nvPicPr>
            <p:cNvPr id="48" name="Image 47"/>
            <p:cNvPicPr>
              <a:picLocks noChangeAspect="1"/>
            </p:cNvPicPr>
            <p:nvPr/>
          </p:nvPicPr>
          <p:blipFill rotWithShape="1">
            <a:blip r:embed="rId4"/>
            <a:srcRect t="1458" b="-1"/>
            <a:stretch/>
          </p:blipFill>
          <p:spPr>
            <a:xfrm>
              <a:off x="8114834" y="3992429"/>
              <a:ext cx="476274" cy="219021"/>
            </a:xfrm>
            <a:prstGeom prst="rect">
              <a:avLst/>
            </a:prstGeom>
          </p:spPr>
        </p:pic>
        <p:pic>
          <p:nvPicPr>
            <p:cNvPr id="42" name="Image 4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9000000">
              <a:off x="9043983" y="3983281"/>
              <a:ext cx="477171" cy="3003374"/>
            </a:xfrm>
            <a:prstGeom prst="rect">
              <a:avLst/>
            </a:prstGeom>
          </p:spPr>
        </p:pic>
        <p:pic>
          <p:nvPicPr>
            <p:cNvPr id="43" name="Image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8000000">
              <a:off x="9981250" y="2203280"/>
              <a:ext cx="517564" cy="446176"/>
            </a:xfrm>
            <a:prstGeom prst="rect">
              <a:avLst/>
            </a:prstGeom>
          </p:spPr>
        </p:pic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7200000">
              <a:off x="10359128" y="3982621"/>
              <a:ext cx="1112727" cy="1296000"/>
            </a:xfrm>
            <a:prstGeom prst="rect">
              <a:avLst/>
            </a:prstGeom>
          </p:spPr>
        </p:pic>
        <p:pic>
          <p:nvPicPr>
            <p:cNvPr id="45" name="Imag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29545" y="3878851"/>
              <a:ext cx="517564" cy="446176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11822981" y="3195186"/>
              <a:ext cx="738135" cy="389212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10348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1200"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rPr>
                <a:t>Id. Station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BD55528-59AC-BD4D-8CF8-E56685B14937}"/>
                </a:ext>
              </a:extLst>
            </p:cNvPr>
            <p:cNvSpPr/>
            <p:nvPr/>
          </p:nvSpPr>
          <p:spPr>
            <a:xfrm>
              <a:off x="6227924" y="6037155"/>
              <a:ext cx="1182326" cy="428918"/>
            </a:xfrm>
            <a:prstGeom prst="rect">
              <a:avLst/>
            </a:prstGeom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10348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70C0"/>
                </a:buClr>
                <a:buSzPts val="1200"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Verdana"/>
                </a:rPr>
                <a:t>(NA)2STAR</a:t>
              </a:r>
              <a:endParaRPr kumimoji="0" lang="fr-FR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endParaRPr>
            </a:p>
          </p:txBody>
        </p:sp>
      </p:grpSp>
      <p:pic>
        <p:nvPicPr>
          <p:cNvPr id="50" name="Image 4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129" y="3653517"/>
            <a:ext cx="877597" cy="1269592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480000">
            <a:off x="7349062" y="4731926"/>
            <a:ext cx="502037" cy="432791"/>
          </a:xfrm>
          <a:prstGeom prst="rect">
            <a:avLst/>
          </a:prstGeom>
        </p:spPr>
      </p:pic>
      <p:pic>
        <p:nvPicPr>
          <p:cNvPr id="52" name="Image 5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6985" y="5194169"/>
            <a:ext cx="689657" cy="857651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3BD55528-59AC-BD4D-8CF8-E56685B14937}"/>
              </a:ext>
            </a:extLst>
          </p:cNvPr>
          <p:cNvSpPr/>
          <p:nvPr/>
        </p:nvSpPr>
        <p:spPr>
          <a:xfrm>
            <a:off x="1652566" y="2109368"/>
            <a:ext cx="1127645" cy="60408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0" marR="0" lvl="0" indent="0" algn="ctr" defTabSz="10348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200"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TORTILA/HINA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BD55528-59AC-BD4D-8CF8-E56685B14937}"/>
              </a:ext>
            </a:extLst>
          </p:cNvPr>
          <p:cNvSpPr/>
          <p:nvPr/>
        </p:nvSpPr>
        <p:spPr>
          <a:xfrm>
            <a:off x="3887266" y="3295887"/>
            <a:ext cx="578546" cy="46524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0" marR="0" lvl="0" indent="0" algn="ctr" defTabSz="10348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200"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LRC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BD55528-59AC-BD4D-8CF8-E56685B14937}"/>
              </a:ext>
            </a:extLst>
          </p:cNvPr>
          <p:cNvSpPr/>
          <p:nvPr/>
        </p:nvSpPr>
        <p:spPr>
          <a:xfrm>
            <a:off x="9952750" y="1652045"/>
            <a:ext cx="708932" cy="41605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0" marR="0" lvl="0" indent="0" algn="ctr" defTabSz="10348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200"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CoeCO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9428" y="4613217"/>
            <a:ext cx="1331100" cy="99233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3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rd0"/>
          <p:cNvSpPr/>
          <p:nvPr/>
        </p:nvSpPr>
        <p:spPr>
          <a:xfrm>
            <a:off x="680108" y="5664883"/>
            <a:ext cx="6990198" cy="750715"/>
          </a:xfrm>
          <a:prstGeom prst="roundRect">
            <a:avLst>
              <a:gd name="adj" fmla="val 4286"/>
            </a:avLst>
          </a:prstGeom>
          <a:solidFill>
            <a:srgbClr val="493A92"/>
          </a:solidFill>
          <a:ln w="6350">
            <a:solidFill>
              <a:srgbClr val="262C63"/>
            </a:solidFill>
            <a:prstDash val="solid"/>
          </a:ln>
        </p:spPr>
      </p:sp>
      <p:sp>
        <p:nvSpPr>
          <p:cNvPr id="21" name="card0"/>
          <p:cNvSpPr/>
          <p:nvPr/>
        </p:nvSpPr>
        <p:spPr>
          <a:xfrm>
            <a:off x="680108" y="4775029"/>
            <a:ext cx="6990198" cy="750715"/>
          </a:xfrm>
          <a:prstGeom prst="roundRect">
            <a:avLst>
              <a:gd name="adj" fmla="val 4286"/>
            </a:avLst>
          </a:prstGeom>
          <a:solidFill>
            <a:srgbClr val="493A92"/>
          </a:solidFill>
          <a:ln w="6350">
            <a:solidFill>
              <a:srgbClr val="262C63"/>
            </a:solidFill>
            <a:prstDash val="solid"/>
          </a:ln>
        </p:spPr>
      </p:sp>
      <p:sp>
        <p:nvSpPr>
          <p:cNvPr id="16" name="card0"/>
          <p:cNvSpPr/>
          <p:nvPr/>
        </p:nvSpPr>
        <p:spPr>
          <a:xfrm>
            <a:off x="680108" y="3885175"/>
            <a:ext cx="6990198" cy="750715"/>
          </a:xfrm>
          <a:prstGeom prst="roundRect">
            <a:avLst>
              <a:gd name="adj" fmla="val 4286"/>
            </a:avLst>
          </a:prstGeom>
          <a:solidFill>
            <a:srgbClr val="493A92"/>
          </a:solidFill>
          <a:ln w="6350">
            <a:solidFill>
              <a:srgbClr val="262C63"/>
            </a:solidFill>
            <a:prstDash val="solid"/>
          </a:ln>
        </p:spPr>
      </p:sp>
      <p:sp>
        <p:nvSpPr>
          <p:cNvPr id="7" name="card0"/>
          <p:cNvSpPr/>
          <p:nvPr/>
        </p:nvSpPr>
        <p:spPr>
          <a:xfrm rot="5400000">
            <a:off x="3795137" y="-137412"/>
            <a:ext cx="781364" cy="6968974"/>
          </a:xfrm>
          <a:prstGeom prst="roundRect">
            <a:avLst>
              <a:gd name="adj" fmla="val 4286"/>
            </a:avLst>
          </a:prstGeom>
          <a:solidFill>
            <a:srgbClr val="493A92"/>
          </a:solidFill>
          <a:ln w="6350">
            <a:solidFill>
              <a:srgbClr val="262C63"/>
            </a:solidFill>
            <a:prstDash val="solid"/>
          </a:ln>
        </p:spPr>
      </p:sp>
      <p:sp>
        <p:nvSpPr>
          <p:cNvPr id="4" name="Titre 1"/>
          <p:cNvSpPr txBox="1">
            <a:spLocks/>
          </p:cNvSpPr>
          <p:nvPr/>
        </p:nvSpPr>
        <p:spPr>
          <a:xfrm>
            <a:off x="357030" y="248110"/>
            <a:ext cx="10801350" cy="612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>
                <a:latin typeface="Georgia" panose="02040502050405020303" pitchFamily="18" charset="0"/>
              </a:rPr>
              <a:t>Lettre d’Intention (LOI)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161" y="1261450"/>
            <a:ext cx="775944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fr-FR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solidFill>
                <a:schemeClr val="bg1"/>
              </a:solidFill>
            </a:endParaRPr>
          </a:p>
          <a:p>
            <a:pPr lvl="1"/>
            <a:endParaRPr lang="en-US" i="1" dirty="0" smtClean="0">
              <a:solidFill>
                <a:schemeClr val="bg1"/>
              </a:solidFill>
            </a:endParaRPr>
          </a:p>
          <a:p>
            <a:pPr lvl="1"/>
            <a:endParaRPr lang="en-US" i="1" dirty="0">
              <a:solidFill>
                <a:schemeClr val="bg1"/>
              </a:solidFill>
            </a:endParaRPr>
          </a:p>
          <a:p>
            <a:pPr lvl="1"/>
            <a:endParaRPr lang="en-US" i="1" dirty="0" smtClean="0">
              <a:solidFill>
                <a:schemeClr val="bg1"/>
              </a:solidFill>
            </a:endParaRPr>
          </a:p>
          <a:p>
            <a:pPr lvl="1"/>
            <a:r>
              <a:rPr lang="en-US" i="1" dirty="0" smtClean="0">
                <a:solidFill>
                  <a:schemeClr val="bg1"/>
                </a:solidFill>
              </a:rPr>
              <a:t> </a:t>
            </a:r>
          </a:p>
          <a:p>
            <a:pPr lvl="1"/>
            <a:endParaRPr lang="en-US" i="1" dirty="0">
              <a:solidFill>
                <a:schemeClr val="bg1"/>
              </a:solidFill>
            </a:endParaRPr>
          </a:p>
          <a:p>
            <a:pPr lvl="1"/>
            <a:endParaRPr lang="en-US" i="1" dirty="0" smtClean="0">
              <a:solidFill>
                <a:schemeClr val="bg1"/>
              </a:solidFill>
            </a:endParaRPr>
          </a:p>
          <a:p>
            <a:pPr lvl="1"/>
            <a:endParaRPr lang="en-US" i="1" dirty="0">
              <a:solidFill>
                <a:schemeClr val="bg1"/>
              </a:solidFill>
            </a:endParaRPr>
          </a:p>
          <a:p>
            <a:pPr lvl="1"/>
            <a:endParaRPr lang="en-US" i="1" dirty="0">
              <a:solidFill>
                <a:schemeClr val="bg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i="1" dirty="0" smtClean="0">
              <a:solidFill>
                <a:schemeClr val="bg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i="1" dirty="0" smtClean="0">
              <a:solidFill>
                <a:schemeClr val="bg1"/>
              </a:solidFill>
            </a:endParaRPr>
          </a:p>
          <a:p>
            <a:pPr lvl="1"/>
            <a:endParaRPr lang="en-US" i="1" dirty="0" smtClean="0">
              <a:solidFill>
                <a:schemeClr val="bg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i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935093" y="678730"/>
            <a:ext cx="678730" cy="467810"/>
          </a:xfrm>
          <a:prstGeom prst="rect">
            <a:avLst/>
          </a:prstGeom>
          <a:solidFill>
            <a:srgbClr val="261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8123426" y="2990285"/>
            <a:ext cx="3311012" cy="8617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astrophysique nucléaire:</a:t>
            </a:r>
          </a:p>
          <a:p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Propriétés des X-ray </a:t>
            </a:r>
            <a:r>
              <a:rPr lang="fr-FR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bursts</a:t>
            </a:r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processus </a:t>
            </a:r>
            <a:r>
              <a:rPr lang="fr-FR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fr-F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72384" y="4360674"/>
            <a:ext cx="312184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structure nucléaire:</a:t>
            </a:r>
          </a:p>
          <a:p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IMME, évolution des fermetures de couche, états isomères, </a:t>
            </a:r>
            <a:r>
              <a:rPr lang="fr-FR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intéraction</a:t>
            </a:r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</a:t>
            </a:r>
            <a:r>
              <a:rPr lang="fr-FR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fr-FR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61767" y="1407129"/>
            <a:ext cx="82639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Parmi les </a:t>
            </a:r>
            <a:r>
              <a:rPr lang="fr-F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LOI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soumis en Mars dernier, </a:t>
            </a:r>
            <a:r>
              <a:rPr lang="fr-FR" b="1" dirty="0" smtClean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concernaient des mesures de masse.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solidFill>
                <a:schemeClr val="bg1"/>
              </a:solidFill>
            </a:endParaRPr>
          </a:p>
          <a:p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61767" y="2225451"/>
            <a:ext cx="68594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Exemple de LOI qui 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bénéficieraient 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mise en place 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MR-</a:t>
            </a:r>
            <a:r>
              <a:rPr lang="fr-F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90109" y="2993132"/>
            <a:ext cx="2127682" cy="67710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US" sz="2000" b="1" dirty="0" smtClean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LOI 002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                   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 Ascher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dirty="0">
                <a:solidFill>
                  <a:schemeClr val="bg1"/>
                </a:solidFill>
              </a:rPr>
              <a:t>	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2841638" y="3023909"/>
            <a:ext cx="48286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Penning-trap</a:t>
            </a:r>
            <a:r>
              <a:rPr lang="fr-FR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mass </a:t>
            </a:r>
            <a:r>
              <a:rPr lang="fr-FR" sz="16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measurements</a:t>
            </a:r>
            <a:r>
              <a:rPr lang="fr-FR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fr-FR" sz="16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45-47</a:t>
            </a:r>
            <a:r>
              <a:rPr lang="fr-FR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Cl, </a:t>
            </a:r>
            <a:r>
              <a:rPr lang="fr-FR" sz="16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22-24</a:t>
            </a:r>
            <a:r>
              <a:rPr lang="fr-FR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and </a:t>
            </a:r>
            <a:r>
              <a:rPr lang="fr-FR" sz="16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23-26</a:t>
            </a:r>
            <a:r>
              <a:rPr lang="fr-FR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389293" y="3935583"/>
            <a:ext cx="53267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Precision 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of </a:t>
            </a:r>
            <a:r>
              <a:rPr lang="en-US" sz="16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superallowed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  <a:r>
              <a:rPr lang="en-US" sz="16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-&gt; </a:t>
            </a:r>
            <a:r>
              <a:rPr lang="en-US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1600" i="1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beta 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decay observables in </a:t>
            </a:r>
            <a:r>
              <a:rPr lang="en-US" sz="16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 and </a:t>
            </a:r>
            <a:r>
              <a:rPr lang="en-US" sz="16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74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Rb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4724" y="3907705"/>
            <a:ext cx="146867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LOI 020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FR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Rebeiro</a:t>
            </a: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</a:t>
            </a:r>
            <a:r>
              <a:rPr lang="fr-F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fr-FR" dirty="0" smtClean="0">
                <a:solidFill>
                  <a:schemeClr val="bg1"/>
                </a:solidFill>
              </a:rPr>
              <a:t> </a:t>
            </a:r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2343555" y="4840335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Penning-trap 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of the mass of </a:t>
            </a:r>
            <a:r>
              <a:rPr lang="en-US" sz="16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27966" y="4811341"/>
            <a:ext cx="160653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LOI 023 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Gerbaux et al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320028" y="5720899"/>
            <a:ext cx="53898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High-Precision </a:t>
            </a:r>
            <a:r>
              <a:rPr lang="en-US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 Measurements near the N = 50 shell </a:t>
            </a:r>
            <a:r>
              <a:rPr lang="en-US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closure </a:t>
            </a:r>
            <a:endParaRPr lang="en-US" sz="16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46327" y="5687178"/>
            <a:ext cx="1433406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LOI 045 </a:t>
            </a:r>
            <a:endParaRPr lang="fr-FR" sz="2000" b="1" dirty="0" smtClean="0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Canete et al</a:t>
            </a:r>
            <a:r>
              <a:rPr lang="fr-FR" sz="1400" dirty="0" smtClean="0">
                <a:solidFill>
                  <a:schemeClr val="bg1"/>
                </a:solidFill>
              </a:rPr>
              <a:t>. </a:t>
            </a:r>
            <a:endParaRPr lang="fr-FR" sz="1400" dirty="0"/>
          </a:p>
        </p:txBody>
      </p:sp>
      <p:sp>
        <p:nvSpPr>
          <p:cNvPr id="23" name="card0"/>
          <p:cNvSpPr/>
          <p:nvPr/>
        </p:nvSpPr>
        <p:spPr>
          <a:xfrm rot="5400000">
            <a:off x="9220875" y="3312182"/>
            <a:ext cx="1165070" cy="3262054"/>
          </a:xfrm>
          <a:prstGeom prst="roundRect">
            <a:avLst>
              <a:gd name="adj" fmla="val 4286"/>
            </a:avLst>
          </a:prstGeom>
          <a:noFill/>
          <a:ln w="6350">
            <a:solidFill>
              <a:srgbClr val="ED7D31"/>
            </a:solidFill>
            <a:prstDash val="solid"/>
          </a:ln>
        </p:spPr>
      </p:sp>
      <p:sp>
        <p:nvSpPr>
          <p:cNvPr id="24" name="card0"/>
          <p:cNvSpPr/>
          <p:nvPr/>
        </p:nvSpPr>
        <p:spPr>
          <a:xfrm rot="5400000">
            <a:off x="9197060" y="1935130"/>
            <a:ext cx="1188256" cy="3286499"/>
          </a:xfrm>
          <a:prstGeom prst="roundRect">
            <a:avLst>
              <a:gd name="adj" fmla="val 4286"/>
            </a:avLst>
          </a:prstGeom>
          <a:noFill/>
          <a:ln w="6350">
            <a:solidFill>
              <a:srgbClr val="ED7D31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390089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357030" y="248110"/>
            <a:ext cx="10801350" cy="612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 smtClean="0">
                <a:latin typeface="Georgia" panose="02040502050405020303" pitchFamily="18" charset="0"/>
              </a:rPr>
              <a:t>Développement d’un MR-</a:t>
            </a:r>
            <a:r>
              <a:rPr lang="fr-FR" dirty="0" err="1" smtClean="0">
                <a:latin typeface="Georgia" panose="02040502050405020303" pitchFamily="18" charset="0"/>
              </a:rPr>
              <a:t>ToF</a:t>
            </a:r>
            <a:r>
              <a:rPr lang="fr-FR" dirty="0" smtClean="0">
                <a:latin typeface="Georgia" panose="02040502050405020303" pitchFamily="18" charset="0"/>
              </a:rPr>
              <a:t> pour DESIR</a:t>
            </a:r>
            <a:endParaRPr lang="fr-FR" dirty="0">
              <a:latin typeface="Georgia" panose="02040502050405020303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14"/>
          <a:stretch/>
        </p:blipFill>
        <p:spPr>
          <a:xfrm>
            <a:off x="529843" y="1853961"/>
            <a:ext cx="4342514" cy="260442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84794" y="2150059"/>
            <a:ext cx="592533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Objectifs atteints avec PILGRIM 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Mesures de 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masse avec une précision 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supérieure à </a:t>
            </a:r>
            <a:r>
              <a:rPr lang="fr-F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fr-FR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</a:t>
            </a:r>
            <a:endParaRPr lang="fr-F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Séparation d’isobares 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avec un pouvoir de résolution en masse de </a:t>
            </a:r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1,4 × 10</a:t>
            </a:r>
            <a:r>
              <a:rPr lang="fr-F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⁵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9842" y="981678"/>
            <a:ext cx="109802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Basé sur </a:t>
            </a:r>
            <a:r>
              <a:rPr lang="fr-F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PILGRIM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("Piège 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Ions Linéaire du GANIL pour la Résolution 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Isobares </a:t>
            </a: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la Mesure de masse") </a:t>
            </a:r>
            <a:r>
              <a:rPr lang="en-GB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développé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 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LPC Caen 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récemment installé sur la ligne 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S3-LEB.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rd0"/>
          <p:cNvSpPr/>
          <p:nvPr/>
        </p:nvSpPr>
        <p:spPr>
          <a:xfrm>
            <a:off x="529842" y="5077577"/>
            <a:ext cx="10769406" cy="1534882"/>
          </a:xfrm>
          <a:prstGeom prst="roundRect">
            <a:avLst>
              <a:gd name="adj" fmla="val 4286"/>
            </a:avLst>
          </a:prstGeom>
          <a:solidFill>
            <a:srgbClr val="493A92"/>
          </a:solidFill>
          <a:ln w="6350">
            <a:solidFill>
              <a:srgbClr val="262C63"/>
            </a:solidFill>
            <a:prstDash val="solid"/>
          </a:ln>
        </p:spPr>
      </p:sp>
      <p:sp>
        <p:nvSpPr>
          <p:cNvPr id="2" name="Rectangle 1"/>
          <p:cNvSpPr/>
          <p:nvPr/>
        </p:nvSpPr>
        <p:spPr>
          <a:xfrm>
            <a:off x="529842" y="4668184"/>
            <a:ext cx="78211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Améliorations </a:t>
            </a:r>
            <a:r>
              <a:rPr lang="fr-FR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prévus/à l’étude pour le MR-</a:t>
            </a:r>
            <a:r>
              <a:rPr lang="fr-FR" b="1" dirty="0" err="1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fr-FR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DESIR:</a:t>
            </a:r>
          </a:p>
          <a:p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35093" y="678730"/>
            <a:ext cx="678730" cy="467810"/>
          </a:xfrm>
          <a:prstGeom prst="rect">
            <a:avLst/>
          </a:prstGeom>
          <a:solidFill>
            <a:srgbClr val="261F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6553615" y="5306409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d’un déflecteur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Mini-RFQ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Intégration/Couplage avec PIPERADE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7409" y="5282671"/>
            <a:ext cx="52682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Plateforme haute 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tension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Isolation des </a:t>
            </a:r>
            <a:r>
              <a:rPr lang="fr-F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alimentations électriques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Augmentation du diamètre des électrodes</a:t>
            </a:r>
            <a:endParaRPr lang="fr-F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74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462757" y="427804"/>
            <a:ext cx="8548078" cy="612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2800" dirty="0" smtClean="0">
                <a:latin typeface="Georgia" panose="02040502050405020303" pitchFamily="18" charset="0"/>
              </a:rPr>
              <a:t>Développement d’un MR-</a:t>
            </a:r>
            <a:r>
              <a:rPr lang="fr-FR" sz="2800" dirty="0" err="1" smtClean="0">
                <a:latin typeface="Georgia" panose="02040502050405020303" pitchFamily="18" charset="0"/>
              </a:rPr>
              <a:t>ToF</a:t>
            </a:r>
            <a:r>
              <a:rPr lang="fr-FR" sz="2800" dirty="0" smtClean="0">
                <a:latin typeface="Georgia" panose="02040502050405020303" pitchFamily="18" charset="0"/>
              </a:rPr>
              <a:t> pour DESIR: Jalons</a:t>
            </a:r>
            <a:endParaRPr lang="fr-FR" sz="2800" dirty="0">
              <a:latin typeface="Georgia" panose="02040502050405020303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7029" y="1080798"/>
            <a:ext cx="108013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endParaRPr lang="en-US" i="1" dirty="0" smtClean="0">
              <a:solidFill>
                <a:schemeClr val="bg1"/>
              </a:solidFill>
            </a:endParaRPr>
          </a:p>
          <a:p>
            <a:pPr lvl="1"/>
            <a:endParaRPr lang="en-US" i="1" dirty="0" smtClean="0">
              <a:solidFill>
                <a:schemeClr val="bg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fr-FR" i="1" dirty="0">
              <a:solidFill>
                <a:srgbClr val="FF0000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299" y="1774011"/>
            <a:ext cx="9644868" cy="427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2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re 4">
            <a:extLst>
              <a:ext uri="{FF2B5EF4-FFF2-40B4-BE49-F238E27FC236}">
                <a16:creationId xmlns:a16="http://schemas.microsoft.com/office/drawing/2014/main" id="{01ABD5C8-045D-AE84-5511-C150D7D01FDF}"/>
              </a:ext>
            </a:extLst>
          </p:cNvPr>
          <p:cNvSpPr txBox="1">
            <a:spLocks/>
          </p:cNvSpPr>
          <p:nvPr/>
        </p:nvSpPr>
        <p:spPr>
          <a:xfrm>
            <a:off x="423545" y="641553"/>
            <a:ext cx="9604375" cy="66943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3300" dirty="0" smtClean="0">
                <a:solidFill>
                  <a:schemeClr val="accent2"/>
                </a:solidFill>
                <a:latin typeface="Georgia" panose="02040502050405020303" pitchFamily="18" charset="0"/>
              </a:rPr>
              <a:t>Conclusion</a:t>
            </a:r>
            <a:endParaRPr lang="fr-FR" sz="3300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endParaRPr lang="fr-FR" sz="2800" dirty="0">
              <a:solidFill>
                <a:schemeClr val="accent2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73D9EB-BD78-C335-E538-9FCB04152357}"/>
              </a:ext>
            </a:extLst>
          </p:cNvPr>
          <p:cNvSpPr/>
          <p:nvPr/>
        </p:nvSpPr>
        <p:spPr>
          <a:xfrm>
            <a:off x="1482391" y="2040005"/>
            <a:ext cx="10087672" cy="313932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DESIR a besoin d'un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MR-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-MS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pour séparer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contaminants isobariques et mesurer les masses de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noyaux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de très courte durée de vie.</a:t>
            </a:r>
          </a:p>
          <a:p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Ce MR-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sera une version améliorée du MR-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PILGRIM, actuellement en cours de mise en service à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S3-LEB.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La conception, l'assemblage et la mise en service de ce nouveau MR-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font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partie du projet de thèse de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Killian Ronxin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accompagné de </a:t>
            </a:r>
            <a:r>
              <a:rPr lang="fr-FR" b="1" dirty="0" smtClean="0">
                <a:latin typeface="Arial" panose="020B0604020202020204" pitchFamily="34" charset="0"/>
                <a:cs typeface="Arial" panose="020B0604020202020204" pitchFamily="34" charset="0"/>
              </a:rPr>
              <a:t>Maroua Benhatchi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(post-doc) et en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collaboration avec l'équipe technique du LPC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Caen.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3131998" y="5069705"/>
            <a:ext cx="6788458" cy="646331"/>
          </a:xfrm>
          <a:prstGeom prst="rect">
            <a:avLst/>
          </a:prstGeom>
          <a:solidFill>
            <a:srgbClr val="261F4D"/>
          </a:solidFill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MR-</a:t>
            </a:r>
            <a:r>
              <a:rPr lang="fr-FR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ToF</a:t>
            </a:r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 un équipement indispensable au succès du programme scientifique de </a:t>
            </a:r>
            <a:r>
              <a:rPr lang="fr-F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DESIR.</a:t>
            </a:r>
            <a:endParaRPr lang="fr-F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07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1244498" y="6335757"/>
            <a:ext cx="2906816" cy="540000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D0F65A-B0CC-88B9-87E9-720AA49419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162"/>
          <a:stretch/>
        </p:blipFill>
        <p:spPr>
          <a:xfrm>
            <a:off x="123240" y="210134"/>
            <a:ext cx="2902655" cy="8607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C982BA8-DEFA-487A-E0E6-00A4677A3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7991" y="5432808"/>
            <a:ext cx="1105996" cy="125627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0731525-2DB1-3F53-0641-E61B10A79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53" y="5267522"/>
            <a:ext cx="1512776" cy="14409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0E69841-D1C5-9B50-4821-189FAB4631E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887" y="5653760"/>
            <a:ext cx="1257371" cy="100394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5167" y="210134"/>
            <a:ext cx="1711267" cy="941493"/>
          </a:xfrm>
          <a:prstGeom prst="rect">
            <a:avLst/>
          </a:prstGeom>
        </p:spPr>
      </p:pic>
      <p:sp>
        <p:nvSpPr>
          <p:cNvPr id="12" name="Espace réservé du contenu 2"/>
          <p:cNvSpPr txBox="1">
            <a:spLocks/>
          </p:cNvSpPr>
          <p:nvPr/>
        </p:nvSpPr>
        <p:spPr>
          <a:xfrm>
            <a:off x="0" y="1975727"/>
            <a:ext cx="7697778" cy="228222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fr-FR" sz="9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GANIL</a:t>
            </a:r>
            <a:r>
              <a:rPr lang="fr-FR" sz="1200" dirty="0" smtClean="0"/>
              <a:t>: </a:t>
            </a:r>
            <a:r>
              <a:rPr lang="fr-FR" sz="1200" b="1" dirty="0"/>
              <a:t>Laetitia Canete, </a:t>
            </a:r>
            <a:r>
              <a:rPr lang="fr-FR" sz="1200" b="1" dirty="0" smtClean="0"/>
              <a:t>Killian </a:t>
            </a:r>
            <a:r>
              <a:rPr lang="fr-FR" sz="1200" b="1" dirty="0"/>
              <a:t>Ronxin </a:t>
            </a:r>
            <a:r>
              <a:rPr lang="fr-FR" sz="1200" dirty="0" smtClean="0"/>
              <a:t>(à partir d’Octobre 2026</a:t>
            </a:r>
            <a:r>
              <a:rPr lang="fr-FR" sz="1200" b="1" dirty="0"/>
              <a:t>), Maroua Benhatchi </a:t>
            </a:r>
            <a:r>
              <a:rPr lang="fr-FR" sz="1200" dirty="0" smtClean="0"/>
              <a:t>(à partir de Décembre 2026 ), </a:t>
            </a:r>
            <a:r>
              <a:rPr lang="fr-FR" sz="1200" dirty="0"/>
              <a:t>Y. </a:t>
            </a:r>
            <a:r>
              <a:rPr lang="fr-FR" sz="1200" dirty="0" err="1"/>
              <a:t>Balasmeh</a:t>
            </a:r>
            <a:r>
              <a:rPr lang="fr-FR" sz="1200" dirty="0" smtClean="0"/>
              <a:t>,</a:t>
            </a:r>
            <a:r>
              <a:rPr lang="fr-FR" sz="1200" dirty="0"/>
              <a:t> C. Berteloite,</a:t>
            </a:r>
            <a:r>
              <a:rPr lang="fr-FR" sz="1200" dirty="0" smtClean="0"/>
              <a:t> </a:t>
            </a:r>
            <a:r>
              <a:rPr lang="fr-FR" sz="1200" dirty="0"/>
              <a:t>P. Chauveau, P. Delahaye, N. Lecesne, </a:t>
            </a:r>
            <a:r>
              <a:rPr lang="fr-FR" sz="1200" dirty="0" smtClean="0"/>
              <a:t>A. </a:t>
            </a:r>
            <a:r>
              <a:rPr lang="fr-FR" sz="1200" dirty="0"/>
              <a:t>Lopez</a:t>
            </a:r>
            <a:r>
              <a:rPr lang="fr-FR" sz="1200" b="1" dirty="0"/>
              <a:t>, </a:t>
            </a:r>
            <a:r>
              <a:rPr lang="fr-FR" sz="1200" dirty="0"/>
              <a:t>V. </a:t>
            </a:r>
            <a:r>
              <a:rPr lang="fr-FR" sz="1200" dirty="0" err="1"/>
              <a:t>Manea</a:t>
            </a:r>
            <a:r>
              <a:rPr lang="fr-FR" sz="1200" dirty="0"/>
              <a:t>, </a:t>
            </a:r>
            <a:r>
              <a:rPr lang="fr-FR" sz="1200" dirty="0" smtClean="0"/>
              <a:t>S</a:t>
            </a:r>
            <a:r>
              <a:rPr lang="fr-FR" sz="1200" dirty="0"/>
              <a:t>. Pineda, B. M. </a:t>
            </a:r>
            <a:r>
              <a:rPr lang="fr-FR" sz="1200" dirty="0" err="1"/>
              <a:t>Retailleau</a:t>
            </a:r>
            <a:r>
              <a:rPr lang="fr-FR" sz="1200" dirty="0"/>
              <a:t>, J.-C. Thomas, </a:t>
            </a:r>
            <a:r>
              <a:rPr lang="fr-FR" sz="1200" dirty="0" smtClean="0"/>
              <a:t>V. </a:t>
            </a:r>
            <a:r>
              <a:rPr lang="fr-FR" sz="1200" dirty="0"/>
              <a:t>Virtanen, </a:t>
            </a:r>
            <a:r>
              <a:rPr lang="fr-FR" sz="1200" dirty="0" smtClean="0"/>
              <a:t>l’équipe</a:t>
            </a:r>
            <a:r>
              <a:rPr lang="fr-FR" sz="1200" dirty="0" smtClean="0"/>
              <a:t> </a:t>
            </a:r>
            <a:r>
              <a:rPr lang="fr-FR" sz="1200" dirty="0"/>
              <a:t>S3–LEB et la collaboration DESIR </a:t>
            </a:r>
            <a:endParaRPr lang="fr-FR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LP2iB</a:t>
            </a:r>
            <a:r>
              <a:rPr lang="fr-FR" sz="1200" dirty="0"/>
              <a:t>: P. </a:t>
            </a:r>
            <a:r>
              <a:rPr lang="fr-FR" sz="1200" dirty="0" smtClean="0"/>
              <a:t>Ascher, B</a:t>
            </a:r>
            <a:r>
              <a:rPr lang="fr-FR" sz="1200" dirty="0"/>
              <a:t>. Blank, </a:t>
            </a:r>
            <a:r>
              <a:rPr lang="fr-FR" sz="1200" dirty="0" smtClean="0"/>
              <a:t>et </a:t>
            </a:r>
            <a:r>
              <a:rPr lang="fr-FR" sz="1200" dirty="0"/>
              <a:t>la collaboration DESIR </a:t>
            </a:r>
            <a:endParaRPr lang="fr-FR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LPC Caen: </a:t>
            </a:r>
            <a:r>
              <a:rPr lang="fr-FR" sz="1200" dirty="0"/>
              <a:t>J. F. Cam, X. Fléchard, </a:t>
            </a:r>
            <a:r>
              <a:rPr lang="fr-FR" sz="1200" dirty="0" smtClean="0"/>
              <a:t>Y</a:t>
            </a:r>
            <a:r>
              <a:rPr lang="fr-FR" sz="1200" dirty="0" smtClean="0"/>
              <a:t>. </a:t>
            </a:r>
            <a:r>
              <a:rPr lang="fr-FR" sz="1200" dirty="0" err="1" smtClean="0"/>
              <a:t>Merrer</a:t>
            </a:r>
            <a:r>
              <a:rPr lang="fr-FR" sz="1200" dirty="0" smtClean="0"/>
              <a:t>, </a:t>
            </a:r>
            <a:r>
              <a:rPr lang="fr-FR" sz="1200" dirty="0"/>
              <a:t>A. de </a:t>
            </a:r>
            <a:r>
              <a:rPr lang="fr-FR" sz="1200" dirty="0" err="1"/>
              <a:t>Roubin</a:t>
            </a:r>
            <a:r>
              <a:rPr lang="fr-FR" sz="1200" dirty="0"/>
              <a:t>, C</a:t>
            </a:r>
            <a:r>
              <a:rPr lang="fr-FR" sz="1200" dirty="0" smtClean="0"/>
              <a:t>. </a:t>
            </a:r>
            <a:r>
              <a:rPr lang="fr-FR" sz="1200" dirty="0" err="1" smtClean="0"/>
              <a:t>Vandamme</a:t>
            </a:r>
            <a:r>
              <a:rPr lang="fr-FR" sz="1200" dirty="0" smtClean="0"/>
              <a:t>, </a:t>
            </a:r>
            <a:r>
              <a:rPr lang="fr-FR" sz="1200" dirty="0" smtClean="0"/>
              <a:t>et les services techniques</a:t>
            </a:r>
            <a:endParaRPr lang="fr-FR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/>
              <a:t>Université de </a:t>
            </a:r>
            <a:r>
              <a:rPr lang="fr-FR" sz="1200" dirty="0" smtClean="0"/>
              <a:t>Greifswald: </a:t>
            </a:r>
            <a:r>
              <a:rPr lang="fr-FR" sz="1200" dirty="0"/>
              <a:t>P. Fischer, M. </a:t>
            </a:r>
            <a:r>
              <a:rPr lang="fr-FR" sz="1200" dirty="0" err="1"/>
              <a:t>Rosenbusch</a:t>
            </a:r>
            <a:r>
              <a:rPr lang="fr-FR" sz="1200" dirty="0"/>
              <a:t>, L. </a:t>
            </a:r>
            <a:r>
              <a:rPr lang="fr-FR" sz="1200" dirty="0" err="1" smtClean="0"/>
              <a:t>Schweikhard</a:t>
            </a:r>
            <a:r>
              <a:rPr lang="fr-FR" sz="1200" dirty="0" smtClean="0"/>
              <a:t>, R</a:t>
            </a:r>
            <a:r>
              <a:rPr lang="fr-FR" sz="1200" dirty="0" smtClean="0"/>
              <a:t>. </a:t>
            </a:r>
            <a:r>
              <a:rPr lang="fr-FR" sz="1200" dirty="0" smtClean="0"/>
              <a:t>Wolf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TU Darmstadt: M. </a:t>
            </a:r>
            <a:r>
              <a:rPr lang="fr-FR" sz="1200" dirty="0" err="1"/>
              <a:t>Schlaich</a:t>
            </a:r>
            <a:r>
              <a:rPr lang="fr-FR" sz="1200" dirty="0"/>
              <a:t> et F. </a:t>
            </a:r>
            <a:r>
              <a:rPr lang="fr-FR" sz="1200" dirty="0" err="1" smtClean="0"/>
              <a:t>Wienholtz</a:t>
            </a:r>
            <a:endParaRPr lang="fr-FR" sz="1200" dirty="0" smtClean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397" y="5935152"/>
            <a:ext cx="1438509" cy="771682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0" t="38031" r="21964" b="41477"/>
          <a:stretch/>
        </p:blipFill>
        <p:spPr>
          <a:xfrm>
            <a:off x="6002742" y="6114122"/>
            <a:ext cx="1533690" cy="54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87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GANIL">
      <a:dk1>
        <a:srgbClr val="000000"/>
      </a:dk1>
      <a:lt1>
        <a:srgbClr val="FFFFFF"/>
      </a:lt1>
      <a:dk2>
        <a:srgbClr val="261F4D"/>
      </a:dk2>
      <a:lt2>
        <a:srgbClr val="CACDDE"/>
      </a:lt2>
      <a:accent1>
        <a:srgbClr val="60A3B3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60A3B3"/>
      </a:hlink>
      <a:folHlink>
        <a:srgbClr val="C9582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7968</TotalTime>
  <Words>809</Words>
  <Application>Microsoft Office PowerPoint</Application>
  <PresentationFormat>Grand écran</PresentationFormat>
  <Paragraphs>159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Cambria Math</vt:lpstr>
      <vt:lpstr>Georgia</vt:lpstr>
      <vt:lpstr>Verdana</vt:lpstr>
      <vt:lpstr>Wingdings</vt:lpstr>
      <vt:lpstr>Thème Office</vt:lpstr>
      <vt:lpstr>Un MR-ToF-MS pour DESIR</vt:lpstr>
      <vt:lpstr>Sommaire</vt:lpstr>
      <vt:lpstr>Principe d’un MR-ToF-MS</vt:lpstr>
      <vt:lpstr>Purification et mesure de masse à DESIR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Pupin Stéphanie</dc:creator>
  <cp:lastModifiedBy>Canete Laetitia</cp:lastModifiedBy>
  <cp:revision>211</cp:revision>
  <dcterms:created xsi:type="dcterms:W3CDTF">2024-02-01T13:48:29Z</dcterms:created>
  <dcterms:modified xsi:type="dcterms:W3CDTF">2026-10-19T15:55:27Z</dcterms:modified>
</cp:coreProperties>
</file>