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85" r:id="rId2"/>
  </p:sldMasterIdLst>
  <p:notesMasterIdLst>
    <p:notesMasterId r:id="rId12"/>
  </p:notesMasterIdLst>
  <p:handoutMasterIdLst>
    <p:handoutMasterId r:id="rId13"/>
  </p:handoutMasterIdLst>
  <p:sldIdLst>
    <p:sldId id="256" r:id="rId3"/>
    <p:sldId id="362" r:id="rId4"/>
    <p:sldId id="356" r:id="rId5"/>
    <p:sldId id="345" r:id="rId6"/>
    <p:sldId id="1672" r:id="rId7"/>
    <p:sldId id="1674" r:id="rId8"/>
    <p:sldId id="1675" r:id="rId9"/>
    <p:sldId id="1673" r:id="rId10"/>
    <p:sldId id="366" r:id="rId11"/>
  </p:sldIdLst>
  <p:sldSz cx="9144000" cy="5143500" type="screen16x9"/>
  <p:notesSz cx="6858000" cy="9144000"/>
  <p:embeddedFontLst>
    <p:embeddedFont>
      <p:font typeface="Allerta Stencil" pitchFamily="2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mbria Math" panose="02040503050406030204" pitchFamily="18" charset="0"/>
      <p:regular r:id="rId19"/>
    </p:embeddedFont>
    <p:embeddedFont>
      <p:font typeface="Exo 2" pitchFamily="2" charset="0"/>
      <p:regular r:id="rId20"/>
      <p:bold r:id="rId21"/>
      <p:italic r:id="rId22"/>
      <p:boldItalic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60C"/>
    <a:srgbClr val="336600"/>
    <a:srgbClr val="92D05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8" autoAdjust="0"/>
    <p:restoredTop sz="94625" autoAdjust="0"/>
  </p:normalViewPr>
  <p:slideViewPr>
    <p:cSldViewPr snapToGrid="0">
      <p:cViewPr>
        <p:scale>
          <a:sx n="125" d="100"/>
          <a:sy n="125" d="100"/>
        </p:scale>
        <p:origin x="110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91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031DA0E-231D-4B6A-B2C9-DC1F96E513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957545-40C0-45AD-B7A9-C73946C20C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20E45-341D-45D4-9C6D-FA50BA88B21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9B0CBD-CDE2-4C4E-9D94-BD6BCC0CDA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0D8259-C873-4455-82C1-C53D12F3C0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EA077-F486-47B9-B51B-756AFC4F69D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5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B3654-76CC-4D2F-9E34-696BFCC76F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990F5-4D68-463B-A997-D13A602F6C1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04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86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35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35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46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58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1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990F5-4D68-463B-A997-D13A602F6C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09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ument 21">
            <a:extLst>
              <a:ext uri="{FF2B5EF4-FFF2-40B4-BE49-F238E27FC236}">
                <a16:creationId xmlns:a16="http://schemas.microsoft.com/office/drawing/2014/main" id="{A9CFFEE8-E3F7-406C-A436-2F503560A807}"/>
              </a:ext>
            </a:extLst>
          </p:cNvPr>
          <p:cNvSpPr/>
          <p:nvPr/>
        </p:nvSpPr>
        <p:spPr>
          <a:xfrm rot="16200000" flipV="1">
            <a:off x="5364958" y="1364457"/>
            <a:ext cx="5143498" cy="2414587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599462-67B2-482E-9381-0AE630485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100763" cy="99377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9FC2AC-7741-4FEE-9252-A6BFA52D3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518" y="2724591"/>
            <a:ext cx="2126015" cy="2126015"/>
          </a:xfrm>
          <a:prstGeom prst="rect">
            <a:avLst/>
          </a:prstGeom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E58A21BA-0FC8-4C8D-8BA3-ADFFF29F79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1477963"/>
            <a:ext cx="5157788" cy="15867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cxnSp>
        <p:nvCxnSpPr>
          <p:cNvPr id="9" name="Google Shape;202;p34">
            <a:extLst>
              <a:ext uri="{FF2B5EF4-FFF2-40B4-BE49-F238E27FC236}">
                <a16:creationId xmlns:a16="http://schemas.microsoft.com/office/drawing/2014/main" id="{EAE03BDF-4DB4-4444-B4D3-FECF4DFCA012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0" y="3767334"/>
            <a:ext cx="6115050" cy="0"/>
          </a:xfrm>
          <a:prstGeom prst="straightConnector1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203;p34">
            <a:extLst>
              <a:ext uri="{FF2B5EF4-FFF2-40B4-BE49-F238E27FC236}">
                <a16:creationId xmlns:a16="http://schemas.microsoft.com/office/drawing/2014/main" id="{3BE7183F-D14C-4880-9ABE-BBC6C79AF6B1}"/>
              </a:ext>
            </a:extLst>
          </p:cNvPr>
          <p:cNvSpPr/>
          <p:nvPr/>
        </p:nvSpPr>
        <p:spPr>
          <a:xfrm>
            <a:off x="6115050" y="3543534"/>
            <a:ext cx="447600" cy="447600"/>
          </a:xfrm>
          <a:prstGeom prst="ellipse">
            <a:avLst/>
          </a:prstGeom>
          <a:solidFill>
            <a:srgbClr val="EB66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91841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SOMMAIRE / INTERCALAI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202;p34">
            <a:extLst>
              <a:ext uri="{FF2B5EF4-FFF2-40B4-BE49-F238E27FC236}">
                <a16:creationId xmlns:a16="http://schemas.microsoft.com/office/drawing/2014/main" id="{5949BDB1-4418-4B8E-DE27-BE8923FB2845}"/>
              </a:ext>
            </a:extLst>
          </p:cNvPr>
          <p:cNvCxnSpPr>
            <a:stCxn id="5" idx="2"/>
          </p:cNvCxnSpPr>
          <p:nvPr/>
        </p:nvCxnSpPr>
        <p:spPr>
          <a:xfrm rot="10800000">
            <a:off x="-91625" y="1345603"/>
            <a:ext cx="6329400" cy="0"/>
          </a:xfrm>
          <a:prstGeom prst="straightConnector1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203;p34">
            <a:extLst>
              <a:ext uri="{FF2B5EF4-FFF2-40B4-BE49-F238E27FC236}">
                <a16:creationId xmlns:a16="http://schemas.microsoft.com/office/drawing/2014/main" id="{E18BDA14-D583-438F-3625-2E76BA386C67}"/>
              </a:ext>
            </a:extLst>
          </p:cNvPr>
          <p:cNvSpPr/>
          <p:nvPr/>
        </p:nvSpPr>
        <p:spPr>
          <a:xfrm>
            <a:off x="6237775" y="1121803"/>
            <a:ext cx="447600" cy="447600"/>
          </a:xfrm>
          <a:prstGeom prst="ellipse">
            <a:avLst/>
          </a:prstGeom>
          <a:solidFill>
            <a:srgbClr val="EB66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F0C224-580B-4DC5-BE9E-3D3653A1DFA7}"/>
              </a:ext>
            </a:extLst>
          </p:cNvPr>
          <p:cNvSpPr txBox="1"/>
          <p:nvPr/>
        </p:nvSpPr>
        <p:spPr>
          <a:xfrm>
            <a:off x="8285888" y="4671260"/>
            <a:ext cx="4477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2089B432-CFF4-4346-8B9A-CFBD6C353490}" type="slidenum">
              <a:rPr lang="fr-FR" sz="1200" b="0" i="0" smtClean="0">
                <a:solidFill>
                  <a:schemeClr val="tx2">
                    <a:lumMod val="25000"/>
                    <a:lumOff val="75000"/>
                  </a:schemeClr>
                </a:solidFill>
                <a:latin typeface="Exo 2" pitchFamily="2" charset="77"/>
              </a:rPr>
              <a:pPr/>
              <a:t>‹N°›</a:t>
            </a:fld>
            <a:endParaRPr lang="fr-FR" sz="1200" dirty="0">
              <a:solidFill>
                <a:schemeClr val="tx2">
                  <a:lumMod val="25000"/>
                  <a:lumOff val="75000"/>
                </a:schemeClr>
              </a:solidFill>
              <a:latin typeface="Exo 2" pitchFamily="2" charset="77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C296D28-FC99-D3C0-A6CD-F9E9E62F60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39987" y="916553"/>
            <a:ext cx="1735137" cy="858097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Exo 2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pic>
        <p:nvPicPr>
          <p:cNvPr id="9" name="Image 8" descr="Une image contenant Graphique, Police, logo, cercle&#10;&#10;Description générée automatiquement">
            <a:extLst>
              <a:ext uri="{FF2B5EF4-FFF2-40B4-BE49-F238E27FC236}">
                <a16:creationId xmlns:a16="http://schemas.microsoft.com/office/drawing/2014/main" id="{65BA64B4-4B5D-464F-BB38-5FD1C20B9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88" y="82017"/>
            <a:ext cx="720000" cy="72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A038A1F-33AC-4446-A83E-855A79F893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077" y="3301009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 intercalaire</a:t>
            </a:r>
          </a:p>
        </p:txBody>
      </p:sp>
    </p:spTree>
    <p:extLst>
      <p:ext uri="{BB962C8B-B14F-4D97-AF65-F5344CB8AC3E}">
        <p14:creationId xmlns:p14="http://schemas.microsoft.com/office/powerpoint/2010/main" val="329457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EA4C28-7996-4CCC-AEA9-F4F325CE1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6CFA40E-D3AA-4020-8994-894491E103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PIED</a:t>
            </a:r>
          </a:p>
        </p:txBody>
      </p:sp>
      <p:pic>
        <p:nvPicPr>
          <p:cNvPr id="4" name="Image 3" descr="Une image contenant Graphique, Police, logo, cercle&#10;&#10;Description générée automatiquement">
            <a:extLst>
              <a:ext uri="{FF2B5EF4-FFF2-40B4-BE49-F238E27FC236}">
                <a16:creationId xmlns:a16="http://schemas.microsoft.com/office/drawing/2014/main" id="{231981FC-5A98-436B-8EB5-34F8DA556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7" y="4389812"/>
            <a:ext cx="720000" cy="720000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CAB201-0164-4922-931B-FAF45FADF4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1498600"/>
            <a:ext cx="7886700" cy="2709863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bg1"/>
                </a:solidFill>
                <a:latin typeface="+mn-lt"/>
              </a:defRPr>
            </a:lvl1pPr>
            <a:lvl2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bg1"/>
                </a:solidFill>
                <a:latin typeface="+mn-lt"/>
              </a:defRPr>
            </a:lvl2pPr>
            <a:lvl3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bg1"/>
                </a:solidFill>
                <a:latin typeface="+mn-lt"/>
              </a:defRPr>
            </a:lvl3pPr>
            <a:lvl4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bg1"/>
                </a:solidFill>
                <a:latin typeface="+mn-lt"/>
              </a:defRPr>
            </a:lvl4pPr>
            <a:lvl5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67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0DCAE2-C564-4271-80F1-1168CCC9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3943350" cy="99377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1271D9-21F0-4F89-B28C-24E3EE5D04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PIED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D50BC6-C918-448D-9294-FC2640D9D4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555750"/>
            <a:ext cx="3943350" cy="2686050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+mn-lt"/>
              </a:defRPr>
            </a:lvl1pPr>
            <a:lvl2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+mn-lt"/>
              </a:defRPr>
            </a:lvl2pPr>
            <a:lvl3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+mn-lt"/>
              </a:defRPr>
            </a:lvl3pPr>
            <a:lvl4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+mn-lt"/>
              </a:defRPr>
            </a:lvl4pPr>
            <a:lvl5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32BC9021-8E88-449C-A1F9-F9A9F3E94A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94275" y="512763"/>
            <a:ext cx="3521075" cy="37290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8" name="Image 7" descr="Une image contenant Graphique, Police, logo, cercle&#10;&#10;Description générée automatiquement">
            <a:extLst>
              <a:ext uri="{FF2B5EF4-FFF2-40B4-BE49-F238E27FC236}">
                <a16:creationId xmlns:a16="http://schemas.microsoft.com/office/drawing/2014/main" id="{8DC3524D-4453-4C85-8B25-613986A40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7" y="438981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8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1_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cument 21">
            <a:extLst>
              <a:ext uri="{FF2B5EF4-FFF2-40B4-BE49-F238E27FC236}">
                <a16:creationId xmlns:a16="http://schemas.microsoft.com/office/drawing/2014/main" id="{CCDB71DC-2A98-C6FA-3C5E-E7ED5F895469}"/>
              </a:ext>
            </a:extLst>
          </p:cNvPr>
          <p:cNvSpPr/>
          <p:nvPr/>
        </p:nvSpPr>
        <p:spPr>
          <a:xfrm flipV="1">
            <a:off x="0" y="3623582"/>
            <a:ext cx="9215336" cy="1553723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3D35FA-CA9C-46B8-B770-D5577245D2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8706" y="1414463"/>
            <a:ext cx="5206832" cy="1393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Cliquez pour ajouter vos coordonnées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529BCC-3E78-4319-B9CD-0B181CF7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538" y="756595"/>
            <a:ext cx="2385031" cy="238503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F67E1B-DA1D-45D5-BC7A-14E2814CF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588" y="4223061"/>
            <a:ext cx="4037476" cy="654880"/>
          </a:xfrm>
          <a:prstGeom prst="rect">
            <a:avLst/>
          </a:prstGeom>
        </p:spPr>
      </p:pic>
      <p:cxnSp>
        <p:nvCxnSpPr>
          <p:cNvPr id="13" name="Google Shape;155;p30">
            <a:extLst>
              <a:ext uri="{FF2B5EF4-FFF2-40B4-BE49-F238E27FC236}">
                <a16:creationId xmlns:a16="http://schemas.microsoft.com/office/drawing/2014/main" id="{CE30C33E-616A-46AB-83B0-097915C29F5E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0" y="756595"/>
            <a:ext cx="1078417" cy="0"/>
          </a:xfrm>
          <a:prstGeom prst="straightConnector1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56;p30">
            <a:extLst>
              <a:ext uri="{FF2B5EF4-FFF2-40B4-BE49-F238E27FC236}">
                <a16:creationId xmlns:a16="http://schemas.microsoft.com/office/drawing/2014/main" id="{18150DA5-4E29-4644-BA99-5A39F45AEB15}"/>
              </a:ext>
            </a:extLst>
          </p:cNvPr>
          <p:cNvSpPr/>
          <p:nvPr/>
        </p:nvSpPr>
        <p:spPr>
          <a:xfrm>
            <a:off x="1078417" y="532795"/>
            <a:ext cx="447600" cy="447600"/>
          </a:xfrm>
          <a:prstGeom prst="ellipse">
            <a:avLst/>
          </a:prstGeom>
          <a:solidFill>
            <a:srgbClr val="EB66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5E58E18-0E49-43EE-9480-6E59281E0333}"/>
              </a:ext>
            </a:extLst>
          </p:cNvPr>
          <p:cNvSpPr txBox="1"/>
          <p:nvPr/>
        </p:nvSpPr>
        <p:spPr>
          <a:xfrm>
            <a:off x="6559925" y="3488986"/>
            <a:ext cx="17734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dirty="0">
                <a:solidFill>
                  <a:schemeClr val="accent4">
                    <a:lumMod val="40000"/>
                    <a:lumOff val="60000"/>
                  </a:schemeClr>
                </a:solidFill>
                <a:latin typeface="Allerta Stencil" pitchFamily="2" charset="0"/>
              </a:rPr>
              <a:t>www.lpc-caen.in2p3.fr</a:t>
            </a:r>
          </a:p>
        </p:txBody>
      </p:sp>
      <p:pic>
        <p:nvPicPr>
          <p:cNvPr id="17" name="Image 16" descr="Une image contenant motif, Graphique, conception, pixel&#10;&#10;Description générée automatiquement">
            <a:extLst>
              <a:ext uri="{FF2B5EF4-FFF2-40B4-BE49-F238E27FC236}">
                <a16:creationId xmlns:a16="http://schemas.microsoft.com/office/drawing/2014/main" id="{2E2AE0D2-5000-4808-A594-8AD075B15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953" y="3958463"/>
            <a:ext cx="1111494" cy="11114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6AC9005-2585-4226-96B3-0E587330D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195" y="4459850"/>
            <a:ext cx="1514705" cy="41667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3535E2-F3F8-4947-8445-97A3BEB954B0}"/>
              </a:ext>
            </a:extLst>
          </p:cNvPr>
          <p:cNvSpPr txBox="1"/>
          <p:nvPr/>
        </p:nvSpPr>
        <p:spPr>
          <a:xfrm>
            <a:off x="1763949" y="466927"/>
            <a:ext cx="3993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+mj-lt"/>
              </a:rPr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21143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>
  <p:cSld name="REMERCIEMENT | MESSAG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 descr="Une image contenant Graphique, Police, logo, cercle&#10;&#10;Description générée automatiquement">
            <a:extLst>
              <a:ext uri="{FF2B5EF4-FFF2-40B4-BE49-F238E27FC236}">
                <a16:creationId xmlns:a16="http://schemas.microsoft.com/office/drawing/2014/main" id="{90314475-DCA6-2E4D-C95E-EA7AD798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211" y="1638641"/>
            <a:ext cx="1866217" cy="1866217"/>
          </a:xfrm>
          <a:prstGeom prst="rect">
            <a:avLst/>
          </a:prstGeom>
        </p:spPr>
      </p:pic>
      <p:cxnSp>
        <p:nvCxnSpPr>
          <p:cNvPr id="2" name="Google Shape;155;p30">
            <a:extLst>
              <a:ext uri="{FF2B5EF4-FFF2-40B4-BE49-F238E27FC236}">
                <a16:creationId xmlns:a16="http://schemas.microsoft.com/office/drawing/2014/main" id="{439A2C08-D885-48DB-517F-C658DE9BFC8E}"/>
              </a:ext>
            </a:extLst>
          </p:cNvPr>
          <p:cNvCxnSpPr>
            <a:stCxn id="3" idx="2"/>
          </p:cNvCxnSpPr>
          <p:nvPr/>
        </p:nvCxnSpPr>
        <p:spPr>
          <a:xfrm rot="10800000">
            <a:off x="0" y="2571750"/>
            <a:ext cx="6136800" cy="0"/>
          </a:xfrm>
          <a:prstGeom prst="straightConnector1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156;p30">
            <a:extLst>
              <a:ext uri="{FF2B5EF4-FFF2-40B4-BE49-F238E27FC236}">
                <a16:creationId xmlns:a16="http://schemas.microsoft.com/office/drawing/2014/main" id="{D8774E1D-8400-3FE9-BB63-67F01BE378EA}"/>
              </a:ext>
            </a:extLst>
          </p:cNvPr>
          <p:cNvSpPr/>
          <p:nvPr/>
        </p:nvSpPr>
        <p:spPr>
          <a:xfrm>
            <a:off x="6136800" y="2347950"/>
            <a:ext cx="447600" cy="447600"/>
          </a:xfrm>
          <a:prstGeom prst="ellipse">
            <a:avLst/>
          </a:prstGeom>
          <a:solidFill>
            <a:srgbClr val="EB66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70DCD7-5375-4BB5-82CD-BC2385796F85}"/>
              </a:ext>
            </a:extLst>
          </p:cNvPr>
          <p:cNvSpPr txBox="1"/>
          <p:nvPr/>
        </p:nvSpPr>
        <p:spPr>
          <a:xfrm>
            <a:off x="616085" y="3806757"/>
            <a:ext cx="710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1200" b="1" i="1" dirty="0">
                <a:solidFill>
                  <a:schemeClr val="bg1"/>
                </a:solidFill>
                <a:effectLst/>
                <a:latin typeface="+mj-lt"/>
              </a:rPr>
              <a:t>De la recherche fondamentale, aux applications nucléaires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219951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CC0A5-4E79-4D8B-A6E6-B8865630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6B3D737-8B57-4F0C-8EDF-1410F39540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1465263"/>
            <a:ext cx="7886700" cy="26987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2356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1E229-112B-4B12-B0F8-FFA0A7A4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B14A58-D37B-41B6-BDF9-F6F9E7E4E7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F905F2-18D4-4D8E-9ED9-8F8C43C6134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1471613"/>
            <a:ext cx="3865563" cy="28209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D831CC8-3821-45A2-BD26-72CBA1919E8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572001" y="1471612"/>
            <a:ext cx="3943350" cy="282098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4930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3F6E9-1A00-4C95-9EB7-8D03C19B3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1645258-21D6-43EC-AEB0-11BBA1E4A1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CC9CB2C-7422-450F-B5FF-CAB8CF1CB2C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1465263"/>
            <a:ext cx="7886700" cy="2736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9382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D1824-C556-4AFF-A868-439943CBF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CC8762-BCC3-4908-9F9B-D2DF993BCB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r>
              <a:rPr lang="fr-FR"/>
              <a:t>PIED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7B693AF-41FB-41B8-8584-7E28200098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738" y="2366963"/>
            <a:ext cx="2211387" cy="168592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F300F232-6E61-4E85-B33C-C574C65A38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66306" y="2366962"/>
            <a:ext cx="2211387" cy="168592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3F6C409E-2678-4B67-8C89-60DE8CDB3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5" y="2366961"/>
            <a:ext cx="2211387" cy="168592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C452279-1DEB-4954-954E-153A61DA78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738" y="1919591"/>
            <a:ext cx="2211387" cy="356884"/>
          </a:xfrm>
        </p:spPr>
        <p:txBody>
          <a:bodyPr/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635B68A8-6A0C-40EF-87D5-6E655BD2CA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6305" y="1919591"/>
            <a:ext cx="2211387" cy="356884"/>
          </a:xfrm>
        </p:spPr>
        <p:txBody>
          <a:bodyPr/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BBD9C974-159C-4E6E-98F4-9CE9C5E31D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8875" y="1919591"/>
            <a:ext cx="2211387" cy="356884"/>
          </a:xfrm>
        </p:spPr>
        <p:txBody>
          <a:bodyPr/>
          <a:lstStyle>
            <a:lvl1pPr marL="0" indent="0">
              <a:buNone/>
              <a:defRPr sz="1400">
                <a:latin typeface="+mj-lt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30260D3-1807-4C13-8497-3B60FE2C6F09}"/>
              </a:ext>
            </a:extLst>
          </p:cNvPr>
          <p:cNvSpPr/>
          <p:nvPr/>
        </p:nvSpPr>
        <p:spPr>
          <a:xfrm>
            <a:off x="132555" y="1449522"/>
            <a:ext cx="680936" cy="6485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14BA823-D1D4-4786-ABC6-D44604533FA6}"/>
              </a:ext>
            </a:extLst>
          </p:cNvPr>
          <p:cNvSpPr/>
          <p:nvPr/>
        </p:nvSpPr>
        <p:spPr>
          <a:xfrm>
            <a:off x="2905122" y="1449522"/>
            <a:ext cx="680936" cy="64851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6A03985-F057-4287-B5A0-FD6D3FF9C3A5}"/>
              </a:ext>
            </a:extLst>
          </p:cNvPr>
          <p:cNvSpPr/>
          <p:nvPr/>
        </p:nvSpPr>
        <p:spPr>
          <a:xfrm>
            <a:off x="5675973" y="1454672"/>
            <a:ext cx="680936" cy="64851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Google Shape;5198;p64">
            <a:extLst>
              <a:ext uri="{FF2B5EF4-FFF2-40B4-BE49-F238E27FC236}">
                <a16:creationId xmlns:a16="http://schemas.microsoft.com/office/drawing/2014/main" id="{9895FA27-9ABF-46FE-B9D9-71E5AEB9B82A}"/>
              </a:ext>
            </a:extLst>
          </p:cNvPr>
          <p:cNvSpPr/>
          <p:nvPr/>
        </p:nvSpPr>
        <p:spPr>
          <a:xfrm>
            <a:off x="231373" y="1630891"/>
            <a:ext cx="363548" cy="37090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C6608"/>
              </a:solidFill>
            </a:endParaRPr>
          </a:p>
        </p:txBody>
      </p:sp>
      <p:grpSp>
        <p:nvGrpSpPr>
          <p:cNvPr id="18" name="Google Shape;5319;p64">
            <a:extLst>
              <a:ext uri="{FF2B5EF4-FFF2-40B4-BE49-F238E27FC236}">
                <a16:creationId xmlns:a16="http://schemas.microsoft.com/office/drawing/2014/main" id="{9799440A-1F60-4C22-8FE6-A2E5F472C497}"/>
              </a:ext>
            </a:extLst>
          </p:cNvPr>
          <p:cNvGrpSpPr/>
          <p:nvPr/>
        </p:nvGrpSpPr>
        <p:grpSpPr>
          <a:xfrm>
            <a:off x="3002567" y="1631359"/>
            <a:ext cx="366293" cy="370441"/>
            <a:chOff x="-39647175" y="3972000"/>
            <a:chExt cx="313500" cy="317050"/>
          </a:xfrm>
          <a:solidFill>
            <a:schemeClr val="bg1"/>
          </a:solidFill>
        </p:grpSpPr>
        <p:sp>
          <p:nvSpPr>
            <p:cNvPr id="19" name="Google Shape;5320;p64">
              <a:extLst>
                <a:ext uri="{FF2B5EF4-FFF2-40B4-BE49-F238E27FC236}">
                  <a16:creationId xmlns:a16="http://schemas.microsoft.com/office/drawing/2014/main" id="{2430FB13-0D1B-4CB2-9E99-F22858612898}"/>
                </a:ext>
              </a:extLst>
            </p:cNvPr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C6608"/>
                </a:solidFill>
              </a:endParaRPr>
            </a:p>
          </p:txBody>
        </p:sp>
        <p:sp>
          <p:nvSpPr>
            <p:cNvPr id="20" name="Google Shape;5321;p64">
              <a:extLst>
                <a:ext uri="{FF2B5EF4-FFF2-40B4-BE49-F238E27FC236}">
                  <a16:creationId xmlns:a16="http://schemas.microsoft.com/office/drawing/2014/main" id="{22364E56-BE89-48E6-9301-25DA1C000AB5}"/>
                </a:ext>
              </a:extLst>
            </p:cNvPr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C6608"/>
                </a:solidFill>
              </a:endParaRPr>
            </a:p>
          </p:txBody>
        </p:sp>
        <p:sp>
          <p:nvSpPr>
            <p:cNvPr id="21" name="Google Shape;5322;p64">
              <a:extLst>
                <a:ext uri="{FF2B5EF4-FFF2-40B4-BE49-F238E27FC236}">
                  <a16:creationId xmlns:a16="http://schemas.microsoft.com/office/drawing/2014/main" id="{DF31D303-D175-4B22-BB5A-257D9FD260CD}"/>
                </a:ext>
              </a:extLst>
            </p:cNvPr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C6608"/>
                </a:solidFill>
              </a:endParaRPr>
            </a:p>
          </p:txBody>
        </p:sp>
      </p:grpSp>
      <p:grpSp>
        <p:nvGrpSpPr>
          <p:cNvPr id="22" name="Google Shape;5398;p64">
            <a:extLst>
              <a:ext uri="{FF2B5EF4-FFF2-40B4-BE49-F238E27FC236}">
                <a16:creationId xmlns:a16="http://schemas.microsoft.com/office/drawing/2014/main" id="{9BEA41B5-92CE-4128-8E04-5B689BAAE290}"/>
              </a:ext>
            </a:extLst>
          </p:cNvPr>
          <p:cNvGrpSpPr/>
          <p:nvPr/>
        </p:nvGrpSpPr>
        <p:grpSpPr>
          <a:xfrm>
            <a:off x="5795726" y="1629956"/>
            <a:ext cx="345328" cy="352833"/>
            <a:chOff x="-24353875" y="3147725"/>
            <a:chExt cx="289875" cy="296175"/>
          </a:xfrm>
          <a:solidFill>
            <a:schemeClr val="bg1"/>
          </a:solidFill>
        </p:grpSpPr>
        <p:sp>
          <p:nvSpPr>
            <p:cNvPr id="23" name="Google Shape;5399;p64">
              <a:extLst>
                <a:ext uri="{FF2B5EF4-FFF2-40B4-BE49-F238E27FC236}">
                  <a16:creationId xmlns:a16="http://schemas.microsoft.com/office/drawing/2014/main" id="{34121EED-2B4B-4A61-BD4C-BDB01F463CAC}"/>
                </a:ext>
              </a:extLst>
            </p:cNvPr>
            <p:cNvSpPr/>
            <p:nvPr/>
          </p:nvSpPr>
          <p:spPr>
            <a:xfrm>
              <a:off x="-24238100" y="3271375"/>
              <a:ext cx="52025" cy="51225"/>
            </a:xfrm>
            <a:custGeom>
              <a:avLst/>
              <a:gdLst/>
              <a:ahLst/>
              <a:cxnLst/>
              <a:rect l="l" t="t" r="r" b="b"/>
              <a:pathLst>
                <a:path w="2081" h="2049" extrusionOk="0">
                  <a:moveTo>
                    <a:pt x="1041" y="1"/>
                  </a:moveTo>
                  <a:cubicBezTo>
                    <a:pt x="505" y="1"/>
                    <a:pt x="32" y="473"/>
                    <a:pt x="32" y="1040"/>
                  </a:cubicBezTo>
                  <a:cubicBezTo>
                    <a:pt x="1" y="1576"/>
                    <a:pt x="473" y="2049"/>
                    <a:pt x="1041" y="2049"/>
                  </a:cubicBezTo>
                  <a:cubicBezTo>
                    <a:pt x="1639" y="2049"/>
                    <a:pt x="2080" y="1576"/>
                    <a:pt x="2080" y="1040"/>
                  </a:cubicBezTo>
                  <a:cubicBezTo>
                    <a:pt x="2080" y="442"/>
                    <a:pt x="1608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C6608"/>
                </a:solidFill>
              </a:endParaRPr>
            </a:p>
          </p:txBody>
        </p:sp>
        <p:sp>
          <p:nvSpPr>
            <p:cNvPr id="24" name="Google Shape;5400;p64">
              <a:extLst>
                <a:ext uri="{FF2B5EF4-FFF2-40B4-BE49-F238E27FC236}">
                  <a16:creationId xmlns:a16="http://schemas.microsoft.com/office/drawing/2014/main" id="{757A2F42-36B9-48DE-841A-99034D2826D4}"/>
                </a:ext>
              </a:extLst>
            </p:cNvPr>
            <p:cNvSpPr/>
            <p:nvPr/>
          </p:nvSpPr>
          <p:spPr>
            <a:xfrm>
              <a:off x="-24353875" y="3147725"/>
              <a:ext cx="289875" cy="296175"/>
            </a:xfrm>
            <a:custGeom>
              <a:avLst/>
              <a:gdLst/>
              <a:ahLst/>
              <a:cxnLst/>
              <a:rect l="l" t="t" r="r" b="b"/>
              <a:pathLst>
                <a:path w="11595" h="11847" extrusionOk="0">
                  <a:moveTo>
                    <a:pt x="5672" y="757"/>
                  </a:moveTo>
                  <a:cubicBezTo>
                    <a:pt x="6144" y="757"/>
                    <a:pt x="6680" y="1544"/>
                    <a:pt x="7026" y="2710"/>
                  </a:cubicBezTo>
                  <a:cubicBezTo>
                    <a:pt x="6585" y="2867"/>
                    <a:pt x="6176" y="3025"/>
                    <a:pt x="5672" y="3214"/>
                  </a:cubicBezTo>
                  <a:cubicBezTo>
                    <a:pt x="5262" y="3025"/>
                    <a:pt x="4789" y="2836"/>
                    <a:pt x="4348" y="2710"/>
                  </a:cubicBezTo>
                  <a:cubicBezTo>
                    <a:pt x="4695" y="1481"/>
                    <a:pt x="5199" y="757"/>
                    <a:pt x="5672" y="757"/>
                  </a:cubicBezTo>
                  <a:close/>
                  <a:moveTo>
                    <a:pt x="4191" y="3372"/>
                  </a:moveTo>
                  <a:cubicBezTo>
                    <a:pt x="4411" y="3466"/>
                    <a:pt x="4632" y="3529"/>
                    <a:pt x="4852" y="3624"/>
                  </a:cubicBezTo>
                  <a:cubicBezTo>
                    <a:pt x="4159" y="3970"/>
                    <a:pt x="4726" y="3655"/>
                    <a:pt x="4065" y="4096"/>
                  </a:cubicBezTo>
                  <a:lnTo>
                    <a:pt x="4191" y="3372"/>
                  </a:lnTo>
                  <a:close/>
                  <a:moveTo>
                    <a:pt x="7184" y="3372"/>
                  </a:moveTo>
                  <a:lnTo>
                    <a:pt x="7310" y="4096"/>
                  </a:lnTo>
                  <a:cubicBezTo>
                    <a:pt x="6585" y="3655"/>
                    <a:pt x="7184" y="4002"/>
                    <a:pt x="6522" y="3624"/>
                  </a:cubicBezTo>
                  <a:cubicBezTo>
                    <a:pt x="6743" y="3529"/>
                    <a:pt x="6995" y="3466"/>
                    <a:pt x="7184" y="3372"/>
                  </a:cubicBezTo>
                  <a:close/>
                  <a:moveTo>
                    <a:pt x="9191" y="3001"/>
                  </a:moveTo>
                  <a:cubicBezTo>
                    <a:pt x="9631" y="3001"/>
                    <a:pt x="10026" y="3084"/>
                    <a:pt x="10177" y="3340"/>
                  </a:cubicBezTo>
                  <a:cubicBezTo>
                    <a:pt x="10208" y="3435"/>
                    <a:pt x="10240" y="3529"/>
                    <a:pt x="10208" y="3655"/>
                  </a:cubicBezTo>
                  <a:cubicBezTo>
                    <a:pt x="9925" y="3687"/>
                    <a:pt x="9673" y="3907"/>
                    <a:pt x="9515" y="4159"/>
                  </a:cubicBezTo>
                  <a:cubicBezTo>
                    <a:pt x="9358" y="4474"/>
                    <a:pt x="9295" y="4852"/>
                    <a:pt x="9452" y="5104"/>
                  </a:cubicBezTo>
                  <a:cubicBezTo>
                    <a:pt x="9358" y="5230"/>
                    <a:pt x="9263" y="5356"/>
                    <a:pt x="9137" y="5482"/>
                  </a:cubicBezTo>
                  <a:cubicBezTo>
                    <a:pt x="8791" y="5167"/>
                    <a:pt x="8444" y="4884"/>
                    <a:pt x="8034" y="4600"/>
                  </a:cubicBezTo>
                  <a:cubicBezTo>
                    <a:pt x="8003" y="4128"/>
                    <a:pt x="7940" y="3655"/>
                    <a:pt x="7845" y="3183"/>
                  </a:cubicBezTo>
                  <a:cubicBezTo>
                    <a:pt x="8174" y="3100"/>
                    <a:pt x="8710" y="3001"/>
                    <a:pt x="9191" y="3001"/>
                  </a:cubicBezTo>
                  <a:close/>
                  <a:moveTo>
                    <a:pt x="2994" y="3119"/>
                  </a:moveTo>
                  <a:cubicBezTo>
                    <a:pt x="3151" y="3151"/>
                    <a:pt x="3309" y="3151"/>
                    <a:pt x="3466" y="3214"/>
                  </a:cubicBezTo>
                  <a:cubicBezTo>
                    <a:pt x="3403" y="3655"/>
                    <a:pt x="3309" y="4128"/>
                    <a:pt x="3277" y="4632"/>
                  </a:cubicBezTo>
                  <a:cubicBezTo>
                    <a:pt x="2899" y="4915"/>
                    <a:pt x="2490" y="5230"/>
                    <a:pt x="2174" y="5514"/>
                  </a:cubicBezTo>
                  <a:cubicBezTo>
                    <a:pt x="1733" y="5010"/>
                    <a:pt x="851" y="3939"/>
                    <a:pt x="1166" y="3340"/>
                  </a:cubicBezTo>
                  <a:cubicBezTo>
                    <a:pt x="1198" y="3277"/>
                    <a:pt x="1261" y="3183"/>
                    <a:pt x="1387" y="3151"/>
                  </a:cubicBezTo>
                  <a:cubicBezTo>
                    <a:pt x="1576" y="3372"/>
                    <a:pt x="1859" y="3529"/>
                    <a:pt x="2174" y="3529"/>
                  </a:cubicBezTo>
                  <a:cubicBezTo>
                    <a:pt x="2521" y="3529"/>
                    <a:pt x="2836" y="3372"/>
                    <a:pt x="2994" y="3119"/>
                  </a:cubicBezTo>
                  <a:close/>
                  <a:moveTo>
                    <a:pt x="3277" y="5482"/>
                  </a:moveTo>
                  <a:lnTo>
                    <a:pt x="3277" y="5482"/>
                  </a:lnTo>
                  <a:cubicBezTo>
                    <a:pt x="3246" y="6144"/>
                    <a:pt x="3246" y="5986"/>
                    <a:pt x="3277" y="6428"/>
                  </a:cubicBezTo>
                  <a:cubicBezTo>
                    <a:pt x="3088" y="6270"/>
                    <a:pt x="2899" y="6112"/>
                    <a:pt x="2742" y="5955"/>
                  </a:cubicBezTo>
                  <a:cubicBezTo>
                    <a:pt x="2899" y="5797"/>
                    <a:pt x="3088" y="5640"/>
                    <a:pt x="3277" y="5482"/>
                  </a:cubicBezTo>
                  <a:close/>
                  <a:moveTo>
                    <a:pt x="8097" y="5514"/>
                  </a:moveTo>
                  <a:cubicBezTo>
                    <a:pt x="8286" y="5671"/>
                    <a:pt x="8475" y="5829"/>
                    <a:pt x="8633" y="5986"/>
                  </a:cubicBezTo>
                  <a:cubicBezTo>
                    <a:pt x="8475" y="6144"/>
                    <a:pt x="8286" y="6301"/>
                    <a:pt x="8097" y="6459"/>
                  </a:cubicBezTo>
                  <a:lnTo>
                    <a:pt x="8097" y="5514"/>
                  </a:lnTo>
                  <a:close/>
                  <a:moveTo>
                    <a:pt x="5703" y="4002"/>
                  </a:moveTo>
                  <a:cubicBezTo>
                    <a:pt x="6333" y="4317"/>
                    <a:pt x="6743" y="4569"/>
                    <a:pt x="7373" y="5010"/>
                  </a:cubicBezTo>
                  <a:cubicBezTo>
                    <a:pt x="7436" y="5671"/>
                    <a:pt x="7436" y="6238"/>
                    <a:pt x="7373" y="6963"/>
                  </a:cubicBezTo>
                  <a:cubicBezTo>
                    <a:pt x="6837" y="7310"/>
                    <a:pt x="6333" y="7625"/>
                    <a:pt x="5703" y="7940"/>
                  </a:cubicBezTo>
                  <a:cubicBezTo>
                    <a:pt x="5073" y="7625"/>
                    <a:pt x="4537" y="7373"/>
                    <a:pt x="4002" y="6963"/>
                  </a:cubicBezTo>
                  <a:cubicBezTo>
                    <a:pt x="3907" y="6270"/>
                    <a:pt x="3907" y="5671"/>
                    <a:pt x="4002" y="5010"/>
                  </a:cubicBezTo>
                  <a:cubicBezTo>
                    <a:pt x="4600" y="4600"/>
                    <a:pt x="5041" y="4317"/>
                    <a:pt x="5703" y="4002"/>
                  </a:cubicBezTo>
                  <a:close/>
                  <a:moveTo>
                    <a:pt x="4065" y="7845"/>
                  </a:moveTo>
                  <a:cubicBezTo>
                    <a:pt x="4506" y="8097"/>
                    <a:pt x="4254" y="8003"/>
                    <a:pt x="4852" y="8318"/>
                  </a:cubicBezTo>
                  <a:cubicBezTo>
                    <a:pt x="4632" y="8381"/>
                    <a:pt x="4380" y="8507"/>
                    <a:pt x="4191" y="8538"/>
                  </a:cubicBezTo>
                  <a:lnTo>
                    <a:pt x="4065" y="7845"/>
                  </a:lnTo>
                  <a:close/>
                  <a:moveTo>
                    <a:pt x="7278" y="7845"/>
                  </a:moveTo>
                  <a:cubicBezTo>
                    <a:pt x="7247" y="8066"/>
                    <a:pt x="7215" y="8318"/>
                    <a:pt x="7152" y="8538"/>
                  </a:cubicBezTo>
                  <a:cubicBezTo>
                    <a:pt x="6900" y="8475"/>
                    <a:pt x="6711" y="8381"/>
                    <a:pt x="6491" y="8318"/>
                  </a:cubicBezTo>
                  <a:cubicBezTo>
                    <a:pt x="6837" y="8097"/>
                    <a:pt x="6869" y="8097"/>
                    <a:pt x="7278" y="7845"/>
                  </a:cubicBezTo>
                  <a:close/>
                  <a:moveTo>
                    <a:pt x="2237" y="6459"/>
                  </a:moveTo>
                  <a:cubicBezTo>
                    <a:pt x="2584" y="6774"/>
                    <a:pt x="2931" y="7058"/>
                    <a:pt x="3340" y="7310"/>
                  </a:cubicBezTo>
                  <a:cubicBezTo>
                    <a:pt x="3372" y="7845"/>
                    <a:pt x="3435" y="8255"/>
                    <a:pt x="3529" y="8727"/>
                  </a:cubicBezTo>
                  <a:cubicBezTo>
                    <a:pt x="3008" y="8861"/>
                    <a:pt x="2544" y="8927"/>
                    <a:pt x="2165" y="8927"/>
                  </a:cubicBezTo>
                  <a:cubicBezTo>
                    <a:pt x="1650" y="8927"/>
                    <a:pt x="1293" y="8806"/>
                    <a:pt x="1166" y="8570"/>
                  </a:cubicBezTo>
                  <a:cubicBezTo>
                    <a:pt x="851" y="8003"/>
                    <a:pt x="1733" y="6932"/>
                    <a:pt x="2237" y="6459"/>
                  </a:cubicBezTo>
                  <a:close/>
                  <a:moveTo>
                    <a:pt x="9137" y="6459"/>
                  </a:moveTo>
                  <a:cubicBezTo>
                    <a:pt x="9610" y="6932"/>
                    <a:pt x="10523" y="8003"/>
                    <a:pt x="10177" y="8570"/>
                  </a:cubicBezTo>
                  <a:cubicBezTo>
                    <a:pt x="10032" y="8806"/>
                    <a:pt x="9678" y="8927"/>
                    <a:pt x="9169" y="8927"/>
                  </a:cubicBezTo>
                  <a:cubicBezTo>
                    <a:pt x="8794" y="8927"/>
                    <a:pt x="8335" y="8861"/>
                    <a:pt x="7814" y="8727"/>
                  </a:cubicBezTo>
                  <a:cubicBezTo>
                    <a:pt x="7940" y="8318"/>
                    <a:pt x="8003" y="7845"/>
                    <a:pt x="8034" y="7310"/>
                  </a:cubicBezTo>
                  <a:cubicBezTo>
                    <a:pt x="8444" y="7058"/>
                    <a:pt x="8822" y="6743"/>
                    <a:pt x="9137" y="6459"/>
                  </a:cubicBezTo>
                  <a:close/>
                  <a:moveTo>
                    <a:pt x="5640" y="8696"/>
                  </a:moveTo>
                  <a:cubicBezTo>
                    <a:pt x="6081" y="8885"/>
                    <a:pt x="6554" y="9074"/>
                    <a:pt x="6995" y="9200"/>
                  </a:cubicBezTo>
                  <a:cubicBezTo>
                    <a:pt x="6680" y="10429"/>
                    <a:pt x="6176" y="11185"/>
                    <a:pt x="5672" y="11185"/>
                  </a:cubicBezTo>
                  <a:cubicBezTo>
                    <a:pt x="5609" y="11185"/>
                    <a:pt x="5482" y="11090"/>
                    <a:pt x="5356" y="11059"/>
                  </a:cubicBezTo>
                  <a:cubicBezTo>
                    <a:pt x="5482" y="10775"/>
                    <a:pt x="5451" y="10460"/>
                    <a:pt x="5293" y="10177"/>
                  </a:cubicBezTo>
                  <a:cubicBezTo>
                    <a:pt x="5136" y="9862"/>
                    <a:pt x="4821" y="9736"/>
                    <a:pt x="4474" y="9673"/>
                  </a:cubicBezTo>
                  <a:cubicBezTo>
                    <a:pt x="4411" y="9515"/>
                    <a:pt x="4348" y="9357"/>
                    <a:pt x="4317" y="9200"/>
                  </a:cubicBezTo>
                  <a:cubicBezTo>
                    <a:pt x="4726" y="9042"/>
                    <a:pt x="5167" y="8885"/>
                    <a:pt x="5640" y="8696"/>
                  </a:cubicBezTo>
                  <a:close/>
                  <a:moveTo>
                    <a:pt x="5640" y="1"/>
                  </a:moveTo>
                  <a:cubicBezTo>
                    <a:pt x="4758" y="1"/>
                    <a:pt x="4065" y="1072"/>
                    <a:pt x="3655" y="2489"/>
                  </a:cubicBezTo>
                  <a:cubicBezTo>
                    <a:pt x="3498" y="2426"/>
                    <a:pt x="3340" y="2395"/>
                    <a:pt x="3214" y="2395"/>
                  </a:cubicBezTo>
                  <a:cubicBezTo>
                    <a:pt x="3183" y="1859"/>
                    <a:pt x="2742" y="1418"/>
                    <a:pt x="2174" y="1418"/>
                  </a:cubicBezTo>
                  <a:cubicBezTo>
                    <a:pt x="1607" y="1418"/>
                    <a:pt x="1166" y="1891"/>
                    <a:pt x="1166" y="2426"/>
                  </a:cubicBezTo>
                  <a:cubicBezTo>
                    <a:pt x="883" y="2552"/>
                    <a:pt x="694" y="2710"/>
                    <a:pt x="568" y="2962"/>
                  </a:cubicBezTo>
                  <a:cubicBezTo>
                    <a:pt x="32" y="3907"/>
                    <a:pt x="977" y="5104"/>
                    <a:pt x="1702" y="5892"/>
                  </a:cubicBezTo>
                  <a:cubicBezTo>
                    <a:pt x="946" y="6743"/>
                    <a:pt x="1" y="8003"/>
                    <a:pt x="568" y="8885"/>
                  </a:cubicBezTo>
                  <a:cubicBezTo>
                    <a:pt x="879" y="9433"/>
                    <a:pt x="1519" y="9600"/>
                    <a:pt x="2210" y="9600"/>
                  </a:cubicBezTo>
                  <a:cubicBezTo>
                    <a:pt x="2710" y="9600"/>
                    <a:pt x="3237" y="9513"/>
                    <a:pt x="3687" y="9420"/>
                  </a:cubicBezTo>
                  <a:cubicBezTo>
                    <a:pt x="3718" y="9578"/>
                    <a:pt x="3750" y="9673"/>
                    <a:pt x="3844" y="9830"/>
                  </a:cubicBezTo>
                  <a:cubicBezTo>
                    <a:pt x="3403" y="10145"/>
                    <a:pt x="3246" y="10744"/>
                    <a:pt x="3529" y="11216"/>
                  </a:cubicBezTo>
                  <a:cubicBezTo>
                    <a:pt x="3718" y="11531"/>
                    <a:pt x="4065" y="11720"/>
                    <a:pt x="4411" y="11720"/>
                  </a:cubicBezTo>
                  <a:cubicBezTo>
                    <a:pt x="4600" y="11720"/>
                    <a:pt x="4789" y="11689"/>
                    <a:pt x="4947" y="11563"/>
                  </a:cubicBezTo>
                  <a:cubicBezTo>
                    <a:pt x="5167" y="11720"/>
                    <a:pt x="5419" y="11846"/>
                    <a:pt x="5703" y="11846"/>
                  </a:cubicBezTo>
                  <a:cubicBezTo>
                    <a:pt x="6585" y="11846"/>
                    <a:pt x="7278" y="10775"/>
                    <a:pt x="7688" y="9357"/>
                  </a:cubicBezTo>
                  <a:cubicBezTo>
                    <a:pt x="8143" y="9478"/>
                    <a:pt x="8678" y="9576"/>
                    <a:pt x="9184" y="9576"/>
                  </a:cubicBezTo>
                  <a:cubicBezTo>
                    <a:pt x="9868" y="9576"/>
                    <a:pt x="10499" y="9397"/>
                    <a:pt x="10807" y="8853"/>
                  </a:cubicBezTo>
                  <a:cubicBezTo>
                    <a:pt x="11374" y="7908"/>
                    <a:pt x="10429" y="6680"/>
                    <a:pt x="9673" y="5892"/>
                  </a:cubicBezTo>
                  <a:cubicBezTo>
                    <a:pt x="9799" y="5797"/>
                    <a:pt x="9862" y="5671"/>
                    <a:pt x="9988" y="5545"/>
                  </a:cubicBezTo>
                  <a:cubicBezTo>
                    <a:pt x="10145" y="5640"/>
                    <a:pt x="10271" y="5671"/>
                    <a:pt x="10429" y="5671"/>
                  </a:cubicBezTo>
                  <a:cubicBezTo>
                    <a:pt x="10775" y="5671"/>
                    <a:pt x="11122" y="5482"/>
                    <a:pt x="11311" y="5167"/>
                  </a:cubicBezTo>
                  <a:cubicBezTo>
                    <a:pt x="11594" y="4632"/>
                    <a:pt x="11437" y="4002"/>
                    <a:pt x="10933" y="3750"/>
                  </a:cubicBezTo>
                  <a:cubicBezTo>
                    <a:pt x="10964" y="3466"/>
                    <a:pt x="10901" y="3183"/>
                    <a:pt x="10775" y="2962"/>
                  </a:cubicBezTo>
                  <a:cubicBezTo>
                    <a:pt x="10457" y="2432"/>
                    <a:pt x="9842" y="2259"/>
                    <a:pt x="9179" y="2259"/>
                  </a:cubicBezTo>
                  <a:cubicBezTo>
                    <a:pt x="8661" y="2259"/>
                    <a:pt x="8113" y="2365"/>
                    <a:pt x="7656" y="2489"/>
                  </a:cubicBezTo>
                  <a:cubicBezTo>
                    <a:pt x="7278" y="1072"/>
                    <a:pt x="6585" y="1"/>
                    <a:pt x="56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EC66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37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imple-light-2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C9278FC-EFB2-4DA2-BF2F-D7B7DEDD5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>
                    <a:lumMod val="25000"/>
                    <a:lumOff val="75000"/>
                  </a:schemeClr>
                </a:solidFill>
                <a:latin typeface="Allerta Stencil" pitchFamily="2" charset="0"/>
              </a:defRPr>
            </a:lvl1pPr>
          </a:lstStyle>
          <a:p>
            <a:r>
              <a:rPr lang="fr-FR"/>
              <a:t>PIED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677" r:id="rId2"/>
    <p:sldLayoutId id="2147483739" r:id="rId3"/>
    <p:sldLayoutId id="2147483740" r:id="rId4"/>
    <p:sldLayoutId id="2147483684" r:id="rId5"/>
    <p:sldLayoutId id="2147483676" r:id="rId6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Exo 2" pitchFamily="2" charset="77"/>
          <a:ea typeface="Exo 2" pitchFamily="2" charset="77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D6D8F8A-387D-4642-A0E7-B33149A71057}"/>
              </a:ext>
            </a:extLst>
          </p:cNvPr>
          <p:cNvSpPr txBox="1"/>
          <p:nvPr/>
        </p:nvSpPr>
        <p:spPr>
          <a:xfrm>
            <a:off x="8285888" y="4866576"/>
            <a:ext cx="44777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2089B432-CFF4-4346-8B9A-CFBD6C353490}" type="slidenum">
              <a:rPr lang="fr-FR" sz="1000" b="0" i="0" smtClean="0">
                <a:solidFill>
                  <a:schemeClr val="tx2">
                    <a:lumMod val="25000"/>
                    <a:lumOff val="75000"/>
                  </a:schemeClr>
                </a:solidFill>
                <a:latin typeface="Exo 2" pitchFamily="2" charset="77"/>
              </a:rPr>
              <a:pPr/>
              <a:t>‹N°›</a:t>
            </a:fld>
            <a:endParaRPr lang="fr-FR" sz="1000" dirty="0">
              <a:solidFill>
                <a:schemeClr val="tx2">
                  <a:lumMod val="25000"/>
                  <a:lumOff val="75000"/>
                </a:schemeClr>
              </a:solidFill>
              <a:latin typeface="Exo 2" pitchFamily="2" charset="77"/>
            </a:endParaRPr>
          </a:p>
        </p:txBody>
      </p:sp>
      <p:sp>
        <p:nvSpPr>
          <p:cNvPr id="9" name="Espace réservé du titre 8">
            <a:extLst>
              <a:ext uri="{FF2B5EF4-FFF2-40B4-BE49-F238E27FC236}">
                <a16:creationId xmlns:a16="http://schemas.microsoft.com/office/drawing/2014/main" id="{FBD4453A-B84D-4FBB-BDA9-D8F80955D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91" y="-14562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A911E68-3454-4D4F-AB21-6C653F71A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016A262-E8C3-4B2A-9031-CD7E625F0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0917" y="-80760"/>
            <a:ext cx="722812" cy="722812"/>
          </a:xfrm>
          <a:prstGeom prst="rect">
            <a:avLst/>
          </a:prstGeom>
        </p:spPr>
      </p:pic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55AB58D4-CB5F-416F-B363-16962BE979F2}"/>
              </a:ext>
            </a:extLst>
          </p:cNvPr>
          <p:cNvCxnSpPr>
            <a:cxnSpLocks/>
          </p:cNvCxnSpPr>
          <p:nvPr userDrawn="1"/>
        </p:nvCxnSpPr>
        <p:spPr>
          <a:xfrm>
            <a:off x="0" y="627017"/>
            <a:ext cx="9144000" cy="0"/>
          </a:xfrm>
          <a:prstGeom prst="line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">
            <a:extLst>
              <a:ext uri="{FF2B5EF4-FFF2-40B4-BE49-F238E27FC236}">
                <a16:creationId xmlns:a16="http://schemas.microsoft.com/office/drawing/2014/main" id="{7219079C-4051-4B14-8F02-C11EE94479D8}"/>
              </a:ext>
            </a:extLst>
          </p:cNvPr>
          <p:cNvCxnSpPr>
            <a:cxnSpLocks/>
          </p:cNvCxnSpPr>
          <p:nvPr userDrawn="1"/>
        </p:nvCxnSpPr>
        <p:spPr>
          <a:xfrm>
            <a:off x="-20271" y="4870210"/>
            <a:ext cx="9144000" cy="0"/>
          </a:xfrm>
          <a:prstGeom prst="line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A12BCCA-F65B-45CA-971A-5EC3A6D48C31}"/>
              </a:ext>
            </a:extLst>
          </p:cNvPr>
          <p:cNvSpPr txBox="1"/>
          <p:nvPr userDrawn="1"/>
        </p:nvSpPr>
        <p:spPr>
          <a:xfrm>
            <a:off x="205738" y="4901937"/>
            <a:ext cx="5715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tx2">
                    <a:lumMod val="25000"/>
                    <a:lumOff val="75000"/>
                  </a:schemeClr>
                </a:solidFill>
                <a:latin typeface="+mn-lt"/>
              </a:rPr>
              <a:t>Journée</a:t>
            </a:r>
            <a:r>
              <a:rPr lang="en-US" sz="1000" dirty="0">
                <a:solidFill>
                  <a:schemeClr val="tx2">
                    <a:lumMod val="25000"/>
                    <a:lumOff val="75000"/>
                  </a:schemeClr>
                </a:solidFill>
                <a:latin typeface="+mn-lt"/>
              </a:rPr>
              <a:t> EAP   20/10/2026   LP2IB, Bordeaux		X. FLECHARD </a:t>
            </a:r>
          </a:p>
        </p:txBody>
      </p:sp>
    </p:spTree>
    <p:extLst>
      <p:ext uri="{BB962C8B-B14F-4D97-AF65-F5344CB8AC3E}">
        <p14:creationId xmlns:p14="http://schemas.microsoft.com/office/powerpoint/2010/main" val="11362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7" r:id="rId3"/>
    <p:sldLayoutId id="2147483741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0243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C6608"/>
        </a:buClr>
        <a:buFont typeface="Wingdings" panose="05000000000000000000" pitchFamily="2" charset="2"/>
        <a:buChar char="§"/>
        <a:defRPr sz="1200" kern="1200">
          <a:solidFill>
            <a:srgbClr val="10243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C6608"/>
        </a:buClr>
        <a:buFont typeface="Wingdings" panose="05000000000000000000" pitchFamily="2" charset="2"/>
        <a:buChar char="§"/>
        <a:defRPr sz="1200" kern="1200">
          <a:solidFill>
            <a:srgbClr val="10243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C6608"/>
        </a:buClr>
        <a:buFont typeface="Wingdings" panose="05000000000000000000" pitchFamily="2" charset="2"/>
        <a:buChar char="§"/>
        <a:defRPr sz="1200" kern="1200">
          <a:solidFill>
            <a:srgbClr val="10243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C6608"/>
        </a:buClr>
        <a:buFont typeface="Wingdings" panose="05000000000000000000" pitchFamily="2" charset="2"/>
        <a:buChar char="§"/>
        <a:defRPr sz="1200" kern="1200">
          <a:solidFill>
            <a:srgbClr val="10243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C6608"/>
        </a:buClr>
        <a:buFont typeface="Wingdings" panose="05000000000000000000" pitchFamily="2" charset="2"/>
        <a:buChar char="§"/>
        <a:defRPr sz="1200" kern="1200">
          <a:solidFill>
            <a:srgbClr val="10243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9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svg"/><Relationship Id="rId7" Type="http://schemas.openxmlformats.org/officeDocument/2006/relationships/image" Target="../media/image13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D6341-40D8-4F89-8F23-88B73C91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97" y="532801"/>
            <a:ext cx="7071902" cy="993775"/>
          </a:xfrm>
        </p:spPr>
        <p:txBody>
          <a:bodyPr/>
          <a:lstStyle/>
          <a:p>
            <a:r>
              <a:rPr lang="en-US" sz="2800" noProof="0" dirty="0" err="1">
                <a:ea typeface="Cambria" panose="02040503050406030204" pitchFamily="18" charset="0"/>
              </a:rPr>
              <a:t>bSTILED</a:t>
            </a:r>
            <a:br>
              <a:rPr lang="en-US" sz="2800" noProof="0" dirty="0">
                <a:ea typeface="Cambria" panose="02040503050406030204" pitchFamily="18" charset="0"/>
              </a:rPr>
            </a:br>
            <a:r>
              <a:rPr lang="en-US" sz="2800" noProof="0" dirty="0">
                <a:ea typeface="Cambria" panose="02040503050406030204" pitchFamily="18" charset="0"/>
              </a:rPr>
              <a:t>b:Search for Tensor Interactions in </a:t>
            </a:r>
            <a:r>
              <a:rPr lang="en-US" sz="2800" noProof="0" dirty="0" err="1">
                <a:ea typeface="Cambria" panose="02040503050406030204" pitchFamily="18" charset="0"/>
              </a:rPr>
              <a:t>nucLear</a:t>
            </a:r>
            <a:r>
              <a:rPr lang="en-US" sz="2800" noProof="0" dirty="0">
                <a:ea typeface="Cambria" panose="02040503050406030204" pitchFamily="18" charset="0"/>
              </a:rPr>
              <a:t> </a:t>
            </a:r>
            <a:r>
              <a:rPr lang="en-US" sz="2800" noProof="0" dirty="0" err="1">
                <a:ea typeface="Cambria" panose="02040503050406030204" pitchFamily="18" charset="0"/>
              </a:rPr>
              <a:t>bEta</a:t>
            </a:r>
            <a:r>
              <a:rPr lang="en-US" sz="2800" noProof="0" dirty="0">
                <a:ea typeface="Cambria" panose="02040503050406030204" pitchFamily="18" charset="0"/>
              </a:rPr>
              <a:t> Decay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BF0341-5EBA-40DB-8500-4D78453502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8697" y="2023505"/>
            <a:ext cx="6172960" cy="1682058"/>
          </a:xfrm>
        </p:spPr>
        <p:txBody>
          <a:bodyPr/>
          <a:lstStyle/>
          <a:p>
            <a:endParaRPr lang="en-US" dirty="0"/>
          </a:p>
          <a:p>
            <a:r>
              <a:rPr lang="en-US" sz="1400" dirty="0" err="1"/>
              <a:t>Journée</a:t>
            </a:r>
            <a:r>
              <a:rPr lang="en-US" sz="1400" dirty="0"/>
              <a:t> EAP</a:t>
            </a:r>
          </a:p>
          <a:p>
            <a:pPr>
              <a:lnSpc>
                <a:spcPct val="150000"/>
              </a:lnSpc>
            </a:pPr>
            <a:r>
              <a:rPr lang="en-US" dirty="0"/>
              <a:t>20</a:t>
            </a:r>
            <a:r>
              <a:rPr lang="en-US" sz="1400" dirty="0"/>
              <a:t> </a:t>
            </a:r>
            <a:r>
              <a:rPr lang="en-US" sz="1400" dirty="0" err="1"/>
              <a:t>octobre</a:t>
            </a:r>
            <a:r>
              <a:rPr lang="en-US" sz="1400" dirty="0"/>
              <a:t> 2026</a:t>
            </a:r>
            <a:endParaRPr lang="fr-FR" sz="1400" dirty="0"/>
          </a:p>
          <a:p>
            <a:pPr>
              <a:lnSpc>
                <a:spcPct val="150000"/>
              </a:lnSpc>
            </a:pPr>
            <a:r>
              <a:rPr lang="fr-FR" dirty="0"/>
              <a:t>LP2IB</a:t>
            </a:r>
            <a:endParaRPr lang="en-US" sz="1400" dirty="0"/>
          </a:p>
          <a:p>
            <a:endParaRPr lang="en-US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8EDAB5-B720-4B44-8D1A-C2B322EE63F1}"/>
              </a:ext>
            </a:extLst>
          </p:cNvPr>
          <p:cNvGrpSpPr/>
          <p:nvPr/>
        </p:nvGrpSpPr>
        <p:grpSpPr>
          <a:xfrm>
            <a:off x="135567" y="3900482"/>
            <a:ext cx="4314187" cy="472815"/>
            <a:chOff x="3796004" y="373311"/>
            <a:chExt cx="5866919" cy="762897"/>
          </a:xfrm>
        </p:grpSpPr>
        <p:pic>
          <p:nvPicPr>
            <p:cNvPr id="5" name="Picture 2" descr="RÃ©sultat de recherche d'images pour &quot;logo ANR&quot;">
              <a:extLst>
                <a:ext uri="{FF2B5EF4-FFF2-40B4-BE49-F238E27FC236}">
                  <a16:creationId xmlns:a16="http://schemas.microsoft.com/office/drawing/2014/main" id="{84C1B8F6-9409-49A7-A119-B0E049FC716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1566" y="373311"/>
              <a:ext cx="771357" cy="756000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31C1564-0983-45A6-83B2-D080B01916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5" t="8944" r="6782" b="12055"/>
            <a:stretch/>
          </p:blipFill>
          <p:spPr>
            <a:xfrm>
              <a:off x="4883070" y="380208"/>
              <a:ext cx="1426415" cy="756000"/>
            </a:xfrm>
            <a:prstGeom prst="rect">
              <a:avLst/>
            </a:prstGeom>
            <a:solidFill>
              <a:schemeClr val="bg2"/>
            </a:solidFill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281BA1A-F64D-43B4-BAEA-7B15D30FAB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489198" y="380208"/>
              <a:ext cx="1275740" cy="756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B005059-E0DA-445C-B777-6D1E6C374C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6114" y="380208"/>
              <a:ext cx="926455" cy="756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5499394-D47D-4391-95E5-793FA07B68D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40" b="8011"/>
            <a:stretch/>
          </p:blipFill>
          <p:spPr>
            <a:xfrm>
              <a:off x="3796004" y="380208"/>
              <a:ext cx="960437" cy="756000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47E62B7-1593-432B-B701-4EABEE8F79CD}"/>
              </a:ext>
            </a:extLst>
          </p:cNvPr>
          <p:cNvGrpSpPr/>
          <p:nvPr/>
        </p:nvGrpSpPr>
        <p:grpSpPr>
          <a:xfrm>
            <a:off x="141622" y="4501933"/>
            <a:ext cx="3855217" cy="374868"/>
            <a:chOff x="216270" y="4501933"/>
            <a:chExt cx="3855217" cy="37486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5202EDD-56FA-4875-99DE-6EDEB166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4256"/>
            <a:stretch/>
          </p:blipFill>
          <p:spPr>
            <a:xfrm>
              <a:off x="216270" y="4501933"/>
              <a:ext cx="722850" cy="374868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69B54DF6-4A8B-42D0-8BF7-58279F5E0B14}"/>
                </a:ext>
              </a:extLst>
            </p:cNvPr>
            <p:cNvGrpSpPr/>
            <p:nvPr/>
          </p:nvGrpSpPr>
          <p:grpSpPr>
            <a:xfrm>
              <a:off x="1016650" y="4501933"/>
              <a:ext cx="3054837" cy="374868"/>
              <a:chOff x="3190284" y="1444171"/>
              <a:chExt cx="5151641" cy="540000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E919274A-C66F-40BB-B346-01EE74F8E77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0284" y="1444171"/>
                <a:ext cx="2487758" cy="540000"/>
              </a:xfrm>
              <a:prstGeom prst="rect">
                <a:avLst/>
              </a:prstGeom>
              <a:solidFill>
                <a:schemeClr val="bg2"/>
              </a:solidFill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A5C4BAFA-680A-475C-9742-748FD2664C9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lum/>
                <a:alphaModFix/>
              </a:blip>
              <a:srcRect/>
              <a:stretch>
                <a:fillRect/>
              </a:stretch>
            </p:blipFill>
            <p:spPr>
              <a:xfrm>
                <a:off x="5808787" y="1444171"/>
                <a:ext cx="2533138" cy="540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673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3ADD6B96-E65E-4E79-A1D4-95D17A0F5C63}"/>
              </a:ext>
            </a:extLst>
          </p:cNvPr>
          <p:cNvGrpSpPr/>
          <p:nvPr/>
        </p:nvGrpSpPr>
        <p:grpSpPr>
          <a:xfrm>
            <a:off x="27338" y="1919841"/>
            <a:ext cx="2590508" cy="2455838"/>
            <a:chOff x="3532861" y="997317"/>
            <a:chExt cx="2653290" cy="2553719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2ADA0090-61FB-4E9E-BC2E-41106AA158F7}"/>
                </a:ext>
              </a:extLst>
            </p:cNvPr>
            <p:cNvGrpSpPr/>
            <p:nvPr/>
          </p:nvGrpSpPr>
          <p:grpSpPr>
            <a:xfrm>
              <a:off x="3532861" y="1070005"/>
              <a:ext cx="2653290" cy="2481031"/>
              <a:chOff x="3359867" y="693387"/>
              <a:chExt cx="2653290" cy="2529042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8C65FE8-F9BA-4224-8126-E144493BD4CC}"/>
                  </a:ext>
                </a:extLst>
              </p:cNvPr>
              <p:cNvGrpSpPr/>
              <p:nvPr/>
            </p:nvGrpSpPr>
            <p:grpSpPr>
              <a:xfrm>
                <a:off x="3359867" y="693387"/>
                <a:ext cx="2653290" cy="2529042"/>
                <a:chOff x="3359867" y="693387"/>
                <a:chExt cx="2653290" cy="2529042"/>
              </a:xfrm>
            </p:grpSpPr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ADBF6D1B-657A-4DD0-91A8-673B57E7AF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59867" y="693387"/>
                  <a:ext cx="2653290" cy="2529042"/>
                </a:xfrm>
                <a:prstGeom prst="rect">
                  <a:avLst/>
                </a:prstGeom>
              </p:spPr>
            </p:pic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5741BED9-705C-4900-A7D0-DDFB3FCCAC30}"/>
                    </a:ext>
                  </a:extLst>
                </p:cNvPr>
                <p:cNvSpPr txBox="1"/>
                <p:nvPr/>
              </p:nvSpPr>
              <p:spPr>
                <a:xfrm>
                  <a:off x="3838764" y="806743"/>
                  <a:ext cx="6864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/>
                    <a:t>90% CL</a:t>
                  </a:r>
                </a:p>
              </p:txBody>
            </p: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897B0E0-3A68-4723-9AF1-7A04495E9A7E}"/>
                  </a:ext>
                </a:extLst>
              </p:cNvPr>
              <p:cNvSpPr/>
              <p:nvPr/>
            </p:nvSpPr>
            <p:spPr>
              <a:xfrm>
                <a:off x="3874293" y="1533524"/>
                <a:ext cx="2055019" cy="673894"/>
              </a:xfrm>
              <a:prstGeom prst="rect">
                <a:avLst/>
              </a:prstGeom>
              <a:solidFill>
                <a:srgbClr val="92D050">
                  <a:alpha val="2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36600"/>
                  </a:solidFill>
                </a:endParaRPr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FDE07EA-FFC1-47B6-A9F5-408855BC03DC}"/>
                </a:ext>
              </a:extLst>
            </p:cNvPr>
            <p:cNvSpPr txBox="1"/>
            <p:nvPr/>
          </p:nvSpPr>
          <p:spPr>
            <a:xfrm>
              <a:off x="3956982" y="997317"/>
              <a:ext cx="1986970" cy="2472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C6608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1050" b="0" i="1" u="none" strike="noStrike" kern="1200" cap="none" spc="0" normalizeH="0" baseline="0" noProof="0" dirty="0">
                  <a:ln>
                    <a:noFill/>
                  </a:ln>
                  <a:solidFill>
                    <a:srgbClr val="102439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For left-handed neutrinos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90" y="-145628"/>
            <a:ext cx="8004621" cy="993775"/>
          </a:xfrm>
        </p:spPr>
        <p:txBody>
          <a:bodyPr/>
          <a:lstStyle/>
          <a:p>
            <a:r>
              <a:rPr lang="en-US" sz="2400" dirty="0"/>
              <a:t>Search for BSM Physics at </a:t>
            </a:r>
            <a:r>
              <a:rPr lang="en-US" sz="2400" dirty="0" err="1"/>
              <a:t>TeV</a:t>
            </a:r>
            <a:r>
              <a:rPr lang="en-US" sz="2400" dirty="0"/>
              <a:t> scale in beta decay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7611E1-7C53-4E88-9874-7CE29AF2E966}"/>
              </a:ext>
            </a:extLst>
          </p:cNvPr>
          <p:cNvSpPr txBox="1"/>
          <p:nvPr/>
        </p:nvSpPr>
        <p:spPr>
          <a:xfrm>
            <a:off x="395705" y="4288563"/>
            <a:ext cx="2345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accent4"/>
                </a:solidFill>
                <a:latin typeface="+mn-lt"/>
              </a:rPr>
              <a:t>A. </a:t>
            </a:r>
            <a:r>
              <a:rPr lang="en-US" sz="1000" dirty="0" err="1">
                <a:solidFill>
                  <a:schemeClr val="accent4"/>
                </a:solidFill>
                <a:latin typeface="+mn-lt"/>
              </a:rPr>
              <a:t>Falkowski</a:t>
            </a:r>
            <a:r>
              <a:rPr lang="en-US" sz="1000" dirty="0">
                <a:solidFill>
                  <a:schemeClr val="accent4"/>
                </a:solidFill>
                <a:latin typeface="+mn-lt"/>
              </a:rPr>
              <a:t>, M. </a:t>
            </a:r>
            <a:r>
              <a:rPr lang="en-US" sz="1000" dirty="0" err="1">
                <a:solidFill>
                  <a:schemeClr val="accent4"/>
                </a:solidFill>
                <a:latin typeface="+mn-lt"/>
              </a:rPr>
              <a:t>Gonzáles</a:t>
            </a:r>
            <a:r>
              <a:rPr lang="en-US" sz="1000" dirty="0">
                <a:solidFill>
                  <a:schemeClr val="accent4"/>
                </a:solidFill>
                <a:latin typeface="+mn-lt"/>
              </a:rPr>
              <a:t>-Alonso, </a:t>
            </a:r>
          </a:p>
          <a:p>
            <a:r>
              <a:rPr lang="en-US" sz="1000" dirty="0">
                <a:solidFill>
                  <a:schemeClr val="accent4"/>
                </a:solidFill>
                <a:latin typeface="+mn-lt"/>
              </a:rPr>
              <a:t>O. </a:t>
            </a:r>
            <a:r>
              <a:rPr lang="en-US" sz="1000" dirty="0" err="1">
                <a:solidFill>
                  <a:schemeClr val="accent4"/>
                </a:solidFill>
                <a:latin typeface="+mn-lt"/>
              </a:rPr>
              <a:t>Naviliat-Cuncic</a:t>
            </a:r>
            <a:r>
              <a:rPr lang="en-US" sz="1000" dirty="0">
                <a:solidFill>
                  <a:schemeClr val="accent4"/>
                </a:solidFill>
                <a:latin typeface="+mn-lt"/>
              </a:rPr>
              <a:t>, JHEP04 (2021)</a:t>
            </a:r>
          </a:p>
        </p:txBody>
      </p:sp>
      <p:sp>
        <p:nvSpPr>
          <p:cNvPr id="27" name="Espace réservé du contenu 3">
            <a:extLst>
              <a:ext uri="{FF2B5EF4-FFF2-40B4-BE49-F238E27FC236}">
                <a16:creationId xmlns:a16="http://schemas.microsoft.com/office/drawing/2014/main" id="{5A8D1072-94F5-4C57-8899-ABEFE6AD7E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20745" y="3030871"/>
            <a:ext cx="4211938" cy="1255404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en-US" sz="1100" dirty="0"/>
              <a:t>Best constraints 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660C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𝜖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EB660C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𝑆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EB660C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400" baseline="-25000" dirty="0">
                <a:solidFill>
                  <a:srgbClr val="EB660C"/>
                </a:solidFill>
                <a:latin typeface="Montserrat"/>
              </a:rPr>
              <a:t> </a:t>
            </a:r>
            <a:r>
              <a:rPr lang="en-US" sz="1050" dirty="0">
                <a:solidFill>
                  <a:srgbClr val="00B050"/>
                </a:solidFill>
                <a:latin typeface="Montserrat"/>
              </a:rPr>
              <a:t>Ft values in 0+</a:t>
            </a:r>
            <a:r>
              <a:rPr lang="en-US" sz="1050" dirty="0">
                <a:solidFill>
                  <a:srgbClr val="00B050"/>
                </a:solidFill>
                <a:latin typeface="Montserrat"/>
                <a:sym typeface="Wingdings" panose="05000000000000000000" pitchFamily="2" charset="2"/>
              </a:rPr>
              <a:t>0+ transitions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050" dirty="0">
                <a:solidFill>
                  <a:srgbClr val="FF0000"/>
                </a:solidFill>
                <a:latin typeface="Montserrat"/>
                <a:sym typeface="Wingdings" panose="05000000000000000000" pitchFamily="2" charset="2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LHC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(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pp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e</a:t>
            </a:r>
            <a:r>
              <a:rPr kumimoji="0" lang="en-US" sz="1000" b="0" i="1" u="none" strike="noStrike" kern="1200" cap="none" spc="0" normalizeH="0" baseline="30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+</a:t>
            </a:r>
            <a:r>
              <a:rPr kumimoji="0" lang="en-US" sz="1000" b="0" i="1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e</a:t>
            </a:r>
            <a:r>
              <a:rPr kumimoji="0" lang="en-US" sz="1000" b="0" i="1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-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ingdings" panose="05000000000000000000" pitchFamily="2" charset="2"/>
              </a:rPr>
              <a:t> + MET )</a:t>
            </a:r>
            <a:endParaRPr lang="en-US" sz="1100" dirty="0">
              <a:solidFill>
                <a:srgbClr val="FF0000"/>
              </a:solidFill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sz="1100" dirty="0"/>
              <a:t>Best constraints 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B660C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𝜖</a:t>
            </a:r>
            <a:r>
              <a:rPr kumimoji="0" lang="en-US" sz="1600" b="0" i="1" u="none" strike="noStrike" kern="1200" cap="none" spc="0" normalizeH="0" baseline="-25000" noProof="0" dirty="0">
                <a:ln>
                  <a:noFill/>
                </a:ln>
                <a:solidFill>
                  <a:srgbClr val="EB660C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EB660C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US" sz="1050" dirty="0">
                <a:solidFill>
                  <a:srgbClr val="FF0000"/>
                </a:solidFill>
                <a:latin typeface="Montserrat"/>
              </a:rPr>
              <a:t> Dominated by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US" sz="1050" dirty="0">
                <a:solidFill>
                  <a:srgbClr val="FF0000"/>
                </a:solidFill>
                <a:latin typeface="Montserrat"/>
              </a:rPr>
              <a:t> LHC </a:t>
            </a:r>
            <a:r>
              <a:rPr lang="en-US" sz="900" dirty="0">
                <a:solidFill>
                  <a:srgbClr val="FF0000"/>
                </a:solidFill>
                <a:latin typeface="Montserrat"/>
              </a:rPr>
              <a:t>(</a:t>
            </a:r>
            <a:r>
              <a:rPr lang="en-US" sz="1000" i="1" dirty="0">
                <a:solidFill>
                  <a:srgbClr val="FF0000"/>
                </a:solidFill>
              </a:rPr>
              <a:t>pp </a:t>
            </a:r>
            <a:r>
              <a:rPr lang="en-US" sz="1000" i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1000" i="1" dirty="0" err="1">
                <a:solidFill>
                  <a:srgbClr val="FF0000"/>
                </a:solidFill>
                <a:sym typeface="Wingdings" panose="05000000000000000000" pitchFamily="2" charset="2"/>
              </a:rPr>
              <a:t>e</a:t>
            </a:r>
            <a:r>
              <a:rPr lang="en-US" sz="1000" i="1" baseline="30000" dirty="0" err="1">
                <a:solidFill>
                  <a:srgbClr val="FF0000"/>
                </a:solidFill>
                <a:sym typeface="Wingdings" panose="05000000000000000000" pitchFamily="2" charset="2"/>
              </a:rPr>
              <a:t>+</a:t>
            </a:r>
            <a:r>
              <a:rPr lang="en-US" sz="1000" i="1" dirty="0" err="1">
                <a:solidFill>
                  <a:srgbClr val="FF0000"/>
                </a:solidFill>
                <a:sym typeface="Wingdings" panose="05000000000000000000" pitchFamily="2" charset="2"/>
              </a:rPr>
              <a:t>e</a:t>
            </a:r>
            <a:r>
              <a:rPr lang="en-US" sz="1000" i="1" baseline="30000" dirty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r>
              <a:rPr lang="en-US" sz="1000" i="1" dirty="0">
                <a:solidFill>
                  <a:srgbClr val="FF0000"/>
                </a:solidFill>
                <a:sym typeface="Wingdings" panose="05000000000000000000" pitchFamily="2" charset="2"/>
              </a:rPr>
              <a:t> + MET )</a:t>
            </a:r>
            <a:r>
              <a:rPr lang="en-US" sz="10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032232D-250A-4A99-BC57-EA376BB740B9}"/>
              </a:ext>
            </a:extLst>
          </p:cNvPr>
          <p:cNvGrpSpPr/>
          <p:nvPr/>
        </p:nvGrpSpPr>
        <p:grpSpPr>
          <a:xfrm>
            <a:off x="69954" y="680222"/>
            <a:ext cx="9144000" cy="1053725"/>
            <a:chOff x="69954" y="680222"/>
            <a:chExt cx="9144000" cy="1053725"/>
          </a:xfrm>
        </p:grpSpPr>
        <p:sp>
          <p:nvSpPr>
            <p:cNvPr id="33" name="Espace réservé du contenu 3">
              <a:extLst>
                <a:ext uri="{FF2B5EF4-FFF2-40B4-BE49-F238E27FC236}">
                  <a16:creationId xmlns:a16="http://schemas.microsoft.com/office/drawing/2014/main" id="{D092A1B0-BDC8-4411-B31B-B3F4419FAB4C}"/>
                </a:ext>
              </a:extLst>
            </p:cNvPr>
            <p:cNvSpPr txBox="1">
              <a:spLocks/>
            </p:cNvSpPr>
            <p:nvPr/>
          </p:nvSpPr>
          <p:spPr>
            <a:xfrm>
              <a:off x="69954" y="680222"/>
              <a:ext cx="9144000" cy="105372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>
                <a:lnSpc>
                  <a:spcPct val="100000"/>
                </a:lnSpc>
                <a:spcBef>
                  <a:spcPts val="0"/>
                </a:spcBef>
              </a:pPr>
              <a:r>
                <a:rPr lang="en-US" sz="1600" dirty="0"/>
                <a:t>  b-STILED: b – Search for Tensor Interaction in </a:t>
              </a:r>
              <a:r>
                <a:rPr lang="en-US" sz="1600" dirty="0" err="1"/>
                <a:t>nucLear</a:t>
              </a:r>
              <a:r>
                <a:rPr lang="en-US" sz="1600" dirty="0"/>
                <a:t> </a:t>
              </a:r>
              <a:r>
                <a:rPr lang="en-US" sz="1600" dirty="0" err="1"/>
                <a:t>bEta</a:t>
              </a:r>
              <a:r>
                <a:rPr lang="en-US" sz="1600" dirty="0"/>
                <a:t> Decay</a:t>
              </a:r>
              <a:endParaRPr lang="en-US" sz="400" dirty="0"/>
            </a:p>
            <a:p>
              <a:pPr marL="0" lvl="2" indent="0" defTabSz="72000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00" kern="0" dirty="0">
                  <a:solidFill>
                    <a:srgbClr val="000000"/>
                  </a:solidFill>
                  <a:cs typeface="Arial"/>
                </a:rPr>
                <a:t>         M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easure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cs typeface="Arial"/>
                  <a:sym typeface="Arial"/>
                </a:rPr>
                <a:t>the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Fierz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lang="en-US" sz="1400" kern="0" dirty="0">
                  <a:solidFill>
                    <a:schemeClr val="accent1"/>
                  </a:solidFill>
                  <a:cs typeface="Arial"/>
                </a:rPr>
                <a:t>interference term </a:t>
              </a:r>
              <a:r>
                <a:rPr kumimoji="0" lang="en-US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EB660C"/>
                  </a:solidFill>
                  <a:effectLst/>
                  <a:uLnTx/>
                  <a:uFillTx/>
                  <a:cs typeface="Arial"/>
                  <a:sym typeface="Arial"/>
                </a:rPr>
                <a:t>b</a:t>
              </a:r>
              <a:r>
                <a:rPr kumimoji="0" lang="en-US" sz="1400" b="1" i="1" u="none" strike="noStrike" kern="0" cap="none" spc="0" normalizeH="0" baseline="-25000" noProof="0" dirty="0" err="1">
                  <a:ln>
                    <a:noFill/>
                  </a:ln>
                  <a:solidFill>
                    <a:srgbClr val="EB660C"/>
                  </a:solidFill>
                  <a:effectLst/>
                  <a:uLnTx/>
                  <a:uFillTx/>
                  <a:cs typeface="Arial"/>
                  <a:sym typeface="Arial"/>
                </a:rPr>
                <a:t>GT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Arial"/>
                  <a:sym typeface="Arial"/>
                </a:rPr>
                <a:t>in the </a:t>
              </a: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EB660C"/>
                  </a:solidFill>
                  <a:effectLst/>
                  <a:uLnTx/>
                  <a:uFillTx/>
                  <a:cs typeface="Arial"/>
                  <a:sym typeface="Arial"/>
                </a:rPr>
                <a:t>pure GT 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Arial"/>
                  <a:sym typeface="Arial"/>
                </a:rPr>
                <a:t>transition of </a:t>
              </a:r>
              <a:r>
                <a:rPr kumimoji="0" lang="en-US" sz="1400" b="1" i="0" u="none" strike="noStrike" kern="0" cap="none" spc="0" normalizeH="0" baseline="3000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6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He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Arial"/>
                  <a:sym typeface="Arial"/>
                </a:rPr>
                <a:t> (</a:t>
              </a:r>
              <a:r>
                <a:rPr lang="en-US" sz="1400" i="1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b</a:t>
              </a:r>
              <a:r>
                <a:rPr lang="en-US" sz="1400" i="1" baseline="-25000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GT</a:t>
              </a:r>
              <a:r>
                <a:rPr lang="en-US" sz="1400" dirty="0">
                  <a:solidFill>
                    <a:srgbClr val="EB660C"/>
                  </a:solidFill>
                  <a:sym typeface="Wingdings" panose="05000000000000000000" pitchFamily="2" charset="2"/>
                </a:rPr>
                <a:t>  </a:t>
              </a:r>
              <a:r>
                <a:rPr lang="en-US" sz="1400" dirty="0">
                  <a:solidFill>
                    <a:srgbClr val="EB660C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a</a:t>
              </a:r>
              <a:r>
                <a:rPr lang="en-US" sz="1400" dirty="0">
                  <a:solidFill>
                    <a:srgbClr val="EB660C"/>
                  </a:solidFill>
                  <a:sym typeface="Wingdings" panose="05000000000000000000" pitchFamily="2" charset="2"/>
                </a:rPr>
                <a:t> </a:t>
              </a:r>
              <a:r>
                <a:rPr lang="en-US" sz="1400" dirty="0">
                  <a:solidFill>
                    <a:srgbClr val="EB660C"/>
                  </a:solidFill>
                </a:rPr>
                <a:t>𝜖</a:t>
              </a:r>
              <a:r>
                <a:rPr lang="en-US" sz="1400" i="1" baseline="-25000" dirty="0">
                  <a:solidFill>
                    <a:srgbClr val="EB660C"/>
                  </a:solidFill>
                </a:rPr>
                <a:t>T</a:t>
              </a:r>
              <a:r>
                <a:rPr lang="en-US" sz="1400" dirty="0">
                  <a:solidFill>
                    <a:srgbClr val="EB660C"/>
                  </a:solidFill>
                </a:rPr>
                <a:t>)</a:t>
              </a:r>
              <a:endParaRPr lang="en-US" sz="1400" dirty="0"/>
            </a:p>
            <a:p>
              <a:pPr marL="914400" lvl="6" indent="0" defTabSz="720000">
                <a:lnSpc>
                  <a:spcPct val="10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 Phase I  (now):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 	</a:t>
              </a:r>
              <a:r>
                <a:rPr lang="en-US" sz="1200" i="1" dirty="0" err="1">
                  <a:solidFill>
                    <a:srgbClr val="EB660C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D</a:t>
              </a:r>
              <a:r>
                <a:rPr lang="en-US" sz="1200" i="1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b</a:t>
              </a:r>
              <a:r>
                <a:rPr lang="en-US" sz="1200" i="1" baseline="-25000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GT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= 4.10</a:t>
              </a:r>
              <a:r>
                <a:rPr lang="en-US" sz="1200" baseline="30000" dirty="0">
                  <a:solidFill>
                    <a:srgbClr val="EB660C"/>
                  </a:solidFill>
                  <a:sym typeface="Wingdings" panose="05000000000000000000" pitchFamily="2" charset="2"/>
                </a:rPr>
                <a:t>-3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 present constraints </a:t>
              </a:r>
              <a:r>
                <a:rPr lang="en-US" sz="1200" kern="0" dirty="0">
                  <a:solidFill>
                    <a:srgbClr val="000000"/>
                  </a:solidFill>
                  <a:cs typeface="Arial"/>
                </a:rPr>
                <a:t>from </a:t>
              </a:r>
              <a:r>
                <a:rPr lang="en-US" sz="1200" kern="0" dirty="0">
                  <a:solidFill>
                    <a:schemeClr val="accent1"/>
                  </a:solidFill>
                  <a:cs typeface="Arial"/>
                </a:rPr>
                <a:t>beta decay</a:t>
              </a:r>
              <a:r>
                <a:rPr lang="en-US" sz="12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 </a:t>
              </a:r>
            </a:p>
            <a:p>
              <a:pPr marL="914400" lvl="6" indent="0" defTabSz="720000">
                <a:lnSpc>
                  <a:spcPct val="100000"/>
                </a:lnSpc>
                <a:spcBef>
                  <a:spcPts val="0"/>
                </a:spcBef>
                <a:buClr>
                  <a:schemeClr val="accent1"/>
                </a:buClr>
              </a:pP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 Phase II (future): 	</a:t>
              </a:r>
              <a:r>
                <a:rPr lang="en-US" sz="1200" i="1" dirty="0" err="1">
                  <a:solidFill>
                    <a:srgbClr val="EB660C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D</a:t>
              </a:r>
              <a:r>
                <a:rPr lang="en-US" sz="1200" i="1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b</a:t>
              </a:r>
              <a:r>
                <a:rPr lang="en-US" sz="1200" i="1" baseline="-25000" dirty="0" err="1">
                  <a:solidFill>
                    <a:srgbClr val="EB660C"/>
                  </a:solidFill>
                  <a:sym typeface="Wingdings" panose="05000000000000000000" pitchFamily="2" charset="2"/>
                </a:rPr>
                <a:t>GT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= 1.10</a:t>
              </a:r>
              <a:r>
                <a:rPr lang="en-US" sz="1200" baseline="30000" dirty="0">
                  <a:solidFill>
                    <a:srgbClr val="EB660C"/>
                  </a:solidFill>
                  <a:sym typeface="Wingdings" panose="05000000000000000000" pitchFamily="2" charset="2"/>
                </a:rPr>
                <a:t>-3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 </a:t>
              </a: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 competitive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with</a:t>
              </a:r>
              <a:r>
                <a:rPr lang="en-US" sz="1200" dirty="0">
                  <a:solidFill>
                    <a:srgbClr val="EB660C"/>
                  </a:solidFill>
                  <a:sym typeface="Wingdings" panose="05000000000000000000" pitchFamily="2" charset="2"/>
                </a:rPr>
                <a:t> LHC</a:t>
              </a:r>
              <a:endParaRPr lang="en-US" sz="1200" dirty="0">
                <a:solidFill>
                  <a:schemeClr val="tx1"/>
                </a:solidFill>
                <a:sym typeface="Wingdings" panose="05000000000000000000" pitchFamily="2" charset="2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C367285-07C0-4C7E-A13F-353FBF8F0371}"/>
                </a:ext>
              </a:extLst>
            </p:cNvPr>
            <p:cNvSpPr/>
            <p:nvPr/>
          </p:nvSpPr>
          <p:spPr>
            <a:xfrm>
              <a:off x="100753" y="715377"/>
              <a:ext cx="8961064" cy="987734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CF6E33E-9854-4980-A365-8982685BCB21}"/>
              </a:ext>
            </a:extLst>
          </p:cNvPr>
          <p:cNvSpPr/>
          <p:nvPr/>
        </p:nvSpPr>
        <p:spPr>
          <a:xfrm>
            <a:off x="108425" y="1805483"/>
            <a:ext cx="4634461" cy="3005191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FC02A67-C32F-4491-9E6A-0350F645EA08}"/>
              </a:ext>
            </a:extLst>
          </p:cNvPr>
          <p:cNvGrpSpPr/>
          <p:nvPr/>
        </p:nvGrpSpPr>
        <p:grpSpPr>
          <a:xfrm>
            <a:off x="4866260" y="1805483"/>
            <a:ext cx="4268053" cy="3005191"/>
            <a:chOff x="4866260" y="1805483"/>
            <a:chExt cx="4268053" cy="3005191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5382AA8E-C5C2-412B-AD25-281802C83D5E}"/>
                </a:ext>
              </a:extLst>
            </p:cNvPr>
            <p:cNvGrpSpPr/>
            <p:nvPr/>
          </p:nvGrpSpPr>
          <p:grpSpPr>
            <a:xfrm>
              <a:off x="5036506" y="1870929"/>
              <a:ext cx="4097807" cy="2901646"/>
              <a:chOff x="5387561" y="1910972"/>
              <a:chExt cx="4097807" cy="2901646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69C6EB09-9889-44A6-B73E-5CD55829FC9E}"/>
                  </a:ext>
                </a:extLst>
              </p:cNvPr>
              <p:cNvGrpSpPr/>
              <p:nvPr/>
            </p:nvGrpSpPr>
            <p:grpSpPr>
              <a:xfrm>
                <a:off x="5387561" y="2311445"/>
                <a:ext cx="3334433" cy="2501173"/>
                <a:chOff x="4990491" y="1254012"/>
                <a:chExt cx="4052656" cy="3032534"/>
              </a:xfrm>
            </p:grpSpPr>
            <p:grpSp>
              <p:nvGrpSpPr>
                <p:cNvPr id="14" name="Groupe 13">
                  <a:extLst>
                    <a:ext uri="{FF2B5EF4-FFF2-40B4-BE49-F238E27FC236}">
                      <a16:creationId xmlns:a16="http://schemas.microsoft.com/office/drawing/2014/main" id="{C06F2B91-EF3C-489D-8D68-67E15B3F7E57}"/>
                    </a:ext>
                  </a:extLst>
                </p:cNvPr>
                <p:cNvGrpSpPr/>
                <p:nvPr/>
              </p:nvGrpSpPr>
              <p:grpSpPr>
                <a:xfrm>
                  <a:off x="4990491" y="1254012"/>
                  <a:ext cx="4020062" cy="3032534"/>
                  <a:chOff x="6903245" y="1455223"/>
                  <a:chExt cx="5255957" cy="3645309"/>
                </a:xfrm>
              </p:grpSpPr>
              <p:grpSp>
                <p:nvGrpSpPr>
                  <p:cNvPr id="16" name="Groupe 15">
                    <a:extLst>
                      <a:ext uri="{FF2B5EF4-FFF2-40B4-BE49-F238E27FC236}">
                        <a16:creationId xmlns:a16="http://schemas.microsoft.com/office/drawing/2014/main" id="{9F712F62-FC21-4792-8A4A-0F9BD208DBFD}"/>
                      </a:ext>
                    </a:extLst>
                  </p:cNvPr>
                  <p:cNvGrpSpPr/>
                  <p:nvPr/>
                </p:nvGrpSpPr>
                <p:grpSpPr>
                  <a:xfrm>
                    <a:off x="6903245" y="1455223"/>
                    <a:ext cx="5255957" cy="3645309"/>
                    <a:chOff x="6903245" y="1455223"/>
                    <a:chExt cx="5255957" cy="3645309"/>
                  </a:xfrm>
                </p:grpSpPr>
                <p:pic>
                  <p:nvPicPr>
                    <p:cNvPr id="18" name="Image 17">
                      <a:extLst>
                        <a:ext uri="{FF2B5EF4-FFF2-40B4-BE49-F238E27FC236}">
                          <a16:creationId xmlns:a16="http://schemas.microsoft.com/office/drawing/2014/main" id="{8C28A848-CD94-4DFD-8DB2-D2A43C0CD14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903245" y="1455223"/>
                      <a:ext cx="5255957" cy="364530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9" name="ZoneTexte 18">
                      <a:extLst>
                        <a:ext uri="{FF2B5EF4-FFF2-40B4-BE49-F238E27FC236}">
                          <a16:creationId xmlns:a16="http://schemas.microsoft.com/office/drawing/2014/main" id="{D7ECD4D7-3F9D-4324-9426-615308DF6C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3874" y="3140470"/>
                      <a:ext cx="3055617" cy="6728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Small but direct effect on 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latin typeface="+mn-lt"/>
                        </a:rPr>
                        <a:t>β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-spectrum shape</a:t>
                      </a:r>
                    </a:p>
                  </p:txBody>
                </p:sp>
              </p:grpSp>
              <p:sp>
                <p:nvSpPr>
                  <p:cNvPr id="17" name="ZoneTexte 16">
                    <a:extLst>
                      <a:ext uri="{FF2B5EF4-FFF2-40B4-BE49-F238E27FC236}">
                        <a16:creationId xmlns:a16="http://schemas.microsoft.com/office/drawing/2014/main" id="{5287A0A0-860A-40E4-8309-24BA552903DD}"/>
                      </a:ext>
                    </a:extLst>
                  </p:cNvPr>
                  <p:cNvSpPr txBox="1"/>
                  <p:nvPr/>
                </p:nvSpPr>
                <p:spPr>
                  <a:xfrm>
                    <a:off x="7503834" y="1465810"/>
                    <a:ext cx="1829434" cy="38128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100" baseline="30000" dirty="0"/>
                      <a:t>6</a:t>
                    </a:r>
                    <a:r>
                      <a:rPr lang="fr-FR" sz="1100" dirty="0"/>
                      <a:t>He </a:t>
                    </a:r>
                    <a:r>
                      <a:rPr lang="fr-FR" sz="1100" dirty="0">
                        <a:latin typeface="Symbol" panose="05050102010706020507" pitchFamily="18" charset="2"/>
                      </a:rPr>
                      <a:t>b</a:t>
                    </a:r>
                    <a:r>
                      <a:rPr lang="fr-FR" sz="1100" dirty="0"/>
                      <a:t> </a:t>
                    </a:r>
                    <a:r>
                      <a:rPr lang="fr-FR" sz="1100" dirty="0" err="1"/>
                      <a:t>spectrum</a:t>
                    </a:r>
                    <a:endParaRPr lang="fr-FR" sz="1100" dirty="0"/>
                  </a:p>
                </p:txBody>
              </p:sp>
            </p:grp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621FBB74-BCCE-40C8-831C-18DC8E8404AC}"/>
                    </a:ext>
                  </a:extLst>
                </p:cNvPr>
                <p:cNvSpPr txBox="1"/>
                <p:nvPr/>
              </p:nvSpPr>
              <p:spPr>
                <a:xfrm>
                  <a:off x="7811589" y="1318676"/>
                  <a:ext cx="1231558" cy="5597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i="1" dirty="0" err="1">
                      <a:solidFill>
                        <a:srgbClr val="336799"/>
                      </a:solidFill>
                    </a:rPr>
                    <a:t>b</a:t>
                  </a:r>
                  <a:r>
                    <a:rPr lang="en-US" sz="1200" i="1" baseline="-25000" dirty="0" err="1">
                      <a:solidFill>
                        <a:srgbClr val="336799"/>
                      </a:solidFill>
                    </a:rPr>
                    <a:t>GT</a:t>
                  </a:r>
                  <a:r>
                    <a:rPr lang="en-US" sz="1200" dirty="0">
                      <a:solidFill>
                        <a:srgbClr val="336799"/>
                      </a:solidFill>
                    </a:rPr>
                    <a:t> = 0</a:t>
                  </a:r>
                </a:p>
                <a:p>
                  <a:r>
                    <a:rPr lang="en-US" sz="1200" i="1" dirty="0" err="1">
                      <a:solidFill>
                        <a:schemeClr val="accent1"/>
                      </a:solidFill>
                    </a:rPr>
                    <a:t>b</a:t>
                  </a:r>
                  <a:r>
                    <a:rPr lang="en-US" sz="1200" i="1" baseline="-25000" dirty="0" err="1">
                      <a:solidFill>
                        <a:schemeClr val="accent1"/>
                      </a:solidFill>
                    </a:rPr>
                    <a:t>GT</a:t>
                  </a:r>
                  <a:r>
                    <a:rPr lang="en-US" sz="1200" dirty="0">
                      <a:solidFill>
                        <a:schemeClr val="accent1"/>
                      </a:solidFill>
                    </a:rPr>
                    <a:t> = 0.03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4D0915B-52E3-4451-8EC9-912E602FB09F}"/>
                      </a:ext>
                    </a:extLst>
                  </p:cNvPr>
                  <p:cNvSpPr/>
                  <p:nvPr/>
                </p:nvSpPr>
                <p:spPr>
                  <a:xfrm>
                    <a:off x="5489659" y="1910972"/>
                    <a:ext cx="3995709" cy="45986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∝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η</m:t>
                              </m:r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𝑝𝐸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fr-FR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4D0915B-52E3-4451-8EC9-912E602FB09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89659" y="1910972"/>
                    <a:ext cx="3995709" cy="45986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Accolade fermante 23">
                <a:extLst>
                  <a:ext uri="{FF2B5EF4-FFF2-40B4-BE49-F238E27FC236}">
                    <a16:creationId xmlns:a16="http://schemas.microsoft.com/office/drawing/2014/main" id="{27F6101F-9124-4F04-ACCA-6D61695A2355}"/>
                  </a:ext>
                </a:extLst>
              </p:cNvPr>
              <p:cNvSpPr/>
              <p:nvPr/>
            </p:nvSpPr>
            <p:spPr>
              <a:xfrm rot="16200000" flipH="1">
                <a:off x="8929699" y="2072766"/>
                <a:ext cx="49466" cy="54135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1BA9C98C-B1C8-4768-A88C-8AF62C1CCD81}"/>
                  </a:ext>
                </a:extLst>
              </p:cNvPr>
              <p:cNvSpPr txBox="1"/>
              <p:nvPr/>
            </p:nvSpPr>
            <p:spPr>
              <a:xfrm>
                <a:off x="8695176" y="2414245"/>
                <a:ext cx="6313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</a:rPr>
                  <a:t>BSM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755222-ADED-4861-981D-851E48169ED1}"/>
                </a:ext>
              </a:extLst>
            </p:cNvPr>
            <p:cNvSpPr/>
            <p:nvPr/>
          </p:nvSpPr>
          <p:spPr>
            <a:xfrm>
              <a:off x="4866260" y="1805483"/>
              <a:ext cx="4195558" cy="3005191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255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90" y="-145628"/>
            <a:ext cx="8004621" cy="993775"/>
          </a:xfrm>
        </p:spPr>
        <p:txBody>
          <a:bodyPr/>
          <a:lstStyle/>
          <a:p>
            <a:r>
              <a:rPr lang="en-US" sz="2400" dirty="0"/>
              <a:t>Project genesis and resources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DC2DED-2374-417B-8340-60E6FE49117C}"/>
              </a:ext>
            </a:extLst>
          </p:cNvPr>
          <p:cNvSpPr/>
          <p:nvPr/>
        </p:nvSpPr>
        <p:spPr>
          <a:xfrm>
            <a:off x="532826" y="816346"/>
            <a:ext cx="115052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Collaborative effort between three French institutions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FA4ED6AF-9114-4925-BC9E-C95CBFE0F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308" y="1170417"/>
            <a:ext cx="719497" cy="4785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B6FAE45-18D2-48CF-8551-192A041F0516}"/>
              </a:ext>
            </a:extLst>
          </p:cNvPr>
          <p:cNvSpPr txBox="1"/>
          <p:nvPr/>
        </p:nvSpPr>
        <p:spPr>
          <a:xfrm>
            <a:off x="1215805" y="1182958"/>
            <a:ext cx="74029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</a:rPr>
              <a:t>Main actor: detector design &amp; characterization, DAQ, data analysis and systematic effects…</a:t>
            </a:r>
          </a:p>
          <a:p>
            <a:r>
              <a:rPr lang="en-US" sz="1100" dirty="0">
                <a:latin typeface="+mn-lt"/>
              </a:rPr>
              <a:t>          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X.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Fléchard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, L.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Hayen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, E.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Liénard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, O.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Naviliat-Cuncic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1100" dirty="0">
                <a:latin typeface="+mn-lt"/>
              </a:rPr>
              <a:t>&amp; technical staff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</a:rPr>
              <a:t>Production of </a:t>
            </a:r>
            <a:r>
              <a:rPr lang="en-US" sz="1200" baseline="30000" dirty="0">
                <a:latin typeface="+mn-lt"/>
              </a:rPr>
              <a:t>6</a:t>
            </a:r>
            <a:r>
              <a:rPr lang="en-US" sz="1200" dirty="0">
                <a:latin typeface="+mn-lt"/>
              </a:rPr>
              <a:t>He beams at low- and high-energy with sufficient intensity and purity</a:t>
            </a:r>
          </a:p>
          <a:p>
            <a:r>
              <a:rPr lang="en-US" sz="1100" dirty="0">
                <a:latin typeface="+mn-lt"/>
              </a:rPr>
              <a:t>           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J-Ch. Thomas </a:t>
            </a:r>
            <a:r>
              <a:rPr lang="en-US" sz="1100" dirty="0">
                <a:latin typeface="+mn-lt"/>
              </a:rPr>
              <a:t>&amp; technical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</a:rPr>
              <a:t>Production of calibration sources for the detectors calibration</a:t>
            </a:r>
          </a:p>
          <a:p>
            <a:r>
              <a:rPr lang="en-US" sz="1100" dirty="0">
                <a:latin typeface="+mn-lt"/>
              </a:rPr>
              <a:t>           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X.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Mougeot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 &amp; S. </a:t>
            </a:r>
            <a:r>
              <a:rPr lang="en-US" sz="1100" dirty="0" err="1">
                <a:solidFill>
                  <a:schemeClr val="accent1"/>
                </a:solidFill>
                <a:latin typeface="+mn-lt"/>
              </a:rPr>
              <a:t>Leblond</a:t>
            </a:r>
            <a:r>
              <a:rPr lang="en-US" sz="11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+mn-lt"/>
              </a:rPr>
              <a:t>&amp; technical staff</a:t>
            </a:r>
          </a:p>
          <a:p>
            <a:endParaRPr lang="en-US" sz="1200" dirty="0">
              <a:latin typeface="+mn-lt"/>
            </a:endParaRPr>
          </a:p>
          <a:p>
            <a:endParaRPr lang="en-US" sz="1200" dirty="0">
              <a:latin typeface="+mn-lt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769677-6013-4701-BB52-48BF7EFD7E3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73400" y="1657543"/>
            <a:ext cx="1027535" cy="21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3052AD-7347-43EF-84A2-E33167E56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00" y="1954070"/>
            <a:ext cx="605005" cy="347999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C7B3ECD-1CCD-4C15-B56D-18486C207066}"/>
              </a:ext>
            </a:extLst>
          </p:cNvPr>
          <p:cNvSpPr/>
          <p:nvPr/>
        </p:nvSpPr>
        <p:spPr>
          <a:xfrm>
            <a:off x="100753" y="753477"/>
            <a:ext cx="8961064" cy="174538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D23015F-86B2-4324-A7B8-7802B0B1EF29}"/>
              </a:ext>
            </a:extLst>
          </p:cNvPr>
          <p:cNvGrpSpPr/>
          <p:nvPr/>
        </p:nvGrpSpPr>
        <p:grpSpPr>
          <a:xfrm>
            <a:off x="100753" y="2651604"/>
            <a:ext cx="8961064" cy="2092256"/>
            <a:chOff x="100753" y="2651604"/>
            <a:chExt cx="8961064" cy="20922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E70D8CA-2249-478C-A50B-D348C30E1197}"/>
                </a:ext>
              </a:extLst>
            </p:cNvPr>
            <p:cNvSpPr/>
            <p:nvPr/>
          </p:nvSpPr>
          <p:spPr>
            <a:xfrm>
              <a:off x="540446" y="2651604"/>
              <a:ext cx="850280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Project approved by ANR and GANIL PAC in 2020</a:t>
              </a: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D80F5B8-4E27-401E-B170-5752F2515115}"/>
                </a:ext>
              </a:extLst>
            </p:cNvPr>
            <p:cNvGrpSpPr/>
            <p:nvPr/>
          </p:nvGrpSpPr>
          <p:grpSpPr>
            <a:xfrm>
              <a:off x="1239817" y="2989534"/>
              <a:ext cx="6322421" cy="1754326"/>
              <a:chOff x="1239817" y="2875234"/>
              <a:chExt cx="6322421" cy="1754326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B09A7DCA-0166-40A1-9C66-FA42D3AC024C}"/>
                  </a:ext>
                </a:extLst>
              </p:cNvPr>
              <p:cNvGrpSpPr/>
              <p:nvPr/>
            </p:nvGrpSpPr>
            <p:grpSpPr>
              <a:xfrm>
                <a:off x="1239817" y="2875234"/>
                <a:ext cx="6322421" cy="1754326"/>
                <a:chOff x="1440172" y="2862143"/>
                <a:chExt cx="6322421" cy="1754326"/>
              </a:xfrm>
            </p:grpSpPr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E3EECAA6-1CD6-4ADF-9DB0-48A8E5B80012}"/>
                    </a:ext>
                  </a:extLst>
                </p:cNvPr>
                <p:cNvSpPr txBox="1"/>
                <p:nvPr/>
              </p:nvSpPr>
              <p:spPr>
                <a:xfrm>
                  <a:off x="1440172" y="2862143"/>
                  <a:ext cx="5899372" cy="1754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ANR funding: </a:t>
                  </a:r>
                  <a:r>
                    <a:rPr lang="en-US" sz="1200" dirty="0">
                      <a:solidFill>
                        <a:schemeClr val="accent1"/>
                      </a:solidFill>
                      <a:latin typeface="+mn-lt"/>
                    </a:rPr>
                    <a:t>290k€</a:t>
                  </a:r>
                  <a:r>
                    <a:rPr lang="en-US" sz="1200" b="1" dirty="0">
                      <a:latin typeface="+mn-lt"/>
                    </a:rPr>
                    <a:t> </a:t>
                  </a:r>
                  <a:r>
                    <a:rPr lang="en-US" sz="1200" dirty="0">
                      <a:latin typeface="+mn-lt"/>
                    </a:rPr>
                    <a:t>for 4 years</a:t>
                  </a:r>
                  <a:endParaRPr lang="en-US" sz="400" dirty="0">
                    <a:latin typeface="+mn-lt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PhD of  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+mn-lt"/>
                    </a:rPr>
                    <a:t>Mohamad Kanafani </a:t>
                  </a:r>
                  <a:r>
                    <a:rPr lang="en-US" sz="1200" dirty="0">
                      <a:latin typeface="+mn-lt"/>
                    </a:rPr>
                    <a:t>(2020-2023) funded by Region Normandie</a:t>
                  </a:r>
                  <a:endParaRPr lang="en-US" sz="400" dirty="0">
                    <a:latin typeface="+mn-lt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PhD of 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+mn-lt"/>
                    </a:rPr>
                    <a:t>Romain </a:t>
                  </a:r>
                  <a:r>
                    <a:rPr lang="en-US" sz="1200" dirty="0" err="1">
                      <a:solidFill>
                        <a:srgbClr val="0070C0"/>
                      </a:solidFill>
                      <a:latin typeface="+mn-lt"/>
                    </a:rPr>
                    <a:t>Garreau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+mn-lt"/>
                    </a:rPr>
                    <a:t> </a:t>
                  </a:r>
                  <a:r>
                    <a:rPr lang="en-US" sz="1200" dirty="0">
                      <a:latin typeface="+mn-lt"/>
                    </a:rPr>
                    <a:t>(2023-2026) funded by IN2P3</a:t>
                  </a:r>
                  <a:endParaRPr lang="en-US" sz="400" dirty="0">
                    <a:latin typeface="+mn-lt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Postdoc of 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+mn-lt"/>
                    </a:rPr>
                    <a:t>Anjali Rani </a:t>
                  </a:r>
                  <a:r>
                    <a:rPr lang="en-US" sz="1200" dirty="0">
                      <a:latin typeface="+mn-lt"/>
                    </a:rPr>
                    <a:t>(2024-2026) funded by ANR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en-US" sz="1200" dirty="0">
                    <a:latin typeface="+mn-lt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en-US" sz="900" dirty="0">
                    <a:latin typeface="+mn-lt"/>
                  </a:endParaRP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New PhD </a:t>
                  </a:r>
                  <a:r>
                    <a:rPr lang="en-US" sz="1200" dirty="0">
                      <a:solidFill>
                        <a:srgbClr val="0070C0"/>
                      </a:solidFill>
                      <a:latin typeface="+mn-lt"/>
                    </a:rPr>
                    <a:t>Ali Saleh </a:t>
                  </a:r>
                  <a:r>
                    <a:rPr lang="en-US" sz="1200" dirty="0">
                      <a:latin typeface="+mn-lt"/>
                    </a:rPr>
                    <a:t>(2026-2029) funded by CNRS (N&amp;P-MITI)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</a:rPr>
                    <a:t>ANR extension </a:t>
                  </a:r>
                  <a:r>
                    <a:rPr lang="en-US" sz="1200" dirty="0">
                      <a:latin typeface="+mn-lt"/>
                      <a:sym typeface="Wingdings" panose="05000000000000000000" pitchFamily="2" charset="2"/>
                    </a:rPr>
                    <a:t> </a:t>
                  </a:r>
                  <a:r>
                    <a:rPr lang="en-US" sz="1200" dirty="0">
                      <a:solidFill>
                        <a:schemeClr val="accent1"/>
                      </a:solidFill>
                      <a:latin typeface="+mn-lt"/>
                      <a:sym typeface="Wingdings" panose="05000000000000000000" pitchFamily="2" charset="2"/>
                    </a:rPr>
                    <a:t>30/06/2027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sz="1200" dirty="0">
                      <a:latin typeface="+mn-lt"/>
                      <a:sym typeface="Wingdings" panose="05000000000000000000" pitchFamily="2" charset="2"/>
                    </a:rPr>
                    <a:t>Remaining ANR budget:  </a:t>
                  </a:r>
                  <a:r>
                    <a:rPr lang="en-US" sz="1200" dirty="0">
                      <a:solidFill>
                        <a:schemeClr val="accent1"/>
                      </a:solidFill>
                      <a:latin typeface="+mn-lt"/>
                      <a:sym typeface="Wingdings" panose="05000000000000000000" pitchFamily="2" charset="2"/>
                    </a:rPr>
                    <a:t>~ 30 k€ </a:t>
                  </a:r>
                  <a:r>
                    <a:rPr lang="en-US" sz="1200" dirty="0">
                      <a:latin typeface="+mn-lt"/>
                      <a:sym typeface="Wingdings" panose="05000000000000000000" pitchFamily="2" charset="2"/>
                    </a:rPr>
                    <a:t>  </a:t>
                  </a:r>
                  <a:endParaRPr lang="en-US" sz="1200" dirty="0">
                    <a:latin typeface="+mn-lt"/>
                  </a:endParaRPr>
                </a:p>
              </p:txBody>
            </p:sp>
            <p:pic>
              <p:nvPicPr>
                <p:cNvPr id="30" name="Picture 4" descr="Centre national de la recherche scientifique — Wikipédia">
                  <a:extLst>
                    <a:ext uri="{FF2B5EF4-FFF2-40B4-BE49-F238E27FC236}">
                      <a16:creationId xmlns:a16="http://schemas.microsoft.com/office/drawing/2014/main" id="{DDCB1397-08BA-4F04-B380-7F51EC00E4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4890" y="3220729"/>
                  <a:ext cx="338554" cy="3385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1" name="Image 30">
                  <a:extLst>
                    <a:ext uri="{FF2B5EF4-FFF2-40B4-BE49-F238E27FC236}">
                      <a16:creationId xmlns:a16="http://schemas.microsoft.com/office/drawing/2014/main" id="{22852A02-AB92-4C29-86B3-6B7727439E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840" b="8011"/>
                <a:stretch/>
              </p:blipFill>
              <p:spPr>
                <a:xfrm>
                  <a:off x="7250054" y="2988628"/>
                  <a:ext cx="512539" cy="391597"/>
                </a:xfrm>
                <a:prstGeom prst="rect">
                  <a:avLst/>
                </a:prstGeom>
              </p:spPr>
            </p:pic>
            <p:pic>
              <p:nvPicPr>
                <p:cNvPr id="26" name="Picture 2" descr="RÃ©sultat de recherche d'images pour &quot;logo ANR&quot;">
                  <a:extLst>
                    <a:ext uri="{FF2B5EF4-FFF2-40B4-BE49-F238E27FC236}">
                      <a16:creationId xmlns:a16="http://schemas.microsoft.com/office/drawing/2014/main" id="{97196B85-8199-4B30-ABAA-F97B5CCA84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1331" y="3395465"/>
                  <a:ext cx="443559" cy="4219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4" descr="Centre national de la recherche scientifique — Wikipédia">
                  <a:extLst>
                    <a:ext uri="{FF2B5EF4-FFF2-40B4-BE49-F238E27FC236}">
                      <a16:creationId xmlns:a16="http://schemas.microsoft.com/office/drawing/2014/main" id="{973E6C89-8E6B-4D4D-8393-A7AB4A8AE3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59486" y="3896891"/>
                  <a:ext cx="338554" cy="3385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7" name="Picture 2" descr="RÃ©sultat de recherche d'images pour &quot;logo ANR&quot;">
                <a:extLst>
                  <a:ext uri="{FF2B5EF4-FFF2-40B4-BE49-F238E27FC236}">
                    <a16:creationId xmlns:a16="http://schemas.microsoft.com/office/drawing/2014/main" id="{36C74C6F-7722-45D1-AAF4-284A948298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6339" y="4164179"/>
                <a:ext cx="443559" cy="4219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8F570A9-8473-4905-AFEE-B05356B90BB0}"/>
                </a:ext>
              </a:extLst>
            </p:cNvPr>
            <p:cNvSpPr/>
            <p:nvPr/>
          </p:nvSpPr>
          <p:spPr>
            <a:xfrm>
              <a:off x="100753" y="2658477"/>
              <a:ext cx="8961064" cy="2041968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70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Experimental campaigns</a:t>
            </a:r>
            <a:endParaRPr lang="fr-FR" dirty="0"/>
          </a:p>
        </p:txBody>
      </p:sp>
      <p:sp>
        <p:nvSpPr>
          <p:cNvPr id="29" name="Espace réservé du contenu 3">
            <a:extLst>
              <a:ext uri="{FF2B5EF4-FFF2-40B4-BE49-F238E27FC236}">
                <a16:creationId xmlns:a16="http://schemas.microsoft.com/office/drawing/2014/main" id="{9F645850-4A4D-4734-B746-44789B1B27F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0753" y="828644"/>
            <a:ext cx="8759393" cy="58817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2 on-line experiments @ GANIL with </a:t>
            </a:r>
            <a:r>
              <a:rPr lang="en-US" sz="1600" baseline="30000" dirty="0"/>
              <a:t>6</a:t>
            </a:r>
            <a:r>
              <a:rPr lang="en-US" sz="1600" dirty="0"/>
              <a:t>He: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</a:rPr>
              <a:t>    </a:t>
            </a:r>
            <a:r>
              <a:rPr lang="en-US" sz="1400" dirty="0">
                <a:solidFill>
                  <a:schemeClr val="accent1"/>
                </a:solidFill>
              </a:rPr>
              <a:t>YAP scintillators </a:t>
            </a:r>
            <a:r>
              <a:rPr lang="en-US" sz="1400" dirty="0">
                <a:solidFill>
                  <a:schemeClr val="tx1"/>
                </a:solidFill>
              </a:rPr>
              <a:t>with </a:t>
            </a:r>
            <a:r>
              <a:rPr lang="en-US" sz="1400" dirty="0">
                <a:solidFill>
                  <a:schemeClr val="accent1"/>
                </a:solidFill>
              </a:rPr>
              <a:t>4</a:t>
            </a:r>
            <a:r>
              <a:rPr lang="en-US" sz="1400" dirty="0">
                <a:solidFill>
                  <a:schemeClr val="accent1"/>
                </a:solidFill>
                <a:latin typeface="Symbol" panose="05050102010706020507" pitchFamily="18" charset="2"/>
              </a:rPr>
              <a:t>p</a:t>
            </a:r>
            <a:r>
              <a:rPr lang="en-US" sz="1400" dirty="0">
                <a:solidFill>
                  <a:schemeClr val="accent1"/>
                </a:solidFill>
              </a:rPr>
              <a:t> detection</a:t>
            </a:r>
            <a:r>
              <a:rPr lang="en-US" sz="1400" dirty="0">
                <a:solidFill>
                  <a:schemeClr val="tx1"/>
                </a:solidFill>
              </a:rPr>
              <a:t> to suppress backscattering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21B4573-B1E3-456C-AC34-5C2A210C6C5F}"/>
              </a:ext>
            </a:extLst>
          </p:cNvPr>
          <p:cNvGrpSpPr/>
          <p:nvPr/>
        </p:nvGrpSpPr>
        <p:grpSpPr>
          <a:xfrm>
            <a:off x="5993567" y="709355"/>
            <a:ext cx="3149732" cy="774929"/>
            <a:chOff x="7984461" y="1222625"/>
            <a:chExt cx="4035626" cy="1100429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A5EA3E6-2E7D-4173-A88E-543B6EC066D3}"/>
                </a:ext>
              </a:extLst>
            </p:cNvPr>
            <p:cNvGrpSpPr/>
            <p:nvPr/>
          </p:nvGrpSpPr>
          <p:grpSpPr>
            <a:xfrm>
              <a:off x="8904986" y="1335732"/>
              <a:ext cx="3115101" cy="987322"/>
              <a:chOff x="3577177" y="1515115"/>
              <a:chExt cx="3115101" cy="98732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8020D35-7C61-419E-A7BE-C4AB3E1CFB2E}"/>
                  </a:ext>
                </a:extLst>
              </p:cNvPr>
              <p:cNvSpPr/>
              <p:nvPr/>
            </p:nvSpPr>
            <p:spPr bwMode="auto">
              <a:xfrm>
                <a:off x="4067450" y="1569858"/>
                <a:ext cx="1022289" cy="93257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  <a:alpha val="58824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000" dirty="0"/>
              </a:p>
            </p:txBody>
          </p:sp>
          <p:cxnSp>
            <p:nvCxnSpPr>
              <p:cNvPr id="22" name="Straight Arrow Connector 12">
                <a:extLst>
                  <a:ext uri="{FF2B5EF4-FFF2-40B4-BE49-F238E27FC236}">
                    <a16:creationId xmlns:a16="http://schemas.microsoft.com/office/drawing/2014/main" id="{64DF6A91-B072-4A21-93E0-BD574CECB66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725547" y="2069372"/>
                <a:ext cx="599786" cy="55177"/>
              </a:xfrm>
              <a:prstGeom prst="straightConnector1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Arrow Connector 12">
                <a:extLst>
                  <a:ext uri="{FF2B5EF4-FFF2-40B4-BE49-F238E27FC236}">
                    <a16:creationId xmlns:a16="http://schemas.microsoft.com/office/drawing/2014/main" id="{6CAA3E78-6CE9-4E95-99AB-AA5593C95AC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77177" y="1652941"/>
                <a:ext cx="951441" cy="377482"/>
              </a:xfrm>
              <a:prstGeom prst="straightConnector1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" name="Oval 14">
                <a:extLst>
                  <a:ext uri="{FF2B5EF4-FFF2-40B4-BE49-F238E27FC236}">
                    <a16:creationId xmlns:a16="http://schemas.microsoft.com/office/drawing/2014/main" id="{C877366C-B2CC-4438-84B1-8148E4A7E2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5200" y="2003729"/>
                <a:ext cx="72762" cy="714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rnd" algn="ctr">
                    <a:solidFill>
                      <a:srgbClr val="000000"/>
                    </a:solidFill>
                    <a:round/>
                    <a:headEnd/>
                    <a:tailEnd type="arrow" w="med" len="lg"/>
                  </a14:hiddenLine>
                </a:ext>
              </a:extLst>
            </p:spPr>
            <p:txBody>
              <a:bodyPr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>
                  <a:latin typeface="+mn-lt"/>
                </a:endParaRPr>
              </a:p>
            </p:txBody>
          </p:sp>
          <p:sp>
            <p:nvSpPr>
              <p:cNvPr id="25" name="Oval 2">
                <a:extLst>
                  <a:ext uri="{FF2B5EF4-FFF2-40B4-BE49-F238E27FC236}">
                    <a16:creationId xmlns:a16="http://schemas.microsoft.com/office/drawing/2014/main" id="{523540A7-D903-402A-9AE3-82BB6ACDB3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333" y="1779891"/>
                <a:ext cx="501424" cy="504825"/>
              </a:xfrm>
              <a:prstGeom prst="ellipse">
                <a:avLst/>
              </a:prstGeom>
              <a:noFill/>
              <a:ln w="31750" cap="rnd" algn="ctr">
                <a:solidFill>
                  <a:srgbClr val="336699"/>
                </a:solidFill>
                <a:round/>
                <a:headEnd/>
                <a:tailEnd type="arrow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dirty="0">
                  <a:latin typeface="+mn-lt"/>
                </a:endParaRPr>
              </a:p>
            </p:txBody>
          </p: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D023E500-FE20-4595-AB0A-5FA7B20192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9357" y="2124549"/>
                <a:ext cx="687979" cy="118363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7645FA0D-C148-4925-B62D-400FA124F59A}"/>
                  </a:ext>
                </a:extLst>
              </p:cNvPr>
              <p:cNvSpPr txBox="1"/>
              <p:nvPr/>
            </p:nvSpPr>
            <p:spPr>
              <a:xfrm>
                <a:off x="5352076" y="2032303"/>
                <a:ext cx="428322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h</a:t>
                </a:r>
                <a:r>
                  <a:rPr lang="en-US" i="1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n</a:t>
                </a:r>
                <a:endParaRPr lang="en-US" i="1" dirty="0">
                  <a:solidFill>
                    <a:srgbClr val="00B05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07FF5E5-3D3D-4253-A395-6A59A5EA3CF6}"/>
                  </a:ext>
                </a:extLst>
              </p:cNvPr>
              <p:cNvSpPr txBox="1"/>
              <p:nvPr/>
            </p:nvSpPr>
            <p:spPr>
              <a:xfrm>
                <a:off x="4931706" y="1515115"/>
                <a:ext cx="1760572" cy="611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00B050"/>
                    </a:solidFill>
                    <a:latin typeface="+mn-lt"/>
                  </a:rPr>
                  <a:t>Bremsstrahlung </a:t>
                </a:r>
              </a:p>
              <a:p>
                <a:pPr algn="ctr"/>
                <a:r>
                  <a:rPr lang="en-US" sz="1100" dirty="0">
                    <a:solidFill>
                      <a:srgbClr val="00B050"/>
                    </a:solidFill>
                    <a:latin typeface="+mn-lt"/>
                  </a:rPr>
                  <a:t>escape (Geant4)</a:t>
                </a: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87C4C7C-216F-4262-A9CF-8ADA24340C31}"/>
                </a:ext>
              </a:extLst>
            </p:cNvPr>
            <p:cNvSpPr txBox="1"/>
            <p:nvPr/>
          </p:nvSpPr>
          <p:spPr>
            <a:xfrm>
              <a:off x="8359802" y="1222625"/>
              <a:ext cx="51167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>
                  <a:latin typeface="+mn-lt"/>
                </a:rPr>
                <a:t>6</a:t>
              </a:r>
              <a:r>
                <a:rPr lang="en-US" dirty="0">
                  <a:latin typeface="+mn-lt"/>
                </a:rPr>
                <a:t>He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00702A-38D4-4FBD-B1DC-2C2E91836EA9}"/>
                </a:ext>
              </a:extLst>
            </p:cNvPr>
            <p:cNvSpPr txBox="1"/>
            <p:nvPr/>
          </p:nvSpPr>
          <p:spPr>
            <a:xfrm>
              <a:off x="7984461" y="1732576"/>
              <a:ext cx="8835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Symbol" panose="05050102010706020507" pitchFamily="18" charset="2"/>
                </a:rPr>
                <a:t>b</a:t>
              </a:r>
              <a:r>
                <a:rPr lang="en-US" dirty="0">
                  <a:latin typeface="+mn-lt"/>
                </a:rPr>
                <a:t>-range</a:t>
              </a:r>
            </a:p>
          </p:txBody>
        </p:sp>
      </p:grpSp>
      <p:sp>
        <p:nvSpPr>
          <p:cNvPr id="30" name="Espace réservé du contenu 3">
            <a:extLst>
              <a:ext uri="{FF2B5EF4-FFF2-40B4-BE49-F238E27FC236}">
                <a16:creationId xmlns:a16="http://schemas.microsoft.com/office/drawing/2014/main" id="{BD738646-2796-4CD9-98ED-34D0F50B6B7F}"/>
              </a:ext>
            </a:extLst>
          </p:cNvPr>
          <p:cNvSpPr txBox="1">
            <a:spLocks/>
          </p:cNvSpPr>
          <p:nvPr/>
        </p:nvSpPr>
        <p:spPr>
          <a:xfrm>
            <a:off x="488282" y="1340558"/>
            <a:ext cx="8759393" cy="532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400" dirty="0"/>
              <a:t>Low energy experiment (</a:t>
            </a:r>
            <a:r>
              <a:rPr lang="en-US" sz="1400" dirty="0">
                <a:solidFill>
                  <a:schemeClr val="accent1"/>
                </a:solidFill>
              </a:rPr>
              <a:t>LIRAT, 2021</a:t>
            </a:r>
            <a:r>
              <a:rPr lang="en-US" sz="1400" dirty="0"/>
              <a:t>)</a:t>
            </a:r>
            <a:r>
              <a:rPr lang="en-US" sz="1400" i="1" dirty="0">
                <a:solidFill>
                  <a:srgbClr val="0070C0"/>
                </a:solidFill>
              </a:rPr>
              <a:t> </a:t>
            </a:r>
            <a:r>
              <a:rPr lang="en-US" i="1" dirty="0">
                <a:solidFill>
                  <a:srgbClr val="0070C0"/>
                </a:solidFill>
              </a:rPr>
              <a:t>M. Kanafani 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s</a:t>
            </a:r>
            <a:r>
              <a:rPr lang="en-US" dirty="0">
                <a:solidFill>
                  <a:schemeClr val="tx1"/>
                </a:solidFill>
              </a:rPr>
              <a:t>hallow implantation, no radioactive contaminants</a:t>
            </a:r>
          </a:p>
        </p:txBody>
      </p:sp>
      <p:pic>
        <p:nvPicPr>
          <p:cNvPr id="37" name="Picture 23" descr="A diagram of a machine&#10;&#10;Description automatically generated">
            <a:extLst>
              <a:ext uri="{FF2B5EF4-FFF2-40B4-BE49-F238E27FC236}">
                <a16:creationId xmlns:a16="http://schemas.microsoft.com/office/drawing/2014/main" id="{2036A7EF-E67A-4FA5-BBDE-160B21B9EA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592"/>
          <a:stretch/>
        </p:blipFill>
        <p:spPr>
          <a:xfrm>
            <a:off x="5347133" y="1338621"/>
            <a:ext cx="1526406" cy="773214"/>
          </a:xfrm>
          <a:prstGeom prst="rect">
            <a:avLst/>
          </a:prstGeom>
        </p:spPr>
      </p:pic>
      <p:sp>
        <p:nvSpPr>
          <p:cNvPr id="40" name="Espace réservé du contenu 3">
            <a:extLst>
              <a:ext uri="{FF2B5EF4-FFF2-40B4-BE49-F238E27FC236}">
                <a16:creationId xmlns:a16="http://schemas.microsoft.com/office/drawing/2014/main" id="{8496CAB0-EA79-412B-ADAE-7AC11D2B4B0A}"/>
              </a:ext>
            </a:extLst>
          </p:cNvPr>
          <p:cNvSpPr txBox="1">
            <a:spLocks/>
          </p:cNvSpPr>
          <p:nvPr/>
        </p:nvSpPr>
        <p:spPr>
          <a:xfrm>
            <a:off x="488282" y="1899135"/>
            <a:ext cx="8759393" cy="668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400" dirty="0"/>
              <a:t>High energy experiment (</a:t>
            </a:r>
            <a:r>
              <a:rPr lang="en-US" sz="1400" dirty="0">
                <a:solidFill>
                  <a:schemeClr val="accent1"/>
                </a:solidFill>
              </a:rPr>
              <a:t>LISE, 2023</a:t>
            </a:r>
            <a:r>
              <a:rPr lang="en-US" sz="1400" dirty="0"/>
              <a:t>) </a:t>
            </a:r>
            <a:r>
              <a:rPr lang="en-US" i="1" dirty="0">
                <a:solidFill>
                  <a:srgbClr val="0070C0"/>
                </a:solidFill>
              </a:rPr>
              <a:t>R. </a:t>
            </a:r>
            <a:r>
              <a:rPr lang="en-US" i="1" dirty="0" err="1">
                <a:solidFill>
                  <a:srgbClr val="0070C0"/>
                </a:solidFill>
              </a:rPr>
              <a:t>Garreau</a:t>
            </a:r>
            <a:endParaRPr lang="en-US" sz="14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     </a:t>
            </a:r>
            <a:r>
              <a:rPr lang="en-US" dirty="0">
                <a:solidFill>
                  <a:schemeClr val="tx1"/>
                </a:solidFill>
              </a:rPr>
              <a:t>In depth implantation, beam induced contaminants</a:t>
            </a:r>
          </a:p>
          <a:p>
            <a:pPr marL="1371600" lvl="3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7" name="Picture 4" descr="A machine with wires and a yellow arrow&#10;&#10;Description automatically generated">
            <a:extLst>
              <a:ext uri="{FF2B5EF4-FFF2-40B4-BE49-F238E27FC236}">
                <a16:creationId xmlns:a16="http://schemas.microsoft.com/office/drawing/2014/main" id="{7C3B7004-5712-41C9-8217-B51995D9F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019" y="1625018"/>
            <a:ext cx="1724985" cy="807737"/>
          </a:xfrm>
          <a:prstGeom prst="rect">
            <a:avLst/>
          </a:prstGeom>
        </p:spPr>
      </p:pic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4575D66E-EAB5-42FF-853C-4E768BC3347B}"/>
              </a:ext>
            </a:extLst>
          </p:cNvPr>
          <p:cNvSpPr/>
          <p:nvPr/>
        </p:nvSpPr>
        <p:spPr>
          <a:xfrm>
            <a:off x="100753" y="753477"/>
            <a:ext cx="8961064" cy="174538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8DD2E9-CBB6-4BFC-B0CD-FE4F98E70C36}"/>
              </a:ext>
            </a:extLst>
          </p:cNvPr>
          <p:cNvGrpSpPr/>
          <p:nvPr/>
        </p:nvGrpSpPr>
        <p:grpSpPr>
          <a:xfrm>
            <a:off x="100753" y="2741574"/>
            <a:ext cx="9215501" cy="1860905"/>
            <a:chOff x="100753" y="2741574"/>
            <a:chExt cx="9215501" cy="186090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D7D633D9-3888-4C9C-A9AD-5D3AE61C9AB7}"/>
                </a:ext>
              </a:extLst>
            </p:cNvPr>
            <p:cNvGrpSpPr/>
            <p:nvPr/>
          </p:nvGrpSpPr>
          <p:grpSpPr>
            <a:xfrm>
              <a:off x="192051" y="2772032"/>
              <a:ext cx="9124203" cy="1659783"/>
              <a:chOff x="192051" y="2772032"/>
              <a:chExt cx="9124203" cy="1659783"/>
            </a:xfrm>
          </p:grpSpPr>
          <p:sp>
            <p:nvSpPr>
              <p:cNvPr id="48" name="Espace réservé du contenu 3">
                <a:extLst>
                  <a:ext uri="{FF2B5EF4-FFF2-40B4-BE49-F238E27FC236}">
                    <a16:creationId xmlns:a16="http://schemas.microsoft.com/office/drawing/2014/main" id="{35B52F79-6855-40EA-B9BE-EC2B913A8E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2051" y="2835514"/>
                <a:ext cx="8759393" cy="5881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500"/>
                  </a:spcBef>
                </a:pPr>
                <a:r>
                  <a:rPr lang="en-US" sz="1600" dirty="0"/>
                  <a:t>Off-line measurements (for systematics): </a:t>
                </a:r>
              </a:p>
            </p:txBody>
          </p:sp>
          <p:sp>
            <p:nvSpPr>
              <p:cNvPr id="49" name="Espace réservé du contenu 3">
                <a:extLst>
                  <a:ext uri="{FF2B5EF4-FFF2-40B4-BE49-F238E27FC236}">
                    <a16:creationId xmlns:a16="http://schemas.microsoft.com/office/drawing/2014/main" id="{D9C03BB2-2916-460A-A90D-092AED301D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861" y="3186096"/>
                <a:ext cx="8759393" cy="6686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0"/>
                  </a:spcBef>
                </a:pPr>
                <a:r>
                  <a:rPr lang="en-US" sz="1400" dirty="0"/>
                  <a:t>Bremsstrahlung study (</a:t>
                </a:r>
                <a:r>
                  <a:rPr lang="en-US" sz="1400" dirty="0">
                    <a:solidFill>
                      <a:schemeClr val="accent1"/>
                    </a:solidFill>
                  </a:rPr>
                  <a:t>FRIB, 2024</a:t>
                </a:r>
                <a:r>
                  <a:rPr lang="en-US" sz="1400" dirty="0"/>
                  <a:t>) </a:t>
                </a:r>
                <a:r>
                  <a:rPr lang="en-US" i="1" dirty="0">
                    <a:solidFill>
                      <a:srgbClr val="0070C0"/>
                    </a:solidFill>
                  </a:rPr>
                  <a:t>R. </a:t>
                </a:r>
                <a:r>
                  <a:rPr lang="en-US" i="1" dirty="0" err="1">
                    <a:solidFill>
                      <a:srgbClr val="0070C0"/>
                    </a:solidFill>
                  </a:rPr>
                  <a:t>Garreau</a:t>
                </a:r>
                <a:endParaRPr lang="en-US" sz="1400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     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90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Sr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90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Y source, bremsstrahlung detection with </a:t>
                </a:r>
                <a:r>
                  <a:rPr lang="en-US" dirty="0">
                    <a:solidFill>
                      <a:schemeClr val="accent1"/>
                    </a:solidFill>
                    <a:sym typeface="Wingdings" panose="05000000000000000000" pitchFamily="2" charset="2"/>
                  </a:rPr>
                  <a:t>MTAS</a:t>
                </a:r>
                <a:endParaRPr lang="en-US" dirty="0">
                  <a:solidFill>
                    <a:schemeClr val="accent1"/>
                  </a:solidFill>
                </a:endParaRPr>
              </a:p>
              <a:p>
                <a:pPr marL="1371600" lvl="3" indent="0">
                  <a:buNone/>
                </a:pPr>
                <a:endParaRPr lang="en-US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218479C9-E585-48D0-83BB-F31ECDADD4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57"/>
              <a:stretch/>
            </p:blipFill>
            <p:spPr>
              <a:xfrm rot="5400000">
                <a:off x="5828474" y="2794811"/>
                <a:ext cx="1067844" cy="1022285"/>
              </a:xfrm>
              <a:prstGeom prst="rect">
                <a:avLst/>
              </a:prstGeom>
            </p:spPr>
          </p:pic>
          <p:sp>
            <p:nvSpPr>
              <p:cNvPr id="51" name="Espace réservé du contenu 3">
                <a:extLst>
                  <a:ext uri="{FF2B5EF4-FFF2-40B4-BE49-F238E27FC236}">
                    <a16:creationId xmlns:a16="http://schemas.microsoft.com/office/drawing/2014/main" id="{8429AE58-25E7-4EB6-8BCD-1AFD1A0C3D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6861" y="3763142"/>
                <a:ext cx="8759393" cy="6686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EC6608"/>
                  </a:buClr>
                  <a:buFont typeface="Wingdings" panose="05000000000000000000" pitchFamily="2" charset="2"/>
                  <a:buChar char="§"/>
                  <a:defRPr sz="1200" kern="1200">
                    <a:solidFill>
                      <a:srgbClr val="10243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0"/>
                  </a:spcBef>
                </a:pPr>
                <a:r>
                  <a:rPr lang="en-US" sz="1400" dirty="0" err="1"/>
                  <a:t>bSTILED</a:t>
                </a:r>
                <a:r>
                  <a:rPr lang="en-US" sz="1400" dirty="0"/>
                  <a:t> detectors characterization (</a:t>
                </a:r>
                <a:r>
                  <a:rPr lang="en-US" sz="1400" dirty="0">
                    <a:solidFill>
                      <a:schemeClr val="accent1"/>
                    </a:solidFill>
                  </a:rPr>
                  <a:t>LNHB, 2026</a:t>
                </a:r>
                <a:r>
                  <a:rPr lang="en-US" sz="1400" dirty="0"/>
                  <a:t>)</a:t>
                </a:r>
                <a:endParaRPr lang="en-US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     CE (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207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Bi,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137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Cs, 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109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Cd) and </a:t>
                </a:r>
                <a:r>
                  <a:rPr lang="en-US" dirty="0">
                    <a:solidFill>
                      <a:schemeClr val="tx1"/>
                    </a:solidFill>
                    <a:latin typeface="Symbol" panose="05050102010706020507" pitchFamily="18" charset="2"/>
                    <a:sym typeface="Wingdings" panose="05000000000000000000" pitchFamily="2" charset="2"/>
                  </a:rPr>
                  <a:t>b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(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90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Sr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90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Y, 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114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In, </a:t>
                </a:r>
                <a:r>
                  <a:rPr lang="en-US" baseline="30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32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P) sources from LNHB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1371600" lvl="3" indent="0">
                  <a:buNone/>
                </a:pPr>
                <a:endParaRPr lang="en-US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A30EB4BC-9DE5-4F6B-A1E6-DA34BFD8F1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7707" b="15899"/>
              <a:stretch/>
            </p:blipFill>
            <p:spPr>
              <a:xfrm>
                <a:off x="7039952" y="3428156"/>
                <a:ext cx="1852871" cy="922631"/>
              </a:xfrm>
              <a:prstGeom prst="rect">
                <a:avLst/>
              </a:prstGeom>
            </p:spPr>
          </p:pic>
        </p:grp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3ED62585-7E90-477A-9141-C5BB297692DE}"/>
                </a:ext>
              </a:extLst>
            </p:cNvPr>
            <p:cNvSpPr/>
            <p:nvPr/>
          </p:nvSpPr>
          <p:spPr>
            <a:xfrm>
              <a:off x="100753" y="2741574"/>
              <a:ext cx="8961064" cy="1860905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259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Status &amp; production</a:t>
            </a: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5A1FA0E-B68C-4299-A1B9-0BE8C4C0B5BC}"/>
              </a:ext>
            </a:extLst>
          </p:cNvPr>
          <p:cNvGrpSpPr/>
          <p:nvPr/>
        </p:nvGrpSpPr>
        <p:grpSpPr>
          <a:xfrm>
            <a:off x="61016" y="751414"/>
            <a:ext cx="9082984" cy="1214546"/>
            <a:chOff x="61016" y="819994"/>
            <a:chExt cx="9082984" cy="1214546"/>
          </a:xfrm>
        </p:grpSpPr>
        <p:sp>
          <p:nvSpPr>
            <p:cNvPr id="46" name="Espace réservé du contenu 3">
              <a:extLst>
                <a:ext uri="{FF2B5EF4-FFF2-40B4-BE49-F238E27FC236}">
                  <a16:creationId xmlns:a16="http://schemas.microsoft.com/office/drawing/2014/main" id="{ADAE6912-D3D9-48F4-8C49-B37A1DA9FB50}"/>
                </a:ext>
              </a:extLst>
            </p:cNvPr>
            <p:cNvSpPr txBox="1">
              <a:spLocks/>
            </p:cNvSpPr>
            <p:nvPr/>
          </p:nvSpPr>
          <p:spPr>
            <a:xfrm>
              <a:off x="61016" y="819994"/>
              <a:ext cx="9082984" cy="105473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Low energy experiment (</a:t>
              </a:r>
              <a:r>
                <a:rPr lang="en-US" sz="1600" dirty="0">
                  <a:solidFill>
                    <a:schemeClr val="accent1"/>
                  </a:solidFill>
                </a:rPr>
                <a:t>LIRAT, 2021</a:t>
              </a:r>
              <a:r>
                <a:rPr lang="en-US" sz="1600" dirty="0"/>
                <a:t>)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        High-precision measurement of the </a:t>
              </a:r>
              <a:r>
                <a:rPr lang="en-US" baseline="30000" dirty="0">
                  <a:solidFill>
                    <a:schemeClr val="tx1"/>
                  </a:solidFill>
                  <a:sym typeface="Wingdings" panose="05000000000000000000" pitchFamily="2" charset="2"/>
                </a:rPr>
                <a:t>6</a:t>
              </a: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He half-life 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Kanafani et al., PRC </a:t>
              </a:r>
              <a:r>
                <a:rPr lang="en-US" i="1" dirty="0">
                  <a:solidFill>
                    <a:srgbClr val="0070C0"/>
                  </a:solidFill>
                  <a:latin typeface="+mn-lt"/>
                  <a:ea typeface="Cambria Math" panose="02040503050406030204" pitchFamily="18" charset="0"/>
                </a:rPr>
                <a:t>106 (2022) 045502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        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Backscattering study of electrons from 0.1 to 3.4 MeV 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Kanafani et al., PRC </a:t>
              </a:r>
              <a:r>
                <a:rPr lang="en-US" sz="1200" i="1" dirty="0">
                  <a:solidFill>
                    <a:srgbClr val="0070C0"/>
                  </a:solidFill>
                  <a:latin typeface="+mn-lt"/>
                  <a:ea typeface="Cambria Math" panose="02040503050406030204" pitchFamily="18" charset="0"/>
                </a:rPr>
                <a:t>113 (2026) 025501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        Optical studies of scintillation detectors for </a:t>
              </a:r>
              <a:r>
                <a:rPr lang="en-US" dirty="0">
                  <a:solidFill>
                    <a:schemeClr val="tx1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b</a:t>
              </a: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 shape measurements… </a:t>
              </a:r>
              <a:r>
                <a:rPr lang="en-US" i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Vanlangendonck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et al., </a:t>
              </a:r>
              <a:r>
                <a:rPr lang="en-US" i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arXiv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2511,0508</a:t>
              </a:r>
            </a:p>
            <a:p>
              <a:pPr marL="0" indent="0">
                <a:spcBef>
                  <a:spcPts val="0"/>
                </a:spcBef>
                <a:buNone/>
              </a:pPr>
              <a:endParaRPr lang="en-US" sz="500" i="1" dirty="0">
                <a:solidFill>
                  <a:srgbClr val="0070C0"/>
                </a:solidFill>
                <a:sym typeface="Wingdings" panose="05000000000000000000" pitchFamily="2" charset="2"/>
              </a:endParaRPr>
            </a:p>
            <a:p>
              <a:pPr marL="628650" lvl="3" indent="-171450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A</a:t>
              </a:r>
              <a:r>
                <a:rPr lang="en-US" sz="1300" dirty="0">
                  <a:solidFill>
                    <a:schemeClr val="tx1"/>
                  </a:solidFill>
                </a:rPr>
                <a:t>nalysis</a:t>
              </a:r>
              <a:r>
                <a:rPr lang="en-US" sz="1300" dirty="0">
                  <a:solidFill>
                    <a:schemeClr val="accent1"/>
                  </a:solidFill>
                </a:rPr>
                <a:t> on hold (no precise </a:t>
              </a:r>
              <a:r>
                <a:rPr lang="en-US" sz="1300" i="1" dirty="0" err="1">
                  <a:solidFill>
                    <a:schemeClr val="accent1"/>
                  </a:solidFill>
                </a:rPr>
                <a:t>b</a:t>
              </a:r>
              <a:r>
                <a:rPr lang="en-US" sz="1300" i="1" baseline="-25000" dirty="0" err="1">
                  <a:solidFill>
                    <a:schemeClr val="accent1"/>
                  </a:solidFill>
                </a:rPr>
                <a:t>GT</a:t>
              </a:r>
              <a:r>
                <a:rPr lang="en-US" sz="1300" dirty="0">
                  <a:solidFill>
                    <a:schemeClr val="accent1"/>
                  </a:solidFill>
                </a:rPr>
                <a:t> extraction from these data)</a:t>
              </a:r>
            </a:p>
            <a:p>
              <a:pPr marL="457200" lvl="3" indent="0">
                <a:spcBef>
                  <a:spcPts val="0"/>
                </a:spcBef>
                <a:buNone/>
              </a:pPr>
              <a:r>
                <a:rPr lang="en-US" sz="1300" dirty="0">
                  <a:solidFill>
                    <a:schemeClr val="accent1"/>
                  </a:solidFill>
                </a:rPr>
                <a:t>    </a:t>
              </a:r>
              <a:r>
                <a:rPr lang="en-US" sz="1300" dirty="0">
                  <a:solidFill>
                    <a:schemeClr val="tx1"/>
                  </a:solidFill>
                </a:rPr>
                <a:t>(unexpected background from </a:t>
              </a:r>
              <a:r>
                <a:rPr lang="en-US" sz="1300" baseline="30000" dirty="0">
                  <a:solidFill>
                    <a:schemeClr val="tx1"/>
                  </a:solidFill>
                </a:rPr>
                <a:t>6</a:t>
              </a:r>
              <a:r>
                <a:rPr lang="en-US" sz="1300" dirty="0">
                  <a:solidFill>
                    <a:schemeClr val="tx1"/>
                  </a:solidFill>
                </a:rPr>
                <a:t>He implantation on collimator &amp; light collection effects)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9133BB9-4E9C-4CA6-A83D-284ED3A64BEE}"/>
                </a:ext>
              </a:extLst>
            </p:cNvPr>
            <p:cNvSpPr/>
            <p:nvPr/>
          </p:nvSpPr>
          <p:spPr>
            <a:xfrm>
              <a:off x="61016" y="848147"/>
              <a:ext cx="8961064" cy="118639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9785C12-BFFA-486E-8A44-745BF8A8EFBA}"/>
              </a:ext>
            </a:extLst>
          </p:cNvPr>
          <p:cNvGrpSpPr/>
          <p:nvPr/>
        </p:nvGrpSpPr>
        <p:grpSpPr>
          <a:xfrm>
            <a:off x="61016" y="2118569"/>
            <a:ext cx="9029644" cy="1295191"/>
            <a:chOff x="61016" y="2110949"/>
            <a:chExt cx="9029644" cy="1295191"/>
          </a:xfrm>
        </p:grpSpPr>
        <p:sp>
          <p:nvSpPr>
            <p:cNvPr id="48" name="Espace réservé du contenu 3">
              <a:extLst>
                <a:ext uri="{FF2B5EF4-FFF2-40B4-BE49-F238E27FC236}">
                  <a16:creationId xmlns:a16="http://schemas.microsoft.com/office/drawing/2014/main" id="{748DABB7-78E8-4194-8243-ACEE266947F2}"/>
                </a:ext>
              </a:extLst>
            </p:cNvPr>
            <p:cNvSpPr txBox="1">
              <a:spLocks/>
            </p:cNvSpPr>
            <p:nvPr/>
          </p:nvSpPr>
          <p:spPr>
            <a:xfrm>
              <a:off x="61016" y="2110949"/>
              <a:ext cx="9029644" cy="12951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Bremsstrahlung study (</a:t>
              </a:r>
              <a:r>
                <a:rPr lang="en-US" sz="1600" dirty="0">
                  <a:solidFill>
                    <a:schemeClr val="accent1"/>
                  </a:solidFill>
                </a:rPr>
                <a:t>FRIB, 2024</a:t>
              </a:r>
              <a:r>
                <a:rPr lang="en-US" sz="1600" dirty="0"/>
                <a:t>)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       Study of bremsstrahlung radiation losses for beta calorimetry measurements</a:t>
              </a:r>
              <a:r>
                <a:rPr lang="en-US" i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submitted to PRC in November</a:t>
              </a:r>
            </a:p>
            <a:p>
              <a:pPr marL="0" indent="0">
                <a:spcBef>
                  <a:spcPts val="0"/>
                </a:spcBef>
                <a:buNone/>
              </a:pPr>
              <a:endParaRPr lang="en-US" sz="500" i="1" dirty="0">
                <a:solidFill>
                  <a:srgbClr val="0070C0"/>
                </a:solidFill>
                <a:sym typeface="Wingdings" panose="05000000000000000000" pitchFamily="2" charset="2"/>
              </a:endParaRP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Obtained precision </a:t>
              </a:r>
              <a:r>
                <a:rPr lang="en-US" sz="1300" dirty="0">
                  <a:solidFill>
                    <a:schemeClr val="tx2"/>
                  </a:solidFill>
                  <a:sym typeface="Wingdings" panose="05000000000000000000" pitchFamily="2" charset="2"/>
                </a:rPr>
                <a:t>(</a:t>
              </a:r>
              <a:r>
                <a:rPr lang="en-US" sz="1300" dirty="0">
                  <a:solidFill>
                    <a:schemeClr val="tx2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D</a:t>
              </a:r>
              <a:r>
                <a:rPr lang="en-US" sz="1300" i="1" dirty="0">
                  <a:solidFill>
                    <a:schemeClr val="tx2"/>
                  </a:solidFill>
                  <a:sym typeface="Wingdings" panose="05000000000000000000" pitchFamily="2" charset="2"/>
                </a:rPr>
                <a:t>P</a:t>
              </a:r>
              <a:r>
                <a:rPr lang="en-US" sz="1300" baseline="-25000" dirty="0">
                  <a:solidFill>
                    <a:schemeClr val="tx2"/>
                  </a:solidFill>
                  <a:sym typeface="Wingdings" panose="05000000000000000000" pitchFamily="2" charset="2"/>
                </a:rPr>
                <a:t>BE </a:t>
              </a:r>
              <a:r>
                <a:rPr lang="en-US" sz="1300" dirty="0">
                  <a:solidFill>
                    <a:schemeClr val="tx2"/>
                  </a:solidFill>
                  <a:sym typeface="Wingdings" panose="05000000000000000000" pitchFamily="2" charset="2"/>
                </a:rPr>
                <a:t>~ 0.2%  </a:t>
              </a:r>
              <a:r>
                <a:rPr lang="en-US" sz="1300" dirty="0" err="1">
                  <a:solidFill>
                    <a:schemeClr val="tx2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D</a:t>
              </a:r>
              <a:r>
                <a:rPr lang="en-US" sz="1300" i="1" dirty="0" err="1">
                  <a:solidFill>
                    <a:schemeClr val="tx2"/>
                  </a:solidFill>
                  <a:sym typeface="Wingdings" panose="05000000000000000000" pitchFamily="2" charset="2"/>
                </a:rPr>
                <a:t>E</a:t>
              </a:r>
              <a:r>
                <a:rPr lang="en-US" sz="1300" baseline="-25000" dirty="0" err="1">
                  <a:solidFill>
                    <a:schemeClr val="tx2"/>
                  </a:solidFill>
                  <a:sym typeface="Wingdings" panose="05000000000000000000" pitchFamily="2" charset="2"/>
                </a:rPr>
                <a:t>loss</a:t>
              </a:r>
              <a:r>
                <a:rPr lang="en-US" sz="1300" baseline="-25000" dirty="0">
                  <a:solidFill>
                    <a:schemeClr val="tx2"/>
                  </a:solidFill>
                  <a:sym typeface="Wingdings" panose="05000000000000000000" pitchFamily="2" charset="2"/>
                </a:rPr>
                <a:t> </a:t>
              </a:r>
              <a:r>
                <a:rPr lang="en-US" sz="1300" dirty="0">
                  <a:solidFill>
                    <a:schemeClr val="tx2"/>
                  </a:solidFill>
                  <a:sym typeface="Wingdings" panose="05000000000000000000" pitchFamily="2" charset="2"/>
                </a:rPr>
                <a:t>~ 5 keV) to </a:t>
              </a:r>
              <a:r>
                <a:rPr lang="en-US" sz="13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benchmark Geant4 </a:t>
              </a: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translates into </a:t>
              </a:r>
              <a:r>
                <a:rPr lang="en-US" sz="1300" dirty="0" err="1">
                  <a:solidFill>
                    <a:schemeClr val="accent1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D</a:t>
              </a:r>
              <a:r>
                <a:rPr lang="en-US" sz="1300" i="1" dirty="0" err="1">
                  <a:solidFill>
                    <a:schemeClr val="accent1"/>
                  </a:solidFill>
                  <a:sym typeface="Wingdings" panose="05000000000000000000" pitchFamily="2" charset="2"/>
                </a:rPr>
                <a:t>b</a:t>
              </a:r>
              <a:r>
                <a:rPr lang="en-US" sz="1300" i="1" baseline="-25000" dirty="0" err="1">
                  <a:solidFill>
                    <a:schemeClr val="accent1"/>
                  </a:solidFill>
                  <a:sym typeface="Wingdings" panose="05000000000000000000" pitchFamily="2" charset="2"/>
                </a:rPr>
                <a:t>GT</a:t>
              </a:r>
              <a:r>
                <a:rPr lang="en-US" sz="13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 ≈ 0.7%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Limited by YAP detector mechanical assembly &amp; radiative corrections </a:t>
              </a:r>
            </a:p>
            <a:p>
              <a:pPr marL="457200" lvl="1" indent="0">
                <a:spcBef>
                  <a:spcPts val="0"/>
                </a:spcBef>
                <a:buNone/>
              </a:pP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      </a:t>
              </a:r>
              <a:r>
                <a:rPr lang="en-US" sz="13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can be improved by a factor ~5 </a:t>
              </a:r>
              <a:endParaRPr lang="en-US" sz="1300" dirty="0">
                <a:solidFill>
                  <a:schemeClr val="accent1"/>
                </a:solidFill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1D0B44FC-8113-498A-8851-4901A3B1DB54}"/>
                </a:ext>
              </a:extLst>
            </p:cNvPr>
            <p:cNvSpPr/>
            <p:nvPr/>
          </p:nvSpPr>
          <p:spPr>
            <a:xfrm>
              <a:off x="61016" y="2110949"/>
              <a:ext cx="8961064" cy="1104691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CCF99B4-1C89-44CD-84DD-1A0015137CE4}"/>
              </a:ext>
            </a:extLst>
          </p:cNvPr>
          <p:cNvGrpSpPr/>
          <p:nvPr/>
        </p:nvGrpSpPr>
        <p:grpSpPr>
          <a:xfrm>
            <a:off x="61016" y="3383280"/>
            <a:ext cx="9029644" cy="1333500"/>
            <a:chOff x="61016" y="3360420"/>
            <a:chExt cx="9029644" cy="1333500"/>
          </a:xfrm>
        </p:grpSpPr>
        <p:sp>
          <p:nvSpPr>
            <p:cNvPr id="49" name="Espace réservé du contenu 3">
              <a:extLst>
                <a:ext uri="{FF2B5EF4-FFF2-40B4-BE49-F238E27FC236}">
                  <a16:creationId xmlns:a16="http://schemas.microsoft.com/office/drawing/2014/main" id="{DFA4E753-748B-4672-A547-9923EAE760C2}"/>
                </a:ext>
              </a:extLst>
            </p:cNvPr>
            <p:cNvSpPr txBox="1">
              <a:spLocks/>
            </p:cNvSpPr>
            <p:nvPr/>
          </p:nvSpPr>
          <p:spPr>
            <a:xfrm>
              <a:off x="61016" y="3360421"/>
              <a:ext cx="9029644" cy="129519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High energy experiment (</a:t>
              </a:r>
              <a:r>
                <a:rPr lang="en-US" sz="1600" dirty="0">
                  <a:solidFill>
                    <a:schemeClr val="accent1"/>
                  </a:solidFill>
                </a:rPr>
                <a:t>LISE, 2023</a:t>
              </a:r>
              <a:r>
                <a:rPr lang="en-US" sz="1600" dirty="0"/>
                <a:t>)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300" dirty="0"/>
                <a:t>Sufficient stat. for phase 2, </a:t>
              </a:r>
              <a:r>
                <a:rPr lang="en-US" sz="1300" dirty="0">
                  <a:solidFill>
                    <a:schemeClr val="accent1"/>
                  </a:solidFill>
                </a:rPr>
                <a:t>contaminants manageable </a:t>
              </a:r>
              <a:r>
                <a:rPr lang="en-US" sz="1300" dirty="0"/>
                <a:t>(order 10</a:t>
              </a:r>
              <a:r>
                <a:rPr lang="en-US" sz="1300" baseline="30000" dirty="0"/>
                <a:t>-3</a:t>
              </a:r>
              <a:r>
                <a:rPr lang="en-US" sz="1300" dirty="0"/>
                <a:t>)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300" dirty="0">
                  <a:solidFill>
                    <a:schemeClr val="tx1"/>
                  </a:solidFill>
                  <a:sym typeface="Wingdings" panose="05000000000000000000" pitchFamily="2" charset="2"/>
                </a:rPr>
                <a:t>But discrepancies for data obtained with two different YAP detectors 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dirty="0">
                  <a:solidFill>
                    <a:schemeClr val="accent1"/>
                  </a:solidFill>
                  <a:sym typeface="Wingdings" panose="05000000000000000000" pitchFamily="2" charset="2"/>
                </a:rPr>
                <a:t>	  </a:t>
              </a: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Analysis</a:t>
              </a:r>
              <a:r>
                <a:rPr lang="en-US" dirty="0">
                  <a:solidFill>
                    <a:schemeClr val="accent1"/>
                  </a:solidFill>
                  <a:sym typeface="Wingdings" panose="05000000000000000000" pitchFamily="2" charset="2"/>
                </a:rPr>
                <a:t> still in progress…</a:t>
              </a:r>
              <a:endParaRPr lang="en-US" dirty="0">
                <a:solidFill>
                  <a:schemeClr val="tx1"/>
                </a:solidFill>
                <a:sym typeface="Wingdings" panose="05000000000000000000" pitchFamily="2" charset="2"/>
              </a:endParaRPr>
            </a:p>
            <a:p>
              <a:pPr lvl="4">
                <a:spcBef>
                  <a:spcPts val="0"/>
                </a:spcBef>
                <a:buFont typeface="Wingdings" panose="05000000000000000000" pitchFamily="2" charset="2"/>
                <a:buChar char="à"/>
              </a:pP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Carry on study of </a:t>
              </a:r>
              <a:r>
                <a:rPr lang="en-US" dirty="0">
                  <a:solidFill>
                    <a:schemeClr val="accent1"/>
                  </a:solidFill>
                  <a:sym typeface="Wingdings" panose="05000000000000000000" pitchFamily="2" charset="2"/>
                </a:rPr>
                <a:t>main sources of systematics</a:t>
              </a:r>
            </a:p>
            <a:p>
              <a:pPr marL="2743200" lvl="6" indent="0">
                <a:spcBef>
                  <a:spcPts val="0"/>
                </a:spcBef>
                <a:buClrTx/>
                <a:buNone/>
              </a:pP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	- Detector response (non linearity)</a:t>
              </a:r>
            </a:p>
            <a:p>
              <a:pPr marL="2743200" lvl="6" indent="0">
                <a:spcBef>
                  <a:spcPts val="0"/>
                </a:spcBef>
                <a:buClrTx/>
                <a:buNone/>
              </a:pPr>
              <a:r>
                <a:rPr lang="en-US" sz="1200" dirty="0">
                  <a:solidFill>
                    <a:schemeClr val="tx1"/>
                  </a:solidFill>
                  <a:sym typeface="Wingdings" panose="05000000000000000000" pitchFamily="2" charset="2"/>
                </a:rPr>
                <a:t>	- Bremsstrahlung radiation escape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D2BBB429-0FBE-4831-B789-416E0583E790}"/>
                </a:ext>
              </a:extLst>
            </p:cNvPr>
            <p:cNvSpPr/>
            <p:nvPr/>
          </p:nvSpPr>
          <p:spPr>
            <a:xfrm>
              <a:off x="61016" y="3360420"/>
              <a:ext cx="8961064" cy="1333500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713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Short term (3 years) prospects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EF077E2-D378-4C3F-ACE4-070116883DDD}"/>
              </a:ext>
            </a:extLst>
          </p:cNvPr>
          <p:cNvGrpSpPr/>
          <p:nvPr/>
        </p:nvGrpSpPr>
        <p:grpSpPr>
          <a:xfrm>
            <a:off x="76256" y="713315"/>
            <a:ext cx="8976276" cy="902125"/>
            <a:chOff x="76256" y="713315"/>
            <a:chExt cx="8976276" cy="902125"/>
          </a:xfrm>
        </p:grpSpPr>
        <p:sp>
          <p:nvSpPr>
            <p:cNvPr id="46" name="Espace réservé du contenu 3">
              <a:extLst>
                <a:ext uri="{FF2B5EF4-FFF2-40B4-BE49-F238E27FC236}">
                  <a16:creationId xmlns:a16="http://schemas.microsoft.com/office/drawing/2014/main" id="{ADAE6912-D3D9-48F4-8C49-B37A1DA9FB50}"/>
                </a:ext>
              </a:extLst>
            </p:cNvPr>
            <p:cNvSpPr txBox="1">
              <a:spLocks/>
            </p:cNvSpPr>
            <p:nvPr/>
          </p:nvSpPr>
          <p:spPr>
            <a:xfrm>
              <a:off x="76256" y="736174"/>
              <a:ext cx="8816284" cy="80890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Analysis of LNHB measurements </a:t>
              </a:r>
              <a:r>
                <a:rPr lang="en-US" sz="1400" dirty="0">
                  <a:solidFill>
                    <a:srgbClr val="0070C0"/>
                  </a:solidFill>
                </a:rPr>
                <a:t>(</a:t>
              </a:r>
              <a:r>
                <a:rPr lang="en-US" sz="1400" i="1" dirty="0">
                  <a:solidFill>
                    <a:srgbClr val="0070C0"/>
                  </a:solidFill>
                </a:rPr>
                <a:t>PhD Ali Saleh</a:t>
              </a:r>
              <a:r>
                <a:rPr lang="en-US" sz="1400" dirty="0">
                  <a:solidFill>
                    <a:srgbClr val="0070C0"/>
                  </a:solidFill>
                </a:rPr>
                <a:t>)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</a:t>
              </a:r>
              <a:r>
                <a:rPr lang="en-US" sz="1400" dirty="0">
                  <a:sym typeface="Wingdings" panose="05000000000000000000" pitchFamily="2" charset="2"/>
                </a:rPr>
                <a:t> </a:t>
              </a:r>
              <a:r>
                <a:rPr lang="en-US" sz="1400" dirty="0"/>
                <a:t>Improve knowledge on </a:t>
              </a:r>
              <a:r>
                <a:rPr lang="en-US" sz="1400" dirty="0">
                  <a:solidFill>
                    <a:schemeClr val="accent1"/>
                  </a:solidFill>
                </a:rPr>
                <a:t>YAP detector response </a:t>
              </a:r>
              <a:r>
                <a:rPr lang="en-US" sz="1400" dirty="0"/>
                <a:t>function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/>
                <a:t>    (CE &amp; beta-energy end-points)</a:t>
              </a:r>
            </a:p>
            <a:p>
              <a:pPr lvl="2">
                <a:spcBef>
                  <a:spcPts val="0"/>
                </a:spcBef>
                <a:buFont typeface="Wingdings" panose="05000000000000000000" pitchFamily="2" charset="2"/>
                <a:buChar char="à"/>
              </a:pPr>
              <a:r>
                <a:rPr lang="en-US" sz="1400" dirty="0"/>
                <a:t>Extract </a:t>
              </a:r>
              <a:r>
                <a:rPr lang="en-US" sz="1400" dirty="0">
                  <a:solidFill>
                    <a:schemeClr val="accent1"/>
                  </a:solidFill>
                </a:rPr>
                <a:t>shape factors </a:t>
              </a:r>
              <a:r>
                <a:rPr lang="en-US" sz="1400" dirty="0"/>
                <a:t>for </a:t>
              </a:r>
              <a:r>
                <a:rPr lang="en-US" sz="1400" baseline="30000" dirty="0"/>
                <a:t>90</a:t>
              </a:r>
              <a:r>
                <a:rPr lang="en-US" sz="1400" dirty="0"/>
                <a:t>Y, </a:t>
              </a:r>
              <a:r>
                <a:rPr lang="en-US" sz="1400" baseline="30000" dirty="0"/>
                <a:t>114</a:t>
              </a:r>
              <a:r>
                <a:rPr lang="en-US" sz="1400" dirty="0"/>
                <a:t>In and </a:t>
              </a:r>
              <a:r>
                <a:rPr lang="en-US" sz="1400" baseline="30000" dirty="0"/>
                <a:t>32</a:t>
              </a:r>
              <a:r>
                <a:rPr lang="en-US" sz="1400" dirty="0"/>
                <a:t>P</a:t>
              </a:r>
              <a:endParaRPr lang="en-US" sz="1600" dirty="0"/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B4DABC8-5F31-49C6-B171-2B6B2976B7B9}"/>
                </a:ext>
              </a:extLst>
            </p:cNvPr>
            <p:cNvSpPr/>
            <p:nvPr/>
          </p:nvSpPr>
          <p:spPr>
            <a:xfrm>
              <a:off x="91468" y="713315"/>
              <a:ext cx="8961064" cy="902125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B51E6FE-A829-4C9C-9FF9-36E28E894109}"/>
              </a:ext>
            </a:extLst>
          </p:cNvPr>
          <p:cNvGrpSpPr/>
          <p:nvPr/>
        </p:nvGrpSpPr>
        <p:grpSpPr>
          <a:xfrm>
            <a:off x="91468" y="3090117"/>
            <a:ext cx="8961064" cy="757983"/>
            <a:chOff x="91468" y="3090117"/>
            <a:chExt cx="8961064" cy="757983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EFD91ED-5949-4343-995E-FF52F50D1869}"/>
                </a:ext>
              </a:extLst>
            </p:cNvPr>
            <p:cNvSpPr/>
            <p:nvPr/>
          </p:nvSpPr>
          <p:spPr>
            <a:xfrm>
              <a:off x="91468" y="3090117"/>
              <a:ext cx="8961064" cy="75798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space réservé du contenu 3">
              <a:extLst>
                <a:ext uri="{FF2B5EF4-FFF2-40B4-BE49-F238E27FC236}">
                  <a16:creationId xmlns:a16="http://schemas.microsoft.com/office/drawing/2014/main" id="{3CE8278D-D93A-4348-802F-89119F19EE13}"/>
                </a:ext>
              </a:extLst>
            </p:cNvPr>
            <p:cNvSpPr txBox="1">
              <a:spLocks/>
            </p:cNvSpPr>
            <p:nvPr/>
          </p:nvSpPr>
          <p:spPr>
            <a:xfrm>
              <a:off x="116534" y="3143295"/>
              <a:ext cx="8867446" cy="6819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Complete LISE experiment data analysis </a:t>
              </a:r>
              <a:r>
                <a:rPr lang="en-US" sz="1400" dirty="0">
                  <a:solidFill>
                    <a:srgbClr val="0070C0"/>
                  </a:solidFill>
                </a:rPr>
                <a:t>(</a:t>
              </a:r>
              <a:r>
                <a:rPr lang="en-US" sz="1400" i="1" dirty="0">
                  <a:solidFill>
                    <a:srgbClr val="0070C0"/>
                  </a:solidFill>
                </a:rPr>
                <a:t>PhD Ali Saleh</a:t>
              </a:r>
              <a:r>
                <a:rPr lang="en-US" sz="1400" dirty="0">
                  <a:solidFill>
                    <a:srgbClr val="0070C0"/>
                  </a:solidFill>
                </a:rPr>
                <a:t>)</a:t>
              </a:r>
              <a:endParaRPr lang="en-US" sz="1400" i="1" dirty="0">
                <a:solidFill>
                  <a:srgbClr val="0070C0"/>
                </a:solidFill>
              </a:endParaRP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dirty="0"/>
                <a:t>Understand </a:t>
              </a:r>
              <a:r>
                <a:rPr lang="en-US" sz="1400" dirty="0">
                  <a:solidFill>
                    <a:schemeClr val="accent1"/>
                  </a:solidFill>
                </a:rPr>
                <a:t>discrepancies between data from two detectors</a:t>
              </a:r>
              <a:endParaRPr lang="en-US" sz="1400" dirty="0"/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dirty="0"/>
                <a:t>Finalize the study of </a:t>
              </a:r>
              <a:r>
                <a:rPr lang="en-US" sz="1400" dirty="0">
                  <a:solidFill>
                    <a:schemeClr val="accent1"/>
                  </a:solidFill>
                </a:rPr>
                <a:t>systematic uncertainties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endParaRPr lang="en-US" sz="1600" dirty="0"/>
            </a:p>
            <a:p>
              <a:pPr>
                <a:spcBef>
                  <a:spcPts val="0"/>
                </a:spcBef>
                <a:buFont typeface="Wingdings" panose="05000000000000000000" pitchFamily="2" charset="2"/>
                <a:buChar char="à"/>
              </a:pPr>
              <a:endParaRPr lang="en-US" sz="1400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6CAB575-8ECB-43E5-8609-CE3FBB073281}"/>
              </a:ext>
            </a:extLst>
          </p:cNvPr>
          <p:cNvGrpSpPr/>
          <p:nvPr/>
        </p:nvGrpSpPr>
        <p:grpSpPr>
          <a:xfrm>
            <a:off x="91440" y="3951177"/>
            <a:ext cx="8961064" cy="757983"/>
            <a:chOff x="91440" y="3951177"/>
            <a:chExt cx="8961064" cy="757983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D6A4497-ECD0-4D87-9550-F756E7FF4196}"/>
                </a:ext>
              </a:extLst>
            </p:cNvPr>
            <p:cNvSpPr/>
            <p:nvPr/>
          </p:nvSpPr>
          <p:spPr>
            <a:xfrm>
              <a:off x="91440" y="3951177"/>
              <a:ext cx="8961064" cy="757983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space réservé du contenu 3">
              <a:extLst>
                <a:ext uri="{FF2B5EF4-FFF2-40B4-BE49-F238E27FC236}">
                  <a16:creationId xmlns:a16="http://schemas.microsoft.com/office/drawing/2014/main" id="{ED784090-9E06-48A1-B5B7-9BBEDBE06DCC}"/>
                </a:ext>
              </a:extLst>
            </p:cNvPr>
            <p:cNvSpPr txBox="1">
              <a:spLocks/>
            </p:cNvSpPr>
            <p:nvPr/>
          </p:nvSpPr>
          <p:spPr>
            <a:xfrm>
              <a:off x="91440" y="3995008"/>
              <a:ext cx="8572500" cy="71415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PMTs linearity study </a:t>
              </a:r>
            </a:p>
            <a:p>
              <a:pPr marL="457200" lvl="1" indent="0">
                <a:spcBef>
                  <a:spcPts val="0"/>
                </a:spcBef>
                <a:buNone/>
              </a:pPr>
              <a:r>
                <a:rPr lang="en-US" sz="1400" dirty="0"/>
                <a:t>With LEDs, requires </a:t>
              </a:r>
              <a:r>
                <a:rPr lang="en-US" sz="1400" dirty="0">
                  <a:solidFill>
                    <a:srgbClr val="EB660C"/>
                  </a:solidFill>
                </a:rPr>
                <a:t>per mill precision </a:t>
              </a:r>
              <a:r>
                <a:rPr lang="en-US" sz="1400" dirty="0"/>
                <a:t>level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dirty="0"/>
                <a:t>Understand </a:t>
              </a:r>
              <a:r>
                <a:rPr lang="en-US" sz="1400" dirty="0">
                  <a:solidFill>
                    <a:srgbClr val="EB660C"/>
                  </a:solidFill>
                </a:rPr>
                <a:t>discrepancies </a:t>
              </a:r>
              <a:r>
                <a:rPr lang="en-US" sz="1400" dirty="0">
                  <a:solidFill>
                    <a:schemeClr val="accent1"/>
                  </a:solidFill>
                </a:rPr>
                <a:t>between data from two detectors</a:t>
              </a:r>
              <a:endParaRPr lang="en-US" sz="1400" dirty="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6536424-C515-463F-A196-71ADAE043490}"/>
              </a:ext>
            </a:extLst>
          </p:cNvPr>
          <p:cNvGrpSpPr/>
          <p:nvPr/>
        </p:nvGrpSpPr>
        <p:grpSpPr>
          <a:xfrm>
            <a:off x="82006" y="1722470"/>
            <a:ext cx="8970526" cy="1264570"/>
            <a:chOff x="82006" y="1722470"/>
            <a:chExt cx="8970526" cy="126457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BDCE5FC-D9B3-410F-9C65-1BF1A2731867}"/>
                </a:ext>
              </a:extLst>
            </p:cNvPr>
            <p:cNvSpPr/>
            <p:nvPr/>
          </p:nvSpPr>
          <p:spPr>
            <a:xfrm>
              <a:off x="91468" y="1729102"/>
              <a:ext cx="8961064" cy="1257938"/>
            </a:xfrm>
            <a:prstGeom prst="roundRect">
              <a:avLst>
                <a:gd name="adj" fmla="val 0"/>
              </a:avLst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space réservé du contenu 3">
              <a:extLst>
                <a:ext uri="{FF2B5EF4-FFF2-40B4-BE49-F238E27FC236}">
                  <a16:creationId xmlns:a16="http://schemas.microsoft.com/office/drawing/2014/main" id="{7A3C863A-4ACA-4687-B803-CAF3FC09A727}"/>
                </a:ext>
              </a:extLst>
            </p:cNvPr>
            <p:cNvSpPr txBox="1">
              <a:spLocks/>
            </p:cNvSpPr>
            <p:nvPr/>
          </p:nvSpPr>
          <p:spPr>
            <a:xfrm>
              <a:off x="82006" y="1722470"/>
              <a:ext cx="8810534" cy="12645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EC6608"/>
                </a:buClr>
                <a:buFont typeface="Wingdings" panose="05000000000000000000" pitchFamily="2" charset="2"/>
                <a:buChar char="§"/>
                <a:defRPr sz="1200" kern="1200">
                  <a:solidFill>
                    <a:srgbClr val="102439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sz="1600" dirty="0"/>
                <a:t>New experiment @ </a:t>
              </a:r>
              <a:r>
                <a:rPr lang="en-US" sz="1600" dirty="0">
                  <a:solidFill>
                    <a:srgbClr val="EB660C"/>
                  </a:solidFill>
                </a:rPr>
                <a:t>FRIB</a:t>
              </a:r>
              <a:r>
                <a:rPr lang="en-US" sz="1600" dirty="0"/>
                <a:t> with </a:t>
              </a:r>
              <a:r>
                <a:rPr lang="en-US" sz="1600" dirty="0">
                  <a:solidFill>
                    <a:srgbClr val="EB660C"/>
                  </a:solidFill>
                </a:rPr>
                <a:t>MTAS</a:t>
              </a:r>
              <a:r>
                <a:rPr lang="en-US" sz="1600" dirty="0"/>
                <a:t> in 2027 </a:t>
              </a:r>
              <a:r>
                <a:rPr lang="en-US" sz="1400" dirty="0">
                  <a:solidFill>
                    <a:srgbClr val="0070C0"/>
                  </a:solidFill>
                </a:rPr>
                <a:t>(</a:t>
              </a:r>
              <a:r>
                <a:rPr lang="en-US" sz="1400" i="1" dirty="0">
                  <a:solidFill>
                    <a:srgbClr val="0070C0"/>
                  </a:solidFill>
                </a:rPr>
                <a:t>PhD Ali Saleh</a:t>
              </a:r>
              <a:r>
                <a:rPr lang="en-US" sz="1400" dirty="0">
                  <a:solidFill>
                    <a:srgbClr val="0070C0"/>
                  </a:solidFill>
                </a:rPr>
                <a:t>)</a:t>
              </a:r>
            </a:p>
            <a:p>
              <a:pPr marL="457200" lvl="1" indent="0">
                <a:spcBef>
                  <a:spcPts val="0"/>
                </a:spcBef>
                <a:buNone/>
              </a:pPr>
              <a:r>
                <a:rPr lang="en-US" sz="1400" dirty="0"/>
                <a:t>With </a:t>
              </a:r>
              <a:r>
                <a:rPr lang="en-US" sz="1400" dirty="0">
                  <a:solidFill>
                    <a:schemeClr val="accent1"/>
                  </a:solidFill>
                </a:rPr>
                <a:t>improved setup </a:t>
              </a:r>
              <a:r>
                <a:rPr lang="en-US" sz="1400" dirty="0"/>
                <a:t>(detector positioning &amp; thinner source dead layers)</a:t>
              </a:r>
            </a:p>
            <a:p>
              <a:pPr marL="457200" lvl="1" indent="0">
                <a:spcBef>
                  <a:spcPts val="0"/>
                </a:spcBef>
                <a:buNone/>
              </a:pPr>
              <a:r>
                <a:rPr lang="en-US" sz="1400" dirty="0"/>
                <a:t>With additional off-line </a:t>
              </a:r>
              <a:r>
                <a:rPr lang="en-US" sz="1400" dirty="0">
                  <a:latin typeface="Symbol" panose="05050102010706020507" pitchFamily="18" charset="2"/>
                </a:rPr>
                <a:t>b</a:t>
              </a:r>
              <a:r>
                <a:rPr lang="en-US" sz="1400" dirty="0"/>
                <a:t> sources (</a:t>
              </a:r>
              <a:r>
                <a:rPr lang="en-US" sz="1400" dirty="0">
                  <a:solidFill>
                    <a:schemeClr val="accent1"/>
                  </a:solidFill>
                </a:rPr>
                <a:t>allowed transitions</a:t>
              </a:r>
              <a:r>
                <a:rPr lang="en-US" sz="1400" baseline="30000" dirty="0"/>
                <a:t>114</a:t>
              </a:r>
              <a:r>
                <a:rPr lang="en-US" sz="1400" dirty="0"/>
                <a:t>In and </a:t>
              </a:r>
              <a:r>
                <a:rPr lang="en-US" sz="1400" baseline="30000" dirty="0"/>
                <a:t>32</a:t>
              </a:r>
              <a:r>
                <a:rPr lang="en-US" sz="1400" dirty="0"/>
                <a:t>P) for radiative corrections</a:t>
              </a:r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dirty="0"/>
                <a:t>Improve precision on </a:t>
              </a:r>
              <a:r>
                <a:rPr lang="en-US" sz="1400" dirty="0">
                  <a:solidFill>
                    <a:schemeClr val="accent1"/>
                  </a:solidFill>
                </a:rPr>
                <a:t>bremsstrahlung escape study </a:t>
              </a:r>
              <a:r>
                <a:rPr lang="en-US" sz="1400" dirty="0"/>
                <a:t>for </a:t>
              </a:r>
              <a:r>
                <a:rPr lang="en-US" sz="1400" dirty="0" err="1"/>
                <a:t>bSTILED</a:t>
              </a:r>
              <a:endParaRPr lang="en-US" sz="1400" dirty="0"/>
            </a:p>
            <a:p>
              <a:pPr marL="914400" lvl="2" indent="0">
                <a:spcBef>
                  <a:spcPts val="0"/>
                </a:spcBef>
                <a:buNone/>
              </a:pPr>
              <a:r>
                <a:rPr lang="en-US" sz="1400" dirty="0">
                  <a:solidFill>
                    <a:schemeClr val="accent1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dirty="0"/>
                <a:t>Extract </a:t>
              </a:r>
              <a:r>
                <a:rPr lang="en-US" sz="1400" dirty="0">
                  <a:solidFill>
                    <a:schemeClr val="accent1"/>
                  </a:solidFill>
                </a:rPr>
                <a:t>shape factors </a:t>
              </a:r>
              <a:r>
                <a:rPr lang="en-US" sz="1400" dirty="0"/>
                <a:t>for </a:t>
              </a:r>
              <a:r>
                <a:rPr lang="en-US" sz="1400" baseline="30000" dirty="0"/>
                <a:t>90</a:t>
              </a:r>
              <a:r>
                <a:rPr lang="en-US" sz="1400" dirty="0"/>
                <a:t>Y, </a:t>
              </a:r>
              <a:r>
                <a:rPr lang="en-US" sz="1400" baseline="30000" dirty="0"/>
                <a:t>114</a:t>
              </a:r>
              <a:r>
                <a:rPr lang="en-US" sz="1400" dirty="0"/>
                <a:t>In and </a:t>
              </a:r>
              <a:r>
                <a:rPr lang="en-US" sz="1400" baseline="30000" dirty="0"/>
                <a:t>32</a:t>
              </a:r>
              <a:r>
                <a:rPr lang="en-US" sz="1400" dirty="0"/>
                <a:t>P (</a:t>
              </a:r>
              <a:r>
                <a:rPr lang="en-US" sz="1400" dirty="0">
                  <a:solidFill>
                    <a:schemeClr val="accent1"/>
                  </a:solidFill>
                </a:rPr>
                <a:t>directly</a:t>
              </a:r>
              <a:r>
                <a:rPr lang="en-US" sz="1400" dirty="0"/>
                <a:t> </a:t>
              </a:r>
              <a:r>
                <a:rPr lang="en-US" sz="1400" dirty="0">
                  <a:solidFill>
                    <a:schemeClr val="accent1"/>
                  </a:solidFill>
                </a:rPr>
                <a:t>including </a:t>
              </a:r>
              <a:r>
                <a:rPr lang="en-US" sz="1400" dirty="0" err="1">
                  <a:solidFill>
                    <a:schemeClr val="accent1"/>
                  </a:solidFill>
                </a:rPr>
                <a:t>brem</a:t>
              </a:r>
              <a:r>
                <a:rPr lang="en-US" sz="1400" dirty="0">
                  <a:solidFill>
                    <a:schemeClr val="accent1"/>
                  </a:solidFill>
                </a:rPr>
                <a:t>. corrections</a:t>
              </a:r>
              <a:r>
                <a:rPr lang="en-US" sz="1400" dirty="0"/>
                <a:t>)</a:t>
              </a:r>
            </a:p>
            <a:p>
              <a:pPr lvl="2">
                <a:spcBef>
                  <a:spcPts val="0"/>
                </a:spcBef>
                <a:buFont typeface="Wingdings" panose="05000000000000000000" pitchFamily="2" charset="2"/>
                <a:buChar char="à"/>
              </a:pPr>
              <a:r>
                <a:rPr lang="en-US" sz="1400" dirty="0">
                  <a:solidFill>
                    <a:schemeClr val="tx1"/>
                  </a:solidFill>
                  <a:sym typeface="Wingdings" panose="05000000000000000000" pitchFamily="2" charset="2"/>
                </a:rPr>
                <a:t>P</a:t>
              </a:r>
              <a:r>
                <a:rPr lang="en-US" sz="1400" dirty="0"/>
                <a:t>otentially improve sensitivity to exotic </a:t>
              </a:r>
              <a:r>
                <a:rPr lang="en-US" sz="1400" dirty="0">
                  <a:solidFill>
                    <a:schemeClr val="accent1"/>
                  </a:solidFill>
                </a:rPr>
                <a:t>tensor contributions </a:t>
              </a:r>
              <a:r>
                <a:rPr lang="en-US" sz="1400" dirty="0"/>
                <a:t>in the decay of </a:t>
              </a:r>
              <a:r>
                <a:rPr lang="en-US" sz="1400" baseline="30000" dirty="0"/>
                <a:t>32</a:t>
              </a:r>
              <a:r>
                <a:rPr lang="en-US" sz="1400" dirty="0"/>
                <a:t>P</a:t>
              </a:r>
              <a:endParaRPr lang="en-US" sz="1600" dirty="0"/>
            </a:p>
            <a:p>
              <a:pPr>
                <a:spcBef>
                  <a:spcPts val="0"/>
                </a:spcBef>
                <a:buFont typeface="Wingdings" panose="05000000000000000000" pitchFamily="2" charset="2"/>
                <a:buChar char="à"/>
              </a:pP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360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Longer term prospects</a:t>
            </a:r>
            <a:endParaRPr lang="fr-FR" dirty="0"/>
          </a:p>
        </p:txBody>
      </p:sp>
      <p:sp>
        <p:nvSpPr>
          <p:cNvPr id="46" name="Espace réservé du contenu 3">
            <a:extLst>
              <a:ext uri="{FF2B5EF4-FFF2-40B4-BE49-F238E27FC236}">
                <a16:creationId xmlns:a16="http://schemas.microsoft.com/office/drawing/2014/main" id="{ADAE6912-D3D9-48F4-8C49-B37A1DA9FB50}"/>
              </a:ext>
            </a:extLst>
          </p:cNvPr>
          <p:cNvSpPr txBox="1">
            <a:spLocks/>
          </p:cNvSpPr>
          <p:nvPr/>
        </p:nvSpPr>
        <p:spPr>
          <a:xfrm>
            <a:off x="60960" y="848147"/>
            <a:ext cx="9189664" cy="1960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/>
              <a:t>Prospects for </a:t>
            </a:r>
            <a:r>
              <a:rPr lang="en-US" sz="1600" dirty="0">
                <a:solidFill>
                  <a:schemeClr val="accent1"/>
                </a:solidFill>
              </a:rPr>
              <a:t>phase 2</a:t>
            </a:r>
          </a:p>
          <a:p>
            <a:pPr>
              <a:spcBef>
                <a:spcPts val="0"/>
              </a:spcBef>
            </a:pPr>
            <a:endParaRPr lang="en-US" sz="6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Reaching the 10</a:t>
            </a:r>
            <a:r>
              <a:rPr lang="en-US" sz="1400" baseline="30000" dirty="0"/>
              <a:t>-3</a:t>
            </a:r>
            <a:r>
              <a:rPr lang="en-US" sz="1400" dirty="0"/>
              <a:t> precision level looks currently impossible with both approaches (low and high energy implantations).</a:t>
            </a:r>
            <a:endParaRPr lang="en-US" sz="16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Uncertainties due to </a:t>
            </a:r>
            <a:r>
              <a:rPr lang="en-US" sz="1400" dirty="0">
                <a:solidFill>
                  <a:schemeClr val="accent1"/>
                </a:solidFill>
              </a:rPr>
              <a:t>bremsstrahlung escape</a:t>
            </a:r>
            <a:r>
              <a:rPr lang="en-US" sz="1400" dirty="0"/>
              <a:t> description will remain a limiting effect event after improvements obtained from measurement with MTAS.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50" dirty="0"/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Control of </a:t>
            </a:r>
            <a:r>
              <a:rPr lang="en-US" sz="1400" dirty="0">
                <a:solidFill>
                  <a:schemeClr val="accent1"/>
                </a:solidFill>
              </a:rPr>
              <a:t>scintillator detector linearities </a:t>
            </a:r>
            <a:r>
              <a:rPr lang="en-US" sz="1400" dirty="0"/>
              <a:t>below the  10</a:t>
            </a:r>
            <a:r>
              <a:rPr lang="en-US" sz="1400" baseline="30000" dirty="0"/>
              <a:t>-4</a:t>
            </a:r>
            <a:r>
              <a:rPr lang="en-US" sz="1400" dirty="0"/>
              <a:t> level is very challenging. Other detectors (e.g. semiconductors) are not suitable to be used in an implantation configuration.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6D8B17-5C07-4311-86CB-86A0ECB98130}"/>
              </a:ext>
            </a:extLst>
          </p:cNvPr>
          <p:cNvSpPr txBox="1"/>
          <p:nvPr/>
        </p:nvSpPr>
        <p:spPr>
          <a:xfrm>
            <a:off x="708660" y="3576924"/>
            <a:ext cx="7617791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		      Request to CNRS N&amp;P:</a:t>
            </a:r>
          </a:p>
          <a:p>
            <a:pPr>
              <a:buClr>
                <a:schemeClr val="accent1"/>
              </a:buClr>
            </a:pPr>
            <a:endParaRPr lang="en-US" sz="700" dirty="0">
              <a:solidFill>
                <a:schemeClr val="tx2"/>
              </a:solidFill>
              <a:latin typeface="+mn-lt"/>
            </a:endParaRPr>
          </a:p>
          <a:p>
            <a:pPr lvl="6"/>
            <a:r>
              <a:rPr lang="en-US" dirty="0">
                <a:solidFill>
                  <a:schemeClr val="tx2"/>
                </a:solidFill>
                <a:latin typeface="+mn-lt"/>
              </a:rPr>
              <a:t>No need for 2027 (30 k€ from ANR, application to IRL-NPA for 2027 experiment)</a:t>
            </a:r>
          </a:p>
          <a:p>
            <a:r>
              <a:rPr lang="en-US" dirty="0">
                <a:solidFill>
                  <a:schemeClr val="tx2"/>
                </a:solidFill>
                <a:latin typeface="+mn-lt"/>
              </a:rPr>
              <a:t>Need moderate support for the following years (conferences &amp; meetings)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2DF3302-FA1F-4B67-B0DE-2FF6430212CE}"/>
              </a:ext>
            </a:extLst>
          </p:cNvPr>
          <p:cNvSpPr/>
          <p:nvPr/>
        </p:nvSpPr>
        <p:spPr>
          <a:xfrm>
            <a:off x="91468" y="797135"/>
            <a:ext cx="8961064" cy="2147233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9E4686C-5B0E-43C3-B514-50015E6F3633}"/>
              </a:ext>
            </a:extLst>
          </p:cNvPr>
          <p:cNvSpPr/>
          <p:nvPr/>
        </p:nvSpPr>
        <p:spPr>
          <a:xfrm>
            <a:off x="91468" y="3436620"/>
            <a:ext cx="8961064" cy="1048245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5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FCD7B10-A58C-438B-B765-0557088CCFEC}"/>
              </a:ext>
            </a:extLst>
          </p:cNvPr>
          <p:cNvGrpSpPr/>
          <p:nvPr/>
        </p:nvGrpSpPr>
        <p:grpSpPr>
          <a:xfrm>
            <a:off x="1163920" y="1122013"/>
            <a:ext cx="2169314" cy="3431105"/>
            <a:chOff x="1327784" y="1313297"/>
            <a:chExt cx="2169314" cy="3431105"/>
          </a:xfrm>
        </p:grpSpPr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698EE0E7-1DD5-4FA1-9B6F-23582CBBDC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27784" y="1313297"/>
              <a:ext cx="1284264" cy="854098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B3A79EF-162B-4759-881B-1ED9D3DCE993}"/>
                </a:ext>
              </a:extLst>
            </p:cNvPr>
            <p:cNvSpPr txBox="1"/>
            <p:nvPr/>
          </p:nvSpPr>
          <p:spPr>
            <a:xfrm>
              <a:off x="1337098" y="2352059"/>
              <a:ext cx="2160000" cy="239234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000" tIns="45000" rIns="90000" bIns="45000" anchorCtr="0" compatLnSpc="0">
              <a:spAutoFit/>
            </a:bodyPr>
            <a:lstStyle/>
            <a:p>
              <a:pPr hangingPunct="0"/>
              <a:r>
                <a:rPr lang="fr-FR" sz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V. </a:t>
              </a:r>
              <a:r>
                <a:rPr lang="fr-FR" sz="1200" dirty="0" err="1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Dumenil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chemeClr val="accent1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D.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Etasse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rgbClr val="336799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rPr>
                <a:t>X. Fléchard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R. Garreau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chemeClr val="accent1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rPr>
                <a:t>L.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ea typeface="Noto Sans CJK SC" pitchFamily="2"/>
                  <a:cs typeface="Lohit Devanagari" pitchFamily="2"/>
                </a:rPr>
                <a:t>Hayen</a:t>
              </a:r>
              <a:endParaRPr lang="fr-FR" sz="1200" b="0" i="0" u="none" strike="noStrike" kern="1200" cap="none" dirty="0">
                <a:ln>
                  <a:noFill/>
                </a:ln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M.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Kanafani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chemeClr val="accent1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F.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Lebourgeois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rgbClr val="336799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rPr>
                <a:t>E.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ea typeface="Noto Sans CJK SC" pitchFamily="2"/>
                  <a:cs typeface="Lohit Devanagari" pitchFamily="2"/>
                </a:rPr>
                <a:t>Liénard</a:t>
              </a:r>
              <a:endParaRPr lang="fr-FR" sz="1200" b="0" i="0" u="none" strike="noStrike" kern="1200" cap="none" dirty="0">
                <a:ln>
                  <a:noFill/>
                </a:ln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J. Lory 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rPr>
                <a:t>O.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ea typeface="Noto Sans CJK SC" pitchFamily="2"/>
                  <a:cs typeface="Lohit Devanagari" pitchFamily="2"/>
                </a:rPr>
                <a:t>Naviliat-Cuncic</a:t>
              </a:r>
              <a:endParaRPr lang="fr-FR" sz="1200" b="0" i="0" u="none" strike="noStrike" kern="1200" cap="none" dirty="0">
                <a:ln>
                  <a:noFill/>
                </a:ln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J.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Perronnel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rgbClr val="336799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kern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A. Rani</a:t>
              </a:r>
              <a:endParaRPr lang="fr-FR" sz="1200" b="0" i="0" u="none" strike="noStrike" kern="1200" cap="none" dirty="0">
                <a:ln>
                  <a:noFill/>
                </a:ln>
                <a:solidFill>
                  <a:schemeClr val="accent1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b="0" i="0" u="none" strike="noStrike" kern="1200" cap="none" dirty="0">
                  <a:ln>
                    <a:noFill/>
                  </a:ln>
                  <a:solidFill>
                    <a:srgbClr val="336799"/>
                  </a:solidFill>
                  <a:ea typeface="Noto Sans CJK SC" pitchFamily="2"/>
                  <a:cs typeface="Lohit Devanagari" pitchFamily="2"/>
                </a:rPr>
                <a:t>Ch. Vandamme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785E077-E600-4C35-BCE5-86E072D39863}"/>
              </a:ext>
            </a:extLst>
          </p:cNvPr>
          <p:cNvGrpSpPr/>
          <p:nvPr/>
        </p:nvGrpSpPr>
        <p:grpSpPr>
          <a:xfrm>
            <a:off x="3563189" y="1148619"/>
            <a:ext cx="2097565" cy="3456962"/>
            <a:chOff x="2449912" y="1236840"/>
            <a:chExt cx="2097565" cy="3456962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BF207429-E8E6-4157-AAF0-41F893BE21CB}"/>
                </a:ext>
              </a:extLst>
            </p:cNvPr>
            <p:cNvGrpSpPr/>
            <p:nvPr/>
          </p:nvGrpSpPr>
          <p:grpSpPr>
            <a:xfrm>
              <a:off x="2449912" y="3671609"/>
              <a:ext cx="2074167" cy="1022193"/>
              <a:chOff x="6419812" y="2136561"/>
              <a:chExt cx="2074167" cy="1022193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6C4EAC7B-FE1A-44A0-A436-67BECCBBD3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9812" y="2136561"/>
                <a:ext cx="1595805" cy="965174"/>
              </a:xfrm>
              <a:prstGeom prst="rect">
                <a:avLst/>
              </a:prstGeom>
            </p:spPr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E45D4FF5-62FD-46AD-8087-BA2FB6CCC5E3}"/>
                  </a:ext>
                </a:extLst>
              </p:cNvPr>
              <p:cNvSpPr txBox="1"/>
              <p:nvPr/>
            </p:nvSpPr>
            <p:spPr>
              <a:xfrm>
                <a:off x="6429336" y="2890839"/>
                <a:ext cx="2064643" cy="2679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0000" tIns="45000" rIns="90000" bIns="45000" anchorCtr="0" compatLnSpc="0">
                <a:spAutoFit/>
              </a:bodyPr>
              <a:lstStyle/>
              <a:p>
                <a:pPr hangingPunct="0"/>
                <a:r>
                  <a:rPr lang="fr-FR" sz="1200" b="0" i="0" u="none" strike="noStrike" kern="1200" cap="none" dirty="0">
                    <a:ln>
                      <a:noFill/>
                    </a:ln>
                    <a:ea typeface="Noto Sans CJK SC" pitchFamily="2"/>
                    <a:cs typeface="Lohit Devanagari" pitchFamily="2"/>
                  </a:rPr>
                  <a:t>O. </a:t>
                </a:r>
                <a:r>
                  <a:rPr lang="fr-FR" sz="1200" b="0" i="0" u="none" strike="noStrike" kern="1200" cap="none" dirty="0" err="1">
                    <a:ln>
                      <a:noFill/>
                    </a:ln>
                    <a:ea typeface="Noto Sans CJK SC" pitchFamily="2"/>
                    <a:cs typeface="Lohit Devanagari" pitchFamily="2"/>
                  </a:rPr>
                  <a:t>Naviliat-Cuncic</a:t>
                </a:r>
                <a:endPara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endParaRP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36D70C4D-86E7-4CF3-BE06-D3C7A9929320}"/>
                </a:ext>
              </a:extLst>
            </p:cNvPr>
            <p:cNvGrpSpPr/>
            <p:nvPr/>
          </p:nvGrpSpPr>
          <p:grpSpPr>
            <a:xfrm>
              <a:off x="2482834" y="1236840"/>
              <a:ext cx="2064643" cy="2500844"/>
              <a:chOff x="3451555" y="1175032"/>
              <a:chExt cx="2064643" cy="2500844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6D0BC3D4-116F-4CE1-AA24-E53BBE3CE5BE}"/>
                  </a:ext>
                </a:extLst>
              </p:cNvPr>
              <p:cNvGrpSpPr/>
              <p:nvPr/>
            </p:nvGrpSpPr>
            <p:grpSpPr>
              <a:xfrm>
                <a:off x="3451555" y="1175032"/>
                <a:ext cx="1362268" cy="1519065"/>
                <a:chOff x="3323123" y="1358852"/>
                <a:chExt cx="1362268" cy="1519065"/>
              </a:xfrm>
            </p:grpSpPr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1B4CA09B-F5B6-4615-9BBF-1ECEF7D36AC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71067" y="1358852"/>
                  <a:ext cx="1314324" cy="756000"/>
                </a:xfrm>
                <a:prstGeom prst="rect">
                  <a:avLst/>
                </a:prstGeom>
              </p:spPr>
            </p:pic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9818BA2D-5336-440A-A652-B7E91E012522}"/>
                    </a:ext>
                  </a:extLst>
                </p:cNvPr>
                <p:cNvSpPr txBox="1"/>
                <p:nvPr/>
              </p:nvSpPr>
              <p:spPr>
                <a:xfrm>
                  <a:off x="3323123" y="2078896"/>
                  <a:ext cx="1164960" cy="7990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horz" wrap="square" lIns="90000" tIns="45000" rIns="90000" bIns="45000" anchorCtr="0" compatLnSpc="0">
                  <a:spAutoFit/>
                </a:bodyPr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ea typeface="Noto Sans CJK SC" pitchFamily="2"/>
                      <a:cs typeface="Lohit Devanagari" pitchFamily="2"/>
                    </a:rPr>
                    <a:t>X. </a:t>
                  </a:r>
                  <a:r>
                    <a:rPr lang="fr-FR" sz="1200" b="0" i="0" u="none" strike="noStrike" kern="1200" cap="none" dirty="0" err="1">
                      <a:ln>
                        <a:noFill/>
                      </a:ln>
                      <a:ea typeface="Noto Sans CJK SC" pitchFamily="2"/>
                      <a:cs typeface="Lohit Devanagari" pitchFamily="2"/>
                    </a:rPr>
                    <a:t>Mougeot</a:t>
                  </a:r>
                  <a:endParaRPr lang="fr-FR" sz="1200" b="0" i="0" u="none" strike="noStrike" kern="1200" cap="none" dirty="0">
                    <a:ln>
                      <a:noFill/>
                    </a:ln>
                    <a:ea typeface="Noto Sans CJK SC" pitchFamily="2"/>
                    <a:cs typeface="Lohit Devanagari" pitchFamily="2"/>
                  </a:endParaRPr>
                </a:p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ea typeface="Noto Sans CJK SC" pitchFamily="2"/>
                      <a:cs typeface="Lohit Devanagari" pitchFamily="2"/>
                    </a:rPr>
                    <a:t>S. Leblond</a:t>
                  </a:r>
                </a:p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solidFill>
                        <a:schemeClr val="accent1"/>
                      </a:solidFill>
                      <a:ea typeface="Noto Sans CJK SC" pitchFamily="2"/>
                      <a:cs typeface="Lohit Devanagari" pitchFamily="2"/>
                    </a:rPr>
                    <a:t>G. </a:t>
                  </a:r>
                  <a:r>
                    <a:rPr lang="fr-FR" sz="1200" b="0" i="0" u="none" strike="noStrike" kern="1200" cap="none" dirty="0" err="1">
                      <a:ln>
                        <a:noFill/>
                      </a:ln>
                      <a:solidFill>
                        <a:schemeClr val="accent1"/>
                      </a:solidFill>
                      <a:ea typeface="Noto Sans CJK SC" pitchFamily="2"/>
                      <a:cs typeface="Lohit Devanagari" pitchFamily="2"/>
                    </a:rPr>
                    <a:t>Craveiro</a:t>
                  </a:r>
                  <a:endParaRPr lang="fr-FR" sz="1200" b="0" i="0" u="none" strike="noStrike" kern="1200" cap="none" dirty="0">
                    <a:ln>
                      <a:noFill/>
                    </a:ln>
                    <a:solidFill>
                      <a:schemeClr val="accent1"/>
                    </a:solidFill>
                    <a:ea typeface="Noto Sans CJK SC" pitchFamily="2"/>
                    <a:cs typeface="Lohit Devanagari" pitchFamily="2"/>
                  </a:endParaRPr>
                </a:p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endParaRPr lang="fr-FR" sz="1200" b="0" i="0" u="none" strike="noStrike" kern="1200" cap="none" dirty="0">
                    <a:ln>
                      <a:noFill/>
                    </a:ln>
                    <a:ea typeface="Noto Sans CJK SC" pitchFamily="2"/>
                    <a:cs typeface="Lohit Devanagari" pitchFamily="2"/>
                  </a:endParaRPr>
                </a:p>
              </p:txBody>
            </p:sp>
          </p:grpSp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4869F90-3BFD-484E-A12C-58D3E34D4A18}"/>
                  </a:ext>
                </a:extLst>
              </p:cNvPr>
              <p:cNvGrpSpPr/>
              <p:nvPr/>
            </p:nvGrpSpPr>
            <p:grpSpPr>
              <a:xfrm>
                <a:off x="3451555" y="2644522"/>
                <a:ext cx="2064643" cy="1031354"/>
                <a:chOff x="5644492" y="1109292"/>
                <a:chExt cx="2064643" cy="1031354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E7646E5A-D2F2-49CD-9309-744C0B662669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>
                  <a:lum/>
                  <a:alphaModFix/>
                </a:blip>
                <a:srcRect/>
                <a:stretch>
                  <a:fillRect/>
                </a:stretch>
              </p:blipFill>
              <p:spPr>
                <a:xfrm>
                  <a:off x="5644492" y="1109292"/>
                  <a:ext cx="1841801" cy="3926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29560CF4-43B4-455B-BF59-CD428153AA73}"/>
                    </a:ext>
                  </a:extLst>
                </p:cNvPr>
                <p:cNvSpPr txBox="1"/>
                <p:nvPr/>
              </p:nvSpPr>
              <p:spPr>
                <a:xfrm>
                  <a:off x="5644492" y="1518660"/>
                  <a:ext cx="2064643" cy="62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horz" wrap="square" lIns="90000" tIns="45000" rIns="90000" bIns="45000" anchorCtr="0" compatLnSpc="0">
                  <a:spAutoFit/>
                </a:bodyPr>
                <a:lstStyle/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ea typeface="Noto Sans CJK SC" pitchFamily="2"/>
                      <a:cs typeface="Lohit Devanagari" pitchFamily="2"/>
                    </a:rPr>
                    <a:t>J.C. Thomas</a:t>
                  </a:r>
                </a:p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solidFill>
                        <a:srgbClr val="336799"/>
                      </a:solidFill>
                      <a:ea typeface="Noto Sans CJK SC" pitchFamily="2"/>
                      <a:cs typeface="Lohit Devanagari" pitchFamily="2"/>
                    </a:rPr>
                    <a:t>V. Morel</a:t>
                  </a:r>
                </a:p>
                <a:p>
                  <a:pPr marL="0" marR="0" lvl="0" indent="0" rtl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</a:pPr>
                  <a:r>
                    <a:rPr lang="fr-FR" sz="1200" b="0" i="0" u="none" strike="noStrike" kern="1200" cap="none" dirty="0">
                      <a:ln>
                        <a:noFill/>
                      </a:ln>
                      <a:solidFill>
                        <a:srgbClr val="336799"/>
                      </a:solidFill>
                      <a:ea typeface="Noto Sans CJK SC" pitchFamily="2"/>
                      <a:cs typeface="Lohit Devanagari" pitchFamily="2"/>
                    </a:rPr>
                    <a:t>F. Marie-</a:t>
                  </a:r>
                  <a:r>
                    <a:rPr lang="fr-FR" sz="1200" b="0" i="0" u="none" strike="noStrike" kern="1200" cap="none" dirty="0" err="1">
                      <a:ln>
                        <a:noFill/>
                      </a:ln>
                      <a:solidFill>
                        <a:srgbClr val="336799"/>
                      </a:solidFill>
                      <a:ea typeface="Noto Sans CJK SC" pitchFamily="2"/>
                      <a:cs typeface="Lohit Devanagari" pitchFamily="2"/>
                    </a:rPr>
                    <a:t>Saillenfest</a:t>
                  </a:r>
                  <a:endParaRPr lang="fr-FR" sz="1200" b="0" i="0" u="none" strike="noStrike" kern="1200" cap="none" dirty="0">
                    <a:ln>
                      <a:noFill/>
                    </a:ln>
                    <a:solidFill>
                      <a:srgbClr val="336799"/>
                    </a:solidFill>
                    <a:ea typeface="Noto Sans CJK SC" pitchFamily="2"/>
                    <a:cs typeface="Lohit Devanagari" pitchFamily="2"/>
                  </a:endParaRPr>
                </a:p>
              </p:txBody>
            </p:sp>
          </p:grpSp>
        </p:grp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464F45F-4E03-44D8-96B7-AE2C2F40BD85}"/>
              </a:ext>
            </a:extLst>
          </p:cNvPr>
          <p:cNvSpPr txBox="1"/>
          <p:nvPr/>
        </p:nvSpPr>
        <p:spPr>
          <a:xfrm>
            <a:off x="-46385" y="682122"/>
            <a:ext cx="27911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PhD &amp; Postdoc  </a:t>
            </a:r>
            <a:r>
              <a:rPr lang="en-US" sz="1100" dirty="0">
                <a:solidFill>
                  <a:srgbClr val="336799"/>
                </a:solidFill>
              </a:rPr>
              <a:t>technical</a:t>
            </a:r>
            <a:r>
              <a:rPr lang="en-US" sz="1100" dirty="0"/>
              <a:t> </a:t>
            </a:r>
            <a:r>
              <a:rPr lang="en-US" sz="1100" dirty="0">
                <a:solidFill>
                  <a:srgbClr val="336799"/>
                </a:solidFill>
              </a:rPr>
              <a:t>support   </a:t>
            </a:r>
            <a:r>
              <a:rPr lang="en-US" sz="1100" dirty="0">
                <a:solidFill>
                  <a:schemeClr val="tx1"/>
                </a:solidFill>
              </a:rPr>
              <a:t>others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4110198-BFCE-468B-8324-8282C99ED650}"/>
              </a:ext>
            </a:extLst>
          </p:cNvPr>
          <p:cNvGrpSpPr/>
          <p:nvPr/>
        </p:nvGrpSpPr>
        <p:grpSpPr>
          <a:xfrm>
            <a:off x="5921383" y="1170099"/>
            <a:ext cx="2356095" cy="3389333"/>
            <a:chOff x="5921383" y="1170099"/>
            <a:chExt cx="2356095" cy="3389333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65FB15A6-0498-4CE5-B912-A2A41C3DB89C}"/>
                </a:ext>
              </a:extLst>
            </p:cNvPr>
            <p:cNvGrpSpPr/>
            <p:nvPr/>
          </p:nvGrpSpPr>
          <p:grpSpPr>
            <a:xfrm>
              <a:off x="5925652" y="1170099"/>
              <a:ext cx="2268122" cy="889481"/>
              <a:chOff x="8055043" y="1488627"/>
              <a:chExt cx="2268122" cy="889481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7440C436-63EE-40C1-8F60-0AA30438D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3400" y="1488627"/>
                <a:ext cx="2169765" cy="461665"/>
              </a:xfrm>
              <a:prstGeom prst="rect">
                <a:avLst/>
              </a:prstGeom>
            </p:spPr>
          </p:pic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F663B96-799E-4D89-9B17-7751485428DF}"/>
                  </a:ext>
                </a:extLst>
              </p:cNvPr>
              <p:cNvSpPr txBox="1"/>
              <p:nvPr/>
            </p:nvSpPr>
            <p:spPr>
              <a:xfrm>
                <a:off x="8055043" y="1933158"/>
                <a:ext cx="2064643" cy="44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0000" tIns="45000" rIns="90000" bIns="45000" anchorCtr="0" compatLnSpc="0">
                <a:sp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fr-FR" sz="1200" dirty="0">
                    <a:solidFill>
                      <a:schemeClr val="accent1"/>
                    </a:solidFill>
                    <a:ea typeface="Noto Sans CJK SC" pitchFamily="2"/>
                    <a:cs typeface="Lohit Devanagari" pitchFamily="2"/>
                  </a:rPr>
                  <a:t>T.E. </a:t>
                </a:r>
                <a:r>
                  <a:rPr lang="fr-FR" sz="1200" dirty="0" err="1">
                    <a:solidFill>
                      <a:schemeClr val="accent1"/>
                    </a:solidFill>
                    <a:ea typeface="Noto Sans CJK SC" pitchFamily="2"/>
                    <a:cs typeface="Lohit Devanagari" pitchFamily="2"/>
                  </a:rPr>
                  <a:t>Haugen</a:t>
                </a:r>
                <a:endParaRPr lang="fr-FR" sz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endParaRPr>
              </a:p>
              <a:p>
                <a:pPr hangingPunct="0"/>
                <a:r>
                  <a:rPr lang="fr-FR" sz="1200" b="0" i="0" u="none" strike="noStrike" kern="1200" cap="none" dirty="0">
                    <a:ln>
                      <a:noFill/>
                    </a:ln>
                    <a:ea typeface="Noto Sans CJK SC" pitchFamily="2"/>
                    <a:cs typeface="Lohit Devanagari" pitchFamily="2"/>
                  </a:rPr>
                  <a:t>O. </a:t>
                </a:r>
                <a:r>
                  <a:rPr lang="fr-FR" sz="1200" b="0" i="0" u="none" strike="noStrike" kern="1200" cap="none" dirty="0" err="1">
                    <a:ln>
                      <a:noFill/>
                    </a:ln>
                    <a:ea typeface="Noto Sans CJK SC" pitchFamily="2"/>
                    <a:cs typeface="Lohit Devanagari" pitchFamily="2"/>
                  </a:rPr>
                  <a:t>Naviliat-Cuncic</a:t>
                </a:r>
                <a:endPara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E8206951-CA60-4CDC-B837-52FF3A43F8ED}"/>
                </a:ext>
              </a:extLst>
            </p:cNvPr>
            <p:cNvGrpSpPr/>
            <p:nvPr/>
          </p:nvGrpSpPr>
          <p:grpSpPr>
            <a:xfrm>
              <a:off x="5962003" y="3637393"/>
              <a:ext cx="2064643" cy="922039"/>
              <a:chOff x="8946667" y="2294729"/>
              <a:chExt cx="2064643" cy="922039"/>
            </a:xfrm>
          </p:grpSpPr>
          <p:pic>
            <p:nvPicPr>
              <p:cNvPr id="18" name="Afbeelding 6">
                <a:extLst>
                  <a:ext uri="{FF2B5EF4-FFF2-40B4-BE49-F238E27FC236}">
                    <a16:creationId xmlns:a16="http://schemas.microsoft.com/office/drawing/2014/main" id="{43ADBA6E-FA5B-41AA-AFB9-C618510B22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17212" y="2294729"/>
                <a:ext cx="1680466" cy="604346"/>
              </a:xfrm>
              <a:prstGeom prst="rect">
                <a:avLst/>
              </a:prstGeom>
            </p:spPr>
          </p:pic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8B856D8-D569-4F85-B863-339823A67465}"/>
                  </a:ext>
                </a:extLst>
              </p:cNvPr>
              <p:cNvSpPr txBox="1"/>
              <p:nvPr/>
            </p:nvSpPr>
            <p:spPr>
              <a:xfrm>
                <a:off x="8946667" y="2948853"/>
                <a:ext cx="2064643" cy="2679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0000" tIns="45000" rIns="90000" bIns="45000" anchorCtr="0" compatLnSpc="0">
                <a:sp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fr-FR" sz="1200" dirty="0">
                    <a:solidFill>
                      <a:schemeClr val="accent1"/>
                    </a:solidFill>
                    <a:ea typeface="Noto Sans CJK SC" pitchFamily="2"/>
                    <a:cs typeface="Lohit Devanagari" pitchFamily="2"/>
                  </a:rPr>
                  <a:t>S. </a:t>
                </a:r>
                <a:r>
                  <a:rPr lang="fr-FR" sz="1200" dirty="0" err="1">
                    <a:solidFill>
                      <a:schemeClr val="accent1"/>
                    </a:solidFill>
                    <a:ea typeface="Noto Sans CJK SC" pitchFamily="2"/>
                    <a:cs typeface="Lohit Devanagari" pitchFamily="2"/>
                  </a:rPr>
                  <a:t>Vanlangendonck</a:t>
                </a:r>
                <a:endParaRPr lang="fr-FR" sz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endParaRPr>
              </a:p>
            </p:txBody>
          </p:sp>
        </p:grp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953DD87-D042-4BE1-8C5A-9794C7050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52478" y="2112584"/>
              <a:ext cx="2325000" cy="617129"/>
            </a:xfrm>
            <a:prstGeom prst="rect">
              <a:avLst/>
            </a:prstGeom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FB6BDA8-1097-4EC5-A7FF-49C320347B88}"/>
                </a:ext>
              </a:extLst>
            </p:cNvPr>
            <p:cNvSpPr txBox="1"/>
            <p:nvPr/>
          </p:nvSpPr>
          <p:spPr>
            <a:xfrm>
              <a:off x="5921383" y="2680167"/>
              <a:ext cx="2064643" cy="79902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dirty="0">
                  <a:solidFill>
                    <a:schemeClr val="accent5"/>
                  </a:solidFill>
                  <a:ea typeface="Noto Sans CJK SC" pitchFamily="2"/>
                  <a:cs typeface="Lohit Devanagari" pitchFamily="2"/>
                </a:rPr>
                <a:t>T. King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dirty="0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Th. R</a:t>
              </a:r>
              <a:r>
                <a:rPr lang="fr-FR" sz="1200">
                  <a:solidFill>
                    <a:schemeClr val="accent1"/>
                  </a:solidFill>
                  <a:ea typeface="Noto Sans CJK SC" pitchFamily="2"/>
                  <a:cs typeface="Lohit Devanagari" pitchFamily="2"/>
                </a:rPr>
                <a:t>uland</a:t>
              </a:r>
              <a:endParaRPr lang="fr-FR" sz="1200" dirty="0">
                <a:solidFill>
                  <a:schemeClr val="accent1"/>
                </a:solidFill>
                <a:ea typeface="Noto Sans CJK SC" pitchFamily="2"/>
                <a:cs typeface="Lohit Devanagari" pitchFamily="2"/>
              </a:endParaRP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fr-FR" sz="1200" dirty="0">
                  <a:solidFill>
                    <a:schemeClr val="tx1"/>
                  </a:solidFill>
                  <a:ea typeface="Noto Sans CJK SC" pitchFamily="2"/>
                  <a:cs typeface="Lohit Devanagari" pitchFamily="2"/>
                </a:rPr>
                <a:t>C. </a:t>
              </a:r>
              <a:r>
                <a:rPr lang="fr-FR" sz="1200" dirty="0" err="1">
                  <a:solidFill>
                    <a:schemeClr val="tx1"/>
                  </a:solidFill>
                  <a:ea typeface="Noto Sans CJK SC" pitchFamily="2"/>
                  <a:cs typeface="Lohit Devanagari" pitchFamily="2"/>
                </a:rPr>
                <a:t>Rasco</a:t>
              </a:r>
              <a:endParaRPr lang="fr-FR" sz="1200" dirty="0">
                <a:solidFill>
                  <a:schemeClr val="tx1"/>
                </a:solidFill>
                <a:ea typeface="Noto Sans CJK SC" pitchFamily="2"/>
                <a:cs typeface="Lohit Devanagari" pitchFamily="2"/>
              </a:endParaRPr>
            </a:p>
            <a:p>
              <a:pPr hangingPunct="0"/>
              <a:r>
                <a:rPr lang="fr-FR" sz="1200" kern="1200" dirty="0">
                  <a:ea typeface="Noto Sans CJK SC" pitchFamily="2"/>
                  <a:cs typeface="Lohit Devanagari" pitchFamily="2"/>
                </a:rPr>
                <a:t>K</a:t>
              </a:r>
              <a:r>
                <a:rPr lang="fr-FR" sz="1200" b="0" i="0" u="none" strike="noStrike" kern="1200" cap="none" dirty="0">
                  <a:ln>
                    <a:noFill/>
                  </a:ln>
                  <a:ea typeface="Noto Sans CJK SC" pitchFamily="2"/>
                  <a:cs typeface="Lohit Devanagari" pitchFamily="2"/>
                </a:rPr>
                <a:t>. </a:t>
              </a:r>
              <a:r>
                <a:rPr lang="fr-FR" sz="1200" b="0" i="0" u="none" strike="noStrike" kern="1200" cap="none" dirty="0" err="1">
                  <a:ln>
                    <a:noFill/>
                  </a:ln>
                  <a:ea typeface="Noto Sans CJK SC" pitchFamily="2"/>
                  <a:cs typeface="Lohit Devanagari" pitchFamily="2"/>
                </a:rPr>
                <a:t>Rykaczewski</a:t>
              </a:r>
              <a:endParaRPr lang="fr-FR" sz="1200" b="0" i="0" u="none" strike="noStrike" kern="1200" cap="none" dirty="0">
                <a:ln>
                  <a:noFill/>
                </a:ln>
                <a:ea typeface="Noto Sans CJK SC" pitchFamily="2"/>
                <a:cs typeface="Lohit Devanagari" pitchFamily="2"/>
              </a:endParaRPr>
            </a:p>
          </p:txBody>
        </p:sp>
      </p:grpSp>
      <p:sp>
        <p:nvSpPr>
          <p:cNvPr id="28" name="Titre 1">
            <a:extLst>
              <a:ext uri="{FF2B5EF4-FFF2-40B4-BE49-F238E27FC236}">
                <a16:creationId xmlns:a16="http://schemas.microsoft.com/office/drawing/2014/main" id="{6B612038-892F-4E31-850D-B24732B40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91" y="-145628"/>
            <a:ext cx="7886700" cy="993775"/>
          </a:xfrm>
        </p:spPr>
        <p:txBody>
          <a:bodyPr/>
          <a:lstStyle/>
          <a:p>
            <a:r>
              <a:rPr lang="en-US" sz="2400" dirty="0"/>
              <a:t>Collaboration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3644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6737A-0253-4315-B62E-81BCF957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/>
              <a:t>Scientific production</a:t>
            </a:r>
            <a:endParaRPr lang="fr-FR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724A1DFA-7143-4B9C-9F35-524EEB2D9365}"/>
              </a:ext>
            </a:extLst>
          </p:cNvPr>
          <p:cNvSpPr txBox="1">
            <a:spLocks/>
          </p:cNvSpPr>
          <p:nvPr/>
        </p:nvSpPr>
        <p:spPr>
          <a:xfrm>
            <a:off x="78659" y="767791"/>
            <a:ext cx="9139482" cy="2049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Publications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High precision measurement of the </a:t>
            </a:r>
            <a:r>
              <a:rPr lang="en-US" sz="1600" baseline="30000" dirty="0"/>
              <a:t>6</a:t>
            </a:r>
            <a:r>
              <a:rPr lang="en-US" sz="1600" dirty="0"/>
              <a:t>He Half-life, </a:t>
            </a:r>
            <a:r>
              <a:rPr lang="en-US" sz="1600" dirty="0" err="1">
                <a:solidFill>
                  <a:schemeClr val="accent1"/>
                </a:solidFill>
              </a:rPr>
              <a:t>M.Kanafani</a:t>
            </a:r>
            <a:r>
              <a:rPr lang="en-US" sz="1600" dirty="0">
                <a:solidFill>
                  <a:schemeClr val="accent1"/>
                </a:solidFill>
              </a:rPr>
              <a:t> et al., PRC (2022)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Precision measurements in the beta decay of </a:t>
            </a:r>
            <a:r>
              <a:rPr lang="en-US" sz="1600" baseline="30000" dirty="0"/>
              <a:t>6</a:t>
            </a:r>
            <a:r>
              <a:rPr lang="en-US" sz="1600" dirty="0"/>
              <a:t>He, </a:t>
            </a:r>
            <a:r>
              <a:rPr lang="en-US" sz="1600" dirty="0" err="1">
                <a:solidFill>
                  <a:schemeClr val="accent1"/>
                </a:solidFill>
              </a:rPr>
              <a:t>M.Kanafani</a:t>
            </a:r>
            <a:r>
              <a:rPr lang="en-US" sz="1600" dirty="0">
                <a:solidFill>
                  <a:schemeClr val="accent1"/>
                </a:solidFill>
              </a:rPr>
              <a:t> et al., EPJ Web of Conf (2023)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Backscattering Study of Electrons from 0.1 to 3.4 MeV, </a:t>
            </a:r>
            <a:r>
              <a:rPr lang="en-US" sz="1600" dirty="0" err="1">
                <a:solidFill>
                  <a:schemeClr val="accent1"/>
                </a:solidFill>
              </a:rPr>
              <a:t>M.Kanafani</a:t>
            </a:r>
            <a:r>
              <a:rPr lang="en-US" sz="1600" dirty="0">
                <a:solidFill>
                  <a:schemeClr val="accent1"/>
                </a:solidFill>
              </a:rPr>
              <a:t> et al., PRC (2026)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Optical studies of scintillation detectors for precision b energy measurements,  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     </a:t>
            </a:r>
            <a:r>
              <a:rPr lang="en-US" sz="1600" dirty="0">
                <a:solidFill>
                  <a:schemeClr val="accent1"/>
                </a:solidFill>
              </a:rPr>
              <a:t>S. </a:t>
            </a:r>
            <a:r>
              <a:rPr lang="en-US" sz="1600" dirty="0" err="1">
                <a:solidFill>
                  <a:schemeClr val="accent1"/>
                </a:solidFill>
              </a:rPr>
              <a:t>Vanlangendonck</a:t>
            </a:r>
            <a:r>
              <a:rPr lang="en-US" sz="1600" dirty="0">
                <a:solidFill>
                  <a:schemeClr val="accent1"/>
                </a:solidFill>
              </a:rPr>
              <a:t> et al., </a:t>
            </a:r>
            <a:r>
              <a:rPr lang="en-US" sz="1600" dirty="0" err="1">
                <a:solidFill>
                  <a:schemeClr val="accent1"/>
                </a:solidFill>
              </a:rPr>
              <a:t>arXiv</a:t>
            </a:r>
            <a:r>
              <a:rPr lang="en-US" sz="1600" dirty="0">
                <a:solidFill>
                  <a:schemeClr val="accent1"/>
                </a:solidFill>
              </a:rPr>
              <a:t> 2511,0508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Study of Bremsstrahlung Radiation Escape for beta shape measurements,</a:t>
            </a:r>
          </a:p>
          <a:p>
            <a:pPr marL="457200" lvl="1" indent="0">
              <a:buNone/>
              <a:defRPr/>
            </a:pPr>
            <a:r>
              <a:rPr lang="en-US" sz="1600" dirty="0">
                <a:solidFill>
                  <a:schemeClr val="accent1"/>
                </a:solidFill>
              </a:rPr>
              <a:t>     X. </a:t>
            </a:r>
            <a:r>
              <a:rPr lang="en-US" sz="1600" dirty="0" err="1">
                <a:solidFill>
                  <a:schemeClr val="accent1"/>
                </a:solidFill>
              </a:rPr>
              <a:t>Fléchard</a:t>
            </a:r>
            <a:r>
              <a:rPr lang="en-US" sz="1600" dirty="0">
                <a:solidFill>
                  <a:schemeClr val="accent1"/>
                </a:solidFill>
              </a:rPr>
              <a:t> et al., to be submitted to PRC</a:t>
            </a:r>
          </a:p>
          <a:p>
            <a:pPr marL="457200" lvl="1" indent="0">
              <a:buNone/>
              <a:defRPr/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en-US" sz="15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B99BD7-9D4A-429C-84E9-776B5E664601}"/>
              </a:ext>
            </a:extLst>
          </p:cNvPr>
          <p:cNvSpPr txBox="1">
            <a:spLocks/>
          </p:cNvSpPr>
          <p:nvPr/>
        </p:nvSpPr>
        <p:spPr>
          <a:xfrm>
            <a:off x="78659" y="3071046"/>
            <a:ext cx="8725730" cy="13531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C6608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1024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r-FR" sz="1900" dirty="0">
                <a:solidFill>
                  <a:srgbClr val="336799"/>
                </a:solidFill>
              </a:rPr>
              <a:t>  </a:t>
            </a:r>
            <a:r>
              <a:rPr lang="fr-FR" sz="1900" dirty="0" err="1">
                <a:solidFill>
                  <a:srgbClr val="002060"/>
                </a:solidFill>
              </a:rPr>
              <a:t>Conferences</a:t>
            </a:r>
            <a:r>
              <a:rPr lang="fr-FR" sz="1900" dirty="0">
                <a:solidFill>
                  <a:srgbClr val="002060"/>
                </a:solidFill>
              </a:rPr>
              <a:t> and workshops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schemeClr val="tx2"/>
                </a:solidFill>
              </a:rPr>
              <a:t>Posters: </a:t>
            </a:r>
            <a:r>
              <a:rPr lang="en-US" sz="1400" dirty="0">
                <a:solidFill>
                  <a:schemeClr val="tx2"/>
                </a:solidFill>
              </a:rPr>
              <a:t>SSP 2022, PSI 2022, ARIS 2023, EJC 2025, EUNPC2025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2"/>
                </a:solidFill>
              </a:rPr>
              <a:t>Talks:  </a:t>
            </a:r>
            <a:r>
              <a:rPr lang="en-US" sz="1400" dirty="0"/>
              <a:t>Colloque GANIL 2021, JRJC 2021, LISE Workshop 2022, ISOL-France 2022, INPC 2022, </a:t>
            </a:r>
            <a:r>
              <a:rPr lang="en-US" sz="1400" dirty="0" err="1"/>
              <a:t>PhyNuBE</a:t>
            </a:r>
            <a:r>
              <a:rPr lang="en-US" sz="1400" dirty="0"/>
              <a:t> 2023, Colloque GANIL 2023, Workshop LISE 2024, JRJC 2024, ISOL-France 2025, INPC 2025, ESNT Workshop 2025, EUNPC 2025, GDR INF 2025, Bormio 2026, ISOL-France 2026, Workshop ESNT 2026 </a:t>
            </a:r>
            <a:endParaRPr lang="fr-FR" sz="1400" dirty="0"/>
          </a:p>
          <a:p>
            <a:pPr>
              <a:spcBef>
                <a:spcPts val="0"/>
              </a:spcBef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831375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LPC Caen_20241128">
  <a:themeElements>
    <a:clrScheme name="LPCCAEN2025">
      <a:dk1>
        <a:srgbClr val="000000"/>
      </a:dk1>
      <a:lt1>
        <a:srgbClr val="FFFFFF"/>
      </a:lt1>
      <a:dk2>
        <a:srgbClr val="112438"/>
      </a:dk2>
      <a:lt2>
        <a:srgbClr val="FFFFFF"/>
      </a:lt2>
      <a:accent1>
        <a:srgbClr val="EB660C"/>
      </a:accent1>
      <a:accent2>
        <a:srgbClr val="D2D8EF"/>
      </a:accent2>
      <a:accent3>
        <a:srgbClr val="1E3E62"/>
      </a:accent3>
      <a:accent4>
        <a:srgbClr val="18396E"/>
      </a:accent4>
      <a:accent5>
        <a:srgbClr val="2C599D"/>
      </a:accent5>
      <a:accent6>
        <a:srgbClr val="5C83C4"/>
      </a:accent6>
      <a:hlink>
        <a:srgbClr val="FB9B51"/>
      </a:hlink>
      <a:folHlink>
        <a:srgbClr val="F1D9AE"/>
      </a:folHlink>
    </a:clrScheme>
    <a:fontScheme name="Personnalisé 1">
      <a:majorFont>
        <a:latin typeface="Exo 2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 LPC Caen_20241128" id="{04A84A7B-46D8-42CE-B4A1-DBEDF05C7D69}" vid="{69AEF9BC-7C7A-4F2E-BF51-5BD43033636A}"/>
    </a:ext>
  </a:extLst>
</a:theme>
</file>

<file path=ppt/theme/theme2.xml><?xml version="1.0" encoding="utf-8"?>
<a:theme xmlns:a="http://schemas.openxmlformats.org/drawingml/2006/main" name="TEXTE">
  <a:themeElements>
    <a:clrScheme name="LPCCAEN2025">
      <a:dk1>
        <a:srgbClr val="000000"/>
      </a:dk1>
      <a:lt1>
        <a:srgbClr val="FFFFFF"/>
      </a:lt1>
      <a:dk2>
        <a:srgbClr val="112438"/>
      </a:dk2>
      <a:lt2>
        <a:srgbClr val="FFFFFF"/>
      </a:lt2>
      <a:accent1>
        <a:srgbClr val="EB660C"/>
      </a:accent1>
      <a:accent2>
        <a:srgbClr val="D2D8EF"/>
      </a:accent2>
      <a:accent3>
        <a:srgbClr val="1E3E62"/>
      </a:accent3>
      <a:accent4>
        <a:srgbClr val="18396E"/>
      </a:accent4>
      <a:accent5>
        <a:srgbClr val="2C599D"/>
      </a:accent5>
      <a:accent6>
        <a:srgbClr val="5C83C4"/>
      </a:accent6>
      <a:hlink>
        <a:srgbClr val="FB9B51"/>
      </a:hlink>
      <a:folHlink>
        <a:srgbClr val="F1D9AE"/>
      </a:folHlink>
    </a:clrScheme>
    <a:fontScheme name="Personnalisé 1">
      <a:majorFont>
        <a:latin typeface="Exo 2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LPC Caen_20241128</Template>
  <TotalTime>21596</TotalTime>
  <Words>1242</Words>
  <Application>Microsoft Office PowerPoint</Application>
  <PresentationFormat>Affichage à l'écran (16:9)</PresentationFormat>
  <Paragraphs>159</Paragraphs>
  <Slides>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Montserrat</vt:lpstr>
      <vt:lpstr>Symbol</vt:lpstr>
      <vt:lpstr>Wingdings</vt:lpstr>
      <vt:lpstr>Lato</vt:lpstr>
      <vt:lpstr>Exo 2</vt:lpstr>
      <vt:lpstr>Arial</vt:lpstr>
      <vt:lpstr>Allerta Stencil</vt:lpstr>
      <vt:lpstr>Cambria Math</vt:lpstr>
      <vt:lpstr>Calibri</vt:lpstr>
      <vt:lpstr>Thème LPC Caen_20241128</vt:lpstr>
      <vt:lpstr>TEXTE</vt:lpstr>
      <vt:lpstr>bSTILED b:Search for Tensor Interactions in nucLear bEta Decay</vt:lpstr>
      <vt:lpstr>Search for BSM Physics at TeV scale in beta decay</vt:lpstr>
      <vt:lpstr>Project genesis and resources</vt:lpstr>
      <vt:lpstr>Experimental campaigns</vt:lpstr>
      <vt:lpstr>Status &amp; production</vt:lpstr>
      <vt:lpstr>Short term (3 years) prospects</vt:lpstr>
      <vt:lpstr>Longer term prospects</vt:lpstr>
      <vt:lpstr>Collaboration</vt:lpstr>
      <vt:lpstr>Scientific production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 guesnon</dc:creator>
  <cp:lastModifiedBy>xavier flechard</cp:lastModifiedBy>
  <cp:revision>563</cp:revision>
  <dcterms:created xsi:type="dcterms:W3CDTF">2024-12-19T14:07:37Z</dcterms:created>
  <dcterms:modified xsi:type="dcterms:W3CDTF">2026-10-16T13:55:25Z</dcterms:modified>
</cp:coreProperties>
</file>