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  <p:sldMasterId id="2147483692" r:id="rId3"/>
    <p:sldMasterId id="2147483705" r:id="rId4"/>
  </p:sldMasterIdLst>
  <p:notesMasterIdLst>
    <p:notesMasterId r:id="rId29"/>
  </p:notesMasterIdLst>
  <p:handoutMasterIdLst>
    <p:handoutMasterId r:id="rId30"/>
  </p:handoutMasterIdLst>
  <p:sldIdLst>
    <p:sldId id="258" r:id="rId5"/>
    <p:sldId id="260" r:id="rId6"/>
    <p:sldId id="267" r:id="rId7"/>
    <p:sldId id="273" r:id="rId8"/>
    <p:sldId id="278" r:id="rId9"/>
    <p:sldId id="266" r:id="rId10"/>
    <p:sldId id="268" r:id="rId11"/>
    <p:sldId id="293" r:id="rId12"/>
    <p:sldId id="264" r:id="rId13"/>
    <p:sldId id="269" r:id="rId14"/>
    <p:sldId id="261" r:id="rId15"/>
    <p:sldId id="276" r:id="rId16"/>
    <p:sldId id="283" r:id="rId17"/>
    <p:sldId id="284" r:id="rId18"/>
    <p:sldId id="262" r:id="rId19"/>
    <p:sldId id="279" r:id="rId20"/>
    <p:sldId id="271" r:id="rId21"/>
    <p:sldId id="289" r:id="rId22"/>
    <p:sldId id="263" r:id="rId23"/>
    <p:sldId id="297" r:id="rId24"/>
    <p:sldId id="295" r:id="rId25"/>
    <p:sldId id="294" r:id="rId26"/>
    <p:sldId id="272" r:id="rId27"/>
    <p:sldId id="257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0000CC"/>
    <a:srgbClr val="CACD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11" autoAdjust="0"/>
    <p:restoredTop sz="94660"/>
  </p:normalViewPr>
  <p:slideViewPr>
    <p:cSldViewPr snapToGrid="0">
      <p:cViewPr varScale="1">
        <p:scale>
          <a:sx n="68" d="100"/>
          <a:sy n="68" d="100"/>
        </p:scale>
        <p:origin x="8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191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.ganil.priv\utilisateurs\thomasjc\Mes%20documents\home\DESIR\Meetings\2026\2026.03.16-20_Wks_LoI_DESIR\LoI\R&#233;cap_LoI_11.03.20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.ganil.priv\utilisateurs\thomasjc\Mes%20documents\home\DESIR\Meetings\2026\2026.03.16-20_Wks_LoI_DESIR\LoI\R&#233;cap_LoI_11.03.202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.ganil.priv\utilisateurs\thomasjc\Mes%20documents\home\DESIR\Meetings\2026\2026.03.16-20_Wks_LoI_DESIR\LoI\R&#233;cap_LoI_11.03.2026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657-40C2-88E4-F591CB7F051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657-40C2-88E4-F591CB7F051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657-40C2-88E4-F591CB7F051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657-40C2-88E4-F591CB7F051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7657-40C2-88E4-F591CB7F051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7657-40C2-88E4-F591CB7F051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7657-40C2-88E4-F591CB7F051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7657-40C2-88E4-F591CB7F051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7657-40C2-88E4-F591CB7F0518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7657-40C2-88E4-F591CB7F0518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7657-40C2-88E4-F591CB7F0518}"/>
              </c:ext>
            </c:extLst>
          </c:dPt>
          <c:dLbls>
            <c:dLbl>
              <c:idx val="1"/>
              <c:layout>
                <c:manualLayout>
                  <c:x val="-8.9689448231292157E-2"/>
                  <c:y val="0.1495396906504823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657-40C2-88E4-F591CB7F0518}"/>
                </c:ext>
              </c:extLst>
            </c:dLbl>
            <c:dLbl>
              <c:idx val="2"/>
              <c:layout>
                <c:manualLayout>
                  <c:x val="-0.17783527270528066"/>
                  <c:y val="2.654464815655633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657-40C2-88E4-F591CB7F0518}"/>
                </c:ext>
              </c:extLst>
            </c:dLbl>
            <c:dLbl>
              <c:idx val="3"/>
              <c:layout>
                <c:manualLayout>
                  <c:x val="0.15627045301478426"/>
                  <c:y val="-0.2057336553885658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657-40C2-88E4-F591CB7F0518}"/>
                </c:ext>
              </c:extLst>
            </c:dLbl>
            <c:dLbl>
              <c:idx val="4"/>
              <c:layout>
                <c:manualLayout>
                  <c:x val="0.10138900806895676"/>
                  <c:y val="5.001060391049445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7657-40C2-88E4-F591CB7F0518}"/>
                </c:ext>
              </c:extLst>
            </c:dLbl>
            <c:dLbl>
              <c:idx val="5"/>
              <c:layout>
                <c:manualLayout>
                  <c:x val="0.11562771024709693"/>
                  <c:y val="6.8786998040055697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7657-40C2-88E4-F591CB7F0518}"/>
                </c:ext>
              </c:extLst>
            </c:dLbl>
            <c:dLbl>
              <c:idx val="7"/>
              <c:layout>
                <c:manualLayout>
                  <c:x val="0.11730748953581413"/>
                  <c:y val="0.1446056697472569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7657-40C2-88E4-F591CB7F0518}"/>
                </c:ext>
              </c:extLst>
            </c:dLbl>
            <c:dLbl>
              <c:idx val="8"/>
              <c:layout>
                <c:manualLayout>
                  <c:x val="4.3736956379250784E-2"/>
                  <c:y val="6.5741398378242194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7657-40C2-88E4-F591CB7F0518}"/>
                </c:ext>
              </c:extLst>
            </c:dLbl>
            <c:dLbl>
              <c:idx val="9"/>
              <c:layout>
                <c:manualLayout>
                  <c:x val="5.1719786850098738E-2"/>
                  <c:y val="0.1579890146333964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7657-40C2-88E4-F591CB7F0518}"/>
                </c:ext>
              </c:extLst>
            </c:dLbl>
            <c:dLbl>
              <c:idx val="10"/>
              <c:layout>
                <c:manualLayout>
                  <c:x val="6.4130521858820649E-2"/>
                  <c:y val="0.1251047936792153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7657-40C2-88E4-F591CB7F0518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'LoI (2)'!$B$72:$B$82</c:f>
              <c:strCache>
                <c:ptCount val="11"/>
                <c:pt idx="0">
                  <c:v>IRFU</c:v>
                </c:pt>
                <c:pt idx="1">
                  <c:v>GANIL</c:v>
                </c:pt>
                <c:pt idx="2">
                  <c:v>LP2iB</c:v>
                </c:pt>
                <c:pt idx="3">
                  <c:v>IJCLab</c:v>
                </c:pt>
                <c:pt idx="4">
                  <c:v>LPCC</c:v>
                </c:pt>
                <c:pt idx="5">
                  <c:v>Subatech</c:v>
                </c:pt>
                <c:pt idx="6">
                  <c:v>IPNL</c:v>
                </c:pt>
                <c:pt idx="7">
                  <c:v>Spain</c:v>
                </c:pt>
                <c:pt idx="8">
                  <c:v>India</c:v>
                </c:pt>
                <c:pt idx="9">
                  <c:v>Turkey</c:v>
                </c:pt>
                <c:pt idx="10">
                  <c:v>Belgium</c:v>
                </c:pt>
              </c:strCache>
            </c:strRef>
          </c:cat>
          <c:val>
            <c:numRef>
              <c:f>'LoI (2)'!$C$72:$C$82</c:f>
              <c:numCache>
                <c:formatCode>General</c:formatCode>
                <c:ptCount val="11"/>
                <c:pt idx="0">
                  <c:v>1</c:v>
                </c:pt>
                <c:pt idx="1">
                  <c:v>6</c:v>
                </c:pt>
                <c:pt idx="2">
                  <c:v>9</c:v>
                </c:pt>
                <c:pt idx="3">
                  <c:v>23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7657-40C2-88E4-F591CB7F051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76-4029-A4C7-62EA4F29642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076-4029-A4C7-62EA4F29642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076-4029-A4C7-62EA4F29642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076-4029-A4C7-62EA4F29642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4076-4029-A4C7-62EA4F296426}"/>
              </c:ext>
            </c:extLst>
          </c:dPt>
          <c:dLbls>
            <c:dLbl>
              <c:idx val="3"/>
              <c:layout>
                <c:manualLayout>
                  <c:x val="7.3502106875155362E-2"/>
                  <c:y val="0.2155097103993914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4076-4029-A4C7-62EA4F296426}"/>
                </c:ext>
              </c:extLst>
            </c:dLbl>
            <c:dLbl>
              <c:idx val="4"/>
              <c:layout>
                <c:manualLayout>
                  <c:x val="9.6370491331983967E-3"/>
                  <c:y val="0.1312593757182667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4076-4029-A4C7-62EA4F296426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'LoI (2)'!$C$64:$C$68</c:f>
              <c:strCache>
                <c:ptCount val="5"/>
                <c:pt idx="0">
                  <c:v>Nuclear structure</c:v>
                </c:pt>
                <c:pt idx="1">
                  <c:v>Astrophysics</c:v>
                </c:pt>
                <c:pt idx="2">
                  <c:v>Fundamental interactions</c:v>
                </c:pt>
                <c:pt idx="3">
                  <c:v>Exotic decays</c:v>
                </c:pt>
                <c:pt idx="4">
                  <c:v>Interdisciplinary</c:v>
                </c:pt>
              </c:strCache>
            </c:strRef>
          </c:cat>
          <c:val>
            <c:numRef>
              <c:f>'LoI (2)'!$F$64:$F$68</c:f>
              <c:numCache>
                <c:formatCode>General</c:formatCode>
                <c:ptCount val="5"/>
                <c:pt idx="0">
                  <c:v>32</c:v>
                </c:pt>
                <c:pt idx="1">
                  <c:v>7</c:v>
                </c:pt>
                <c:pt idx="2">
                  <c:v>7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076-4029-A4C7-62EA4F29642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328314824777162"/>
          <c:y val="8.8434148747647837E-2"/>
          <c:w val="0.39937976096887634"/>
          <c:h val="0.82925642790770004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spcAft>
              <a:spcPts val="600"/>
            </a:spcAft>
            <a:defRPr sz="14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184790854631545E-2"/>
          <c:y val="7.3579114675630747E-2"/>
          <c:w val="0.5707225259633244"/>
          <c:h val="0.7971576812759193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74C-4C42-A214-C278D471F2A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74C-4C42-A214-C278D471F2A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74C-4C42-A214-C278D471F2A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74C-4C42-A214-C278D471F2A4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'LoI (2)'!$G$54:$J$54</c:f>
              <c:strCache>
                <c:ptCount val="4"/>
                <c:pt idx="0">
                  <c:v>S3-LEB</c:v>
                </c:pt>
                <c:pt idx="1">
                  <c:v>BESTIOL</c:v>
                </c:pt>
                <c:pt idx="2">
                  <c:v>LUMIERE</c:v>
                </c:pt>
                <c:pt idx="3">
                  <c:v>DETRAP</c:v>
                </c:pt>
              </c:strCache>
            </c:strRef>
          </c:cat>
          <c:val>
            <c:numRef>
              <c:f>'LoI (2)'!$G$55:$J$55</c:f>
              <c:numCache>
                <c:formatCode>General</c:formatCode>
                <c:ptCount val="4"/>
                <c:pt idx="0">
                  <c:v>4</c:v>
                </c:pt>
                <c:pt idx="1">
                  <c:v>29</c:v>
                </c:pt>
                <c:pt idx="2">
                  <c:v>15</c:v>
                </c:pt>
                <c:pt idx="3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74C-4C42-A214-C278D471F2A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9360347398435673"/>
          <c:y val="0.18343168240860841"/>
          <c:w val="0.27513040521097654"/>
          <c:h val="0.63341286515519657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FF9A8-5884-410A-BDE4-A2502EB35C90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1C3984-B481-409A-8D3B-340C2127F7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27185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AC4EBF-6AB1-41B4-A74F-EAE63BF7AAC5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A61280-52C6-49D4-A4AE-D4E34C342D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791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seu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0E2BA01-0E4B-D450-EA29-B3D7944C21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495550" y="2668905"/>
            <a:ext cx="7200900" cy="1520190"/>
          </a:xfrm>
          <a:prstGeom prst="rect">
            <a:avLst/>
          </a:prstGeom>
        </p:spPr>
      </p:pic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08DA5BD8-C4D6-207B-4C7D-26B923588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8001"/>
            <a:ext cx="1800225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3004228E-A1D3-107C-CD03-5E01B1840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8001"/>
            <a:ext cx="2906816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Réunion de clôture EQUIPEX DESIR -  20/01/2025</a:t>
            </a:r>
            <a:endParaRPr lang="fr-FR" dirty="0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351C997C-4506-BCCC-5373-325AA0E6A1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8001"/>
            <a:ext cx="50408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9877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Réunion de clôture EQUIPEX DESIR -  20/01/2025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93654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" y="284"/>
            <a:ext cx="12611796" cy="655236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rgbClr val="ED7D3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D0E8317-6100-4728-184D-31EFF1753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9" name="ZoneTexte 8"/>
          <p:cNvSpPr txBox="1"/>
          <p:nvPr userDrawn="1"/>
        </p:nvSpPr>
        <p:spPr>
          <a:xfrm>
            <a:off x="11221279" y="424689"/>
            <a:ext cx="967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1D1D74"/>
                </a:solidFill>
                <a:latin typeface="Arial Narrow" panose="020B0606020202030204" pitchFamily="34" charset="0"/>
              </a:rPr>
              <a:t>DESIR</a:t>
            </a:r>
            <a:endParaRPr lang="fr-FR" sz="2000" dirty="0">
              <a:solidFill>
                <a:srgbClr val="1D1D74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" name="Connecteur droit 9"/>
          <p:cNvCxnSpPr/>
          <p:nvPr userDrawn="1"/>
        </p:nvCxnSpPr>
        <p:spPr>
          <a:xfrm flipH="1">
            <a:off x="1" y="655521"/>
            <a:ext cx="11221278" cy="0"/>
          </a:xfrm>
          <a:prstGeom prst="line">
            <a:avLst/>
          </a:prstGeom>
          <a:ln w="28575" cap="flat">
            <a:gradFill flip="none" rotWithShape="1">
              <a:gsLst>
                <a:gs pos="46000">
                  <a:srgbClr val="9494BD"/>
                </a:gs>
                <a:gs pos="0">
                  <a:schemeClr val="bg1"/>
                </a:gs>
                <a:gs pos="100000">
                  <a:srgbClr val="1D1D74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730" y="40121"/>
            <a:ext cx="1889990" cy="403198"/>
          </a:xfrm>
          <a:prstGeom prst="rect">
            <a:avLst/>
          </a:prstGeom>
        </p:spPr>
      </p:pic>
      <p:sp>
        <p:nvSpPr>
          <p:cNvPr id="15" name="Espace réservé du pied de page 2">
            <a:extLst>
              <a:ext uri="{FF2B5EF4-FFF2-40B4-BE49-F238E27FC236}">
                <a16:creationId xmlns:a16="http://schemas.microsoft.com/office/drawing/2014/main" id="{B6450D56-F435-4A27-B920-5376803E8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4498" y="6318001"/>
            <a:ext cx="2906816" cy="540000"/>
          </a:xfrm>
        </p:spPr>
        <p:txBody>
          <a:bodyPr/>
          <a:lstStyle>
            <a:lvl1pPr>
              <a:defRPr>
                <a:solidFill>
                  <a:srgbClr val="1D1D74"/>
                </a:solidFill>
              </a:defRPr>
            </a:lvl1pPr>
          </a:lstStyle>
          <a:p>
            <a:r>
              <a:rPr lang="fr-FR" smtClean="0"/>
              <a:t>Réunion de clôture EQUIPEX DESIR -  20/01/2025</a:t>
            </a:r>
            <a:endParaRPr lang="fr-FR" dirty="0"/>
          </a:p>
        </p:txBody>
      </p:sp>
      <p:sp>
        <p:nvSpPr>
          <p:cNvPr id="16" name="Espace réservé du numéro de diapositive 3">
            <a:extLst>
              <a:ext uri="{FF2B5EF4-FFF2-40B4-BE49-F238E27FC236}">
                <a16:creationId xmlns:a16="http://schemas.microsoft.com/office/drawing/2014/main" id="{13F17099-300B-92B2-0055-CA9B48CA8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5325" y="6318001"/>
            <a:ext cx="504083" cy="540000"/>
          </a:xfrm>
        </p:spPr>
        <p:txBody>
          <a:bodyPr/>
          <a:lstStyle>
            <a:lvl1pPr>
              <a:defRPr>
                <a:solidFill>
                  <a:srgbClr val="1D1D74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7" name="Connecteur droit 16"/>
          <p:cNvCxnSpPr/>
          <p:nvPr userDrawn="1"/>
        </p:nvCxnSpPr>
        <p:spPr>
          <a:xfrm flipH="1">
            <a:off x="1" y="6318000"/>
            <a:ext cx="12189100" cy="0"/>
          </a:xfrm>
          <a:prstGeom prst="line">
            <a:avLst/>
          </a:prstGeom>
          <a:ln w="28575" cap="flat">
            <a:gradFill flip="none" rotWithShape="1">
              <a:gsLst>
                <a:gs pos="74000">
                  <a:srgbClr val="F9FCFF"/>
                </a:gs>
                <a:gs pos="0">
                  <a:srgbClr val="EEF8FF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e la date 1">
            <a:extLst>
              <a:ext uri="{FF2B5EF4-FFF2-40B4-BE49-F238E27FC236}">
                <a16:creationId xmlns:a16="http://schemas.microsoft.com/office/drawing/2014/main" id="{C3F002E4-6434-1420-E8D9-7B0AE58D3D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96450" y="6318001"/>
            <a:ext cx="1800225" cy="540000"/>
          </a:xfrm>
        </p:spPr>
        <p:txBody>
          <a:bodyPr/>
          <a:lstStyle>
            <a:lvl1pPr>
              <a:defRPr>
                <a:solidFill>
                  <a:srgbClr val="1D1D74"/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5975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E4176C-7890-FCDE-E3BA-7880D1541F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343025"/>
            <a:ext cx="5292725" cy="4786313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3A68C2-03F0-D3C1-1C1F-532C8A016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1343025"/>
            <a:ext cx="5292724" cy="4786313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D0E8317-6100-4728-184D-31EFF1753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18" name="Espace réservé du pied de page 2">
            <a:extLst>
              <a:ext uri="{FF2B5EF4-FFF2-40B4-BE49-F238E27FC236}">
                <a16:creationId xmlns:a16="http://schemas.microsoft.com/office/drawing/2014/main" id="{B6450D56-F435-4A27-B920-5376803E8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4498" y="6318001"/>
            <a:ext cx="2906816" cy="540000"/>
          </a:xfrm>
        </p:spPr>
        <p:txBody>
          <a:bodyPr/>
          <a:lstStyle>
            <a:lvl1pPr>
              <a:defRPr>
                <a:solidFill>
                  <a:srgbClr val="1D1D74"/>
                </a:solidFill>
              </a:defRPr>
            </a:lvl1pPr>
          </a:lstStyle>
          <a:p>
            <a:r>
              <a:rPr lang="fr-FR" smtClean="0"/>
              <a:t>Réunion de clôture EQUIPEX DESIR -  20/01/2025</a:t>
            </a:r>
            <a:endParaRPr lang="fr-FR" dirty="0" smtClean="0"/>
          </a:p>
        </p:txBody>
      </p:sp>
      <p:sp>
        <p:nvSpPr>
          <p:cNvPr id="19" name="Espace réservé du numéro de diapositive 3">
            <a:extLst>
              <a:ext uri="{FF2B5EF4-FFF2-40B4-BE49-F238E27FC236}">
                <a16:creationId xmlns:a16="http://schemas.microsoft.com/office/drawing/2014/main" id="{13F17099-300B-92B2-0055-CA9B48CA8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5325" y="6318001"/>
            <a:ext cx="504083" cy="540000"/>
          </a:xfrm>
        </p:spPr>
        <p:txBody>
          <a:bodyPr/>
          <a:lstStyle>
            <a:lvl1pPr>
              <a:defRPr>
                <a:solidFill>
                  <a:srgbClr val="1D1D74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0" name="Connecteur droit 19"/>
          <p:cNvCxnSpPr/>
          <p:nvPr userDrawn="1"/>
        </p:nvCxnSpPr>
        <p:spPr>
          <a:xfrm flipH="1">
            <a:off x="1" y="6318000"/>
            <a:ext cx="12189100" cy="0"/>
          </a:xfrm>
          <a:prstGeom prst="line">
            <a:avLst/>
          </a:prstGeom>
          <a:ln w="28575" cap="flat">
            <a:gradFill flip="none" rotWithShape="1">
              <a:gsLst>
                <a:gs pos="74000">
                  <a:srgbClr val="F9FCFF"/>
                </a:gs>
                <a:gs pos="0">
                  <a:srgbClr val="EEF8FF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" y="284"/>
            <a:ext cx="12611796" cy="655236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rgbClr val="ED7D3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11221279" y="424689"/>
            <a:ext cx="967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1D1D74"/>
                </a:solidFill>
                <a:latin typeface="Arial Narrow" panose="020B0606020202030204" pitchFamily="34" charset="0"/>
              </a:rPr>
              <a:t>DESIR</a:t>
            </a:r>
            <a:endParaRPr lang="fr-FR" sz="2000" dirty="0">
              <a:solidFill>
                <a:srgbClr val="1D1D74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4" name="Connecteur droit 23"/>
          <p:cNvCxnSpPr/>
          <p:nvPr userDrawn="1"/>
        </p:nvCxnSpPr>
        <p:spPr>
          <a:xfrm flipH="1">
            <a:off x="1" y="655521"/>
            <a:ext cx="11221278" cy="0"/>
          </a:xfrm>
          <a:prstGeom prst="line">
            <a:avLst/>
          </a:prstGeom>
          <a:ln w="28575" cap="flat">
            <a:gradFill flip="none" rotWithShape="1">
              <a:gsLst>
                <a:gs pos="46000">
                  <a:srgbClr val="9494BD"/>
                </a:gs>
                <a:gs pos="0">
                  <a:schemeClr val="bg1"/>
                </a:gs>
                <a:gs pos="100000">
                  <a:srgbClr val="1D1D74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730" y="40121"/>
            <a:ext cx="1889990" cy="403198"/>
          </a:xfrm>
          <a:prstGeom prst="rect">
            <a:avLst/>
          </a:prstGeom>
        </p:spPr>
      </p:pic>
      <p:sp>
        <p:nvSpPr>
          <p:cNvPr id="21" name="Espace réservé de la date 1">
            <a:extLst>
              <a:ext uri="{FF2B5EF4-FFF2-40B4-BE49-F238E27FC236}">
                <a16:creationId xmlns:a16="http://schemas.microsoft.com/office/drawing/2014/main" id="{C3F002E4-6434-1420-E8D9-7B0AE58D3D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96450" y="6318001"/>
            <a:ext cx="1800225" cy="540000"/>
          </a:xfrm>
        </p:spPr>
        <p:txBody>
          <a:bodyPr/>
          <a:lstStyle>
            <a:lvl1pPr>
              <a:defRPr>
                <a:solidFill>
                  <a:srgbClr val="1D1D74"/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6918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image">
    <p:bg>
      <p:bgPr>
        <a:solidFill>
          <a:srgbClr val="CAC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nuage, plein air, arbre, ciel&#10;&#10;Description générée automatiquement">
            <a:extLst>
              <a:ext uri="{FF2B5EF4-FFF2-40B4-BE49-F238E27FC236}">
                <a16:creationId xmlns:a16="http://schemas.microsoft.com/office/drawing/2014/main" id="{3B74FEEB-0659-65A4-17DA-8B87A72902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59" t="35139" b="10140"/>
          <a:stretch/>
        </p:blipFill>
        <p:spPr>
          <a:xfrm>
            <a:off x="0" y="1989138"/>
            <a:ext cx="12192000" cy="486886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5E7EC10-206A-72F4-91BB-2E65EF32210F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1141413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Réunion de clôture EQUIPEX DESIR -  20/01/2025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O. Naves/</a:t>
            </a:r>
            <a:r>
              <a:rPr lang="fr-FR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Drakodrone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11221279" y="424689"/>
            <a:ext cx="967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1D1D74"/>
                </a:solidFill>
                <a:latin typeface="Arial Narrow" panose="020B0606020202030204" pitchFamily="34" charset="0"/>
              </a:rPr>
              <a:t>DESIR</a:t>
            </a:r>
            <a:endParaRPr lang="fr-FR" sz="2000" dirty="0">
              <a:solidFill>
                <a:srgbClr val="1D1D74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4" name="Connecteur droit 13"/>
          <p:cNvCxnSpPr/>
          <p:nvPr userDrawn="1"/>
        </p:nvCxnSpPr>
        <p:spPr>
          <a:xfrm flipH="1">
            <a:off x="1" y="655521"/>
            <a:ext cx="11221278" cy="0"/>
          </a:xfrm>
          <a:prstGeom prst="line">
            <a:avLst/>
          </a:prstGeom>
          <a:ln w="28575" cap="flat">
            <a:gradFill flip="none" rotWithShape="1">
              <a:gsLst>
                <a:gs pos="46000">
                  <a:srgbClr val="9494BD"/>
                </a:gs>
                <a:gs pos="0">
                  <a:schemeClr val="bg1"/>
                </a:gs>
                <a:gs pos="100000">
                  <a:srgbClr val="1D1D74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730" y="40121"/>
            <a:ext cx="1889990" cy="40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545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bg>
      <p:bgPr>
        <a:solidFill>
          <a:srgbClr val="261F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02E092-44B4-6B96-043F-72E6A77F24E8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3429000"/>
            <a:ext cx="10801350" cy="1439863"/>
          </a:xfrm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7213" y="1989138"/>
            <a:ext cx="3457575" cy="729933"/>
          </a:xfrm>
          <a:prstGeom prst="rect">
            <a:avLst/>
          </a:prstGeom>
        </p:spPr>
      </p:pic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3349804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Réunion de clôture EQUIPEX DESIR -  20/01/2025</a:t>
            </a:r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96450" y="6318001"/>
            <a:ext cx="1800225" cy="540000"/>
          </a:xfrm>
        </p:spPr>
        <p:txBody>
          <a:bodyPr/>
          <a:lstStyle>
            <a:lvl1pPr>
              <a:defRPr>
                <a:solidFill>
                  <a:srgbClr val="60A3B3"/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81958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  <a:lvl2pPr>
              <a:defRPr>
                <a:solidFill>
                  <a:srgbClr val="7030A0"/>
                </a:solidFill>
              </a:defRPr>
            </a:lvl2pPr>
            <a:lvl3pPr>
              <a:defRPr>
                <a:solidFill>
                  <a:srgbClr val="7030A0"/>
                </a:solidFill>
              </a:defRPr>
            </a:lvl3pPr>
            <a:lvl4pPr>
              <a:defRPr>
                <a:solidFill>
                  <a:srgbClr val="7030A0"/>
                </a:solidFill>
              </a:defRPr>
            </a:lvl4pPr>
            <a:lvl5pPr>
              <a:defRPr>
                <a:solidFill>
                  <a:srgbClr val="7030A0"/>
                </a:solidFill>
              </a:defRPr>
            </a:lvl5pPr>
          </a:lstStyle>
          <a:p>
            <a:pPr lvl="0"/>
            <a:r>
              <a:rPr lang="fr-FR" noProof="0" dirty="0" smtClean="0"/>
              <a:t>Cliquez pour modifier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735627" y="0"/>
            <a:ext cx="9456373" cy="404664"/>
          </a:xfrm>
          <a:prstGeom prst="rect">
            <a:avLst/>
          </a:prstGeom>
        </p:spPr>
        <p:txBody>
          <a:bodyPr/>
          <a:lstStyle>
            <a:lvl1pPr algn="r">
              <a:defRPr sz="2400" baseline="0">
                <a:solidFill>
                  <a:srgbClr val="7030A0"/>
                </a:solidFill>
              </a:defRPr>
            </a:lvl1pPr>
          </a:lstStyle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8471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seu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0E2BA01-0E4B-D450-EA29-B3D7944C21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495550" y="2668905"/>
            <a:ext cx="7200900" cy="1520190"/>
          </a:xfrm>
          <a:prstGeom prst="rect">
            <a:avLst/>
          </a:prstGeom>
        </p:spPr>
      </p:pic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08DA5BD8-C4D6-207B-4C7D-26B923588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8001"/>
            <a:ext cx="1800225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3004228E-A1D3-107C-CD03-5E01B1840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8001"/>
            <a:ext cx="2906816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Réunion de clôture EQUIPEX DESIR -  20/01/2025</a:t>
            </a:r>
            <a:endParaRPr lang="fr-FR" dirty="0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351C997C-4506-BCCC-5373-325AA0E6A1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8001"/>
            <a:ext cx="50408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0480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Réunion de clôture EQUIPEX DESIR -  20/01/2025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692" y="62272"/>
            <a:ext cx="1896502" cy="404587"/>
          </a:xfrm>
          <a:prstGeom prst="rect">
            <a:avLst/>
          </a:prstGeom>
        </p:spPr>
      </p:pic>
      <p:sp>
        <p:nvSpPr>
          <p:cNvPr id="13" name="ZoneTexte 12"/>
          <p:cNvSpPr txBox="1"/>
          <p:nvPr userDrawn="1"/>
        </p:nvSpPr>
        <p:spPr>
          <a:xfrm>
            <a:off x="11221279" y="424689"/>
            <a:ext cx="967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DESIR</a:t>
            </a:r>
            <a:endParaRPr lang="fr-FR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 flipH="1">
            <a:off x="1" y="655521"/>
            <a:ext cx="11221278" cy="0"/>
          </a:xfrm>
          <a:prstGeom prst="line">
            <a:avLst/>
          </a:prstGeom>
          <a:ln w="28575" cap="flat">
            <a:gradFill flip="none" rotWithShape="1">
              <a:gsLst>
                <a:gs pos="0">
                  <a:srgbClr val="000064"/>
                </a:gs>
                <a:gs pos="100000">
                  <a:schemeClr val="tx1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78905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" y="284"/>
            <a:ext cx="12611796" cy="655236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rgbClr val="ED7D3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D0E8317-6100-4728-184D-31EFF1753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9" name="ZoneTexte 8"/>
          <p:cNvSpPr txBox="1"/>
          <p:nvPr userDrawn="1"/>
        </p:nvSpPr>
        <p:spPr>
          <a:xfrm>
            <a:off x="11221279" y="424689"/>
            <a:ext cx="967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1D1D74"/>
                </a:solidFill>
                <a:latin typeface="Arial Narrow" panose="020B0606020202030204" pitchFamily="34" charset="0"/>
              </a:rPr>
              <a:t>DESIR</a:t>
            </a:r>
            <a:endParaRPr lang="fr-FR" sz="2000" dirty="0">
              <a:solidFill>
                <a:srgbClr val="1D1D74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" name="Connecteur droit 9"/>
          <p:cNvCxnSpPr/>
          <p:nvPr userDrawn="1"/>
        </p:nvCxnSpPr>
        <p:spPr>
          <a:xfrm flipH="1">
            <a:off x="1" y="655521"/>
            <a:ext cx="11221278" cy="0"/>
          </a:xfrm>
          <a:prstGeom prst="line">
            <a:avLst/>
          </a:prstGeom>
          <a:ln w="28575" cap="flat">
            <a:gradFill flip="none" rotWithShape="1">
              <a:gsLst>
                <a:gs pos="46000">
                  <a:srgbClr val="9494BD"/>
                </a:gs>
                <a:gs pos="0">
                  <a:schemeClr val="bg1"/>
                </a:gs>
                <a:gs pos="100000">
                  <a:srgbClr val="1D1D74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730" y="40121"/>
            <a:ext cx="1889990" cy="403198"/>
          </a:xfrm>
          <a:prstGeom prst="rect">
            <a:avLst/>
          </a:prstGeom>
        </p:spPr>
      </p:pic>
      <p:sp>
        <p:nvSpPr>
          <p:cNvPr id="15" name="Espace réservé du pied de page 2">
            <a:extLst>
              <a:ext uri="{FF2B5EF4-FFF2-40B4-BE49-F238E27FC236}">
                <a16:creationId xmlns:a16="http://schemas.microsoft.com/office/drawing/2014/main" id="{B6450D56-F435-4A27-B920-5376803E8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4498" y="6318001"/>
            <a:ext cx="2906816" cy="540000"/>
          </a:xfrm>
        </p:spPr>
        <p:txBody>
          <a:bodyPr/>
          <a:lstStyle>
            <a:lvl1pPr>
              <a:defRPr>
                <a:solidFill>
                  <a:srgbClr val="1D1D74"/>
                </a:solidFill>
              </a:defRPr>
            </a:lvl1pPr>
          </a:lstStyle>
          <a:p>
            <a:r>
              <a:rPr lang="fr-FR" smtClean="0"/>
              <a:t>Réunion de clôture EQUIPEX DESIR -  20/01/2025</a:t>
            </a:r>
            <a:endParaRPr lang="fr-FR" dirty="0"/>
          </a:p>
        </p:txBody>
      </p:sp>
      <p:sp>
        <p:nvSpPr>
          <p:cNvPr id="16" name="Espace réservé du numéro de diapositive 3">
            <a:extLst>
              <a:ext uri="{FF2B5EF4-FFF2-40B4-BE49-F238E27FC236}">
                <a16:creationId xmlns:a16="http://schemas.microsoft.com/office/drawing/2014/main" id="{13F17099-300B-92B2-0055-CA9B48CA8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5325" y="6318001"/>
            <a:ext cx="504083" cy="540000"/>
          </a:xfrm>
        </p:spPr>
        <p:txBody>
          <a:bodyPr/>
          <a:lstStyle>
            <a:lvl1pPr>
              <a:defRPr>
                <a:solidFill>
                  <a:srgbClr val="1D1D74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7" name="Connecteur droit 16"/>
          <p:cNvCxnSpPr/>
          <p:nvPr userDrawn="1"/>
        </p:nvCxnSpPr>
        <p:spPr>
          <a:xfrm flipH="1">
            <a:off x="1" y="6318000"/>
            <a:ext cx="12189100" cy="0"/>
          </a:xfrm>
          <a:prstGeom prst="line">
            <a:avLst/>
          </a:prstGeom>
          <a:ln w="28575" cap="flat">
            <a:gradFill flip="none" rotWithShape="1">
              <a:gsLst>
                <a:gs pos="74000">
                  <a:srgbClr val="F9FCFF"/>
                </a:gs>
                <a:gs pos="0">
                  <a:srgbClr val="EEF8FF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e la date 1">
            <a:extLst>
              <a:ext uri="{FF2B5EF4-FFF2-40B4-BE49-F238E27FC236}">
                <a16:creationId xmlns:a16="http://schemas.microsoft.com/office/drawing/2014/main" id="{C3F002E4-6434-1420-E8D9-7B0AE58D3D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96450" y="6318001"/>
            <a:ext cx="1800225" cy="540000"/>
          </a:xfrm>
        </p:spPr>
        <p:txBody>
          <a:bodyPr/>
          <a:lstStyle>
            <a:lvl1pPr>
              <a:defRPr>
                <a:solidFill>
                  <a:srgbClr val="1D1D74"/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6138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E4176C-7890-FCDE-E3BA-7880D1541F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343025"/>
            <a:ext cx="5292725" cy="4786313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3A68C2-03F0-D3C1-1C1F-532C8A016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1343025"/>
            <a:ext cx="5292724" cy="4786313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D0E8317-6100-4728-184D-31EFF1753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18" name="Espace réservé du pied de page 2">
            <a:extLst>
              <a:ext uri="{FF2B5EF4-FFF2-40B4-BE49-F238E27FC236}">
                <a16:creationId xmlns:a16="http://schemas.microsoft.com/office/drawing/2014/main" id="{B6450D56-F435-4A27-B920-5376803E8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4498" y="6318001"/>
            <a:ext cx="2906816" cy="540000"/>
          </a:xfrm>
        </p:spPr>
        <p:txBody>
          <a:bodyPr/>
          <a:lstStyle>
            <a:lvl1pPr>
              <a:defRPr>
                <a:solidFill>
                  <a:srgbClr val="1D1D74"/>
                </a:solidFill>
              </a:defRPr>
            </a:lvl1pPr>
          </a:lstStyle>
          <a:p>
            <a:r>
              <a:rPr lang="fr-FR" smtClean="0"/>
              <a:t>Réunion de clôture EQUIPEX DESIR -  20/01/2025</a:t>
            </a:r>
            <a:endParaRPr lang="fr-FR" dirty="0" smtClean="0"/>
          </a:p>
        </p:txBody>
      </p:sp>
      <p:sp>
        <p:nvSpPr>
          <p:cNvPr id="19" name="Espace réservé du numéro de diapositive 3">
            <a:extLst>
              <a:ext uri="{FF2B5EF4-FFF2-40B4-BE49-F238E27FC236}">
                <a16:creationId xmlns:a16="http://schemas.microsoft.com/office/drawing/2014/main" id="{13F17099-300B-92B2-0055-CA9B48CA8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5325" y="6318001"/>
            <a:ext cx="504083" cy="540000"/>
          </a:xfrm>
        </p:spPr>
        <p:txBody>
          <a:bodyPr/>
          <a:lstStyle>
            <a:lvl1pPr>
              <a:defRPr>
                <a:solidFill>
                  <a:srgbClr val="1D1D74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0" name="Connecteur droit 19"/>
          <p:cNvCxnSpPr/>
          <p:nvPr userDrawn="1"/>
        </p:nvCxnSpPr>
        <p:spPr>
          <a:xfrm flipH="1">
            <a:off x="1" y="6318000"/>
            <a:ext cx="12189100" cy="0"/>
          </a:xfrm>
          <a:prstGeom prst="line">
            <a:avLst/>
          </a:prstGeom>
          <a:ln w="28575" cap="flat">
            <a:gradFill flip="none" rotWithShape="1">
              <a:gsLst>
                <a:gs pos="74000">
                  <a:srgbClr val="F9FCFF"/>
                </a:gs>
                <a:gs pos="0">
                  <a:srgbClr val="EEF8FF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" y="284"/>
            <a:ext cx="12611796" cy="655236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rgbClr val="ED7D3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11221279" y="424689"/>
            <a:ext cx="967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1D1D74"/>
                </a:solidFill>
                <a:latin typeface="Arial Narrow" panose="020B0606020202030204" pitchFamily="34" charset="0"/>
              </a:rPr>
              <a:t>DESIR</a:t>
            </a:r>
            <a:endParaRPr lang="fr-FR" sz="2000" dirty="0">
              <a:solidFill>
                <a:srgbClr val="1D1D74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4" name="Connecteur droit 23"/>
          <p:cNvCxnSpPr/>
          <p:nvPr userDrawn="1"/>
        </p:nvCxnSpPr>
        <p:spPr>
          <a:xfrm flipH="1">
            <a:off x="1" y="655521"/>
            <a:ext cx="11221278" cy="0"/>
          </a:xfrm>
          <a:prstGeom prst="line">
            <a:avLst/>
          </a:prstGeom>
          <a:ln w="28575" cap="flat">
            <a:gradFill flip="none" rotWithShape="1">
              <a:gsLst>
                <a:gs pos="46000">
                  <a:srgbClr val="9494BD"/>
                </a:gs>
                <a:gs pos="0">
                  <a:schemeClr val="bg1"/>
                </a:gs>
                <a:gs pos="100000">
                  <a:srgbClr val="1D1D74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730" y="40121"/>
            <a:ext cx="1889990" cy="403198"/>
          </a:xfrm>
          <a:prstGeom prst="rect">
            <a:avLst/>
          </a:prstGeom>
        </p:spPr>
      </p:pic>
      <p:sp>
        <p:nvSpPr>
          <p:cNvPr id="21" name="Espace réservé de la date 1">
            <a:extLst>
              <a:ext uri="{FF2B5EF4-FFF2-40B4-BE49-F238E27FC236}">
                <a16:creationId xmlns:a16="http://schemas.microsoft.com/office/drawing/2014/main" id="{C3F002E4-6434-1420-E8D9-7B0AE58D3D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96450" y="6318001"/>
            <a:ext cx="1800225" cy="540000"/>
          </a:xfrm>
        </p:spPr>
        <p:txBody>
          <a:bodyPr/>
          <a:lstStyle>
            <a:lvl1pPr>
              <a:defRPr>
                <a:solidFill>
                  <a:srgbClr val="1D1D74"/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3108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image">
    <p:bg>
      <p:bgPr>
        <a:solidFill>
          <a:srgbClr val="CAC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nuage, plein air, arbre, ciel&#10;&#10;Description générée automatiquement">
            <a:extLst>
              <a:ext uri="{FF2B5EF4-FFF2-40B4-BE49-F238E27FC236}">
                <a16:creationId xmlns:a16="http://schemas.microsoft.com/office/drawing/2014/main" id="{3B74FEEB-0659-65A4-17DA-8B87A72902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59" t="35139" b="10140"/>
          <a:stretch/>
        </p:blipFill>
        <p:spPr>
          <a:xfrm>
            <a:off x="0" y="1989138"/>
            <a:ext cx="12192000" cy="486886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5E7EC10-206A-72F4-91BB-2E65EF32210F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1141413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Réunion de clôture EQUIPEX DESIR -  20/01/2025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O. Naves/</a:t>
            </a:r>
            <a:r>
              <a:rPr lang="fr-FR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Drakodrone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11221279" y="424689"/>
            <a:ext cx="967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1D1D74"/>
                </a:solidFill>
                <a:latin typeface="Arial Narrow" panose="020B0606020202030204" pitchFamily="34" charset="0"/>
              </a:rPr>
              <a:t>DESIR</a:t>
            </a:r>
            <a:endParaRPr lang="fr-FR" sz="2000" dirty="0">
              <a:solidFill>
                <a:srgbClr val="1D1D74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4" name="Connecteur droit 13"/>
          <p:cNvCxnSpPr/>
          <p:nvPr userDrawn="1"/>
        </p:nvCxnSpPr>
        <p:spPr>
          <a:xfrm flipH="1">
            <a:off x="1" y="655521"/>
            <a:ext cx="11221278" cy="0"/>
          </a:xfrm>
          <a:prstGeom prst="line">
            <a:avLst/>
          </a:prstGeom>
          <a:ln w="28575" cap="flat">
            <a:gradFill flip="none" rotWithShape="1">
              <a:gsLst>
                <a:gs pos="46000">
                  <a:srgbClr val="9494BD"/>
                </a:gs>
                <a:gs pos="0">
                  <a:schemeClr val="bg1"/>
                </a:gs>
                <a:gs pos="100000">
                  <a:srgbClr val="1D1D74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730" y="40121"/>
            <a:ext cx="1889990" cy="40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461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bg>
      <p:bgPr>
        <a:solidFill>
          <a:srgbClr val="261F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02E092-44B4-6B96-043F-72E6A77F24E8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3429000"/>
            <a:ext cx="10801350" cy="1439863"/>
          </a:xfrm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7213" y="1989138"/>
            <a:ext cx="3457575" cy="729933"/>
          </a:xfrm>
          <a:prstGeom prst="rect">
            <a:avLst/>
          </a:prstGeom>
        </p:spPr>
      </p:pic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3349804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Réunion de clôture EQUIPEX DESIR -  20/01/2025</a:t>
            </a:r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96450" y="6318001"/>
            <a:ext cx="1800225" cy="540000"/>
          </a:xfrm>
        </p:spPr>
        <p:txBody>
          <a:bodyPr/>
          <a:lstStyle>
            <a:lvl1pPr>
              <a:defRPr>
                <a:solidFill>
                  <a:srgbClr val="60A3B3"/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960737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  <a:lvl2pPr>
              <a:defRPr>
                <a:solidFill>
                  <a:srgbClr val="7030A0"/>
                </a:solidFill>
              </a:defRPr>
            </a:lvl2pPr>
            <a:lvl3pPr>
              <a:defRPr>
                <a:solidFill>
                  <a:srgbClr val="7030A0"/>
                </a:solidFill>
              </a:defRPr>
            </a:lvl3pPr>
            <a:lvl4pPr>
              <a:defRPr>
                <a:solidFill>
                  <a:srgbClr val="7030A0"/>
                </a:solidFill>
              </a:defRPr>
            </a:lvl4pPr>
            <a:lvl5pPr>
              <a:defRPr>
                <a:solidFill>
                  <a:srgbClr val="7030A0"/>
                </a:solidFill>
              </a:defRPr>
            </a:lvl5pPr>
          </a:lstStyle>
          <a:p>
            <a:pPr lvl="0"/>
            <a:r>
              <a:rPr lang="fr-FR" noProof="0" dirty="0" smtClean="0"/>
              <a:t>Cliquez pour modifier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735627" y="0"/>
            <a:ext cx="9456373" cy="404664"/>
          </a:xfrm>
          <a:prstGeom prst="rect">
            <a:avLst/>
          </a:prstGeom>
        </p:spPr>
        <p:txBody>
          <a:bodyPr/>
          <a:lstStyle>
            <a:lvl1pPr algn="r">
              <a:defRPr sz="2400" baseline="0">
                <a:solidFill>
                  <a:srgbClr val="7030A0"/>
                </a:solidFill>
              </a:defRPr>
            </a:lvl1pPr>
          </a:lstStyle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32311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D882-4D6F-454B-85C3-BECDF4404D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89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D882-4D6F-454B-85C3-BECDF4404D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1894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D882-4D6F-454B-85C3-BECDF4404D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1456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D882-4D6F-454B-85C3-BECDF4404D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35988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D882-4D6F-454B-85C3-BECDF4404D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97542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D882-4D6F-454B-85C3-BECDF4404D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25765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D882-4D6F-454B-85C3-BECDF4404D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89167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D882-4D6F-454B-85C3-BECDF4404D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92771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D882-4D6F-454B-85C3-BECDF4404D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834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D882-4D6F-454B-85C3-BECDF4404D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94781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0D882-4D6F-454B-85C3-BECDF4404D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80037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de section">
    <p:bg>
      <p:bgPr>
        <a:solidFill>
          <a:srgbClr val="261F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79793" y="6297368"/>
            <a:ext cx="3082175" cy="5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1300" y="6279806"/>
            <a:ext cx="504083" cy="5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2616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0447" y="284"/>
            <a:ext cx="10801350" cy="612775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4497" y="6318001"/>
            <a:ext cx="3483619" cy="54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Réunion de clôture EQUIPEX DESIR -  20/01/2025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946" y="89638"/>
            <a:ext cx="1373493" cy="52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06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AA9DF-5BCF-4AAD-9404-5EC71AEE4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82321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AA9DF-5BCF-4AAD-9404-5EC71AEE4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8878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AA9DF-5BCF-4AAD-9404-5EC71AEE4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11730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AA9DF-5BCF-4AAD-9404-5EC71AEE4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27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AA9DF-5BCF-4AAD-9404-5EC71AEE4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70652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AA9DF-5BCF-4AAD-9404-5EC71AEE4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45312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AA9DF-5BCF-4AAD-9404-5EC71AEE4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66933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AA9DF-5BCF-4AAD-9404-5EC71AEE4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10562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AA9DF-5BCF-4AAD-9404-5EC71AEE4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59775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AA9DF-5BCF-4AAD-9404-5EC71AEE4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63578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AA9DF-5BCF-4AAD-9404-5EC71AEE4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0780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0447" y="284"/>
            <a:ext cx="10801350" cy="612775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4497" y="6318001"/>
            <a:ext cx="3483619" cy="54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Réunion de clôture EQUIPEX DESIR -  20/01/2025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946" y="89638"/>
            <a:ext cx="1373493" cy="52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123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D8250EB-B0C5-1B57-C3BE-6BA2B94C3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1141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290FDB-4BF6-552E-F9DE-E0BE6EB81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989138"/>
            <a:ext cx="10801350" cy="414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DA5BD8-C4D6-207B-4C7D-26B923588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8001"/>
            <a:ext cx="1800225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04228E-A1D3-107C-CD03-5E01B1840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8001"/>
            <a:ext cx="2906816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Réunion de clôture EQUIPEX DESIR -  20/01/2025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1C997C-4506-BCCC-5373-325AA0E6A1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8001"/>
            <a:ext cx="50408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6850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46">
          <p15:clr>
            <a:srgbClr val="547EBF"/>
          </p15:clr>
        </p15:guide>
        <p15:guide id="2" orient="horz" pos="3861">
          <p15:clr>
            <a:srgbClr val="547EBF"/>
          </p15:clr>
        </p15:guide>
        <p15:guide id="3" pos="7242">
          <p15:clr>
            <a:srgbClr val="547EBF"/>
          </p15:clr>
        </p15:guide>
        <p15:guide id="4" pos="438">
          <p15:clr>
            <a:srgbClr val="547EBF"/>
          </p15:clr>
        </p15:guide>
        <p15:guide id="5" pos="2751">
          <p15:clr>
            <a:srgbClr val="F26B43"/>
          </p15:clr>
        </p15:guide>
        <p15:guide id="6" pos="5065">
          <p15:clr>
            <a:srgbClr val="F26B43"/>
          </p15:clr>
        </p15:guide>
        <p15:guide id="7" pos="3840">
          <p15:clr>
            <a:srgbClr val="FDE53C"/>
          </p15:clr>
        </p15:guide>
        <p15:guide id="8" orient="horz" pos="2160">
          <p15:clr>
            <a:srgbClr val="FDE53C"/>
          </p15:clr>
        </p15:guide>
        <p15:guide id="9" orient="horz" pos="1253">
          <p15:clr>
            <a:srgbClr val="F26B43"/>
          </p15:clr>
        </p15:guide>
        <p15:guide id="10" pos="1572">
          <p15:clr>
            <a:srgbClr val="9FCC3B"/>
          </p15:clr>
        </p15:guide>
        <p15:guide id="11" pos="6108">
          <p15:clr>
            <a:srgbClr val="9FCC3B"/>
          </p15:clr>
        </p15:guide>
        <p15:guide id="12" orient="horz" pos="3067">
          <p15:clr>
            <a:srgbClr val="F26B43"/>
          </p15:clr>
        </p15:guide>
        <p15:guide id="13" pos="2615">
          <p15:clr>
            <a:srgbClr val="F26B43"/>
          </p15:clr>
        </p15:guide>
        <p15:guide id="14" pos="4929">
          <p15:clr>
            <a:srgbClr val="F26B43"/>
          </p15:clr>
        </p15:guide>
        <p15:guide id="15" pos="3772">
          <p15:clr>
            <a:srgbClr val="FBAE40"/>
          </p15:clr>
        </p15:guide>
        <p15:guide id="16" pos="3908">
          <p15:clr>
            <a:srgbClr val="FBAE4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D8250EB-B0C5-1B57-C3BE-6BA2B94C3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1141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290FDB-4BF6-552E-F9DE-E0BE6EB81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989138"/>
            <a:ext cx="10801350" cy="414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DA5BD8-C4D6-207B-4C7D-26B923588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8001"/>
            <a:ext cx="1800225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04228E-A1D3-107C-CD03-5E01B1840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8001"/>
            <a:ext cx="2906816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Réunion de clôture EQUIPEX DESIR -  20/01/2025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1C997C-4506-BCCC-5373-325AA0E6A1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8001"/>
            <a:ext cx="50408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7478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46">
          <p15:clr>
            <a:srgbClr val="547EBF"/>
          </p15:clr>
        </p15:guide>
        <p15:guide id="2" orient="horz" pos="3861">
          <p15:clr>
            <a:srgbClr val="547EBF"/>
          </p15:clr>
        </p15:guide>
        <p15:guide id="3" pos="7242">
          <p15:clr>
            <a:srgbClr val="547EBF"/>
          </p15:clr>
        </p15:guide>
        <p15:guide id="4" pos="438">
          <p15:clr>
            <a:srgbClr val="547EBF"/>
          </p15:clr>
        </p15:guide>
        <p15:guide id="5" pos="2751">
          <p15:clr>
            <a:srgbClr val="F26B43"/>
          </p15:clr>
        </p15:guide>
        <p15:guide id="6" pos="5065">
          <p15:clr>
            <a:srgbClr val="F26B43"/>
          </p15:clr>
        </p15:guide>
        <p15:guide id="7" pos="3840">
          <p15:clr>
            <a:srgbClr val="FDE53C"/>
          </p15:clr>
        </p15:guide>
        <p15:guide id="8" orient="horz" pos="2160">
          <p15:clr>
            <a:srgbClr val="FDE53C"/>
          </p15:clr>
        </p15:guide>
        <p15:guide id="9" orient="horz" pos="1253">
          <p15:clr>
            <a:srgbClr val="F26B43"/>
          </p15:clr>
        </p15:guide>
        <p15:guide id="10" pos="1572">
          <p15:clr>
            <a:srgbClr val="9FCC3B"/>
          </p15:clr>
        </p15:guide>
        <p15:guide id="11" pos="6108">
          <p15:clr>
            <a:srgbClr val="9FCC3B"/>
          </p15:clr>
        </p15:guide>
        <p15:guide id="12" orient="horz" pos="3067">
          <p15:clr>
            <a:srgbClr val="F26B43"/>
          </p15:clr>
        </p15:guide>
        <p15:guide id="13" pos="2615">
          <p15:clr>
            <a:srgbClr val="F26B43"/>
          </p15:clr>
        </p15:guide>
        <p15:guide id="14" pos="4929">
          <p15:clr>
            <a:srgbClr val="F26B43"/>
          </p15:clr>
        </p15:guide>
        <p15:guide id="15" pos="3772">
          <p15:clr>
            <a:srgbClr val="FBAE40"/>
          </p15:clr>
        </p15:guide>
        <p15:guide id="16" pos="3908">
          <p15:clr>
            <a:srgbClr val="FBAE40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0D882-4D6F-454B-85C3-BECDF4404D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004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18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Réunion de clôture EQUIPEX DESIR -  20/01/2025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AA9DF-5BCF-4AAD-9404-5EC71AEE4E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74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indico.in2p3.fr/event/40847/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7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g"/><Relationship Id="rId7" Type="http://schemas.openxmlformats.org/officeDocument/2006/relationships/image" Target="../media/image32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1.png"/><Relationship Id="rId5" Type="http://schemas.openxmlformats.org/officeDocument/2006/relationships/image" Target="../media/image30.jp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5.png"/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emf"/><Relationship Id="rId10" Type="http://schemas.openxmlformats.org/officeDocument/2006/relationships/image" Target="../media/image42.jpeg"/><Relationship Id="rId4" Type="http://schemas.openxmlformats.org/officeDocument/2006/relationships/image" Target="../media/image36.jpeg"/><Relationship Id="rId9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10" Type="http://schemas.openxmlformats.org/officeDocument/2006/relationships/image" Target="../media/image53.jpeg"/><Relationship Id="rId4" Type="http://schemas.openxmlformats.org/officeDocument/2006/relationships/image" Target="../media/image47.jpeg"/><Relationship Id="rId9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6.png"/><Relationship Id="rId5" Type="http://schemas.microsoft.com/office/2007/relationships/hdphoto" Target="../media/hdphoto2.wdp"/><Relationship Id="rId10" Type="http://schemas.openxmlformats.org/officeDocument/2006/relationships/image" Target="../media/image11.png"/><Relationship Id="rId4" Type="http://schemas.openxmlformats.org/officeDocument/2006/relationships/image" Target="../media/image55.png"/><Relationship Id="rId9" Type="http://schemas.openxmlformats.org/officeDocument/2006/relationships/image" Target="../media/image5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84.png"/><Relationship Id="rId11" Type="http://schemas.openxmlformats.org/officeDocument/2006/relationships/image" Target="../media/image61.jpeg"/><Relationship Id="rId5" Type="http://schemas.openxmlformats.org/officeDocument/2006/relationships/image" Target="../media/image83.png"/><Relationship Id="rId10" Type="http://schemas.openxmlformats.org/officeDocument/2006/relationships/image" Target="../media/image60.png"/><Relationship Id="rId4" Type="http://schemas.openxmlformats.org/officeDocument/2006/relationships/image" Target="../media/image82.png"/><Relationship Id="rId9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4537" y="2004852"/>
            <a:ext cx="10801349" cy="778835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Status of the SPIRAL2-DESIR project</a:t>
            </a:r>
            <a:endParaRPr lang="fr-FR" sz="4400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07055" y="4303289"/>
            <a:ext cx="10801349" cy="1260475"/>
          </a:xfrm>
        </p:spPr>
        <p:txBody>
          <a:bodyPr/>
          <a:lstStyle/>
          <a:p>
            <a:r>
              <a:rPr lang="en-GB" b="1" dirty="0" smtClean="0">
                <a:solidFill>
                  <a:schemeClr val="tx1"/>
                </a:solidFill>
                <a:hlinkClick r:id="rId2"/>
              </a:rPr>
              <a:t>EAP DESIR</a:t>
            </a:r>
            <a:endParaRPr lang="en-GB" b="1" dirty="0" smtClean="0">
              <a:solidFill>
                <a:schemeClr val="tx1"/>
              </a:solidFill>
            </a:endParaRPr>
          </a:p>
          <a:p>
            <a:r>
              <a:rPr lang="en-GB" sz="2000" b="1" dirty="0" smtClean="0">
                <a:solidFill>
                  <a:schemeClr val="tx1"/>
                </a:solidFill>
              </a:rPr>
              <a:t>October 20, 2026, LP2i Bordeaux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6267" y="2812210"/>
            <a:ext cx="817217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CACDDE"/>
                </a:solidFill>
              </a:rPr>
              <a:t>J.-C. Thomas, GANIL, on behalf of  the DESIR project management and collaboration</a:t>
            </a:r>
          </a:p>
          <a:p>
            <a:pPr marL="631825" lvl="1" indent="-457200"/>
            <a:r>
              <a:rPr lang="en-GB" b="1" dirty="0" smtClean="0">
                <a:solidFill>
                  <a:srgbClr val="CACDDE"/>
                </a:solidFill>
              </a:rPr>
              <a:t>- Project manager: Ch. Peaucelle, LPSC </a:t>
            </a:r>
            <a:r>
              <a:rPr lang="en-GB" sz="1600" b="1" dirty="0" smtClean="0">
                <a:solidFill>
                  <a:srgbClr val="CACDDE"/>
                </a:solidFill>
              </a:rPr>
              <a:t>(09/14/2026) </a:t>
            </a:r>
            <a:endParaRPr lang="en-GB" b="1" dirty="0" smtClean="0">
              <a:solidFill>
                <a:srgbClr val="CACDDE"/>
              </a:solidFill>
            </a:endParaRPr>
          </a:p>
          <a:p>
            <a:pPr marL="631825" lvl="1" indent="-457200"/>
            <a:r>
              <a:rPr lang="en-GB" b="1" dirty="0" smtClean="0">
                <a:solidFill>
                  <a:srgbClr val="CACDDE"/>
                </a:solidFill>
              </a:rPr>
              <a:t>- Scientific coordinator and spokesperson: B. Blank, LP2iB</a:t>
            </a:r>
          </a:p>
          <a:p>
            <a:pPr marL="631825" lvl="1" indent="-457200"/>
            <a:r>
              <a:rPr lang="en-GB" b="1" dirty="0" smtClean="0">
                <a:solidFill>
                  <a:srgbClr val="CACDDE"/>
                </a:solidFill>
              </a:rPr>
              <a:t>- Facility manager: F. Varenne, GANIL</a:t>
            </a:r>
          </a:p>
        </p:txBody>
      </p:sp>
      <p:grpSp>
        <p:nvGrpSpPr>
          <p:cNvPr id="7" name="Groupe 6"/>
          <p:cNvGrpSpPr/>
          <p:nvPr/>
        </p:nvGrpSpPr>
        <p:grpSpPr>
          <a:xfrm>
            <a:off x="8264383" y="4579004"/>
            <a:ext cx="3783905" cy="2034589"/>
            <a:chOff x="8346576" y="1098026"/>
            <a:chExt cx="3783905" cy="2034589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6576" y="1098026"/>
              <a:ext cx="3783905" cy="2034589"/>
            </a:xfrm>
            <a:prstGeom prst="rect">
              <a:avLst/>
            </a:prstGeom>
          </p:spPr>
        </p:pic>
        <p:pic>
          <p:nvPicPr>
            <p:cNvPr id="9" name="Image 8"/>
            <p:cNvPicPr>
              <a:picLocks noChangeAspect="1"/>
            </p:cNvPicPr>
            <p:nvPr/>
          </p:nvPicPr>
          <p:blipFill rotWithShape="1"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312782" y="2680807"/>
              <a:ext cx="649537" cy="259344"/>
            </a:xfrm>
            <a:prstGeom prst="rect">
              <a:avLst/>
            </a:prstGeom>
            <a:solidFill>
              <a:schemeClr val="tx1">
                <a:lumMod val="75000"/>
              </a:schemeClr>
            </a:solidFill>
          </p:spPr>
        </p:pic>
        <p:sp>
          <p:nvSpPr>
            <p:cNvPr id="10" name="Rectangle 9"/>
            <p:cNvSpPr/>
            <p:nvPr/>
          </p:nvSpPr>
          <p:spPr>
            <a:xfrm>
              <a:off x="9013532" y="1344826"/>
              <a:ext cx="497054" cy="215444"/>
            </a:xfrm>
            <a:prstGeom prst="rect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fr-FR" sz="1400" b="1" dirty="0" smtClean="0">
                  <a:solidFill>
                    <a:srgbClr val="0000FF"/>
                  </a:solidFill>
                </a:rPr>
                <a:t>GANIL</a:t>
              </a:r>
              <a:endParaRPr lang="fr-FR" sz="14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281349" y="1344826"/>
              <a:ext cx="629190" cy="215444"/>
            </a:xfrm>
            <a:prstGeom prst="rect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fr-FR" sz="1400" b="1" dirty="0" smtClean="0">
                  <a:solidFill>
                    <a:srgbClr val="0000FF"/>
                  </a:solidFill>
                </a:rPr>
                <a:t>SPIRAL2</a:t>
              </a:r>
              <a:endParaRPr lang="fr-FR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1784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6"/>
          <p:cNvSpPr txBox="1">
            <a:spLocks/>
          </p:cNvSpPr>
          <p:nvPr/>
        </p:nvSpPr>
        <p:spPr>
          <a:xfrm>
            <a:off x="1387752" y="4848305"/>
            <a:ext cx="10801349" cy="33425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  <a:defRPr/>
            </a:pPr>
            <a:endParaRPr lang="en-GB" sz="4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defRPr/>
            </a:pPr>
            <a:endParaRPr lang="en-GB" sz="4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defRPr/>
            </a:pPr>
            <a:endParaRPr lang="fr-FR" sz="4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defRPr/>
            </a:pPr>
            <a:endParaRPr lang="fr-FR" sz="4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fr-FR" sz="4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692" y="62272"/>
            <a:ext cx="1896502" cy="404587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1221279" y="424689"/>
            <a:ext cx="967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DESIR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H="1">
            <a:off x="1" y="655521"/>
            <a:ext cx="11221278" cy="0"/>
          </a:xfrm>
          <a:prstGeom prst="line">
            <a:avLst/>
          </a:prstGeom>
          <a:ln w="28575" cap="flat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re 16"/>
          <p:cNvSpPr>
            <a:spLocks noGrp="1"/>
          </p:cNvSpPr>
          <p:nvPr>
            <p:ph type="title"/>
          </p:nvPr>
        </p:nvSpPr>
        <p:spPr>
          <a:xfrm>
            <a:off x="5112605" y="33244"/>
            <a:ext cx="1966791" cy="612775"/>
          </a:xfrm>
        </p:spPr>
        <p:txBody>
          <a:bodyPr>
            <a:noAutofit/>
          </a:bodyPr>
          <a:lstStyle/>
          <a:p>
            <a:r>
              <a:rPr lang="fr-F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6461" y="914635"/>
            <a:ext cx="8505372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63538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GB" sz="32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en-GB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fr-FR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Scientific program</a:t>
            </a: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fr-FR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Buildings </a:t>
            </a:r>
            <a:endParaRPr lang="fr-FR" sz="3200" b="1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GB" sz="32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</a:t>
            </a:r>
            <a:r>
              <a:rPr lang="fr-FR" sz="32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beam</a:t>
            </a:r>
            <a:r>
              <a:rPr lang="fr-FR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lines</a:t>
            </a: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GB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Beam</a:t>
            </a:r>
            <a:r>
              <a:rPr lang="fr-FR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preparation</a:t>
            </a:r>
            <a:r>
              <a:rPr lang="fr-FR" sz="32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purification</a:t>
            </a: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fr-FR" sz="3200" b="1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</a:t>
            </a:r>
            <a:endParaRPr lang="fr-FR" sz="3200" b="1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tabLst>
                <a:tab pos="358775" algn="l"/>
              </a:tabLst>
              <a:defRPr/>
            </a:pPr>
            <a:r>
              <a:rPr lang="fr-FR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32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GB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24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6"/>
          <p:cNvSpPr txBox="1">
            <a:spLocks/>
          </p:cNvSpPr>
          <p:nvPr/>
        </p:nvSpPr>
        <p:spPr>
          <a:xfrm>
            <a:off x="847725" y="2681844"/>
            <a:ext cx="10801349" cy="17933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Introduction</a:t>
            </a:r>
            <a:endParaRPr kumimoji="0" lang="en-GB" sz="48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692" y="62272"/>
            <a:ext cx="1896502" cy="404587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1221279" y="424689"/>
            <a:ext cx="967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DESIR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H="1">
            <a:off x="1" y="655521"/>
            <a:ext cx="11221278" cy="0"/>
          </a:xfrm>
          <a:prstGeom prst="line">
            <a:avLst/>
          </a:prstGeom>
          <a:ln w="28575" cap="flat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922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re 16"/>
          <p:cNvSpPr txBox="1">
            <a:spLocks/>
          </p:cNvSpPr>
          <p:nvPr/>
        </p:nvSpPr>
        <p:spPr>
          <a:xfrm>
            <a:off x="1392000" y="-43258"/>
            <a:ext cx="10800000" cy="612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EAP: DESIR@GANIL-SPIRAL2</a:t>
            </a:r>
            <a:endParaRPr lang="en-GB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3F91DC8-DC7E-FD6A-A192-3560144D17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951" y="534344"/>
            <a:ext cx="9243466" cy="5991000"/>
          </a:xfrm>
          <a:prstGeom prst="rect">
            <a:avLst/>
          </a:prstGeom>
        </p:spPr>
      </p:pic>
      <p:cxnSp>
        <p:nvCxnSpPr>
          <p:cNvPr id="23" name="Connecteur droit 22"/>
          <p:cNvCxnSpPr/>
          <p:nvPr/>
        </p:nvCxnSpPr>
        <p:spPr>
          <a:xfrm flipH="1">
            <a:off x="576000" y="540000"/>
            <a:ext cx="11016000" cy="0"/>
          </a:xfrm>
          <a:prstGeom prst="line">
            <a:avLst/>
          </a:prstGeom>
          <a:ln w="28575" cap="flat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" descr="http://ercos.utbm.fr/wp-content/uploads/logo.jpg">
            <a:extLst>
              <a:ext uri="{FF2B5EF4-FFF2-40B4-BE49-F238E27FC236}">
                <a16:creationId xmlns:a16="http://schemas.microsoft.com/office/drawing/2014/main" id="{AC07E63D-61BA-E768-ACCE-0105B69B4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9642" y="1795349"/>
            <a:ext cx="402663" cy="40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Ellipse 21">
            <a:extLst>
              <a:ext uri="{FF2B5EF4-FFF2-40B4-BE49-F238E27FC236}">
                <a16:creationId xmlns:a16="http://schemas.microsoft.com/office/drawing/2014/main" id="{21DA0638-8766-F2EA-631E-B863677DD1C4}"/>
              </a:ext>
            </a:extLst>
          </p:cNvPr>
          <p:cNvSpPr/>
          <p:nvPr/>
        </p:nvSpPr>
        <p:spPr>
          <a:xfrm rot="3685520">
            <a:off x="6441708" y="698088"/>
            <a:ext cx="3425515" cy="4935478"/>
          </a:xfrm>
          <a:prstGeom prst="ellipse">
            <a:avLst/>
          </a:prstGeom>
          <a:noFill/>
          <a:ln w="9525">
            <a:solidFill>
              <a:srgbClr val="7030A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hangingPunct="0"/>
            <a:endParaRPr lang="fr-FR" sz="2400">
              <a:solidFill>
                <a:srgbClr val="FFFFFF"/>
              </a:solidFill>
              <a:latin typeface="Arial"/>
              <a:ea typeface="ＭＳ Ｐゴシック"/>
              <a:cs typeface="ＭＳ Ｐゴシック"/>
            </a:endParaRPr>
          </a:p>
        </p:txBody>
      </p:sp>
      <p:pic>
        <p:nvPicPr>
          <p:cNvPr id="24" name="Image 23" descr="S3-logo3_white.jpg">
            <a:extLst>
              <a:ext uri="{FF2B5EF4-FFF2-40B4-BE49-F238E27FC236}">
                <a16:creationId xmlns:a16="http://schemas.microsoft.com/office/drawing/2014/main" id="{0B69BFAC-17E5-CA0D-3512-C73B9FFAD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5274" y="2133322"/>
            <a:ext cx="333302" cy="40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 descr="http://ercos.utbm.fr/wp-content/uploads/logo.jpg">
            <a:extLst>
              <a:ext uri="{FF2B5EF4-FFF2-40B4-BE49-F238E27FC236}">
                <a16:creationId xmlns:a16="http://schemas.microsoft.com/office/drawing/2014/main" id="{B928A954-1FDD-2700-41BC-32C9F5E9F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32303" y="2925849"/>
            <a:ext cx="402663" cy="40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7D677DC-50AA-0293-89AF-5B7278FC1E6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812" y="3809302"/>
            <a:ext cx="1418921" cy="357577"/>
          </a:xfrm>
          <a:prstGeom prst="rect">
            <a:avLst/>
          </a:prstGeom>
        </p:spPr>
      </p:pic>
      <p:pic>
        <p:nvPicPr>
          <p:cNvPr id="27" name="Picture 2" descr="http://ercos.utbm.fr/wp-content/uploads/logo.jpg">
            <a:extLst>
              <a:ext uri="{FF2B5EF4-FFF2-40B4-BE49-F238E27FC236}">
                <a16:creationId xmlns:a16="http://schemas.microsoft.com/office/drawing/2014/main" id="{386FEFCC-3219-C522-29B0-9E8506B75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9272" y="3328512"/>
            <a:ext cx="402663" cy="40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8288" y="3427709"/>
            <a:ext cx="1930042" cy="606931"/>
          </a:xfrm>
          <a:prstGeom prst="rect">
            <a:avLst/>
          </a:prstGeom>
        </p:spPr>
      </p:pic>
      <p:sp>
        <p:nvSpPr>
          <p:cNvPr id="29" name="ZoneTexte 28"/>
          <p:cNvSpPr txBox="1"/>
          <p:nvPr/>
        </p:nvSpPr>
        <p:spPr>
          <a:xfrm>
            <a:off x="9062224" y="5562341"/>
            <a:ext cx="924257" cy="400110"/>
          </a:xfrm>
          <a:prstGeom prst="rect">
            <a:avLst/>
          </a:prstGeom>
          <a:solidFill>
            <a:srgbClr val="CACDDE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b="1" i="1" dirty="0" smtClean="0">
                <a:solidFill>
                  <a:srgbClr val="00B0F0"/>
                </a:solidFill>
              </a:rPr>
              <a:t>CY</a:t>
            </a:r>
            <a:r>
              <a:rPr lang="fr-FR" sz="2000" b="1" i="1" dirty="0" smtClean="0">
                <a:solidFill>
                  <a:srgbClr val="0000CC"/>
                </a:solidFill>
              </a:rPr>
              <a:t>REN</a:t>
            </a:r>
            <a:endParaRPr lang="fr-FR" sz="2000" b="1" i="1" dirty="0">
              <a:solidFill>
                <a:srgbClr val="0000CC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69255" y="5279674"/>
            <a:ext cx="1604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u="sng" dirty="0" smtClean="0">
                <a:solidFill>
                  <a:srgbClr val="ED7D31"/>
                </a:solidFill>
                <a:latin typeface="72 Black" panose="020B0A04030603020204" pitchFamily="34" charset="0"/>
                <a:ea typeface="+mj-ea"/>
                <a:cs typeface="72 Black" panose="020B0A04030603020204" pitchFamily="34" charset="0"/>
              </a:rPr>
              <a:t>SPIRAL 1</a:t>
            </a:r>
            <a:endParaRPr lang="fr-FR" sz="2000" u="sng" dirty="0"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251175" y="5300731"/>
            <a:ext cx="1604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u="sng" dirty="0" smtClean="0">
                <a:solidFill>
                  <a:srgbClr val="ED7D31"/>
                </a:solidFill>
                <a:latin typeface="72 Black" panose="020B0A04030603020204" pitchFamily="34" charset="0"/>
                <a:ea typeface="+mj-ea"/>
                <a:cs typeface="72 Black" panose="020B0A04030603020204" pitchFamily="34" charset="0"/>
              </a:rPr>
              <a:t>SPIRAL 2</a:t>
            </a:r>
            <a:endParaRPr lang="fr-FR" sz="2000" u="sng" dirty="0"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cxnSp>
        <p:nvCxnSpPr>
          <p:cNvPr id="32" name="Connecteur droit avec flèche 31"/>
          <p:cNvCxnSpPr/>
          <p:nvPr/>
        </p:nvCxnSpPr>
        <p:spPr>
          <a:xfrm flipH="1" flipV="1">
            <a:off x="3251175" y="4166879"/>
            <a:ext cx="802030" cy="1104336"/>
          </a:xfrm>
          <a:prstGeom prst="straightConnector1">
            <a:avLst/>
          </a:prstGeom>
          <a:ln w="53975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 flipV="1">
            <a:off x="7173314" y="4719048"/>
            <a:ext cx="1152941" cy="581683"/>
          </a:xfrm>
          <a:prstGeom prst="straightConnector1">
            <a:avLst/>
          </a:prstGeom>
          <a:ln w="53975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9046406" y="2782877"/>
            <a:ext cx="1319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latin typeface="Arial" charset="0"/>
              </a:rPr>
              <a:t>~30*50 m</a:t>
            </a:r>
            <a:r>
              <a:rPr lang="en-GB" b="1" baseline="30000" dirty="0" smtClean="0">
                <a:latin typeface="Arial" charset="0"/>
              </a:rPr>
              <a:t>2</a:t>
            </a:r>
            <a:endParaRPr lang="fr-FR" baseline="30000" dirty="0"/>
          </a:p>
        </p:txBody>
      </p:sp>
      <p:sp>
        <p:nvSpPr>
          <p:cNvPr id="42" name="Espace réservé du numéro de diapositive 41"/>
          <p:cNvSpPr>
            <a:spLocks noGrp="1"/>
          </p:cNvSpPr>
          <p:nvPr>
            <p:ph type="sldNum" sz="quarter" idx="12"/>
          </p:nvPr>
        </p:nvSpPr>
        <p:spPr>
          <a:xfrm>
            <a:off x="9331039" y="6356350"/>
            <a:ext cx="2743200" cy="365125"/>
          </a:xfrm>
        </p:spPr>
        <p:txBody>
          <a:bodyPr/>
          <a:lstStyle/>
          <a:p>
            <a:fld id="{94B63599-5DA0-BE42-AE37-88D1760620F1}" type="slidenum">
              <a:rPr lang="fr-FR" sz="1600" smtClean="0">
                <a:solidFill>
                  <a:schemeClr val="tx1"/>
                </a:solidFill>
              </a:rPr>
              <a:pPr/>
              <a:t>4</a:t>
            </a:fld>
            <a:endParaRPr lang="fr-FR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07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6"/>
          <p:cNvSpPr>
            <a:spLocks noGrp="1"/>
          </p:cNvSpPr>
          <p:nvPr>
            <p:ph type="title"/>
          </p:nvPr>
        </p:nvSpPr>
        <p:spPr>
          <a:xfrm>
            <a:off x="1392000" y="-43258"/>
            <a:ext cx="10800000" cy="612775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DESIR: Experimental equipment</a:t>
            </a:r>
            <a:endParaRPr lang="en-GB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Connecteur droit 26"/>
          <p:cNvCxnSpPr/>
          <p:nvPr/>
        </p:nvCxnSpPr>
        <p:spPr>
          <a:xfrm flipH="1">
            <a:off x="576000" y="540000"/>
            <a:ext cx="11016000" cy="0"/>
          </a:xfrm>
          <a:prstGeom prst="line">
            <a:avLst/>
          </a:prstGeom>
          <a:ln w="28575" cap="flat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e 3"/>
          <p:cNvGrpSpPr/>
          <p:nvPr/>
        </p:nvGrpSpPr>
        <p:grpSpPr>
          <a:xfrm>
            <a:off x="952647" y="1642418"/>
            <a:ext cx="10089456" cy="4859616"/>
            <a:chOff x="0" y="635376"/>
            <a:chExt cx="11682571" cy="6030303"/>
          </a:xfrm>
        </p:grpSpPr>
        <p:grpSp>
          <p:nvGrpSpPr>
            <p:cNvPr id="5" name="Groupe 4"/>
            <p:cNvGrpSpPr/>
            <p:nvPr/>
          </p:nvGrpSpPr>
          <p:grpSpPr>
            <a:xfrm>
              <a:off x="0" y="635376"/>
              <a:ext cx="11682571" cy="5254323"/>
              <a:chOff x="0" y="635376"/>
              <a:chExt cx="11682571" cy="5254323"/>
            </a:xfrm>
          </p:grpSpPr>
          <p:pic>
            <p:nvPicPr>
              <p:cNvPr id="31" name="Image 30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690"/>
              <a:stretch/>
            </p:blipFill>
            <p:spPr>
              <a:xfrm>
                <a:off x="0" y="635376"/>
                <a:ext cx="11376897" cy="5254323"/>
              </a:xfrm>
              <a:prstGeom prst="rect">
                <a:avLst/>
              </a:prstGeom>
            </p:spPr>
          </p:pic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BD55528-59AC-BD4D-8CF8-E56685B14937}"/>
                  </a:ext>
                </a:extLst>
              </p:cNvPr>
              <p:cNvSpPr/>
              <p:nvPr/>
            </p:nvSpPr>
            <p:spPr>
              <a:xfrm>
                <a:off x="1736201" y="5173357"/>
                <a:ext cx="1179080" cy="517701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0" tIns="0" rIns="0" bIns="0">
                <a:noAutofit/>
              </a:bodyPr>
              <a:lstStyle/>
              <a:p>
                <a:pPr algn="ctr" defTabSz="1034826">
                  <a:buClr>
                    <a:srgbClr val="0070C0"/>
                  </a:buClr>
                  <a:buSzPts val="1200"/>
                </a:pPr>
                <a:r>
                  <a:rPr lang="fr-FR" sz="1200" b="1" kern="0" dirty="0">
                    <a:solidFill>
                      <a:srgbClr val="FF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Verdana"/>
                  </a:rPr>
                  <a:t>PIPERADE</a:t>
                </a:r>
              </a:p>
              <a:p>
                <a:pPr algn="ctr" defTabSz="1034826">
                  <a:buClr>
                    <a:srgbClr val="0070C0"/>
                  </a:buClr>
                  <a:buSzPts val="1200"/>
                </a:pPr>
                <a:r>
                  <a:rPr lang="fr-FR" sz="1200" b="1" kern="0" dirty="0">
                    <a:solidFill>
                      <a:srgbClr val="FF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Verdana"/>
                  </a:rPr>
                  <a:t>(</a:t>
                </a:r>
                <a:r>
                  <a:rPr lang="fr-FR" sz="1200" b="1" kern="0" dirty="0" smtClean="0">
                    <a:solidFill>
                      <a:srgbClr val="FF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Verdana"/>
                  </a:rPr>
                  <a:t>2028)</a:t>
                </a:r>
                <a:endParaRPr lang="fr-FR" sz="1200" b="1" kern="0" dirty="0">
                  <a:solidFill>
                    <a:srgbClr val="FF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Verdana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BD55528-59AC-BD4D-8CF8-E56685B14937}"/>
                  </a:ext>
                </a:extLst>
              </p:cNvPr>
              <p:cNvSpPr/>
              <p:nvPr/>
            </p:nvSpPr>
            <p:spPr>
              <a:xfrm>
                <a:off x="10386" y="5173357"/>
                <a:ext cx="1196970" cy="517703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0" tIns="0" rIns="0" bIns="0">
                <a:noAutofit/>
              </a:bodyPr>
              <a:lstStyle/>
              <a:p>
                <a:pPr algn="ctr" defTabSz="1034826">
                  <a:buClr>
                    <a:srgbClr val="0070C0"/>
                  </a:buClr>
                  <a:buSzPts val="1200"/>
                </a:pPr>
                <a:r>
                  <a:rPr lang="fr-FR" sz="1200" b="1" kern="0" dirty="0">
                    <a:solidFill>
                      <a:srgbClr val="FF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Verdana"/>
                  </a:rPr>
                  <a:t>MR-TOF-MS</a:t>
                </a:r>
              </a:p>
              <a:p>
                <a:pPr algn="ctr" defTabSz="1034826">
                  <a:buClr>
                    <a:srgbClr val="0070C0"/>
                  </a:buClr>
                  <a:buSzPts val="1200"/>
                </a:pPr>
                <a:r>
                  <a:rPr lang="fr-FR" sz="1200" b="1" kern="0" dirty="0">
                    <a:solidFill>
                      <a:srgbClr val="FF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Verdana"/>
                  </a:rPr>
                  <a:t>(</a:t>
                </a:r>
                <a:r>
                  <a:rPr lang="fr-FR" sz="1200" b="1" kern="0" dirty="0" smtClean="0">
                    <a:solidFill>
                      <a:srgbClr val="FF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Verdana"/>
                  </a:rPr>
                  <a:t>2029</a:t>
                </a:r>
                <a:r>
                  <a:rPr lang="fr-FR" sz="1200" b="1" kern="0" dirty="0">
                    <a:solidFill>
                      <a:srgbClr val="FF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Verdana"/>
                  </a:rPr>
                  <a:t>)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BD55528-59AC-BD4D-8CF8-E56685B14937}"/>
                  </a:ext>
                </a:extLst>
              </p:cNvPr>
              <p:cNvSpPr/>
              <p:nvPr/>
            </p:nvSpPr>
            <p:spPr>
              <a:xfrm>
                <a:off x="10385" y="3899603"/>
                <a:ext cx="753719" cy="517703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 algn="ctr" defTabSz="1034826">
                  <a:buClr>
                    <a:srgbClr val="0070C0"/>
                  </a:buClr>
                  <a:buSzPts val="1200"/>
                </a:pPr>
                <a:r>
                  <a:rPr lang="fr-FR" sz="120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Verdana"/>
                  </a:rPr>
                  <a:t>GPIB</a:t>
                </a:r>
              </a:p>
              <a:p>
                <a:pPr algn="ctr" defTabSz="1034826">
                  <a:buClr>
                    <a:srgbClr val="0070C0"/>
                  </a:buClr>
                  <a:buSzPts val="1200"/>
                </a:pPr>
                <a:r>
                  <a:rPr lang="fr-FR" sz="1200" b="1" kern="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Verdana"/>
                  </a:rPr>
                  <a:t>(</a:t>
                </a:r>
                <a:r>
                  <a:rPr lang="fr-FR" sz="1200" b="1" kern="0" dirty="0" smtClean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Verdana"/>
                  </a:rPr>
                  <a:t>2028)</a:t>
                </a:r>
                <a:endParaRPr lang="fr-FR" sz="1200" b="1" kern="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Verdana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3BD55528-59AC-BD4D-8CF8-E56685B14937}"/>
                  </a:ext>
                </a:extLst>
              </p:cNvPr>
              <p:cNvSpPr/>
              <p:nvPr/>
            </p:nvSpPr>
            <p:spPr>
              <a:xfrm>
                <a:off x="2228206" y="725272"/>
                <a:ext cx="1179079" cy="511145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 algn="ctr" defTabSz="1034826">
                  <a:buClr>
                    <a:srgbClr val="0070C0"/>
                  </a:buClr>
                  <a:buSzPts val="1200"/>
                </a:pPr>
                <a:r>
                  <a:rPr lang="fr-FR" sz="1400" b="1" kern="0" dirty="0">
                    <a:solidFill>
                      <a:srgbClr val="FF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Verdana"/>
                  </a:rPr>
                  <a:t>MORA</a:t>
                </a:r>
              </a:p>
              <a:p>
                <a:pPr algn="ctr" defTabSz="1034826">
                  <a:buClr>
                    <a:srgbClr val="0070C0"/>
                  </a:buClr>
                  <a:buSzPts val="1200"/>
                </a:pPr>
                <a:r>
                  <a:rPr lang="fr-FR" sz="1400" b="1" kern="0" dirty="0">
                    <a:solidFill>
                      <a:srgbClr val="00B05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Verdana"/>
                  </a:rPr>
                  <a:t>(</a:t>
                </a:r>
                <a:r>
                  <a:rPr lang="fr-FR" sz="1400" b="1" kern="0" dirty="0" smtClean="0">
                    <a:solidFill>
                      <a:srgbClr val="00B05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Verdana"/>
                  </a:rPr>
                  <a:t>2029)</a:t>
                </a:r>
                <a:endParaRPr lang="fr-FR" sz="1400" b="1" kern="0" dirty="0">
                  <a:solidFill>
                    <a:srgbClr val="00B05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Verdana"/>
                </a:endParaRPr>
              </a:p>
            </p:txBody>
          </p:sp>
          <p:grpSp>
            <p:nvGrpSpPr>
              <p:cNvPr id="36" name="Groupe 35"/>
              <p:cNvGrpSpPr/>
              <p:nvPr/>
            </p:nvGrpSpPr>
            <p:grpSpPr>
              <a:xfrm>
                <a:off x="7709033" y="2350885"/>
                <a:ext cx="3973538" cy="1774027"/>
                <a:chOff x="7731557" y="2408174"/>
                <a:chExt cx="4096431" cy="1828894"/>
              </a:xfrm>
            </p:grpSpPr>
            <p:pic>
              <p:nvPicPr>
                <p:cNvPr id="39" name="Image 38"/>
                <p:cNvPicPr>
                  <a:picLocks noChangeAspect="1"/>
                </p:cNvPicPr>
                <p:nvPr/>
              </p:nvPicPr>
              <p:blipFill rotWithShape="1">
                <a:blip r:embed="rId3"/>
                <a:srcRect t="1458" b="-1"/>
                <a:stretch/>
              </p:blipFill>
              <p:spPr>
                <a:xfrm>
                  <a:off x="7731557" y="3715638"/>
                  <a:ext cx="476274" cy="219021"/>
                </a:xfrm>
                <a:prstGeom prst="rect">
                  <a:avLst/>
                </a:prstGeom>
              </p:spPr>
            </p:pic>
            <p:pic>
              <p:nvPicPr>
                <p:cNvPr id="40" name="Image 39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176550" y="2408174"/>
                  <a:ext cx="3651438" cy="1828894"/>
                </a:xfrm>
                <a:prstGeom prst="rect">
                  <a:avLst/>
                </a:prstGeom>
              </p:spPr>
            </p:pic>
          </p:grpSp>
          <p:pic>
            <p:nvPicPr>
              <p:cNvPr id="37" name="Image 3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7200000">
                <a:off x="10048354" y="3882204"/>
                <a:ext cx="1079345" cy="1257120"/>
              </a:xfrm>
              <a:prstGeom prst="rect">
                <a:avLst/>
              </a:prstGeom>
            </p:spPr>
          </p:pic>
          <p:pic>
            <p:nvPicPr>
              <p:cNvPr id="38" name="Image 37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58733" y="3831575"/>
                <a:ext cx="877597" cy="1269592"/>
              </a:xfrm>
              <a:prstGeom prst="rect">
                <a:avLst/>
              </a:prstGeom>
            </p:spPr>
          </p:pic>
        </p:grpSp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20125" y="4558856"/>
              <a:ext cx="502037" cy="432791"/>
            </a:xfrm>
            <a:prstGeom prst="rect">
              <a:avLst/>
            </a:prstGeom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3480000">
              <a:off x="6174134" y="4900286"/>
              <a:ext cx="502037" cy="432791"/>
            </a:xfrm>
            <a:prstGeom prst="rect">
              <a:avLst/>
            </a:prstGeom>
          </p:spPr>
        </p:pic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3480000">
              <a:off x="10728155" y="4889202"/>
              <a:ext cx="502037" cy="432791"/>
            </a:xfrm>
            <a:prstGeom prst="rect">
              <a:avLst/>
            </a:prstGeom>
          </p:spPr>
        </p:pic>
        <p:grpSp>
          <p:nvGrpSpPr>
            <p:cNvPr id="9" name="Groupe 8"/>
            <p:cNvGrpSpPr/>
            <p:nvPr/>
          </p:nvGrpSpPr>
          <p:grpSpPr>
            <a:xfrm>
              <a:off x="8621833" y="3647178"/>
              <a:ext cx="1788652" cy="3018501"/>
              <a:chOff x="8621833" y="3647178"/>
              <a:chExt cx="1788652" cy="3018501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BD55528-59AC-BD4D-8CF8-E56685B14937}"/>
                  </a:ext>
                </a:extLst>
              </p:cNvPr>
              <p:cNvSpPr/>
              <p:nvPr/>
            </p:nvSpPr>
            <p:spPr>
              <a:xfrm>
                <a:off x="8898563" y="6422932"/>
                <a:ext cx="1511922" cy="242747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 algn="ctr" defTabSz="1034826">
                  <a:buClr>
                    <a:srgbClr val="0070C0"/>
                  </a:buClr>
                  <a:buSzPts val="1200"/>
                </a:pPr>
                <a:r>
                  <a:rPr lang="fr-FR" sz="1400" b="1" kern="0" dirty="0">
                    <a:solidFill>
                      <a:srgbClr val="FF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Verdana"/>
                  </a:rPr>
                  <a:t>MLLTRAP</a:t>
                </a:r>
              </a:p>
            </p:txBody>
          </p:sp>
          <p:pic>
            <p:nvPicPr>
              <p:cNvPr id="30" name="Image 29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9000000">
                <a:off x="8621833" y="3647178"/>
                <a:ext cx="462856" cy="2913273"/>
              </a:xfrm>
              <a:prstGeom prst="rect">
                <a:avLst/>
              </a:prstGeom>
            </p:spPr>
          </p:pic>
        </p:grpSp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8000000">
              <a:off x="9654437" y="2104014"/>
              <a:ext cx="502037" cy="432791"/>
            </a:xfrm>
            <a:prstGeom prst="rect">
              <a:avLst/>
            </a:prstGeom>
          </p:spPr>
        </p:pic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3480000">
              <a:off x="7240934" y="4900286"/>
              <a:ext cx="502037" cy="432791"/>
            </a:xfrm>
            <a:prstGeom prst="rect">
              <a:avLst/>
            </a:prstGeom>
          </p:spPr>
        </p:pic>
        <p:cxnSp>
          <p:nvCxnSpPr>
            <p:cNvPr id="12" name="Connecteur droit 11"/>
            <p:cNvCxnSpPr/>
            <p:nvPr/>
          </p:nvCxnSpPr>
          <p:spPr>
            <a:xfrm flipV="1">
              <a:off x="3576621" y="2776847"/>
              <a:ext cx="519253" cy="864296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 flipH="1" flipV="1">
              <a:off x="1373799" y="2439128"/>
              <a:ext cx="694" cy="1206156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/>
          </p:nvCxnSpPr>
          <p:spPr>
            <a:xfrm rot="-300000">
              <a:off x="7302343" y="2606787"/>
              <a:ext cx="527892" cy="39209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e 40"/>
          <p:cNvGrpSpPr/>
          <p:nvPr/>
        </p:nvGrpSpPr>
        <p:grpSpPr>
          <a:xfrm>
            <a:off x="1506690" y="2435290"/>
            <a:ext cx="1337099" cy="593634"/>
            <a:chOff x="2168632" y="2870556"/>
            <a:chExt cx="1337099" cy="717357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BD55528-59AC-BD4D-8CF8-E56685B14937}"/>
                </a:ext>
              </a:extLst>
            </p:cNvPr>
            <p:cNvSpPr/>
            <p:nvPr/>
          </p:nvSpPr>
          <p:spPr>
            <a:xfrm>
              <a:off x="2194960" y="3001897"/>
              <a:ext cx="1245138" cy="444267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>
              <a:noAutofit/>
            </a:bodyPr>
            <a:lstStyle/>
            <a:p>
              <a:pPr algn="ctr" defTabSz="1034826">
                <a:buClr>
                  <a:srgbClr val="0070C0"/>
                </a:buClr>
                <a:buSzPts val="1200"/>
              </a:pPr>
              <a:r>
                <a:rPr lang="fr-FR" sz="1200" b="1" kern="0" dirty="0">
                  <a:solidFill>
                    <a:srgbClr val="FF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Verdana"/>
                </a:rPr>
                <a:t>HINA</a:t>
              </a:r>
            </a:p>
            <a:p>
              <a:pPr algn="ctr" defTabSz="1034826">
                <a:buClr>
                  <a:srgbClr val="0070C0"/>
                </a:buClr>
                <a:buSzPts val="1200"/>
              </a:pPr>
              <a:r>
                <a:rPr lang="fr-FR" sz="1200" b="1" kern="0" dirty="0" smtClean="0">
                  <a:solidFill>
                    <a:srgbClr val="00B05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Verdana"/>
                </a:rPr>
                <a:t>TORTILA</a:t>
              </a:r>
              <a:endParaRPr lang="fr-FR" sz="1200" b="1" kern="0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endParaRPr>
            </a:p>
          </p:txBody>
        </p:sp>
        <p:sp>
          <p:nvSpPr>
            <p:cNvPr id="43" name="Ellipse 42"/>
            <p:cNvSpPr/>
            <p:nvPr/>
          </p:nvSpPr>
          <p:spPr>
            <a:xfrm>
              <a:off x="2168632" y="2870556"/>
              <a:ext cx="1337099" cy="717357"/>
            </a:xfrm>
            <a:prstGeom prst="ellipse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4" name="Ellipse 43"/>
          <p:cNvSpPr/>
          <p:nvPr/>
        </p:nvSpPr>
        <p:spPr>
          <a:xfrm>
            <a:off x="4136848" y="3010391"/>
            <a:ext cx="761861" cy="377826"/>
          </a:xfrm>
          <a:prstGeom prst="ellipse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B050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BD55528-59AC-BD4D-8CF8-E56685B14937}"/>
              </a:ext>
            </a:extLst>
          </p:cNvPr>
          <p:cNvSpPr/>
          <p:nvPr/>
        </p:nvSpPr>
        <p:spPr>
          <a:xfrm>
            <a:off x="3895292" y="3096000"/>
            <a:ext cx="1245138" cy="27215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 defTabSz="1034826">
              <a:buClr>
                <a:srgbClr val="0070C0"/>
              </a:buClr>
              <a:buSzPts val="1200"/>
            </a:pPr>
            <a:r>
              <a:rPr lang="fr-FR" sz="1400" b="1" kern="0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LRC</a:t>
            </a:r>
            <a:endParaRPr lang="fr-FR" sz="1200" b="1" kern="0" dirty="0">
              <a:solidFill>
                <a:srgbClr val="00B05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BD55528-59AC-BD4D-8CF8-E56685B14937}"/>
              </a:ext>
            </a:extLst>
          </p:cNvPr>
          <p:cNvSpPr/>
          <p:nvPr/>
        </p:nvSpPr>
        <p:spPr>
          <a:xfrm>
            <a:off x="10700311" y="3479662"/>
            <a:ext cx="641483" cy="41605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 defTabSz="1034826">
              <a:buClr>
                <a:srgbClr val="0070C0"/>
              </a:buClr>
              <a:buSzPts val="1200"/>
            </a:pPr>
            <a:r>
              <a:rPr lang="fr-FR" sz="1200" b="1" kern="0" dirty="0" err="1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Decay</a:t>
            </a:r>
            <a:r>
              <a:rPr lang="fr-FR" sz="1200" b="1" kern="0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 station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BD55528-59AC-BD4D-8CF8-E56685B14937}"/>
              </a:ext>
            </a:extLst>
          </p:cNvPr>
          <p:cNvSpPr/>
          <p:nvPr/>
        </p:nvSpPr>
        <p:spPr>
          <a:xfrm>
            <a:off x="5955676" y="5583487"/>
            <a:ext cx="1160518" cy="478084"/>
          </a:xfrm>
          <a:prstGeom prst="rect">
            <a:avLst/>
          </a:prstGeom>
          <a:ln>
            <a:noFill/>
          </a:ln>
        </p:spPr>
        <p:txBody>
          <a:bodyPr wrap="square" lIns="0" tIns="0" rIns="0" bIns="0">
            <a:noAutofit/>
          </a:bodyPr>
          <a:lstStyle/>
          <a:p>
            <a:pPr algn="ctr" defTabSz="1034826">
              <a:buClr>
                <a:srgbClr val="0070C0"/>
              </a:buClr>
              <a:buSzPts val="1200"/>
            </a:pPr>
            <a:r>
              <a:rPr lang="fr-FR" sz="1200" b="1" kern="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(NA)2STARS</a:t>
            </a:r>
          </a:p>
          <a:p>
            <a:pPr algn="ctr" defTabSz="1034826">
              <a:buClr>
                <a:srgbClr val="0070C0"/>
              </a:buClr>
              <a:buSzPts val="1200"/>
            </a:pPr>
            <a:r>
              <a:rPr lang="fr-FR" sz="1200" b="1" kern="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(</a:t>
            </a:r>
            <a:r>
              <a:rPr lang="fr-FR" sz="1200" b="1" kern="0" dirty="0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2029)</a:t>
            </a:r>
            <a:endParaRPr lang="fr-FR" sz="1200" b="1" kern="0" dirty="0">
              <a:solidFill>
                <a:srgbClr val="0000C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/>
            </a:endParaRPr>
          </a:p>
        </p:txBody>
      </p:sp>
      <p:pic>
        <p:nvPicPr>
          <p:cNvPr id="48" name="Image 4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218" y="3877737"/>
            <a:ext cx="503353" cy="434589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3BD55528-59AC-BD4D-8CF8-E56685B14937}"/>
              </a:ext>
            </a:extLst>
          </p:cNvPr>
          <p:cNvSpPr/>
          <p:nvPr/>
        </p:nvSpPr>
        <p:spPr>
          <a:xfrm>
            <a:off x="126613" y="4157960"/>
            <a:ext cx="716641" cy="69290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 defTabSz="1034826">
              <a:buClr>
                <a:srgbClr val="0070C0"/>
              </a:buClr>
              <a:buSzPts val="1200"/>
            </a:pPr>
            <a:r>
              <a:rPr lang="fr-FR" sz="1200" b="1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Id.</a:t>
            </a:r>
          </a:p>
          <a:p>
            <a:pPr algn="ctr" defTabSz="1034826">
              <a:buClr>
                <a:srgbClr val="0070C0"/>
              </a:buClr>
              <a:buSzPts val="1200"/>
            </a:pPr>
            <a:r>
              <a:rPr lang="fr-FR" sz="1200" b="1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Station</a:t>
            </a:r>
          </a:p>
          <a:p>
            <a:pPr algn="ctr" defTabSz="1034826">
              <a:buClr>
                <a:srgbClr val="0070C0"/>
              </a:buClr>
              <a:buSzPts val="1200"/>
            </a:pPr>
            <a:r>
              <a:rPr lang="fr-FR" sz="1200" b="1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(2028)</a:t>
            </a:r>
          </a:p>
        </p:txBody>
      </p:sp>
      <p:pic>
        <p:nvPicPr>
          <p:cNvPr id="50" name="Image 4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56995" y="5559316"/>
            <a:ext cx="689657" cy="857651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3BD55528-59AC-BD4D-8CF8-E56685B14937}"/>
              </a:ext>
            </a:extLst>
          </p:cNvPr>
          <p:cNvSpPr/>
          <p:nvPr/>
        </p:nvSpPr>
        <p:spPr>
          <a:xfrm>
            <a:off x="9503821" y="2409982"/>
            <a:ext cx="641483" cy="20802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 defTabSz="1034826">
              <a:buClr>
                <a:srgbClr val="0070C0"/>
              </a:buClr>
              <a:buSzPts val="1200"/>
            </a:pPr>
            <a:r>
              <a:rPr lang="fr-FR" sz="1200" b="1" kern="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COeCO</a:t>
            </a:r>
            <a:endParaRPr lang="fr-FR" sz="1200" b="1" kern="0" dirty="0">
              <a:solidFill>
                <a:srgbClr val="0000C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/>
            </a:endParaRPr>
          </a:p>
        </p:txBody>
      </p:sp>
      <p:sp>
        <p:nvSpPr>
          <p:cNvPr id="53" name="Ellipse 52"/>
          <p:cNvSpPr/>
          <p:nvPr/>
        </p:nvSpPr>
        <p:spPr>
          <a:xfrm>
            <a:off x="9295756" y="2295906"/>
            <a:ext cx="1038663" cy="379882"/>
          </a:xfrm>
          <a:prstGeom prst="ellipse">
            <a:avLst/>
          </a:prstGeom>
          <a:noFill/>
          <a:ln w="3492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Ellipse 53"/>
          <p:cNvSpPr/>
          <p:nvPr/>
        </p:nvSpPr>
        <p:spPr>
          <a:xfrm>
            <a:off x="7258183" y="5527908"/>
            <a:ext cx="858280" cy="905514"/>
          </a:xfrm>
          <a:prstGeom prst="ellipse">
            <a:avLst/>
          </a:prstGeom>
          <a:noFill/>
          <a:ln w="3492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5" name="Image 5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29388" y="3940116"/>
            <a:ext cx="433576" cy="348772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7CD9A7C8-D14B-4B49-6FB3-84FA3218816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36814"/>
          <a:stretch/>
        </p:blipFill>
        <p:spPr>
          <a:xfrm>
            <a:off x="5684023" y="2223173"/>
            <a:ext cx="1280374" cy="461970"/>
          </a:xfrm>
          <a:prstGeom prst="rect">
            <a:avLst/>
          </a:prstGeom>
        </p:spPr>
      </p:pic>
      <p:sp>
        <p:nvSpPr>
          <p:cNvPr id="57" name="ZoneTexte 56"/>
          <p:cNvSpPr txBox="1"/>
          <p:nvPr/>
        </p:nvSpPr>
        <p:spPr>
          <a:xfrm flipH="1">
            <a:off x="209566" y="718467"/>
            <a:ext cx="9935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 smtClean="0">
                <a:solidFill>
                  <a:srgbClr val="002060"/>
                </a:solidFill>
              </a:rPr>
              <a:t>Installation and operation --&gt; &gt;2030</a:t>
            </a:r>
            <a:endParaRPr lang="en-GB" sz="2000" b="1" u="sng" dirty="0">
              <a:solidFill>
                <a:srgbClr val="002060"/>
              </a:solidFill>
            </a:endParaRPr>
          </a:p>
        </p:txBody>
      </p:sp>
      <p:sp>
        <p:nvSpPr>
          <p:cNvPr id="58" name="Ellipse 57"/>
          <p:cNvSpPr/>
          <p:nvPr/>
        </p:nvSpPr>
        <p:spPr>
          <a:xfrm>
            <a:off x="4779600" y="5052334"/>
            <a:ext cx="963994" cy="824364"/>
          </a:xfrm>
          <a:prstGeom prst="ellipse">
            <a:avLst/>
          </a:prstGeom>
          <a:noFill/>
          <a:ln w="3492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BD55528-59AC-BD4D-8CF8-E56685B14937}"/>
              </a:ext>
            </a:extLst>
          </p:cNvPr>
          <p:cNvSpPr/>
          <p:nvPr/>
        </p:nvSpPr>
        <p:spPr>
          <a:xfrm>
            <a:off x="4620242" y="5161336"/>
            <a:ext cx="1245138" cy="27215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 defTabSz="1034826">
              <a:buClr>
                <a:srgbClr val="0070C0"/>
              </a:buClr>
              <a:buSzPts val="1200"/>
            </a:pPr>
            <a:r>
              <a:rPr lang="fr-FR" sz="1400" b="1" kern="0" dirty="0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ARGOS</a:t>
            </a:r>
          </a:p>
          <a:p>
            <a:pPr algn="ctr" defTabSz="1034826">
              <a:buClr>
                <a:srgbClr val="0070C0"/>
              </a:buClr>
              <a:buSzPts val="1200"/>
            </a:pPr>
            <a:r>
              <a:rPr lang="fr-FR" sz="1400" b="1" kern="0" dirty="0" err="1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gSPEC</a:t>
            </a:r>
            <a:endParaRPr lang="fr-FR" sz="1400" b="1" kern="0" dirty="0" smtClean="0">
              <a:solidFill>
                <a:srgbClr val="0000C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/>
            </a:endParaRPr>
          </a:p>
          <a:p>
            <a:pPr algn="ctr" defTabSz="1034826">
              <a:buClr>
                <a:srgbClr val="0070C0"/>
              </a:buClr>
              <a:buSzPts val="1200"/>
            </a:pPr>
            <a:r>
              <a:rPr lang="fr-FR" sz="1400" b="1" kern="0" dirty="0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….</a:t>
            </a:r>
            <a:endParaRPr lang="fr-FR" sz="1200" b="1" kern="0" dirty="0">
              <a:solidFill>
                <a:srgbClr val="0000C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03" t="1" r="-1" b="-11175"/>
          <a:stretch/>
        </p:blipFill>
        <p:spPr>
          <a:xfrm>
            <a:off x="5681134" y="1694895"/>
            <a:ext cx="1191762" cy="557238"/>
          </a:xfrm>
          <a:prstGeom prst="rect">
            <a:avLst/>
          </a:prstGeom>
        </p:spPr>
      </p:pic>
      <p:pic>
        <p:nvPicPr>
          <p:cNvPr id="62" name="Image 6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229" y="5344622"/>
            <a:ext cx="702956" cy="267599"/>
          </a:xfrm>
          <a:prstGeom prst="rect">
            <a:avLst/>
          </a:prstGeom>
        </p:spPr>
      </p:pic>
      <p:pic>
        <p:nvPicPr>
          <p:cNvPr id="63" name="Image 6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506" y="1427745"/>
            <a:ext cx="702956" cy="267599"/>
          </a:xfrm>
          <a:prstGeom prst="rect">
            <a:avLst/>
          </a:prstGeom>
        </p:spPr>
      </p:pic>
      <p:pic>
        <p:nvPicPr>
          <p:cNvPr id="64" name="Image 6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575" y="2276380"/>
            <a:ext cx="702956" cy="267599"/>
          </a:xfrm>
          <a:prstGeom prst="rect">
            <a:avLst/>
          </a:prstGeom>
        </p:spPr>
      </p:pic>
      <p:sp>
        <p:nvSpPr>
          <p:cNvPr id="66" name="ZoneTexte 65">
            <a:extLst>
              <a:ext uri="{FF2B5EF4-FFF2-40B4-BE49-F238E27FC236}">
                <a16:creationId xmlns:a16="http://schemas.microsoft.com/office/drawing/2014/main" id="{A967B2A9-49D2-45BA-81F8-2E32F5916B91}"/>
              </a:ext>
            </a:extLst>
          </p:cNvPr>
          <p:cNvSpPr txBox="1"/>
          <p:nvPr/>
        </p:nvSpPr>
        <p:spPr>
          <a:xfrm>
            <a:off x="7940562" y="1330711"/>
            <a:ext cx="1332929" cy="46166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B050"/>
                </a:solidFill>
              </a:rPr>
              <a:t>LUMIERE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70E45605-0AD1-49D9-860C-A5E95EBBF1D0}"/>
              </a:ext>
            </a:extLst>
          </p:cNvPr>
          <p:cNvSpPr txBox="1"/>
          <p:nvPr/>
        </p:nvSpPr>
        <p:spPr>
          <a:xfrm>
            <a:off x="7356995" y="777305"/>
            <a:ext cx="1220592" cy="461665"/>
          </a:xfrm>
          <a:prstGeom prst="rect">
            <a:avLst/>
          </a:prstGeom>
          <a:noFill/>
          <a:ln w="28575">
            <a:solidFill>
              <a:srgbClr val="0000CC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CC"/>
                </a:solidFill>
              </a:rPr>
              <a:t>BESTIOL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5E902885-865B-4948-B25D-6A206D9DB438}"/>
              </a:ext>
            </a:extLst>
          </p:cNvPr>
          <p:cNvSpPr txBox="1"/>
          <p:nvPr/>
        </p:nvSpPr>
        <p:spPr>
          <a:xfrm>
            <a:off x="8688526" y="774176"/>
            <a:ext cx="1204176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DETRAP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BD55528-59AC-BD4D-8CF8-E56685B14937}"/>
              </a:ext>
            </a:extLst>
          </p:cNvPr>
          <p:cNvSpPr/>
          <p:nvPr/>
        </p:nvSpPr>
        <p:spPr>
          <a:xfrm>
            <a:off x="5554922" y="2705380"/>
            <a:ext cx="1538576" cy="45534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 defTabSz="1034826">
              <a:buClr>
                <a:srgbClr val="0070C0"/>
              </a:buClr>
              <a:buSzPts val="1200"/>
            </a:pPr>
            <a:r>
              <a:rPr lang="fr-FR" sz="1400" b="1" kern="0" dirty="0" smtClean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LINO</a:t>
            </a:r>
            <a:r>
              <a:rPr lang="fr-FR" sz="1400" b="1" i="1" kern="0" dirty="0" smtClean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-LASAGN</a:t>
            </a:r>
            <a:endParaRPr lang="fr-FR" sz="1400" b="1" i="1" kern="0" dirty="0">
              <a:solidFill>
                <a:srgbClr val="00B05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/>
            </a:endParaRPr>
          </a:p>
          <a:p>
            <a:pPr algn="ctr" defTabSz="1034826">
              <a:buClr>
                <a:srgbClr val="0070C0"/>
              </a:buClr>
              <a:buSzPts val="1200"/>
            </a:pPr>
            <a:r>
              <a:rPr lang="fr-FR" sz="1400" b="1" kern="0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(</a:t>
            </a:r>
            <a:r>
              <a:rPr lang="fr-FR" sz="1400" b="1" kern="0" dirty="0" smtClean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2027</a:t>
            </a:r>
            <a:r>
              <a:rPr lang="fr-FR" sz="1400" b="1" kern="0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)</a:t>
            </a:r>
            <a:endParaRPr lang="fr-FR" sz="1200" b="1" kern="0" dirty="0">
              <a:solidFill>
                <a:srgbClr val="00B05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/>
            </a:endParaRPr>
          </a:p>
        </p:txBody>
      </p:sp>
      <p:sp>
        <p:nvSpPr>
          <p:cNvPr id="71" name="Ellipse 70"/>
          <p:cNvSpPr/>
          <p:nvPr/>
        </p:nvSpPr>
        <p:spPr>
          <a:xfrm>
            <a:off x="8696878" y="6229003"/>
            <a:ext cx="1143362" cy="373754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Ellipse 71"/>
          <p:cNvSpPr/>
          <p:nvPr/>
        </p:nvSpPr>
        <p:spPr>
          <a:xfrm>
            <a:off x="5906961" y="5422614"/>
            <a:ext cx="1273420" cy="627342"/>
          </a:xfrm>
          <a:prstGeom prst="ellipse">
            <a:avLst/>
          </a:prstGeom>
          <a:noFill/>
          <a:ln w="3492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Ellipse 72"/>
          <p:cNvSpPr/>
          <p:nvPr/>
        </p:nvSpPr>
        <p:spPr>
          <a:xfrm>
            <a:off x="10060527" y="5478422"/>
            <a:ext cx="1057436" cy="439364"/>
          </a:xfrm>
          <a:prstGeom prst="ellipse">
            <a:avLst/>
          </a:prstGeom>
          <a:noFill/>
          <a:ln w="3492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0000CC"/>
                </a:solidFill>
              </a:rPr>
              <a:t>……</a:t>
            </a:r>
            <a:endParaRPr lang="en-GB" dirty="0">
              <a:solidFill>
                <a:srgbClr val="0000CC"/>
              </a:solidFill>
            </a:endParaRPr>
          </a:p>
        </p:txBody>
      </p:sp>
      <p:sp>
        <p:nvSpPr>
          <p:cNvPr id="74" name="Ellipse 73"/>
          <p:cNvSpPr/>
          <p:nvPr/>
        </p:nvSpPr>
        <p:spPr>
          <a:xfrm>
            <a:off x="10212927" y="5630822"/>
            <a:ext cx="1057436" cy="439364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……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5" name="Ellipse 74"/>
          <p:cNvSpPr/>
          <p:nvPr/>
        </p:nvSpPr>
        <p:spPr>
          <a:xfrm>
            <a:off x="7494402" y="2983800"/>
            <a:ext cx="1057436" cy="439364"/>
          </a:xfrm>
          <a:prstGeom prst="ellipse">
            <a:avLst/>
          </a:prstGeom>
          <a:noFill/>
          <a:ln w="3492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0000CC"/>
                </a:solidFill>
              </a:rPr>
              <a:t>……</a:t>
            </a:r>
            <a:endParaRPr lang="en-GB" dirty="0">
              <a:solidFill>
                <a:srgbClr val="0000CC"/>
              </a:solidFill>
            </a:endParaRPr>
          </a:p>
        </p:txBody>
      </p:sp>
      <p:pic>
        <p:nvPicPr>
          <p:cNvPr id="76" name="Image 7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377" y="2824227"/>
            <a:ext cx="702956" cy="267599"/>
          </a:xfrm>
          <a:prstGeom prst="rect">
            <a:avLst/>
          </a:prstGeom>
        </p:spPr>
      </p:pic>
      <p:sp>
        <p:nvSpPr>
          <p:cNvPr id="77" name="Rectangle 76"/>
          <p:cNvSpPr/>
          <p:nvPr/>
        </p:nvSpPr>
        <p:spPr>
          <a:xfrm>
            <a:off x="2452088" y="5922094"/>
            <a:ext cx="94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i="1" dirty="0" smtClean="0">
                <a:latin typeface="Calibri" panose="020F0502020204030204" pitchFamily="34" charset="0"/>
              </a:rPr>
              <a:t>P</a:t>
            </a:r>
            <a:r>
              <a:rPr lang="en-GB" sz="1600" b="1" i="1" dirty="0">
                <a:latin typeface="Calibri" panose="020F0502020204030204" pitchFamily="34" charset="0"/>
              </a:rPr>
              <a:t>. </a:t>
            </a:r>
            <a:r>
              <a:rPr lang="en-GB" sz="1600" b="1" i="1" dirty="0" smtClean="0">
                <a:latin typeface="Calibri" panose="020F0502020204030204" pitchFamily="34" charset="0"/>
              </a:rPr>
              <a:t>Ascher</a:t>
            </a:r>
            <a:endParaRPr lang="fr-FR" sz="1600" dirty="0"/>
          </a:p>
        </p:txBody>
      </p:sp>
      <p:sp>
        <p:nvSpPr>
          <p:cNvPr id="78" name="Rectangle 77"/>
          <p:cNvSpPr/>
          <p:nvPr/>
        </p:nvSpPr>
        <p:spPr>
          <a:xfrm>
            <a:off x="3592538" y="1362557"/>
            <a:ext cx="11782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i="1" dirty="0" smtClean="0">
                <a:latin typeface="Calibri" panose="020F0502020204030204" pitchFamily="34" charset="0"/>
              </a:rPr>
              <a:t>P. Delahaye</a:t>
            </a:r>
            <a:endParaRPr lang="fr-FR" sz="1600" dirty="0"/>
          </a:p>
        </p:txBody>
      </p:sp>
      <p:sp>
        <p:nvSpPr>
          <p:cNvPr id="79" name="Rectangle 78"/>
          <p:cNvSpPr/>
          <p:nvPr/>
        </p:nvSpPr>
        <p:spPr>
          <a:xfrm>
            <a:off x="6071073" y="6110869"/>
            <a:ext cx="9451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i="1" dirty="0" smtClean="0">
                <a:latin typeface="Calibri" panose="020F0502020204030204" pitchFamily="34" charset="0"/>
              </a:rPr>
              <a:t>M. Fallot</a:t>
            </a:r>
            <a:endParaRPr lang="fr-FR" sz="1600" dirty="0"/>
          </a:p>
        </p:txBody>
      </p:sp>
      <p:sp>
        <p:nvSpPr>
          <p:cNvPr id="80" name="Rectangle 79"/>
          <p:cNvSpPr/>
          <p:nvPr/>
        </p:nvSpPr>
        <p:spPr>
          <a:xfrm>
            <a:off x="8393326" y="6541065"/>
            <a:ext cx="17756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i="1" dirty="0" smtClean="0">
                <a:latin typeface="Calibri" panose="020F0502020204030204" pitchFamily="34" charset="0"/>
              </a:rPr>
              <a:t>E. </a:t>
            </a:r>
            <a:r>
              <a:rPr lang="en-GB" sz="1600" b="1" i="1" dirty="0" err="1" smtClean="0">
                <a:latin typeface="Calibri" panose="020F0502020204030204" pitchFamily="34" charset="0"/>
              </a:rPr>
              <a:t>Minaya</a:t>
            </a:r>
            <a:r>
              <a:rPr lang="en-GB" sz="1600" b="1" i="1" dirty="0" smtClean="0">
                <a:latin typeface="Calibri" panose="020F0502020204030204" pitchFamily="34" charset="0"/>
              </a:rPr>
              <a:t> Ramirez</a:t>
            </a:r>
            <a:endParaRPr lang="fr-FR" sz="1600" dirty="0"/>
          </a:p>
        </p:txBody>
      </p:sp>
      <p:sp>
        <p:nvSpPr>
          <p:cNvPr id="82" name="Espace réservé du numéro de diapositive 4"/>
          <p:cNvSpPr txBox="1">
            <a:spLocks/>
          </p:cNvSpPr>
          <p:nvPr/>
        </p:nvSpPr>
        <p:spPr>
          <a:xfrm>
            <a:off x="9324150" y="63562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B63599-5DA0-BE42-AE37-88D1760620F1}" type="slidenum">
              <a:rPr lang="fr-FR" sz="1600" smtClean="0">
                <a:solidFill>
                  <a:schemeClr val="tx1"/>
                </a:solidFill>
              </a:rPr>
              <a:pPr/>
              <a:t>5</a:t>
            </a:fld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746521" y="1297188"/>
            <a:ext cx="10454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i="1" dirty="0">
                <a:latin typeface="Calibri" panose="020F0502020204030204" pitchFamily="34" charset="0"/>
              </a:rPr>
              <a:t>L</a:t>
            </a:r>
            <a:r>
              <a:rPr lang="en-GB" sz="1600" b="1" i="1" dirty="0" smtClean="0">
                <a:latin typeface="Calibri" panose="020F0502020204030204" pitchFamily="34" charset="0"/>
              </a:rPr>
              <a:t>. Lalanne</a:t>
            </a:r>
            <a:endParaRPr lang="fr-FR" sz="1600" dirty="0"/>
          </a:p>
        </p:txBody>
      </p:sp>
      <p:sp>
        <p:nvSpPr>
          <p:cNvPr id="70" name="Rectangle 69"/>
          <p:cNvSpPr/>
          <p:nvPr/>
        </p:nvSpPr>
        <p:spPr>
          <a:xfrm>
            <a:off x="6161413" y="797020"/>
            <a:ext cx="12033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i="1" dirty="0" smtClean="0">
                <a:latin typeface="Calibri" panose="020F0502020204030204" pitchFamily="34" charset="0"/>
              </a:rPr>
              <a:t>G. Tocabens</a:t>
            </a:r>
            <a:endParaRPr lang="fr-FR" sz="1600" dirty="0"/>
          </a:p>
        </p:txBody>
      </p:sp>
      <p:sp>
        <p:nvSpPr>
          <p:cNvPr id="81" name="Rectangle 80"/>
          <p:cNvSpPr/>
          <p:nvPr/>
        </p:nvSpPr>
        <p:spPr>
          <a:xfrm>
            <a:off x="397728" y="2258674"/>
            <a:ext cx="8899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i="1" dirty="0" smtClean="0">
                <a:latin typeface="Calibri" panose="020F0502020204030204" pitchFamily="34" charset="0"/>
              </a:rPr>
              <a:t>S. </a:t>
            </a:r>
            <a:r>
              <a:rPr lang="en-GB" sz="1600" b="1" i="1" dirty="0" err="1" smtClean="0">
                <a:latin typeface="Calibri" panose="020F0502020204030204" pitchFamily="34" charset="0"/>
              </a:rPr>
              <a:t>Naimi</a:t>
            </a:r>
            <a:endParaRPr lang="fr-FR" sz="1600" dirty="0"/>
          </a:p>
        </p:txBody>
      </p:sp>
      <p:sp>
        <p:nvSpPr>
          <p:cNvPr id="83" name="Rectangle 82"/>
          <p:cNvSpPr/>
          <p:nvPr/>
        </p:nvSpPr>
        <p:spPr>
          <a:xfrm>
            <a:off x="974512" y="5721966"/>
            <a:ext cx="9653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i="1" dirty="0" smtClean="0">
                <a:latin typeface="Calibri" panose="020F0502020204030204" pitchFamily="34" charset="0"/>
              </a:rPr>
              <a:t>L. Canete</a:t>
            </a:r>
            <a:endParaRPr lang="fr-FR" sz="1600" dirty="0"/>
          </a:p>
        </p:txBody>
      </p:sp>
      <p:grpSp>
        <p:nvGrpSpPr>
          <p:cNvPr id="84" name="Groupe 83"/>
          <p:cNvGrpSpPr/>
          <p:nvPr/>
        </p:nvGrpSpPr>
        <p:grpSpPr>
          <a:xfrm>
            <a:off x="126422" y="2149532"/>
            <a:ext cx="5706338" cy="3748284"/>
            <a:chOff x="-22663" y="1622755"/>
            <a:chExt cx="5706338" cy="3748284"/>
          </a:xfrm>
        </p:grpSpPr>
        <p:grpSp>
          <p:nvGrpSpPr>
            <p:cNvPr id="85" name="Groupe 84"/>
            <p:cNvGrpSpPr/>
            <p:nvPr/>
          </p:nvGrpSpPr>
          <p:grpSpPr>
            <a:xfrm>
              <a:off x="-22663" y="1622755"/>
              <a:ext cx="5706338" cy="3748284"/>
              <a:chOff x="-22663" y="1622755"/>
              <a:chExt cx="5706338" cy="3748284"/>
            </a:xfrm>
          </p:grpSpPr>
          <p:cxnSp>
            <p:nvCxnSpPr>
              <p:cNvPr id="87" name="Connecteur droit 86"/>
              <p:cNvCxnSpPr/>
              <p:nvPr/>
            </p:nvCxnSpPr>
            <p:spPr>
              <a:xfrm>
                <a:off x="75977" y="4272302"/>
                <a:ext cx="1758087" cy="0"/>
              </a:xfrm>
              <a:prstGeom prst="line">
                <a:avLst/>
              </a:prstGeom>
              <a:ln w="38100">
                <a:solidFill>
                  <a:srgbClr val="FF66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Connecteur droit 87"/>
              <p:cNvCxnSpPr/>
              <p:nvPr/>
            </p:nvCxnSpPr>
            <p:spPr>
              <a:xfrm>
                <a:off x="1859235" y="5353885"/>
                <a:ext cx="2748080" cy="17154"/>
              </a:xfrm>
              <a:prstGeom prst="line">
                <a:avLst/>
              </a:prstGeom>
              <a:ln w="38100">
                <a:solidFill>
                  <a:srgbClr val="FF66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Connecteur droit 88"/>
              <p:cNvCxnSpPr/>
              <p:nvPr/>
            </p:nvCxnSpPr>
            <p:spPr>
              <a:xfrm>
                <a:off x="3577223" y="1639981"/>
                <a:ext cx="825479" cy="406136"/>
              </a:xfrm>
              <a:prstGeom prst="line">
                <a:avLst/>
              </a:prstGeom>
              <a:ln w="38100">
                <a:solidFill>
                  <a:srgbClr val="FF66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Connecteur droit 89"/>
              <p:cNvCxnSpPr/>
              <p:nvPr/>
            </p:nvCxnSpPr>
            <p:spPr>
              <a:xfrm flipH="1">
                <a:off x="4607315" y="3931039"/>
                <a:ext cx="0" cy="1440000"/>
              </a:xfrm>
              <a:prstGeom prst="line">
                <a:avLst/>
              </a:prstGeom>
              <a:ln w="38100">
                <a:solidFill>
                  <a:srgbClr val="FF66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Connecteur droit 90"/>
              <p:cNvCxnSpPr/>
              <p:nvPr/>
            </p:nvCxnSpPr>
            <p:spPr>
              <a:xfrm>
                <a:off x="3509724" y="3374315"/>
                <a:ext cx="1097591" cy="28238"/>
              </a:xfrm>
              <a:prstGeom prst="line">
                <a:avLst/>
              </a:prstGeom>
              <a:ln w="38100">
                <a:solidFill>
                  <a:srgbClr val="FF66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Connecteur droit 91"/>
              <p:cNvCxnSpPr/>
              <p:nvPr/>
            </p:nvCxnSpPr>
            <p:spPr>
              <a:xfrm flipH="1">
                <a:off x="4737413" y="2634609"/>
                <a:ext cx="899894" cy="1286156"/>
              </a:xfrm>
              <a:prstGeom prst="line">
                <a:avLst/>
              </a:prstGeom>
              <a:ln w="38100">
                <a:solidFill>
                  <a:srgbClr val="FF66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Connecteur droit 92"/>
              <p:cNvCxnSpPr/>
              <p:nvPr/>
            </p:nvCxnSpPr>
            <p:spPr>
              <a:xfrm flipH="1">
                <a:off x="3423407" y="2066854"/>
                <a:ext cx="954095" cy="1349122"/>
              </a:xfrm>
              <a:prstGeom prst="line">
                <a:avLst/>
              </a:prstGeom>
              <a:ln w="38100">
                <a:solidFill>
                  <a:srgbClr val="FF66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Connecteur droit 93"/>
              <p:cNvCxnSpPr/>
              <p:nvPr/>
            </p:nvCxnSpPr>
            <p:spPr>
              <a:xfrm flipH="1">
                <a:off x="2315799" y="1622755"/>
                <a:ext cx="1165529" cy="1692164"/>
              </a:xfrm>
              <a:prstGeom prst="line">
                <a:avLst/>
              </a:prstGeom>
              <a:ln w="38100">
                <a:solidFill>
                  <a:srgbClr val="FF66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Connecteur droit 94"/>
              <p:cNvCxnSpPr/>
              <p:nvPr/>
            </p:nvCxnSpPr>
            <p:spPr>
              <a:xfrm flipV="1">
                <a:off x="1683657" y="3328637"/>
                <a:ext cx="607135" cy="0"/>
              </a:xfrm>
              <a:prstGeom prst="line">
                <a:avLst/>
              </a:prstGeom>
              <a:ln w="38100">
                <a:solidFill>
                  <a:srgbClr val="FF66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Connecteur droit 95"/>
              <p:cNvCxnSpPr/>
              <p:nvPr/>
            </p:nvCxnSpPr>
            <p:spPr>
              <a:xfrm>
                <a:off x="-22663" y="2775800"/>
                <a:ext cx="1645965" cy="0"/>
              </a:xfrm>
              <a:prstGeom prst="line">
                <a:avLst/>
              </a:prstGeom>
              <a:ln w="38100">
                <a:solidFill>
                  <a:srgbClr val="FF66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Connecteur droit 96"/>
              <p:cNvCxnSpPr/>
              <p:nvPr/>
            </p:nvCxnSpPr>
            <p:spPr>
              <a:xfrm flipH="1">
                <a:off x="1620538" y="2785223"/>
                <a:ext cx="0" cy="540000"/>
              </a:xfrm>
              <a:prstGeom prst="line">
                <a:avLst/>
              </a:prstGeom>
              <a:ln w="38100">
                <a:solidFill>
                  <a:srgbClr val="FF66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Connecteur droit 97"/>
              <p:cNvCxnSpPr/>
              <p:nvPr/>
            </p:nvCxnSpPr>
            <p:spPr>
              <a:xfrm>
                <a:off x="1834064" y="4251822"/>
                <a:ext cx="0" cy="1108943"/>
              </a:xfrm>
              <a:prstGeom prst="line">
                <a:avLst/>
              </a:prstGeom>
              <a:ln w="38100">
                <a:solidFill>
                  <a:srgbClr val="FF66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Connecteur droit 98"/>
              <p:cNvCxnSpPr/>
              <p:nvPr/>
            </p:nvCxnSpPr>
            <p:spPr>
              <a:xfrm flipH="1">
                <a:off x="4581867" y="2564329"/>
                <a:ext cx="608631" cy="839941"/>
              </a:xfrm>
              <a:prstGeom prst="line">
                <a:avLst/>
              </a:prstGeom>
              <a:ln w="38100">
                <a:solidFill>
                  <a:srgbClr val="FF66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Connecteur droit 99"/>
              <p:cNvCxnSpPr/>
              <p:nvPr/>
            </p:nvCxnSpPr>
            <p:spPr>
              <a:xfrm>
                <a:off x="5187143" y="2576821"/>
                <a:ext cx="496532" cy="6575"/>
              </a:xfrm>
              <a:prstGeom prst="line">
                <a:avLst/>
              </a:prstGeom>
              <a:ln w="38100">
                <a:solidFill>
                  <a:srgbClr val="FF66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6" name="Connecteur droit 85"/>
            <p:cNvCxnSpPr/>
            <p:nvPr/>
          </p:nvCxnSpPr>
          <p:spPr>
            <a:xfrm flipV="1">
              <a:off x="4597742" y="3934341"/>
              <a:ext cx="149271" cy="0"/>
            </a:xfrm>
            <a:prstGeom prst="line">
              <a:avLst/>
            </a:prstGeom>
            <a:ln w="38100">
              <a:solidFill>
                <a:srgbClr val="FF66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Rectangle 100"/>
          <p:cNvSpPr/>
          <p:nvPr/>
        </p:nvSpPr>
        <p:spPr>
          <a:xfrm>
            <a:off x="1039312" y="6323677"/>
            <a:ext cx="2737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u="sng" dirty="0" smtClean="0">
                <a:solidFill>
                  <a:srgbClr val="FF66FF"/>
                </a:solidFill>
                <a:latin typeface="Calibri" panose="020F0502020204030204" pitchFamily="34" charset="0"/>
              </a:rPr>
              <a:t>DESIR Project perimeter</a:t>
            </a:r>
            <a:endParaRPr lang="fr-FR" sz="2000" u="sng" dirty="0">
              <a:solidFill>
                <a:srgbClr val="FF66FF"/>
              </a:solidFill>
            </a:endParaRPr>
          </a:p>
        </p:txBody>
      </p:sp>
      <p:cxnSp>
        <p:nvCxnSpPr>
          <p:cNvPr id="14" name="Connecteur droit 13"/>
          <p:cNvCxnSpPr>
            <a:stCxn id="101" idx="0"/>
          </p:cNvCxnSpPr>
          <p:nvPr/>
        </p:nvCxnSpPr>
        <p:spPr>
          <a:xfrm flipV="1">
            <a:off x="2407988" y="5866139"/>
            <a:ext cx="13158" cy="457538"/>
          </a:xfrm>
          <a:prstGeom prst="line">
            <a:avLst/>
          </a:prstGeom>
          <a:ln w="38100">
            <a:solidFill>
              <a:srgbClr val="FF66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/>
          <p:cNvSpPr/>
          <p:nvPr/>
        </p:nvSpPr>
        <p:spPr>
          <a:xfrm>
            <a:off x="1430224" y="3487414"/>
            <a:ext cx="11913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i="1" dirty="0" smtClean="0">
                <a:latin typeface="Calibri" panose="020F0502020204030204" pitchFamily="34" charset="0"/>
              </a:rPr>
              <a:t>M. Gerbaux</a:t>
            </a:r>
            <a:endParaRPr lang="fr-FR" sz="1600" dirty="0"/>
          </a:p>
        </p:txBody>
      </p:sp>
      <p:sp>
        <p:nvSpPr>
          <p:cNvPr id="103" name="Rectangle 102"/>
          <p:cNvSpPr/>
          <p:nvPr/>
        </p:nvSpPr>
        <p:spPr>
          <a:xfrm>
            <a:off x="7176059" y="6461294"/>
            <a:ext cx="9172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i="1" dirty="0" smtClean="0">
                <a:latin typeface="Calibri" panose="020F0502020204030204" pitchFamily="34" charset="0"/>
              </a:rPr>
              <a:t>L</a:t>
            </a:r>
            <a:r>
              <a:rPr lang="en-GB" sz="1600" b="1" i="1" dirty="0">
                <a:latin typeface="Calibri" panose="020F0502020204030204" pitchFamily="34" charset="0"/>
              </a:rPr>
              <a:t>.</a:t>
            </a:r>
            <a:r>
              <a:rPr lang="en-GB" sz="1600" b="1" i="1" dirty="0" smtClean="0">
                <a:latin typeface="Calibri" panose="020F0502020204030204" pitchFamily="34" charset="0"/>
              </a:rPr>
              <a:t> Hayen</a:t>
            </a:r>
            <a:endParaRPr lang="fr-FR" sz="1600" dirty="0"/>
          </a:p>
        </p:txBody>
      </p:sp>
      <p:sp>
        <p:nvSpPr>
          <p:cNvPr id="17" name="Rectangle 16"/>
          <p:cNvSpPr/>
          <p:nvPr/>
        </p:nvSpPr>
        <p:spPr>
          <a:xfrm>
            <a:off x="9892702" y="1332512"/>
            <a:ext cx="9204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34826">
              <a:buClr>
                <a:srgbClr val="0070C0"/>
              </a:buClr>
              <a:buSzPts val="1200"/>
            </a:pPr>
            <a:r>
              <a:rPr lang="fr-FR" sz="1200" b="1" kern="0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bSTILED</a:t>
            </a:r>
            <a:endParaRPr lang="fr-FR" sz="1200" b="1" kern="0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/>
            </a:endParaRPr>
          </a:p>
          <a:p>
            <a:pPr algn="ctr" defTabSz="1034826">
              <a:buClr>
                <a:srgbClr val="0070C0"/>
              </a:buClr>
              <a:buSzPts val="1200"/>
            </a:pPr>
            <a:endParaRPr lang="fr-FR" sz="1100" b="1" kern="0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/>
            </a:endParaRPr>
          </a:p>
          <a:p>
            <a:pPr algn="ctr" defTabSz="1034826">
              <a:buClr>
                <a:srgbClr val="0070C0"/>
              </a:buClr>
              <a:buSzPts val="1200"/>
            </a:pPr>
            <a:r>
              <a:rPr lang="fr-FR" sz="1200" b="1" kern="0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WISArD</a:t>
            </a:r>
            <a:endParaRPr lang="fr-FR" sz="1200" b="1" kern="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10777376" y="1327903"/>
            <a:ext cx="11288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i="1" dirty="0" smtClean="0">
                <a:latin typeface="Calibri" panose="020F0502020204030204" pitchFamily="34" charset="0"/>
              </a:rPr>
              <a:t>X. </a:t>
            </a:r>
            <a:r>
              <a:rPr lang="en-GB" sz="1600" b="1" i="1" dirty="0" err="1" smtClean="0">
                <a:latin typeface="Calibri" panose="020F0502020204030204" pitchFamily="34" charset="0"/>
              </a:rPr>
              <a:t>Fléchard</a:t>
            </a:r>
            <a:endParaRPr lang="fr-FR" sz="1600" dirty="0"/>
          </a:p>
        </p:txBody>
      </p:sp>
      <p:sp>
        <p:nvSpPr>
          <p:cNvPr id="105" name="Rectangle 104"/>
          <p:cNvSpPr/>
          <p:nvPr/>
        </p:nvSpPr>
        <p:spPr>
          <a:xfrm>
            <a:off x="10741645" y="1637164"/>
            <a:ext cx="14170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i="1" dirty="0" smtClean="0">
                <a:latin typeface="Calibri" panose="020F0502020204030204" pitchFamily="34" charset="0"/>
              </a:rPr>
              <a:t>M. Versteegen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98142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6"/>
          <p:cNvSpPr txBox="1">
            <a:spLocks/>
          </p:cNvSpPr>
          <p:nvPr/>
        </p:nvSpPr>
        <p:spPr>
          <a:xfrm>
            <a:off x="847725" y="2681844"/>
            <a:ext cx="10801349" cy="17933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Scientific</a:t>
            </a:r>
            <a:r>
              <a:rPr kumimoji="0" lang="fr-FR" sz="48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program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692" y="62272"/>
            <a:ext cx="1896502" cy="404587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1221279" y="424689"/>
            <a:ext cx="967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DESIR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H="1">
            <a:off x="1" y="655521"/>
            <a:ext cx="11221278" cy="0"/>
          </a:xfrm>
          <a:prstGeom prst="line">
            <a:avLst/>
          </a:prstGeom>
          <a:ln w="28575" cap="flat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488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1392000" y="-43258"/>
            <a:ext cx="10800000" cy="612775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Scientific program</a:t>
            </a:r>
            <a:endParaRPr lang="en-GB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Connecteur droit 22"/>
          <p:cNvCxnSpPr/>
          <p:nvPr/>
        </p:nvCxnSpPr>
        <p:spPr>
          <a:xfrm flipH="1">
            <a:off x="576000" y="540000"/>
            <a:ext cx="11016000" cy="0"/>
          </a:xfrm>
          <a:prstGeom prst="line">
            <a:avLst/>
          </a:prstGeom>
          <a:ln w="28575" cap="flat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16342" y="809401"/>
            <a:ext cx="11049944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74625"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rgbClr val="002060"/>
                </a:solidFill>
              </a:rPr>
              <a:t>Preparation of DESIR physics case</a:t>
            </a:r>
          </a:p>
          <a:p>
            <a:pPr marL="285750" indent="-111125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Workshop DESIR: Spring 2024:100 participants, 22 institutes (15 from foreign countries)</a:t>
            </a:r>
          </a:p>
          <a:p>
            <a:pPr marL="285750" indent="-111125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Workshop LUMIERE: July 2024 </a:t>
            </a:r>
          </a:p>
          <a:p>
            <a:pPr marL="285750" indent="-111125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Workshop BESTIOL: Dec</a:t>
            </a:r>
            <a:r>
              <a:rPr lang="en-US" b="1" dirty="0">
                <a:solidFill>
                  <a:srgbClr val="002060"/>
                </a:solidFill>
              </a:rPr>
              <a:t>. 2024 </a:t>
            </a:r>
            <a:endParaRPr lang="en-US" b="1" dirty="0" smtClean="0">
              <a:solidFill>
                <a:srgbClr val="002060"/>
              </a:solidFill>
            </a:endParaRPr>
          </a:p>
          <a:p>
            <a:pPr marL="285750" indent="-111125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Workshop DETRAP: May 2025</a:t>
            </a:r>
          </a:p>
          <a:p>
            <a:pPr marL="174625"/>
            <a:endParaRPr lang="en-US" b="1" dirty="0" smtClean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rgbClr val="002060"/>
                </a:solidFill>
              </a:rPr>
              <a:t>Brainstorming (IN2P3): Impact of high-precision measurements on BSM physics at DESIR, July 2026</a:t>
            </a:r>
            <a:endParaRPr lang="en-US" sz="2000" b="1" dirty="0">
              <a:solidFill>
                <a:srgbClr val="002060"/>
              </a:solidFill>
            </a:endParaRP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rgbClr val="002060"/>
                </a:solidFill>
              </a:rPr>
              <a:t>Letters of intent</a:t>
            </a:r>
          </a:p>
          <a:p>
            <a:pPr marL="285750" indent="-111125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DESIR LOI workshop: March 2026, &gt; 50 LOIs</a:t>
            </a:r>
          </a:p>
          <a:p>
            <a:pPr marL="174625"/>
            <a:r>
              <a:rPr lang="en-US" b="1" dirty="0" smtClean="0">
                <a:solidFill>
                  <a:srgbClr val="002060"/>
                </a:solidFill>
              </a:rPr>
              <a:t>-&gt; Working group to analyze the feasibility (RIBs), propose RIB developments and experiment priorities</a:t>
            </a:r>
          </a:p>
          <a:p>
            <a:pPr marL="174625"/>
            <a:r>
              <a:rPr lang="en-US" b="1" i="1" dirty="0" smtClean="0">
                <a:solidFill>
                  <a:srgbClr val="FF0000"/>
                </a:solidFill>
              </a:rPr>
              <a:t>=&gt; Commissioning and Day-1 exp. strategy: GANIL </a:t>
            </a:r>
            <a:r>
              <a:rPr lang="en-US" b="1" i="1" dirty="0" smtClean="0">
                <a:solidFill>
                  <a:srgbClr val="FF0000"/>
                </a:solidFill>
              </a:rPr>
              <a:t>SC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- </a:t>
            </a:r>
            <a:r>
              <a:rPr lang="en-US" b="1" i="1" dirty="0" smtClean="0">
                <a:solidFill>
                  <a:srgbClr val="FF0000"/>
                </a:solidFill>
              </a:rPr>
              <a:t>B. </a:t>
            </a:r>
            <a:r>
              <a:rPr lang="en-US" b="1" i="1" dirty="0" smtClean="0">
                <a:solidFill>
                  <a:srgbClr val="FF0000"/>
                </a:solidFill>
              </a:rPr>
              <a:t>Blank</a:t>
            </a:r>
            <a:r>
              <a:rPr lang="en-US" b="1" i="1" dirty="0" smtClean="0">
                <a:solidFill>
                  <a:srgbClr val="FF0000"/>
                </a:solidFill>
              </a:rPr>
              <a:t>, Nov</a:t>
            </a:r>
            <a:r>
              <a:rPr lang="en-US" b="1" i="1" dirty="0">
                <a:solidFill>
                  <a:srgbClr val="FF0000"/>
                </a:solidFill>
              </a:rPr>
              <a:t>. </a:t>
            </a:r>
            <a:r>
              <a:rPr lang="en-US" b="1" i="1" dirty="0" smtClean="0">
                <a:solidFill>
                  <a:srgbClr val="FF0000"/>
                </a:solidFill>
              </a:rPr>
              <a:t>2026 </a:t>
            </a:r>
            <a:endParaRPr lang="en-US" b="1" i="1" dirty="0" smtClean="0">
              <a:solidFill>
                <a:srgbClr val="FF0000"/>
              </a:solidFill>
            </a:endParaRPr>
          </a:p>
          <a:p>
            <a:pPr marL="174625"/>
            <a:r>
              <a:rPr lang="en-US" b="1" dirty="0" smtClean="0">
                <a:solidFill>
                  <a:srgbClr val="002060"/>
                </a:solidFill>
              </a:rPr>
              <a:t>-&gt; DESIR collaboration Committee: detailed </a:t>
            </a:r>
            <a:r>
              <a:rPr lang="en-US" b="1" dirty="0" err="1" smtClean="0">
                <a:solidFill>
                  <a:srgbClr val="002060"/>
                </a:solidFill>
              </a:rPr>
              <a:t>LoI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	</a:t>
            </a: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rgbClr val="002060"/>
                </a:solidFill>
              </a:rPr>
              <a:t>Proposals ≥ 2027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rgbClr val="002060"/>
                </a:solidFill>
              </a:rPr>
              <a:t>Equipment commissioning: 2028-2029</a:t>
            </a:r>
          </a:p>
          <a:p>
            <a:pPr marL="285750" indent="-111125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Stable and radioactive beam without going through proposals and PAC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rgbClr val="002060"/>
                </a:solidFill>
              </a:rPr>
              <a:t>Routine operation ≥ 2030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6" name="Espace réservé du numéro de diapositive 33"/>
          <p:cNvSpPr txBox="1">
            <a:spLocks/>
          </p:cNvSpPr>
          <p:nvPr/>
        </p:nvSpPr>
        <p:spPr>
          <a:xfrm>
            <a:off x="933103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B63599-5DA0-BE42-AE37-88D1760620F1}" type="slidenum">
              <a:rPr lang="fr-FR" sz="1600" smtClean="0">
                <a:solidFill>
                  <a:schemeClr val="tx1"/>
                </a:solidFill>
              </a:rPr>
              <a:pPr/>
              <a:t>7</a:t>
            </a:fld>
            <a:endParaRPr lang="fr-FR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91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641988" y="-43258"/>
            <a:ext cx="10800000" cy="612775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Scientific program: DESIR </a:t>
            </a:r>
            <a:r>
              <a:rPr lang="en-GB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LoIs</a:t>
            </a:r>
            <a:r>
              <a:rPr lang="en-GB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March 2026</a:t>
            </a:r>
            <a:endParaRPr lang="en-GB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Connecteur droit 22"/>
          <p:cNvCxnSpPr/>
          <p:nvPr/>
        </p:nvCxnSpPr>
        <p:spPr>
          <a:xfrm flipH="1">
            <a:off x="576000" y="540000"/>
            <a:ext cx="11016000" cy="0"/>
          </a:xfrm>
          <a:prstGeom prst="line">
            <a:avLst/>
          </a:prstGeom>
          <a:ln w="28575" cap="flat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32880" y="711956"/>
            <a:ext cx="113591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74625"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002060"/>
                </a:solidFill>
              </a:rPr>
              <a:t>Overview</a:t>
            </a:r>
            <a:endParaRPr lang="en-US" b="1" dirty="0">
              <a:solidFill>
                <a:srgbClr val="002060"/>
              </a:solidFill>
            </a:endParaRPr>
          </a:p>
          <a:p>
            <a:pPr marL="285750" indent="-111125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50 </a:t>
            </a:r>
            <a:r>
              <a:rPr lang="en-US" b="1" dirty="0" err="1" smtClean="0">
                <a:solidFill>
                  <a:srgbClr val="002060"/>
                </a:solidFill>
              </a:rPr>
              <a:t>LoIs</a:t>
            </a:r>
            <a:r>
              <a:rPr lang="en-US" b="1" dirty="0" smtClean="0">
                <a:solidFill>
                  <a:srgbClr val="002060"/>
                </a:solidFill>
              </a:rPr>
              <a:t>, ~2000 UTs, ~300 isotopes from </a:t>
            </a:r>
            <a:r>
              <a:rPr lang="en-US" b="1" baseline="30000" dirty="0" smtClean="0">
                <a:solidFill>
                  <a:srgbClr val="002060"/>
                </a:solidFill>
              </a:rPr>
              <a:t>6</a:t>
            </a:r>
            <a:r>
              <a:rPr lang="en-US" b="1" dirty="0" smtClean="0">
                <a:solidFill>
                  <a:srgbClr val="002060"/>
                </a:solidFill>
              </a:rPr>
              <a:t>He to </a:t>
            </a:r>
            <a:r>
              <a:rPr lang="en-US" b="1" baseline="30000" dirty="0" smtClean="0">
                <a:solidFill>
                  <a:srgbClr val="002060"/>
                </a:solidFill>
              </a:rPr>
              <a:t>263</a:t>
            </a:r>
            <a:r>
              <a:rPr lang="en-US" b="1" dirty="0" smtClean="0">
                <a:solidFill>
                  <a:srgbClr val="002060"/>
                </a:solidFill>
              </a:rPr>
              <a:t>Sg, from 0.01 to 10</a:t>
            </a:r>
            <a:r>
              <a:rPr lang="en-US" b="1" baseline="30000" dirty="0" smtClean="0">
                <a:solidFill>
                  <a:srgbClr val="002060"/>
                </a:solidFill>
              </a:rPr>
              <a:t>7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pps</a:t>
            </a:r>
            <a:endParaRPr lang="en-US" b="1" dirty="0" smtClean="0">
              <a:solidFill>
                <a:srgbClr val="002060"/>
              </a:solidFill>
            </a:endParaRPr>
          </a:p>
          <a:p>
            <a:pPr marL="285750" indent="-111125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90% from French labs (46% </a:t>
            </a:r>
            <a:r>
              <a:rPr lang="en-US" b="1" dirty="0" err="1" smtClean="0">
                <a:solidFill>
                  <a:srgbClr val="002060"/>
                </a:solidFill>
              </a:rPr>
              <a:t>IJClab</a:t>
            </a:r>
            <a:r>
              <a:rPr lang="en-US" b="1" dirty="0" smtClean="0">
                <a:solidFill>
                  <a:srgbClr val="002060"/>
                </a:solidFill>
              </a:rPr>
              <a:t>)</a:t>
            </a:r>
          </a:p>
          <a:p>
            <a:pPr marL="285750" indent="-111125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Mainly n-deficient (production sites)</a:t>
            </a:r>
          </a:p>
          <a:p>
            <a:pPr marL="285750" indent="-111125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Using different </a:t>
            </a:r>
            <a:r>
              <a:rPr lang="en-US" b="1" dirty="0" smtClean="0">
                <a:solidFill>
                  <a:srgbClr val="002060"/>
                </a:solidFill>
              </a:rPr>
              <a:t>techniques </a:t>
            </a:r>
            <a:r>
              <a:rPr lang="en-US" b="1" dirty="0" smtClean="0">
                <a:solidFill>
                  <a:srgbClr val="002060"/>
                </a:solidFill>
              </a:rPr>
              <a:t>to probe the same region (e.g. around </a:t>
            </a:r>
            <a:r>
              <a:rPr lang="en-US" b="1" baseline="30000" dirty="0" smtClean="0">
                <a:solidFill>
                  <a:srgbClr val="002060"/>
                </a:solidFill>
              </a:rPr>
              <a:t>100</a:t>
            </a:r>
            <a:r>
              <a:rPr lang="en-US" b="1" dirty="0" smtClean="0">
                <a:solidFill>
                  <a:srgbClr val="002060"/>
                </a:solidFill>
              </a:rPr>
              <a:t>Sn)</a:t>
            </a:r>
          </a:p>
          <a:p>
            <a:pPr marL="285750" indent="-111125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Combining different setups, e.g. PIPERADE + Decay spectroscopy</a:t>
            </a:r>
          </a:p>
          <a:p>
            <a:pPr marL="285750" indent="-111125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Combining S</a:t>
            </a:r>
            <a:r>
              <a:rPr lang="en-US" b="1" baseline="30000" dirty="0" smtClean="0">
                <a:solidFill>
                  <a:srgbClr val="002060"/>
                </a:solidFill>
              </a:rPr>
              <a:t>3</a:t>
            </a:r>
            <a:r>
              <a:rPr lang="en-US" b="1" dirty="0" smtClean="0">
                <a:solidFill>
                  <a:srgbClr val="002060"/>
                </a:solidFill>
              </a:rPr>
              <a:t>-LEB and DESIR studies </a:t>
            </a:r>
          </a:p>
          <a:p>
            <a:pPr marL="285750" indent="-111125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Using beams expected from either S</a:t>
            </a:r>
            <a:r>
              <a:rPr lang="en-US" b="1" baseline="30000" dirty="0" smtClean="0">
                <a:solidFill>
                  <a:srgbClr val="002060"/>
                </a:solidFill>
              </a:rPr>
              <a:t>3</a:t>
            </a:r>
            <a:r>
              <a:rPr lang="en-US" b="1" dirty="0" smtClean="0">
                <a:solidFill>
                  <a:srgbClr val="002060"/>
                </a:solidFill>
              </a:rPr>
              <a:t>-LEB (29 </a:t>
            </a:r>
            <a:r>
              <a:rPr lang="en-US" b="1" dirty="0" err="1" smtClean="0">
                <a:solidFill>
                  <a:srgbClr val="002060"/>
                </a:solidFill>
              </a:rPr>
              <a:t>LoI</a:t>
            </a:r>
            <a:r>
              <a:rPr lang="en-US" b="1" dirty="0" smtClean="0">
                <a:solidFill>
                  <a:srgbClr val="002060"/>
                </a:solidFill>
              </a:rPr>
              <a:t>) or SPIRAL1 (50 </a:t>
            </a:r>
            <a:r>
              <a:rPr lang="en-US" b="1" dirty="0" err="1" smtClean="0">
                <a:solidFill>
                  <a:srgbClr val="002060"/>
                </a:solidFill>
              </a:rPr>
              <a:t>LoI</a:t>
            </a:r>
            <a:r>
              <a:rPr lang="en-US" b="1" dirty="0" smtClean="0">
                <a:solidFill>
                  <a:srgbClr val="002060"/>
                </a:solidFill>
              </a:rPr>
              <a:t>) (overlap)</a:t>
            </a:r>
          </a:p>
          <a:p>
            <a:pPr marL="174625"/>
            <a:r>
              <a:rPr lang="en-US" b="1" dirty="0" smtClean="0">
                <a:solidFill>
                  <a:srgbClr val="002060"/>
                </a:solidFill>
              </a:rPr>
              <a:t>   -&gt; Feasibility to be checked: </a:t>
            </a:r>
            <a:r>
              <a:rPr lang="en-US" b="1" i="1" dirty="0" smtClean="0">
                <a:solidFill>
                  <a:srgbClr val="FF0000"/>
                </a:solidFill>
              </a:rPr>
              <a:t>Day-1</a:t>
            </a:r>
            <a:r>
              <a:rPr lang="en-US" b="1" dirty="0" smtClean="0">
                <a:solidFill>
                  <a:srgbClr val="002060"/>
                </a:solidFill>
              </a:rPr>
              <a:t>, Day-2, </a:t>
            </a:r>
            <a:r>
              <a:rPr lang="en-US" b="1" i="1" dirty="0" smtClean="0">
                <a:solidFill>
                  <a:srgbClr val="FF0000"/>
                </a:solidFill>
              </a:rPr>
              <a:t>RIB </a:t>
            </a:r>
            <a:r>
              <a:rPr lang="en-US" b="1" i="1" dirty="0" err="1" smtClean="0">
                <a:solidFill>
                  <a:srgbClr val="FF0000"/>
                </a:solidFill>
              </a:rPr>
              <a:t>devpt</a:t>
            </a:r>
            <a:r>
              <a:rPr lang="en-US" b="1" i="1" dirty="0" smtClean="0">
                <a:solidFill>
                  <a:srgbClr val="FF0000"/>
                </a:solidFill>
              </a:rPr>
              <a:t>. priorities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751307" y="3365528"/>
            <a:ext cx="19861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Setups/Techniques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448536" y="3370144"/>
            <a:ext cx="1429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Physics cases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10137101" y="579584"/>
            <a:ext cx="7655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Labs</a:t>
            </a:r>
            <a:endParaRPr lang="fr-FR" dirty="0"/>
          </a:p>
        </p:txBody>
      </p:sp>
      <p:graphicFrame>
        <p:nvGraphicFramePr>
          <p:cNvPr id="10" name="Graphique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1360955"/>
              </p:ext>
            </p:extLst>
          </p:nvPr>
        </p:nvGraphicFramePr>
        <p:xfrm>
          <a:off x="8940800" y="948916"/>
          <a:ext cx="3158153" cy="2810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Graphique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1577894"/>
              </p:ext>
            </p:extLst>
          </p:nvPr>
        </p:nvGraphicFramePr>
        <p:xfrm>
          <a:off x="232880" y="3759201"/>
          <a:ext cx="3964923" cy="2736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aphique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3926654"/>
              </p:ext>
            </p:extLst>
          </p:nvPr>
        </p:nvGraphicFramePr>
        <p:xfrm>
          <a:off x="4940300" y="3762324"/>
          <a:ext cx="3822700" cy="2736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Espace réservé du numéro de diapositive 33"/>
          <p:cNvSpPr txBox="1">
            <a:spLocks/>
          </p:cNvSpPr>
          <p:nvPr/>
        </p:nvSpPr>
        <p:spPr>
          <a:xfrm>
            <a:off x="933103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B63599-5DA0-BE42-AE37-88D1760620F1}" type="slidenum">
              <a:rPr lang="fr-FR" sz="1600" smtClean="0">
                <a:solidFill>
                  <a:schemeClr val="tx1"/>
                </a:solidFill>
              </a:rPr>
              <a:pPr/>
              <a:t>8</a:t>
            </a:fld>
            <a:endParaRPr lang="fr-FR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04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6"/>
          <p:cNvSpPr txBox="1">
            <a:spLocks/>
          </p:cNvSpPr>
          <p:nvPr/>
        </p:nvSpPr>
        <p:spPr>
          <a:xfrm>
            <a:off x="847725" y="2681844"/>
            <a:ext cx="10801349" cy="17933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Buildings and Infrastructure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692" y="62272"/>
            <a:ext cx="1896502" cy="404587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1221279" y="424689"/>
            <a:ext cx="967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DESIR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H="1">
            <a:off x="1" y="655521"/>
            <a:ext cx="11221278" cy="0"/>
          </a:xfrm>
          <a:prstGeom prst="line">
            <a:avLst/>
          </a:prstGeom>
          <a:ln w="28575" cap="flat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02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94" b="22649"/>
          <a:stretch/>
        </p:blipFill>
        <p:spPr>
          <a:xfrm>
            <a:off x="162648" y="4675456"/>
            <a:ext cx="3727266" cy="209685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55" b="32487"/>
          <a:stretch/>
        </p:blipFill>
        <p:spPr>
          <a:xfrm>
            <a:off x="3103391" y="3014709"/>
            <a:ext cx="5729517" cy="1761978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EF7B39E2-2E57-FEE2-820F-4DAA0C67C5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2" t="11533" r="9630" b="28889"/>
          <a:stretch/>
        </p:blipFill>
        <p:spPr>
          <a:xfrm>
            <a:off x="215587" y="708545"/>
            <a:ext cx="3960435" cy="2235579"/>
          </a:xfrm>
          <a:prstGeom prst="rect">
            <a:avLst/>
          </a:prstGeom>
        </p:spPr>
      </p:pic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1392000" y="-43258"/>
            <a:ext cx="10800000" cy="612775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Buildings and infrastructure</a:t>
            </a:r>
            <a:endParaRPr lang="en-GB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Connecteur droit 22"/>
          <p:cNvCxnSpPr/>
          <p:nvPr/>
        </p:nvCxnSpPr>
        <p:spPr>
          <a:xfrm flipH="1">
            <a:off x="576000" y="540000"/>
            <a:ext cx="11016000" cy="0"/>
          </a:xfrm>
          <a:prstGeom prst="line">
            <a:avLst/>
          </a:prstGeom>
          <a:ln w="28575" cap="flat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743" y="4634779"/>
            <a:ext cx="5335494" cy="2137532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1126275" y="6464534"/>
            <a:ext cx="15776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 smtClean="0">
                <a:solidFill>
                  <a:schemeClr val="bg1"/>
                </a:solidFill>
              </a:rPr>
              <a:t>RFQ1P </a:t>
            </a:r>
            <a:r>
              <a:rPr lang="fr-FR" sz="1400" b="1" i="1" dirty="0">
                <a:solidFill>
                  <a:schemeClr val="bg1"/>
                </a:solidFill>
              </a:rPr>
              <a:t>+ </a:t>
            </a:r>
            <a:r>
              <a:rPr lang="fr-FR" sz="1400" b="1" i="1" dirty="0" smtClean="0">
                <a:solidFill>
                  <a:schemeClr val="bg1"/>
                </a:solidFill>
              </a:rPr>
              <a:t>HRS room</a:t>
            </a:r>
            <a:endParaRPr lang="fr-FR" sz="1400" b="1" i="1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8172836" y="6326035"/>
            <a:ext cx="1674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i="1" dirty="0" smtClean="0">
                <a:solidFill>
                  <a:schemeClr val="bg1"/>
                </a:solidFill>
              </a:rPr>
              <a:t>Experimental hall</a:t>
            </a:r>
            <a:endParaRPr lang="en-GB" sz="1600" b="1" i="1" dirty="0">
              <a:solidFill>
                <a:schemeClr val="bg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9578326" y="790947"/>
            <a:ext cx="20022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i="1" dirty="0">
                <a:solidFill>
                  <a:schemeClr val="bg1"/>
                </a:solidFill>
              </a:rPr>
              <a:t>Salle 301 : Hall d’expérience </a:t>
            </a:r>
          </a:p>
        </p:txBody>
      </p:sp>
      <p:sp>
        <p:nvSpPr>
          <p:cNvPr id="2" name="Rectangle 1"/>
          <p:cNvSpPr/>
          <p:nvPr/>
        </p:nvSpPr>
        <p:spPr>
          <a:xfrm>
            <a:off x="1410264" y="3589427"/>
            <a:ext cx="14767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solidFill>
                  <a:srgbClr val="002060"/>
                </a:solidFill>
              </a:rPr>
              <a:t>Laser rooms</a:t>
            </a:r>
            <a:endParaRPr lang="fr-FR" sz="2000" dirty="0"/>
          </a:p>
        </p:txBody>
      </p:sp>
      <p:grpSp>
        <p:nvGrpSpPr>
          <p:cNvPr id="15" name="Groupe 14"/>
          <p:cNvGrpSpPr>
            <a:grpSpLocks noChangeAspect="1"/>
          </p:cNvGrpSpPr>
          <p:nvPr/>
        </p:nvGrpSpPr>
        <p:grpSpPr>
          <a:xfrm>
            <a:off x="9397695" y="787130"/>
            <a:ext cx="2537199" cy="1613658"/>
            <a:chOff x="194337" y="705226"/>
            <a:chExt cx="4997702" cy="3168352"/>
          </a:xfrm>
        </p:grpSpPr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4337" y="705226"/>
              <a:ext cx="4997702" cy="3168352"/>
            </a:xfrm>
            <a:prstGeom prst="rect">
              <a:avLst/>
            </a:prstGeom>
            <a:ln>
              <a:solidFill>
                <a:srgbClr val="7030A0"/>
              </a:solidFill>
            </a:ln>
          </p:spPr>
        </p:pic>
        <p:sp>
          <p:nvSpPr>
            <p:cNvPr id="18" name="ZoneTexte 17"/>
            <p:cNvSpPr txBox="1"/>
            <p:nvPr/>
          </p:nvSpPr>
          <p:spPr>
            <a:xfrm>
              <a:off x="2759516" y="3107731"/>
              <a:ext cx="1259271" cy="2612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675" b="1" dirty="0">
                  <a:solidFill>
                    <a:srgbClr val="FF0000"/>
                  </a:solidFill>
                  <a:latin typeface="Arial" charset="0"/>
                </a:rPr>
                <a:t> 51.50m </a:t>
              </a:r>
            </a:p>
          </p:txBody>
        </p:sp>
        <p:cxnSp>
          <p:nvCxnSpPr>
            <p:cNvPr id="19" name="Connecteur droit avec flèche 18"/>
            <p:cNvCxnSpPr/>
            <p:nvPr/>
          </p:nvCxnSpPr>
          <p:spPr>
            <a:xfrm>
              <a:off x="2386400" y="3092970"/>
              <a:ext cx="200550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/>
            <p:cNvCxnSpPr/>
            <p:nvPr/>
          </p:nvCxnSpPr>
          <p:spPr>
            <a:xfrm>
              <a:off x="4514816" y="1807261"/>
              <a:ext cx="0" cy="1147954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/>
            <p:cNvSpPr txBox="1"/>
            <p:nvPr/>
          </p:nvSpPr>
          <p:spPr>
            <a:xfrm rot="16200000">
              <a:off x="4088893" y="2356788"/>
              <a:ext cx="1239790" cy="2620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675" b="1" dirty="0">
                  <a:solidFill>
                    <a:srgbClr val="FF0000"/>
                  </a:solidFill>
                  <a:latin typeface="Arial" charset="0"/>
                </a:rPr>
                <a:t>31.35 m </a:t>
              </a: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2572956" y="1078733"/>
              <a:ext cx="1632387" cy="3852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675" b="1" dirty="0">
                  <a:solidFill>
                    <a:srgbClr val="FF0000"/>
                  </a:solidFill>
                  <a:latin typeface="Arial" charset="0"/>
                </a:rPr>
                <a:t>Laser </a:t>
              </a:r>
              <a:r>
                <a:rPr lang="fr-FR" sz="675" b="1" dirty="0" smtClean="0">
                  <a:solidFill>
                    <a:srgbClr val="FF0000"/>
                  </a:solidFill>
                  <a:latin typeface="Arial" charset="0"/>
                </a:rPr>
                <a:t>room</a:t>
              </a:r>
              <a:endParaRPr lang="fr-FR" sz="600" b="1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22" name="Ellipse 21"/>
            <p:cNvSpPr/>
            <p:nvPr/>
          </p:nvSpPr>
          <p:spPr>
            <a:xfrm>
              <a:off x="2969396" y="1391591"/>
              <a:ext cx="932793" cy="493236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788" dirty="0">
                <a:solidFill>
                  <a:srgbClr val="FFFFFF"/>
                </a:solidFill>
                <a:latin typeface="Arial"/>
              </a:endParaRPr>
            </a:p>
          </p:txBody>
        </p:sp>
      </p:grpSp>
      <p:grpSp>
        <p:nvGrpSpPr>
          <p:cNvPr id="25" name="Groupe 24"/>
          <p:cNvGrpSpPr>
            <a:grpSpLocks noChangeAspect="1"/>
          </p:cNvGrpSpPr>
          <p:nvPr/>
        </p:nvGrpSpPr>
        <p:grpSpPr>
          <a:xfrm>
            <a:off x="9363490" y="2513959"/>
            <a:ext cx="2580342" cy="2013510"/>
            <a:chOff x="5602225" y="2078850"/>
            <a:chExt cx="4706246" cy="3672409"/>
          </a:xfrm>
        </p:grpSpPr>
        <p:grpSp>
          <p:nvGrpSpPr>
            <p:cNvPr id="26" name="Groupe 25"/>
            <p:cNvGrpSpPr/>
            <p:nvPr/>
          </p:nvGrpSpPr>
          <p:grpSpPr>
            <a:xfrm>
              <a:off x="5684692" y="3904976"/>
              <a:ext cx="4623779" cy="1846283"/>
              <a:chOff x="5303755" y="3873578"/>
              <a:chExt cx="6541140" cy="2566575"/>
            </a:xfrm>
          </p:grpSpPr>
          <p:pic>
            <p:nvPicPr>
              <p:cNvPr id="33" name="Image 32"/>
              <p:cNvPicPr>
                <a:picLocks noChangeAspect="1"/>
              </p:cNvPicPr>
              <p:nvPr/>
            </p:nvPicPr>
            <p:blipFill rotWithShape="1">
              <a:blip r:embed="rId7"/>
              <a:srcRect l="5354" t="11995" r="34563" b="-1957"/>
              <a:stretch/>
            </p:blipFill>
            <p:spPr>
              <a:xfrm>
                <a:off x="5303755" y="3873578"/>
                <a:ext cx="6541140" cy="2566575"/>
              </a:xfrm>
              <a:prstGeom prst="rect">
                <a:avLst/>
              </a:prstGeom>
              <a:ln>
                <a:solidFill>
                  <a:srgbClr val="7030A0"/>
                </a:solidFill>
              </a:ln>
            </p:spPr>
          </p:pic>
          <p:cxnSp>
            <p:nvCxnSpPr>
              <p:cNvPr id="34" name="Connecteur droit avec flèche 33"/>
              <p:cNvCxnSpPr/>
              <p:nvPr/>
            </p:nvCxnSpPr>
            <p:spPr>
              <a:xfrm>
                <a:off x="5948945" y="5186065"/>
                <a:ext cx="0" cy="956174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ZoneTexte 34"/>
              <p:cNvSpPr txBox="1"/>
              <p:nvPr/>
            </p:nvSpPr>
            <p:spPr>
              <a:xfrm rot="16200000">
                <a:off x="4789400" y="5381971"/>
                <a:ext cx="1391567" cy="2775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fr-FR" sz="675" b="1" dirty="0">
                    <a:solidFill>
                      <a:srgbClr val="FF0000"/>
                    </a:solidFill>
                    <a:latin typeface="Arial" charset="0"/>
                  </a:rPr>
                  <a:t>9.50 m </a:t>
                </a:r>
              </a:p>
            </p:txBody>
          </p:sp>
          <p:cxnSp>
            <p:nvCxnSpPr>
              <p:cNvPr id="36" name="Connecteur droit avec flèche 35"/>
              <p:cNvCxnSpPr/>
              <p:nvPr/>
            </p:nvCxnSpPr>
            <p:spPr>
              <a:xfrm flipH="1">
                <a:off x="9707865" y="4417591"/>
                <a:ext cx="2987" cy="814762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ZoneTexte 36"/>
              <p:cNvSpPr txBox="1"/>
              <p:nvPr/>
            </p:nvSpPr>
            <p:spPr>
              <a:xfrm rot="16200000">
                <a:off x="8758484" y="4703364"/>
                <a:ext cx="1125919" cy="277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fr-FR" sz="675" b="1" dirty="0">
                    <a:solidFill>
                      <a:srgbClr val="FF0000"/>
                    </a:solidFill>
                    <a:latin typeface="Arial" charset="0"/>
                  </a:rPr>
                  <a:t>8 m </a:t>
                </a:r>
              </a:p>
            </p:txBody>
          </p:sp>
        </p:grpSp>
        <p:grpSp>
          <p:nvGrpSpPr>
            <p:cNvPr id="27" name="Groupe 26"/>
            <p:cNvGrpSpPr/>
            <p:nvPr/>
          </p:nvGrpSpPr>
          <p:grpSpPr>
            <a:xfrm>
              <a:off x="5602225" y="2078850"/>
              <a:ext cx="4706244" cy="1773500"/>
              <a:chOff x="5432092" y="705226"/>
              <a:chExt cx="6591171" cy="2543134"/>
            </a:xfrm>
          </p:grpSpPr>
          <p:pic>
            <p:nvPicPr>
              <p:cNvPr id="28" name="Image 27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547586" y="705226"/>
                <a:ext cx="6475677" cy="2543134"/>
              </a:xfrm>
              <a:prstGeom prst="rect">
                <a:avLst/>
              </a:prstGeom>
              <a:ln>
                <a:solidFill>
                  <a:srgbClr val="7030A0"/>
                </a:solidFill>
              </a:ln>
            </p:spPr>
          </p:pic>
          <p:cxnSp>
            <p:nvCxnSpPr>
              <p:cNvPr id="29" name="Connecteur droit avec flèche 28"/>
              <p:cNvCxnSpPr/>
              <p:nvPr/>
            </p:nvCxnSpPr>
            <p:spPr>
              <a:xfrm>
                <a:off x="5956691" y="1305219"/>
                <a:ext cx="0" cy="1203335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ZoneTexte 29"/>
              <p:cNvSpPr txBox="1"/>
              <p:nvPr/>
            </p:nvSpPr>
            <p:spPr>
              <a:xfrm rot="16200000">
                <a:off x="5032324" y="1536496"/>
                <a:ext cx="1271244" cy="471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600" b="1" dirty="0" smtClean="0">
                    <a:solidFill>
                      <a:srgbClr val="FF0000"/>
                    </a:solidFill>
                    <a:latin typeface="Arial" charset="0"/>
                  </a:rPr>
                  <a:t>11.25m </a:t>
                </a:r>
                <a:endParaRPr lang="en-GB" sz="600" b="1" dirty="0">
                  <a:solidFill>
                    <a:srgbClr val="FF0000"/>
                  </a:solidFill>
                  <a:latin typeface="Arial" charset="0"/>
                </a:endParaRPr>
              </a:p>
            </p:txBody>
          </p:sp>
          <p:sp>
            <p:nvSpPr>
              <p:cNvPr id="31" name="Ellipse 30"/>
              <p:cNvSpPr/>
              <p:nvPr/>
            </p:nvSpPr>
            <p:spPr>
              <a:xfrm>
                <a:off x="9946131" y="1412659"/>
                <a:ext cx="1617341" cy="87239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fr-FR" sz="788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32" name="ZoneTexte 31"/>
              <p:cNvSpPr txBox="1"/>
              <p:nvPr/>
            </p:nvSpPr>
            <p:spPr>
              <a:xfrm>
                <a:off x="9841205" y="896779"/>
                <a:ext cx="1704356" cy="5131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fr-FR" sz="675" b="1" dirty="0" smtClean="0">
                    <a:solidFill>
                      <a:srgbClr val="FF0000"/>
                    </a:solidFill>
                    <a:latin typeface="Arial" charset="0"/>
                  </a:rPr>
                  <a:t>Laser room</a:t>
                </a:r>
                <a:endParaRPr lang="fr-FR" sz="675" b="1" dirty="0">
                  <a:solidFill>
                    <a:srgbClr val="FF0000"/>
                  </a:solidFill>
                  <a:latin typeface="Arial" charset="0"/>
                </a:endParaRPr>
              </a:p>
            </p:txBody>
          </p:sp>
        </p:grpSp>
      </p:grpSp>
      <p:sp>
        <p:nvSpPr>
          <p:cNvPr id="13" name="ZoneTexte 12"/>
          <p:cNvSpPr txBox="1"/>
          <p:nvPr/>
        </p:nvSpPr>
        <p:spPr>
          <a:xfrm>
            <a:off x="4178713" y="790947"/>
            <a:ext cx="533610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2060"/>
                </a:solidFill>
              </a:rPr>
              <a:t>Building </a:t>
            </a:r>
            <a:r>
              <a:rPr lang="en-GB" sz="2000" b="1" dirty="0" smtClean="0">
                <a:solidFill>
                  <a:srgbClr val="002060"/>
                </a:solidFill>
              </a:rPr>
              <a:t>delivery: 11/2025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rgbClr val="002060"/>
                </a:solidFill>
              </a:rPr>
              <a:t>Building operation (internal licence): </a:t>
            </a:r>
            <a:r>
              <a:rPr lang="en-GB" sz="2000" b="1" dirty="0" smtClean="0">
                <a:solidFill>
                  <a:srgbClr val="002060"/>
                </a:solidFill>
              </a:rPr>
              <a:t>01</a:t>
            </a:r>
            <a:r>
              <a:rPr lang="en-GB" sz="2000" b="1" dirty="0" smtClean="0">
                <a:solidFill>
                  <a:srgbClr val="002060"/>
                </a:solidFill>
              </a:rPr>
              <a:t>/2027</a:t>
            </a:r>
            <a:endParaRPr lang="en-GB" sz="2000" b="1" dirty="0">
              <a:solidFill>
                <a:srgbClr val="002060"/>
              </a:solidFill>
            </a:endParaRPr>
          </a:p>
          <a:p>
            <a:endParaRPr lang="en-GB" sz="2000" b="1" dirty="0">
              <a:solidFill>
                <a:srgbClr val="002060"/>
              </a:solidFill>
            </a:endParaRP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rgbClr val="002060"/>
                </a:solidFill>
              </a:rPr>
              <a:t>Facility operation (safety licence request)</a:t>
            </a:r>
          </a:p>
          <a:p>
            <a:pPr marL="342900" indent="-168275">
              <a:buFontTx/>
              <a:buChar char="-"/>
            </a:pPr>
            <a:r>
              <a:rPr lang="en-GB" b="1" dirty="0" smtClean="0">
                <a:solidFill>
                  <a:srgbClr val="002060"/>
                </a:solidFill>
              </a:rPr>
              <a:t>About to </a:t>
            </a:r>
            <a:r>
              <a:rPr lang="en-GB" b="1" dirty="0">
                <a:solidFill>
                  <a:srgbClr val="002060"/>
                </a:solidFill>
              </a:rPr>
              <a:t>be </a:t>
            </a:r>
            <a:r>
              <a:rPr lang="en-GB" b="1" dirty="0" smtClean="0">
                <a:solidFill>
                  <a:srgbClr val="002060"/>
                </a:solidFill>
              </a:rPr>
              <a:t>submitted</a:t>
            </a:r>
          </a:p>
          <a:p>
            <a:pPr marL="342900" indent="-168275">
              <a:buFontTx/>
              <a:buChar char="-"/>
            </a:pPr>
            <a:r>
              <a:rPr lang="en-GB" b="1" dirty="0" smtClean="0">
                <a:solidFill>
                  <a:srgbClr val="002060"/>
                </a:solidFill>
              </a:rPr>
              <a:t>Expected green light: 10/2028?</a:t>
            </a:r>
          </a:p>
          <a:p>
            <a:pPr marL="342900" indent="-342900">
              <a:buFontTx/>
              <a:buChar char="-"/>
            </a:pPr>
            <a:endParaRPr lang="en-GB" sz="2000" b="1" dirty="0">
              <a:solidFill>
                <a:srgbClr val="002060"/>
              </a:solidFill>
            </a:endParaRPr>
          </a:p>
        </p:txBody>
      </p:sp>
      <p:cxnSp>
        <p:nvCxnSpPr>
          <p:cNvPr id="40" name="Connecteur droit avec flèche 39"/>
          <p:cNvCxnSpPr>
            <a:stCxn id="2" idx="3"/>
          </p:cNvCxnSpPr>
          <p:nvPr/>
        </p:nvCxnSpPr>
        <p:spPr>
          <a:xfrm>
            <a:off x="2887015" y="3789482"/>
            <a:ext cx="1538911" cy="484135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Espace réservé du numéro de diapositive 33"/>
          <p:cNvSpPr txBox="1">
            <a:spLocks/>
          </p:cNvSpPr>
          <p:nvPr/>
        </p:nvSpPr>
        <p:spPr>
          <a:xfrm>
            <a:off x="933103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B63599-5DA0-BE42-AE37-88D1760620F1}" type="slidenum">
              <a:rPr lang="fr-FR" sz="1600" smtClean="0">
                <a:solidFill>
                  <a:schemeClr val="bg1"/>
                </a:solidFill>
              </a:rPr>
              <a:pPr/>
              <a:t>10</a:t>
            </a:fld>
            <a:endParaRPr lang="fr-FR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94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6"/>
          <p:cNvSpPr txBox="1">
            <a:spLocks/>
          </p:cNvSpPr>
          <p:nvPr/>
        </p:nvSpPr>
        <p:spPr>
          <a:xfrm>
            <a:off x="847725" y="2681844"/>
            <a:ext cx="10801349" cy="17933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Transport</a:t>
            </a:r>
            <a:r>
              <a:rPr kumimoji="0" lang="fr-FR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4800" b="0" i="0" u="none" strike="noStrike" kern="1200" cap="none" spc="0" normalizeH="0" baseline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beam</a:t>
            </a:r>
            <a:r>
              <a:rPr kumimoji="0" lang="fr-FR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4800" b="0" i="0" u="none" strike="noStrike" kern="1200" cap="none" spc="0" normalizeH="0" baseline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lines</a:t>
            </a:r>
            <a:endParaRPr kumimoji="0" lang="en-GB" sz="48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692" y="62272"/>
            <a:ext cx="1896502" cy="404587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1221279" y="424689"/>
            <a:ext cx="967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DESIR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H="1">
            <a:off x="1" y="655521"/>
            <a:ext cx="11221278" cy="0"/>
          </a:xfrm>
          <a:prstGeom prst="line">
            <a:avLst/>
          </a:prstGeom>
          <a:ln w="28575" cap="flat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68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3" descr="C:\Users\varenne\Desktop\01.jpg"/>
          <p:cNvPicPr>
            <a:picLocks noChangeAspect="1" noChangeArrowheads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2893"/>
          <a:stretch/>
        </p:blipFill>
        <p:spPr bwMode="auto">
          <a:xfrm rot="1324734">
            <a:off x="-1040049" y="-237097"/>
            <a:ext cx="8265999" cy="6056692"/>
          </a:xfrm>
          <a:prstGeom prst="rect">
            <a:avLst/>
          </a:prstGeom>
          <a:noFill/>
        </p:spPr>
      </p:pic>
      <p:sp>
        <p:nvSpPr>
          <p:cNvPr id="24" name="Titre 16"/>
          <p:cNvSpPr>
            <a:spLocks noGrp="1"/>
          </p:cNvSpPr>
          <p:nvPr>
            <p:ph type="title"/>
          </p:nvPr>
        </p:nvSpPr>
        <p:spPr>
          <a:xfrm>
            <a:off x="1392000" y="-43258"/>
            <a:ext cx="10800000" cy="612775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Overview: Transport beam lines</a:t>
            </a:r>
            <a:endParaRPr lang="en-GB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Connecteur droit 26"/>
          <p:cNvCxnSpPr/>
          <p:nvPr/>
        </p:nvCxnSpPr>
        <p:spPr>
          <a:xfrm flipH="1">
            <a:off x="576000" y="540000"/>
            <a:ext cx="11016000" cy="0"/>
          </a:xfrm>
          <a:prstGeom prst="line">
            <a:avLst/>
          </a:prstGeom>
          <a:ln w="28575" cap="flat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e 25"/>
          <p:cNvGrpSpPr/>
          <p:nvPr/>
        </p:nvGrpSpPr>
        <p:grpSpPr>
          <a:xfrm>
            <a:off x="3484066" y="4346848"/>
            <a:ext cx="8561101" cy="2191003"/>
            <a:chOff x="116550" y="4365351"/>
            <a:chExt cx="8561101" cy="2191003"/>
          </a:xfrm>
        </p:grpSpPr>
        <p:pic>
          <p:nvPicPr>
            <p:cNvPr id="33" name="Image 3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38" t="19895"/>
            <a:stretch/>
          </p:blipFill>
          <p:spPr>
            <a:xfrm rot="5400000">
              <a:off x="5459147" y="5193133"/>
              <a:ext cx="1530435" cy="1088612"/>
            </a:xfrm>
            <a:prstGeom prst="rect">
              <a:avLst/>
            </a:prstGeom>
          </p:spPr>
        </p:pic>
        <p:pic>
          <p:nvPicPr>
            <p:cNvPr id="34" name="Image 3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25" t="20175" r="8944" b="13278"/>
            <a:stretch/>
          </p:blipFill>
          <p:spPr>
            <a:xfrm rot="5400000">
              <a:off x="7155632" y="5034336"/>
              <a:ext cx="1860245" cy="1183792"/>
            </a:xfrm>
            <a:prstGeom prst="rect">
              <a:avLst/>
            </a:prstGeom>
          </p:spPr>
        </p:pic>
        <p:pic>
          <p:nvPicPr>
            <p:cNvPr id="35" name="Image 3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1047" y="5277463"/>
              <a:ext cx="1410896" cy="1037424"/>
            </a:xfrm>
            <a:prstGeom prst="rect">
              <a:avLst/>
            </a:prstGeom>
          </p:spPr>
        </p:pic>
        <p:pic>
          <p:nvPicPr>
            <p:cNvPr id="36" name="Image 3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84753" y="5054717"/>
              <a:ext cx="994350" cy="1440000"/>
            </a:xfrm>
            <a:prstGeom prst="rect">
              <a:avLst/>
            </a:prstGeom>
          </p:spPr>
        </p:pic>
        <p:pic>
          <p:nvPicPr>
            <p:cNvPr id="37" name="Image 3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97654" y="5054717"/>
              <a:ext cx="955581" cy="1386420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BD55528-59AC-BD4D-8CF8-E56685B14937}"/>
                </a:ext>
              </a:extLst>
            </p:cNvPr>
            <p:cNvSpPr/>
            <p:nvPr/>
          </p:nvSpPr>
          <p:spPr>
            <a:xfrm>
              <a:off x="116550" y="4998259"/>
              <a:ext cx="1565375" cy="279204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1200"/>
                </a:spcAft>
                <a:buClr>
                  <a:srgbClr val="0070C0"/>
                </a:buClr>
                <a:buSzPts val="1200"/>
              </a:pPr>
              <a:r>
                <a:rPr lang="en-US" sz="1200" kern="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  <a:sym typeface="Verdana"/>
                </a:rPr>
                <a:t>Base assembly</a:t>
              </a:r>
              <a:endParaRPr lang="en-US" sz="1200" kern="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Verdana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BD55528-59AC-BD4D-8CF8-E56685B14937}"/>
                </a:ext>
              </a:extLst>
            </p:cNvPr>
            <p:cNvSpPr/>
            <p:nvPr/>
          </p:nvSpPr>
          <p:spPr>
            <a:xfrm>
              <a:off x="2006439" y="4761552"/>
              <a:ext cx="1565375" cy="279204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1200"/>
                </a:spcAft>
                <a:buClr>
                  <a:srgbClr val="0070C0"/>
                </a:buClr>
                <a:buSzPts val="1200"/>
              </a:pPr>
              <a:r>
                <a:rPr lang="en-US" sz="1200" kern="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  <a:sym typeface="Verdana"/>
                </a:rPr>
                <a:t>Insertion</a:t>
              </a:r>
              <a:endParaRPr lang="en-US" sz="1200" kern="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Verdana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BD55528-59AC-BD4D-8CF8-E56685B14937}"/>
                </a:ext>
              </a:extLst>
            </p:cNvPr>
            <p:cNvSpPr/>
            <p:nvPr/>
          </p:nvSpPr>
          <p:spPr>
            <a:xfrm>
              <a:off x="3681269" y="4775513"/>
              <a:ext cx="1565375" cy="279204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1200"/>
                </a:spcAft>
                <a:buClr>
                  <a:srgbClr val="0070C0"/>
                </a:buClr>
                <a:buSzPts val="1200"/>
              </a:pPr>
              <a:r>
                <a:rPr lang="en-US" sz="1200" kern="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  <a:sym typeface="Verdana"/>
                </a:rPr>
                <a:t>Pole assembly</a:t>
              </a:r>
              <a:endParaRPr lang="en-US" sz="1200" kern="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Verdana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BD55528-59AC-BD4D-8CF8-E56685B14937}"/>
                </a:ext>
              </a:extLst>
            </p:cNvPr>
            <p:cNvSpPr/>
            <p:nvPr/>
          </p:nvSpPr>
          <p:spPr>
            <a:xfrm>
              <a:off x="5455660" y="4703905"/>
              <a:ext cx="1565375" cy="279204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1200"/>
                </a:spcAft>
                <a:buClr>
                  <a:srgbClr val="0070C0"/>
                </a:buClr>
                <a:buSzPts val="1200"/>
              </a:pPr>
              <a:r>
                <a:rPr lang="en-US" sz="1200" kern="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  <a:sym typeface="Verdana"/>
                </a:rPr>
                <a:t>Internal part</a:t>
              </a:r>
              <a:endParaRPr lang="en-US" sz="1200" kern="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Verdana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BD55528-59AC-BD4D-8CF8-E56685B14937}"/>
                </a:ext>
              </a:extLst>
            </p:cNvPr>
            <p:cNvSpPr/>
            <p:nvPr/>
          </p:nvSpPr>
          <p:spPr>
            <a:xfrm>
              <a:off x="7552102" y="4450250"/>
              <a:ext cx="1119623" cy="239750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1200"/>
                </a:spcAft>
                <a:buClr>
                  <a:srgbClr val="0070C0"/>
                </a:buClr>
                <a:buSzPts val="1200"/>
              </a:pPr>
              <a:r>
                <a:rPr lang="en-US" sz="1200" kern="0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  <a:sym typeface="Verdana"/>
                </a:rPr>
                <a:t>Upper part</a:t>
              </a:r>
              <a:endParaRPr lang="en-US" sz="1200" kern="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Verdana"/>
              </a:endParaRPr>
            </a:p>
          </p:txBody>
        </p:sp>
        <p:sp>
          <p:nvSpPr>
            <p:cNvPr id="43" name="Flèche droite 42"/>
            <p:cNvSpPr/>
            <p:nvPr/>
          </p:nvSpPr>
          <p:spPr>
            <a:xfrm>
              <a:off x="1717093" y="5724207"/>
              <a:ext cx="432048" cy="143936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Flèche droite 43"/>
            <p:cNvSpPr/>
            <p:nvPr/>
          </p:nvSpPr>
          <p:spPr>
            <a:xfrm>
              <a:off x="3407352" y="5739582"/>
              <a:ext cx="432048" cy="143936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Flèche droite 44"/>
            <p:cNvSpPr/>
            <p:nvPr/>
          </p:nvSpPr>
          <p:spPr>
            <a:xfrm>
              <a:off x="5103836" y="5722204"/>
              <a:ext cx="432048" cy="143936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Flèche droite 45"/>
            <p:cNvSpPr/>
            <p:nvPr/>
          </p:nvSpPr>
          <p:spPr>
            <a:xfrm>
              <a:off x="6925538" y="5708236"/>
              <a:ext cx="432048" cy="143936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2419789" y="4365351"/>
              <a:ext cx="341952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kern="0" dirty="0" smtClean="0">
                  <a:solidFill>
                    <a:srgbClr val="000064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  <a:sym typeface="Verdana"/>
                </a:rPr>
                <a:t>Example: 45</a:t>
              </a:r>
              <a:r>
                <a:rPr lang="en-US" sz="1600" b="1" kern="0" dirty="0">
                  <a:solidFill>
                    <a:srgbClr val="000064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  <a:sym typeface="Verdana"/>
                </a:rPr>
                <a:t>° </a:t>
              </a:r>
              <a:r>
                <a:rPr lang="en-US" sz="1600" b="1" kern="0" dirty="0" smtClean="0">
                  <a:solidFill>
                    <a:srgbClr val="000064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  <a:sym typeface="Verdana"/>
                </a:rPr>
                <a:t>deflector assembly</a:t>
              </a:r>
              <a:endParaRPr lang="en-GB" sz="1600" b="1" dirty="0">
                <a:solidFill>
                  <a:srgbClr val="0000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8" name="ZoneTexte 31"/>
          <p:cNvSpPr txBox="1">
            <a:spLocks noChangeArrowheads="1"/>
          </p:cNvSpPr>
          <p:nvPr/>
        </p:nvSpPr>
        <p:spPr bwMode="auto">
          <a:xfrm>
            <a:off x="2351351" y="6198952"/>
            <a:ext cx="1077614" cy="3291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 eaLnBrk="0" hangingPunct="0">
              <a:defRPr sz="2400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defRPr>
            </a:lvl1pPr>
            <a:lvl2pPr marL="742950" indent="-285750" eaLnBrk="0" hangingPunct="0">
              <a:defRPr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2pPr>
            <a:lvl3pPr marL="1143000" indent="-228600" eaLnBrk="0" hangingPunct="0">
              <a:defRPr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3pPr>
            <a:lvl4pPr marL="1600200" indent="-228600" eaLnBrk="0" hangingPunct="0">
              <a:defRPr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4pPr>
            <a:lvl5pPr marL="2057400" indent="-228600" eaLnBrk="0" hangingPunct="0">
              <a:defRPr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9pPr>
          </a:lstStyle>
          <a:p>
            <a:pPr algn="ctr"/>
            <a:r>
              <a:rPr lang="en-GB" sz="1800" dirty="0">
                <a:latin typeface="Comic Sans MS" charset="0"/>
              </a:rPr>
              <a:t>SPIRAL1</a:t>
            </a:r>
          </a:p>
        </p:txBody>
      </p:sp>
      <p:sp>
        <p:nvSpPr>
          <p:cNvPr id="49" name="Flèche droite 48"/>
          <p:cNvSpPr/>
          <p:nvPr/>
        </p:nvSpPr>
        <p:spPr>
          <a:xfrm rot="15341072">
            <a:off x="2543341" y="5753922"/>
            <a:ext cx="510227" cy="159493"/>
          </a:xfrm>
          <a:prstGeom prst="rightArrow">
            <a:avLst/>
          </a:prstGeom>
          <a:solidFill>
            <a:srgbClr val="7030A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0" name="Image 49" descr="S3-logo3_white.jpg">
            <a:extLst>
              <a:ext uri="{FF2B5EF4-FFF2-40B4-BE49-F238E27FC236}">
                <a16:creationId xmlns:a16="http://schemas.microsoft.com/office/drawing/2014/main" id="{0B69BFAC-17E5-CA0D-3512-C73B9FFAD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3476" y="2431551"/>
            <a:ext cx="481364" cy="54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Flèche droite 50"/>
          <p:cNvSpPr/>
          <p:nvPr/>
        </p:nvSpPr>
        <p:spPr>
          <a:xfrm>
            <a:off x="1326879" y="2184808"/>
            <a:ext cx="542116" cy="150111"/>
          </a:xfrm>
          <a:prstGeom prst="rightArrow">
            <a:avLst/>
          </a:prstGeom>
          <a:solidFill>
            <a:srgbClr val="7030A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ZoneTexte 31"/>
          <p:cNvSpPr txBox="1">
            <a:spLocks noChangeArrowheads="1"/>
          </p:cNvSpPr>
          <p:nvPr/>
        </p:nvSpPr>
        <p:spPr bwMode="auto">
          <a:xfrm>
            <a:off x="7639418" y="1577140"/>
            <a:ext cx="1077614" cy="62670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 eaLnBrk="0" hangingPunct="0">
              <a:defRPr sz="2400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defRPr>
            </a:lvl1pPr>
            <a:lvl2pPr marL="742950" indent="-285750" eaLnBrk="0" hangingPunct="0">
              <a:defRPr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2pPr>
            <a:lvl3pPr marL="1143000" indent="-228600" eaLnBrk="0" hangingPunct="0">
              <a:defRPr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3pPr>
            <a:lvl4pPr marL="1600200" indent="-228600" eaLnBrk="0" hangingPunct="0">
              <a:defRPr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4pPr>
            <a:lvl5pPr marL="2057400" indent="-228600" eaLnBrk="0" hangingPunct="0">
              <a:defRPr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9pPr>
          </a:lstStyle>
          <a:p>
            <a:pPr algn="ctr"/>
            <a:r>
              <a:rPr lang="en-GB" sz="1800" dirty="0" smtClean="0">
                <a:latin typeface="Comic Sans MS" charset="0"/>
              </a:rPr>
              <a:t>DESIR Hall</a:t>
            </a:r>
            <a:endParaRPr lang="en-GB" sz="1800" dirty="0">
              <a:latin typeface="Comic Sans MS" charset="0"/>
            </a:endParaRPr>
          </a:p>
        </p:txBody>
      </p:sp>
      <p:pic>
        <p:nvPicPr>
          <p:cNvPr id="53" name="Image 5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22" b="16045"/>
          <a:stretch/>
        </p:blipFill>
        <p:spPr>
          <a:xfrm>
            <a:off x="288778" y="3659361"/>
            <a:ext cx="1870091" cy="1656524"/>
          </a:xfrm>
          <a:prstGeom prst="rect">
            <a:avLst/>
          </a:prstGeom>
        </p:spPr>
      </p:pic>
      <p:sp>
        <p:nvSpPr>
          <p:cNvPr id="54" name="Rectangle 53"/>
          <p:cNvSpPr/>
          <p:nvPr/>
        </p:nvSpPr>
        <p:spPr>
          <a:xfrm>
            <a:off x="219752" y="5354118"/>
            <a:ext cx="19778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i="1" dirty="0" smtClean="0"/>
              <a:t>Courtesy: </a:t>
            </a:r>
            <a:r>
              <a:rPr lang="en-GB" sz="1400" b="1" i="1" dirty="0" smtClean="0">
                <a:cs typeface="Times New Roman" pitchFamily="18" charset="0"/>
              </a:rPr>
              <a:t>V. Watt-Morel</a:t>
            </a:r>
            <a:endParaRPr lang="fr-FR" sz="1400" i="1" dirty="0"/>
          </a:p>
        </p:txBody>
      </p:sp>
      <p:sp>
        <p:nvSpPr>
          <p:cNvPr id="55" name="Rectangle 54"/>
          <p:cNvSpPr/>
          <p:nvPr/>
        </p:nvSpPr>
        <p:spPr>
          <a:xfrm>
            <a:off x="7087559" y="6498922"/>
            <a:ext cx="15613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i="1" dirty="0" smtClean="0"/>
              <a:t>Courtesy: </a:t>
            </a:r>
            <a:r>
              <a:rPr lang="en-GB" sz="1400" b="1" i="1" dirty="0" smtClean="0">
                <a:cs typeface="Times New Roman" pitchFamily="18" charset="0"/>
              </a:rPr>
              <a:t>L. Perrot</a:t>
            </a:r>
            <a:endParaRPr lang="fr-FR" sz="1400" i="1" dirty="0"/>
          </a:p>
        </p:txBody>
      </p:sp>
      <p:sp>
        <p:nvSpPr>
          <p:cNvPr id="56" name="Rectangle 55"/>
          <p:cNvSpPr/>
          <p:nvPr/>
        </p:nvSpPr>
        <p:spPr>
          <a:xfrm>
            <a:off x="-8410" y="3316847"/>
            <a:ext cx="25058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kern="0" dirty="0" smtClean="0">
                <a:solidFill>
                  <a:srgbClr val="000064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Verdana"/>
              </a:rPr>
              <a:t>SP1 -&gt; DESIR beam line</a:t>
            </a:r>
            <a:endParaRPr lang="en-GB" sz="1600" b="1" dirty="0">
              <a:solidFill>
                <a:srgbClr val="0000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3257105" y="3093023"/>
            <a:ext cx="8479926" cy="723275"/>
          </a:xfrm>
          <a:prstGeom prst="rect">
            <a:avLst/>
          </a:prstGeom>
          <a:ln>
            <a:solidFill>
              <a:srgbClr val="000064"/>
            </a:solidFill>
          </a:ln>
        </p:spPr>
        <p:txBody>
          <a:bodyPr wrap="square">
            <a:spAutoFit/>
          </a:bodyPr>
          <a:lstStyle/>
          <a:p>
            <a:pPr marL="266700" lvl="0" indent="-177800" algn="just" eaLnBrk="1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b="1" dirty="0" smtClean="0">
                <a:solidFill>
                  <a:srgbClr val="0000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Junction beam lines from SPIRAL1 and S</a:t>
            </a:r>
            <a:r>
              <a:rPr lang="en-GB" b="1" baseline="30000" dirty="0" smtClean="0">
                <a:solidFill>
                  <a:srgbClr val="0000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b="1" dirty="0" smtClean="0">
                <a:solidFill>
                  <a:srgbClr val="0000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-LEB to the DESIR Hall: ~100 m</a:t>
            </a:r>
          </a:p>
          <a:p>
            <a:pPr marL="266700" indent="-1778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b="1" kern="0" dirty="0" smtClean="0">
                <a:solidFill>
                  <a:srgbClr val="000064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Verdana"/>
              </a:rPr>
              <a:t>1+ ions, &lt; 60 </a:t>
            </a:r>
            <a:r>
              <a:rPr lang="en-GB" b="1" kern="0" dirty="0" err="1" smtClean="0">
                <a:solidFill>
                  <a:srgbClr val="000064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Verdana"/>
              </a:rPr>
              <a:t>keV</a:t>
            </a:r>
            <a:r>
              <a:rPr lang="en-GB" b="1" kern="0" dirty="0" smtClean="0">
                <a:solidFill>
                  <a:srgbClr val="000064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Verdana"/>
              </a:rPr>
              <a:t>, &lt; 80 </a:t>
            </a:r>
            <a:r>
              <a:rPr lang="en-GB" b="1" kern="0" dirty="0" err="1" smtClean="0">
                <a:solidFill>
                  <a:srgbClr val="000064"/>
                </a:solidFill>
                <a:latin typeface="Symbol" panose="05050102010706020507" pitchFamily="18" charset="2"/>
                <a:ea typeface="Verdana" panose="020B0604030504040204" pitchFamily="34" charset="0"/>
                <a:cs typeface="Arial" panose="020B0604020202020204" pitchFamily="34" charset="0"/>
                <a:sym typeface="Verdana"/>
              </a:rPr>
              <a:t>p</a:t>
            </a:r>
            <a:r>
              <a:rPr lang="en-GB" b="1" kern="0" dirty="0" err="1" smtClean="0">
                <a:solidFill>
                  <a:srgbClr val="000064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Verdana"/>
              </a:rPr>
              <a:t>.mm.mrad</a:t>
            </a:r>
            <a:r>
              <a:rPr lang="en-GB" b="1" kern="0" dirty="0" smtClean="0">
                <a:solidFill>
                  <a:srgbClr val="000064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Verdana"/>
              </a:rPr>
              <a:t> – fully electrostatic</a:t>
            </a:r>
          </a:p>
        </p:txBody>
      </p:sp>
      <p:pic>
        <p:nvPicPr>
          <p:cNvPr id="58" name="Image 5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3"/>
          <a:stretch/>
        </p:blipFill>
        <p:spPr>
          <a:xfrm>
            <a:off x="9677400" y="1139913"/>
            <a:ext cx="2361841" cy="1153254"/>
          </a:xfrm>
          <a:prstGeom prst="rect">
            <a:avLst/>
          </a:prstGeom>
        </p:spPr>
      </p:pic>
      <p:sp>
        <p:nvSpPr>
          <p:cNvPr id="59" name="Rectangle 58"/>
          <p:cNvSpPr/>
          <p:nvPr/>
        </p:nvSpPr>
        <p:spPr>
          <a:xfrm>
            <a:off x="9645894" y="2313918"/>
            <a:ext cx="23933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i="1" dirty="0" smtClean="0"/>
              <a:t>Courtesy: </a:t>
            </a:r>
            <a:r>
              <a:rPr lang="en-GB" sz="1400" b="1" dirty="0" smtClean="0">
                <a:latin typeface="+mj-lt"/>
                <a:cs typeface="Times New Roman" pitchFamily="18" charset="0"/>
              </a:rPr>
              <a:t>Ph. Alfaurt, L. </a:t>
            </a:r>
            <a:r>
              <a:rPr lang="en-GB" sz="1400" b="1" dirty="0">
                <a:latin typeface="+mj-lt"/>
                <a:cs typeface="Times New Roman" pitchFamily="18" charset="0"/>
              </a:rPr>
              <a:t>D</a:t>
            </a:r>
            <a:r>
              <a:rPr lang="en-GB" sz="1400" b="1" dirty="0" smtClean="0">
                <a:latin typeface="+mj-lt"/>
                <a:cs typeface="Times New Roman" pitchFamily="18" charset="0"/>
              </a:rPr>
              <a:t>audin</a:t>
            </a:r>
            <a:endParaRPr lang="fr-FR" sz="1400" dirty="0">
              <a:latin typeface="+mj-lt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10218689" y="806824"/>
            <a:ext cx="12666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kern="0" dirty="0" smtClean="0">
                <a:solidFill>
                  <a:srgbClr val="000064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Verdana"/>
              </a:rPr>
              <a:t>Test bench</a:t>
            </a:r>
            <a:endParaRPr lang="en-GB" sz="1600" b="1" dirty="0">
              <a:solidFill>
                <a:srgbClr val="0000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Image 1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77400" y="1993888"/>
            <a:ext cx="655862" cy="35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C19F34A1-9284-4A8D-88FE-89C9697BF95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8778" y="5082250"/>
            <a:ext cx="1147082" cy="24155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3" name="Image 6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032" y="4464307"/>
            <a:ext cx="1037818" cy="515449"/>
          </a:xfrm>
          <a:prstGeom prst="rect">
            <a:avLst/>
          </a:prstGeom>
        </p:spPr>
      </p:pic>
      <p:cxnSp>
        <p:nvCxnSpPr>
          <p:cNvPr id="64" name="Connecteur droit 63"/>
          <p:cNvCxnSpPr/>
          <p:nvPr/>
        </p:nvCxnSpPr>
        <p:spPr>
          <a:xfrm>
            <a:off x="7934714" y="2289380"/>
            <a:ext cx="994935" cy="48253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à coins arrondis 66"/>
          <p:cNvSpPr/>
          <p:nvPr/>
        </p:nvSpPr>
        <p:spPr>
          <a:xfrm>
            <a:off x="3379715" y="1306290"/>
            <a:ext cx="1300508" cy="1288193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3828707" y="2631092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kern="0" dirty="0">
                <a:solidFill>
                  <a:srgbClr val="7030A0"/>
                </a:solidFill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3 </a:t>
            </a:r>
            <a:r>
              <a:rPr lang="en-GB" b="1" kern="0" dirty="0" err="1">
                <a:solidFill>
                  <a:srgbClr val="7030A0"/>
                </a:solidFill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keV</a:t>
            </a:r>
            <a:r>
              <a:rPr lang="en-GB" b="1" kern="0" dirty="0">
                <a:solidFill>
                  <a:srgbClr val="7030A0"/>
                </a:solidFill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 </a:t>
            </a:r>
            <a:endParaRPr lang="en-GB" dirty="0"/>
          </a:p>
        </p:txBody>
      </p:sp>
      <p:sp>
        <p:nvSpPr>
          <p:cNvPr id="70" name="ZoneTexte 69"/>
          <p:cNvSpPr txBox="1"/>
          <p:nvPr/>
        </p:nvSpPr>
        <p:spPr>
          <a:xfrm>
            <a:off x="1557165" y="6132685"/>
            <a:ext cx="756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 dirty="0" smtClean="0">
                <a:solidFill>
                  <a:srgbClr val="7030A0"/>
                </a:solidFill>
                <a:latin typeface="Arial" charset="0"/>
              </a:rPr>
              <a:t>Level -1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 dirty="0" smtClean="0">
                <a:solidFill>
                  <a:srgbClr val="7030A0"/>
                </a:solidFill>
                <a:latin typeface="Arial" charset="0"/>
              </a:rPr>
              <a:t>-3.25 m</a:t>
            </a:r>
            <a:endParaRPr lang="en-GB" sz="1200" b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71" name="ZoneTexte 70"/>
          <p:cNvSpPr txBox="1"/>
          <p:nvPr/>
        </p:nvSpPr>
        <p:spPr>
          <a:xfrm>
            <a:off x="7799756" y="1103617"/>
            <a:ext cx="756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 dirty="0" smtClean="0">
                <a:solidFill>
                  <a:srgbClr val="7030A0"/>
                </a:solidFill>
                <a:latin typeface="Arial" charset="0"/>
              </a:rPr>
              <a:t>Level -1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 dirty="0" smtClean="0">
                <a:solidFill>
                  <a:srgbClr val="7030A0"/>
                </a:solidFill>
                <a:latin typeface="Arial" charset="0"/>
              </a:rPr>
              <a:t>-3.25 m</a:t>
            </a:r>
            <a:endParaRPr lang="en-GB" sz="1200" b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72" name="ZoneTexte 71"/>
          <p:cNvSpPr txBox="1"/>
          <p:nvPr/>
        </p:nvSpPr>
        <p:spPr>
          <a:xfrm>
            <a:off x="100700" y="2527831"/>
            <a:ext cx="756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 dirty="0" smtClean="0">
                <a:solidFill>
                  <a:srgbClr val="7030A0"/>
                </a:solidFill>
                <a:latin typeface="Arial" charset="0"/>
              </a:rPr>
              <a:t>Level -3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 dirty="0" smtClean="0">
                <a:solidFill>
                  <a:srgbClr val="7030A0"/>
                </a:solidFill>
                <a:latin typeface="Arial" charset="0"/>
              </a:rPr>
              <a:t>-9.5 m</a:t>
            </a:r>
            <a:endParaRPr lang="en-GB" sz="1200" b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73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61296" y="6356266"/>
            <a:ext cx="2743200" cy="365125"/>
          </a:xfrm>
        </p:spPr>
        <p:txBody>
          <a:bodyPr/>
          <a:lstStyle/>
          <a:p>
            <a:pPr algn="l"/>
            <a:fld id="{94B63599-5DA0-BE42-AE37-88D1760620F1}" type="slidenum">
              <a:rPr lang="fr-FR" sz="1600" smtClean="0">
                <a:solidFill>
                  <a:schemeClr val="tx1"/>
                </a:solidFill>
              </a:rPr>
              <a:pPr algn="l"/>
              <a:t>12</a:t>
            </a:fld>
            <a:endParaRPr lang="fr-FR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57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4237821" y="3761689"/>
            <a:ext cx="3362000" cy="2705540"/>
            <a:chOff x="4237821" y="3761689"/>
            <a:chExt cx="3362000" cy="270554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83F91DC8-DC7E-FD6A-A192-3560144D17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6664" t="29855" r="6750" b="1"/>
            <a:stretch/>
          </p:blipFill>
          <p:spPr>
            <a:xfrm rot="7401748">
              <a:off x="4566051" y="3433459"/>
              <a:ext cx="2705540" cy="3362000"/>
            </a:xfrm>
            <a:prstGeom prst="rect">
              <a:avLst/>
            </a:prstGeom>
          </p:spPr>
        </p:pic>
        <p:sp>
          <p:nvSpPr>
            <p:cNvPr id="30" name="Rectangle à coins arrondis 29"/>
            <p:cNvSpPr/>
            <p:nvPr/>
          </p:nvSpPr>
          <p:spPr>
            <a:xfrm>
              <a:off x="5367950" y="4919747"/>
              <a:ext cx="870959" cy="460828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Rectangle 3"/>
            <p:cNvSpPr/>
            <p:nvPr/>
          </p:nvSpPr>
          <p:spPr>
            <a:xfrm>
              <a:off x="4288972" y="4470400"/>
              <a:ext cx="703943" cy="203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1392000" y="-43258"/>
            <a:ext cx="10800000" cy="612775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 beam lines: Prototype section</a:t>
            </a:r>
          </a:p>
        </p:txBody>
      </p:sp>
      <p:cxnSp>
        <p:nvCxnSpPr>
          <p:cNvPr id="23" name="Connecteur droit 22"/>
          <p:cNvCxnSpPr/>
          <p:nvPr/>
        </p:nvCxnSpPr>
        <p:spPr>
          <a:xfrm flipH="1">
            <a:off x="576000" y="540000"/>
            <a:ext cx="11016000" cy="0"/>
          </a:xfrm>
          <a:prstGeom prst="line">
            <a:avLst/>
          </a:prstGeom>
          <a:ln w="28575" cap="flat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28005" y="678872"/>
            <a:ext cx="2831416" cy="27392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rgbClr val="002060"/>
                </a:solidFill>
              </a:rPr>
              <a:t>V</a:t>
            </a:r>
            <a:r>
              <a:rPr lang="en-GB" sz="2000" b="1" dirty="0" smtClean="0">
                <a:solidFill>
                  <a:srgbClr val="002060"/>
                </a:solidFill>
              </a:rPr>
              <a:t>alidation of:</a:t>
            </a:r>
          </a:p>
          <a:p>
            <a:pPr marL="285750" indent="-285750">
              <a:buFontTx/>
              <a:buChar char="-"/>
            </a:pPr>
            <a:r>
              <a:rPr lang="fr-FR" b="1" dirty="0">
                <a:solidFill>
                  <a:srgbClr val="002060"/>
                </a:solidFill>
              </a:rPr>
              <a:t>A</a:t>
            </a:r>
            <a:r>
              <a:rPr lang="en-GB" b="1" dirty="0" err="1" smtClean="0">
                <a:solidFill>
                  <a:srgbClr val="002060"/>
                </a:solidFill>
              </a:rPr>
              <a:t>ssembly</a:t>
            </a:r>
            <a:r>
              <a:rPr lang="en-GB" b="1" dirty="0" smtClean="0">
                <a:solidFill>
                  <a:srgbClr val="002060"/>
                </a:solidFill>
              </a:rPr>
              <a:t> protocols       </a:t>
            </a:r>
            <a:r>
              <a:rPr lang="en-GB" sz="2000" b="1" dirty="0" smtClean="0">
                <a:solidFill>
                  <a:srgbClr val="00B050"/>
                </a:solidFill>
              </a:rPr>
              <a:t>√</a:t>
            </a:r>
            <a:endParaRPr lang="en-GB" b="1" dirty="0" smtClean="0">
              <a:solidFill>
                <a:srgbClr val="00B050"/>
              </a:solidFill>
            </a:endParaRP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</a:rPr>
              <a:t>Vacuum tests                  </a:t>
            </a:r>
            <a:r>
              <a:rPr lang="en-GB" sz="2000" b="1" dirty="0" smtClean="0">
                <a:solidFill>
                  <a:srgbClr val="00B050"/>
                </a:solidFill>
              </a:rPr>
              <a:t>√</a:t>
            </a:r>
            <a:endParaRPr lang="fr-FR" sz="2000" b="1" dirty="0" smtClean="0">
              <a:solidFill>
                <a:srgbClr val="002060"/>
              </a:solidFill>
            </a:endParaRPr>
          </a:p>
          <a:p>
            <a:pPr marL="285750" indent="-285750">
              <a:buFontTx/>
              <a:buChar char="-"/>
            </a:pPr>
            <a:r>
              <a:rPr lang="en-GB" b="1" dirty="0" smtClean="0">
                <a:solidFill>
                  <a:srgbClr val="002060"/>
                </a:solidFill>
              </a:rPr>
              <a:t>Cabling principles</a:t>
            </a: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</a:rPr>
              <a:t>Supplies </a:t>
            </a:r>
            <a:r>
              <a:rPr lang="fr-FR" b="1" dirty="0" err="1" smtClean="0">
                <a:solidFill>
                  <a:srgbClr val="002060"/>
                </a:solidFill>
              </a:rPr>
              <a:t>integration</a:t>
            </a:r>
            <a:r>
              <a:rPr lang="fr-FR" b="1" dirty="0" smtClean="0">
                <a:solidFill>
                  <a:srgbClr val="002060"/>
                </a:solidFill>
              </a:rPr>
              <a:t>      </a:t>
            </a:r>
            <a:r>
              <a:rPr lang="en-GB" sz="2000" b="1" dirty="0" smtClean="0">
                <a:solidFill>
                  <a:srgbClr val="00B050"/>
                </a:solidFill>
              </a:rPr>
              <a:t>√</a:t>
            </a:r>
            <a:endParaRPr lang="fr-FR" b="1" dirty="0" smtClean="0">
              <a:solidFill>
                <a:srgbClr val="002060"/>
              </a:solidFill>
            </a:endParaRPr>
          </a:p>
          <a:p>
            <a:pPr marL="285750" indent="-285750">
              <a:buFontTx/>
              <a:buChar char="-"/>
            </a:pPr>
            <a:r>
              <a:rPr lang="fr-FR" b="1" dirty="0" smtClean="0">
                <a:solidFill>
                  <a:srgbClr val="002060"/>
                </a:solidFill>
              </a:rPr>
              <a:t>Diagnostics insertion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smtClean="0">
                <a:solidFill>
                  <a:srgbClr val="00B050"/>
                </a:solidFill>
              </a:rPr>
              <a:t>   </a:t>
            </a:r>
            <a:r>
              <a:rPr lang="en-GB" sz="2000" b="1" dirty="0" smtClean="0">
                <a:solidFill>
                  <a:srgbClr val="00B050"/>
                </a:solidFill>
              </a:rPr>
              <a:t>√</a:t>
            </a:r>
            <a:endParaRPr lang="fr-FR" b="1" dirty="0" smtClean="0">
              <a:solidFill>
                <a:srgbClr val="002060"/>
              </a:solidFill>
            </a:endParaRPr>
          </a:p>
          <a:p>
            <a:pPr marL="285750" indent="-285750">
              <a:buFontTx/>
              <a:buChar char="-"/>
            </a:pPr>
            <a:r>
              <a:rPr lang="en-GB" b="1" dirty="0" smtClean="0">
                <a:solidFill>
                  <a:srgbClr val="002060"/>
                </a:solidFill>
              </a:rPr>
              <a:t>PLCs</a:t>
            </a:r>
          </a:p>
          <a:p>
            <a:pPr marL="285750" indent="-285750">
              <a:buFontTx/>
              <a:buChar char="-"/>
            </a:pPr>
            <a:r>
              <a:rPr lang="en-GB" b="1" dirty="0" smtClean="0">
                <a:solidFill>
                  <a:srgbClr val="002060"/>
                </a:solidFill>
              </a:rPr>
              <a:t>Interlocks</a:t>
            </a:r>
          </a:p>
          <a:p>
            <a:pPr marL="285750" indent="-285750">
              <a:buFontTx/>
              <a:buChar char="-"/>
            </a:pPr>
            <a:r>
              <a:rPr lang="en-GB" b="1" dirty="0" smtClean="0">
                <a:solidFill>
                  <a:srgbClr val="002060"/>
                </a:solidFill>
              </a:rPr>
              <a:t>Beam tuning software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096" y="945234"/>
            <a:ext cx="2547904" cy="2547904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865007" y="3492625"/>
            <a:ext cx="6772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002060"/>
                </a:solidFill>
              </a:rPr>
              <a:t>SPIRAL1 -&gt; --------------------------(~20 m)------------------------------</a:t>
            </a:r>
            <a:r>
              <a:rPr lang="en-GB" b="1" dirty="0" smtClean="0">
                <a:solidFill>
                  <a:srgbClr val="002060"/>
                </a:solidFill>
                <a:sym typeface="Wingdings" panose="05000000000000000000" pitchFamily="2" charset="2"/>
              </a:rPr>
              <a:t> DESIR</a:t>
            </a:r>
            <a:endParaRPr lang="fr-FR" dirty="0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8" b="19577"/>
          <a:stretch/>
        </p:blipFill>
        <p:spPr>
          <a:xfrm>
            <a:off x="1879600" y="3560357"/>
            <a:ext cx="1761561" cy="1330958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600" y="4948653"/>
            <a:ext cx="1761561" cy="1761561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576" y="937478"/>
            <a:ext cx="2555147" cy="2555147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5" t="49701" r="27354"/>
          <a:stretch/>
        </p:blipFill>
        <p:spPr>
          <a:xfrm>
            <a:off x="228005" y="5196114"/>
            <a:ext cx="1553504" cy="1506993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05" y="3574792"/>
            <a:ext cx="1539667" cy="1539667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83394" y="4225836"/>
            <a:ext cx="3603783" cy="2244729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8654742" y="3894425"/>
            <a:ext cx="28304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002060"/>
                </a:solidFill>
              </a:rPr>
              <a:t>Still a lot to do: e.g., cabling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443002" y="6469563"/>
            <a:ext cx="32757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002060"/>
                </a:solidFill>
              </a:rPr>
              <a:t>-&gt; offline commissioning in 2027</a:t>
            </a:r>
            <a:endParaRPr lang="en-GB" b="1" dirty="0">
              <a:solidFill>
                <a:srgbClr val="002060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486" y="938337"/>
            <a:ext cx="2554801" cy="2554801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426563" y="6400693"/>
            <a:ext cx="2743200" cy="365125"/>
          </a:xfrm>
        </p:spPr>
        <p:txBody>
          <a:bodyPr/>
          <a:lstStyle/>
          <a:p>
            <a:fld id="{94B63599-5DA0-BE42-AE37-88D1760620F1}" type="slidenum">
              <a:rPr lang="fr-FR" sz="1600" smtClean="0">
                <a:solidFill>
                  <a:schemeClr val="tx1"/>
                </a:solidFill>
              </a:rPr>
              <a:pPr/>
              <a:t>13</a:t>
            </a:fld>
            <a:endParaRPr lang="fr-FR" sz="1600" dirty="0">
              <a:solidFill>
                <a:schemeClr val="tx1"/>
              </a:solidFill>
            </a:endParaRPr>
          </a:p>
        </p:txBody>
      </p:sp>
      <p:cxnSp>
        <p:nvCxnSpPr>
          <p:cNvPr id="34" name="Connecteur droit avec flèche 33"/>
          <p:cNvCxnSpPr/>
          <p:nvPr/>
        </p:nvCxnSpPr>
        <p:spPr>
          <a:xfrm flipH="1">
            <a:off x="4939748" y="3861957"/>
            <a:ext cx="387626" cy="1029358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lèche vers le bas 27"/>
          <p:cNvSpPr/>
          <p:nvPr/>
        </p:nvSpPr>
        <p:spPr>
          <a:xfrm rot="16200000">
            <a:off x="6053916" y="4263011"/>
            <a:ext cx="124272" cy="1023623"/>
          </a:xfrm>
          <a:prstGeom prst="downArrow">
            <a:avLst>
              <a:gd name="adj1" fmla="val 50000"/>
              <a:gd name="adj2" fmla="val 139301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</p:spTree>
    <p:extLst>
      <p:ext uri="{BB962C8B-B14F-4D97-AF65-F5344CB8AC3E}">
        <p14:creationId xmlns:p14="http://schemas.microsoft.com/office/powerpoint/2010/main" val="267219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1392000" y="-43258"/>
            <a:ext cx="10800000" cy="612775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 beam lines: Junction tunnels</a:t>
            </a:r>
            <a:endParaRPr lang="en-GB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Connecteur droit 22"/>
          <p:cNvCxnSpPr/>
          <p:nvPr/>
        </p:nvCxnSpPr>
        <p:spPr>
          <a:xfrm flipH="1">
            <a:off x="576000" y="540000"/>
            <a:ext cx="11016000" cy="0"/>
          </a:xfrm>
          <a:prstGeom prst="line">
            <a:avLst/>
          </a:prstGeom>
          <a:ln w="28575" cap="flat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28005" y="678872"/>
            <a:ext cx="8560998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1938" indent="-261938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000" b="1" dirty="0" smtClean="0">
                <a:solidFill>
                  <a:srgbClr val="002060"/>
                </a:solidFill>
              </a:rPr>
              <a:t>Installation of the beam line equipment (mechanics/optics): Early 2026 ----&gt;</a:t>
            </a:r>
          </a:p>
          <a:p>
            <a:pPr marL="261938" indent="-261938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000" b="1" dirty="0" smtClean="0">
                <a:solidFill>
                  <a:srgbClr val="002060"/>
                </a:solidFill>
              </a:rPr>
              <a:t>Call for tender for the cabling and piping: October 2026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9778" b="28186"/>
          <a:stretch/>
        </p:blipFill>
        <p:spPr>
          <a:xfrm>
            <a:off x="9211187" y="3671346"/>
            <a:ext cx="2681727" cy="2876016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9" name="Groupe 18"/>
          <p:cNvGrpSpPr/>
          <p:nvPr/>
        </p:nvGrpSpPr>
        <p:grpSpPr>
          <a:xfrm>
            <a:off x="422568" y="1795006"/>
            <a:ext cx="8162925" cy="3724658"/>
            <a:chOff x="-584200" y="1491618"/>
            <a:chExt cx="12306300" cy="5366380"/>
          </a:xfrm>
        </p:grpSpPr>
        <p:pic>
          <p:nvPicPr>
            <p:cNvPr id="28" name="Image 27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21797"/>
            <a:stretch/>
          </p:blipFill>
          <p:spPr>
            <a:xfrm>
              <a:off x="2578100" y="1494835"/>
              <a:ext cx="9144000" cy="5363163"/>
            </a:xfrm>
            <a:prstGeom prst="rect">
              <a:avLst/>
            </a:prstGeom>
          </p:spPr>
        </p:pic>
        <p:pic>
          <p:nvPicPr>
            <p:cNvPr id="29" name="Image 28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18049" r="60417" b="7132"/>
            <a:stretch/>
          </p:blipFill>
          <p:spPr>
            <a:xfrm>
              <a:off x="-584200" y="1491618"/>
              <a:ext cx="3759200" cy="5353683"/>
            </a:xfrm>
            <a:prstGeom prst="rect">
              <a:avLst/>
            </a:prstGeom>
          </p:spPr>
        </p:pic>
      </p:grpSp>
      <p:sp>
        <p:nvSpPr>
          <p:cNvPr id="31" name="Flèche vers le bas 30"/>
          <p:cNvSpPr/>
          <p:nvPr/>
        </p:nvSpPr>
        <p:spPr>
          <a:xfrm rot="5400000">
            <a:off x="7266403" y="2375263"/>
            <a:ext cx="130282" cy="2418622"/>
          </a:xfrm>
          <a:prstGeom prst="downArrow">
            <a:avLst>
              <a:gd name="adj1" fmla="val 50000"/>
              <a:gd name="adj2" fmla="val 139301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2" name="ZoneTexte 31"/>
          <p:cNvSpPr txBox="1"/>
          <p:nvPr/>
        </p:nvSpPr>
        <p:spPr>
          <a:xfrm>
            <a:off x="7173439" y="5766133"/>
            <a:ext cx="1821232" cy="64633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GANIL </a:t>
            </a:r>
            <a:r>
              <a:rPr lang="fr-FR" b="1" dirty="0" smtClean="0">
                <a:solidFill>
                  <a:srgbClr val="0070C0"/>
                </a:solidFill>
              </a:rPr>
              <a:t>Cyclotrons</a:t>
            </a:r>
            <a:endParaRPr lang="fr-FR" b="1" dirty="0">
              <a:solidFill>
                <a:srgbClr val="0070C0"/>
              </a:solidFill>
            </a:endParaRPr>
          </a:p>
          <a:p>
            <a:pPr algn="ctr"/>
            <a:r>
              <a:rPr lang="fr-FR" b="1" dirty="0">
                <a:solidFill>
                  <a:srgbClr val="0070C0"/>
                </a:solidFill>
              </a:rPr>
              <a:t>Spiral 1 </a:t>
            </a:r>
            <a:r>
              <a:rPr lang="fr-FR" b="1" dirty="0" err="1">
                <a:solidFill>
                  <a:srgbClr val="0070C0"/>
                </a:solidFill>
              </a:rPr>
              <a:t>beam</a:t>
            </a:r>
            <a:endParaRPr lang="fr-FR" b="1" dirty="0">
              <a:solidFill>
                <a:srgbClr val="0070C0"/>
              </a:solidFill>
            </a:endParaRPr>
          </a:p>
        </p:txBody>
      </p:sp>
      <p:pic>
        <p:nvPicPr>
          <p:cNvPr id="33" name="Image 3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3263" y="2763595"/>
            <a:ext cx="802602" cy="2389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4" name="Flèche vers le bas 33"/>
          <p:cNvSpPr/>
          <p:nvPr/>
        </p:nvSpPr>
        <p:spPr>
          <a:xfrm rot="10095069">
            <a:off x="6102801" y="3479022"/>
            <a:ext cx="183060" cy="1893262"/>
          </a:xfrm>
          <a:prstGeom prst="downArrow">
            <a:avLst>
              <a:gd name="adj1" fmla="val 50000"/>
              <a:gd name="adj2" fmla="val 139301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5" name="ZoneTexte 34"/>
          <p:cNvSpPr txBox="1"/>
          <p:nvPr/>
        </p:nvSpPr>
        <p:spPr>
          <a:xfrm>
            <a:off x="5215222" y="4788984"/>
            <a:ext cx="1958217" cy="646331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B050"/>
                </a:solidFill>
              </a:rPr>
              <a:t>SPIRAL2 LINAC</a:t>
            </a:r>
            <a:endParaRPr lang="fr-FR" b="1" dirty="0">
              <a:solidFill>
                <a:srgbClr val="00B050"/>
              </a:solidFill>
            </a:endParaRPr>
          </a:p>
          <a:p>
            <a:pPr algn="ctr"/>
            <a:r>
              <a:rPr lang="fr-FR" b="1" dirty="0">
                <a:solidFill>
                  <a:srgbClr val="00B050"/>
                </a:solidFill>
              </a:rPr>
              <a:t>S</a:t>
            </a:r>
            <a:r>
              <a:rPr lang="fr-FR" b="1" baseline="30000" dirty="0">
                <a:solidFill>
                  <a:srgbClr val="00B050"/>
                </a:solidFill>
              </a:rPr>
              <a:t>3</a:t>
            </a:r>
            <a:r>
              <a:rPr lang="fr-FR" b="1" dirty="0">
                <a:solidFill>
                  <a:srgbClr val="00B050"/>
                </a:solidFill>
              </a:rPr>
              <a:t>-LEB </a:t>
            </a:r>
            <a:r>
              <a:rPr lang="fr-FR" b="1" dirty="0" err="1">
                <a:solidFill>
                  <a:srgbClr val="00B050"/>
                </a:solidFill>
              </a:rPr>
              <a:t>beam</a:t>
            </a:r>
            <a:endParaRPr lang="fr-FR" b="1" dirty="0">
              <a:solidFill>
                <a:srgbClr val="00B050"/>
              </a:solidFill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6E2020A5-D927-4231-BEE2-1C2E75B87BE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834" r="43464"/>
          <a:stretch/>
        </p:blipFill>
        <p:spPr>
          <a:xfrm>
            <a:off x="528573" y="2917051"/>
            <a:ext cx="1932519" cy="1798841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7" name="ZoneTexte 36"/>
          <p:cNvSpPr txBox="1"/>
          <p:nvPr/>
        </p:nvSpPr>
        <p:spPr>
          <a:xfrm>
            <a:off x="1227390" y="4799311"/>
            <a:ext cx="596032" cy="36933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1">
                    <a:lumMod val="50000"/>
                  </a:schemeClr>
                </a:solidFill>
              </a:rPr>
              <a:t>HRS</a:t>
            </a:r>
            <a:endParaRPr lang="fr-F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138457" y="2052852"/>
            <a:ext cx="888320" cy="36933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RFQ-1P</a:t>
            </a:r>
          </a:p>
        </p:txBody>
      </p:sp>
      <p:cxnSp>
        <p:nvCxnSpPr>
          <p:cNvPr id="39" name="Connecteur droit avec flèche 38"/>
          <p:cNvCxnSpPr>
            <a:stCxn id="38" idx="2"/>
          </p:cNvCxnSpPr>
          <p:nvPr/>
        </p:nvCxnSpPr>
        <p:spPr>
          <a:xfrm>
            <a:off x="3582617" y="2422184"/>
            <a:ext cx="0" cy="1108131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lèche vers le bas 39"/>
          <p:cNvSpPr/>
          <p:nvPr/>
        </p:nvSpPr>
        <p:spPr>
          <a:xfrm rot="4800000">
            <a:off x="11123400" y="4856308"/>
            <a:ext cx="124272" cy="1023623"/>
          </a:xfrm>
          <a:prstGeom prst="downArrow">
            <a:avLst>
              <a:gd name="adj1" fmla="val 50000"/>
              <a:gd name="adj2" fmla="val 139301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41" name="Rectangle 40"/>
          <p:cNvSpPr/>
          <p:nvPr/>
        </p:nvSpPr>
        <p:spPr>
          <a:xfrm>
            <a:off x="422568" y="5528066"/>
            <a:ext cx="24052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i="1" dirty="0" smtClean="0"/>
              <a:t>Courtesy: </a:t>
            </a:r>
            <a:r>
              <a:rPr lang="en-GB" sz="1400" b="1" i="1" dirty="0" smtClean="0">
                <a:cs typeface="Times New Roman" pitchFamily="18" charset="0"/>
              </a:rPr>
              <a:t>C. Berteloite, GANIL</a:t>
            </a:r>
            <a:endParaRPr lang="fr-FR" sz="1400" i="1" dirty="0"/>
          </a:p>
        </p:txBody>
      </p:sp>
      <p:grpSp>
        <p:nvGrpSpPr>
          <p:cNvPr id="42" name="Groupe 41"/>
          <p:cNvGrpSpPr/>
          <p:nvPr/>
        </p:nvGrpSpPr>
        <p:grpSpPr>
          <a:xfrm rot="10800000">
            <a:off x="9539993" y="945308"/>
            <a:ext cx="3560717" cy="2215088"/>
            <a:chOff x="4288972" y="4362899"/>
            <a:chExt cx="3560717" cy="2215088"/>
          </a:xfrm>
        </p:grpSpPr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83F91DC8-DC7E-FD6A-A192-3560144D17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6664" t="23950" r="13382" b="36646"/>
            <a:stretch/>
          </p:blipFill>
          <p:spPr>
            <a:xfrm rot="7401748">
              <a:off x="5797842" y="4526140"/>
              <a:ext cx="2215088" cy="1888606"/>
            </a:xfrm>
            <a:prstGeom prst="rect">
              <a:avLst/>
            </a:prstGeom>
          </p:spPr>
        </p:pic>
        <p:sp>
          <p:nvSpPr>
            <p:cNvPr id="44" name="Rectangle à coins arrondis 43"/>
            <p:cNvSpPr/>
            <p:nvPr/>
          </p:nvSpPr>
          <p:spPr>
            <a:xfrm>
              <a:off x="6229978" y="5070219"/>
              <a:ext cx="1220394" cy="381333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288972" y="4470400"/>
              <a:ext cx="703943" cy="203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6" name="Flèche vers le bas 45"/>
          <p:cNvSpPr/>
          <p:nvPr/>
        </p:nvSpPr>
        <p:spPr>
          <a:xfrm rot="5400000">
            <a:off x="11495926" y="1949242"/>
            <a:ext cx="124272" cy="648000"/>
          </a:xfrm>
          <a:prstGeom prst="downArrow">
            <a:avLst>
              <a:gd name="adj1" fmla="val 50000"/>
              <a:gd name="adj2" fmla="val 139301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47" name="Flèche vers le bas 46"/>
          <p:cNvSpPr/>
          <p:nvPr/>
        </p:nvSpPr>
        <p:spPr>
          <a:xfrm rot="10800000">
            <a:off x="10379650" y="2317018"/>
            <a:ext cx="124272" cy="648000"/>
          </a:xfrm>
          <a:prstGeom prst="downArrow">
            <a:avLst>
              <a:gd name="adj1" fmla="val 50000"/>
              <a:gd name="adj2" fmla="val 139301"/>
            </a:avLst>
          </a:prstGeom>
          <a:solidFill>
            <a:srgbClr val="0070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48" name="Espace réservé du numéro de diapositive 33"/>
          <p:cNvSpPr txBox="1">
            <a:spLocks/>
          </p:cNvSpPr>
          <p:nvPr/>
        </p:nvSpPr>
        <p:spPr>
          <a:xfrm>
            <a:off x="9007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4B63599-5DA0-BE42-AE37-88D1760620F1}" type="slidenum">
              <a:rPr lang="fr-FR" sz="1600" smtClean="0">
                <a:solidFill>
                  <a:schemeClr val="tx1"/>
                </a:solidFill>
              </a:rPr>
              <a:pPr algn="l"/>
              <a:t>14</a:t>
            </a:fld>
            <a:endParaRPr lang="fr-FR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85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6"/>
          <p:cNvSpPr txBox="1">
            <a:spLocks/>
          </p:cNvSpPr>
          <p:nvPr/>
        </p:nvSpPr>
        <p:spPr>
          <a:xfrm>
            <a:off x="847725" y="2681844"/>
            <a:ext cx="10801349" cy="17933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Aft>
                <a:spcPts val="600"/>
              </a:spcAft>
              <a:defRPr/>
            </a:pPr>
            <a:r>
              <a:rPr kumimoji="0" lang="en-GB" sz="4800" b="0" i="0" u="none" strike="noStrike" kern="1200" cap="none" spc="0" normalizeH="0" baseline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Beam</a:t>
            </a:r>
            <a:r>
              <a:rPr kumimoji="0" lang="fr-FR" sz="4800" b="0" i="0" u="none" strike="noStrike" kern="1200" cap="none" spc="0" normalizeH="0" baseline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fr-FR" sz="4800" b="0" i="0" u="none" strike="noStrike" kern="1200" cap="none" spc="0" normalizeH="0" baseline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preparation</a:t>
            </a:r>
            <a:r>
              <a:rPr kumimoji="0" lang="fr-FR" sz="4800" b="0" i="0" u="none" strike="noStrike" kern="1200" cap="none" spc="0" normalizeH="0" baseline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fr-FR" sz="4800" b="0" i="0" u="none" strike="noStrike" kern="1200" cap="none" spc="0" normalizeH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and </a:t>
            </a:r>
            <a:r>
              <a:rPr lang="fr-FR" sz="4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purification</a:t>
            </a:r>
            <a:endParaRPr kumimoji="0" lang="en-GB" sz="48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692" y="62272"/>
            <a:ext cx="1896502" cy="404587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1221279" y="424689"/>
            <a:ext cx="967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DESIR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H="1">
            <a:off x="1" y="655521"/>
            <a:ext cx="11221278" cy="0"/>
          </a:xfrm>
          <a:prstGeom prst="line">
            <a:avLst/>
          </a:prstGeom>
          <a:ln w="28575" cap="flat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268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6"/>
          <p:cNvSpPr>
            <a:spLocks noGrp="1"/>
          </p:cNvSpPr>
          <p:nvPr>
            <p:ph type="title"/>
          </p:nvPr>
        </p:nvSpPr>
        <p:spPr>
          <a:xfrm>
            <a:off x="1392000" y="-43258"/>
            <a:ext cx="10800000" cy="612775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Beam preparation and purification</a:t>
            </a:r>
            <a:endParaRPr lang="en-GB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Connecteur droit 26"/>
          <p:cNvCxnSpPr/>
          <p:nvPr/>
        </p:nvCxnSpPr>
        <p:spPr>
          <a:xfrm flipH="1">
            <a:off x="576000" y="540000"/>
            <a:ext cx="11016000" cy="0"/>
          </a:xfrm>
          <a:prstGeom prst="line">
            <a:avLst/>
          </a:prstGeom>
          <a:ln w="28575" cap="flat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465838E9-1A62-482E-ADD4-1044C7E93F12}"/>
              </a:ext>
            </a:extLst>
          </p:cNvPr>
          <p:cNvCxnSpPr>
            <a:cxnSpLocks/>
            <a:stCxn id="39" idx="3"/>
            <a:endCxn id="44" idx="1"/>
          </p:cNvCxnSpPr>
          <p:nvPr/>
        </p:nvCxnSpPr>
        <p:spPr>
          <a:xfrm flipV="1">
            <a:off x="10337016" y="2030541"/>
            <a:ext cx="323528" cy="6693"/>
          </a:xfrm>
          <a:prstGeom prst="straightConnector1">
            <a:avLst/>
          </a:prstGeom>
          <a:ln w="38100">
            <a:solidFill>
              <a:srgbClr val="88C8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893EC47-61B0-4CD6-AE0E-17153CBB6C36}"/>
                  </a:ext>
                </a:extLst>
              </p:cNvPr>
              <p:cNvSpPr/>
              <p:nvPr/>
            </p:nvSpPr>
            <p:spPr>
              <a:xfrm>
                <a:off x="9103473" y="1703969"/>
                <a:ext cx="1233543" cy="66652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88C80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b>
                              <m:r>
                                <a:rPr lang="fr-FR" sz="2000" b="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fr-FR" sz="2000" b="0" i="0">
                              <a:latin typeface="Cambria Math" panose="02040503050406030204" pitchFamily="18" charset="0"/>
                            </a:rPr>
                            <m:t>ΔM</m:t>
                          </m:r>
                        </m:den>
                      </m:f>
                      <m:r>
                        <a:rPr lang="fr-FR" sz="2000" b="0" i="0"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fr-FR" sz="23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893EC47-61B0-4CD6-AE0E-17153CBB6C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3473" y="1703969"/>
                <a:ext cx="1233543" cy="6665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9050">
                <a:solidFill>
                  <a:srgbClr val="88C8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 : coins arrondis 3">
            <a:extLst>
              <a:ext uri="{FF2B5EF4-FFF2-40B4-BE49-F238E27FC236}">
                <a16:creationId xmlns:a16="http://schemas.microsoft.com/office/drawing/2014/main" id="{14E7F953-DA81-41A5-9C3C-97C8D065B433}"/>
              </a:ext>
            </a:extLst>
          </p:cNvPr>
          <p:cNvSpPr/>
          <p:nvPr/>
        </p:nvSpPr>
        <p:spPr>
          <a:xfrm>
            <a:off x="7232662" y="1771505"/>
            <a:ext cx="914400" cy="522514"/>
          </a:xfrm>
          <a:prstGeom prst="roundRect">
            <a:avLst/>
          </a:prstGeom>
          <a:noFill/>
          <a:ln w="38100">
            <a:solidFill>
              <a:srgbClr val="88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88C800"/>
                </a:solidFill>
              </a:rPr>
              <a:t>HRS</a:t>
            </a:r>
          </a:p>
        </p:txBody>
      </p:sp>
      <p:sp>
        <p:nvSpPr>
          <p:cNvPr id="43" name="Rectangle : coins arrondis 5">
            <a:extLst>
              <a:ext uri="{FF2B5EF4-FFF2-40B4-BE49-F238E27FC236}">
                <a16:creationId xmlns:a16="http://schemas.microsoft.com/office/drawing/2014/main" id="{40F4070D-F780-41E2-B82B-8B022A605F25}"/>
              </a:ext>
            </a:extLst>
          </p:cNvPr>
          <p:cNvSpPr/>
          <p:nvPr/>
        </p:nvSpPr>
        <p:spPr>
          <a:xfrm>
            <a:off x="7234005" y="2601512"/>
            <a:ext cx="1066427" cy="522514"/>
          </a:xfrm>
          <a:prstGeom prst="roundRect">
            <a:avLst/>
          </a:prstGeom>
          <a:noFill/>
          <a:ln w="38100">
            <a:solidFill>
              <a:srgbClr val="8800C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8800C8"/>
                </a:solidFill>
              </a:rPr>
              <a:t>MR-ToF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35FFFDB-52B2-41DE-AA9D-2815D0D6A6B3}"/>
              </a:ext>
            </a:extLst>
          </p:cNvPr>
          <p:cNvSpPr/>
          <p:nvPr/>
        </p:nvSpPr>
        <p:spPr>
          <a:xfrm>
            <a:off x="10660544" y="1707375"/>
            <a:ext cx="13300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Clean most of </a:t>
            </a:r>
            <a:r>
              <a:rPr lang="en-GB" b="1" dirty="0"/>
              <a:t>isobars</a:t>
            </a:r>
          </a:p>
        </p:txBody>
      </p: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6031C9EF-659B-4BEE-8916-DD93EF847529}"/>
              </a:ext>
            </a:extLst>
          </p:cNvPr>
          <p:cNvCxnSpPr>
            <a:cxnSpLocks/>
            <a:stCxn id="43" idx="3"/>
            <a:endCxn id="46" idx="1"/>
          </p:cNvCxnSpPr>
          <p:nvPr/>
        </p:nvCxnSpPr>
        <p:spPr>
          <a:xfrm flipV="1">
            <a:off x="8300432" y="2860263"/>
            <a:ext cx="803041" cy="2506"/>
          </a:xfrm>
          <a:prstGeom prst="straightConnector1">
            <a:avLst/>
          </a:prstGeom>
          <a:ln w="38100">
            <a:solidFill>
              <a:srgbClr val="8800C8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8CDE6526-0FAE-4CA9-A00E-28468CE032E9}"/>
                  </a:ext>
                </a:extLst>
              </p:cNvPr>
              <p:cNvSpPr/>
              <p:nvPr/>
            </p:nvSpPr>
            <p:spPr>
              <a:xfrm>
                <a:off x="9103473" y="2526998"/>
                <a:ext cx="1233543" cy="66652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8800C8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b>
                              <m:r>
                                <a:rPr lang="fr-FR" sz="2000" b="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fr-FR" sz="2000" b="0" i="0">
                              <a:latin typeface="Cambria Math" panose="02040503050406030204" pitchFamily="18" charset="0"/>
                            </a:rPr>
                            <m:t>ΔM</m:t>
                          </m:r>
                        </m:den>
                      </m:f>
                      <m:r>
                        <a:rPr lang="fr-FR" sz="2000" b="0" i="0"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fr-FR" sz="2300" dirty="0"/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8CDE6526-0FAE-4CA9-A00E-28468CE032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3473" y="2526998"/>
                <a:ext cx="1233543" cy="6665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rgbClr val="8800C8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ectangle 47">
            <a:extLst>
              <a:ext uri="{FF2B5EF4-FFF2-40B4-BE49-F238E27FC236}">
                <a16:creationId xmlns:a16="http://schemas.microsoft.com/office/drawing/2014/main" id="{32DCB078-CA59-44A4-9E3B-0A0E5EAB6F1A}"/>
              </a:ext>
            </a:extLst>
          </p:cNvPr>
          <p:cNvSpPr/>
          <p:nvPr/>
        </p:nvSpPr>
        <p:spPr>
          <a:xfrm>
            <a:off x="10439551" y="3101093"/>
            <a:ext cx="1477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Clean almost </a:t>
            </a:r>
            <a:r>
              <a:rPr lang="en-GB" b="1" dirty="0"/>
              <a:t>all isobars</a:t>
            </a:r>
          </a:p>
        </p:txBody>
      </p: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7466CA16-D44D-4D77-809B-7E3AE2198902}"/>
              </a:ext>
            </a:extLst>
          </p:cNvPr>
          <p:cNvCxnSpPr>
            <a:cxnSpLocks/>
            <a:stCxn id="63" idx="3"/>
            <a:endCxn id="50" idx="1"/>
          </p:cNvCxnSpPr>
          <p:nvPr/>
        </p:nvCxnSpPr>
        <p:spPr>
          <a:xfrm>
            <a:off x="8606437" y="4020257"/>
            <a:ext cx="497036" cy="0"/>
          </a:xfrm>
          <a:prstGeom prst="straightConnector1">
            <a:avLst/>
          </a:prstGeom>
          <a:ln w="38100">
            <a:solidFill>
              <a:srgbClr val="88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9DEA81A9-1AB5-4033-9BB7-111AE8589EE2}"/>
                  </a:ext>
                </a:extLst>
              </p:cNvPr>
              <p:cNvSpPr/>
              <p:nvPr/>
            </p:nvSpPr>
            <p:spPr>
              <a:xfrm>
                <a:off x="9103473" y="3686992"/>
                <a:ext cx="1233543" cy="66652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88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b>
                              <m:r>
                                <a:rPr lang="fr-FR" sz="2000" b="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fr-FR" sz="2000" b="0" i="0">
                              <a:latin typeface="Cambria Math" panose="02040503050406030204" pitchFamily="18" charset="0"/>
                            </a:rPr>
                            <m:t>ΔM</m:t>
                          </m:r>
                        </m:den>
                      </m:f>
                      <m:r>
                        <a:rPr lang="fr-FR" sz="2000" b="0" i="0"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fr-FR" sz="2300" dirty="0"/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9DEA81A9-1AB5-4033-9BB7-111AE8589E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3473" y="3686992"/>
                <a:ext cx="1233543" cy="6665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rgbClr val="88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Connecteur : en angle 24">
            <a:extLst>
              <a:ext uri="{FF2B5EF4-FFF2-40B4-BE49-F238E27FC236}">
                <a16:creationId xmlns:a16="http://schemas.microsoft.com/office/drawing/2014/main" id="{7194B699-8727-4DCB-81FA-4195C3E2DA89}"/>
              </a:ext>
            </a:extLst>
          </p:cNvPr>
          <p:cNvCxnSpPr>
            <a:cxnSpLocks/>
            <a:stCxn id="46" idx="3"/>
            <a:endCxn id="48" idx="0"/>
          </p:cNvCxnSpPr>
          <p:nvPr/>
        </p:nvCxnSpPr>
        <p:spPr>
          <a:xfrm>
            <a:off x="10337016" y="2860263"/>
            <a:ext cx="841308" cy="240830"/>
          </a:xfrm>
          <a:prstGeom prst="bentConnector2">
            <a:avLst/>
          </a:prstGeom>
          <a:ln w="38100">
            <a:solidFill>
              <a:srgbClr val="8800C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 : en angle 25">
            <a:extLst>
              <a:ext uri="{FF2B5EF4-FFF2-40B4-BE49-F238E27FC236}">
                <a16:creationId xmlns:a16="http://schemas.microsoft.com/office/drawing/2014/main" id="{CD937455-9117-4F0A-8A5A-F43E79A4D114}"/>
              </a:ext>
            </a:extLst>
          </p:cNvPr>
          <p:cNvCxnSpPr>
            <a:cxnSpLocks/>
            <a:stCxn id="50" idx="3"/>
            <a:endCxn id="48" idx="2"/>
          </p:cNvCxnSpPr>
          <p:nvPr/>
        </p:nvCxnSpPr>
        <p:spPr>
          <a:xfrm flipV="1">
            <a:off x="10337016" y="3747424"/>
            <a:ext cx="841308" cy="272833"/>
          </a:xfrm>
          <a:prstGeom prst="bentConnector2">
            <a:avLst/>
          </a:prstGeom>
          <a:ln w="38100">
            <a:solidFill>
              <a:srgbClr val="88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5C1338E4-F147-4B5E-A293-EACE1E804829}"/>
              </a:ext>
            </a:extLst>
          </p:cNvPr>
          <p:cNvCxnSpPr>
            <a:cxnSpLocks/>
            <a:stCxn id="42" idx="3"/>
            <a:endCxn id="39" idx="1"/>
          </p:cNvCxnSpPr>
          <p:nvPr/>
        </p:nvCxnSpPr>
        <p:spPr>
          <a:xfrm>
            <a:off x="8147062" y="2032762"/>
            <a:ext cx="956411" cy="4472"/>
          </a:xfrm>
          <a:prstGeom prst="straightConnector1">
            <a:avLst/>
          </a:prstGeom>
          <a:ln w="38100">
            <a:solidFill>
              <a:srgbClr val="88C8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5AEC572-A7EA-4B19-BD23-6C98DFD84BD7}"/>
                  </a:ext>
                </a:extLst>
              </p:cNvPr>
              <p:cNvSpPr/>
              <p:nvPr/>
            </p:nvSpPr>
            <p:spPr>
              <a:xfrm>
                <a:off x="9103472" y="5268100"/>
                <a:ext cx="1880578" cy="66652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88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b>
                              <m:r>
                                <a:rPr lang="fr-FR" sz="2000" b="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fr-FR" sz="2000" b="0" i="0">
                              <a:latin typeface="Cambria Math" panose="02040503050406030204" pitchFamily="18" charset="0"/>
                            </a:rPr>
                            <m:t>ΔM</m:t>
                          </m:r>
                        </m:den>
                      </m:f>
                      <m:r>
                        <a:rPr lang="fr-FR" sz="2000" b="0" i="0"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m:rPr>
                          <m:nor/>
                        </m:rPr>
                        <a:rPr lang="fr-FR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fr-FR" sz="2000"/>
                        <m:t>−</m:t>
                      </m:r>
                      <m:r>
                        <m:rPr>
                          <m:nor/>
                        </m:rPr>
                        <a:rPr lang="fr-FR" sz="2000" b="0" i="0" smtClean="0"/>
                        <m:t> </m:t>
                      </m:r>
                      <m:sSup>
                        <m:sSup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fr-FR" sz="2300" dirty="0"/>
              </a:p>
            </p:txBody>
          </p:sp>
        </mc:Choice>
        <mc:Fallback xmlns="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5AEC572-A7EA-4B19-BD23-6C98DFD84B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3472" y="5268100"/>
                <a:ext cx="1880578" cy="6665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9050">
                <a:solidFill>
                  <a:srgbClr val="88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803481C9-2EB6-4BA3-98E6-1055D25DEA4D}"/>
              </a:ext>
            </a:extLst>
          </p:cNvPr>
          <p:cNvCxnSpPr>
            <a:cxnSpLocks/>
            <a:stCxn id="64" idx="3"/>
            <a:endCxn id="55" idx="1"/>
          </p:cNvCxnSpPr>
          <p:nvPr/>
        </p:nvCxnSpPr>
        <p:spPr>
          <a:xfrm>
            <a:off x="8577329" y="5594944"/>
            <a:ext cx="526143" cy="6421"/>
          </a:xfrm>
          <a:prstGeom prst="straightConnector1">
            <a:avLst/>
          </a:prstGeom>
          <a:ln w="38100">
            <a:solidFill>
              <a:srgbClr val="88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C12107C1-61AB-4B5E-B183-42ED547A5993}"/>
              </a:ext>
            </a:extLst>
          </p:cNvPr>
          <p:cNvSpPr/>
          <p:nvPr/>
        </p:nvSpPr>
        <p:spPr>
          <a:xfrm>
            <a:off x="6245588" y="6092684"/>
            <a:ext cx="4932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Clean </a:t>
            </a:r>
            <a:r>
              <a:rPr lang="en-US" b="1" dirty="0"/>
              <a:t>isomeric states</a:t>
            </a:r>
            <a:r>
              <a:rPr lang="en-US" dirty="0"/>
              <a:t> separated by a few 10 keV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D5D6F870-26F9-4802-B204-67CAA3EE5AA7}"/>
              </a:ext>
            </a:extLst>
          </p:cNvPr>
          <p:cNvSpPr txBox="1"/>
          <p:nvPr/>
        </p:nvSpPr>
        <p:spPr>
          <a:xfrm>
            <a:off x="8971225" y="6395328"/>
            <a:ext cx="2731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880000"/>
                </a:solidFill>
              </a:rPr>
              <a:t>Trap-assisted spectroscopy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0291B1E6-B6C5-407F-A97E-DF3F6480DFE8}"/>
                  </a:ext>
                </a:extLst>
              </p:cNvPr>
              <p:cNvSpPr txBox="1"/>
              <p:nvPr/>
            </p:nvSpPr>
            <p:spPr>
              <a:xfrm>
                <a:off x="6213480" y="1815346"/>
                <a:ext cx="1002134" cy="3796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b="1" i="0" smtClean="0">
                        <a:solidFill>
                          <a:srgbClr val="88C8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fr-FR" b="1" i="1" smtClean="0">
                            <a:solidFill>
                              <a:srgbClr val="88C8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1" i="0" smtClean="0">
                            <a:solidFill>
                              <a:srgbClr val="88C8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b="1" i="0" smtClean="0">
                            <a:solidFill>
                              <a:srgbClr val="88C8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fr-FR" b="1" i="0" smtClean="0">
                            <a:solidFill>
                              <a:srgbClr val="88C8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fr-FR" b="1" dirty="0">
                    <a:solidFill>
                      <a:srgbClr val="88C800"/>
                    </a:solidFill>
                  </a:rPr>
                  <a:t> s</a:t>
                </a:r>
              </a:p>
            </p:txBody>
          </p:sp>
        </mc:Choice>
        <mc:Fallback xmlns=""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0291B1E6-B6C5-407F-A97E-DF3F6480DF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3480" y="1815346"/>
                <a:ext cx="1002134" cy="379656"/>
              </a:xfrm>
              <a:prstGeom prst="rect">
                <a:avLst/>
              </a:prstGeom>
              <a:blipFill>
                <a:blip r:embed="rId6"/>
                <a:stretch>
                  <a:fillRect t="-6452" r="-4242" b="-2580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A197148A-C01E-485C-8DB8-8FEC18BDDA61}"/>
                  </a:ext>
                </a:extLst>
              </p:cNvPr>
              <p:cNvSpPr txBox="1"/>
              <p:nvPr/>
            </p:nvSpPr>
            <p:spPr>
              <a:xfrm>
                <a:off x="6213480" y="2629147"/>
                <a:ext cx="1002134" cy="375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b="1" i="0" smtClean="0">
                        <a:solidFill>
                          <a:srgbClr val="8800C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fr-FR" b="1" i="1" smtClean="0">
                            <a:solidFill>
                              <a:srgbClr val="8800C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1" i="0" smtClean="0">
                            <a:solidFill>
                              <a:srgbClr val="8800C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b="1" i="0" smtClean="0">
                            <a:solidFill>
                              <a:srgbClr val="8800C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fr-FR" b="1" i="0" smtClean="0">
                            <a:solidFill>
                              <a:srgbClr val="8800C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fr-FR" b="1" dirty="0">
                    <a:solidFill>
                      <a:srgbClr val="8800C8"/>
                    </a:solidFill>
                  </a:rPr>
                  <a:t> s</a:t>
                </a:r>
              </a:p>
            </p:txBody>
          </p:sp>
        </mc:Choice>
        <mc:Fallback xmlns=""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A197148A-C01E-485C-8DB8-8FEC18BDDA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3480" y="2629147"/>
                <a:ext cx="1002134" cy="375552"/>
              </a:xfrm>
              <a:prstGeom prst="rect">
                <a:avLst/>
              </a:prstGeom>
              <a:blipFill>
                <a:blip r:embed="rId7"/>
                <a:stretch>
                  <a:fillRect t="-6452" r="-4242" b="-2419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8CAD8E86-A76C-44FD-B7FA-6EA8FB52B6B4}"/>
                  </a:ext>
                </a:extLst>
              </p:cNvPr>
              <p:cNvSpPr txBox="1"/>
              <p:nvPr/>
            </p:nvSpPr>
            <p:spPr>
              <a:xfrm>
                <a:off x="6213480" y="3919079"/>
                <a:ext cx="1002134" cy="375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b="1" i="0" smtClean="0">
                        <a:solidFill>
                          <a:srgbClr val="88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fr-FR" b="1" i="1" smtClean="0">
                            <a:solidFill>
                              <a:srgbClr val="88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1" i="0" smtClean="0">
                            <a:solidFill>
                              <a:srgbClr val="88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b="1" i="0" smtClean="0">
                            <a:solidFill>
                              <a:srgbClr val="88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fr-FR" b="1" i="0" smtClean="0">
                            <a:solidFill>
                              <a:srgbClr val="88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p>
                    </m:sSup>
                  </m:oMath>
                </a14:m>
                <a:r>
                  <a:rPr lang="fr-FR" b="1" dirty="0">
                    <a:solidFill>
                      <a:srgbClr val="880000"/>
                    </a:solidFill>
                  </a:rPr>
                  <a:t> s</a:t>
                </a:r>
              </a:p>
            </p:txBody>
          </p:sp>
        </mc:Choice>
        <mc:Fallback xmlns=""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8CAD8E86-A76C-44FD-B7FA-6EA8FB52B6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3480" y="3919079"/>
                <a:ext cx="1002134" cy="375552"/>
              </a:xfrm>
              <a:prstGeom prst="rect">
                <a:avLst/>
              </a:prstGeom>
              <a:blipFill>
                <a:blip r:embed="rId8"/>
                <a:stretch>
                  <a:fillRect t="-8197" r="-4242" b="-262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ectangle : coins arrondis 6">
            <a:extLst>
              <a:ext uri="{FF2B5EF4-FFF2-40B4-BE49-F238E27FC236}">
                <a16:creationId xmlns:a16="http://schemas.microsoft.com/office/drawing/2014/main" id="{D73A1450-87F2-4070-804C-8E7E61898D33}"/>
              </a:ext>
            </a:extLst>
          </p:cNvPr>
          <p:cNvSpPr/>
          <p:nvPr/>
        </p:nvSpPr>
        <p:spPr>
          <a:xfrm>
            <a:off x="7215501" y="3611541"/>
            <a:ext cx="1390936" cy="817431"/>
          </a:xfrm>
          <a:prstGeom prst="roundRect">
            <a:avLst/>
          </a:prstGeom>
          <a:noFill/>
          <a:ln w="38100">
            <a:solidFill>
              <a:srgbClr val="8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880000"/>
                </a:solidFill>
              </a:rPr>
              <a:t>PIPERADE</a:t>
            </a:r>
          </a:p>
          <a:p>
            <a:pPr algn="ctr"/>
            <a:r>
              <a:rPr lang="en-US" sz="2000" i="1" dirty="0">
                <a:solidFill>
                  <a:srgbClr val="880000"/>
                </a:solidFill>
              </a:rPr>
              <a:t>1</a:t>
            </a:r>
            <a:r>
              <a:rPr lang="en-US" sz="2000" i="1" baseline="30000" dirty="0">
                <a:solidFill>
                  <a:srgbClr val="880000"/>
                </a:solidFill>
              </a:rPr>
              <a:t>st</a:t>
            </a:r>
            <a:r>
              <a:rPr lang="en-US" sz="2000" i="1" dirty="0">
                <a:solidFill>
                  <a:srgbClr val="880000"/>
                </a:solidFill>
              </a:rPr>
              <a:t> trap</a:t>
            </a:r>
          </a:p>
        </p:txBody>
      </p:sp>
      <p:sp>
        <p:nvSpPr>
          <p:cNvPr id="64" name="Rectangle : coins arrondis 7">
            <a:extLst>
              <a:ext uri="{FF2B5EF4-FFF2-40B4-BE49-F238E27FC236}">
                <a16:creationId xmlns:a16="http://schemas.microsoft.com/office/drawing/2014/main" id="{AC6E436B-7533-40BD-91FB-7AA7D1A88D14}"/>
              </a:ext>
            </a:extLst>
          </p:cNvPr>
          <p:cNvSpPr/>
          <p:nvPr/>
        </p:nvSpPr>
        <p:spPr>
          <a:xfrm>
            <a:off x="7215501" y="5186228"/>
            <a:ext cx="1361828" cy="817431"/>
          </a:xfrm>
          <a:prstGeom prst="roundRect">
            <a:avLst/>
          </a:prstGeom>
          <a:noFill/>
          <a:ln w="38100">
            <a:solidFill>
              <a:srgbClr val="8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880000"/>
                </a:solidFill>
              </a:rPr>
              <a:t>PIPERADE</a:t>
            </a:r>
          </a:p>
          <a:p>
            <a:pPr algn="ctr"/>
            <a:r>
              <a:rPr lang="en-US" sz="2000" i="1" dirty="0">
                <a:solidFill>
                  <a:srgbClr val="880000"/>
                </a:solidFill>
              </a:rPr>
              <a:t>2</a:t>
            </a:r>
            <a:r>
              <a:rPr lang="en-US" sz="2000" i="1" baseline="30000" dirty="0">
                <a:solidFill>
                  <a:srgbClr val="880000"/>
                </a:solidFill>
              </a:rPr>
              <a:t>nd</a:t>
            </a:r>
            <a:r>
              <a:rPr lang="en-US" sz="2000" i="1" dirty="0">
                <a:solidFill>
                  <a:srgbClr val="880000"/>
                </a:solidFill>
              </a:rPr>
              <a:t> trap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6310769" y="1254987"/>
            <a:ext cx="4483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GB" sz="180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	 vs 		</a:t>
            </a:r>
            <a:r>
              <a:rPr lang="en-US" i="1" dirty="0" smtClean="0">
                <a:latin typeface="Calibri" panose="020F0502020204030204" pitchFamily="34" charset="0"/>
              </a:rPr>
              <a:t>Resolving power</a:t>
            </a:r>
            <a:endParaRPr lang="en-US" i="1" dirty="0">
              <a:latin typeface="Calibri" panose="020F0502020204030204" pitchFamily="34" charset="0"/>
            </a:endParaRPr>
          </a:p>
        </p:txBody>
      </p:sp>
      <p:sp>
        <p:nvSpPr>
          <p:cNvPr id="66" name="ZoneTexte 65"/>
          <p:cNvSpPr txBox="1"/>
          <p:nvPr/>
        </p:nvSpPr>
        <p:spPr>
          <a:xfrm>
            <a:off x="2104184" y="597775"/>
            <a:ext cx="2340704" cy="19174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0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Beam</a:t>
            </a:r>
            <a:r>
              <a:rPr kumimoji="0" lang="fr-FR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0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preparation</a:t>
            </a: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endParaRPr kumimoji="0" lang="fr-FR" sz="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kumimoji="0" lang="fr-FR" sz="18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</a:rPr>
              <a:t>Cooling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</a:rPr>
              <a:t> and </a:t>
            </a:r>
            <a:r>
              <a:rPr kumimoji="0" lang="fr-FR" sz="18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</a:rPr>
              <a:t>bunching</a:t>
            </a:r>
            <a:endParaRPr lang="fr-FR" dirty="0">
              <a:solidFill>
                <a:srgbClr val="002060"/>
              </a:solidFill>
              <a:latin typeface="Calibri" panose="020F0502020204030204"/>
            </a:endParaRPr>
          </a:p>
          <a:p>
            <a:pPr marR="0" lvl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kumimoji="0" lang="fr-FR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Accumulation </a:t>
            </a:r>
            <a:r>
              <a:rPr kumimoji="0" lang="fr-FR" sz="18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trap</a:t>
            </a:r>
            <a:endParaRPr kumimoji="0" lang="fr-FR" sz="180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7050317" y="725115"/>
            <a:ext cx="40616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fr-FR" sz="2000" b="1" u="sng" dirty="0">
                <a:solidFill>
                  <a:srgbClr val="002060"/>
                </a:solidFill>
              </a:rPr>
              <a:t>Mass </a:t>
            </a:r>
            <a:r>
              <a:rPr lang="fr-FR" sz="2000" b="1" u="sng" dirty="0" err="1">
                <a:solidFill>
                  <a:srgbClr val="002060"/>
                </a:solidFill>
              </a:rPr>
              <a:t>separation</a:t>
            </a:r>
            <a:r>
              <a:rPr lang="fr-FR" sz="2000" b="1" u="sng" dirty="0">
                <a:solidFill>
                  <a:srgbClr val="002060"/>
                </a:solidFill>
              </a:rPr>
              <a:t>/</a:t>
            </a:r>
            <a:r>
              <a:rPr lang="fr-FR" sz="2000" b="1" u="sng" dirty="0" err="1">
                <a:solidFill>
                  <a:srgbClr val="002060"/>
                </a:solidFill>
              </a:rPr>
              <a:t>beam</a:t>
            </a:r>
            <a:r>
              <a:rPr lang="fr-FR" sz="2000" b="1" u="sng" dirty="0">
                <a:solidFill>
                  <a:srgbClr val="002060"/>
                </a:solidFill>
              </a:rPr>
              <a:t> purification</a:t>
            </a:r>
            <a:r>
              <a:rPr lang="fr-FR" sz="2000" b="1" dirty="0">
                <a:solidFill>
                  <a:srgbClr val="002060"/>
                </a:solidFill>
              </a:rPr>
              <a:t>: </a:t>
            </a:r>
          </a:p>
        </p:txBody>
      </p:sp>
      <p:sp>
        <p:nvSpPr>
          <p:cNvPr id="68" name="Rectangle : coins arrondis 3">
            <a:extLst>
              <a:ext uri="{FF2B5EF4-FFF2-40B4-BE49-F238E27FC236}">
                <a16:creationId xmlns:a16="http://schemas.microsoft.com/office/drawing/2014/main" id="{14E7F953-DA81-41A5-9C3C-97C8D065B433}"/>
              </a:ext>
            </a:extLst>
          </p:cNvPr>
          <p:cNvSpPr/>
          <p:nvPr/>
        </p:nvSpPr>
        <p:spPr>
          <a:xfrm>
            <a:off x="1008226" y="1038793"/>
            <a:ext cx="914400" cy="356135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C000"/>
                </a:solidFill>
              </a:rPr>
              <a:t>GPIB</a:t>
            </a:r>
            <a:endParaRPr lang="en-US" sz="2000" b="1" dirty="0">
              <a:solidFill>
                <a:srgbClr val="FFC00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6824110" y="4614893"/>
            <a:ext cx="2563651" cy="506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70000"/>
              </a:lnSpc>
              <a:buFont typeface="Wingdings" panose="05000000000000000000" pitchFamily="2" charset="2"/>
              <a:buChar char="ü"/>
              <a:defRPr/>
            </a:pPr>
            <a:r>
              <a:rPr lang="fr-FR" b="1" u="sng" dirty="0">
                <a:solidFill>
                  <a:prstClr val="black"/>
                </a:solidFill>
              </a:rPr>
              <a:t>Mass measurements</a:t>
            </a:r>
            <a:r>
              <a:rPr lang="fr-FR" b="1" dirty="0">
                <a:solidFill>
                  <a:prstClr val="black"/>
                </a:solidFill>
              </a:rPr>
              <a:t>: 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245588" y="6395328"/>
            <a:ext cx="26571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prstClr val="black"/>
                </a:solidFill>
              </a:rPr>
              <a:t>Mass </a:t>
            </a:r>
            <a:r>
              <a:rPr lang="fr-FR" dirty="0" err="1">
                <a:solidFill>
                  <a:prstClr val="black"/>
                </a:solidFill>
              </a:rPr>
              <a:t>precision</a:t>
            </a:r>
            <a:r>
              <a:rPr lang="fr-FR" dirty="0">
                <a:solidFill>
                  <a:prstClr val="black"/>
                </a:solidFill>
              </a:rPr>
              <a:t>: 10</a:t>
            </a:r>
            <a:r>
              <a:rPr lang="fr-FR" baseline="30000" dirty="0">
                <a:solidFill>
                  <a:prstClr val="black"/>
                </a:solidFill>
              </a:rPr>
              <a:t>-8</a:t>
            </a:r>
            <a:r>
              <a:rPr lang="fr-FR" dirty="0">
                <a:solidFill>
                  <a:prstClr val="black"/>
                </a:solidFill>
              </a:rPr>
              <a:t> – 10</a:t>
            </a:r>
            <a:r>
              <a:rPr lang="fr-FR" baseline="30000" dirty="0">
                <a:solidFill>
                  <a:prstClr val="black"/>
                </a:solidFill>
              </a:rPr>
              <a:t>-9</a:t>
            </a:r>
            <a:endParaRPr lang="fr-FR" dirty="0"/>
          </a:p>
        </p:txBody>
      </p:sp>
      <p:sp>
        <p:nvSpPr>
          <p:cNvPr id="71" name="Rectangle : coins arrondis 5">
            <a:extLst>
              <a:ext uri="{FF2B5EF4-FFF2-40B4-BE49-F238E27FC236}">
                <a16:creationId xmlns:a16="http://schemas.microsoft.com/office/drawing/2014/main" id="{40F4070D-F780-41E2-B82B-8B022A605F25}"/>
              </a:ext>
            </a:extLst>
          </p:cNvPr>
          <p:cNvSpPr/>
          <p:nvPr/>
        </p:nvSpPr>
        <p:spPr>
          <a:xfrm>
            <a:off x="932213" y="1573459"/>
            <a:ext cx="1066427" cy="340205"/>
          </a:xfrm>
          <a:prstGeom prst="roundRect">
            <a:avLst/>
          </a:prstGeom>
          <a:noFill/>
          <a:ln w="38100">
            <a:solidFill>
              <a:srgbClr val="8800C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8800C8"/>
                </a:solidFill>
              </a:rPr>
              <a:t>MR-ToF</a:t>
            </a:r>
          </a:p>
        </p:txBody>
      </p:sp>
      <p:grpSp>
        <p:nvGrpSpPr>
          <p:cNvPr id="72" name="Groupe 71"/>
          <p:cNvGrpSpPr/>
          <p:nvPr/>
        </p:nvGrpSpPr>
        <p:grpSpPr>
          <a:xfrm>
            <a:off x="79327" y="2686297"/>
            <a:ext cx="5696889" cy="3964841"/>
            <a:chOff x="171628" y="1027138"/>
            <a:chExt cx="6592723" cy="4571333"/>
          </a:xfrm>
        </p:grpSpPr>
        <p:pic>
          <p:nvPicPr>
            <p:cNvPr id="73" name="Picture 2" descr="C:\Users\thomasjc\Desktop\DESIR\SP2-MoE-Ph2\MoE-Phase1+\Vues3D\Intégration DESIR 1.bmp"/>
            <p:cNvPicPr>
              <a:picLocks noChangeAspect="1" noChangeArrowheads="1"/>
            </p:cNvPicPr>
            <p:nvPr/>
          </p:nvPicPr>
          <p:blipFill rotWithShape="1">
            <a:blip r:embed="rId9" cstate="print"/>
            <a:srcRect l="19889" r="4635"/>
            <a:stretch/>
          </p:blipFill>
          <p:spPr bwMode="auto">
            <a:xfrm>
              <a:off x="171628" y="1027138"/>
              <a:ext cx="5431592" cy="4571333"/>
            </a:xfrm>
            <a:prstGeom prst="rect">
              <a:avLst/>
            </a:prstGeom>
            <a:noFill/>
          </p:spPr>
        </p:pic>
        <p:sp>
          <p:nvSpPr>
            <p:cNvPr id="74" name="Rectangle 73"/>
            <p:cNvSpPr/>
            <p:nvPr/>
          </p:nvSpPr>
          <p:spPr>
            <a:xfrm>
              <a:off x="5013701" y="1189090"/>
              <a:ext cx="627265" cy="7653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5" name="Connecteur droit 29"/>
            <p:cNvCxnSpPr>
              <a:stCxn id="79" idx="2"/>
            </p:cNvCxnSpPr>
            <p:nvPr/>
          </p:nvCxnSpPr>
          <p:spPr>
            <a:xfrm flipH="1">
              <a:off x="3780393" y="2885985"/>
              <a:ext cx="1532990" cy="1052269"/>
            </a:xfrm>
            <a:prstGeom prst="line">
              <a:avLst/>
            </a:prstGeom>
            <a:ln w="381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76" name="Rectangle à coins arrondis 34"/>
            <p:cNvSpPr/>
            <p:nvPr/>
          </p:nvSpPr>
          <p:spPr>
            <a:xfrm rot="1332137">
              <a:off x="2871899" y="3259671"/>
              <a:ext cx="344946" cy="439727"/>
            </a:xfrm>
            <a:prstGeom prst="roundRect">
              <a:avLst>
                <a:gd name="adj" fmla="val 22025"/>
              </a:avLst>
            </a:prstGeom>
            <a:noFill/>
            <a:ln w="508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Ellipse 25"/>
            <p:cNvSpPr/>
            <p:nvPr/>
          </p:nvSpPr>
          <p:spPr bwMode="auto">
            <a:xfrm rot="1080000">
              <a:off x="2525027" y="2816314"/>
              <a:ext cx="3653575" cy="2059686"/>
            </a:xfrm>
            <a:prstGeom prst="ellipse">
              <a:avLst/>
            </a:prstGeom>
            <a:noFill/>
            <a:ln w="349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solidFill>
                    <a:srgbClr val="4472C4">
                      <a:lumMod val="50000"/>
                    </a:srgb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8" name="Rectangle à coins arrondis 44"/>
            <p:cNvSpPr/>
            <p:nvPr/>
          </p:nvSpPr>
          <p:spPr>
            <a:xfrm>
              <a:off x="2610079" y="1344176"/>
              <a:ext cx="2443755" cy="69692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RFQ-Cooler </a:t>
              </a:r>
              <a:r>
                <a:rPr kumimoji="0" lang="en-US" sz="14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Buncher</a:t>
              </a:r>
              <a:endPara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BRIoCHe</a:t>
              </a:r>
              <a:endPara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9" name="Rectangle à coins arrondis 45"/>
            <p:cNvSpPr/>
            <p:nvPr/>
          </p:nvSpPr>
          <p:spPr>
            <a:xfrm>
              <a:off x="4037051" y="2113532"/>
              <a:ext cx="2552663" cy="77245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C000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Double </a:t>
              </a:r>
              <a:r>
                <a:rPr kumimoji="0" lang="fr-FR" sz="14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Penning</a:t>
              </a:r>
              <a:r>
                <a:rPr kumimoji="0" lang="fr-FR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fr-FR" sz="14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Trap</a:t>
              </a:r>
              <a:endPara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80" name="Image 79" descr="logo_piperade.png"/>
            <p:cNvPicPr>
              <a:picLocks noChangeAspect="1"/>
            </p:cNvPicPr>
            <p:nvPr/>
          </p:nvPicPr>
          <p:blipFill>
            <a:blip r:embed="rId10" cstate="print"/>
            <a:srcRect t="2673" b="8572"/>
            <a:stretch>
              <a:fillRect/>
            </a:stretch>
          </p:blipFill>
          <p:spPr bwMode="auto">
            <a:xfrm>
              <a:off x="4624177" y="2424655"/>
              <a:ext cx="1123681" cy="3777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1" name="Rectangle à coins arrondis 43"/>
            <p:cNvSpPr/>
            <p:nvPr/>
          </p:nvSpPr>
          <p:spPr>
            <a:xfrm>
              <a:off x="381429" y="2392388"/>
              <a:ext cx="2014577" cy="778556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92D05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RFQ Cooler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High Resolution Separator HRS</a:t>
              </a:r>
            </a:p>
          </p:txBody>
        </p:sp>
        <p:cxnSp>
          <p:nvCxnSpPr>
            <p:cNvPr id="82" name="Connecteur droit 33"/>
            <p:cNvCxnSpPr>
              <a:stCxn id="81" idx="2"/>
              <a:endCxn id="76" idx="1"/>
            </p:cNvCxnSpPr>
            <p:nvPr/>
          </p:nvCxnSpPr>
          <p:spPr>
            <a:xfrm>
              <a:off x="1388718" y="3170944"/>
              <a:ext cx="1495969" cy="243658"/>
            </a:xfrm>
            <a:prstGeom prst="line">
              <a:avLst/>
            </a:prstGeom>
            <a:ln w="38100">
              <a:solidFill>
                <a:srgbClr val="92D050"/>
              </a:solidFill>
              <a:headEnd type="none" w="med" len="med"/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3" name="Connecteur droit 31"/>
            <p:cNvCxnSpPr>
              <a:stCxn id="78" idx="2"/>
            </p:cNvCxnSpPr>
            <p:nvPr/>
          </p:nvCxnSpPr>
          <p:spPr>
            <a:xfrm flipH="1">
              <a:off x="3253413" y="2041104"/>
              <a:ext cx="578544" cy="1882029"/>
            </a:xfrm>
            <a:prstGeom prst="line">
              <a:avLst/>
            </a:prstGeom>
            <a:ln w="38100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84" name="Rectangle à coins arrondis 45"/>
            <p:cNvSpPr/>
            <p:nvPr/>
          </p:nvSpPr>
          <p:spPr>
            <a:xfrm>
              <a:off x="2713026" y="4603496"/>
              <a:ext cx="1527463" cy="69485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CC00F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MR-</a:t>
              </a:r>
              <a:r>
                <a:rPr kumimoji="0" lang="fr-FR" sz="14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ToF</a:t>
              </a:r>
              <a:r>
                <a:rPr kumimoji="0" lang="fr-FR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-MS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TRAMWAY</a:t>
              </a:r>
              <a:endPara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85" name="Connecteur droit 31"/>
            <p:cNvCxnSpPr>
              <a:stCxn id="84" idx="0"/>
            </p:cNvCxnSpPr>
            <p:nvPr/>
          </p:nvCxnSpPr>
          <p:spPr>
            <a:xfrm flipV="1">
              <a:off x="3476757" y="3938254"/>
              <a:ext cx="24026" cy="665241"/>
            </a:xfrm>
            <a:prstGeom prst="line">
              <a:avLst/>
            </a:prstGeom>
            <a:ln w="38100">
              <a:solidFill>
                <a:srgbClr val="CC00FF"/>
              </a:solidFill>
              <a:headEnd type="none" w="med" len="med"/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pic>
          <p:nvPicPr>
            <p:cNvPr id="86" name="Image 26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14"/>
            <a:stretch/>
          </p:blipFill>
          <p:spPr>
            <a:xfrm>
              <a:off x="5569208" y="4186022"/>
              <a:ext cx="1195143" cy="504886"/>
            </a:xfrm>
            <a:prstGeom prst="rect">
              <a:avLst/>
            </a:prstGeom>
          </p:spPr>
        </p:pic>
      </p:grpSp>
      <p:sp>
        <p:nvSpPr>
          <p:cNvPr id="87" name="Rectangle : coins arrondis 6">
            <a:extLst>
              <a:ext uri="{FF2B5EF4-FFF2-40B4-BE49-F238E27FC236}">
                <a16:creationId xmlns:a16="http://schemas.microsoft.com/office/drawing/2014/main" id="{D73A1450-87F2-4070-804C-8E7E61898D33}"/>
              </a:ext>
            </a:extLst>
          </p:cNvPr>
          <p:cNvSpPr/>
          <p:nvPr/>
        </p:nvSpPr>
        <p:spPr>
          <a:xfrm>
            <a:off x="885841" y="2078553"/>
            <a:ext cx="1271568" cy="306459"/>
          </a:xfrm>
          <a:prstGeom prst="roundRect">
            <a:avLst/>
          </a:prstGeom>
          <a:noFill/>
          <a:ln w="38100">
            <a:solidFill>
              <a:srgbClr val="8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880000"/>
                </a:solidFill>
              </a:rPr>
              <a:t>PIPERADE </a:t>
            </a:r>
            <a:endParaRPr lang="en-US" sz="2000" i="1" dirty="0">
              <a:solidFill>
                <a:srgbClr val="88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98640" y="6529291"/>
            <a:ext cx="32095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i="1" dirty="0"/>
              <a:t>Courtesy: </a:t>
            </a:r>
            <a:r>
              <a:rPr lang="en-GB" b="1" i="1" dirty="0" smtClean="0"/>
              <a:t>B. Blank, </a:t>
            </a:r>
            <a:r>
              <a:rPr lang="en-GB" b="1" i="1" dirty="0" smtClean="0">
                <a:cs typeface="Times New Roman" pitchFamily="18" charset="0"/>
              </a:rPr>
              <a:t>C</a:t>
            </a:r>
            <a:r>
              <a:rPr lang="en-GB" b="1" i="1" dirty="0">
                <a:cs typeface="Times New Roman" pitchFamily="18" charset="0"/>
              </a:rPr>
              <a:t>. </a:t>
            </a:r>
            <a:r>
              <a:rPr lang="en-GB" b="1" i="1" dirty="0" smtClean="0">
                <a:cs typeface="Times New Roman" pitchFamily="18" charset="0"/>
              </a:rPr>
              <a:t>Berteloite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8CAD8E86-A76C-44FD-B7FA-6EA8FB52B6B4}"/>
                  </a:ext>
                </a:extLst>
              </p:cNvPr>
              <p:cNvSpPr txBox="1"/>
              <p:nvPr/>
            </p:nvSpPr>
            <p:spPr>
              <a:xfrm>
                <a:off x="6235907" y="5407167"/>
                <a:ext cx="1002134" cy="375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b="1" i="0" smtClean="0">
                        <a:solidFill>
                          <a:srgbClr val="88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fr-FR" b="1" i="1" smtClean="0">
                            <a:solidFill>
                              <a:srgbClr val="88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1" i="0" smtClean="0">
                            <a:solidFill>
                              <a:srgbClr val="88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b="1" i="0" smtClean="0">
                            <a:solidFill>
                              <a:srgbClr val="88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fr-FR" b="1" i="0" smtClean="0">
                            <a:solidFill>
                              <a:srgbClr val="88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p>
                    </m:sSup>
                  </m:oMath>
                </a14:m>
                <a:r>
                  <a:rPr lang="fr-FR" b="1" dirty="0">
                    <a:solidFill>
                      <a:srgbClr val="880000"/>
                    </a:solidFill>
                  </a:rPr>
                  <a:t> s</a:t>
                </a:r>
              </a:p>
            </p:txBody>
          </p:sp>
        </mc:Choice>
        <mc:Fallback xmlns=""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8CAD8E86-A76C-44FD-B7FA-6EA8FB52B6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907" y="5407167"/>
                <a:ext cx="1002134" cy="375552"/>
              </a:xfrm>
              <a:prstGeom prst="rect">
                <a:avLst/>
              </a:prstGeom>
              <a:blipFill>
                <a:blip r:embed="rId12"/>
                <a:stretch>
                  <a:fillRect t="-6452" r="-4268" b="-2419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Espace réservé du numéro de diapositive 33"/>
          <p:cNvSpPr txBox="1">
            <a:spLocks/>
          </p:cNvSpPr>
          <p:nvPr/>
        </p:nvSpPr>
        <p:spPr>
          <a:xfrm>
            <a:off x="28562" y="64225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4B63599-5DA0-BE42-AE37-88D1760620F1}" type="slidenum">
              <a:rPr lang="fr-FR" sz="1600" smtClean="0">
                <a:solidFill>
                  <a:schemeClr val="tx1"/>
                </a:solidFill>
              </a:rPr>
              <a:pPr algn="l"/>
              <a:t>16</a:t>
            </a:fld>
            <a:endParaRPr lang="fr-FR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52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477602" y="-43258"/>
            <a:ext cx="10800000" cy="612775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Beam </a:t>
            </a:r>
            <a:r>
              <a:rPr lang="en-GB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preparation and purification: RFQ cooler</a:t>
            </a:r>
            <a:endParaRPr lang="en-GB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Connecteur droit 22"/>
          <p:cNvCxnSpPr/>
          <p:nvPr/>
        </p:nvCxnSpPr>
        <p:spPr>
          <a:xfrm flipH="1">
            <a:off x="576000" y="540000"/>
            <a:ext cx="11016000" cy="0"/>
          </a:xfrm>
          <a:prstGeom prst="line">
            <a:avLst/>
          </a:prstGeom>
          <a:ln w="28575" cap="flat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e 5"/>
          <p:cNvGrpSpPr>
            <a:grpSpLocks noChangeAspect="1"/>
          </p:cNvGrpSpPr>
          <p:nvPr/>
        </p:nvGrpSpPr>
        <p:grpSpPr>
          <a:xfrm>
            <a:off x="75580" y="2681633"/>
            <a:ext cx="7203909" cy="3960967"/>
            <a:chOff x="6452992" y="3563957"/>
            <a:chExt cx="5656154" cy="3109956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1733798-E584-4A68-822E-218B75925D2E}"/>
                </a:ext>
              </a:extLst>
            </p:cNvPr>
            <p:cNvSpPr txBox="1"/>
            <p:nvPr/>
          </p:nvSpPr>
          <p:spPr>
            <a:xfrm>
              <a:off x="6487031" y="3765112"/>
              <a:ext cx="843444" cy="42288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rtlCol="0">
              <a:spAutoFit/>
            </a:bodyPr>
            <a:lstStyle/>
            <a:p>
              <a:pPr algn="ctr"/>
              <a:r>
                <a:rPr lang="en-GB" sz="1600" b="1" dirty="0" smtClean="0"/>
                <a:t>Quadrupole triplet</a:t>
              </a:r>
              <a:endParaRPr lang="en-GB" sz="1600" b="1" dirty="0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D548280-7F72-42CA-8CC9-604BA874D6C1}"/>
                </a:ext>
              </a:extLst>
            </p:cNvPr>
            <p:cNvSpPr txBox="1"/>
            <p:nvPr/>
          </p:nvSpPr>
          <p:spPr>
            <a:xfrm>
              <a:off x="6452992" y="5226961"/>
              <a:ext cx="843444" cy="22956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rtlCol="0">
              <a:spAutoFit/>
            </a:bodyPr>
            <a:lstStyle/>
            <a:p>
              <a:pPr algn="ctr"/>
              <a:r>
                <a:rPr lang="fr-FR" sz="1600" b="1" dirty="0"/>
                <a:t>Diagnostics</a:t>
              </a:r>
            </a:p>
          </p:txBody>
        </p:sp>
        <p:grpSp>
          <p:nvGrpSpPr>
            <p:cNvPr id="9" name="Groupe 8"/>
            <p:cNvGrpSpPr/>
            <p:nvPr/>
          </p:nvGrpSpPr>
          <p:grpSpPr>
            <a:xfrm>
              <a:off x="7296436" y="3563957"/>
              <a:ext cx="4812710" cy="3109956"/>
              <a:chOff x="7296436" y="3563957"/>
              <a:chExt cx="4812710" cy="3109956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44E30458-6668-4364-9D68-1A7DF0093F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353268" y="3563957"/>
                <a:ext cx="4097477" cy="2791404"/>
              </a:xfrm>
              <a:prstGeom prst="rect">
                <a:avLst/>
              </a:prstGeom>
            </p:spPr>
          </p:pic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CED5C8EB-FEB2-49AB-B245-8D15A1083873}"/>
                  </a:ext>
                </a:extLst>
              </p:cNvPr>
              <p:cNvSpPr txBox="1"/>
              <p:nvPr/>
            </p:nvSpPr>
            <p:spPr>
              <a:xfrm>
                <a:off x="11450744" y="4516889"/>
                <a:ext cx="658402" cy="42288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rIns="0" bIns="0" rtlCol="0">
                <a:spAutoFit/>
              </a:bodyPr>
              <a:lstStyle/>
              <a:p>
                <a:pPr algn="ctr"/>
                <a:r>
                  <a:rPr lang="fr-FR" sz="1600" b="1" dirty="0" smtClean="0"/>
                  <a:t>Ion source</a:t>
                </a:r>
                <a:endParaRPr lang="fr-FR" sz="1600" b="1" dirty="0"/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8902363-3F30-4C9C-B501-DCC5EF871122}"/>
                  </a:ext>
                </a:extLst>
              </p:cNvPr>
              <p:cNvSpPr txBox="1"/>
              <p:nvPr/>
            </p:nvSpPr>
            <p:spPr>
              <a:xfrm>
                <a:off x="9440743" y="5770224"/>
                <a:ext cx="513606" cy="24537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b="1" dirty="0"/>
                  <a:t>RFQ</a:t>
                </a: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1F720A5-352B-4FDE-842D-F036427ED513}"/>
                  </a:ext>
                </a:extLst>
              </p:cNvPr>
              <p:cNvSpPr txBox="1"/>
              <p:nvPr/>
            </p:nvSpPr>
            <p:spPr>
              <a:xfrm>
                <a:off x="7473695" y="6383932"/>
                <a:ext cx="3856623" cy="289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 smtClean="0"/>
                  <a:t>RFQ1P test bench at LPC Caen (w/o the HV cage) </a:t>
                </a:r>
                <a:endParaRPr lang="en-GB" b="1" dirty="0"/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9D78E6B0-6A89-4EE4-8D33-E257796838E2}"/>
                  </a:ext>
                </a:extLst>
              </p:cNvPr>
              <p:cNvSpPr/>
              <p:nvPr/>
            </p:nvSpPr>
            <p:spPr>
              <a:xfrm>
                <a:off x="11000681" y="4478644"/>
                <a:ext cx="442582" cy="461134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E335F2ED-2A30-41B3-A7A7-1F44F93CECE6}"/>
                  </a:ext>
                </a:extLst>
              </p:cNvPr>
              <p:cNvSpPr/>
              <p:nvPr/>
            </p:nvSpPr>
            <p:spPr>
              <a:xfrm>
                <a:off x="8479336" y="4689866"/>
                <a:ext cx="418850" cy="232946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92A8733A-0471-41CC-A892-9BAD4A20F363}"/>
                  </a:ext>
                </a:extLst>
              </p:cNvPr>
              <p:cNvSpPr/>
              <p:nvPr/>
            </p:nvSpPr>
            <p:spPr>
              <a:xfrm>
                <a:off x="7579157" y="4574935"/>
                <a:ext cx="697089" cy="423288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8" name="Connecteur droit avec flèche 17">
                <a:extLst>
                  <a:ext uri="{FF2B5EF4-FFF2-40B4-BE49-F238E27FC236}">
                    <a16:creationId xmlns:a16="http://schemas.microsoft.com/office/drawing/2014/main" id="{20FCD66D-9412-426D-81A3-978D7CEE9E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86639" y="3967275"/>
                <a:ext cx="1084118" cy="70522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avec flèche 18">
                <a:extLst>
                  <a:ext uri="{FF2B5EF4-FFF2-40B4-BE49-F238E27FC236}">
                    <a16:creationId xmlns:a16="http://schemas.microsoft.com/office/drawing/2014/main" id="{73600034-D413-4627-8B21-5A6E7C8DF064}"/>
                  </a:ext>
                </a:extLst>
              </p:cNvPr>
              <p:cNvCxnSpPr>
                <a:cxnSpLocks/>
                <a:stCxn id="8" idx="3"/>
              </p:cNvCxnSpPr>
              <p:nvPr/>
            </p:nvCxnSpPr>
            <p:spPr>
              <a:xfrm flipV="1">
                <a:off x="7296436" y="4846065"/>
                <a:ext cx="524500" cy="495681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avec flèche 19">
                <a:extLst>
                  <a:ext uri="{FF2B5EF4-FFF2-40B4-BE49-F238E27FC236}">
                    <a16:creationId xmlns:a16="http://schemas.microsoft.com/office/drawing/2014/main" id="{C8CCB0BA-89A5-4B86-8A49-5D7670D80C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129110" y="4732020"/>
                <a:ext cx="460413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Rectangle 20"/>
          <p:cNvSpPr/>
          <p:nvPr/>
        </p:nvSpPr>
        <p:spPr>
          <a:xfrm>
            <a:off x="324699" y="1260172"/>
            <a:ext cx="431964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1938" indent="-261938">
              <a:buFont typeface="Wingdings" panose="05000000000000000000" pitchFamily="2" charset="2"/>
              <a:buChar char="§"/>
            </a:pPr>
            <a:r>
              <a:rPr lang="en-GB" sz="2000" b="1" dirty="0" smtClean="0">
                <a:solidFill>
                  <a:srgbClr val="002060"/>
                </a:solidFill>
              </a:rPr>
              <a:t>Construction and tests at LPC Caen </a:t>
            </a:r>
          </a:p>
          <a:p>
            <a:pPr indent="261938"/>
            <a:r>
              <a:rPr lang="en-GB" sz="2000" b="1" dirty="0" smtClean="0">
                <a:solidFill>
                  <a:srgbClr val="002060"/>
                </a:solidFill>
              </a:rPr>
              <a:t>- technical commissioning: end-2026</a:t>
            </a:r>
          </a:p>
          <a:p>
            <a:pPr indent="261938"/>
            <a:r>
              <a:rPr lang="en-GB" sz="2000" b="1" dirty="0" smtClean="0">
                <a:solidFill>
                  <a:srgbClr val="002060"/>
                </a:solidFill>
              </a:rPr>
              <a:t>- offline commissioning: early 2027</a:t>
            </a:r>
          </a:p>
          <a:p>
            <a:pPr indent="261938"/>
            <a:r>
              <a:rPr lang="en-GB" sz="2000" b="1" dirty="0" smtClean="0">
                <a:solidFill>
                  <a:srgbClr val="002060"/>
                </a:solidFill>
              </a:rPr>
              <a:t>-&gt; transfer to GANIL: mid-2027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950E4A0-38CA-47CA-ABA8-E7027A99BE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1445" y="1210343"/>
            <a:ext cx="4215143" cy="166524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D9712E5-8B98-4125-996E-3778BB8B3F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2344" y="3369830"/>
            <a:ext cx="2286673" cy="297547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BE2AA77-19E6-4511-840A-2046F49817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2689" y="3348026"/>
            <a:ext cx="2202745" cy="299728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364140" y="6345308"/>
            <a:ext cx="10598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/>
              <a:t>RF circuit</a:t>
            </a:r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8081822" y="6345308"/>
            <a:ext cx="950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/>
              <a:t>HV cage</a:t>
            </a:r>
            <a:endParaRPr lang="fr-FR" dirty="0"/>
          </a:p>
        </p:txBody>
      </p:sp>
      <p:sp>
        <p:nvSpPr>
          <p:cNvPr id="28" name="Rectangle 27"/>
          <p:cNvSpPr/>
          <p:nvPr/>
        </p:nvSpPr>
        <p:spPr>
          <a:xfrm>
            <a:off x="9129095" y="2824915"/>
            <a:ext cx="1327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/>
              <a:t>Quadrupole</a:t>
            </a:r>
            <a:endParaRPr lang="fr-FR" dirty="0"/>
          </a:p>
        </p:txBody>
      </p:sp>
      <p:pic>
        <p:nvPicPr>
          <p:cNvPr id="29" name="Image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181" y="2679188"/>
            <a:ext cx="675742" cy="635993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477602" y="631493"/>
            <a:ext cx="98855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i="1" dirty="0" smtClean="0">
                <a:solidFill>
                  <a:srgbClr val="002060"/>
                </a:solidFill>
              </a:rPr>
              <a:t>Based on the SHIRAC RFQ studied within SPIRAL2-Phase 2 and an upgraded version for SPES</a:t>
            </a:r>
            <a:endParaRPr lang="fr-FR" sz="2000" i="1" dirty="0"/>
          </a:p>
        </p:txBody>
      </p:sp>
      <p:sp>
        <p:nvSpPr>
          <p:cNvPr id="31" name="Rectangle 30"/>
          <p:cNvSpPr/>
          <p:nvPr/>
        </p:nvSpPr>
        <p:spPr>
          <a:xfrm>
            <a:off x="477602" y="890967"/>
            <a:ext cx="36093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3333FF"/>
              </a:buClr>
            </a:pPr>
            <a:r>
              <a:rPr lang="en-US" sz="1600" b="1" i="1" dirty="0">
                <a:cs typeface="Times New Roman" panose="02020603050405020304" pitchFamily="18" charset="0"/>
              </a:rPr>
              <a:t>R. </a:t>
            </a:r>
            <a:r>
              <a:rPr lang="en-US" sz="1600" b="1" i="1" dirty="0" err="1">
                <a:cs typeface="Times New Roman" panose="02020603050405020304" pitchFamily="18" charset="0"/>
              </a:rPr>
              <a:t>Boussaid</a:t>
            </a:r>
            <a:r>
              <a:rPr lang="en-US" sz="1600" b="1" i="1" dirty="0">
                <a:cs typeface="Times New Roman" panose="02020603050405020304" pitchFamily="18" charset="0"/>
              </a:rPr>
              <a:t> et al., JINST 9 (2014) P07009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737198" y="1862162"/>
            <a:ext cx="2635146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buClr>
                <a:srgbClr val="3333FF"/>
              </a:buClr>
            </a:pPr>
            <a:r>
              <a:rPr lang="en-GB" sz="1600" b="1" i="1" dirty="0" smtClean="0">
                <a:cs typeface="Times New Roman" panose="02020603050405020304" pitchFamily="18" charset="0"/>
              </a:rPr>
              <a:t>Material: J.-F. Cam, LPC Caen</a:t>
            </a:r>
          </a:p>
        </p:txBody>
      </p:sp>
      <p:sp>
        <p:nvSpPr>
          <p:cNvPr id="34" name="Espace réservé du numéro de diapositive 33"/>
          <p:cNvSpPr txBox="1">
            <a:spLocks/>
          </p:cNvSpPr>
          <p:nvPr/>
        </p:nvSpPr>
        <p:spPr>
          <a:xfrm>
            <a:off x="75580" y="6415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94B63599-5DA0-BE42-AE37-88D1760620F1}" type="slidenum">
              <a:rPr lang="fr-FR" sz="1600" smtClean="0">
                <a:solidFill>
                  <a:schemeClr val="tx1"/>
                </a:solidFill>
              </a:rPr>
              <a:pPr algn="l"/>
              <a:t>17</a:t>
            </a:fld>
            <a:endParaRPr lang="fr-FR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43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41"/>
          <a:stretch/>
        </p:blipFill>
        <p:spPr>
          <a:xfrm>
            <a:off x="477602" y="1598022"/>
            <a:ext cx="7614733" cy="4531757"/>
          </a:xfrm>
          <a:prstGeom prst="rect">
            <a:avLst/>
          </a:prstGeom>
        </p:spPr>
      </p:pic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477602" y="-43258"/>
            <a:ext cx="10800000" cy="612775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Beam </a:t>
            </a:r>
            <a:r>
              <a:rPr lang="en-GB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preparation and purification: HRS</a:t>
            </a:r>
            <a:endParaRPr lang="en-GB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Connecteur droit 22"/>
          <p:cNvCxnSpPr/>
          <p:nvPr/>
        </p:nvCxnSpPr>
        <p:spPr>
          <a:xfrm flipH="1">
            <a:off x="576000" y="540000"/>
            <a:ext cx="11016000" cy="0"/>
          </a:xfrm>
          <a:prstGeom prst="line">
            <a:avLst/>
          </a:prstGeom>
          <a:ln w="28575" cap="flat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239148" y="817034"/>
            <a:ext cx="113528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1938" indent="-261938">
              <a:buFont typeface="Wingdings" panose="05000000000000000000" pitchFamily="2" charset="2"/>
              <a:buChar char="§"/>
            </a:pPr>
            <a:r>
              <a:rPr lang="en-GB" sz="2000" b="1" i="1" dirty="0" smtClean="0">
                <a:solidFill>
                  <a:srgbClr val="002060"/>
                </a:solidFill>
              </a:rPr>
              <a:t>Fully commissioned at LP2iB - J. Michaud, A. Balana, B. Blank, L. Daudin</a:t>
            </a:r>
          </a:p>
          <a:p>
            <a:pPr indent="261938"/>
            <a:r>
              <a:rPr lang="en-GB" sz="2000" b="1" dirty="0" smtClean="0">
                <a:solidFill>
                  <a:srgbClr val="002060"/>
                </a:solidFill>
              </a:rPr>
              <a:t>-&gt; transfer to GANIL: end-2026</a:t>
            </a:r>
          </a:p>
        </p:txBody>
      </p:sp>
      <p:sp>
        <p:nvSpPr>
          <p:cNvPr id="3" name="Rectangle 2"/>
          <p:cNvSpPr/>
          <p:nvPr/>
        </p:nvSpPr>
        <p:spPr>
          <a:xfrm>
            <a:off x="561217" y="6217395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Clr>
                <a:srgbClr val="3333FF"/>
              </a:buClr>
            </a:pPr>
            <a:r>
              <a:rPr lang="en-US" sz="1600" b="1" i="1" dirty="0">
                <a:cs typeface="Times New Roman" panose="02020603050405020304" pitchFamily="18" charset="0"/>
              </a:rPr>
              <a:t>J. Michaud et al., NIM B 541, 161 (2023)</a:t>
            </a:r>
          </a:p>
          <a:p>
            <a:pPr>
              <a:buClr>
                <a:srgbClr val="3333FF"/>
              </a:buClr>
            </a:pPr>
            <a:r>
              <a:rPr lang="en-US" sz="1600" b="1" i="1" dirty="0">
                <a:cs typeface="Times New Roman" panose="02020603050405020304" pitchFamily="18" charset="0"/>
              </a:rPr>
              <a:t>T. Kurtukian Nieto et al., NIM B 317,  283 (</a:t>
            </a:r>
            <a:r>
              <a:rPr lang="en-US" sz="1600" b="1" i="1" dirty="0" smtClean="0">
                <a:cs typeface="Times New Roman" panose="02020603050405020304" pitchFamily="18" charset="0"/>
              </a:rPr>
              <a:t>2013)</a:t>
            </a:r>
            <a:endParaRPr lang="fr-FR" sz="1600" b="1" dirty="0"/>
          </a:p>
        </p:txBody>
      </p:sp>
      <p:pic>
        <p:nvPicPr>
          <p:cNvPr id="33" name="Imag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5275" y="5176824"/>
            <a:ext cx="877060" cy="468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275" y="5694174"/>
            <a:ext cx="877059" cy="43560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77121" y="2624627"/>
            <a:ext cx="13320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HRS</a:t>
            </a:r>
            <a:endParaRPr lang="fr-F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339459" y="2393795"/>
            <a:ext cx="175287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b="1" cap="none" spc="0" dirty="0" smtClean="0">
                <a:ln w="22225">
                  <a:solidFill>
                    <a:srgbClr val="CACDDE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PIPERADE</a:t>
            </a:r>
            <a:endParaRPr lang="fr-FR" sz="2400" b="1" cap="none" spc="0" dirty="0">
              <a:ln w="22225">
                <a:solidFill>
                  <a:srgbClr val="CACDDE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124727" y="1541604"/>
            <a:ext cx="175287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b="1" cap="none" spc="0" dirty="0" err="1" smtClean="0">
                <a:ln w="22225">
                  <a:solidFill>
                    <a:srgbClr val="CACDDE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BRIoCHe</a:t>
            </a:r>
            <a:endParaRPr lang="fr-FR" sz="2400" b="1" cap="none" spc="0" dirty="0">
              <a:ln w="22225">
                <a:solidFill>
                  <a:srgbClr val="CACDDE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37" name="Espace réservé du numéro de diapositive 33"/>
          <p:cNvSpPr txBox="1">
            <a:spLocks/>
          </p:cNvSpPr>
          <p:nvPr/>
        </p:nvSpPr>
        <p:spPr>
          <a:xfrm>
            <a:off x="933103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B63599-5DA0-BE42-AE37-88D1760620F1}" type="slidenum">
              <a:rPr lang="fr-FR" sz="1600" smtClean="0">
                <a:solidFill>
                  <a:schemeClr val="tx1"/>
                </a:solidFill>
              </a:rPr>
              <a:pPr/>
              <a:t>18</a:t>
            </a:fld>
            <a:endParaRPr lang="fr-FR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78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6"/>
          <p:cNvSpPr txBox="1">
            <a:spLocks/>
          </p:cNvSpPr>
          <p:nvPr/>
        </p:nvSpPr>
        <p:spPr>
          <a:xfrm>
            <a:off x="847725" y="2681844"/>
            <a:ext cx="10801349" cy="17933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Timeline</a:t>
            </a:r>
            <a:endParaRPr kumimoji="0" lang="en-GB" sz="48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692" y="62272"/>
            <a:ext cx="1896502" cy="404587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1221279" y="424689"/>
            <a:ext cx="967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DESIR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H="1">
            <a:off x="1" y="655521"/>
            <a:ext cx="11221278" cy="0"/>
          </a:xfrm>
          <a:prstGeom prst="line">
            <a:avLst/>
          </a:prstGeom>
          <a:ln w="28575" cap="flat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8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varenne\Desktop\01.jpg"/>
          <p:cNvPicPr>
            <a:picLocks noChangeAspect="1" noChangeArrowheads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2760"/>
          <a:stretch/>
        </p:blipFill>
        <p:spPr bwMode="auto">
          <a:xfrm>
            <a:off x="1597667" y="-365700"/>
            <a:ext cx="6862889" cy="6773982"/>
          </a:xfrm>
          <a:prstGeom prst="rect">
            <a:avLst/>
          </a:prstGeom>
          <a:noFill/>
        </p:spPr>
      </p:pic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921736" y="-43258"/>
            <a:ext cx="10800000" cy="612775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Tentative timeline (preliminary)</a:t>
            </a:r>
            <a:endParaRPr lang="en-GB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Connecteur droit 22"/>
          <p:cNvCxnSpPr/>
          <p:nvPr/>
        </p:nvCxnSpPr>
        <p:spPr>
          <a:xfrm flipH="1">
            <a:off x="576000" y="540000"/>
            <a:ext cx="11016000" cy="0"/>
          </a:xfrm>
          <a:prstGeom prst="line">
            <a:avLst/>
          </a:prstGeom>
          <a:ln w="28575" cap="flat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33"/>
          <p:cNvSpPr txBox="1">
            <a:spLocks/>
          </p:cNvSpPr>
          <p:nvPr/>
        </p:nvSpPr>
        <p:spPr>
          <a:xfrm>
            <a:off x="933103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B63599-5DA0-BE42-AE37-88D1760620F1}" type="slidenum">
              <a:rPr lang="fr-FR" sz="1600" smtClean="0">
                <a:solidFill>
                  <a:schemeClr val="tx1"/>
                </a:solidFill>
              </a:rPr>
              <a:pPr/>
              <a:t>20</a:t>
            </a:fld>
            <a:endParaRPr lang="fr-FR" sz="1600">
              <a:solidFill>
                <a:schemeClr val="tx1"/>
              </a:solidFill>
            </a:endParaRPr>
          </a:p>
        </p:txBody>
      </p:sp>
      <p:sp>
        <p:nvSpPr>
          <p:cNvPr id="3" name="Rectangle à coins arrondis 2"/>
          <p:cNvSpPr/>
          <p:nvPr/>
        </p:nvSpPr>
        <p:spPr>
          <a:xfrm rot="19934876">
            <a:off x="6908765" y="4668092"/>
            <a:ext cx="866004" cy="2069427"/>
          </a:xfrm>
          <a:prstGeom prst="roundRect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7996514" y="5453544"/>
            <a:ext cx="27061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 smtClean="0"/>
              <a:t>Demonstrator</a:t>
            </a:r>
          </a:p>
          <a:p>
            <a:pPr algn="ctr"/>
            <a:r>
              <a:rPr lang="en-GB" b="1" dirty="0" smtClean="0"/>
              <a:t>Commissioning: March 27 </a:t>
            </a:r>
            <a:endParaRPr lang="en-GB" b="1" dirty="0"/>
          </a:p>
        </p:txBody>
      </p:sp>
      <p:sp>
        <p:nvSpPr>
          <p:cNvPr id="9" name="Rectangle 8"/>
          <p:cNvSpPr/>
          <p:nvPr/>
        </p:nvSpPr>
        <p:spPr>
          <a:xfrm>
            <a:off x="1795195" y="780682"/>
            <a:ext cx="21318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 smtClean="0"/>
              <a:t>RFQ-1P + HRS</a:t>
            </a:r>
          </a:p>
          <a:p>
            <a:pPr algn="ctr"/>
            <a:r>
              <a:rPr lang="en-GB" b="1" dirty="0" smtClean="0"/>
              <a:t>Installation: Dec. 27 </a:t>
            </a:r>
            <a:endParaRPr lang="en-GB" b="1" dirty="0"/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3090502" y="1427013"/>
            <a:ext cx="1230262" cy="7013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à coins arrondis 11"/>
          <p:cNvSpPr/>
          <p:nvPr/>
        </p:nvSpPr>
        <p:spPr>
          <a:xfrm rot="20151217">
            <a:off x="4316557" y="1485822"/>
            <a:ext cx="866004" cy="1077319"/>
          </a:xfrm>
          <a:prstGeom prst="roundRect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 rot="20138756">
            <a:off x="6659245" y="1542714"/>
            <a:ext cx="736652" cy="813334"/>
          </a:xfrm>
          <a:prstGeom prst="roundRect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8302645" y="2562047"/>
            <a:ext cx="31584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 err="1" smtClean="0"/>
              <a:t>BRIoCHe</a:t>
            </a:r>
            <a:r>
              <a:rPr lang="en-GB" b="1" dirty="0" smtClean="0"/>
              <a:t> + PIPERADE</a:t>
            </a:r>
          </a:p>
          <a:p>
            <a:pPr algn="ctr"/>
            <a:r>
              <a:rPr lang="en-GB" b="1" dirty="0" smtClean="0"/>
              <a:t>Installation: </a:t>
            </a:r>
            <a:r>
              <a:rPr lang="en-GB" b="1" dirty="0" smtClean="0"/>
              <a:t>Sept 27 -&gt; June </a:t>
            </a:r>
            <a:r>
              <a:rPr lang="en-GB" b="1" dirty="0" smtClean="0"/>
              <a:t>28 </a:t>
            </a:r>
            <a:endParaRPr lang="en-GB" b="1" dirty="0"/>
          </a:p>
        </p:txBody>
      </p:sp>
      <p:cxnSp>
        <p:nvCxnSpPr>
          <p:cNvPr id="16" name="Connecteur droit avec flèche 15"/>
          <p:cNvCxnSpPr/>
          <p:nvPr/>
        </p:nvCxnSpPr>
        <p:spPr>
          <a:xfrm flipH="1" flipV="1">
            <a:off x="7453760" y="2227998"/>
            <a:ext cx="1155924" cy="5842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à coins arrondis 17"/>
          <p:cNvSpPr/>
          <p:nvPr/>
        </p:nvSpPr>
        <p:spPr>
          <a:xfrm rot="20174757">
            <a:off x="3047078" y="1487863"/>
            <a:ext cx="4042788" cy="3899112"/>
          </a:xfrm>
          <a:prstGeom prst="roundRect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941031" y="4435545"/>
            <a:ext cx="21891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 smtClean="0"/>
              <a:t>Transport beam lines</a:t>
            </a:r>
          </a:p>
          <a:p>
            <a:pPr algn="ctr"/>
            <a:r>
              <a:rPr lang="en-GB" b="1" dirty="0" smtClean="0"/>
              <a:t>Installation: Dec. 27</a:t>
            </a:r>
          </a:p>
        </p:txBody>
      </p:sp>
      <p:sp>
        <p:nvSpPr>
          <p:cNvPr id="19" name="Étoile à 5 branches 18"/>
          <p:cNvSpPr>
            <a:spLocks noChangeAspect="1"/>
          </p:cNvSpPr>
          <p:nvPr/>
        </p:nvSpPr>
        <p:spPr>
          <a:xfrm>
            <a:off x="7246055" y="1385220"/>
            <a:ext cx="314909" cy="342650"/>
          </a:xfrm>
          <a:prstGeom prst="star5">
            <a:avLst/>
          </a:prstGeom>
          <a:solidFill>
            <a:srgbClr val="FF00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8344665" y="1454544"/>
            <a:ext cx="15953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RIB in Exp. hall</a:t>
            </a:r>
          </a:p>
          <a:p>
            <a:pPr algn="ctr"/>
            <a:r>
              <a:rPr lang="en-GB" b="1" dirty="0" smtClean="0">
                <a:solidFill>
                  <a:srgbClr val="FF0000"/>
                </a:solidFill>
              </a:rPr>
              <a:t>Sept. 29? </a:t>
            </a:r>
            <a:endParaRPr lang="en-GB" b="1" dirty="0">
              <a:solidFill>
                <a:srgbClr val="FF0000"/>
              </a:solidFill>
            </a:endParaRPr>
          </a:p>
        </p:txBody>
      </p:sp>
      <p:cxnSp>
        <p:nvCxnSpPr>
          <p:cNvPr id="24" name="Connecteur droit avec flèche 23"/>
          <p:cNvCxnSpPr/>
          <p:nvPr/>
        </p:nvCxnSpPr>
        <p:spPr>
          <a:xfrm flipH="1" flipV="1">
            <a:off x="7560966" y="1653857"/>
            <a:ext cx="864691" cy="16530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Étoile à 5 branches 26"/>
          <p:cNvSpPr>
            <a:spLocks noChangeAspect="1"/>
          </p:cNvSpPr>
          <p:nvPr/>
        </p:nvSpPr>
        <p:spPr>
          <a:xfrm>
            <a:off x="5826971" y="1949381"/>
            <a:ext cx="314909" cy="342650"/>
          </a:xfrm>
          <a:prstGeom prst="star5">
            <a:avLst/>
          </a:prstGeom>
          <a:solidFill>
            <a:srgbClr val="FF66FF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/>
          <p:cNvSpPr/>
          <p:nvPr/>
        </p:nvSpPr>
        <p:spPr>
          <a:xfrm>
            <a:off x="6167196" y="2831742"/>
            <a:ext cx="20204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 smtClean="0">
                <a:solidFill>
                  <a:srgbClr val="FF66FF"/>
                </a:solidFill>
              </a:rPr>
              <a:t>SIB before Exp. hall</a:t>
            </a:r>
          </a:p>
          <a:p>
            <a:pPr algn="ctr"/>
            <a:r>
              <a:rPr lang="en-GB" b="1" dirty="0" smtClean="0">
                <a:solidFill>
                  <a:srgbClr val="FF66FF"/>
                </a:solidFill>
              </a:rPr>
              <a:t>Feb. 29? </a:t>
            </a:r>
            <a:endParaRPr lang="en-GB" b="1" dirty="0">
              <a:solidFill>
                <a:srgbClr val="FF66FF"/>
              </a:solidFill>
            </a:endParaRPr>
          </a:p>
        </p:txBody>
      </p:sp>
      <p:cxnSp>
        <p:nvCxnSpPr>
          <p:cNvPr id="30" name="Connecteur droit avec flèche 29"/>
          <p:cNvCxnSpPr/>
          <p:nvPr/>
        </p:nvCxnSpPr>
        <p:spPr>
          <a:xfrm flipH="1" flipV="1">
            <a:off x="6130923" y="2383324"/>
            <a:ext cx="601103" cy="515451"/>
          </a:xfrm>
          <a:prstGeom prst="straightConnector1">
            <a:avLst/>
          </a:prstGeom>
          <a:ln w="38100">
            <a:solidFill>
              <a:srgbClr val="FF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40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1392000" y="-43258"/>
            <a:ext cx="10800000" cy="612775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Tentative timeline (preliminary)</a:t>
            </a:r>
          </a:p>
        </p:txBody>
      </p:sp>
      <p:cxnSp>
        <p:nvCxnSpPr>
          <p:cNvPr id="23" name="Connecteur droit 22"/>
          <p:cNvCxnSpPr/>
          <p:nvPr/>
        </p:nvCxnSpPr>
        <p:spPr>
          <a:xfrm flipH="1">
            <a:off x="576000" y="540000"/>
            <a:ext cx="11016000" cy="0"/>
          </a:xfrm>
          <a:prstGeom prst="line">
            <a:avLst/>
          </a:prstGeom>
          <a:ln w="28575" cap="flat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33"/>
          <p:cNvSpPr txBox="1">
            <a:spLocks/>
          </p:cNvSpPr>
          <p:nvPr/>
        </p:nvSpPr>
        <p:spPr>
          <a:xfrm>
            <a:off x="933103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B63599-5DA0-BE42-AE37-88D1760620F1}" type="slidenum">
              <a:rPr lang="fr-FR" sz="1600" smtClean="0">
                <a:solidFill>
                  <a:schemeClr val="tx1"/>
                </a:solidFill>
              </a:rPr>
              <a:pPr/>
              <a:t>21</a:t>
            </a:fld>
            <a:endParaRPr lang="fr-FR" sz="1600">
              <a:solidFill>
                <a:schemeClr val="tx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42" y="1519131"/>
            <a:ext cx="11701895" cy="40978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2146" y="702438"/>
            <a:ext cx="57963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i="1" dirty="0" smtClean="0">
                <a:solidFill>
                  <a:srgbClr val="002060"/>
                </a:solidFill>
              </a:rPr>
              <a:t>Tentative planning (DESIR COPIL and CAF – Oct.-Nov. 2026)</a:t>
            </a:r>
          </a:p>
          <a:p>
            <a:r>
              <a:rPr lang="en-GB" b="1" i="1" dirty="0" smtClean="0">
                <a:solidFill>
                  <a:srgbClr val="002060"/>
                </a:solidFill>
              </a:rPr>
              <a:t>-&gt; To be consolidated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3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6"/>
          <p:cNvSpPr txBox="1">
            <a:spLocks/>
          </p:cNvSpPr>
          <p:nvPr/>
        </p:nvSpPr>
        <p:spPr>
          <a:xfrm>
            <a:off x="847725" y="2681844"/>
            <a:ext cx="10801349" cy="17933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Conclusion</a:t>
            </a:r>
            <a:endParaRPr kumimoji="0" lang="en-GB" sz="48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692" y="62272"/>
            <a:ext cx="1896502" cy="404587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1221279" y="424689"/>
            <a:ext cx="967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DESIR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8" name="Connecteur droit 7"/>
          <p:cNvCxnSpPr/>
          <p:nvPr/>
        </p:nvCxnSpPr>
        <p:spPr>
          <a:xfrm flipH="1">
            <a:off x="1" y="655521"/>
            <a:ext cx="11221278" cy="0"/>
          </a:xfrm>
          <a:prstGeom prst="line">
            <a:avLst/>
          </a:prstGeom>
          <a:ln w="28575" cap="flat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040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1392000" y="-43258"/>
            <a:ext cx="10800000" cy="612775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GB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Connecteur droit 22"/>
          <p:cNvCxnSpPr/>
          <p:nvPr/>
        </p:nvCxnSpPr>
        <p:spPr>
          <a:xfrm flipH="1">
            <a:off x="576000" y="540000"/>
            <a:ext cx="11016000" cy="0"/>
          </a:xfrm>
          <a:prstGeom prst="line">
            <a:avLst/>
          </a:prstGeom>
          <a:ln w="28575" cap="flat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/>
          <p:cNvSpPr txBox="1"/>
          <p:nvPr/>
        </p:nvSpPr>
        <p:spPr>
          <a:xfrm flipH="1">
            <a:off x="696865" y="900693"/>
            <a:ext cx="993573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2000" b="1" u="sng" dirty="0" smtClean="0">
                <a:solidFill>
                  <a:srgbClr val="002060"/>
                </a:solidFill>
              </a:rPr>
              <a:t>Critical points</a:t>
            </a:r>
          </a:p>
          <a:p>
            <a:pPr marL="446088" indent="-174625">
              <a:buFont typeface="Wingdings" panose="05000000000000000000" pitchFamily="2" charset="2"/>
              <a:buChar char="§"/>
            </a:pPr>
            <a:r>
              <a:rPr lang="en-GB" sz="2000" b="1" dirty="0" smtClean="0">
                <a:solidFill>
                  <a:srgbClr val="002060"/>
                </a:solidFill>
              </a:rPr>
              <a:t>Stable ion source for experimental equipment commissioning</a:t>
            </a:r>
          </a:p>
          <a:p>
            <a:pPr marL="446088" indent="-174625">
              <a:buFont typeface="Wingdings" panose="05000000000000000000" pitchFamily="2" charset="2"/>
              <a:buChar char="§"/>
            </a:pPr>
            <a:r>
              <a:rPr lang="en-GB" sz="2000" b="1" dirty="0" smtClean="0">
                <a:solidFill>
                  <a:srgbClr val="002060"/>
                </a:solidFill>
              </a:rPr>
              <a:t>1</a:t>
            </a:r>
            <a:r>
              <a:rPr lang="en-GB" sz="2000" b="1" baseline="30000" dirty="0" smtClean="0">
                <a:solidFill>
                  <a:srgbClr val="002060"/>
                </a:solidFill>
              </a:rPr>
              <a:t>st</a:t>
            </a:r>
            <a:r>
              <a:rPr lang="en-GB" sz="2000" b="1" dirty="0" smtClean="0">
                <a:solidFill>
                  <a:srgbClr val="002060"/>
                </a:solidFill>
              </a:rPr>
              <a:t> laser room operation</a:t>
            </a:r>
          </a:p>
          <a:p>
            <a:pPr marL="446088" indent="-174625">
              <a:buFont typeface="Wingdings" panose="05000000000000000000" pitchFamily="2" charset="2"/>
              <a:buChar char="§"/>
            </a:pPr>
            <a:r>
              <a:rPr lang="en-GB" sz="2000" b="1" i="1" dirty="0" smtClean="0">
                <a:solidFill>
                  <a:srgbClr val="002060"/>
                </a:solidFill>
              </a:rPr>
              <a:t>Upgrade of the maximal B</a:t>
            </a:r>
            <a:r>
              <a:rPr lang="en-GB" sz="2000" b="1" i="1" baseline="-25000" dirty="0" smtClean="0">
                <a:solidFill>
                  <a:srgbClr val="002060"/>
                </a:solidFill>
                <a:latin typeface="Symbol" panose="05050102010706020507" pitchFamily="18" charset="2"/>
              </a:rPr>
              <a:t>r</a:t>
            </a:r>
            <a:r>
              <a:rPr lang="en-GB" sz="2000" b="1" i="1" dirty="0" smtClean="0">
                <a:solidFill>
                  <a:srgbClr val="002060"/>
                </a:solidFill>
              </a:rPr>
              <a:t> value of SPIRAL1 RIBs</a:t>
            </a:r>
          </a:p>
          <a:p>
            <a:pPr marL="446088" indent="-174625">
              <a:buFont typeface="Wingdings" panose="05000000000000000000" pitchFamily="2" charset="2"/>
              <a:buChar char="§"/>
            </a:pPr>
            <a:r>
              <a:rPr lang="en-GB" sz="2000" b="1" dirty="0" smtClean="0">
                <a:solidFill>
                  <a:srgbClr val="002060"/>
                </a:solidFill>
              </a:rPr>
              <a:t>Transfer of technical developments to the GANIL staff</a:t>
            </a:r>
            <a:endParaRPr lang="en-GB" sz="2000" b="1" dirty="0">
              <a:solidFill>
                <a:srgbClr val="002060"/>
              </a:solidFill>
            </a:endParaRPr>
          </a:p>
        </p:txBody>
      </p:sp>
      <p:sp>
        <p:nvSpPr>
          <p:cNvPr id="8" name="Espace réservé du numéro de diapositive 33"/>
          <p:cNvSpPr txBox="1">
            <a:spLocks/>
          </p:cNvSpPr>
          <p:nvPr/>
        </p:nvSpPr>
        <p:spPr>
          <a:xfrm>
            <a:off x="933103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B63599-5DA0-BE42-AE37-88D1760620F1}" type="slidenum">
              <a:rPr lang="fr-FR" sz="1600" smtClean="0">
                <a:solidFill>
                  <a:schemeClr val="tx1"/>
                </a:solidFill>
              </a:rPr>
              <a:pPr/>
              <a:t>23</a:t>
            </a:fld>
            <a:endParaRPr lang="fr-FR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26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13634" y="2901410"/>
            <a:ext cx="10801349" cy="1260475"/>
          </a:xfrm>
        </p:spPr>
        <p:txBody>
          <a:bodyPr>
            <a:noAutofit/>
          </a:bodyPr>
          <a:lstStyle/>
          <a:p>
            <a:endParaRPr lang="fr-FR" sz="1600" b="1" dirty="0" smtClean="0"/>
          </a:p>
          <a:p>
            <a:pPr>
              <a:spcAft>
                <a:spcPts val="600"/>
              </a:spcAft>
            </a:pPr>
            <a:r>
              <a:rPr lang="en-GB" sz="3600" b="1" dirty="0" smtClean="0">
                <a:solidFill>
                  <a:schemeClr val="tx1"/>
                </a:solidFill>
              </a:rPr>
              <a:t>Thanks for your attention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/>
          <a:srcRect l="50616"/>
          <a:stretch/>
        </p:blipFill>
        <p:spPr>
          <a:xfrm>
            <a:off x="205484" y="154385"/>
            <a:ext cx="7206342" cy="2654180"/>
          </a:xfrm>
          <a:prstGeom prst="rect">
            <a:avLst/>
          </a:prstGeom>
        </p:spPr>
      </p:pic>
      <p:grpSp>
        <p:nvGrpSpPr>
          <p:cNvPr id="15" name="Groupe 14"/>
          <p:cNvGrpSpPr/>
          <p:nvPr/>
        </p:nvGrpSpPr>
        <p:grpSpPr>
          <a:xfrm>
            <a:off x="5129427" y="3492779"/>
            <a:ext cx="6889236" cy="3270714"/>
            <a:chOff x="4741484" y="3103582"/>
            <a:chExt cx="7140992" cy="3382943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44612" y="3103582"/>
              <a:ext cx="6837864" cy="3382943"/>
            </a:xfrm>
            <a:prstGeom prst="rect">
              <a:avLst/>
            </a:prstGeom>
          </p:spPr>
        </p:pic>
        <p:sp>
          <p:nvSpPr>
            <p:cNvPr id="2" name="ZoneTexte 1"/>
            <p:cNvSpPr txBox="1"/>
            <p:nvPr/>
          </p:nvSpPr>
          <p:spPr>
            <a:xfrm>
              <a:off x="4741484" y="4364057"/>
              <a:ext cx="60625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 smtClean="0"/>
                <a:t>NEWGAIN</a:t>
              </a:r>
              <a:endParaRPr lang="fr-FR" sz="800" dirty="0"/>
            </a:p>
          </p:txBody>
        </p:sp>
        <p:cxnSp>
          <p:nvCxnSpPr>
            <p:cNvPr id="4" name="Connecteur droit avec flèche 3"/>
            <p:cNvCxnSpPr/>
            <p:nvPr/>
          </p:nvCxnSpPr>
          <p:spPr>
            <a:xfrm>
              <a:off x="5116571" y="4619667"/>
              <a:ext cx="277402" cy="3909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0503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hème Office">
  <a:themeElements>
    <a:clrScheme name="GANIL">
      <a:dk1>
        <a:srgbClr val="000000"/>
      </a:dk1>
      <a:lt1>
        <a:srgbClr val="FFFFFF"/>
      </a:lt1>
      <a:dk2>
        <a:srgbClr val="261F4D"/>
      </a:dk2>
      <a:lt2>
        <a:srgbClr val="CACDDE"/>
      </a:lt2>
      <a:accent1>
        <a:srgbClr val="60A3B3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60A3B3"/>
      </a:hlink>
      <a:folHlink>
        <a:srgbClr val="C9582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GANIL">
      <a:dk1>
        <a:srgbClr val="000000"/>
      </a:dk1>
      <a:lt1>
        <a:srgbClr val="FFFFFF"/>
      </a:lt1>
      <a:dk2>
        <a:srgbClr val="261F4D"/>
      </a:dk2>
      <a:lt2>
        <a:srgbClr val="CACDDE"/>
      </a:lt2>
      <a:accent1>
        <a:srgbClr val="60A3B3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60A3B3"/>
      </a:hlink>
      <a:folHlink>
        <a:srgbClr val="C9582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4564</TotalTime>
  <Words>1191</Words>
  <Application>Microsoft Office PowerPoint</Application>
  <PresentationFormat>Grand écran</PresentationFormat>
  <Paragraphs>299</Paragraphs>
  <Slides>24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24</vt:i4>
      </vt:variant>
    </vt:vector>
  </HeadingPairs>
  <TitlesOfParts>
    <vt:vector size="40" baseType="lpstr">
      <vt:lpstr>ＭＳ Ｐゴシック</vt:lpstr>
      <vt:lpstr>72 Black</vt:lpstr>
      <vt:lpstr>Arial</vt:lpstr>
      <vt:lpstr>Arial Narrow</vt:lpstr>
      <vt:lpstr>Calibri</vt:lpstr>
      <vt:lpstr>Calibri Light</vt:lpstr>
      <vt:lpstr>Cambria Math</vt:lpstr>
      <vt:lpstr>Comic Sans MS</vt:lpstr>
      <vt:lpstr>Symbol</vt:lpstr>
      <vt:lpstr>Times New Roman</vt:lpstr>
      <vt:lpstr>Verdana</vt:lpstr>
      <vt:lpstr>Wingdings</vt:lpstr>
      <vt:lpstr>1_Thème Office</vt:lpstr>
      <vt:lpstr>Thème Office</vt:lpstr>
      <vt:lpstr>3_Thème Office</vt:lpstr>
      <vt:lpstr>2_Thème Office</vt:lpstr>
      <vt:lpstr>Status of the SPIRAL2-DESIR project</vt:lpstr>
      <vt:lpstr>OUTLINE</vt:lpstr>
      <vt:lpstr>Présentation PowerPoint</vt:lpstr>
      <vt:lpstr>Présentation PowerPoint</vt:lpstr>
      <vt:lpstr>DESIR: Experimental equipment</vt:lpstr>
      <vt:lpstr>Présentation PowerPoint</vt:lpstr>
      <vt:lpstr>Scientific program</vt:lpstr>
      <vt:lpstr>Scientific program: DESIR LoIs - March 2026</vt:lpstr>
      <vt:lpstr>Présentation PowerPoint</vt:lpstr>
      <vt:lpstr>Buildings and infrastructure</vt:lpstr>
      <vt:lpstr>Présentation PowerPoint</vt:lpstr>
      <vt:lpstr>Overview: Transport beam lines</vt:lpstr>
      <vt:lpstr>Transport beam lines: Prototype section</vt:lpstr>
      <vt:lpstr>Transport beam lines: Junction tunnels</vt:lpstr>
      <vt:lpstr>Présentation PowerPoint</vt:lpstr>
      <vt:lpstr>Beam preparation and purification</vt:lpstr>
      <vt:lpstr>Beam preparation and purification: RFQ cooler</vt:lpstr>
      <vt:lpstr>Beam preparation and purification: HRS</vt:lpstr>
      <vt:lpstr>Présentation PowerPoint</vt:lpstr>
      <vt:lpstr>Tentative timeline (preliminary)</vt:lpstr>
      <vt:lpstr>Tentative timeline (preliminary)</vt:lpstr>
      <vt:lpstr>Présentation PowerPoint</vt:lpstr>
      <vt:lpstr>Conclusion</vt:lpstr>
      <vt:lpstr>Présentation PowerPoint</vt:lpstr>
    </vt:vector>
  </TitlesOfParts>
  <Company>Ganil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Thomas Jean-Charles</dc:creator>
  <cp:lastModifiedBy>Thomas Jean-Charles</cp:lastModifiedBy>
  <cp:revision>161</cp:revision>
  <dcterms:created xsi:type="dcterms:W3CDTF">2026-09-21T09:38:15Z</dcterms:created>
  <dcterms:modified xsi:type="dcterms:W3CDTF">2026-10-19T12:08:36Z</dcterms:modified>
</cp:coreProperties>
</file>