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1" r:id="rId5"/>
    <p:sldId id="295" r:id="rId6"/>
    <p:sldId id="321" r:id="rId7"/>
    <p:sldId id="297" r:id="rId8"/>
    <p:sldId id="301" r:id="rId9"/>
    <p:sldId id="345" r:id="rId10"/>
    <p:sldId id="299" r:id="rId11"/>
    <p:sldId id="300" r:id="rId12"/>
    <p:sldId id="298" r:id="rId13"/>
    <p:sldId id="305" r:id="rId14"/>
    <p:sldId id="346" r:id="rId15"/>
    <p:sldId id="356" r:id="rId16"/>
    <p:sldId id="355" r:id="rId17"/>
    <p:sldId id="323" r:id="rId18"/>
    <p:sldId id="348" r:id="rId19"/>
    <p:sldId id="303" r:id="rId20"/>
    <p:sldId id="304" r:id="rId21"/>
    <p:sldId id="314" r:id="rId22"/>
    <p:sldId id="307" r:id="rId23"/>
    <p:sldId id="308" r:id="rId24"/>
    <p:sldId id="309" r:id="rId25"/>
    <p:sldId id="339" r:id="rId26"/>
    <p:sldId id="350" r:id="rId27"/>
    <p:sldId id="328" r:id="rId28"/>
    <p:sldId id="312" r:id="rId29"/>
    <p:sldId id="342" r:id="rId30"/>
    <p:sldId id="331" r:id="rId31"/>
    <p:sldId id="333" r:id="rId32"/>
    <p:sldId id="332" r:id="rId33"/>
    <p:sldId id="354" r:id="rId34"/>
    <p:sldId id="274" r:id="rId35"/>
    <p:sldId id="276" r:id="rId36"/>
    <p:sldId id="286" r:id="rId37"/>
    <p:sldId id="287" r:id="rId38"/>
    <p:sldId id="357" r:id="rId39"/>
    <p:sldId id="358" r:id="rId40"/>
    <p:sldId id="359" r:id="rId41"/>
    <p:sldId id="349" r:id="rId42"/>
    <p:sldId id="324" r:id="rId43"/>
    <p:sldId id="325" r:id="rId44"/>
    <p:sldId id="318" r:id="rId4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FFFF66"/>
    <a:srgbClr val="CCFF99"/>
    <a:srgbClr val="FFFF00"/>
    <a:srgbClr val="000014"/>
    <a:srgbClr val="00001E"/>
    <a:srgbClr val="00004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5902" autoAdjust="0"/>
  </p:normalViewPr>
  <p:slideViewPr>
    <p:cSldViewPr>
      <p:cViewPr>
        <p:scale>
          <a:sx n="50" d="100"/>
          <a:sy n="50" d="100"/>
        </p:scale>
        <p:origin x="-420" y="-246"/>
      </p:cViewPr>
      <p:guideLst>
        <p:guide orient="horz" pos="17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98C1F-FE58-4ED1-B2EC-8E778371BF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1DB6C-AE8A-4030-A441-F1A99EEBA22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86E74-30D2-43F9-9968-690C82065E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D3B4A-EE5F-4D2A-8936-451345EC54F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FD2A3-C47A-49A5-A106-02A485C6C1E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E0314-2FBA-414B-8908-A548E985E66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5D601-24F5-421B-AC75-166694A6C34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F648-8EF5-45FB-9ADA-4F374F8E099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C9BED-3672-4852-88AF-49EE3593A4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0AAB9-71FB-40A7-8CB3-F93D2C63BA7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4F2D4-2DE5-4691-9291-F0BC84E599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A708B9E-45CE-4A9C-A3F6-3BEA4C725A5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 bwMode="auto">
          <a:xfrm>
            <a:off x="179388" y="333375"/>
            <a:ext cx="8686800" cy="577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179388" y="1557338"/>
            <a:ext cx="6553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600" b="1"/>
              <a:t>RADIO OBSERVATIONS OF SUPERNOVA REMNANTS AND THE SURROUNDING MOLECULAR GAS</a:t>
            </a:r>
            <a:r>
              <a:rPr lang="es-ES" sz="3600"/>
              <a:t> </a:t>
            </a:r>
          </a:p>
        </p:txBody>
      </p:sp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3616325" y="61849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grpSp>
        <p:nvGrpSpPr>
          <p:cNvPr id="2053" name="Group 11"/>
          <p:cNvGrpSpPr>
            <a:grpSpLocks/>
          </p:cNvGrpSpPr>
          <p:nvPr/>
        </p:nvGrpSpPr>
        <p:grpSpPr bwMode="auto">
          <a:xfrm>
            <a:off x="34925" y="6092825"/>
            <a:ext cx="9144000" cy="549275"/>
            <a:chOff x="0" y="3974"/>
            <a:chExt cx="5760" cy="346"/>
          </a:xfrm>
        </p:grpSpPr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56" name="Text Box 13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057" name="Picture 14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58" name="Text Box 15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4787900" y="3789363"/>
            <a:ext cx="1296988" cy="1296987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357562"/>
            <a:ext cx="3396272" cy="294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pow-multicolor2"/>
          <p:cNvPicPr>
            <a:picLocks noChangeAspect="1" noChangeArrowheads="1"/>
          </p:cNvPicPr>
          <p:nvPr/>
        </p:nvPicPr>
        <p:blipFill>
          <a:blip r:embed="rId3" cstate="print"/>
          <a:srcRect l="2786" t="5467" r="4164" b="4108"/>
          <a:stretch>
            <a:fillRect/>
          </a:stretch>
        </p:blipFill>
        <p:spPr bwMode="auto">
          <a:xfrm>
            <a:off x="179388" y="1052513"/>
            <a:ext cx="48244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357422" y="1142984"/>
            <a:ext cx="104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CTB 80</a:t>
            </a:r>
            <a:endParaRPr lang="es-ES" sz="2000" dirty="0">
              <a:solidFill>
                <a:schemeClr val="bg1"/>
              </a:solidFill>
            </a:endParaRP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1187450" y="188913"/>
            <a:ext cx="6840538" cy="822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SNRs shape and are shaped by their surroundings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572132" y="5500702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G340.4+0.4</a:t>
            </a:r>
            <a:endParaRPr lang="es-ES" sz="2000" dirty="0">
              <a:solidFill>
                <a:schemeClr val="bg1"/>
              </a:solidFill>
            </a:endParaRPr>
          </a:p>
        </p:txBody>
      </p:sp>
      <p:grpSp>
        <p:nvGrpSpPr>
          <p:cNvPr id="11271" name="Group 1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48144" name="Rectangle 16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1273" name="Text Box 17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1274" name="Picture 18" descr="logo-iaf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1275" name="Text Box 19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8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500826" y="1071546"/>
            <a:ext cx="10118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3C 397</a:t>
            </a:r>
            <a:endParaRPr lang="es-E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/>
          <p:cNvPicPr>
            <a:picLocks noChangeAspect="1" noChangeArrowheads="1"/>
          </p:cNvPicPr>
          <p:nvPr/>
        </p:nvPicPr>
        <p:blipFill>
          <a:blip r:embed="rId2" cstate="print"/>
          <a:srcRect l="33073" t="35916" r="13177" b="20625"/>
          <a:stretch>
            <a:fillRect/>
          </a:stretch>
        </p:blipFill>
        <p:spPr bwMode="auto">
          <a:xfrm>
            <a:off x="0" y="1125538"/>
            <a:ext cx="65532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1943100" y="188913"/>
            <a:ext cx="5256213" cy="822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SNRs amplify and reorganize interstellar magnetic fields</a:t>
            </a:r>
            <a:endParaRPr lang="es-ES" sz="2400">
              <a:solidFill>
                <a:schemeClr val="bg1"/>
              </a:solidFill>
            </a:endParaRPr>
          </a:p>
        </p:txBody>
      </p:sp>
      <p:pic>
        <p:nvPicPr>
          <p:cNvPr id="1229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9625" y="3357563"/>
            <a:ext cx="3290888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2627313" y="4437063"/>
            <a:ext cx="1530350" cy="3667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Cassiopeia A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4211638" y="5589588"/>
            <a:ext cx="1530350" cy="3667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Cygnus Loop</a:t>
            </a:r>
            <a:endParaRPr lang="es-ES">
              <a:solidFill>
                <a:schemeClr val="bg1"/>
              </a:solidFill>
            </a:endParaRPr>
          </a:p>
        </p:txBody>
      </p:sp>
      <p:grpSp>
        <p:nvGrpSpPr>
          <p:cNvPr id="12295" name="Group 17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49170" name="Rectangle 18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2297" name="Text Box 19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2298" name="Picture 20" descr="logo-iaf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2299" name="Text Box 21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806700" y="333375"/>
            <a:ext cx="3529013" cy="5191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Spectral studies</a:t>
            </a:r>
            <a:endParaRPr lang="es-ES" sz="2800">
              <a:solidFill>
                <a:schemeClr val="bg1"/>
              </a:solidFill>
            </a:endParaRPr>
          </a:p>
        </p:txBody>
      </p:sp>
      <p:sp>
        <p:nvSpPr>
          <p:cNvPr id="13315" name="Text Box 8"/>
          <p:cNvSpPr txBox="1">
            <a:spLocks noChangeArrowheads="1"/>
          </p:cNvSpPr>
          <p:nvPr/>
        </p:nvSpPr>
        <p:spPr bwMode="auto">
          <a:xfrm>
            <a:off x="755650" y="981075"/>
            <a:ext cx="2449513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Global spectrum</a:t>
            </a:r>
            <a:endParaRPr lang="es-ES" sz="2400">
              <a:solidFill>
                <a:schemeClr val="bg1"/>
              </a:solidFill>
            </a:endParaRPr>
          </a:p>
        </p:txBody>
      </p:sp>
      <p:grpSp>
        <p:nvGrpSpPr>
          <p:cNvPr id="13316" name="Group 14"/>
          <p:cNvGrpSpPr>
            <a:grpSpLocks/>
          </p:cNvGrpSpPr>
          <p:nvPr/>
        </p:nvGrpSpPr>
        <p:grpSpPr bwMode="auto">
          <a:xfrm>
            <a:off x="34925" y="6308725"/>
            <a:ext cx="9144000" cy="549275"/>
            <a:chOff x="0" y="3974"/>
            <a:chExt cx="5760" cy="346"/>
          </a:xfrm>
        </p:grpSpPr>
        <p:sp>
          <p:nvSpPr>
            <p:cNvPr id="47119" name="Rectangle 1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3332" name="Text Box 1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3333" name="Picture 17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3334" name="Text Box 1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pic>
        <p:nvPicPr>
          <p:cNvPr id="13317" name="Picture 19"/>
          <p:cNvPicPr>
            <a:picLocks noChangeAspect="1" noChangeArrowheads="1"/>
          </p:cNvPicPr>
          <p:nvPr/>
        </p:nvPicPr>
        <p:blipFill>
          <a:blip r:embed="rId3" cstate="print"/>
          <a:srcRect l="26576" t="60480" r="51563" b="13063"/>
          <a:stretch>
            <a:fillRect/>
          </a:stretch>
        </p:blipFill>
        <p:spPr bwMode="auto">
          <a:xfrm>
            <a:off x="395288" y="2276475"/>
            <a:ext cx="26654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20"/>
          <p:cNvSpPr txBox="1">
            <a:spLocks noChangeArrowheads="1"/>
          </p:cNvSpPr>
          <p:nvPr/>
        </p:nvSpPr>
        <p:spPr bwMode="auto">
          <a:xfrm>
            <a:off x="179388" y="1557338"/>
            <a:ext cx="3816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solidFill>
                  <a:schemeClr val="accent2"/>
                </a:solidFill>
              </a:rPr>
              <a:t>Carrying information not only about </a:t>
            </a:r>
          </a:p>
          <a:p>
            <a:pPr algn="just"/>
            <a:r>
              <a:rPr lang="en-US">
                <a:solidFill>
                  <a:schemeClr val="accent2"/>
                </a:solidFill>
              </a:rPr>
              <a:t>the SNR but also about the intervening ISM</a:t>
            </a:r>
            <a:endParaRPr lang="es-ES">
              <a:solidFill>
                <a:schemeClr val="accent2"/>
              </a:solidFill>
            </a:endParaRPr>
          </a:p>
        </p:txBody>
      </p:sp>
      <p:pic>
        <p:nvPicPr>
          <p:cNvPr id="13319" name="Picture 22"/>
          <p:cNvPicPr>
            <a:picLocks noChangeAspect="1" noChangeArrowheads="1"/>
          </p:cNvPicPr>
          <p:nvPr/>
        </p:nvPicPr>
        <p:blipFill>
          <a:blip r:embed="rId4" cstate="print"/>
          <a:srcRect l="30118" t="42520" r="42709" b="29146"/>
          <a:stretch>
            <a:fillRect/>
          </a:stretch>
        </p:blipFill>
        <p:spPr bwMode="auto">
          <a:xfrm>
            <a:off x="611188" y="4292600"/>
            <a:ext cx="27368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971550" y="2665413"/>
            <a:ext cx="1171575" cy="1000125"/>
            <a:chOff x="612" y="1679"/>
            <a:chExt cx="738" cy="630"/>
          </a:xfrm>
        </p:grpSpPr>
        <p:sp>
          <p:nvSpPr>
            <p:cNvPr id="13329" name="Oval 23"/>
            <p:cNvSpPr>
              <a:spLocks noChangeArrowheads="1"/>
            </p:cNvSpPr>
            <p:nvPr/>
          </p:nvSpPr>
          <p:spPr bwMode="auto">
            <a:xfrm>
              <a:off x="748" y="1679"/>
              <a:ext cx="227" cy="3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30" name="Text Box 25"/>
            <p:cNvSpPr txBox="1">
              <a:spLocks noChangeArrowheads="1"/>
            </p:cNvSpPr>
            <p:nvPr/>
          </p:nvSpPr>
          <p:spPr bwMode="auto">
            <a:xfrm>
              <a:off x="612" y="1979"/>
              <a:ext cx="73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>
                  <a:solidFill>
                    <a:srgbClr val="FF0000"/>
                  </a:solidFill>
                </a:rPr>
                <a:t>absorbing ionized gas</a:t>
              </a:r>
              <a:endParaRPr lang="es-ES" sz="1400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5327650" y="981075"/>
            <a:ext cx="3816350" cy="1800225"/>
            <a:chOff x="3356" y="618"/>
            <a:chExt cx="2404" cy="1134"/>
          </a:xfrm>
        </p:grpSpPr>
        <p:sp>
          <p:nvSpPr>
            <p:cNvPr id="13327" name="Text Box 9"/>
            <p:cNvSpPr txBox="1">
              <a:spLocks noChangeArrowheads="1"/>
            </p:cNvSpPr>
            <p:nvPr/>
          </p:nvSpPr>
          <p:spPr bwMode="auto">
            <a:xfrm>
              <a:off x="3742" y="618"/>
              <a:ext cx="1588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</a:rPr>
                <a:t>Spatial variations </a:t>
              </a:r>
              <a:endParaRPr lang="es-ES" sz="2400">
                <a:solidFill>
                  <a:schemeClr val="bg1"/>
                </a:solidFill>
              </a:endParaRPr>
            </a:p>
          </p:txBody>
        </p:sp>
        <p:sp>
          <p:nvSpPr>
            <p:cNvPr id="13328" name="Text Box 31"/>
            <p:cNvSpPr txBox="1">
              <a:spLocks noChangeArrowheads="1"/>
            </p:cNvSpPr>
            <p:nvPr/>
          </p:nvSpPr>
          <p:spPr bwMode="auto">
            <a:xfrm>
              <a:off x="3356" y="1002"/>
              <a:ext cx="240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>
                  <a:solidFill>
                    <a:schemeClr val="accent2"/>
                  </a:solidFill>
                </a:rPr>
                <a:t>Showing the thermal and non-thermal emission and illuminating the possible sites of particles acceleration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1403350" y="4508500"/>
            <a:ext cx="2936875" cy="1093788"/>
            <a:chOff x="884" y="2840"/>
            <a:chExt cx="1850" cy="689"/>
          </a:xfrm>
        </p:grpSpPr>
        <p:grpSp>
          <p:nvGrpSpPr>
            <p:cNvPr id="13323" name="Group 27"/>
            <p:cNvGrpSpPr>
              <a:grpSpLocks/>
            </p:cNvGrpSpPr>
            <p:nvPr/>
          </p:nvGrpSpPr>
          <p:grpSpPr bwMode="auto">
            <a:xfrm>
              <a:off x="884" y="2886"/>
              <a:ext cx="635" cy="643"/>
              <a:chOff x="884" y="2886"/>
              <a:chExt cx="635" cy="643"/>
            </a:xfrm>
          </p:grpSpPr>
          <p:sp>
            <p:nvSpPr>
              <p:cNvPr id="13325" name="Oval 24"/>
              <p:cNvSpPr>
                <a:spLocks noChangeArrowheads="1"/>
              </p:cNvSpPr>
              <p:nvPr/>
            </p:nvSpPr>
            <p:spPr bwMode="auto">
              <a:xfrm>
                <a:off x="1292" y="2886"/>
                <a:ext cx="227" cy="363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13326" name="Text Box 26"/>
              <p:cNvSpPr txBox="1">
                <a:spLocks noChangeArrowheads="1"/>
              </p:cNvSpPr>
              <p:nvPr/>
            </p:nvSpPr>
            <p:spPr bwMode="auto">
              <a:xfrm>
                <a:off x="884" y="3203"/>
                <a:ext cx="635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FF0000"/>
                    </a:solidFill>
                  </a:rPr>
                  <a:t>turnover</a:t>
                </a:r>
              </a:p>
              <a:p>
                <a:r>
                  <a:rPr lang="en-US" sz="1400">
                    <a:solidFill>
                      <a:srgbClr val="FF0000"/>
                    </a:solidFill>
                  </a:rPr>
                  <a:t>frequency</a:t>
                </a:r>
                <a:endParaRPr lang="es-ES" sz="14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3324" name="Text Box 39"/>
            <p:cNvSpPr txBox="1">
              <a:spLocks noChangeArrowheads="1"/>
            </p:cNvSpPr>
            <p:nvPr/>
          </p:nvSpPr>
          <p:spPr bwMode="auto">
            <a:xfrm>
              <a:off x="2018" y="2840"/>
              <a:ext cx="7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and then B field</a:t>
              </a:r>
              <a:endParaRPr lang="es-ES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806700" y="71438"/>
            <a:ext cx="3529013" cy="519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Spectral studies</a:t>
            </a:r>
            <a:endParaRPr lang="es-ES" sz="2800">
              <a:solidFill>
                <a:schemeClr val="bg1"/>
              </a:solidFill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55650" y="981075"/>
            <a:ext cx="2449513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Global spectrum</a:t>
            </a:r>
            <a:endParaRPr lang="es-ES" sz="2400">
              <a:solidFill>
                <a:schemeClr val="bg1"/>
              </a:solidFill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57349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4361" name="Text Box 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4362" name="Picture 7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363" name="Text Box 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 cstate="print"/>
          <a:srcRect l="26576" t="60480" r="51563" b="13063"/>
          <a:stretch>
            <a:fillRect/>
          </a:stretch>
        </p:blipFill>
        <p:spPr bwMode="auto">
          <a:xfrm>
            <a:off x="395288" y="2276475"/>
            <a:ext cx="26654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10"/>
          <p:cNvSpPr txBox="1">
            <a:spLocks noChangeArrowheads="1"/>
          </p:cNvSpPr>
          <p:nvPr/>
        </p:nvSpPr>
        <p:spPr bwMode="auto">
          <a:xfrm>
            <a:off x="179388" y="1557338"/>
            <a:ext cx="38163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solidFill>
                  <a:schemeClr val="accent2"/>
                </a:solidFill>
              </a:rPr>
              <a:t>Carrying information not only about </a:t>
            </a:r>
          </a:p>
          <a:p>
            <a:pPr algn="just"/>
            <a:r>
              <a:rPr lang="en-US">
                <a:solidFill>
                  <a:schemeClr val="accent2"/>
                </a:solidFill>
              </a:rPr>
              <a:t>the SNR but also about the intervening ISM</a:t>
            </a:r>
            <a:endParaRPr lang="es-ES">
              <a:solidFill>
                <a:schemeClr val="accent2"/>
              </a:solidFill>
            </a:endParaRPr>
          </a:p>
        </p:txBody>
      </p:sp>
      <p:pic>
        <p:nvPicPr>
          <p:cNvPr id="14343" name="Picture 11"/>
          <p:cNvPicPr>
            <a:picLocks noChangeAspect="1" noChangeArrowheads="1"/>
          </p:cNvPicPr>
          <p:nvPr/>
        </p:nvPicPr>
        <p:blipFill>
          <a:blip r:embed="rId4" cstate="print"/>
          <a:srcRect l="30118" t="42520" r="42709" b="29146"/>
          <a:stretch>
            <a:fillRect/>
          </a:stretch>
        </p:blipFill>
        <p:spPr bwMode="auto">
          <a:xfrm>
            <a:off x="611188" y="4292600"/>
            <a:ext cx="27368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971550" y="2665413"/>
            <a:ext cx="1008063" cy="1206500"/>
            <a:chOff x="612" y="1679"/>
            <a:chExt cx="635" cy="760"/>
          </a:xfrm>
        </p:grpSpPr>
        <p:sp>
          <p:nvSpPr>
            <p:cNvPr id="14358" name="Oval 13"/>
            <p:cNvSpPr>
              <a:spLocks noChangeArrowheads="1"/>
            </p:cNvSpPr>
            <p:nvPr/>
          </p:nvSpPr>
          <p:spPr bwMode="auto">
            <a:xfrm>
              <a:off x="748" y="1679"/>
              <a:ext cx="227" cy="3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359" name="Text Box 14"/>
            <p:cNvSpPr txBox="1">
              <a:spLocks noChangeArrowheads="1"/>
            </p:cNvSpPr>
            <p:nvPr/>
          </p:nvSpPr>
          <p:spPr bwMode="auto">
            <a:xfrm>
              <a:off x="612" y="1979"/>
              <a:ext cx="635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absorbing ionized gas</a:t>
              </a:r>
              <a:endParaRPr lang="es-ES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403350" y="4581525"/>
            <a:ext cx="1008063" cy="1020763"/>
            <a:chOff x="884" y="2886"/>
            <a:chExt cx="635" cy="643"/>
          </a:xfrm>
        </p:grpSpPr>
        <p:sp>
          <p:nvSpPr>
            <p:cNvPr id="14356" name="Oval 16"/>
            <p:cNvSpPr>
              <a:spLocks noChangeArrowheads="1"/>
            </p:cNvSpPr>
            <p:nvPr/>
          </p:nvSpPr>
          <p:spPr bwMode="auto">
            <a:xfrm>
              <a:off x="1292" y="2886"/>
              <a:ext cx="227" cy="36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357" name="Text Box 17"/>
            <p:cNvSpPr txBox="1">
              <a:spLocks noChangeArrowheads="1"/>
            </p:cNvSpPr>
            <p:nvPr/>
          </p:nvSpPr>
          <p:spPr bwMode="auto">
            <a:xfrm>
              <a:off x="884" y="3203"/>
              <a:ext cx="63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turnover</a:t>
              </a:r>
            </a:p>
            <a:p>
              <a:r>
                <a:rPr lang="en-US" sz="1400">
                  <a:solidFill>
                    <a:srgbClr val="FF0000"/>
                  </a:solidFill>
                </a:rPr>
                <a:t>frequency</a:t>
              </a:r>
              <a:endParaRPr lang="es-ES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14346" name="Group 18"/>
          <p:cNvGrpSpPr>
            <a:grpSpLocks/>
          </p:cNvGrpSpPr>
          <p:nvPr/>
        </p:nvGrpSpPr>
        <p:grpSpPr bwMode="auto">
          <a:xfrm>
            <a:off x="5327650" y="981075"/>
            <a:ext cx="3816350" cy="1800225"/>
            <a:chOff x="3356" y="618"/>
            <a:chExt cx="2404" cy="1134"/>
          </a:xfrm>
        </p:grpSpPr>
        <p:sp>
          <p:nvSpPr>
            <p:cNvPr id="14354" name="Text Box 19"/>
            <p:cNvSpPr txBox="1">
              <a:spLocks noChangeArrowheads="1"/>
            </p:cNvSpPr>
            <p:nvPr/>
          </p:nvSpPr>
          <p:spPr bwMode="auto">
            <a:xfrm>
              <a:off x="3742" y="618"/>
              <a:ext cx="1588" cy="28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</a:rPr>
                <a:t>Spatial variations </a:t>
              </a:r>
              <a:endParaRPr lang="es-ES" sz="2400">
                <a:solidFill>
                  <a:schemeClr val="bg1"/>
                </a:solidFill>
              </a:endParaRPr>
            </a:p>
          </p:txBody>
        </p:sp>
        <p:sp>
          <p:nvSpPr>
            <p:cNvPr id="14355" name="Text Box 20"/>
            <p:cNvSpPr txBox="1">
              <a:spLocks noChangeArrowheads="1"/>
            </p:cNvSpPr>
            <p:nvPr/>
          </p:nvSpPr>
          <p:spPr bwMode="auto">
            <a:xfrm>
              <a:off x="3356" y="1002"/>
              <a:ext cx="240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en-US" dirty="0">
                  <a:solidFill>
                    <a:schemeClr val="accent2"/>
                  </a:solidFill>
                </a:rPr>
                <a:t>Showing the thermal and non-thermal emission and illuminating the possible sites of particles acceleration</a:t>
              </a:r>
              <a:endParaRPr lang="es-ES" dirty="0">
                <a:solidFill>
                  <a:schemeClr val="accent2"/>
                </a:solidFill>
              </a:endParaRPr>
            </a:p>
          </p:txBody>
        </p:sp>
      </p:grpSp>
      <p:pic>
        <p:nvPicPr>
          <p:cNvPr id="14347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2938"/>
            <a:ext cx="5545138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24 CuadroTexto"/>
          <p:cNvSpPr txBox="1">
            <a:spLocks noChangeArrowheads="1"/>
          </p:cNvSpPr>
          <p:nvPr/>
        </p:nvSpPr>
        <p:spPr bwMode="auto">
          <a:xfrm>
            <a:off x="5500688" y="4071938"/>
            <a:ext cx="36433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Bright areas have radio spectral indices steeper than the assumed and dark areas</a:t>
            </a:r>
          </a:p>
          <a:p>
            <a:r>
              <a:rPr lang="es-ES" sz="2000" dirty="0" err="1">
                <a:solidFill>
                  <a:schemeClr val="accent2"/>
                </a:solidFill>
              </a:rPr>
              <a:t>imply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flatter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spectral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indices</a:t>
            </a:r>
            <a:r>
              <a:rPr lang="es-ES" sz="200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14349" name="25 CuadroTexto"/>
          <p:cNvSpPr txBox="1">
            <a:spLocks noChangeArrowheads="1"/>
          </p:cNvSpPr>
          <p:nvPr/>
        </p:nvSpPr>
        <p:spPr bwMode="auto">
          <a:xfrm>
            <a:off x="1857375" y="928688"/>
            <a:ext cx="715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bg1"/>
                </a:solidFill>
              </a:rPr>
              <a:t>-0.2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14350" name="27 CuadroTexto"/>
          <p:cNvSpPr txBox="1">
            <a:spLocks noChangeArrowheads="1"/>
          </p:cNvSpPr>
          <p:nvPr/>
        </p:nvSpPr>
        <p:spPr bwMode="auto">
          <a:xfrm>
            <a:off x="4643438" y="928688"/>
            <a:ext cx="7159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bg1"/>
                </a:solidFill>
              </a:rPr>
              <a:t>-0.4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14351" name="28 CuadroTexto"/>
          <p:cNvSpPr txBox="1">
            <a:spLocks noChangeArrowheads="1"/>
          </p:cNvSpPr>
          <p:nvPr/>
        </p:nvSpPr>
        <p:spPr bwMode="auto">
          <a:xfrm>
            <a:off x="1857375" y="3643313"/>
            <a:ext cx="7159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bg1"/>
                </a:solidFill>
              </a:rPr>
              <a:t>-0.6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14352" name="29 CuadroTexto"/>
          <p:cNvSpPr txBox="1">
            <a:spLocks noChangeArrowheads="1"/>
          </p:cNvSpPr>
          <p:nvPr/>
        </p:nvSpPr>
        <p:spPr bwMode="auto">
          <a:xfrm>
            <a:off x="4643438" y="3714750"/>
            <a:ext cx="7159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400">
                <a:solidFill>
                  <a:schemeClr val="bg1"/>
                </a:solidFill>
              </a:rPr>
              <a:t>-0.8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14353" name="31 CuadroTexto"/>
          <p:cNvSpPr txBox="1">
            <a:spLocks noChangeArrowheads="1"/>
          </p:cNvSpPr>
          <p:nvPr/>
        </p:nvSpPr>
        <p:spPr bwMode="auto">
          <a:xfrm>
            <a:off x="6072188" y="3286125"/>
            <a:ext cx="2192337" cy="3698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>
                <a:solidFill>
                  <a:schemeClr val="bg1"/>
                </a:solidFill>
              </a:rPr>
              <a:t>Global index =-0.52</a:t>
            </a:r>
            <a:endParaRPr lang="es-E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42910" y="1071563"/>
            <a:ext cx="807246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Diffusive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shock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acceleration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(DSA)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predicts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a radio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spectral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index</a:t>
            </a:r>
            <a:endParaRPr lang="es-AR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es-AR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s-AR" sz="2000" dirty="0">
                <a:solidFill>
                  <a:srgbClr val="FF0000"/>
                </a:solidFill>
              </a:rPr>
              <a:t>α  ~ -0.5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compression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ratio of 4</a:t>
            </a:r>
          </a:p>
          <a:p>
            <a:pPr>
              <a:defRPr/>
            </a:pPr>
            <a:endParaRPr lang="es-AR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s-AR" sz="2000" dirty="0">
                <a:solidFill>
                  <a:srgbClr val="002060"/>
                </a:solidFill>
                <a:sym typeface="Wingdings" pitchFamily="2" charset="2"/>
              </a:rPr>
              <a:t>Down </a:t>
            </a:r>
            <a:r>
              <a:rPr lang="es-AR" sz="2000" dirty="0" err="1">
                <a:solidFill>
                  <a:srgbClr val="002060"/>
                </a:solidFill>
                <a:sym typeface="Wingdings" pitchFamily="2" charset="2"/>
              </a:rPr>
              <a:t>to</a:t>
            </a:r>
            <a:r>
              <a:rPr lang="es-AR" sz="200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s-AR" sz="2000" dirty="0">
                <a:solidFill>
                  <a:srgbClr val="FF0000"/>
                </a:solidFill>
              </a:rPr>
              <a:t>α  ~ -0.25 </a:t>
            </a:r>
            <a:r>
              <a:rPr lang="es-AR" sz="2000" dirty="0">
                <a:solidFill>
                  <a:srgbClr val="002060"/>
                </a:solidFill>
              </a:rPr>
              <a:t>can </a:t>
            </a:r>
            <a:r>
              <a:rPr lang="es-AR" sz="2000" dirty="0" err="1">
                <a:solidFill>
                  <a:srgbClr val="002060"/>
                </a:solidFill>
              </a:rPr>
              <a:t>be</a:t>
            </a:r>
            <a:r>
              <a:rPr lang="es-AR" sz="2000" dirty="0">
                <a:solidFill>
                  <a:srgbClr val="002060"/>
                </a:solidFill>
              </a:rPr>
              <a:t> </a:t>
            </a:r>
            <a:r>
              <a:rPr lang="es-AR" sz="2000" dirty="0" err="1">
                <a:solidFill>
                  <a:srgbClr val="002060"/>
                </a:solidFill>
              </a:rPr>
              <a:t>obtained</a:t>
            </a:r>
            <a:r>
              <a:rPr lang="es-AR" sz="2000" dirty="0">
                <a:solidFill>
                  <a:srgbClr val="002060"/>
                </a:solidFill>
              </a:rPr>
              <a:t> </a:t>
            </a:r>
            <a:r>
              <a:rPr lang="es-AR" sz="2000" dirty="0" err="1">
                <a:solidFill>
                  <a:srgbClr val="002060"/>
                </a:solidFill>
              </a:rPr>
              <a:t>from</a:t>
            </a:r>
            <a:r>
              <a:rPr lang="es-AR" sz="200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h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igher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compression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ratio</a:t>
            </a:r>
            <a:endParaRPr lang="es-AR" sz="2000" dirty="0">
              <a:solidFill>
                <a:srgbClr val="FF0000"/>
              </a:solidFill>
            </a:endParaRPr>
          </a:p>
          <a:p>
            <a:pPr>
              <a:defRPr/>
            </a:pPr>
            <a:endParaRPr lang="es-AR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à"/>
              <a:defRPr/>
            </a:pP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AR" sz="2000" dirty="0" err="1">
                <a:solidFill>
                  <a:srgbClr val="002060"/>
                </a:solidFill>
                <a:sym typeface="Wingdings" pitchFamily="2" charset="2"/>
              </a:rPr>
              <a:t>Also</a:t>
            </a:r>
            <a:r>
              <a:rPr lang="es-AR" sz="2000" dirty="0">
                <a:solidFill>
                  <a:srgbClr val="002060"/>
                </a:solidFill>
                <a:sym typeface="Wingdings" pitchFamily="2" charset="2"/>
              </a:rPr>
              <a:t> </a:t>
            </a:r>
            <a:r>
              <a:rPr lang="es-AR" sz="2000" dirty="0">
                <a:solidFill>
                  <a:srgbClr val="002060"/>
                </a:solidFill>
              </a:rPr>
              <a:t>flat </a:t>
            </a:r>
            <a:r>
              <a:rPr lang="es-AR" sz="2000" dirty="0" err="1">
                <a:solidFill>
                  <a:srgbClr val="002060"/>
                </a:solidFill>
              </a:rPr>
              <a:t>indices</a:t>
            </a:r>
            <a:r>
              <a:rPr lang="es-AR" sz="2000" dirty="0">
                <a:solidFill>
                  <a:srgbClr val="002060"/>
                </a:solidFill>
              </a:rPr>
              <a:t> can </a:t>
            </a:r>
            <a:r>
              <a:rPr lang="es-AR" sz="2000" dirty="0" err="1">
                <a:solidFill>
                  <a:srgbClr val="002060"/>
                </a:solidFill>
              </a:rPr>
              <a:t>be</a:t>
            </a:r>
            <a:r>
              <a:rPr lang="es-AR" sz="2000" dirty="0">
                <a:solidFill>
                  <a:srgbClr val="002060"/>
                </a:solidFill>
              </a:rPr>
              <a:t> </a:t>
            </a:r>
            <a:r>
              <a:rPr lang="es-AR" sz="2000" dirty="0" err="1">
                <a:solidFill>
                  <a:srgbClr val="002060"/>
                </a:solidFill>
              </a:rPr>
              <a:t>obtained</a:t>
            </a:r>
            <a:r>
              <a:rPr lang="es-AR" sz="2000" dirty="0">
                <a:solidFill>
                  <a:srgbClr val="002060"/>
                </a:solidFill>
              </a:rPr>
              <a:t> </a:t>
            </a:r>
            <a:r>
              <a:rPr lang="es-AR" sz="2000" dirty="0" err="1">
                <a:solidFill>
                  <a:srgbClr val="002060"/>
                </a:solidFill>
              </a:rPr>
              <a:t>from</a:t>
            </a:r>
            <a:r>
              <a:rPr lang="es-AR" sz="2000" dirty="0">
                <a:solidFill>
                  <a:srgbClr val="0070C0"/>
                </a:solidFill>
              </a:rPr>
              <a:t>: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s-AR" sz="2000" dirty="0" err="1">
                <a:solidFill>
                  <a:schemeClr val="accent2">
                    <a:lumMod val="75000"/>
                  </a:schemeClr>
                </a:solidFill>
              </a:rPr>
              <a:t>multiple</a:t>
            </a: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shocks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s-AR" sz="2000" dirty="0">
                <a:solidFill>
                  <a:schemeClr val="accent2">
                    <a:lumMod val="75000"/>
                  </a:schemeClr>
                </a:solidFill>
              </a:rPr>
              <a:t>     e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fficient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2</a:t>
            </a:r>
            <a:r>
              <a:rPr lang="en-US" sz="2000" baseline="30000" dirty="0">
                <a:solidFill>
                  <a:schemeClr val="accent2">
                    <a:lumMod val="75000"/>
                  </a:schemeClr>
                </a:solidFill>
              </a:rPr>
              <a:t>nd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. order Fermi acceleration in strongly amplified magnetic </a:t>
            </a: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fields.</a:t>
            </a:r>
            <a:r>
              <a:rPr lang="es-AR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363" name="2 CuadroTexto"/>
          <p:cNvSpPr txBox="1">
            <a:spLocks noChangeArrowheads="1"/>
          </p:cNvSpPr>
          <p:nvPr/>
        </p:nvSpPr>
        <p:spPr bwMode="auto">
          <a:xfrm>
            <a:off x="2071688" y="285750"/>
            <a:ext cx="5435600" cy="523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800" dirty="0">
                <a:solidFill>
                  <a:schemeClr val="bg1"/>
                </a:solidFill>
              </a:rPr>
              <a:t>Radio </a:t>
            </a:r>
            <a:r>
              <a:rPr lang="es-AR" sz="2800" dirty="0" err="1">
                <a:solidFill>
                  <a:schemeClr val="bg1"/>
                </a:solidFill>
              </a:rPr>
              <a:t>spectral</a:t>
            </a:r>
            <a:r>
              <a:rPr lang="es-AR" sz="2800" dirty="0">
                <a:solidFill>
                  <a:schemeClr val="bg1"/>
                </a:solidFill>
              </a:rPr>
              <a:t> </a:t>
            </a:r>
            <a:r>
              <a:rPr lang="es-AR" sz="2800" dirty="0" err="1">
                <a:solidFill>
                  <a:schemeClr val="bg1"/>
                </a:solidFill>
              </a:rPr>
              <a:t>index</a:t>
            </a:r>
            <a:r>
              <a:rPr lang="es-AR" sz="2800" dirty="0">
                <a:solidFill>
                  <a:schemeClr val="bg1"/>
                </a:solidFill>
              </a:rPr>
              <a:t>  </a:t>
            </a:r>
            <a:r>
              <a:rPr lang="el-GR" sz="2800" dirty="0">
                <a:solidFill>
                  <a:schemeClr val="bg1"/>
                </a:solidFill>
              </a:rPr>
              <a:t>α</a:t>
            </a:r>
            <a:r>
              <a:rPr lang="es-AR" sz="2800" dirty="0">
                <a:solidFill>
                  <a:schemeClr val="bg1"/>
                </a:solidFill>
              </a:rPr>
              <a:t> (S </a:t>
            </a:r>
            <a:r>
              <a:rPr lang="el-GR" sz="2800" dirty="0">
                <a:solidFill>
                  <a:schemeClr val="bg1"/>
                </a:solidFill>
              </a:rPr>
              <a:t>∝</a:t>
            </a:r>
            <a:r>
              <a:rPr lang="el-GR" sz="2800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s-AR" sz="28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l-GR" sz="2800" baseline="30000" dirty="0">
                <a:solidFill>
                  <a:schemeClr val="bg1"/>
                </a:solidFill>
              </a:rPr>
              <a:t>α</a:t>
            </a:r>
            <a:r>
              <a:rPr lang="es-AR" sz="2800" baseline="30000" dirty="0">
                <a:solidFill>
                  <a:schemeClr val="bg1"/>
                </a:solidFill>
              </a:rPr>
              <a:t>  </a:t>
            </a:r>
            <a:r>
              <a:rPr lang="es-AR" sz="2800" dirty="0">
                <a:solidFill>
                  <a:schemeClr val="bg1"/>
                </a:solidFill>
              </a:rPr>
              <a:t>)</a:t>
            </a:r>
            <a:endParaRPr lang="es-ES" sz="2800" baseline="30000" dirty="0">
              <a:solidFill>
                <a:schemeClr val="bg1"/>
              </a:solidFill>
            </a:endParaRPr>
          </a:p>
        </p:txBody>
      </p:sp>
      <p:grpSp>
        <p:nvGrpSpPr>
          <p:cNvPr id="15364" name="Group 14"/>
          <p:cNvGrpSpPr>
            <a:grpSpLocks/>
          </p:cNvGrpSpPr>
          <p:nvPr/>
        </p:nvGrpSpPr>
        <p:grpSpPr bwMode="auto">
          <a:xfrm>
            <a:off x="34925" y="6308725"/>
            <a:ext cx="9144000" cy="549275"/>
            <a:chOff x="0" y="3974"/>
            <a:chExt cx="5760" cy="346"/>
          </a:xfrm>
        </p:grpSpPr>
        <p:sp>
          <p:nvSpPr>
            <p:cNvPr id="5" name="Rectangle 1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5367" name="Text Box 1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5368" name="Picture 17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5369" name="Text Box 1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15365" name="8 CuadroTexto"/>
          <p:cNvSpPr txBox="1">
            <a:spLocks noChangeArrowheads="1"/>
          </p:cNvSpPr>
          <p:nvPr/>
        </p:nvSpPr>
        <p:spPr bwMode="auto">
          <a:xfrm>
            <a:off x="642910" y="4143380"/>
            <a:ext cx="8072437" cy="101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000" dirty="0" err="1">
                <a:solidFill>
                  <a:srgbClr val="FF0000"/>
                </a:solidFill>
              </a:rPr>
              <a:t>These</a:t>
            </a:r>
            <a:r>
              <a:rPr lang="es-AR" sz="2000" dirty="0">
                <a:solidFill>
                  <a:srgbClr val="FF0000"/>
                </a:solidFill>
              </a:rPr>
              <a:t> are flat </a:t>
            </a:r>
            <a:r>
              <a:rPr lang="es-AR" sz="2000" dirty="0" err="1">
                <a:solidFill>
                  <a:srgbClr val="FF0000"/>
                </a:solidFill>
              </a:rPr>
              <a:t>spectral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indices</a:t>
            </a:r>
            <a:r>
              <a:rPr lang="es-AR" sz="2000" dirty="0">
                <a:solidFill>
                  <a:srgbClr val="FF0000"/>
                </a:solidFill>
              </a:rPr>
              <a:t> of NON-THERMAL ORIGIN. </a:t>
            </a:r>
            <a:r>
              <a:rPr lang="es-AR" sz="2000" dirty="0" err="1">
                <a:solidFill>
                  <a:srgbClr val="FF0000"/>
                </a:solidFill>
              </a:rPr>
              <a:t>For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example</a:t>
            </a:r>
            <a:r>
              <a:rPr lang="es-AR" sz="2000" dirty="0">
                <a:solidFill>
                  <a:srgbClr val="FF0000"/>
                </a:solidFill>
              </a:rPr>
              <a:t> </a:t>
            </a:r>
            <a:r>
              <a:rPr lang="es-AR" sz="2000" dirty="0" err="1">
                <a:solidFill>
                  <a:srgbClr val="FF0000"/>
                </a:solidFill>
              </a:rPr>
              <a:t>if</a:t>
            </a:r>
            <a:r>
              <a:rPr lang="es-AR" sz="2000" dirty="0">
                <a:solidFill>
                  <a:srgbClr val="FF0000"/>
                </a:solidFill>
              </a:rPr>
              <a:t> a SNR </a:t>
            </a:r>
            <a:r>
              <a:rPr lang="es-AR" sz="2000" dirty="0" err="1">
                <a:solidFill>
                  <a:srgbClr val="FF0000"/>
                </a:solidFill>
              </a:rPr>
              <a:t>blast</a:t>
            </a:r>
            <a:r>
              <a:rPr lang="es-AR" sz="2000" dirty="0">
                <a:solidFill>
                  <a:srgbClr val="FF0000"/>
                </a:solidFill>
              </a:rPr>
              <a:t> wave </a:t>
            </a:r>
            <a:r>
              <a:rPr lang="es-AR" sz="2000" dirty="0" err="1">
                <a:solidFill>
                  <a:srgbClr val="FF0000"/>
                </a:solidFill>
              </a:rPr>
              <a:t>impacts</a:t>
            </a:r>
            <a:r>
              <a:rPr lang="es-AR" sz="2000" dirty="0">
                <a:solidFill>
                  <a:srgbClr val="FF0000"/>
                </a:solidFill>
              </a:rPr>
              <a:t> a dense </a:t>
            </a:r>
            <a:r>
              <a:rPr lang="es-AR" sz="2000" dirty="0" err="1">
                <a:solidFill>
                  <a:srgbClr val="FF0000"/>
                </a:solidFill>
              </a:rPr>
              <a:t>cloud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strong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post shock 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compression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+ 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higher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Mach 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numbers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and/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or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higher</a:t>
            </a:r>
            <a:r>
              <a:rPr lang="es-AR" sz="2000" dirty="0">
                <a:solidFill>
                  <a:srgbClr val="FF0000"/>
                </a:solidFill>
                <a:sym typeface="Wingdings" pitchFamily="2" charset="2"/>
              </a:rPr>
              <a:t> B </a:t>
            </a:r>
            <a:r>
              <a:rPr lang="es-AR" sz="2000" dirty="0" err="1">
                <a:solidFill>
                  <a:srgbClr val="FF0000"/>
                </a:solidFill>
                <a:sym typeface="Wingdings" pitchFamily="2" charset="2"/>
              </a:rPr>
              <a:t>field</a:t>
            </a:r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57224" y="5357826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Steeper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indices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are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obtained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Mach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number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shocks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27 Grupo"/>
          <p:cNvGrpSpPr/>
          <p:nvPr/>
        </p:nvGrpSpPr>
        <p:grpSpPr>
          <a:xfrm>
            <a:off x="5019288" y="1857364"/>
            <a:ext cx="4124712" cy="2428646"/>
            <a:chOff x="5019288" y="1285860"/>
            <a:chExt cx="4124712" cy="2428646"/>
          </a:xfrm>
        </p:grpSpPr>
        <p:pic>
          <p:nvPicPr>
            <p:cNvPr id="3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13580" t="40625" r="48621" b="17416"/>
            <a:stretch>
              <a:fillRect/>
            </a:stretch>
          </p:blipFill>
          <p:spPr bwMode="auto">
            <a:xfrm>
              <a:off x="5019288" y="1285860"/>
              <a:ext cx="4124712" cy="242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500826" y="2428868"/>
              <a:ext cx="2207083" cy="705091"/>
            </a:xfrm>
            <a:custGeom>
              <a:avLst/>
              <a:gdLst>
                <a:gd name="T0" fmla="*/ 0 w 2766"/>
                <a:gd name="T1" fmla="*/ 666 h 666"/>
                <a:gd name="T2" fmla="*/ 106 w 2766"/>
                <a:gd name="T3" fmla="*/ 76 h 666"/>
                <a:gd name="T4" fmla="*/ 410 w 2766"/>
                <a:gd name="T5" fmla="*/ 212 h 666"/>
                <a:gd name="T6" fmla="*/ 425 w 2766"/>
                <a:gd name="T7" fmla="*/ 258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6"/>
                <a:gd name="T13" fmla="*/ 0 h 666"/>
                <a:gd name="T14" fmla="*/ 2766 w 2766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6" h="666">
                  <a:moveTo>
                    <a:pt x="0" y="666"/>
                  </a:moveTo>
                  <a:cubicBezTo>
                    <a:pt x="113" y="409"/>
                    <a:pt x="227" y="152"/>
                    <a:pt x="635" y="76"/>
                  </a:cubicBezTo>
                  <a:cubicBezTo>
                    <a:pt x="1043" y="0"/>
                    <a:pt x="2132" y="182"/>
                    <a:pt x="2449" y="212"/>
                  </a:cubicBezTo>
                  <a:cubicBezTo>
                    <a:pt x="2766" y="242"/>
                    <a:pt x="2517" y="258"/>
                    <a:pt x="2540" y="25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31" name="Group 38"/>
          <p:cNvGrpSpPr>
            <a:grpSpLocks/>
          </p:cNvGrpSpPr>
          <p:nvPr/>
        </p:nvGrpSpPr>
        <p:grpSpPr bwMode="auto">
          <a:xfrm>
            <a:off x="34925" y="6308725"/>
            <a:ext cx="9144000" cy="549275"/>
            <a:chOff x="0" y="3974"/>
            <a:chExt cx="5760" cy="346"/>
          </a:xfrm>
        </p:grpSpPr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" name="Text Box 40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4" name="Picture 41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 Box 42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428596" y="3714752"/>
            <a:ext cx="4537603" cy="2085874"/>
            <a:chOff x="857224" y="571480"/>
            <a:chExt cx="4537603" cy="2085874"/>
          </a:xfrm>
        </p:grpSpPr>
        <p:grpSp>
          <p:nvGrpSpPr>
            <p:cNvPr id="24" name="23 Grupo"/>
            <p:cNvGrpSpPr/>
            <p:nvPr/>
          </p:nvGrpSpPr>
          <p:grpSpPr>
            <a:xfrm>
              <a:off x="1000100" y="571480"/>
              <a:ext cx="4394727" cy="2085874"/>
              <a:chOff x="1571604" y="4529257"/>
              <a:chExt cx="4394727" cy="2085874"/>
            </a:xfrm>
          </p:grpSpPr>
          <p:sp>
            <p:nvSpPr>
              <p:cNvPr id="16" name="15 Anillo"/>
              <p:cNvSpPr/>
              <p:nvPr/>
            </p:nvSpPr>
            <p:spPr>
              <a:xfrm rot="5400000">
                <a:off x="4547125" y="4493158"/>
                <a:ext cx="1383108" cy="1455305"/>
              </a:xfrm>
              <a:prstGeom prst="donut">
                <a:avLst/>
              </a:prstGeom>
              <a:gradFill>
                <a:gsLst>
                  <a:gs pos="0">
                    <a:srgbClr val="000000"/>
                  </a:gs>
                  <a:gs pos="20000">
                    <a:srgbClr val="000040"/>
                  </a:gs>
                  <a:gs pos="50000">
                    <a:srgbClr val="400040"/>
                  </a:gs>
                  <a:gs pos="75000">
                    <a:srgbClr val="8F0040"/>
                  </a:gs>
                  <a:gs pos="89999">
                    <a:srgbClr val="F27300"/>
                  </a:gs>
                  <a:gs pos="100000">
                    <a:srgbClr val="FFBF00"/>
                  </a:gs>
                </a:gsLst>
                <a:lin ang="5400000" scaled="0"/>
              </a:gradFill>
              <a:scene3d>
                <a:camera prst="orthographicFront"/>
                <a:lightRig rig="threePt" dir="t"/>
              </a:scene3d>
              <a:sp3d prstMaterial="powder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17 Conector recto de flecha"/>
              <p:cNvCxnSpPr/>
              <p:nvPr/>
            </p:nvCxnSpPr>
            <p:spPr>
              <a:xfrm flipV="1">
                <a:off x="2500298" y="5564728"/>
                <a:ext cx="1857388" cy="79323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" name="Picture 3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71604" y="6000768"/>
                <a:ext cx="896938" cy="614363"/>
              </a:xfrm>
              <a:prstGeom prst="rect">
                <a:avLst/>
              </a:prstGeom>
              <a:gradFill rotWithShape="1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22 CuadroTexto"/>
              <p:cNvSpPr txBox="1"/>
              <p:nvPr/>
            </p:nvSpPr>
            <p:spPr>
              <a:xfrm>
                <a:off x="4857752" y="4993224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AR" dirty="0" smtClean="0"/>
                  <a:t>SNR</a:t>
                </a:r>
                <a:endParaRPr lang="es-ES" dirty="0"/>
              </a:p>
            </p:txBody>
          </p:sp>
          <p:sp>
            <p:nvSpPr>
              <p:cNvPr id="15" name="14 Nube"/>
              <p:cNvSpPr/>
              <p:nvPr/>
            </p:nvSpPr>
            <p:spPr>
              <a:xfrm>
                <a:off x="4214810" y="5000636"/>
                <a:ext cx="357190" cy="992720"/>
              </a:xfrm>
              <a:prstGeom prst="cloud">
                <a:avLst/>
              </a:prstGeom>
              <a:gradFill flip="none"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108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6" name="35 CuadroTexto"/>
            <p:cNvSpPr txBox="1"/>
            <p:nvPr/>
          </p:nvSpPr>
          <p:spPr>
            <a:xfrm>
              <a:off x="857224" y="857232"/>
              <a:ext cx="2544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SNR / molecular </a:t>
              </a:r>
              <a:r>
                <a:rPr lang="es-AR" dirty="0" err="1" smtClean="0"/>
                <a:t>cloud</a:t>
              </a:r>
              <a:endParaRPr lang="es-ES" dirty="0"/>
            </a:p>
          </p:txBody>
        </p:sp>
      </p:grpSp>
      <p:grpSp>
        <p:nvGrpSpPr>
          <p:cNvPr id="30" name="29 Grupo"/>
          <p:cNvGrpSpPr/>
          <p:nvPr/>
        </p:nvGrpSpPr>
        <p:grpSpPr>
          <a:xfrm>
            <a:off x="357158" y="357166"/>
            <a:ext cx="5705239" cy="2641438"/>
            <a:chOff x="357158" y="3143248"/>
            <a:chExt cx="5705239" cy="2641438"/>
          </a:xfrm>
        </p:grpSpPr>
        <p:grpSp>
          <p:nvGrpSpPr>
            <p:cNvPr id="27" name="26 Grupo"/>
            <p:cNvGrpSpPr/>
            <p:nvPr/>
          </p:nvGrpSpPr>
          <p:grpSpPr>
            <a:xfrm>
              <a:off x="357158" y="3143248"/>
              <a:ext cx="5705239" cy="2641438"/>
              <a:chOff x="1071538" y="2973561"/>
              <a:chExt cx="5705239" cy="2641438"/>
            </a:xfrm>
          </p:grpSpPr>
          <p:sp>
            <p:nvSpPr>
              <p:cNvPr id="9" name="Line 30"/>
              <p:cNvSpPr>
                <a:spLocks noChangeShapeType="1"/>
              </p:cNvSpPr>
              <p:nvPr/>
            </p:nvSpPr>
            <p:spPr bwMode="auto">
              <a:xfrm flipV="1">
                <a:off x="2000232" y="3857627"/>
                <a:ext cx="3429024" cy="15843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pic>
            <p:nvPicPr>
              <p:cNvPr id="11" name="Picture 3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71538" y="5000636"/>
                <a:ext cx="896938" cy="614363"/>
              </a:xfrm>
              <a:prstGeom prst="rect">
                <a:avLst/>
              </a:prstGeom>
              <a:gradFill rotWithShape="1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5" name="24 Grupo"/>
              <p:cNvGrpSpPr/>
              <p:nvPr/>
            </p:nvGrpSpPr>
            <p:grpSpPr>
              <a:xfrm>
                <a:off x="3428992" y="4000504"/>
                <a:ext cx="1104900" cy="1196975"/>
                <a:chOff x="6423031" y="2165334"/>
                <a:chExt cx="1104900" cy="1196975"/>
              </a:xfrm>
            </p:grpSpPr>
            <p:sp>
              <p:nvSpPr>
                <p:cNvPr id="12" name="Freeform 34"/>
                <p:cNvSpPr>
                  <a:spLocks/>
                </p:cNvSpPr>
                <p:nvPr/>
              </p:nvSpPr>
              <p:spPr bwMode="auto">
                <a:xfrm>
                  <a:off x="6423031" y="2165334"/>
                  <a:ext cx="1104900" cy="1196975"/>
                </a:xfrm>
                <a:custGeom>
                  <a:avLst/>
                  <a:gdLst>
                    <a:gd name="T0" fmla="*/ 64 w 696"/>
                    <a:gd name="T1" fmla="*/ 34 h 754"/>
                    <a:gd name="T2" fmla="*/ 112 w 696"/>
                    <a:gd name="T3" fmla="*/ 18 h 754"/>
                    <a:gd name="T4" fmla="*/ 136 w 696"/>
                    <a:gd name="T5" fmla="*/ 10 h 754"/>
                    <a:gd name="T6" fmla="*/ 312 w 696"/>
                    <a:gd name="T7" fmla="*/ 26 h 754"/>
                    <a:gd name="T8" fmla="*/ 360 w 696"/>
                    <a:gd name="T9" fmla="*/ 74 h 754"/>
                    <a:gd name="T10" fmla="*/ 488 w 696"/>
                    <a:gd name="T11" fmla="*/ 90 h 754"/>
                    <a:gd name="T12" fmla="*/ 648 w 696"/>
                    <a:gd name="T13" fmla="*/ 218 h 754"/>
                    <a:gd name="T14" fmla="*/ 672 w 696"/>
                    <a:gd name="T15" fmla="*/ 274 h 754"/>
                    <a:gd name="T16" fmla="*/ 696 w 696"/>
                    <a:gd name="T17" fmla="*/ 378 h 754"/>
                    <a:gd name="T18" fmla="*/ 688 w 696"/>
                    <a:gd name="T19" fmla="*/ 458 h 754"/>
                    <a:gd name="T20" fmla="*/ 672 w 696"/>
                    <a:gd name="T21" fmla="*/ 482 h 754"/>
                    <a:gd name="T22" fmla="*/ 656 w 696"/>
                    <a:gd name="T23" fmla="*/ 538 h 754"/>
                    <a:gd name="T24" fmla="*/ 608 w 696"/>
                    <a:gd name="T25" fmla="*/ 562 h 754"/>
                    <a:gd name="T26" fmla="*/ 496 w 696"/>
                    <a:gd name="T27" fmla="*/ 602 h 754"/>
                    <a:gd name="T28" fmla="*/ 440 w 696"/>
                    <a:gd name="T29" fmla="*/ 690 h 754"/>
                    <a:gd name="T30" fmla="*/ 376 w 696"/>
                    <a:gd name="T31" fmla="*/ 754 h 754"/>
                    <a:gd name="T32" fmla="*/ 304 w 696"/>
                    <a:gd name="T33" fmla="*/ 746 h 754"/>
                    <a:gd name="T34" fmla="*/ 256 w 696"/>
                    <a:gd name="T35" fmla="*/ 730 h 754"/>
                    <a:gd name="T36" fmla="*/ 160 w 696"/>
                    <a:gd name="T37" fmla="*/ 594 h 754"/>
                    <a:gd name="T38" fmla="*/ 152 w 696"/>
                    <a:gd name="T39" fmla="*/ 570 h 754"/>
                    <a:gd name="T40" fmla="*/ 104 w 696"/>
                    <a:gd name="T41" fmla="*/ 530 h 754"/>
                    <a:gd name="T42" fmla="*/ 56 w 696"/>
                    <a:gd name="T43" fmla="*/ 498 h 754"/>
                    <a:gd name="T44" fmla="*/ 16 w 696"/>
                    <a:gd name="T45" fmla="*/ 426 h 754"/>
                    <a:gd name="T46" fmla="*/ 24 w 696"/>
                    <a:gd name="T47" fmla="*/ 266 h 754"/>
                    <a:gd name="T48" fmla="*/ 64 w 696"/>
                    <a:gd name="T49" fmla="*/ 66 h 754"/>
                    <a:gd name="T50" fmla="*/ 96 w 696"/>
                    <a:gd name="T51" fmla="*/ 34 h 754"/>
                    <a:gd name="T52" fmla="*/ 120 w 696"/>
                    <a:gd name="T53" fmla="*/ 42 h 754"/>
                    <a:gd name="T54" fmla="*/ 64 w 696"/>
                    <a:gd name="T55" fmla="*/ 34 h 75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696"/>
                    <a:gd name="T85" fmla="*/ 0 h 754"/>
                    <a:gd name="T86" fmla="*/ 696 w 696"/>
                    <a:gd name="T87" fmla="*/ 754 h 754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696" h="754">
                      <a:moveTo>
                        <a:pt x="64" y="34"/>
                      </a:moveTo>
                      <a:cubicBezTo>
                        <a:pt x="80" y="29"/>
                        <a:pt x="96" y="23"/>
                        <a:pt x="112" y="18"/>
                      </a:cubicBezTo>
                      <a:cubicBezTo>
                        <a:pt x="120" y="15"/>
                        <a:pt x="136" y="10"/>
                        <a:pt x="136" y="10"/>
                      </a:cubicBezTo>
                      <a:cubicBezTo>
                        <a:pt x="195" y="13"/>
                        <a:pt x="259" y="0"/>
                        <a:pt x="312" y="26"/>
                      </a:cubicBezTo>
                      <a:cubicBezTo>
                        <a:pt x="454" y="97"/>
                        <a:pt x="263" y="9"/>
                        <a:pt x="360" y="74"/>
                      </a:cubicBezTo>
                      <a:cubicBezTo>
                        <a:pt x="396" y="98"/>
                        <a:pt x="445" y="86"/>
                        <a:pt x="488" y="90"/>
                      </a:cubicBezTo>
                      <a:cubicBezTo>
                        <a:pt x="538" y="140"/>
                        <a:pt x="606" y="156"/>
                        <a:pt x="648" y="218"/>
                      </a:cubicBezTo>
                      <a:cubicBezTo>
                        <a:pt x="671" y="310"/>
                        <a:pt x="639" y="197"/>
                        <a:pt x="672" y="274"/>
                      </a:cubicBezTo>
                      <a:cubicBezTo>
                        <a:pt x="685" y="304"/>
                        <a:pt x="691" y="346"/>
                        <a:pt x="696" y="378"/>
                      </a:cubicBezTo>
                      <a:cubicBezTo>
                        <a:pt x="693" y="405"/>
                        <a:pt x="694" y="432"/>
                        <a:pt x="688" y="458"/>
                      </a:cubicBezTo>
                      <a:cubicBezTo>
                        <a:pt x="686" y="467"/>
                        <a:pt x="676" y="473"/>
                        <a:pt x="672" y="482"/>
                      </a:cubicBezTo>
                      <a:cubicBezTo>
                        <a:pt x="671" y="485"/>
                        <a:pt x="661" y="532"/>
                        <a:pt x="656" y="538"/>
                      </a:cubicBezTo>
                      <a:cubicBezTo>
                        <a:pt x="641" y="557"/>
                        <a:pt x="627" y="552"/>
                        <a:pt x="608" y="562"/>
                      </a:cubicBezTo>
                      <a:cubicBezTo>
                        <a:pt x="571" y="580"/>
                        <a:pt x="537" y="592"/>
                        <a:pt x="496" y="602"/>
                      </a:cubicBezTo>
                      <a:cubicBezTo>
                        <a:pt x="476" y="632"/>
                        <a:pt x="461" y="661"/>
                        <a:pt x="440" y="690"/>
                      </a:cubicBezTo>
                      <a:cubicBezTo>
                        <a:pt x="429" y="724"/>
                        <a:pt x="405" y="735"/>
                        <a:pt x="376" y="754"/>
                      </a:cubicBezTo>
                      <a:cubicBezTo>
                        <a:pt x="352" y="751"/>
                        <a:pt x="328" y="751"/>
                        <a:pt x="304" y="746"/>
                      </a:cubicBezTo>
                      <a:cubicBezTo>
                        <a:pt x="287" y="743"/>
                        <a:pt x="256" y="730"/>
                        <a:pt x="256" y="730"/>
                      </a:cubicBezTo>
                      <a:cubicBezTo>
                        <a:pt x="231" y="697"/>
                        <a:pt x="172" y="629"/>
                        <a:pt x="160" y="594"/>
                      </a:cubicBezTo>
                      <a:cubicBezTo>
                        <a:pt x="157" y="586"/>
                        <a:pt x="157" y="577"/>
                        <a:pt x="152" y="570"/>
                      </a:cubicBezTo>
                      <a:cubicBezTo>
                        <a:pt x="139" y="554"/>
                        <a:pt x="120" y="543"/>
                        <a:pt x="104" y="530"/>
                      </a:cubicBezTo>
                      <a:cubicBezTo>
                        <a:pt x="89" y="518"/>
                        <a:pt x="56" y="498"/>
                        <a:pt x="56" y="498"/>
                      </a:cubicBezTo>
                      <a:cubicBezTo>
                        <a:pt x="40" y="474"/>
                        <a:pt x="32" y="450"/>
                        <a:pt x="16" y="426"/>
                      </a:cubicBezTo>
                      <a:cubicBezTo>
                        <a:pt x="8" y="370"/>
                        <a:pt x="6" y="321"/>
                        <a:pt x="24" y="266"/>
                      </a:cubicBezTo>
                      <a:cubicBezTo>
                        <a:pt x="34" y="199"/>
                        <a:pt x="0" y="87"/>
                        <a:pt x="64" y="66"/>
                      </a:cubicBezTo>
                      <a:cubicBezTo>
                        <a:pt x="75" y="55"/>
                        <a:pt x="82" y="40"/>
                        <a:pt x="96" y="34"/>
                      </a:cubicBezTo>
                      <a:cubicBezTo>
                        <a:pt x="104" y="31"/>
                        <a:pt x="128" y="42"/>
                        <a:pt x="120" y="42"/>
                      </a:cubicBezTo>
                      <a:cubicBezTo>
                        <a:pt x="101" y="42"/>
                        <a:pt x="83" y="37"/>
                        <a:pt x="64" y="3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" name="Text Box 35"/>
                <p:cNvSpPr txBox="1">
                  <a:spLocks noChangeArrowheads="1"/>
                </p:cNvSpPr>
                <p:nvPr/>
              </p:nvSpPr>
              <p:spPr bwMode="auto">
                <a:xfrm rot="10800000" flipV="1">
                  <a:off x="6780221" y="2603250"/>
                  <a:ext cx="476250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HII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6" name="25 Grupo"/>
              <p:cNvGrpSpPr/>
              <p:nvPr/>
            </p:nvGrpSpPr>
            <p:grpSpPr>
              <a:xfrm rot="15381140">
                <a:off x="5357570" y="3009660"/>
                <a:ext cx="1455305" cy="1383108"/>
                <a:chOff x="7511391" y="591487"/>
                <a:chExt cx="1455305" cy="1383108"/>
              </a:xfrm>
            </p:grpSpPr>
            <p:sp>
              <p:nvSpPr>
                <p:cNvPr id="19" name="18 Anillo"/>
                <p:cNvSpPr/>
                <p:nvPr/>
              </p:nvSpPr>
              <p:spPr>
                <a:xfrm rot="4646340">
                  <a:off x="7547490" y="555388"/>
                  <a:ext cx="1383108" cy="1455305"/>
                </a:xfrm>
                <a:prstGeom prst="donut">
                  <a:avLst/>
                </a:prstGeom>
                <a:gradFill flip="none"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0" scaled="1"/>
                  <a:tileRect/>
                </a:gradFill>
                <a:scene3d>
                  <a:camera prst="orthographicFront"/>
                  <a:lightRig rig="threePt" dir="t"/>
                </a:scene3d>
                <a:sp3d prstMaterial="powder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20 CuadroTexto"/>
                <p:cNvSpPr txBox="1"/>
                <p:nvPr/>
              </p:nvSpPr>
              <p:spPr>
                <a:xfrm rot="6382426">
                  <a:off x="7929586" y="1142984"/>
                  <a:ext cx="6719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AR" dirty="0" smtClean="0"/>
                    <a:t>SNR</a:t>
                  </a:r>
                  <a:endParaRPr lang="es-ES" dirty="0"/>
                </a:p>
              </p:txBody>
            </p:sp>
          </p:grpSp>
        </p:grpSp>
        <p:sp>
          <p:nvSpPr>
            <p:cNvPr id="37" name="36 CuadroTexto"/>
            <p:cNvSpPr txBox="1"/>
            <p:nvPr/>
          </p:nvSpPr>
          <p:spPr>
            <a:xfrm>
              <a:off x="1142976" y="3714752"/>
              <a:ext cx="3223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err="1" smtClean="0"/>
                <a:t>Ionized</a:t>
              </a:r>
              <a:r>
                <a:rPr lang="es-AR" dirty="0" smtClean="0"/>
                <a:t> gas </a:t>
              </a:r>
              <a:r>
                <a:rPr lang="es-AR" dirty="0" err="1" smtClean="0"/>
                <a:t>along</a:t>
              </a:r>
              <a:r>
                <a:rPr lang="es-AR" dirty="0" smtClean="0"/>
                <a:t> line of </a:t>
              </a:r>
              <a:r>
                <a:rPr lang="es-AR" dirty="0" err="1" smtClean="0"/>
                <a:t>sight</a:t>
              </a:r>
              <a:endParaRPr lang="es-E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>
            <a:spLocks noChangeArrowheads="1"/>
          </p:cNvSpPr>
          <p:nvPr/>
        </p:nvSpPr>
        <p:spPr bwMode="auto">
          <a:xfrm>
            <a:off x="1928794" y="214290"/>
            <a:ext cx="5897768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800" dirty="0" smtClean="0">
                <a:solidFill>
                  <a:schemeClr val="bg1"/>
                </a:solidFill>
              </a:rPr>
              <a:t>Flat radio </a:t>
            </a:r>
            <a:r>
              <a:rPr lang="es-AR" sz="2800" dirty="0" err="1">
                <a:solidFill>
                  <a:schemeClr val="bg1"/>
                </a:solidFill>
              </a:rPr>
              <a:t>spectral</a:t>
            </a:r>
            <a:r>
              <a:rPr lang="es-AR" sz="2800" dirty="0">
                <a:solidFill>
                  <a:schemeClr val="bg1"/>
                </a:solidFill>
              </a:rPr>
              <a:t> </a:t>
            </a:r>
            <a:r>
              <a:rPr lang="es-AR" sz="2800" dirty="0" err="1">
                <a:solidFill>
                  <a:schemeClr val="bg1"/>
                </a:solidFill>
              </a:rPr>
              <a:t>index</a:t>
            </a:r>
            <a:r>
              <a:rPr lang="es-AR" sz="2800" dirty="0">
                <a:solidFill>
                  <a:schemeClr val="bg1"/>
                </a:solidFill>
              </a:rPr>
              <a:t>  </a:t>
            </a:r>
            <a:r>
              <a:rPr lang="el-GR" sz="2800" dirty="0">
                <a:solidFill>
                  <a:schemeClr val="bg1"/>
                </a:solidFill>
              </a:rPr>
              <a:t>α</a:t>
            </a:r>
            <a:r>
              <a:rPr lang="es-AR" sz="2800" dirty="0">
                <a:solidFill>
                  <a:schemeClr val="bg1"/>
                </a:solidFill>
              </a:rPr>
              <a:t> (S </a:t>
            </a:r>
            <a:r>
              <a:rPr lang="el-GR" sz="2800" dirty="0">
                <a:solidFill>
                  <a:schemeClr val="bg1"/>
                </a:solidFill>
              </a:rPr>
              <a:t>∝</a:t>
            </a:r>
            <a:r>
              <a:rPr lang="el-GR" sz="2800" dirty="0">
                <a:solidFill>
                  <a:schemeClr val="bg1"/>
                </a:solidFill>
                <a:sym typeface="Symbol" pitchFamily="18" charset="2"/>
              </a:rPr>
              <a:t></a:t>
            </a:r>
            <a:r>
              <a:rPr lang="es-AR" sz="28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el-GR" sz="2800" baseline="30000" dirty="0">
                <a:solidFill>
                  <a:schemeClr val="bg1"/>
                </a:solidFill>
              </a:rPr>
              <a:t>α</a:t>
            </a:r>
            <a:r>
              <a:rPr lang="es-AR" sz="2800" baseline="30000" dirty="0">
                <a:solidFill>
                  <a:schemeClr val="bg1"/>
                </a:solidFill>
              </a:rPr>
              <a:t>  </a:t>
            </a:r>
            <a:r>
              <a:rPr lang="es-AR" sz="2800" dirty="0">
                <a:solidFill>
                  <a:schemeClr val="bg1"/>
                </a:solidFill>
              </a:rPr>
              <a:t>)</a:t>
            </a:r>
            <a:endParaRPr lang="es-ES" sz="2800" baseline="30000" dirty="0">
              <a:solidFill>
                <a:schemeClr val="bg1"/>
              </a:solidFill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4925" y="6308725"/>
            <a:ext cx="9144000" cy="549275"/>
            <a:chOff x="0" y="3974"/>
            <a:chExt cx="5760" cy="346"/>
          </a:xfrm>
        </p:grpSpPr>
        <p:sp>
          <p:nvSpPr>
            <p:cNvPr id="4" name="Rectangle 1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" name="Text Box 1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6" name="Picture 17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8" name="7 CuadroTexto"/>
          <p:cNvSpPr txBox="1"/>
          <p:nvPr/>
        </p:nvSpPr>
        <p:spPr>
          <a:xfrm>
            <a:off x="500034" y="1341767"/>
            <a:ext cx="2068195" cy="10156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Intrinsic</a:t>
            </a:r>
            <a:endParaRPr lang="es-A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s-AR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NON-THERMAL</a:t>
            </a:r>
            <a:endParaRPr lang="es-E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6207" y="3929066"/>
            <a:ext cx="1821216" cy="10156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Extrinsic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          </a:t>
            </a:r>
          </a:p>
          <a:p>
            <a:pPr algn="ctr"/>
            <a:endParaRPr lang="es-A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THERMAL</a:t>
            </a:r>
            <a:endParaRPr lang="es-E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1" name="10 Conector recto de flecha"/>
          <p:cNvCxnSpPr/>
          <p:nvPr/>
        </p:nvCxnSpPr>
        <p:spPr>
          <a:xfrm>
            <a:off x="2643174" y="1714488"/>
            <a:ext cx="714380" cy="158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/>
          <p:cNvCxnSpPr/>
          <p:nvPr/>
        </p:nvCxnSpPr>
        <p:spPr>
          <a:xfrm flipV="1">
            <a:off x="2571736" y="3929066"/>
            <a:ext cx="857256" cy="571504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>
            <a:off x="2571736" y="4572008"/>
            <a:ext cx="928694" cy="428628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CuadroTexto"/>
          <p:cNvSpPr txBox="1"/>
          <p:nvPr/>
        </p:nvSpPr>
        <p:spPr>
          <a:xfrm>
            <a:off x="3643306" y="3357562"/>
            <a:ext cx="2928958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Ionized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gas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along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line of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sight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         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643306" y="4786322"/>
            <a:ext cx="2928958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J-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type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dissociative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shock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impacting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on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a molecular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cloud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collisional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ionization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6786578" y="2857496"/>
            <a:ext cx="2357422" cy="1357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MIR +FIR 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Spitzer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algn="ctr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Catalogues 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of HII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regions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6786578" y="4714884"/>
            <a:ext cx="2143140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accent6">
                    <a:lumMod val="75000"/>
                  </a:schemeClr>
                </a:solidFill>
              </a:rPr>
              <a:t>NIR 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(2MASS)</a:t>
            </a:r>
            <a:endParaRPr lang="es-E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Lines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of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multi-ionized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species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NeII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NeIII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SiII</a:t>
            </a:r>
            <a:r>
              <a:rPr lang="es-A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6">
                    <a:lumMod val="75000"/>
                  </a:schemeClr>
                </a:solidFill>
              </a:rPr>
              <a:t>SIII</a:t>
            </a:r>
            <a:endParaRPr lang="es-AR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22 Rectángulo redondeado"/>
          <p:cNvSpPr/>
          <p:nvPr/>
        </p:nvSpPr>
        <p:spPr>
          <a:xfrm>
            <a:off x="6643702" y="1285860"/>
            <a:ext cx="2500298" cy="142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accent2">
                    <a:lumMod val="75000"/>
                  </a:schemeClr>
                </a:solidFill>
              </a:rPr>
              <a:t>Radio continuum</a:t>
            </a:r>
          </a:p>
          <a:p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regions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</a:rPr>
              <a:t>low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 coincide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with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bright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synchrotron</a:t>
            </a:r>
            <a:r>
              <a:rPr lang="es-AR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 </a:t>
            </a:r>
            <a:r>
              <a:rPr lang="es-AR" dirty="0" err="1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emission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571868" y="1000108"/>
            <a:ext cx="3000396" cy="193899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Fermi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acceleration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at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sites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with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stronger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postshock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compression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Higher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Mach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number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shocks –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higher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compression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of B </a:t>
            </a:r>
            <a:r>
              <a:rPr lang="es-AR" sz="2000" dirty="0" err="1" smtClean="0">
                <a:solidFill>
                  <a:schemeClr val="accent6">
                    <a:lumMod val="75000"/>
                  </a:schemeClr>
                </a:solidFill>
              </a:rPr>
              <a:t>fields</a:t>
            </a:r>
            <a:r>
              <a:rPr lang="es-AR" sz="2000" dirty="0" smtClean="0">
                <a:solidFill>
                  <a:schemeClr val="accent6">
                    <a:lumMod val="75000"/>
                  </a:schemeClr>
                </a:solidFill>
              </a:rPr>
              <a:t>         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857224" y="785794"/>
            <a:ext cx="1007007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AR" sz="2400" dirty="0" err="1" smtClean="0">
                <a:solidFill>
                  <a:schemeClr val="bg1"/>
                </a:solidFill>
              </a:rPr>
              <a:t>Origin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143768" y="785794"/>
            <a:ext cx="920445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s-AR" sz="2400" dirty="0" err="1" smtClean="0">
                <a:solidFill>
                  <a:schemeClr val="bg1"/>
                </a:solidFill>
              </a:rPr>
              <a:t>Proof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ontinuo_molec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196975"/>
            <a:ext cx="8820150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325563" y="333375"/>
            <a:ext cx="649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48"/>
                </a:solidFill>
              </a:rPr>
              <a:t>SNR W44 evolving in a molecular environment</a:t>
            </a:r>
            <a:endParaRPr lang="es-ES" sz="2400">
              <a:solidFill>
                <a:srgbClr val="000048"/>
              </a:solidFill>
            </a:endParaRP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5651500" y="4868863"/>
            <a:ext cx="215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aseline="30000">
                <a:solidFill>
                  <a:srgbClr val="000048"/>
                </a:solidFill>
              </a:rPr>
              <a:t>13</a:t>
            </a:r>
            <a:r>
              <a:rPr lang="en-US" sz="2400">
                <a:solidFill>
                  <a:srgbClr val="000048"/>
                </a:solidFill>
              </a:rPr>
              <a:t>CO emission</a:t>
            </a:r>
            <a:endParaRPr lang="es-ES" sz="2400">
              <a:solidFill>
                <a:srgbClr val="000048"/>
              </a:solidFill>
            </a:endParaRPr>
          </a:p>
        </p:txBody>
      </p:sp>
      <p:grpSp>
        <p:nvGrpSpPr>
          <p:cNvPr id="18437" name="Group 7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78856" name="Rectangle 8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8439" name="Text Box 9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8440" name="Picture 10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441" name="Text Box 11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0"/>
          <p:cNvGrpSpPr>
            <a:grpSpLocks/>
          </p:cNvGrpSpPr>
          <p:nvPr/>
        </p:nvGrpSpPr>
        <p:grpSpPr bwMode="auto">
          <a:xfrm>
            <a:off x="1214438" y="642938"/>
            <a:ext cx="7000875" cy="5143500"/>
            <a:chOff x="1837" y="1434"/>
            <a:chExt cx="3590" cy="2382"/>
          </a:xfrm>
        </p:grpSpPr>
        <p:pic>
          <p:nvPicPr>
            <p:cNvPr id="19459" name="Picture 17" descr="w44_spectral_maps"/>
            <p:cNvPicPr>
              <a:picLocks noChangeAspect="1" noChangeArrowheads="1"/>
            </p:cNvPicPr>
            <p:nvPr/>
          </p:nvPicPr>
          <p:blipFill>
            <a:blip r:embed="rId2" cstate="print"/>
            <a:srcRect l="60394"/>
            <a:stretch>
              <a:fillRect/>
            </a:stretch>
          </p:blipFill>
          <p:spPr bwMode="auto">
            <a:xfrm>
              <a:off x="2517" y="1434"/>
              <a:ext cx="2313" cy="2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0" name="Text Box 19"/>
            <p:cNvSpPr txBox="1">
              <a:spLocks noChangeArrowheads="1"/>
            </p:cNvSpPr>
            <p:nvPr/>
          </p:nvSpPr>
          <p:spPr bwMode="auto">
            <a:xfrm>
              <a:off x="1837" y="3566"/>
              <a:ext cx="359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48"/>
                  </a:solidFill>
                </a:rPr>
                <a:t>radio spectrum between 330 MHz and 1420 MHz</a:t>
              </a:r>
              <a:endParaRPr lang="es-ES" sz="2000">
                <a:solidFill>
                  <a:srgbClr val="000048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52230" name="Rectangle 6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0488" name="Text Box 7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0489" name="Picture 8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0490" name="Text Box 9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grpSp>
        <p:nvGrpSpPr>
          <p:cNvPr id="20483" name="Group 15"/>
          <p:cNvGrpSpPr>
            <a:grpSpLocks/>
          </p:cNvGrpSpPr>
          <p:nvPr/>
        </p:nvGrpSpPr>
        <p:grpSpPr bwMode="auto">
          <a:xfrm>
            <a:off x="1928813" y="1714500"/>
            <a:ext cx="5651500" cy="4084638"/>
            <a:chOff x="158" y="255"/>
            <a:chExt cx="3560" cy="2573"/>
          </a:xfrm>
        </p:grpSpPr>
        <p:pic>
          <p:nvPicPr>
            <p:cNvPr id="20485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 l="18607" t="17958" r="21745" b="13063"/>
            <a:stretch>
              <a:fillRect/>
            </a:stretch>
          </p:blipFill>
          <p:spPr bwMode="auto">
            <a:xfrm>
              <a:off x="158" y="255"/>
              <a:ext cx="3560" cy="2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86" name="Oval 14"/>
            <p:cNvSpPr>
              <a:spLocks noChangeArrowheads="1"/>
            </p:cNvSpPr>
            <p:nvPr/>
          </p:nvSpPr>
          <p:spPr bwMode="auto">
            <a:xfrm>
              <a:off x="1247" y="709"/>
              <a:ext cx="544" cy="58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17412" name="Text Box 18"/>
          <p:cNvSpPr txBox="1">
            <a:spLocks noChangeArrowheads="1"/>
          </p:cNvSpPr>
          <p:nvPr/>
        </p:nvSpPr>
        <p:spPr bwMode="auto">
          <a:xfrm>
            <a:off x="2071688" y="785813"/>
            <a:ext cx="5456237" cy="4619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chemeClr val="bg1"/>
                </a:solidFill>
              </a:rPr>
              <a:t>Tomographic</a:t>
            </a:r>
            <a:r>
              <a:rPr lang="en-US" sz="2400" dirty="0">
                <a:solidFill>
                  <a:schemeClr val="bg1"/>
                </a:solidFill>
              </a:rPr>
              <a:t> spectral  analysis of W44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2" descr="SNR 0509-6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677863"/>
            <a:ext cx="8239125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107950" y="20638"/>
            <a:ext cx="8964613" cy="1463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400" dirty="0">
                <a:solidFill>
                  <a:schemeClr val="bg1"/>
                </a:solidFill>
              </a:rPr>
              <a:t>A Supernova Remnant (SNR) is the </a:t>
            </a:r>
            <a:r>
              <a:rPr lang="en-US" sz="2400" u="sng" dirty="0">
                <a:solidFill>
                  <a:srgbClr val="FFFF00"/>
                </a:solidFill>
              </a:rPr>
              <a:t>structure </a:t>
            </a:r>
            <a:r>
              <a:rPr lang="en-US" sz="2400" u="sng" dirty="0" smtClean="0">
                <a:solidFill>
                  <a:srgbClr val="FFFF00"/>
                </a:solidFill>
              </a:rPr>
              <a:t>and the </a:t>
            </a:r>
            <a:r>
              <a:rPr lang="en-US" sz="2400" u="sng" dirty="0">
                <a:solidFill>
                  <a:srgbClr val="FFFF00"/>
                </a:solidFill>
              </a:rPr>
              <a:t>products</a:t>
            </a:r>
            <a:r>
              <a:rPr lang="en-US" sz="2400" dirty="0">
                <a:solidFill>
                  <a:schemeClr val="bg1"/>
                </a:solidFill>
              </a:rPr>
              <a:t> created </a:t>
            </a:r>
            <a:r>
              <a:rPr lang="en-US" sz="2400" u="sng" dirty="0">
                <a:solidFill>
                  <a:srgbClr val="FFFF00"/>
                </a:solidFill>
              </a:rPr>
              <a:t>during</a:t>
            </a:r>
            <a:r>
              <a:rPr lang="en-US" sz="2400" dirty="0">
                <a:solidFill>
                  <a:schemeClr val="bg1"/>
                </a:solidFill>
              </a:rPr>
              <a:t> and </a:t>
            </a:r>
            <a:r>
              <a:rPr lang="en-US" sz="2400" u="sng" dirty="0">
                <a:solidFill>
                  <a:srgbClr val="FFFF00"/>
                </a:solidFill>
              </a:rPr>
              <a:t>after</a:t>
            </a:r>
            <a:r>
              <a:rPr lang="en-US" sz="2400" dirty="0">
                <a:solidFill>
                  <a:schemeClr val="bg1"/>
                </a:solidFill>
              </a:rPr>
              <a:t> the explosion and through the </a:t>
            </a:r>
            <a:r>
              <a:rPr lang="en-US" sz="2400" u="sng" dirty="0">
                <a:solidFill>
                  <a:srgbClr val="FFFF00"/>
                </a:solidFill>
              </a:rPr>
              <a:t>interaction</a:t>
            </a:r>
            <a:r>
              <a:rPr lang="en-US" sz="2400" dirty="0">
                <a:solidFill>
                  <a:schemeClr val="bg1"/>
                </a:solidFill>
              </a:rPr>
              <a:t> with the surrounding matter.</a:t>
            </a:r>
            <a:endParaRPr lang="es-ES" sz="2400" dirty="0"/>
          </a:p>
        </p:txBody>
      </p:sp>
      <p:grpSp>
        <p:nvGrpSpPr>
          <p:cNvPr id="3076" name="Group 28"/>
          <p:cNvGrpSpPr>
            <a:grpSpLocks/>
          </p:cNvGrpSpPr>
          <p:nvPr/>
        </p:nvGrpSpPr>
        <p:grpSpPr bwMode="auto">
          <a:xfrm>
            <a:off x="34925" y="6308725"/>
            <a:ext cx="9144000" cy="549275"/>
            <a:chOff x="0" y="3974"/>
            <a:chExt cx="5760" cy="346"/>
          </a:xfrm>
        </p:grpSpPr>
        <p:sp>
          <p:nvSpPr>
            <p:cNvPr id="30747" name="Rectangle 2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78" name="Text Box 23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079" name="Picture 24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80" name="Text Box 25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7"/>
          <p:cNvGrpSpPr>
            <a:grpSpLocks/>
          </p:cNvGrpSpPr>
          <p:nvPr/>
        </p:nvGrpSpPr>
        <p:grpSpPr bwMode="auto">
          <a:xfrm>
            <a:off x="3071802" y="928670"/>
            <a:ext cx="4572000" cy="4464050"/>
            <a:chOff x="2064" y="255"/>
            <a:chExt cx="3584" cy="3538"/>
          </a:xfrm>
        </p:grpSpPr>
        <p:pic>
          <p:nvPicPr>
            <p:cNvPr id="21514" name="Picture 8" descr="Figure11"/>
            <p:cNvPicPr>
              <a:picLocks noChangeAspect="1" noChangeArrowheads="1"/>
            </p:cNvPicPr>
            <p:nvPr/>
          </p:nvPicPr>
          <p:blipFill>
            <a:blip r:embed="rId2" cstate="print"/>
            <a:srcRect l="3656" t="1694" b="3198"/>
            <a:stretch>
              <a:fillRect/>
            </a:stretch>
          </p:blipFill>
          <p:spPr bwMode="auto">
            <a:xfrm>
              <a:off x="2064" y="255"/>
              <a:ext cx="3584" cy="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5" name="Oval 9"/>
            <p:cNvSpPr>
              <a:spLocks noChangeArrowheads="1"/>
            </p:cNvSpPr>
            <p:nvPr/>
          </p:nvSpPr>
          <p:spPr bwMode="auto">
            <a:xfrm>
              <a:off x="2064" y="1797"/>
              <a:ext cx="1270" cy="118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21508" name="Text Box 11"/>
          <p:cNvSpPr txBox="1">
            <a:spLocks noChangeArrowheads="1"/>
          </p:cNvSpPr>
          <p:nvPr/>
        </p:nvSpPr>
        <p:spPr bwMode="auto">
          <a:xfrm>
            <a:off x="5072066" y="285728"/>
            <a:ext cx="1014413" cy="519113"/>
          </a:xfrm>
          <a:prstGeom prst="rect">
            <a:avLst/>
          </a:prstGeom>
          <a:solidFill>
            <a:srgbClr val="00004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 44</a:t>
            </a:r>
            <a:endParaRPr lang="es-ES" sz="2800" dirty="0">
              <a:solidFill>
                <a:schemeClr val="bg1"/>
              </a:solidFill>
            </a:endParaRPr>
          </a:p>
        </p:txBody>
      </p:sp>
      <p:grpSp>
        <p:nvGrpSpPr>
          <p:cNvPr id="21509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53261" name="Rectangle 13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1511" name="Text Box 14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1512" name="Picture 15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1513" name="Text Box 16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12" name="11 CuadroTexto"/>
          <p:cNvSpPr txBox="1"/>
          <p:nvPr/>
        </p:nvSpPr>
        <p:spPr>
          <a:xfrm>
            <a:off x="3643306" y="5500702"/>
            <a:ext cx="3111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>
                <a:solidFill>
                  <a:schemeClr val="accent2">
                    <a:lumMod val="75000"/>
                  </a:schemeClr>
                </a:solidFill>
              </a:rPr>
              <a:t>Radio + 8 and 24 </a:t>
            </a:r>
            <a:r>
              <a:rPr lang="es-AR" sz="2000" dirty="0" err="1" smtClean="0">
                <a:solidFill>
                  <a:schemeClr val="accent2">
                    <a:lumMod val="75000"/>
                  </a:schemeClr>
                </a:solidFill>
              </a:rPr>
              <a:t>microns</a:t>
            </a:r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3680" t="1958"/>
          <a:stretch>
            <a:fillRect/>
          </a:stretch>
        </p:blipFill>
        <p:spPr bwMode="auto">
          <a:xfrm rot="4029624">
            <a:off x="202151" y="2309441"/>
            <a:ext cx="2829556" cy="231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67589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560" name="Text Box 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3561" name="Picture 7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3562" name="Text Box 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pic>
        <p:nvPicPr>
          <p:cNvPr id="23555" name="Picture 9" descr="W44-74mhz"/>
          <p:cNvPicPr>
            <a:picLocks noChangeAspect="1" noChangeArrowheads="1"/>
          </p:cNvPicPr>
          <p:nvPr/>
        </p:nvPicPr>
        <p:blipFill>
          <a:blip r:embed="rId3" cstate="print">
            <a:lum bright="18000" contrast="36000"/>
          </a:blip>
          <a:srcRect/>
          <a:stretch>
            <a:fillRect/>
          </a:stretch>
        </p:blipFill>
        <p:spPr bwMode="auto">
          <a:xfrm>
            <a:off x="1481138" y="549275"/>
            <a:ext cx="618172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1042988" y="620713"/>
            <a:ext cx="0" cy="54721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468313" y="2524125"/>
            <a:ext cx="636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15</a:t>
            </a:r>
            <a:r>
              <a:rPr lang="en-US" sz="2400" baseline="30000">
                <a:solidFill>
                  <a:srgbClr val="FF0000"/>
                </a:solidFill>
              </a:rPr>
              <a:t>o</a:t>
            </a:r>
            <a:endParaRPr lang="es-ES" sz="2400" baseline="30000">
              <a:solidFill>
                <a:srgbClr val="FF0000"/>
              </a:solidFill>
            </a:endParaRP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547813" y="0"/>
            <a:ext cx="6048375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Observing at low radio frequencies</a:t>
            </a:r>
            <a:endParaRPr lang="es-E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36513" y="188913"/>
            <a:ext cx="9431338" cy="6669087"/>
            <a:chOff x="-23" y="119"/>
            <a:chExt cx="5941" cy="4201"/>
          </a:xfrm>
        </p:grpSpPr>
        <p:pic>
          <p:nvPicPr>
            <p:cNvPr id="24584" name="Picture 3" descr="74-330TAPPB1"/>
            <p:cNvPicPr>
              <a:picLocks noChangeAspect="1" noChangeArrowheads="1"/>
            </p:cNvPicPr>
            <p:nvPr/>
          </p:nvPicPr>
          <p:blipFill>
            <a:blip r:embed="rId2" cstate="print"/>
            <a:srcRect l="7016"/>
            <a:stretch>
              <a:fillRect/>
            </a:stretch>
          </p:blipFill>
          <p:spPr bwMode="auto">
            <a:xfrm>
              <a:off x="-23" y="377"/>
              <a:ext cx="3300" cy="3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5" name="Picture 4" descr="ic443-330-linear"/>
            <p:cNvPicPr>
              <a:picLocks noChangeAspect="1" noChangeArrowheads="1"/>
            </p:cNvPicPr>
            <p:nvPr/>
          </p:nvPicPr>
          <p:blipFill>
            <a:blip r:embed="rId3" cstate="print"/>
            <a:srcRect l="21918" t="2719"/>
            <a:stretch>
              <a:fillRect/>
            </a:stretch>
          </p:blipFill>
          <p:spPr bwMode="auto">
            <a:xfrm>
              <a:off x="2630" y="493"/>
              <a:ext cx="3288" cy="3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xt Box 5"/>
            <p:cNvSpPr txBox="1">
              <a:spLocks noChangeArrowheads="1"/>
            </p:cNvSpPr>
            <p:nvPr/>
          </p:nvSpPr>
          <p:spPr bwMode="auto">
            <a:xfrm>
              <a:off x="868" y="119"/>
              <a:ext cx="4024" cy="2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First images of IC443 at low radio frequencies</a:t>
              </a:r>
              <a:endParaRPr lang="es-ES" sz="2400" dirty="0">
                <a:solidFill>
                  <a:schemeClr val="bg1"/>
                </a:solidFill>
              </a:endParaRPr>
            </a:p>
          </p:txBody>
        </p:sp>
        <p:sp>
          <p:nvSpPr>
            <p:cNvPr id="24587" name="Text Box 6"/>
            <p:cNvSpPr txBox="1">
              <a:spLocks noChangeArrowheads="1"/>
            </p:cNvSpPr>
            <p:nvPr/>
          </p:nvSpPr>
          <p:spPr bwMode="auto">
            <a:xfrm>
              <a:off x="634" y="3612"/>
              <a:ext cx="77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74 MHz</a:t>
              </a:r>
              <a:endParaRPr lang="es-ES" sz="2400">
                <a:solidFill>
                  <a:schemeClr val="bg1"/>
                </a:solidFill>
              </a:endParaRPr>
            </a:p>
          </p:txBody>
        </p:sp>
        <p:sp>
          <p:nvSpPr>
            <p:cNvPr id="24588" name="Text Box 7"/>
            <p:cNvSpPr txBox="1">
              <a:spLocks noChangeArrowheads="1"/>
            </p:cNvSpPr>
            <p:nvPr/>
          </p:nvSpPr>
          <p:spPr bwMode="auto">
            <a:xfrm>
              <a:off x="3175" y="3611"/>
              <a:ext cx="88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330 MHz</a:t>
              </a:r>
              <a:endParaRPr lang="es-E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24579" name="Group 8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60425" name="Rectangle 9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4581" name="Text Box 10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4582" name="Picture 11" descr="logo-iaf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4583" name="Text Box 12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024688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61444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5607" name="Text Box 5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5608" name="Picture 6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5609" name="Text Box 7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6596063" y="188913"/>
            <a:ext cx="25527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Radio and optical</a:t>
            </a:r>
          </a:p>
          <a:p>
            <a:pPr algn="ctr"/>
            <a:r>
              <a:rPr lang="en-US" sz="2400"/>
              <a:t>emissions</a:t>
            </a:r>
          </a:p>
          <a:p>
            <a:pPr algn="ctr"/>
            <a:r>
              <a:rPr lang="en-US" sz="2400"/>
              <a:t> in IC443</a:t>
            </a:r>
            <a:endParaRPr lang="es-ES" sz="2400"/>
          </a:p>
        </p:txBody>
      </p:sp>
      <p:sp>
        <p:nvSpPr>
          <p:cNvPr id="25605" name="Text Box 10"/>
          <p:cNvSpPr txBox="1">
            <a:spLocks noChangeArrowheads="1"/>
          </p:cNvSpPr>
          <p:nvPr/>
        </p:nvSpPr>
        <p:spPr bwMode="auto">
          <a:xfrm>
            <a:off x="6948488" y="5084763"/>
            <a:ext cx="21955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Castelletti, Dubner, Clarke &amp; Kassim 2011,</a:t>
            </a:r>
          </a:p>
          <a:p>
            <a:r>
              <a:rPr lang="en-US" i="1"/>
              <a:t>astro-ph </a:t>
            </a:r>
            <a:r>
              <a:rPr lang="es-ES" i="1"/>
              <a:t>1104.0205</a:t>
            </a:r>
            <a:r>
              <a:rPr lang="es-E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8893" t="17000" r="20273" b="9291"/>
          <a:stretch>
            <a:fillRect/>
          </a:stretch>
        </p:blipFill>
        <p:spPr bwMode="auto">
          <a:xfrm>
            <a:off x="179388" y="620713"/>
            <a:ext cx="74168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7" name="Group 4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6632" name="Text Box 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6633" name="Picture 7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6634" name="Text Box 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26628" name="Text Box 9"/>
          <p:cNvSpPr txBox="1">
            <a:spLocks noChangeArrowheads="1"/>
          </p:cNvSpPr>
          <p:nvPr/>
        </p:nvSpPr>
        <p:spPr bwMode="auto">
          <a:xfrm>
            <a:off x="519113" y="136525"/>
            <a:ext cx="7842250" cy="3667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Spectral index map constructed using VLA observations at 74 and 330 MHz</a:t>
            </a:r>
          </a:p>
        </p:txBody>
      </p:sp>
      <p:sp>
        <p:nvSpPr>
          <p:cNvPr id="26629" name="9 CuadroTexto"/>
          <p:cNvSpPr txBox="1">
            <a:spLocks noChangeArrowheads="1"/>
          </p:cNvSpPr>
          <p:nvPr/>
        </p:nvSpPr>
        <p:spPr bwMode="auto">
          <a:xfrm>
            <a:off x="2500313" y="1143000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/>
              <a:t>Thermal origin</a:t>
            </a:r>
            <a:endParaRPr lang="es-ES"/>
          </a:p>
        </p:txBody>
      </p:sp>
      <p:sp>
        <p:nvSpPr>
          <p:cNvPr id="26630" name="10 CuadroTexto"/>
          <p:cNvSpPr txBox="1">
            <a:spLocks noChangeArrowheads="1"/>
          </p:cNvSpPr>
          <p:nvPr/>
        </p:nvSpPr>
        <p:spPr bwMode="auto">
          <a:xfrm>
            <a:off x="2714625" y="4500563"/>
            <a:ext cx="215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/>
              <a:t>Non-Thermal origin</a:t>
            </a: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1 Imagen" descr="IC443-infrar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1071563"/>
            <a:ext cx="6357937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2 CuadroTexto"/>
          <p:cNvSpPr txBox="1">
            <a:spLocks noChangeArrowheads="1"/>
          </p:cNvSpPr>
          <p:nvPr/>
        </p:nvSpPr>
        <p:spPr bwMode="auto">
          <a:xfrm>
            <a:off x="3357563" y="357188"/>
            <a:ext cx="2378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/>
              <a:t>IC443 in infrared light</a:t>
            </a:r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3643306" y="3000372"/>
            <a:ext cx="3286148" cy="335758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5651500" y="1196975"/>
            <a:ext cx="291623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000" dirty="0" err="1" smtClean="0">
                <a:solidFill>
                  <a:srgbClr val="000048"/>
                </a:solidFill>
              </a:rPr>
              <a:t>The</a:t>
            </a:r>
            <a:r>
              <a:rPr lang="es-ES" sz="2000" dirty="0" smtClean="0">
                <a:solidFill>
                  <a:srgbClr val="000048"/>
                </a:solidFill>
              </a:rPr>
              <a:t> </a:t>
            </a:r>
            <a:r>
              <a:rPr lang="es-ES" sz="2000" dirty="0">
                <a:solidFill>
                  <a:srgbClr val="000048"/>
                </a:solidFill>
              </a:rPr>
              <a:t>top </a:t>
            </a:r>
            <a:r>
              <a:rPr lang="es-ES" sz="2000" dirty="0" err="1">
                <a:solidFill>
                  <a:srgbClr val="000048"/>
                </a:solidFill>
              </a:rPr>
              <a:t>half</a:t>
            </a:r>
            <a:r>
              <a:rPr lang="es-ES" sz="2000" dirty="0">
                <a:solidFill>
                  <a:srgbClr val="000048"/>
                </a:solidFill>
              </a:rPr>
              <a:t> </a:t>
            </a:r>
            <a:r>
              <a:rPr lang="es-ES" sz="2000" dirty="0" err="1">
                <a:solidFill>
                  <a:srgbClr val="000048"/>
                </a:solidFill>
              </a:rPr>
              <a:t>is</a:t>
            </a:r>
            <a:r>
              <a:rPr lang="es-ES" sz="2000" dirty="0">
                <a:solidFill>
                  <a:srgbClr val="000048"/>
                </a:solidFill>
              </a:rPr>
              <a:t> </a:t>
            </a:r>
            <a:r>
              <a:rPr lang="es-ES" sz="2000" dirty="0" err="1">
                <a:solidFill>
                  <a:srgbClr val="000048"/>
                </a:solidFill>
              </a:rPr>
              <a:t>emitting</a:t>
            </a:r>
            <a:r>
              <a:rPr lang="es-ES" sz="2000" dirty="0">
                <a:solidFill>
                  <a:srgbClr val="000048"/>
                </a:solidFill>
              </a:rPr>
              <a:t> light </a:t>
            </a:r>
            <a:r>
              <a:rPr lang="es-ES" sz="2000" dirty="0" err="1">
                <a:solidFill>
                  <a:srgbClr val="000048"/>
                </a:solidFill>
              </a:rPr>
              <a:t>from</a:t>
            </a:r>
            <a:r>
              <a:rPr lang="es-ES" sz="2000" dirty="0">
                <a:solidFill>
                  <a:srgbClr val="000048"/>
                </a:solidFill>
              </a:rPr>
              <a:t> Fe, Ne Si and </a:t>
            </a:r>
            <a:r>
              <a:rPr lang="es-ES" sz="2000" dirty="0" smtClean="0">
                <a:solidFill>
                  <a:srgbClr val="000048"/>
                </a:solidFill>
              </a:rPr>
              <a:t>O </a:t>
            </a:r>
            <a:r>
              <a:rPr lang="es-ES" sz="2000" dirty="0" err="1" smtClean="0">
                <a:solidFill>
                  <a:srgbClr val="000048"/>
                </a:solidFill>
              </a:rPr>
              <a:t>highly</a:t>
            </a:r>
            <a:r>
              <a:rPr lang="es-ES" sz="2000" dirty="0" smtClean="0">
                <a:solidFill>
                  <a:srgbClr val="000048"/>
                </a:solidFill>
              </a:rPr>
              <a:t> </a:t>
            </a:r>
            <a:r>
              <a:rPr lang="es-ES" sz="2000" dirty="0" err="1" smtClean="0">
                <a:solidFill>
                  <a:srgbClr val="000048"/>
                </a:solidFill>
              </a:rPr>
              <a:t>ionized</a:t>
            </a:r>
            <a:r>
              <a:rPr lang="es-ES" sz="2000" dirty="0" smtClean="0">
                <a:solidFill>
                  <a:srgbClr val="000048"/>
                </a:solidFill>
              </a:rPr>
              <a:t>. </a:t>
            </a:r>
          </a:p>
          <a:p>
            <a:pPr algn="just"/>
            <a:r>
              <a:rPr lang="es-ES" sz="2000" dirty="0" err="1" smtClean="0">
                <a:solidFill>
                  <a:srgbClr val="000048"/>
                </a:solidFill>
              </a:rPr>
              <a:t>The</a:t>
            </a:r>
            <a:r>
              <a:rPr lang="es-ES" sz="2000" dirty="0" smtClean="0">
                <a:solidFill>
                  <a:srgbClr val="000048"/>
                </a:solidFill>
              </a:rPr>
              <a:t> </a:t>
            </a:r>
            <a:r>
              <a:rPr lang="es-ES" sz="2000" dirty="0" err="1">
                <a:solidFill>
                  <a:srgbClr val="000048"/>
                </a:solidFill>
              </a:rPr>
              <a:t>bottom</a:t>
            </a:r>
            <a:r>
              <a:rPr lang="es-ES" sz="2000" dirty="0">
                <a:solidFill>
                  <a:srgbClr val="000048"/>
                </a:solidFill>
              </a:rPr>
              <a:t> </a:t>
            </a:r>
            <a:r>
              <a:rPr lang="es-ES" sz="2000" dirty="0" err="1">
                <a:solidFill>
                  <a:srgbClr val="000048"/>
                </a:solidFill>
              </a:rPr>
              <a:t>is</a:t>
            </a:r>
            <a:r>
              <a:rPr lang="es-ES" sz="2000" dirty="0">
                <a:solidFill>
                  <a:srgbClr val="000048"/>
                </a:solidFill>
              </a:rPr>
              <a:t> </a:t>
            </a:r>
            <a:r>
              <a:rPr lang="es-ES" sz="2000" dirty="0" err="1">
                <a:solidFill>
                  <a:srgbClr val="000048"/>
                </a:solidFill>
              </a:rPr>
              <a:t>primarily</a:t>
            </a:r>
            <a:r>
              <a:rPr lang="es-ES" sz="2000" dirty="0">
                <a:solidFill>
                  <a:srgbClr val="000048"/>
                </a:solidFill>
              </a:rPr>
              <a:t> </a:t>
            </a:r>
            <a:r>
              <a:rPr lang="es-ES" sz="2000" dirty="0" err="1">
                <a:solidFill>
                  <a:srgbClr val="000048"/>
                </a:solidFill>
              </a:rPr>
              <a:t>emitting</a:t>
            </a:r>
            <a:r>
              <a:rPr lang="es-ES" sz="2000" dirty="0">
                <a:solidFill>
                  <a:srgbClr val="000048"/>
                </a:solidFill>
              </a:rPr>
              <a:t> light </a:t>
            </a:r>
            <a:r>
              <a:rPr lang="es-ES" sz="2000" dirty="0" err="1">
                <a:solidFill>
                  <a:srgbClr val="000048"/>
                </a:solidFill>
              </a:rPr>
              <a:t>from</a:t>
            </a:r>
            <a:r>
              <a:rPr lang="es-ES" sz="2000" dirty="0">
                <a:solidFill>
                  <a:srgbClr val="000048"/>
                </a:solidFill>
              </a:rPr>
              <a:t> </a:t>
            </a:r>
            <a:r>
              <a:rPr lang="es-ES" sz="2000" dirty="0" smtClean="0">
                <a:solidFill>
                  <a:srgbClr val="000048"/>
                </a:solidFill>
              </a:rPr>
              <a:t>H2. </a:t>
            </a:r>
            <a:endParaRPr lang="es-ES" sz="2000" dirty="0">
              <a:solidFill>
                <a:srgbClr val="000048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 t="1132"/>
          <a:stretch>
            <a:fillRect/>
          </a:stretch>
        </p:blipFill>
        <p:spPr bwMode="auto">
          <a:xfrm>
            <a:off x="827088" y="260350"/>
            <a:ext cx="464185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867400" y="187325"/>
            <a:ext cx="240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48"/>
                </a:solidFill>
              </a:rPr>
              <a:t>IC443 in near IR</a:t>
            </a:r>
            <a:endParaRPr lang="es-ES" sz="2400">
              <a:solidFill>
                <a:srgbClr val="000048"/>
              </a:solidFill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2950" name="Rectangle 6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8680" name="Picture 8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8681" name="Text Box 9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3974" name="Rectangle 6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9704" name="Text Box 7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29705" name="Picture 8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29706" name="Text Box 9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grpSp>
        <p:nvGrpSpPr>
          <p:cNvPr id="19" name="18 Grupo"/>
          <p:cNvGrpSpPr/>
          <p:nvPr/>
        </p:nvGrpSpPr>
        <p:grpSpPr>
          <a:xfrm>
            <a:off x="1223963" y="260350"/>
            <a:ext cx="7712075" cy="5556250"/>
            <a:chOff x="1223963" y="260350"/>
            <a:chExt cx="7712075" cy="5556250"/>
          </a:xfrm>
        </p:grpSpPr>
        <p:pic>
          <p:nvPicPr>
            <p:cNvPr id="2969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54080" t="28354" r="9741" b="26665"/>
            <a:stretch>
              <a:fillRect/>
            </a:stretch>
          </p:blipFill>
          <p:spPr bwMode="auto">
            <a:xfrm>
              <a:off x="1366838" y="836613"/>
              <a:ext cx="6408737" cy="497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0" name="Text Box 10"/>
            <p:cNvSpPr txBox="1">
              <a:spLocks noChangeArrowheads="1"/>
            </p:cNvSpPr>
            <p:nvPr/>
          </p:nvSpPr>
          <p:spPr bwMode="auto">
            <a:xfrm>
              <a:off x="1223963" y="260350"/>
              <a:ext cx="665797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000048"/>
                  </a:solidFill>
                </a:rPr>
                <a:t>Radio spectral index and CO emission in IC443</a:t>
              </a:r>
              <a:endParaRPr lang="es-ES" sz="2400">
                <a:solidFill>
                  <a:srgbClr val="000048"/>
                </a:solidFill>
              </a:endParaRPr>
            </a:p>
          </p:txBody>
        </p:sp>
        <p:sp>
          <p:nvSpPr>
            <p:cNvPr id="29701" name="Text Box 11"/>
            <p:cNvSpPr txBox="1">
              <a:spLocks noChangeArrowheads="1"/>
            </p:cNvSpPr>
            <p:nvPr/>
          </p:nvSpPr>
          <p:spPr bwMode="auto">
            <a:xfrm>
              <a:off x="7596188" y="3284538"/>
              <a:ext cx="1339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48"/>
                  </a:solidFill>
                </a:rPr>
                <a:t>OH masers</a:t>
              </a:r>
              <a:endParaRPr lang="es-ES">
                <a:solidFill>
                  <a:srgbClr val="000048"/>
                </a:solidFill>
              </a:endParaRPr>
            </a:p>
          </p:txBody>
        </p:sp>
        <p:sp>
          <p:nvSpPr>
            <p:cNvPr id="29702" name="Line 12"/>
            <p:cNvSpPr>
              <a:spLocks noChangeShapeType="1"/>
            </p:cNvSpPr>
            <p:nvPr/>
          </p:nvSpPr>
          <p:spPr bwMode="auto">
            <a:xfrm flipH="1" flipV="1">
              <a:off x="5795963" y="3284538"/>
              <a:ext cx="1800225" cy="1444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2714612" y="857232"/>
              <a:ext cx="3365024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>
                  <a:solidFill>
                    <a:schemeClr val="bg1"/>
                  </a:solidFill>
                </a:rPr>
                <a:t>Flat </a:t>
              </a:r>
              <a:r>
                <a:rPr lang="es-AR" dirty="0" err="1" smtClean="0">
                  <a:solidFill>
                    <a:schemeClr val="bg1"/>
                  </a:solidFill>
                </a:rPr>
                <a:t>spectrum</a:t>
              </a:r>
              <a:r>
                <a:rPr lang="es-AR" dirty="0" smtClean="0">
                  <a:solidFill>
                    <a:schemeClr val="bg1"/>
                  </a:solidFill>
                </a:rPr>
                <a:t> of  </a:t>
              </a:r>
              <a:r>
                <a:rPr lang="es-AR" dirty="0" err="1" smtClean="0">
                  <a:solidFill>
                    <a:schemeClr val="bg1"/>
                  </a:solidFill>
                </a:rPr>
                <a:t>thermal</a:t>
              </a:r>
              <a:r>
                <a:rPr lang="es-AR" dirty="0" smtClean="0">
                  <a:solidFill>
                    <a:schemeClr val="bg1"/>
                  </a:solidFill>
                </a:rPr>
                <a:t> </a:t>
              </a:r>
              <a:r>
                <a:rPr lang="es-AR" dirty="0" err="1" smtClean="0">
                  <a:solidFill>
                    <a:schemeClr val="bg1"/>
                  </a:solidFill>
                </a:rPr>
                <a:t>origin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3143240" y="4786322"/>
              <a:ext cx="3890809" cy="369332"/>
            </a:xfrm>
            <a:prstGeom prst="rect">
              <a:avLst/>
            </a:prstGeom>
            <a:solidFill>
              <a:srgbClr val="7030A0"/>
            </a:solidFill>
          </p:spPr>
          <p:txBody>
            <a:bodyPr wrap="none" rtlCol="0">
              <a:spAutoFit/>
            </a:bodyPr>
            <a:lstStyle/>
            <a:p>
              <a:r>
                <a:rPr lang="es-AR" dirty="0" smtClean="0">
                  <a:solidFill>
                    <a:schemeClr val="bg1"/>
                  </a:solidFill>
                </a:rPr>
                <a:t>Flat </a:t>
              </a:r>
              <a:r>
                <a:rPr lang="es-AR" dirty="0" err="1" smtClean="0">
                  <a:solidFill>
                    <a:schemeClr val="bg1"/>
                  </a:solidFill>
                </a:rPr>
                <a:t>spectrum</a:t>
              </a:r>
              <a:r>
                <a:rPr lang="es-AR" dirty="0" smtClean="0">
                  <a:solidFill>
                    <a:schemeClr val="bg1"/>
                  </a:solidFill>
                </a:rPr>
                <a:t> of  non- </a:t>
              </a:r>
              <a:r>
                <a:rPr lang="es-AR" dirty="0" err="1" smtClean="0">
                  <a:solidFill>
                    <a:schemeClr val="bg1"/>
                  </a:solidFill>
                </a:rPr>
                <a:t>thermal</a:t>
              </a:r>
              <a:r>
                <a:rPr lang="es-AR" dirty="0" smtClean="0">
                  <a:solidFill>
                    <a:schemeClr val="bg1"/>
                  </a:solidFill>
                </a:rPr>
                <a:t> </a:t>
              </a:r>
              <a:r>
                <a:rPr lang="es-AR" dirty="0" err="1" smtClean="0">
                  <a:solidFill>
                    <a:schemeClr val="bg1"/>
                  </a:solidFill>
                </a:rPr>
                <a:t>origin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13 Conector recto de flecha"/>
            <p:cNvCxnSpPr/>
            <p:nvPr/>
          </p:nvCxnSpPr>
          <p:spPr>
            <a:xfrm rot="16200000" flipH="1">
              <a:off x="4000496" y="1357298"/>
              <a:ext cx="857256" cy="571504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 de flecha"/>
            <p:cNvCxnSpPr/>
            <p:nvPr/>
          </p:nvCxnSpPr>
          <p:spPr>
            <a:xfrm flipV="1">
              <a:off x="4143372" y="4071942"/>
              <a:ext cx="928694" cy="642942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36983" t="55632" r="33987" b="6522"/>
          <a:stretch>
            <a:fillRect/>
          </a:stretch>
        </p:blipFill>
        <p:spPr bwMode="auto">
          <a:xfrm>
            <a:off x="1547813" y="1125538"/>
            <a:ext cx="604837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6554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0726" name="Text Box 5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0727" name="Picture 6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0728" name="Text Box 7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395288" y="260350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2000">
                <a:solidFill>
                  <a:srgbClr val="000048"/>
                </a:solidFill>
              </a:rPr>
              <a:t>TeV VERITAS (Acciari et al. 2009) source VERJ0616.9+2230  (contours) superposed  to 12C0 (</a:t>
            </a:r>
            <a:r>
              <a:rPr lang="es-ES" sz="2000" i="1">
                <a:solidFill>
                  <a:srgbClr val="000048"/>
                </a:solidFill>
              </a:rPr>
              <a:t>J </a:t>
            </a:r>
            <a:r>
              <a:rPr lang="es-ES" sz="2000">
                <a:solidFill>
                  <a:srgbClr val="000048"/>
                </a:solidFill>
              </a:rPr>
              <a:t>= 1−0)  emission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 cstate="print"/>
          <a:srcRect l="8057" t="31250" r="14307" b="13750"/>
          <a:stretch>
            <a:fillRect/>
          </a:stretch>
        </p:blipFill>
        <p:spPr bwMode="auto">
          <a:xfrm>
            <a:off x="0" y="714375"/>
            <a:ext cx="9390063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3 CuadroTexto"/>
          <p:cNvSpPr txBox="1">
            <a:spLocks noChangeArrowheads="1"/>
          </p:cNvSpPr>
          <p:nvPr/>
        </p:nvSpPr>
        <p:spPr bwMode="auto">
          <a:xfrm>
            <a:off x="6072188" y="5429250"/>
            <a:ext cx="222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i="1"/>
              <a:t>(Brogan et al. 2005)</a:t>
            </a:r>
            <a:endParaRPr lang="es-ES" i="1"/>
          </a:p>
        </p:txBody>
      </p:sp>
      <p:sp>
        <p:nvSpPr>
          <p:cNvPr id="31748" name="4 CuadroTexto"/>
          <p:cNvSpPr txBox="1">
            <a:spLocks noChangeArrowheads="1"/>
          </p:cNvSpPr>
          <p:nvPr/>
        </p:nvSpPr>
        <p:spPr bwMode="auto">
          <a:xfrm>
            <a:off x="571500" y="4643438"/>
            <a:ext cx="8353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AR" sz="2000"/>
              <a:t>Interaction with molecular cloud proved  through </a:t>
            </a:r>
          </a:p>
          <a:p>
            <a:pPr algn="ctr"/>
            <a:r>
              <a:rPr lang="es-AR" sz="2000"/>
              <a:t>radio spectral index and IR data</a:t>
            </a:r>
            <a:endParaRPr lang="es-ES" sz="2000"/>
          </a:p>
        </p:txBody>
      </p:sp>
      <p:grpSp>
        <p:nvGrpSpPr>
          <p:cNvPr id="31749" name="Group 3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1752" name="Text Box 5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1753" name="Picture 6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1754" name="Text Box 7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11" name="10 CuadroTexto"/>
          <p:cNvSpPr txBox="1"/>
          <p:nvPr/>
        </p:nvSpPr>
        <p:spPr>
          <a:xfrm>
            <a:off x="2500313" y="285750"/>
            <a:ext cx="4071937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s-AR" sz="2800" dirty="0">
                <a:solidFill>
                  <a:schemeClr val="bg1"/>
                </a:solidFill>
              </a:rPr>
              <a:t>SNR 3C391</a:t>
            </a:r>
            <a:endParaRPr lang="es-E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1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32800" name="Rectangle 32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2801" name="Text Box 33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2802" name="Picture 34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32803" name="Text Box 35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755650" y="652463"/>
            <a:ext cx="7200900" cy="4876800"/>
            <a:chOff x="480" y="432"/>
            <a:chExt cx="4536" cy="3072"/>
          </a:xfrm>
        </p:grpSpPr>
        <p:grpSp>
          <p:nvGrpSpPr>
            <p:cNvPr id="4119" name="Group 4"/>
            <p:cNvGrpSpPr>
              <a:grpSpLocks/>
            </p:cNvGrpSpPr>
            <p:nvPr/>
          </p:nvGrpSpPr>
          <p:grpSpPr bwMode="auto">
            <a:xfrm>
              <a:off x="912" y="432"/>
              <a:ext cx="4104" cy="3072"/>
              <a:chOff x="960" y="0"/>
              <a:chExt cx="4104" cy="3072"/>
            </a:xfrm>
          </p:grpSpPr>
          <p:pic>
            <p:nvPicPr>
              <p:cNvPr id="4121" name="Picture 5" descr="sneta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38461"/>
              <a:stretch>
                <a:fillRect/>
              </a:stretch>
            </p:blipFill>
            <p:spPr bwMode="auto">
              <a:xfrm>
                <a:off x="960" y="0"/>
                <a:ext cx="4104" cy="29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22" name="Rectangle 6"/>
              <p:cNvSpPr>
                <a:spLocks noChangeArrowheads="1"/>
              </p:cNvSpPr>
              <p:nvPr/>
            </p:nvSpPr>
            <p:spPr bwMode="auto">
              <a:xfrm>
                <a:off x="1056" y="2064"/>
                <a:ext cx="384" cy="86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23" name="Rectangle 7"/>
              <p:cNvSpPr>
                <a:spLocks noChangeArrowheads="1"/>
              </p:cNvSpPr>
              <p:nvPr/>
            </p:nvSpPr>
            <p:spPr bwMode="auto">
              <a:xfrm>
                <a:off x="1920" y="2592"/>
                <a:ext cx="1824" cy="48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24" name="Rectangle 8"/>
              <p:cNvSpPr>
                <a:spLocks noChangeArrowheads="1"/>
              </p:cNvSpPr>
              <p:nvPr/>
            </p:nvSpPr>
            <p:spPr bwMode="auto">
              <a:xfrm>
                <a:off x="2016" y="2400"/>
                <a:ext cx="288" cy="24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</p:grpSp>
        <p:sp>
          <p:nvSpPr>
            <p:cNvPr id="4120" name="Line 9"/>
            <p:cNvSpPr>
              <a:spLocks noChangeShapeType="1"/>
            </p:cNvSpPr>
            <p:nvPr/>
          </p:nvSpPr>
          <p:spPr bwMode="auto">
            <a:xfrm>
              <a:off x="480" y="1008"/>
              <a:ext cx="44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250825" y="2565400"/>
            <a:ext cx="2397125" cy="2770188"/>
            <a:chOff x="158" y="1616"/>
            <a:chExt cx="1510" cy="1745"/>
          </a:xfrm>
        </p:grpSpPr>
        <p:sp>
          <p:nvSpPr>
            <p:cNvPr id="4117" name="Oval 11"/>
            <p:cNvSpPr>
              <a:spLocks noChangeArrowheads="1"/>
            </p:cNvSpPr>
            <p:nvPr/>
          </p:nvSpPr>
          <p:spPr bwMode="auto">
            <a:xfrm>
              <a:off x="612" y="1616"/>
              <a:ext cx="1056" cy="105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118" name="Text Box 12"/>
            <p:cNvSpPr txBox="1">
              <a:spLocks noChangeArrowheads="1"/>
            </p:cNvSpPr>
            <p:nvPr/>
          </p:nvSpPr>
          <p:spPr bwMode="auto">
            <a:xfrm>
              <a:off x="158" y="2715"/>
              <a:ext cx="1344" cy="64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  <a:spcBef>
                  <a:spcPct val="50000"/>
                </a:spcBef>
              </a:pPr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</a:rPr>
                <a:t>Ia: Very old stars that have lost all their H</a:t>
              </a:r>
              <a:endParaRPr lang="es-ES" sz="240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2613025" y="4386263"/>
            <a:ext cx="28956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2124075" y="1654175"/>
            <a:ext cx="6759575" cy="5203825"/>
            <a:chOff x="1338" y="1042"/>
            <a:chExt cx="4258" cy="3278"/>
          </a:xfrm>
        </p:grpSpPr>
        <p:grpSp>
          <p:nvGrpSpPr>
            <p:cNvPr id="4107" name="Group 18"/>
            <p:cNvGrpSpPr>
              <a:grpSpLocks/>
            </p:cNvGrpSpPr>
            <p:nvPr/>
          </p:nvGrpSpPr>
          <p:grpSpPr bwMode="auto">
            <a:xfrm>
              <a:off x="1563" y="3051"/>
              <a:ext cx="1728" cy="1269"/>
              <a:chOff x="1536" y="3072"/>
              <a:chExt cx="1728" cy="1269"/>
            </a:xfrm>
          </p:grpSpPr>
          <p:sp>
            <p:nvSpPr>
              <p:cNvPr id="4115" name="Rectangle 19"/>
              <p:cNvSpPr>
                <a:spLocks noChangeArrowheads="1"/>
              </p:cNvSpPr>
              <p:nvPr/>
            </p:nvSpPr>
            <p:spPr bwMode="auto">
              <a:xfrm>
                <a:off x="1536" y="3072"/>
                <a:ext cx="1728" cy="12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4116" name="Text Box 20"/>
              <p:cNvSpPr txBox="1">
                <a:spLocks noChangeArrowheads="1"/>
              </p:cNvSpPr>
              <p:nvPr/>
            </p:nvSpPr>
            <p:spPr bwMode="auto">
              <a:xfrm>
                <a:off x="1584" y="3072"/>
                <a:ext cx="1522" cy="1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FF0066"/>
                    </a:solidFill>
                    <a:latin typeface="Times New Roman" pitchFamily="18" charset="0"/>
                  </a:rPr>
                  <a:t>Massive stars where outer layers were stripped by winds (WR stars) or binary interaction: Ib: H removed, Ic: H and He removed.</a:t>
                </a:r>
                <a:endParaRPr lang="es-ES">
                  <a:solidFill>
                    <a:srgbClr val="FF0066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108" name="Group 25"/>
            <p:cNvGrpSpPr>
              <a:grpSpLocks/>
            </p:cNvGrpSpPr>
            <p:nvPr/>
          </p:nvGrpSpPr>
          <p:grpSpPr bwMode="auto">
            <a:xfrm>
              <a:off x="1338" y="1042"/>
              <a:ext cx="4258" cy="3039"/>
              <a:chOff x="1340" y="1042"/>
              <a:chExt cx="4258" cy="3039"/>
            </a:xfrm>
          </p:grpSpPr>
          <p:sp>
            <p:nvSpPr>
              <p:cNvPr id="4109" name="Oval 10"/>
              <p:cNvSpPr>
                <a:spLocks noChangeArrowheads="1"/>
              </p:cNvSpPr>
              <p:nvPr/>
            </p:nvSpPr>
            <p:spPr bwMode="auto">
              <a:xfrm rot="2731625">
                <a:off x="1876" y="506"/>
                <a:ext cx="2816" cy="3888"/>
              </a:xfrm>
              <a:prstGeom prst="ellips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10" name="Text Box 13"/>
              <p:cNvSpPr txBox="1">
                <a:spLocks noChangeArrowheads="1"/>
              </p:cNvSpPr>
              <p:nvPr/>
            </p:nvSpPr>
            <p:spPr bwMode="auto">
              <a:xfrm>
                <a:off x="3726" y="2734"/>
                <a:ext cx="1872" cy="518"/>
              </a:xfrm>
              <a:prstGeom prst="rect">
                <a:avLst/>
              </a:prstGeom>
              <a:solidFill>
                <a:srgbClr val="FF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</a:rPr>
                  <a:t>II:Massive progenitors with plenty of H</a:t>
                </a:r>
                <a:endParaRPr lang="es-ES" sz="2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11" name="Text Box 14"/>
              <p:cNvSpPr txBox="1">
                <a:spLocks noChangeArrowheads="1"/>
              </p:cNvSpPr>
              <p:nvPr/>
            </p:nvSpPr>
            <p:spPr bwMode="auto">
              <a:xfrm>
                <a:off x="3284" y="3333"/>
                <a:ext cx="1906" cy="748"/>
              </a:xfrm>
              <a:prstGeom prst="rect">
                <a:avLst/>
              </a:prstGeom>
              <a:solidFill>
                <a:srgbClr val="FF00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</a:rPr>
                  <a:t>IIb:Most (NOT all)  H removed during evolution</a:t>
                </a:r>
                <a:endParaRPr lang="es-ES" sz="240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12" name="Line 15"/>
              <p:cNvSpPr>
                <a:spLocks noChangeShapeType="1"/>
              </p:cNvSpPr>
              <p:nvPr/>
            </p:nvSpPr>
            <p:spPr bwMode="auto">
              <a:xfrm flipH="1" flipV="1">
                <a:off x="4951" y="2585"/>
                <a:ext cx="576" cy="192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113" name="AutoShape 17"/>
              <p:cNvSpPr>
                <a:spLocks/>
              </p:cNvSpPr>
              <p:nvPr/>
            </p:nvSpPr>
            <p:spPr bwMode="auto">
              <a:xfrm rot="-5458229">
                <a:off x="2037" y="2459"/>
                <a:ext cx="192" cy="864"/>
              </a:xfrm>
              <a:prstGeom prst="leftBrace">
                <a:avLst>
                  <a:gd name="adj1" fmla="val 3750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ES"/>
              </a:p>
            </p:txBody>
          </p:sp>
          <p:sp>
            <p:nvSpPr>
              <p:cNvPr id="4114" name="Line 21"/>
              <p:cNvSpPr>
                <a:spLocks noChangeShapeType="1"/>
              </p:cNvSpPr>
              <p:nvPr/>
            </p:nvSpPr>
            <p:spPr bwMode="auto">
              <a:xfrm flipH="1" flipV="1">
                <a:off x="3343" y="2734"/>
                <a:ext cx="432" cy="816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sp>
        <p:nvSpPr>
          <p:cNvPr id="4103" name="Rectangle 23"/>
          <p:cNvSpPr>
            <a:spLocks noChangeArrowheads="1"/>
          </p:cNvSpPr>
          <p:nvPr/>
        </p:nvSpPr>
        <p:spPr bwMode="auto">
          <a:xfrm>
            <a:off x="1619250" y="3429000"/>
            <a:ext cx="720725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104" name="Text Box 24"/>
          <p:cNvSpPr txBox="1">
            <a:spLocks noChangeArrowheads="1"/>
          </p:cNvSpPr>
          <p:nvPr/>
        </p:nvSpPr>
        <p:spPr bwMode="auto">
          <a:xfrm>
            <a:off x="250825" y="188913"/>
            <a:ext cx="87249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Based on the early spectra, we can classify the origin of the SN</a:t>
            </a:r>
            <a:endParaRPr lang="es-ES" sz="2400">
              <a:solidFill>
                <a:schemeClr val="bg1"/>
              </a:solidFill>
            </a:endParaRP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 rot="2595858">
            <a:off x="395288" y="2636838"/>
            <a:ext cx="2463800" cy="9461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thermonuclear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collapse</a:t>
            </a:r>
            <a:endParaRPr lang="es-ES" sz="2800" dirty="0">
              <a:solidFill>
                <a:srgbClr val="FFFF00"/>
              </a:solidFill>
            </a:endParaRPr>
          </a:p>
        </p:txBody>
      </p:sp>
      <p:sp>
        <p:nvSpPr>
          <p:cNvPr id="32806" name="Text Box 38"/>
          <p:cNvSpPr txBox="1">
            <a:spLocks noChangeArrowheads="1"/>
          </p:cNvSpPr>
          <p:nvPr/>
        </p:nvSpPr>
        <p:spPr bwMode="auto">
          <a:xfrm rot="2595858">
            <a:off x="3759200" y="3195638"/>
            <a:ext cx="3671888" cy="946150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gravitational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collapse</a:t>
            </a:r>
            <a:endParaRPr lang="es-ES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4" grpId="0" build="allAtOnce" animBg="1"/>
      <p:bldP spid="328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466725" y="260350"/>
            <a:ext cx="8208963" cy="822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>
                <a:solidFill>
                  <a:schemeClr val="bg1"/>
                </a:solidFill>
              </a:rPr>
              <a:t> SNR G344.7-0.1 located in the vicinity of the </a:t>
            </a:r>
          </a:p>
          <a:p>
            <a:pPr algn="ctr"/>
            <a:r>
              <a:rPr lang="es-ES" sz="2400">
                <a:solidFill>
                  <a:schemeClr val="bg1"/>
                </a:solidFill>
              </a:rPr>
              <a:t>unidentified TeV source HESS J1702-420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l="50795" t="36501" r="12578" b="16251"/>
          <a:stretch>
            <a:fillRect/>
          </a:stretch>
        </p:blipFill>
        <p:spPr bwMode="auto">
          <a:xfrm>
            <a:off x="2051050" y="1397000"/>
            <a:ext cx="54737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7045" name="Rectangle 5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3798" name="Text Box 6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3799" name="Picture 7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3800" name="Text Box 8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 cstate="print"/>
          <a:srcRect l="25404" t="25146" r="24400" b="7167"/>
          <a:stretch>
            <a:fillRect/>
          </a:stretch>
        </p:blipFill>
        <p:spPr bwMode="auto">
          <a:xfrm>
            <a:off x="1511300" y="836613"/>
            <a:ext cx="6119813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19" name="Group 5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9094" name="Rectangle 6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4832" name="Text Box 7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4833" name="Picture 8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4834" name="Text Box 9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34820" name="Rectangle 10"/>
          <p:cNvSpPr>
            <a:spLocks noChangeArrowheads="1"/>
          </p:cNvSpPr>
          <p:nvPr/>
        </p:nvSpPr>
        <p:spPr bwMode="auto">
          <a:xfrm>
            <a:off x="1187450" y="92075"/>
            <a:ext cx="67691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>
                <a:solidFill>
                  <a:schemeClr val="bg1"/>
                </a:solidFill>
              </a:rPr>
              <a:t> SNR G344.7-0.1: multiwavelength study</a:t>
            </a: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376238" y="164782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radio+Xray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34822" name="Text Box 13"/>
          <p:cNvSpPr txBox="1">
            <a:spLocks noChangeArrowheads="1"/>
          </p:cNvSpPr>
          <p:nvPr/>
        </p:nvSpPr>
        <p:spPr bwMode="auto">
          <a:xfrm>
            <a:off x="395288" y="4437063"/>
            <a:ext cx="1016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Xray+IR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34823" name="Text Box 14"/>
          <p:cNvSpPr txBox="1">
            <a:spLocks noChangeArrowheads="1"/>
          </p:cNvSpPr>
          <p:nvPr/>
        </p:nvSpPr>
        <p:spPr bwMode="auto">
          <a:xfrm>
            <a:off x="7451725" y="1844675"/>
            <a:ext cx="1054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radio+IR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34824" name="Text Box 15"/>
          <p:cNvSpPr txBox="1">
            <a:spLocks noChangeArrowheads="1"/>
          </p:cNvSpPr>
          <p:nvPr/>
        </p:nvSpPr>
        <p:spPr bwMode="auto">
          <a:xfrm>
            <a:off x="7451725" y="4437063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radio+Xray+IR</a:t>
            </a:r>
            <a:endParaRPr lang="es-ES">
              <a:solidFill>
                <a:schemeClr val="accent2"/>
              </a:solidFill>
            </a:endParaRPr>
          </a:p>
        </p:txBody>
      </p:sp>
      <p:sp>
        <p:nvSpPr>
          <p:cNvPr id="34825" name="Text Box 16"/>
          <p:cNvSpPr txBox="1">
            <a:spLocks noChangeArrowheads="1"/>
          </p:cNvSpPr>
          <p:nvPr/>
        </p:nvSpPr>
        <p:spPr bwMode="auto">
          <a:xfrm>
            <a:off x="0" y="5300663"/>
            <a:ext cx="28225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CXOU J170357.8-414302</a:t>
            </a:r>
          </a:p>
        </p:txBody>
      </p:sp>
      <p:sp>
        <p:nvSpPr>
          <p:cNvPr id="34826" name="Text Box 17"/>
          <p:cNvSpPr txBox="1">
            <a:spLocks noChangeArrowheads="1"/>
          </p:cNvSpPr>
          <p:nvPr/>
        </p:nvSpPr>
        <p:spPr bwMode="auto">
          <a:xfrm>
            <a:off x="5008563" y="5949950"/>
            <a:ext cx="4135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accent2"/>
                </a:solidFill>
              </a:rPr>
              <a:t>Giacani, Smith, Dubner, Loiseau 2011, A&amp;A</a:t>
            </a:r>
            <a:endParaRPr lang="es-ES" sz="1600" i="1">
              <a:solidFill>
                <a:schemeClr val="accent2"/>
              </a:solidFill>
            </a:endParaRPr>
          </a:p>
        </p:txBody>
      </p:sp>
      <p:sp>
        <p:nvSpPr>
          <p:cNvPr id="34827" name="Line 18"/>
          <p:cNvSpPr>
            <a:spLocks noChangeShapeType="1"/>
          </p:cNvSpPr>
          <p:nvPr/>
        </p:nvSpPr>
        <p:spPr bwMode="auto">
          <a:xfrm flipV="1">
            <a:off x="1476375" y="4797425"/>
            <a:ext cx="136683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grpSp>
        <p:nvGrpSpPr>
          <p:cNvPr id="34828" name="Group 22"/>
          <p:cNvGrpSpPr>
            <a:grpSpLocks/>
          </p:cNvGrpSpPr>
          <p:nvPr/>
        </p:nvGrpSpPr>
        <p:grpSpPr bwMode="auto">
          <a:xfrm>
            <a:off x="3275013" y="765175"/>
            <a:ext cx="1296987" cy="647700"/>
            <a:chOff x="4830" y="391"/>
            <a:chExt cx="817" cy="408"/>
          </a:xfrm>
        </p:grpSpPr>
        <p:sp>
          <p:nvSpPr>
            <p:cNvPr id="34829" name="AutoShape 20"/>
            <p:cNvSpPr>
              <a:spLocks noChangeArrowheads="1"/>
            </p:cNvSpPr>
            <p:nvPr/>
          </p:nvSpPr>
          <p:spPr bwMode="auto">
            <a:xfrm>
              <a:off x="4830" y="391"/>
              <a:ext cx="817" cy="408"/>
            </a:xfrm>
            <a:prstGeom prst="cloudCallout">
              <a:avLst>
                <a:gd name="adj1" fmla="val -60773"/>
                <a:gd name="adj2" fmla="val 8137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s-ES"/>
            </a:p>
          </p:txBody>
        </p:sp>
        <p:sp>
          <p:nvSpPr>
            <p:cNvPr id="34830" name="Text Box 21"/>
            <p:cNvSpPr txBox="1">
              <a:spLocks noChangeArrowheads="1"/>
            </p:cNvSpPr>
            <p:nvPr/>
          </p:nvSpPr>
          <p:spPr bwMode="auto">
            <a:xfrm>
              <a:off x="4876" y="436"/>
              <a:ext cx="7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a PWN?</a:t>
              </a:r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 cstate="print"/>
          <a:srcRect l="27176" t="31187" r="52747" b="44249"/>
          <a:stretch>
            <a:fillRect/>
          </a:stretch>
        </p:blipFill>
        <p:spPr bwMode="auto">
          <a:xfrm>
            <a:off x="250825" y="909638"/>
            <a:ext cx="316865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 cstate="print"/>
          <a:srcRect l="48439" t="17958" r="29713" b="48584"/>
          <a:stretch>
            <a:fillRect/>
          </a:stretch>
        </p:blipFill>
        <p:spPr bwMode="auto">
          <a:xfrm>
            <a:off x="5795963" y="692150"/>
            <a:ext cx="2879725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 cstate="print"/>
          <a:srcRect l="50795" t="63896" r="28542" b="8708"/>
          <a:stretch>
            <a:fillRect/>
          </a:stretch>
        </p:blipFill>
        <p:spPr bwMode="auto">
          <a:xfrm>
            <a:off x="3311525" y="4005263"/>
            <a:ext cx="25193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8071" name="Rectangle 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5851" name="Text Box 8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5852" name="Picture 9" descr="logo-iaf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5853" name="Text Box 10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35846" name="Rectangle 12"/>
          <p:cNvSpPr>
            <a:spLocks noChangeArrowheads="1"/>
          </p:cNvSpPr>
          <p:nvPr/>
        </p:nvSpPr>
        <p:spPr bwMode="auto">
          <a:xfrm>
            <a:off x="1187450" y="163513"/>
            <a:ext cx="67691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>
                <a:solidFill>
                  <a:schemeClr val="bg1"/>
                </a:solidFill>
              </a:rPr>
              <a:t> SNR G344.7-0.1: the environs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539750" y="3357563"/>
            <a:ext cx="2530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48"/>
                </a:solidFill>
              </a:rPr>
              <a:t>A wind-blown bubble</a:t>
            </a:r>
            <a:endParaRPr lang="es-ES" sz="2000">
              <a:solidFill>
                <a:srgbClr val="000048"/>
              </a:solidFill>
            </a:endParaRP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795963" y="3573463"/>
            <a:ext cx="31035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48"/>
                </a:solidFill>
              </a:rPr>
              <a:t>Immersed in a larger shell</a:t>
            </a:r>
            <a:endParaRPr lang="es-ES" sz="2000">
              <a:solidFill>
                <a:srgbClr val="000048"/>
              </a:solidFill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6099175" y="4859338"/>
            <a:ext cx="2720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48"/>
                </a:solidFill>
              </a:rPr>
              <a:t>the </a:t>
            </a:r>
            <a:r>
              <a:rPr lang="en-US" sz="2000" baseline="30000">
                <a:solidFill>
                  <a:srgbClr val="000048"/>
                </a:solidFill>
              </a:rPr>
              <a:t>12</a:t>
            </a:r>
            <a:r>
              <a:rPr lang="en-US" sz="2000">
                <a:solidFill>
                  <a:srgbClr val="000048"/>
                </a:solidFill>
              </a:rPr>
              <a:t>CO distribution</a:t>
            </a:r>
            <a:endParaRPr lang="es-ES" sz="2000">
              <a:solidFill>
                <a:srgbClr val="00004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CuadroTexto"/>
          <p:cNvSpPr txBox="1">
            <a:spLocks noChangeArrowheads="1"/>
          </p:cNvSpPr>
          <p:nvPr/>
        </p:nvSpPr>
        <p:spPr bwMode="auto">
          <a:xfrm>
            <a:off x="1785938" y="1357313"/>
            <a:ext cx="61345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AR" sz="2800" dirty="0" smtClean="0"/>
              <a:t>SNR </a:t>
            </a:r>
            <a:r>
              <a:rPr lang="es-AR" sz="2800" dirty="0"/>
              <a:t>G338.3-0.0 HESS J1640-463</a:t>
            </a:r>
          </a:p>
          <a:p>
            <a:endParaRPr lang="es-AR" sz="2800" dirty="0"/>
          </a:p>
          <a:p>
            <a:r>
              <a:rPr lang="es-AR" sz="2800" dirty="0"/>
              <a:t>SNR G349.7 +0.2  </a:t>
            </a:r>
            <a:r>
              <a:rPr lang="es-AR" sz="2800" dirty="0" smtClean="0"/>
              <a:t>Fermi </a:t>
            </a:r>
            <a:r>
              <a:rPr lang="es-AR" sz="2800" dirty="0" err="1" smtClean="0"/>
              <a:t>detection</a:t>
            </a:r>
            <a:endParaRPr lang="es-AR" sz="2800" dirty="0"/>
          </a:p>
          <a:p>
            <a:endParaRPr lang="es-AR" sz="2800" dirty="0"/>
          </a:p>
          <a:p>
            <a:r>
              <a:rPr lang="es-AR" sz="2800" dirty="0"/>
              <a:t>HESS J1943+213 (a PWN? BL Lac?)</a:t>
            </a:r>
            <a:endParaRPr lang="es-ES" sz="2800" dirty="0"/>
          </a:p>
        </p:txBody>
      </p:sp>
      <p:sp>
        <p:nvSpPr>
          <p:cNvPr id="3" name="2 Flecha derecha">
            <a:hlinkClick r:id="rId2" action="ppaction://hlinksldjump"/>
            <a:hlinkHover r:id="rId2" action="ppaction://hlinksldjump"/>
          </p:cNvPr>
          <p:cNvSpPr/>
          <p:nvPr/>
        </p:nvSpPr>
        <p:spPr>
          <a:xfrm>
            <a:off x="6715125" y="51435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b="8121"/>
          <a:stretch>
            <a:fillRect/>
          </a:stretch>
        </p:blipFill>
        <p:spPr bwMode="auto">
          <a:xfrm>
            <a:off x="1019175" y="642938"/>
            <a:ext cx="7105650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5"/>
          <p:cNvSpPr txBox="1">
            <a:spLocks noChangeArrowheads="1"/>
          </p:cNvSpPr>
          <p:nvPr/>
        </p:nvSpPr>
        <p:spPr bwMode="auto">
          <a:xfrm>
            <a:off x="2195513" y="0"/>
            <a:ext cx="433705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G338.3-0.0- </a:t>
            </a:r>
            <a:r>
              <a:rPr lang="es-ES" sz="2400">
                <a:solidFill>
                  <a:schemeClr val="bg1"/>
                </a:solidFill>
              </a:rPr>
              <a:t>HESS J1640-465 </a:t>
            </a:r>
          </a:p>
        </p:txBody>
      </p:sp>
      <p:grpSp>
        <p:nvGrpSpPr>
          <p:cNvPr id="39940" name="Group 6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20487" name="Rectangle 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9946" name="Text Box 8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9947" name="Picture 9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9948" name="Text Box 10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6235700" y="1773238"/>
            <a:ext cx="291782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XMMU J164045.4−463131</a:t>
            </a:r>
          </a:p>
        </p:txBody>
      </p:sp>
      <p:sp>
        <p:nvSpPr>
          <p:cNvPr id="39942" name="Line 12"/>
          <p:cNvSpPr>
            <a:spLocks noChangeShapeType="1"/>
          </p:cNvSpPr>
          <p:nvPr/>
        </p:nvSpPr>
        <p:spPr bwMode="auto">
          <a:xfrm flipH="1">
            <a:off x="5651500" y="2133600"/>
            <a:ext cx="792163" cy="10080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39943" name="Text Box 13"/>
          <p:cNvSpPr txBox="1">
            <a:spLocks noChangeArrowheads="1"/>
          </p:cNvSpPr>
          <p:nvPr/>
        </p:nvSpPr>
        <p:spPr bwMode="auto">
          <a:xfrm>
            <a:off x="7308850" y="3284538"/>
            <a:ext cx="13366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X-ray PWN</a:t>
            </a:r>
            <a:endParaRPr lang="es-ES"/>
          </a:p>
        </p:txBody>
      </p:sp>
      <p:sp>
        <p:nvSpPr>
          <p:cNvPr id="39944" name="Line 14"/>
          <p:cNvSpPr>
            <a:spLocks noChangeShapeType="1"/>
          </p:cNvSpPr>
          <p:nvPr/>
        </p:nvSpPr>
        <p:spPr bwMode="auto">
          <a:xfrm flipH="1" flipV="1">
            <a:off x="5867400" y="3429000"/>
            <a:ext cx="1296988" cy="714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 cstate="print"/>
          <a:srcRect l="14766" t="18541" r="29817" b="4333"/>
          <a:stretch>
            <a:fillRect/>
          </a:stretch>
        </p:blipFill>
        <p:spPr bwMode="auto">
          <a:xfrm>
            <a:off x="250825" y="692150"/>
            <a:ext cx="67564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179388" y="115888"/>
            <a:ext cx="9080500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GMRT and ATCA observations at 235, 610, 1480 and 2300 MHz </a:t>
            </a:r>
            <a:r>
              <a:rPr lang="es-ES" sz="240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0964" name="Group 6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22535" name="Rectangle 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0967" name="Text Box 8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0968" name="Picture 9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0969" name="Text Box 10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40965" name="Text Box 11"/>
          <p:cNvSpPr txBox="1">
            <a:spLocks noChangeArrowheads="1"/>
          </p:cNvSpPr>
          <p:nvPr/>
        </p:nvSpPr>
        <p:spPr bwMode="auto">
          <a:xfrm>
            <a:off x="6911975" y="5445125"/>
            <a:ext cx="22320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48"/>
                </a:solidFill>
              </a:rPr>
              <a:t>Castelletti et al. A&amp;A, 2011</a:t>
            </a:r>
            <a:endParaRPr lang="es-ES" i="1">
              <a:solidFill>
                <a:srgbClr val="00004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6"/>
          <p:cNvGrpSpPr>
            <a:grpSpLocks/>
          </p:cNvGrpSpPr>
          <p:nvPr/>
        </p:nvGrpSpPr>
        <p:grpSpPr bwMode="auto">
          <a:xfrm>
            <a:off x="-144463" y="76200"/>
            <a:ext cx="9288463" cy="5410200"/>
            <a:chOff x="-204" y="164"/>
            <a:chExt cx="5851" cy="3408"/>
          </a:xfrm>
        </p:grpSpPr>
        <p:pic>
          <p:nvPicPr>
            <p:cNvPr id="4199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6902" t="35916" r="33867" b="18730"/>
            <a:stretch>
              <a:fillRect/>
            </a:stretch>
          </p:blipFill>
          <p:spPr bwMode="auto">
            <a:xfrm>
              <a:off x="-204" y="164"/>
              <a:ext cx="3515" cy="3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1316" t="30229" r="33841" b="13083"/>
            <a:stretch>
              <a:fillRect/>
            </a:stretch>
          </p:blipFill>
          <p:spPr bwMode="auto">
            <a:xfrm>
              <a:off x="2971" y="527"/>
              <a:ext cx="2676" cy="2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87" name="Text Box 11"/>
          <p:cNvSpPr txBox="1">
            <a:spLocks noChangeArrowheads="1"/>
          </p:cNvSpPr>
          <p:nvPr/>
        </p:nvSpPr>
        <p:spPr bwMode="auto">
          <a:xfrm>
            <a:off x="5076825" y="5373688"/>
            <a:ext cx="3359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Blue: GMRT image at 613 MHz</a:t>
            </a:r>
          </a:p>
          <a:p>
            <a:r>
              <a:rPr lang="en-US">
                <a:solidFill>
                  <a:schemeClr val="bg1"/>
                </a:solidFill>
              </a:rPr>
              <a:t>Green: GLIMPSE at 8 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chemeClr val="bg1"/>
                </a:solidFill>
              </a:rPr>
              <a:t>m</a:t>
            </a:r>
          </a:p>
          <a:p>
            <a:r>
              <a:rPr lang="en-US">
                <a:solidFill>
                  <a:schemeClr val="bg1"/>
                </a:solidFill>
              </a:rPr>
              <a:t>Red: MIPSGAL at 24 </a:t>
            </a:r>
            <a:r>
              <a:rPr lang="en-US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>
                <a:solidFill>
                  <a:schemeClr val="bg1"/>
                </a:solidFill>
              </a:rPr>
              <a:t>m</a:t>
            </a:r>
            <a:endParaRPr lang="es-ES">
              <a:solidFill>
                <a:schemeClr val="bg1"/>
              </a:solidFill>
            </a:endParaRPr>
          </a:p>
        </p:txBody>
      </p:sp>
      <p:grpSp>
        <p:nvGrpSpPr>
          <p:cNvPr id="41988" name="Group 1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33805" name="Rectangle 13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1990" name="Text Box 14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1991" name="Picture 15" descr="logo-iaf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1992" name="Text Box 16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 l="25391" t="30229" r="27370" b="14958"/>
          <a:stretch>
            <a:fillRect/>
          </a:stretch>
        </p:blipFill>
        <p:spPr bwMode="auto">
          <a:xfrm>
            <a:off x="106363" y="1196975"/>
            <a:ext cx="4681537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38200"/>
            <a:ext cx="42862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2" name="Group 7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34824" name="Rectangle 8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3016" name="Text Box 9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3017" name="Picture 10" descr="logo-iaf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3018" name="Text Box 11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43013" name="Text Box 12"/>
          <p:cNvSpPr txBox="1">
            <a:spLocks noChangeArrowheads="1"/>
          </p:cNvSpPr>
          <p:nvPr/>
        </p:nvSpPr>
        <p:spPr bwMode="auto">
          <a:xfrm>
            <a:off x="1619250" y="5157788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48"/>
                </a:solidFill>
              </a:rPr>
              <a:t>Radio spectrum</a:t>
            </a:r>
            <a:endParaRPr lang="es-ES">
              <a:solidFill>
                <a:srgbClr val="000048"/>
              </a:solidFill>
            </a:endParaRPr>
          </a:p>
        </p:txBody>
      </p:sp>
      <p:sp>
        <p:nvSpPr>
          <p:cNvPr id="43014" name="Text Box 13"/>
          <p:cNvSpPr txBox="1">
            <a:spLocks noChangeArrowheads="1"/>
          </p:cNvSpPr>
          <p:nvPr/>
        </p:nvSpPr>
        <p:spPr bwMode="auto">
          <a:xfrm>
            <a:off x="6300788" y="5084763"/>
            <a:ext cx="1695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48"/>
                </a:solidFill>
              </a:rPr>
              <a:t>CO distribution</a:t>
            </a:r>
            <a:endParaRPr lang="es-ES">
              <a:solidFill>
                <a:srgbClr val="00004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print"/>
          <a:srcRect l="34050" t="20438" r="39374" b="45210"/>
          <a:stretch>
            <a:fillRect/>
          </a:stretch>
        </p:blipFill>
        <p:spPr bwMode="auto">
          <a:xfrm>
            <a:off x="2357438" y="2214563"/>
            <a:ext cx="4500562" cy="363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2357438" y="1214438"/>
            <a:ext cx="43640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i="1"/>
              <a:t>Fermi</a:t>
            </a:r>
            <a:r>
              <a:rPr lang="es-ES"/>
              <a:t>-LAT count maps of </a:t>
            </a:r>
            <a:r>
              <a:rPr lang="es-ES" i="1"/>
              <a:t>front </a:t>
            </a:r>
            <a:r>
              <a:rPr lang="es-ES"/>
              <a:t>converted events in the range 2–200 GeV</a:t>
            </a:r>
          </a:p>
          <a:p>
            <a:r>
              <a:rPr lang="en-US"/>
              <a:t>Castro &amp; Slane, 2010, Apj 717,372</a:t>
            </a:r>
            <a:endParaRPr lang="es-E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6871" name="Text Box 9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6872" name="Picture 10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6873" name="Text Box 11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36869" name="Text Box 12"/>
          <p:cNvSpPr txBox="1">
            <a:spLocks noChangeArrowheads="1"/>
          </p:cNvSpPr>
          <p:nvPr/>
        </p:nvSpPr>
        <p:spPr bwMode="auto">
          <a:xfrm>
            <a:off x="3214688" y="357188"/>
            <a:ext cx="2682875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SNR G349.7 + 0.2</a:t>
            </a:r>
            <a:endParaRPr lang="es-ES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27100" t="21249" r="25291" b="3749"/>
          <a:stretch>
            <a:fillRect/>
          </a:stretch>
        </p:blipFill>
        <p:spPr bwMode="auto">
          <a:xfrm>
            <a:off x="1643063" y="285750"/>
            <a:ext cx="6215062" cy="573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7895" name="Text Box 9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7896" name="Picture 10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7897" name="Text Box 11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37892" name="7 CuadroTexto"/>
          <p:cNvSpPr txBox="1">
            <a:spLocks noChangeArrowheads="1"/>
          </p:cNvSpPr>
          <p:nvPr/>
        </p:nvSpPr>
        <p:spPr bwMode="auto">
          <a:xfrm>
            <a:off x="90488" y="5357813"/>
            <a:ext cx="23383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AR" i="1"/>
              <a:t>Reynoso  &amp; Mangum</a:t>
            </a:r>
          </a:p>
          <a:p>
            <a:pPr algn="ctr"/>
            <a:r>
              <a:rPr lang="es-AR" i="1"/>
              <a:t>2001</a:t>
            </a:r>
            <a:endParaRPr lang="es-ES" i="1"/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4" cstate="print"/>
          <a:srcRect l="34050" t="20438" r="39374" b="45210"/>
          <a:stretch>
            <a:fillRect/>
          </a:stretch>
        </p:blipFill>
        <p:spPr bwMode="auto">
          <a:xfrm>
            <a:off x="0" y="642938"/>
            <a:ext cx="194468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08050"/>
            <a:ext cx="76327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8"/>
          <p:cNvSpPr txBox="1">
            <a:spLocks noChangeArrowheads="1"/>
          </p:cNvSpPr>
          <p:nvPr/>
        </p:nvSpPr>
        <p:spPr bwMode="auto">
          <a:xfrm>
            <a:off x="179388" y="115888"/>
            <a:ext cx="8569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In about 80% of the cases or maybe more, the SNR evolves in an environment strongly  modified by the precursor</a:t>
            </a:r>
            <a:endParaRPr lang="es-ES" sz="2400">
              <a:solidFill>
                <a:schemeClr val="accent2"/>
              </a:solidFill>
            </a:endParaRPr>
          </a:p>
        </p:txBody>
      </p:sp>
      <p:sp>
        <p:nvSpPr>
          <p:cNvPr id="5124" name="Text Box 9"/>
          <p:cNvSpPr txBox="1">
            <a:spLocks noChangeArrowheads="1"/>
          </p:cNvSpPr>
          <p:nvPr/>
        </p:nvSpPr>
        <p:spPr bwMode="auto">
          <a:xfrm>
            <a:off x="5848350" y="53213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5416550" y="52482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The Bubble Nebula</a:t>
            </a:r>
            <a:endParaRPr lang="es-ES" i="1">
              <a:solidFill>
                <a:schemeClr val="bg1"/>
              </a:solidFill>
            </a:endParaRPr>
          </a:p>
        </p:txBody>
      </p:sp>
      <p:grpSp>
        <p:nvGrpSpPr>
          <p:cNvPr id="5126" name="Group 21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27670" name="Rectangle 22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5128" name="Text Box 23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5129" name="Picture 24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130" name="Text Box 25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071563"/>
            <a:ext cx="626745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4" name="Rectangle 8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38917" name="Text Box 9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38918" name="Picture 10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38919" name="Text Box 11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eEVN-source"/>
          <p:cNvPicPr>
            <a:picLocks noChangeAspect="1" noChangeArrowheads="1"/>
          </p:cNvPicPr>
          <p:nvPr/>
        </p:nvPicPr>
        <p:blipFill>
          <a:blip r:embed="rId2" cstate="print"/>
          <a:srcRect l="23476" t="10777" r="19194" b="13559"/>
          <a:stretch>
            <a:fillRect/>
          </a:stretch>
        </p:blipFill>
        <p:spPr bwMode="auto">
          <a:xfrm>
            <a:off x="0" y="260350"/>
            <a:ext cx="5761038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5954713" y="404813"/>
            <a:ext cx="318928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>
                <a:solidFill>
                  <a:srgbClr val="000048"/>
                </a:solidFill>
              </a:rPr>
              <a:t>Search for a counterpart</a:t>
            </a:r>
          </a:p>
          <a:p>
            <a:pPr algn="just"/>
            <a:r>
              <a:rPr lang="en-US" sz="2000">
                <a:solidFill>
                  <a:srgbClr val="000048"/>
                </a:solidFill>
              </a:rPr>
              <a:t>to the newly discovered gamma-ray source</a:t>
            </a:r>
            <a:r>
              <a:rPr lang="es-ES" sz="2000">
                <a:solidFill>
                  <a:srgbClr val="000048"/>
                </a:solidFill>
              </a:rPr>
              <a:t> </a:t>
            </a:r>
          </a:p>
          <a:p>
            <a:pPr algn="just"/>
            <a:r>
              <a:rPr lang="es-ES" sz="2000">
                <a:solidFill>
                  <a:srgbClr val="FF0000"/>
                </a:solidFill>
              </a:rPr>
              <a:t>HESS J 1943+213</a:t>
            </a:r>
          </a:p>
          <a:p>
            <a:pPr algn="just"/>
            <a:endParaRPr lang="en-US" sz="2000">
              <a:solidFill>
                <a:srgbClr val="FF0000"/>
              </a:solidFill>
            </a:endParaRPr>
          </a:p>
          <a:p>
            <a:pPr algn="just"/>
            <a:r>
              <a:rPr lang="en-US" sz="2000">
                <a:solidFill>
                  <a:srgbClr val="000048"/>
                </a:solidFill>
              </a:rPr>
              <a:t>Using 7 antennae of the European VLBI network eEVN, with longest baseline 1300 km</a:t>
            </a:r>
          </a:p>
          <a:p>
            <a:pPr algn="just"/>
            <a:r>
              <a:rPr lang="en-US" sz="2000">
                <a:solidFill>
                  <a:srgbClr val="FF0000"/>
                </a:solidFill>
              </a:rPr>
              <a:t>HPBW 44 x 28 milli arcsec</a:t>
            </a:r>
            <a:endParaRPr lang="es-ES" sz="2000">
              <a:solidFill>
                <a:srgbClr val="FF0000"/>
              </a:solidFill>
            </a:endParaRPr>
          </a:p>
        </p:txBody>
      </p:sp>
      <p:grpSp>
        <p:nvGrpSpPr>
          <p:cNvPr id="44036" name="Group 6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1927" name="Rectangle 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4041" name="Text Box 8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4042" name="Picture 9" descr="logo-iaf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4043" name="Text Box 10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44037" name="Text Box 11"/>
          <p:cNvSpPr txBox="1">
            <a:spLocks noChangeArrowheads="1"/>
          </p:cNvSpPr>
          <p:nvPr/>
        </p:nvSpPr>
        <p:spPr bwMode="auto">
          <a:xfrm>
            <a:off x="5940425" y="5300663"/>
            <a:ext cx="295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>
                <a:solidFill>
                  <a:srgbClr val="000048"/>
                </a:solidFill>
              </a:rPr>
              <a:t>Gabanyi, Frey, Paragi &amp; Dubner, 2011 in prep</a:t>
            </a:r>
            <a:endParaRPr lang="es-ES" i="1">
              <a:solidFill>
                <a:srgbClr val="000048"/>
              </a:solidFill>
            </a:endParaRPr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>
            <a:off x="4932363" y="333375"/>
            <a:ext cx="0" cy="4464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4252913" y="2384425"/>
            <a:ext cx="6413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baseline="30000">
                <a:solidFill>
                  <a:srgbClr val="FF0000"/>
                </a:solidFill>
              </a:rPr>
              <a:t>0”.2</a:t>
            </a:r>
            <a:endParaRPr lang="es-ES" sz="2800" b="1" baseline="30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 animBg="1"/>
      <p:bldP spid="819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79875" name="Rectangle 3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5061" name="Text Box 4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5062" name="Picture 5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5063" name="Text Box 6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88900" algn="just"/>
            <a:r>
              <a:rPr lang="en-US" sz="2400" b="1">
                <a:solidFill>
                  <a:srgbClr val="FF0000"/>
                </a:solidFill>
              </a:rPr>
              <a:t>In summary: </a:t>
            </a:r>
            <a:r>
              <a:rPr lang="en-US" sz="2400">
                <a:solidFill>
                  <a:srgbClr val="FF0000"/>
                </a:solidFill>
              </a:rPr>
              <a:t>Radio observations at various frequencies </a:t>
            </a:r>
            <a:r>
              <a:rPr lang="en-US" sz="2000" i="1">
                <a:solidFill>
                  <a:srgbClr val="FF0000"/>
                </a:solidFill>
              </a:rPr>
              <a:t>(specially in the lowest extreme of the electromagnetic  spectrum)</a:t>
            </a:r>
            <a:r>
              <a:rPr lang="en-US" sz="2400">
                <a:solidFill>
                  <a:srgbClr val="FF0000"/>
                </a:solidFill>
              </a:rPr>
              <a:t>  are useful tools :</a:t>
            </a:r>
          </a:p>
          <a:p>
            <a:pPr indent="88900" algn="just"/>
            <a:endParaRPr lang="en-US" sz="2400">
              <a:solidFill>
                <a:srgbClr val="FF0000"/>
              </a:solidFill>
            </a:endParaRPr>
          </a:p>
          <a:p>
            <a:pPr indent="88900"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To map large fields of view with arcsec angular resolutions (comparable to that of XMM-Newton, for example)</a:t>
            </a:r>
          </a:p>
          <a:p>
            <a:pPr indent="88900"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 indent="88900"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To map the synchrotron emission at the frequencies where the emission is maximum (2 to 3 times brighter than at </a:t>
            </a:r>
            <a:r>
              <a:rPr lang="en-US" sz="2000">
                <a:solidFill>
                  <a:srgbClr val="000048"/>
                </a:solidFill>
                <a:sym typeface="Symbol" pitchFamily="18" charset="2"/>
              </a:rPr>
              <a:t></a:t>
            </a:r>
            <a:r>
              <a:rPr lang="en-US" sz="2000">
                <a:solidFill>
                  <a:srgbClr val="000048"/>
                </a:solidFill>
              </a:rPr>
              <a:t>20 cm, for example)</a:t>
            </a:r>
          </a:p>
          <a:p>
            <a:pPr indent="88900"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 indent="88900"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To  independently identify regions where the SN shock is running into dense molecular clouds along the line of sight</a:t>
            </a:r>
          </a:p>
          <a:p>
            <a:pPr indent="88900"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 indent="88900"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To estimate the physical parameters of the warm, ionized gas between us and the SNR</a:t>
            </a:r>
          </a:p>
          <a:p>
            <a:pPr indent="88900"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 indent="88900"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To accurately estimate the radio spectrum anchoring it to the lowest frequencies and to separate thermal from non-thermal emission</a:t>
            </a:r>
          </a:p>
          <a:p>
            <a:pPr indent="88900"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 indent="88900"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To investigate the E field orientation and after correction by rotation measure, the B field orientation and, in some cases, its intensity.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50813" y="333375"/>
            <a:ext cx="884237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Some caveats:</a:t>
            </a:r>
          </a:p>
          <a:p>
            <a:endParaRPr lang="en-US" sz="2400" b="1">
              <a:solidFill>
                <a:srgbClr val="FF0000"/>
              </a:solidFill>
            </a:endParaRPr>
          </a:p>
          <a:p>
            <a:pPr>
              <a:buClr>
                <a:srgbClr val="000048"/>
              </a:buClr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Observations carried out with radio-interferometers produce beautiful images with high angular resolution, but they alone fail to recover the total flux density (necessary for an accurate spectral study)</a:t>
            </a:r>
          </a:p>
          <a:p>
            <a:pPr>
              <a:buClr>
                <a:srgbClr val="000048"/>
              </a:buClr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>
              <a:buClr>
                <a:srgbClr val="000048"/>
              </a:buClr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Polarization measurements give an indication of orientation of E field. Two or more frequencies are needed to extract the B field orientation. And polarized signal is VERY WEAK (less than 10% of the total intensity flux). A polarization study requires 100-fold increase in observing time for the same source observed in total intensity</a:t>
            </a:r>
          </a:p>
          <a:p>
            <a:pPr>
              <a:buClr>
                <a:srgbClr val="000048"/>
              </a:buClr>
              <a:buFont typeface="Wingdings" pitchFamily="2" charset="2"/>
              <a:buChar char="Ø"/>
            </a:pPr>
            <a:endParaRPr lang="en-US" sz="2000">
              <a:solidFill>
                <a:srgbClr val="000048"/>
              </a:solidFill>
            </a:endParaRPr>
          </a:p>
          <a:p>
            <a:pPr>
              <a:buClr>
                <a:srgbClr val="000048"/>
              </a:buClr>
              <a:buFont typeface="Wingdings" pitchFamily="2" charset="2"/>
              <a:buChar char="Ø"/>
            </a:pPr>
            <a:r>
              <a:rPr lang="en-US" sz="2000">
                <a:solidFill>
                  <a:srgbClr val="000048"/>
                </a:solidFill>
              </a:rPr>
              <a:t> Regions with flat radio spectrum indicate e- accelerated at higher energies. However, contamination with thermal emission or interaction with molecular clouds produce the same effect</a:t>
            </a:r>
          </a:p>
          <a:p>
            <a:endParaRPr lang="en-US" sz="2000">
              <a:solidFill>
                <a:srgbClr val="000048"/>
              </a:solidFill>
            </a:endParaRPr>
          </a:p>
          <a:p>
            <a:endParaRPr lang="es-ES">
              <a:solidFill>
                <a:srgbClr val="000048"/>
              </a:solidFill>
            </a:endParaRPr>
          </a:p>
        </p:txBody>
      </p:sp>
      <p:grpSp>
        <p:nvGrpSpPr>
          <p:cNvPr id="46083" name="Group 3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80900" name="Rectangle 4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6086" name="Picture 6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6087" name="Text Box 7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ExteriorIAFE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781300"/>
            <a:ext cx="3201987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 cstate="print"/>
          <a:srcRect b="15123"/>
          <a:stretch>
            <a:fillRect/>
          </a:stretch>
        </p:blipFill>
        <p:spPr bwMode="auto">
          <a:xfrm>
            <a:off x="4356100" y="476250"/>
            <a:ext cx="446563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4067175" y="4005263"/>
            <a:ext cx="4608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solidFill>
                  <a:schemeClr val="accent2"/>
                </a:solidFill>
              </a:rPr>
              <a:t>And welcome to the Institute of Astronomy and Space Physics in Buenos Aires</a:t>
            </a:r>
            <a:endParaRPr lang="es-ES" sz="2400">
              <a:solidFill>
                <a:schemeClr val="accent2"/>
              </a:solidFill>
            </a:endParaRP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1403350" y="549275"/>
            <a:ext cx="14509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Thanks!</a:t>
            </a:r>
          </a:p>
          <a:p>
            <a:endParaRPr lang="es-ES" sz="2800"/>
          </a:p>
        </p:txBody>
      </p:sp>
      <p:grpSp>
        <p:nvGrpSpPr>
          <p:cNvPr id="47110" name="Group 8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73737" name="Rectangle 9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7113" name="Text Box 10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7114" name="Picture 11" descr="logo-iaf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47115" name="Text Box 12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pic>
        <p:nvPicPr>
          <p:cNvPr id="4711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825" y="47974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3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44046" name="Rectangle 14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44048" name="Picture 16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</p:spPr>
        </p:pic>
        <p:sp>
          <p:nvSpPr>
            <p:cNvPr id="44049" name="Text Box 17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214313" y="285750"/>
            <a:ext cx="5715000" cy="5976938"/>
            <a:chOff x="1020" y="0"/>
            <a:chExt cx="3600" cy="3765"/>
          </a:xfrm>
        </p:grpSpPr>
        <p:pic>
          <p:nvPicPr>
            <p:cNvPr id="6150" name="Picture 5" descr="sn87a_wide"/>
            <p:cNvPicPr>
              <a:picLocks noChangeAspect="1" noChangeArrowheads="1"/>
            </p:cNvPicPr>
            <p:nvPr/>
          </p:nvPicPr>
          <p:blipFill>
            <a:blip r:embed="rId3" cstate="print"/>
            <a:srcRect t="5667" b="10666"/>
            <a:stretch>
              <a:fillRect/>
            </a:stretch>
          </p:blipFill>
          <p:spPr bwMode="auto">
            <a:xfrm>
              <a:off x="1020" y="0"/>
              <a:ext cx="3600" cy="3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151" name="Group 6"/>
            <p:cNvGrpSpPr>
              <a:grpSpLocks/>
            </p:cNvGrpSpPr>
            <p:nvPr/>
          </p:nvGrpSpPr>
          <p:grpSpPr bwMode="auto">
            <a:xfrm>
              <a:off x="1519" y="1026"/>
              <a:ext cx="1134" cy="590"/>
              <a:chOff x="1519" y="1026"/>
              <a:chExt cx="1134" cy="590"/>
            </a:xfrm>
          </p:grpSpPr>
          <p:sp>
            <p:nvSpPr>
              <p:cNvPr id="6152" name="Text Box 7"/>
              <p:cNvSpPr txBox="1">
                <a:spLocks noChangeArrowheads="1"/>
              </p:cNvSpPr>
              <p:nvPr/>
            </p:nvSpPr>
            <p:spPr bwMode="auto">
              <a:xfrm>
                <a:off x="1519" y="1026"/>
                <a:ext cx="61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SN 87A</a:t>
                </a:r>
                <a:endParaRPr lang="es-ES">
                  <a:solidFill>
                    <a:schemeClr val="bg1"/>
                  </a:solidFill>
                </a:endParaRPr>
              </a:p>
            </p:txBody>
          </p:sp>
          <p:sp>
            <p:nvSpPr>
              <p:cNvPr id="6153" name="Line 8"/>
              <p:cNvSpPr>
                <a:spLocks noChangeShapeType="1"/>
              </p:cNvSpPr>
              <p:nvPr/>
            </p:nvSpPr>
            <p:spPr bwMode="auto">
              <a:xfrm>
                <a:off x="2064" y="1162"/>
                <a:ext cx="589" cy="45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ES"/>
              </a:p>
            </p:txBody>
          </p:sp>
        </p:grpSp>
      </p:grpSp>
      <p:pic>
        <p:nvPicPr>
          <p:cNvPr id="61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142875"/>
            <a:ext cx="250031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25" y="2500313"/>
            <a:ext cx="3571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10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76811" name="Rectangle 11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7179" name="Text Box 12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7180" name="Picture 13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181" name="Text Box 14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0" y="-26988"/>
            <a:ext cx="9144000" cy="76200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SNRs have memory of  the explosion</a:t>
            </a:r>
          </a:p>
          <a:p>
            <a:pPr algn="ctr"/>
            <a:r>
              <a:rPr lang="en-US" sz="2000" i="1">
                <a:solidFill>
                  <a:schemeClr val="bg1"/>
                </a:solidFill>
              </a:rPr>
              <a:t>and there are many controversial issues in the understanding of the explosion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0825" y="3573463"/>
            <a:ext cx="8893175" cy="2835275"/>
            <a:chOff x="158" y="2251"/>
            <a:chExt cx="5602" cy="1786"/>
          </a:xfrm>
        </p:grpSpPr>
        <p:sp>
          <p:nvSpPr>
            <p:cNvPr id="7176" name="Text Box 6" descr="20%"/>
            <p:cNvSpPr txBox="1">
              <a:spLocks noChangeArrowheads="1"/>
            </p:cNvSpPr>
            <p:nvPr/>
          </p:nvSpPr>
          <p:spPr bwMode="auto">
            <a:xfrm>
              <a:off x="158" y="2251"/>
              <a:ext cx="3947" cy="1786"/>
            </a:xfrm>
            <a:prstGeom prst="rect">
              <a:avLst/>
            </a:prstGeom>
            <a:pattFill prst="pct20">
              <a:fgClr>
                <a:schemeClr val="accent2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2000" b="1">
                  <a:solidFill>
                    <a:srgbClr val="FF0000"/>
                  </a:solidFill>
                </a:rPr>
                <a:t>Gravitational collapse:</a:t>
              </a: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>
                  <a:solidFill>
                    <a:srgbClr val="000048"/>
                  </a:solidFill>
                </a:rPr>
                <a:t> what process can revert an implosion into an explosion?</a:t>
              </a: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>
                  <a:solidFill>
                    <a:srgbClr val="000048"/>
                  </a:solidFill>
                </a:rPr>
                <a:t> what is the mass limit between </a:t>
              </a:r>
              <a:r>
                <a:rPr lang="en-US" sz="2000" u="sng">
                  <a:solidFill>
                    <a:srgbClr val="000048"/>
                  </a:solidFill>
                </a:rPr>
                <a:t>collapse-and-explode</a:t>
              </a:r>
              <a:r>
                <a:rPr lang="en-US" sz="2000">
                  <a:solidFill>
                    <a:srgbClr val="000048"/>
                  </a:solidFill>
                </a:rPr>
                <a:t> or  </a:t>
              </a:r>
              <a:r>
                <a:rPr lang="en-US" sz="2000" u="sng">
                  <a:solidFill>
                    <a:srgbClr val="000048"/>
                  </a:solidFill>
                </a:rPr>
                <a:t>complete-collapse-to-black hole</a:t>
              </a:r>
              <a:r>
                <a:rPr lang="en-US" sz="2000">
                  <a:solidFill>
                    <a:srgbClr val="000048"/>
                  </a:solidFill>
                </a:rPr>
                <a:t>?</a:t>
              </a: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>
                  <a:solidFill>
                    <a:srgbClr val="000048"/>
                  </a:solidFill>
                </a:rPr>
                <a:t> Explosion: Spherically symmetric? bi-lateral? other asymmetries?</a:t>
              </a: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s-ES" sz="2000">
                  <a:solidFill>
                    <a:srgbClr val="000048"/>
                  </a:solidFill>
                </a:rPr>
                <a:t> remnants of Type II SN are distinctly more asymmetric. </a:t>
              </a:r>
            </a:p>
          </p:txBody>
        </p:sp>
        <p:pic>
          <p:nvPicPr>
            <p:cNvPr id="7177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49393" t="2605"/>
            <a:stretch>
              <a:fillRect/>
            </a:stretch>
          </p:blipFill>
          <p:spPr bwMode="auto">
            <a:xfrm>
              <a:off x="4014" y="2251"/>
              <a:ext cx="1746" cy="16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50825" y="836613"/>
            <a:ext cx="8893175" cy="2814637"/>
            <a:chOff x="158" y="527"/>
            <a:chExt cx="5602" cy="1773"/>
          </a:xfrm>
        </p:grpSpPr>
        <p:sp>
          <p:nvSpPr>
            <p:cNvPr id="7174" name="Text Box 5"/>
            <p:cNvSpPr txBox="1">
              <a:spLocks noChangeArrowheads="1"/>
            </p:cNvSpPr>
            <p:nvPr/>
          </p:nvSpPr>
          <p:spPr bwMode="auto">
            <a:xfrm>
              <a:off x="158" y="527"/>
              <a:ext cx="3629" cy="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2000" b="1">
                  <a:solidFill>
                    <a:srgbClr val="FF0000"/>
                  </a:solidFill>
                </a:rPr>
                <a:t>Thermonuclear collapse:</a:t>
              </a:r>
              <a:endParaRPr lang="es-ES" sz="2000" b="1">
                <a:solidFill>
                  <a:srgbClr val="FF0000"/>
                </a:solidFill>
              </a:endParaRP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400">
                  <a:latin typeface="Times New Roman" pitchFamily="18" charset="0"/>
                </a:rPr>
                <a:t> </a:t>
              </a:r>
              <a:r>
                <a:rPr lang="en-US" sz="2000">
                  <a:solidFill>
                    <a:srgbClr val="000048"/>
                  </a:solidFill>
                </a:rPr>
                <a:t>the nature of the burning front : subsonic? supersonic? mixture? Detonation? Deflagration? A mixture?</a:t>
              </a: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400">
                  <a:solidFill>
                    <a:srgbClr val="000048"/>
                  </a:solidFill>
                  <a:latin typeface="Times New Roman" pitchFamily="18" charset="0"/>
                </a:rPr>
                <a:t> </a:t>
              </a:r>
              <a:r>
                <a:rPr lang="en-US" sz="2000">
                  <a:solidFill>
                    <a:srgbClr val="000048"/>
                  </a:solidFill>
                </a:rPr>
                <a:t>the nature of the companion: red giant?,                                                  another white dwarf?</a:t>
              </a:r>
            </a:p>
            <a:p>
              <a:pPr>
                <a:buClr>
                  <a:schemeClr val="accent2"/>
                </a:buClr>
                <a:buFont typeface="Wingdings" pitchFamily="2" charset="2"/>
                <a:buChar char="ü"/>
              </a:pPr>
              <a:r>
                <a:rPr lang="en-US" sz="2000">
                  <a:solidFill>
                    <a:srgbClr val="000048"/>
                  </a:solidFill>
                </a:rPr>
                <a:t>  remnants of Type Ia SN tend to be more symmetric </a:t>
              </a:r>
              <a:r>
                <a:rPr lang="en-US" sz="1600" i="1">
                  <a:solidFill>
                    <a:srgbClr val="000048"/>
                  </a:solidFill>
                </a:rPr>
                <a:t>(Lopez et al. 2011)</a:t>
              </a:r>
              <a:endParaRPr lang="es-ES" sz="1600" i="1">
                <a:solidFill>
                  <a:srgbClr val="000048"/>
                </a:solidFill>
              </a:endParaRPr>
            </a:p>
          </p:txBody>
        </p:sp>
        <p:pic>
          <p:nvPicPr>
            <p:cNvPr id="717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 r="50029"/>
            <a:stretch>
              <a:fillRect/>
            </a:stretch>
          </p:blipFill>
          <p:spPr bwMode="auto">
            <a:xfrm>
              <a:off x="4036" y="572"/>
              <a:ext cx="1724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428596" y="714356"/>
            <a:ext cx="8424862" cy="452431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buFontTx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After the sudden injection of ~10</a:t>
            </a:r>
            <a:r>
              <a:rPr lang="en-US" sz="2400" baseline="30000" dirty="0">
                <a:solidFill>
                  <a:schemeClr val="bg1"/>
                </a:solidFill>
              </a:rPr>
              <a:t>51</a:t>
            </a:r>
            <a:r>
              <a:rPr lang="en-US" sz="2400" dirty="0">
                <a:solidFill>
                  <a:schemeClr val="bg1"/>
                </a:solidFill>
              </a:rPr>
              <a:t> ergs and several solar masses of processed stellar </a:t>
            </a:r>
            <a:r>
              <a:rPr lang="en-US" sz="2400" dirty="0" err="1">
                <a:solidFill>
                  <a:schemeClr val="bg1"/>
                </a:solidFill>
              </a:rPr>
              <a:t>ejecta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in an almost point-like region, shock waves with initial speeds of ~5000 to ~10000 km/s sweep up and move surrounding material (CSM and ISM) amplifying irregularities in pressure and density.</a:t>
            </a:r>
          </a:p>
          <a:p>
            <a:pPr algn="ctr">
              <a:lnSpc>
                <a:spcPct val="120000"/>
              </a:lnSpc>
            </a:pPr>
            <a:endParaRPr lang="en-US" sz="2400" dirty="0">
              <a:solidFill>
                <a:schemeClr val="bg1"/>
              </a:solidFill>
              <a:sym typeface="Wingdings" pitchFamily="2" charset="2"/>
            </a:endParaRP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A SHELL SNR IS FORMED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+ NEUTRON STAR (?)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FFFF00"/>
                </a:solidFill>
                <a:sym typeface="Wingdings" pitchFamily="2" charset="2"/>
              </a:rPr>
              <a:t>+ PULSAR WIND NEBULA (?)</a:t>
            </a:r>
            <a:endParaRPr lang="en-US" sz="2400" dirty="0">
              <a:solidFill>
                <a:srgbClr val="FFFF0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8195" name="Group 21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46102" name="Rectangle 22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8197" name="Text Box 23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8198" name="Picture 24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199" name="Text Box 25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647700" y="404813"/>
            <a:ext cx="7848600" cy="13731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What can be learnt from radio studies 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plus the combination with observations in </a:t>
            </a:r>
          </a:p>
          <a:p>
            <a:pPr algn="ctr"/>
            <a:r>
              <a:rPr lang="en-US" sz="2800">
                <a:solidFill>
                  <a:schemeClr val="bg1"/>
                </a:solidFill>
              </a:rPr>
              <a:t>other spectral ranges?</a:t>
            </a:r>
            <a:endParaRPr lang="es-ES" sz="2800">
              <a:solidFill>
                <a:schemeClr val="bg1"/>
              </a:solidFill>
            </a:endParaRPr>
          </a:p>
        </p:txBody>
      </p:sp>
      <p:grpSp>
        <p:nvGrpSpPr>
          <p:cNvPr id="9219" name="Group 6"/>
          <p:cNvGrpSpPr>
            <a:grpSpLocks/>
          </p:cNvGrpSpPr>
          <p:nvPr/>
        </p:nvGrpSpPr>
        <p:grpSpPr bwMode="auto">
          <a:xfrm>
            <a:off x="0" y="6308725"/>
            <a:ext cx="9144000" cy="549275"/>
            <a:chOff x="0" y="3974"/>
            <a:chExt cx="5760" cy="346"/>
          </a:xfrm>
        </p:grpSpPr>
        <p:sp>
          <p:nvSpPr>
            <p:cNvPr id="50183" name="Rectangle 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9222" name="Text Box 8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9223" name="Picture 9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9224" name="Text Box 10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  <p:pic>
        <p:nvPicPr>
          <p:cNvPr id="9220" name="Picture 11" descr="photo_tour_VL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6888" y="2781300"/>
            <a:ext cx="5610225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CuadroTexto"/>
          <p:cNvSpPr txBox="1">
            <a:spLocks noChangeArrowheads="1"/>
          </p:cNvSpPr>
          <p:nvPr/>
        </p:nvSpPr>
        <p:spPr bwMode="auto">
          <a:xfrm>
            <a:off x="500063" y="214313"/>
            <a:ext cx="8358187" cy="56324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AR" sz="2400" dirty="0">
                <a:solidFill>
                  <a:schemeClr val="bg1"/>
                </a:solidFill>
              </a:rPr>
              <a:t>Supernova </a:t>
            </a:r>
            <a:r>
              <a:rPr lang="es-AR" sz="2400" dirty="0" err="1">
                <a:solidFill>
                  <a:schemeClr val="bg1"/>
                </a:solidFill>
              </a:rPr>
              <a:t>Remnants</a:t>
            </a:r>
            <a:r>
              <a:rPr lang="es-AR" sz="2400" dirty="0">
                <a:solidFill>
                  <a:schemeClr val="bg1"/>
                </a:solidFill>
              </a:rPr>
              <a:t> are, in general, </a:t>
            </a:r>
            <a:r>
              <a:rPr lang="es-AR" sz="2400" dirty="0" err="1">
                <a:solidFill>
                  <a:schemeClr val="bg1"/>
                </a:solidFill>
              </a:rPr>
              <a:t>good</a:t>
            </a:r>
            <a:r>
              <a:rPr lang="es-AR" sz="2400" dirty="0">
                <a:solidFill>
                  <a:schemeClr val="bg1"/>
                </a:solidFill>
              </a:rPr>
              <a:t> radio </a:t>
            </a:r>
            <a:r>
              <a:rPr lang="es-AR" sz="2400" dirty="0" err="1">
                <a:solidFill>
                  <a:schemeClr val="bg1"/>
                </a:solidFill>
              </a:rPr>
              <a:t>emitters</a:t>
            </a:r>
            <a:r>
              <a:rPr lang="es-AR" sz="2400" dirty="0">
                <a:solidFill>
                  <a:schemeClr val="bg1"/>
                </a:solidFill>
              </a:rPr>
              <a:t> of </a:t>
            </a:r>
            <a:r>
              <a:rPr lang="es-AR" sz="2400" dirty="0" err="1">
                <a:solidFill>
                  <a:schemeClr val="bg1"/>
                </a:solidFill>
              </a:rPr>
              <a:t>synchrotron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radiation</a:t>
            </a:r>
            <a:r>
              <a:rPr lang="es-AR" sz="2400" dirty="0">
                <a:solidFill>
                  <a:schemeClr val="bg1"/>
                </a:solidFill>
              </a:rPr>
              <a:t>.</a:t>
            </a:r>
          </a:p>
          <a:p>
            <a:endParaRPr lang="es-AR" sz="2400" dirty="0">
              <a:solidFill>
                <a:schemeClr val="bg1"/>
              </a:solidFill>
            </a:endParaRPr>
          </a:p>
          <a:p>
            <a:r>
              <a:rPr lang="es-AR" sz="2400" dirty="0" err="1">
                <a:solidFill>
                  <a:schemeClr val="bg1"/>
                </a:solidFill>
              </a:rPr>
              <a:t>From</a:t>
            </a:r>
            <a:r>
              <a:rPr lang="es-AR" sz="2400" dirty="0">
                <a:solidFill>
                  <a:schemeClr val="bg1"/>
                </a:solidFill>
              </a:rPr>
              <a:t> radio </a:t>
            </a:r>
            <a:r>
              <a:rPr lang="es-AR" sz="2400" dirty="0" err="1">
                <a:solidFill>
                  <a:schemeClr val="bg1"/>
                </a:solidFill>
              </a:rPr>
              <a:t>studies</a:t>
            </a:r>
            <a:r>
              <a:rPr lang="es-AR" sz="2400" dirty="0">
                <a:solidFill>
                  <a:schemeClr val="bg1"/>
                </a:solidFill>
              </a:rPr>
              <a:t> at </a:t>
            </a:r>
            <a:r>
              <a:rPr lang="es-AR" sz="2400" dirty="0" err="1">
                <a:solidFill>
                  <a:schemeClr val="bg1"/>
                </a:solidFill>
              </a:rPr>
              <a:t>different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frequencies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we</a:t>
            </a:r>
            <a:r>
              <a:rPr lang="es-AR" sz="2400" dirty="0">
                <a:solidFill>
                  <a:schemeClr val="bg1"/>
                </a:solidFill>
              </a:rPr>
              <a:t> can </a:t>
            </a:r>
            <a:r>
              <a:rPr lang="es-AR" sz="2400" dirty="0" err="1">
                <a:solidFill>
                  <a:schemeClr val="bg1"/>
                </a:solidFill>
              </a:rPr>
              <a:t>basically</a:t>
            </a:r>
            <a:r>
              <a:rPr lang="es-AR" sz="2400" dirty="0">
                <a:solidFill>
                  <a:schemeClr val="bg1"/>
                </a:solidFill>
              </a:rPr>
              <a:t>  </a:t>
            </a:r>
            <a:r>
              <a:rPr lang="es-AR" sz="2400" dirty="0" err="1">
                <a:solidFill>
                  <a:schemeClr val="bg1"/>
                </a:solidFill>
              </a:rPr>
              <a:t>study</a:t>
            </a:r>
            <a:r>
              <a:rPr lang="es-AR" sz="2400" dirty="0">
                <a:solidFill>
                  <a:schemeClr val="bg1"/>
                </a:solidFill>
              </a:rPr>
              <a:t>:</a:t>
            </a:r>
          </a:p>
          <a:p>
            <a:endParaRPr lang="es-A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AR" sz="2400" dirty="0" err="1">
                <a:solidFill>
                  <a:schemeClr val="bg1"/>
                </a:solidFill>
              </a:rPr>
              <a:t>Brightness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distribution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morphology</a:t>
            </a:r>
            <a:endParaRPr lang="es-AR" sz="24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endParaRPr lang="es-AR" sz="24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Polarization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 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electric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field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s-AR" sz="2400" dirty="0" err="1" smtClean="0">
                <a:solidFill>
                  <a:schemeClr val="bg1"/>
                </a:solidFill>
                <a:sym typeface="Wingdings" pitchFamily="2" charset="2"/>
              </a:rPr>
              <a:t>distribution</a:t>
            </a:r>
            <a:r>
              <a:rPr lang="es-AR" sz="2400" dirty="0" smtClean="0">
                <a:solidFill>
                  <a:schemeClr val="bg1"/>
                </a:solidFill>
                <a:sym typeface="Wingdings" pitchFamily="2" charset="2"/>
              </a:rPr>
              <a:t> (B </a:t>
            </a:r>
            <a:r>
              <a:rPr lang="es-AR" sz="2400" dirty="0" err="1" smtClean="0">
                <a:solidFill>
                  <a:schemeClr val="bg1"/>
                </a:solidFill>
                <a:sym typeface="Wingdings" pitchFamily="2" charset="2"/>
              </a:rPr>
              <a:t>field</a:t>
            </a:r>
            <a:r>
              <a:rPr lang="es-AR" sz="2400" dirty="0" smtClean="0">
                <a:solidFill>
                  <a:schemeClr val="bg1"/>
                </a:solidFill>
                <a:sym typeface="Wingdings" pitchFamily="2" charset="2"/>
              </a:rPr>
              <a:t>)</a:t>
            </a:r>
            <a:endParaRPr lang="es-AR" sz="24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endParaRPr lang="es-AR" sz="2400" dirty="0">
              <a:solidFill>
                <a:schemeClr val="bg1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Ø"/>
            </a:pP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Spectrum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  global and local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variations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of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the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energy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spectrum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of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the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accelerated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particles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and </a:t>
            </a:r>
            <a:r>
              <a:rPr lang="es-AR" sz="2400" dirty="0" err="1">
                <a:solidFill>
                  <a:schemeClr val="bg1"/>
                </a:solidFill>
                <a:sym typeface="Wingdings" pitchFamily="2" charset="2"/>
              </a:rPr>
              <a:t>amplified</a:t>
            </a:r>
            <a:r>
              <a:rPr lang="es-AR" sz="2400" dirty="0">
                <a:solidFill>
                  <a:schemeClr val="bg1"/>
                </a:solidFill>
                <a:sym typeface="Wingdings" pitchFamily="2" charset="2"/>
              </a:rPr>
              <a:t> B</a:t>
            </a:r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AR" sz="2400" dirty="0">
              <a:solidFill>
                <a:schemeClr val="bg1"/>
              </a:solidFill>
            </a:endParaRPr>
          </a:p>
          <a:p>
            <a:endParaRPr lang="es-ES" sz="2400" dirty="0">
              <a:solidFill>
                <a:schemeClr val="bg1"/>
              </a:solidFill>
            </a:endParaRPr>
          </a:p>
        </p:txBody>
      </p:sp>
      <p:grpSp>
        <p:nvGrpSpPr>
          <p:cNvPr id="10243" name="Group 6"/>
          <p:cNvGrpSpPr>
            <a:grpSpLocks/>
          </p:cNvGrpSpPr>
          <p:nvPr/>
        </p:nvGrpSpPr>
        <p:grpSpPr bwMode="auto">
          <a:xfrm>
            <a:off x="0" y="6237288"/>
            <a:ext cx="9144000" cy="549275"/>
            <a:chOff x="0" y="3974"/>
            <a:chExt cx="5760" cy="346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0" y="3974"/>
              <a:ext cx="5760" cy="34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57150" cmpd="thinThick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0245" name="Text Box 8"/>
            <p:cNvSpPr txBox="1">
              <a:spLocks noChangeArrowheads="1"/>
            </p:cNvSpPr>
            <p:nvPr/>
          </p:nvSpPr>
          <p:spPr bwMode="auto">
            <a:xfrm>
              <a:off x="113" y="4020"/>
              <a:ext cx="10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accent2"/>
                  </a:solidFill>
                </a:rPr>
                <a:t>CRISM-2011</a:t>
              </a:r>
              <a:endParaRPr lang="es-ES" sz="2000" b="1">
                <a:solidFill>
                  <a:schemeClr val="accent2"/>
                </a:solidFill>
              </a:endParaRPr>
            </a:p>
          </p:txBody>
        </p:sp>
        <p:pic>
          <p:nvPicPr>
            <p:cNvPr id="10246" name="Picture 9" descr="logo-iaf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42" y="4008"/>
              <a:ext cx="318" cy="31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247" name="Text Box 10"/>
            <p:cNvSpPr txBox="1">
              <a:spLocks noChangeArrowheads="1"/>
            </p:cNvSpPr>
            <p:nvPr/>
          </p:nvSpPr>
          <p:spPr bwMode="auto">
            <a:xfrm>
              <a:off x="4377" y="4020"/>
              <a:ext cx="10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accent2"/>
                  </a:solidFill>
                </a:rPr>
                <a:t>Gloria Dubner</a:t>
              </a:r>
              <a:endParaRPr lang="es-ES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9526</TotalTime>
  <Words>1540</Words>
  <Application>Microsoft Office PowerPoint</Application>
  <PresentationFormat>Presentación en pantalla (4:3)</PresentationFormat>
  <Paragraphs>291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Diseño 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Gloria</dc:creator>
  <cp:lastModifiedBy>gloria</cp:lastModifiedBy>
  <cp:revision>71</cp:revision>
  <dcterms:created xsi:type="dcterms:W3CDTF">2011-06-09T21:51:39Z</dcterms:created>
  <dcterms:modified xsi:type="dcterms:W3CDTF">2011-06-26T13:37:58Z</dcterms:modified>
</cp:coreProperties>
</file>