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2"/>
  </p:notesMasterIdLst>
  <p:sldIdLst>
    <p:sldId id="542" r:id="rId2"/>
    <p:sldId id="2147470159" r:id="rId3"/>
    <p:sldId id="2147470174" r:id="rId4"/>
    <p:sldId id="2147470274" r:id="rId5"/>
    <p:sldId id="2147470255" r:id="rId6"/>
    <p:sldId id="2147470256" r:id="rId7"/>
    <p:sldId id="2147470258" r:id="rId8"/>
    <p:sldId id="2147470259" r:id="rId9"/>
    <p:sldId id="2147470260" r:id="rId10"/>
    <p:sldId id="2147470261" r:id="rId11"/>
    <p:sldId id="2147470262" r:id="rId12"/>
    <p:sldId id="519" r:id="rId13"/>
    <p:sldId id="2147470204" r:id="rId14"/>
    <p:sldId id="2147470205" r:id="rId15"/>
    <p:sldId id="2147470273" r:id="rId16"/>
    <p:sldId id="590" r:id="rId17"/>
    <p:sldId id="3976" r:id="rId18"/>
    <p:sldId id="2147470251" r:id="rId19"/>
    <p:sldId id="3979" r:id="rId20"/>
    <p:sldId id="2147470272" r:id="rId21"/>
    <p:sldId id="2147470264" r:id="rId22"/>
    <p:sldId id="2147470265" r:id="rId23"/>
    <p:sldId id="2147470263" r:id="rId24"/>
    <p:sldId id="2147470232" r:id="rId25"/>
    <p:sldId id="665" r:id="rId26"/>
    <p:sldId id="667" r:id="rId27"/>
    <p:sldId id="2147470176" r:id="rId28"/>
    <p:sldId id="2147470267" r:id="rId29"/>
    <p:sldId id="2147470269" r:id="rId30"/>
    <p:sldId id="2147470271" r:id="rId31"/>
    <p:sldId id="2147470207" r:id="rId32"/>
    <p:sldId id="2147470180" r:id="rId33"/>
    <p:sldId id="2147470181" r:id="rId34"/>
    <p:sldId id="2147470182" r:id="rId35"/>
    <p:sldId id="3992" r:id="rId36"/>
    <p:sldId id="2147470184" r:id="rId37"/>
    <p:sldId id="2147470185" r:id="rId38"/>
    <p:sldId id="2147470186" r:id="rId39"/>
    <p:sldId id="2147470226" r:id="rId40"/>
    <p:sldId id="2147470193" r:id="rId41"/>
    <p:sldId id="2147470190" r:id="rId42"/>
    <p:sldId id="2147470173" r:id="rId43"/>
    <p:sldId id="2147470191" r:id="rId44"/>
    <p:sldId id="698" r:id="rId45"/>
    <p:sldId id="2147470239" r:id="rId46"/>
    <p:sldId id="676" r:id="rId47"/>
    <p:sldId id="677" r:id="rId48"/>
    <p:sldId id="2147470237" r:id="rId49"/>
    <p:sldId id="2147470238" r:id="rId50"/>
    <p:sldId id="3983" r:id="rId51"/>
    <p:sldId id="2147470240" r:id="rId52"/>
    <p:sldId id="2147470241" r:id="rId53"/>
    <p:sldId id="2147470242" r:id="rId54"/>
    <p:sldId id="545" r:id="rId55"/>
    <p:sldId id="670" r:id="rId56"/>
    <p:sldId id="2147470155" r:id="rId57"/>
    <p:sldId id="2147470178" r:id="rId58"/>
    <p:sldId id="2147470233" r:id="rId59"/>
    <p:sldId id="2147470157" r:id="rId60"/>
    <p:sldId id="2147470189" r:id="rId6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 Ligonnet" initials="TL" lastIdx="1" clrIdx="0">
    <p:extLst>
      <p:ext uri="{19B8F6BF-5375-455C-9EA6-DF929625EA0E}">
        <p15:presenceInfo xmlns:p15="http://schemas.microsoft.com/office/powerpoint/2012/main" userId="778f90a4f3d96783" providerId="Windows Live"/>
      </p:ext>
    </p:extLst>
  </p:cmAuthor>
  <p:cmAuthor id="2" name="Vincent Lamirand" initials="VL" lastIdx="2" clrIdx="1">
    <p:extLst>
      <p:ext uri="{19B8F6BF-5375-455C-9EA6-DF929625EA0E}">
        <p15:presenceInfo xmlns:p15="http://schemas.microsoft.com/office/powerpoint/2012/main" userId="efddbc20e078b84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191"/>
    <a:srgbClr val="239C23"/>
    <a:srgbClr val="E30613"/>
    <a:srgbClr val="FFFFFF"/>
    <a:srgbClr val="00A79F"/>
    <a:srgbClr val="FF0000"/>
    <a:srgbClr val="F39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04" autoAdjust="0"/>
    <p:restoredTop sz="93447" autoAdjust="0"/>
  </p:normalViewPr>
  <p:slideViewPr>
    <p:cSldViewPr snapToGrid="0">
      <p:cViewPr varScale="1">
        <p:scale>
          <a:sx n="81" d="100"/>
          <a:sy n="81" d="100"/>
        </p:scale>
        <p:origin x="56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12767-4BBF-4361-A0D6-08201AE75F3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0E7604-2E65-4792-99DF-7465144F643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176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F50783-AAED-1941-8BCC-9F6140F0A6B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0174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7909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2440E-5685-88E7-7CD4-DC660547D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5F15DBD-BC16-903E-8871-A387C1CDBD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F57B2B-D8C6-1E9D-CDAA-72EC17E231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2D7B63-0840-B1BF-1B74-2764B81672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9470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9DB62-D9E6-B019-3004-10B9FA75D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0742603-0E44-543C-A1CC-A58503727F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630C29-1884-55EE-ED3A-FDB6DEDEF1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CC2DD2-9E02-A166-3C96-936ACCBC9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876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92220-080C-7721-A7E8-A037FAF79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1ED9E0-589E-76C0-C037-8F84E1018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8254B2-A140-2D37-DF3D-34EC9007B4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8222CB-6DAB-3714-D56E-0B6C6A5AC6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0806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3405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361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89037-3328-2458-00CD-99283A3B6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93B3B2E-6920-DEEC-EED3-8AFE5BBD4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5B6D43-6A5E-AF5A-E44F-BC42A66DE1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664E4E-1AE5-127F-2426-227052FFBD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0908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2224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080CC-BA75-6188-63A5-BD2F08E93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9EA74A-2A74-5862-6D8A-DBC36F2E5A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599DF4-F67D-81DC-4E41-0A96FD133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9613C8-328C-794C-AC2F-49774A8A55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1942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FCDBC-D613-A717-67C5-6E09AA1E5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311D1B-8A05-B21F-37B1-689C5D2EE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B9C84F9-E428-52E0-A209-6A8E511C95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A0B79E-1DFF-5E54-B8F4-2929357B55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0E7604-2E65-4792-99DF-7465144F643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3796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A1ED5-D8B4-B6D5-ED96-6757BA129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9AE7ED-DFF4-8480-7FFA-97280BFEC2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433EE-C862-F84C-BD72-0B597D60F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FD263A-A2D8-6B70-BB0A-47456FC50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5632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0E7604-2E65-4792-99DF-7465144F643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904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0E7604-2E65-4792-99DF-7465144F643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83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5F6DA-82A7-FE04-35E1-1C8553BFA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0D67A76-D992-919D-77B4-36A2FBD106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827EDEC-A3B5-66E9-108E-8ACECE499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8541C5-5B32-7938-C49D-ED799B3EA3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31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20307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A4611-1015-E7DC-B186-5410D00FE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2CE0C25-0B39-49DF-74DD-225BF1628D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ADF575-3D10-F52A-005F-17745E2058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5AF255-EAB1-6883-8289-3F27080C4D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32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22486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8D789-2B46-91E1-D638-4E4809E73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B4C7D0-ECB2-2C93-D06B-4AB5420AC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492E90-68E4-4E1C-CCAE-4BFD9B0CFA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1778C6-83F5-F101-5881-AB3ED8E7EB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33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47953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B0ECE-8711-EB31-D8F6-32AE3CDFF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D557657-9978-DD02-19F7-244F8E5DB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65ABEEC-F328-C230-89CF-EAA19E4CB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67EF52-1DBE-2E63-D794-CE40B30CD0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26141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174DD-3926-19B2-C506-327330670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38BA63-FFC6-9075-78C5-3C6C559DF7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B5EAAF4-3AC6-BD2E-8E36-5DB563646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B77269-D75C-0254-4F4B-F253D75229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0E7604-2E65-4792-99DF-7465144F643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7355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7242C-C45D-5DDD-FA21-5057929C9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F05A71-2379-F34F-1D26-724A5C1724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DF93579-00F9-A165-CAA7-F1502A341A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030887-C29E-F608-34C2-5D39F73E74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0E7604-2E65-4792-99DF-7465144F643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5448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C9165-56B3-38F0-E3CC-46F42560C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25C09A8-4FA5-4561-F4D6-E3FD6DA6BA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68CDC9A-6FCD-BB08-2E33-95F7590F40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F2304F-D198-17EC-7468-5101C77801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39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13053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B167C-9127-0EDF-84DA-EFABEB813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9BBDAB-FC9B-810D-2E68-B1141C6589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AC912A-1463-8265-6176-96F12C3A7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5FA540-893B-1E8C-6E2A-708B1CD98A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40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6054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E6399-C760-0C2A-69A6-9C8D082DB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793E236-143D-6645-2E05-8787D88A36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27D41A9-91BF-8E85-E92A-F62E5D0E11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B1F962-4926-A91A-596E-13774AC922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44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77221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31D98-3F66-D8A2-ABC2-C2AD7F206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E421724-DBA7-B92F-4873-AA4591C67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CFFE123-F811-7AD8-76E7-D8D8A8FFD8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F8DD75-6C10-7258-8D26-15607BA161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45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1414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B48F3-EC49-7F70-88A2-FCC403B41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DCB65B2-0225-7F14-E5A1-E21648D24B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695227D-65E6-ECF8-3AD2-38A536096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971014-21A5-EF37-4E06-21FF269BE6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46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54639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38E45-1693-E688-CFDF-DB2B594E5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B599BB6-83F2-AE91-9946-6E67112253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AA67AD-1D4C-A057-A2AA-3ED8138032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555CCE-8EF6-5F1D-BBEB-35ED2C2C77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47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49435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6685D-850C-980F-4632-E5FCB56F1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28AA3D-E6E9-C451-1CFB-DF3318699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30A10F-75C2-E5BA-9075-3A8F677368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9C1FD0-C18E-0F17-98C3-315EC78736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48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1945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1D4C2-CA9B-B087-8F73-44F11CBE4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259FEB-67A5-211D-A970-183BE27118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ABE4470-29D2-5D38-34FE-A0825C853C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BA3B8F-A199-A138-BC7E-5C38849F27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49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42199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53296-2273-45DA-76F9-29405D276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E5377E-8AD6-8CD0-FA47-F5525829A5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C428831-9F00-AA17-7F35-BC5F9C93BE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198C9A-D50E-360F-F784-D2F826C204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50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50440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75F21-8C2A-B2DE-8F1E-E35E73A32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51A924-460B-2B6A-F4DE-F8291FB6D8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E963A5-4A8A-0FEF-38C8-2ABF786E8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457B26-3903-9F8F-C7AE-909EAB55E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51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14825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AB409-5499-B0EB-CAB4-640EB1845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138D790-3561-746C-7F57-BCF556834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71B866-393A-F93A-035D-55C1F89B51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9E29ED-9B52-2552-4956-9D6BC01D1C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52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16156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617D6-795C-DCA0-1147-65D578D4F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3A5A45-6631-5A06-93B4-CA3D3DDEA0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3EA766-248A-03F4-6648-D22190576A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90D505-65A2-1097-1C67-96859686CB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53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48226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54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490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535A482-EC85-1C41-A1E4-7882A0E39F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97" y="107045"/>
            <a:ext cx="1567068" cy="67820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4CF6F629-51E7-9F40-939D-F50AE3925A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5885" y="0"/>
            <a:ext cx="10416116" cy="6597651"/>
          </a:xfrm>
        </p:spPr>
        <p:txBody>
          <a:bodyPr/>
          <a:lstStyle/>
          <a:p>
            <a:r>
              <a:rPr lang="fr-FR" dirty="0"/>
              <a:t>Cliquez sur l'icône pour ajouter une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40752" y="1048714"/>
            <a:ext cx="3651249" cy="3117849"/>
          </a:xfrm>
          <a:solidFill>
            <a:schemeClr val="accent1"/>
          </a:solidFill>
        </p:spPr>
        <p:txBody>
          <a:bodyPr lIns="216000"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02351" y="4166563"/>
            <a:ext cx="2438400" cy="2091267"/>
          </a:xfrm>
          <a:solidFill>
            <a:schemeClr val="tx1"/>
          </a:solidFill>
        </p:spPr>
        <p:txBody>
          <a:bodyPr lIns="9000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01960462-6F28-0740-916D-499D3BEDB2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34400" y="6244168"/>
            <a:ext cx="2438400" cy="613833"/>
          </a:xfrm>
          <a:solidFill>
            <a:schemeClr val="bg1"/>
          </a:solidFill>
        </p:spPr>
        <p:txBody>
          <a:bodyPr lIns="90000" anchor="ctr">
            <a:noAutofit/>
          </a:bodyPr>
          <a:lstStyle>
            <a:lvl1pPr marL="0" indent="0" algn="ctr">
              <a:buNone/>
              <a:defRPr sz="1467"/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E187583-F16A-6F41-8B68-000F9C9C20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0067" y="5920353"/>
            <a:ext cx="931333" cy="677300"/>
          </a:xfrm>
        </p:spPr>
        <p:txBody>
          <a:bodyPr lIns="0" tIns="0" rIns="0" bIns="0" anchor="b" anchorCtr="0">
            <a:noAutofit/>
          </a:bodyPr>
          <a:lstStyle>
            <a:lvl1pPr marL="152396" indent="-143930">
              <a:buFontTx/>
              <a:buBlip>
                <a:blip r:embed="rId3"/>
              </a:buBlip>
              <a:tabLst/>
              <a:defRPr sz="933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2246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126">
          <p15:clr>
            <a:srgbClr val="FBAE40"/>
          </p15:clr>
        </p15:guide>
        <p15:guide id="5" orient="horz" pos="123">
          <p15:clr>
            <a:srgbClr val="FBAE40"/>
          </p15:clr>
        </p15:guide>
        <p15:guide id="6" orient="horz" pos="3117">
          <p15:clr>
            <a:srgbClr val="FBAE40"/>
          </p15:clr>
        </p15:guide>
        <p15:guide id="7" pos="83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A9F6C81-AE59-DE44-BF60-E773080CD91C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0" y="1037168"/>
            <a:ext cx="5411893" cy="2391833"/>
          </a:xfrm>
        </p:spPr>
        <p:txBody>
          <a:bodyPr anchor="ctr" anchorCtr="0">
            <a:norm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3429000"/>
            <a:ext cx="5411893" cy="2875344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
Deuxième niveau
Troisième niveau
Quatrième niveau
Cinquième niveau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C58F136D-3292-C745-91DE-A21191C16F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6501" y="0"/>
            <a:ext cx="4889500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/>
              <a:t>Thomas Ligonnet, LPC Seminar</a:t>
            </a:r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Thomas Ligonnet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D1DF75-8DAE-497A-BA89-8A2793FB3AAF}"/>
              </a:ext>
            </a:extLst>
          </p:cNvPr>
          <p:cNvSpPr txBox="1"/>
          <p:nvPr userDrawn="1"/>
        </p:nvSpPr>
        <p:spPr>
          <a:xfrm>
            <a:off x="3042606" y="3209390"/>
            <a:ext cx="61067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E1E1CD7C-2161-7D43-862E-CE4C333CD873}" type="slidenum">
              <a:rPr lang="fr-FR" sz="2400" smtClean="0"/>
              <a:pPr/>
              <a:t>‹N°›</a:t>
            </a:fld>
            <a:endParaRPr lang="en-GB" sz="2400" dirty="0"/>
          </a:p>
        </p:txBody>
      </p:sp>
      <p:sp>
        <p:nvSpPr>
          <p:cNvPr id="4" name="Espace réservé du numéro de diapositive 10">
            <a:extLst>
              <a:ext uri="{FF2B5EF4-FFF2-40B4-BE49-F238E27FC236}">
                <a16:creationId xmlns:a16="http://schemas.microsoft.com/office/drawing/2014/main" id="{682C92EB-9779-3B6D-33BB-93E518F22854}"/>
              </a:ext>
            </a:extLst>
          </p:cNvPr>
          <p:cNvSpPr txBox="1">
            <a:spLocks/>
          </p:cNvSpPr>
          <p:nvPr userDrawn="1"/>
        </p:nvSpPr>
        <p:spPr>
          <a:xfrm>
            <a:off x="11508317" y="6639931"/>
            <a:ext cx="683683" cy="218069"/>
          </a:xfrm>
          <a:prstGeom prst="rect">
            <a:avLst/>
          </a:prstGeom>
        </p:spPr>
        <p:txBody>
          <a:bodyPr vert="horz" lIns="120000" tIns="0" rIns="120000" bIns="0" rtlCol="0" anchor="t"/>
          <a:lstStyle>
            <a:defPPr>
              <a:defRPr lang="fr-FR"/>
            </a:defPPr>
            <a:lvl1pPr marL="0" algn="ctr" defTabSz="685800" rtl="0" eaLnBrk="1" latinLnBrk="0" hangingPunct="1">
              <a:defRPr sz="7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E1CD7C-2161-7D43-862E-CE4C333CD873}" type="slidenum">
              <a:rPr lang="fr-FR" sz="1333" b="0" smtClean="0"/>
              <a:pPr/>
              <a:t>‹N°›</a:t>
            </a:fld>
            <a:endParaRPr lang="fr-FR" sz="1333" b="0" dirty="0"/>
          </a:p>
        </p:txBody>
      </p:sp>
    </p:spTree>
    <p:extLst>
      <p:ext uri="{BB962C8B-B14F-4D97-AF65-F5344CB8AC3E}">
        <p14:creationId xmlns:p14="http://schemas.microsoft.com/office/powerpoint/2010/main" val="1147963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A9F6C81-AE59-DE44-BF60-E773080CD91C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0" y="1037168"/>
            <a:ext cx="5411893" cy="2391833"/>
          </a:xfrm>
        </p:spPr>
        <p:txBody>
          <a:bodyPr anchor="ctr" anchorCtr="0">
            <a:norm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3429000"/>
            <a:ext cx="5411893" cy="2875344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
Deuxième niveau
Troisième niveau
Quatrième niveau
Cinquième niveau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C58F136D-3292-C745-91DE-A21191C16F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6501" y="0"/>
            <a:ext cx="4889500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/>
              <a:t>Thomas Ligonnet, LPC Seminar</a:t>
            </a:r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Thomas Ligonnet</a:t>
            </a:r>
            <a:endParaRPr lang="fr-FR" dirty="0"/>
          </a:p>
        </p:txBody>
      </p:sp>
      <p:sp>
        <p:nvSpPr>
          <p:cNvPr id="4" name="Espace réservé du numéro de diapositive 10">
            <a:extLst>
              <a:ext uri="{FF2B5EF4-FFF2-40B4-BE49-F238E27FC236}">
                <a16:creationId xmlns:a16="http://schemas.microsoft.com/office/drawing/2014/main" id="{F9417B33-A767-694E-B453-2B848A45629B}"/>
              </a:ext>
            </a:extLst>
          </p:cNvPr>
          <p:cNvSpPr txBox="1">
            <a:spLocks/>
          </p:cNvSpPr>
          <p:nvPr userDrawn="1"/>
        </p:nvSpPr>
        <p:spPr>
          <a:xfrm>
            <a:off x="11508317" y="6639931"/>
            <a:ext cx="683683" cy="218069"/>
          </a:xfrm>
          <a:prstGeom prst="rect">
            <a:avLst/>
          </a:prstGeom>
        </p:spPr>
        <p:txBody>
          <a:bodyPr vert="horz" lIns="120000" tIns="0" rIns="120000" bIns="0" rtlCol="0" anchor="t"/>
          <a:lstStyle>
            <a:defPPr>
              <a:defRPr lang="fr-FR"/>
            </a:defPPr>
            <a:lvl1pPr marL="0" algn="ctr" defTabSz="685800" rtl="0" eaLnBrk="1" latinLnBrk="0" hangingPunct="1">
              <a:defRPr sz="7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E1CD7C-2161-7D43-862E-CE4C333CD873}" type="slidenum">
              <a:rPr lang="fr-FR" sz="1333" b="0" smtClean="0"/>
              <a:pPr/>
              <a:t>‹N°›</a:t>
            </a:fld>
            <a:endParaRPr lang="fr-FR" sz="1333" b="0" dirty="0"/>
          </a:p>
        </p:txBody>
      </p:sp>
    </p:spTree>
    <p:extLst>
      <p:ext uri="{BB962C8B-B14F-4D97-AF65-F5344CB8AC3E}">
        <p14:creationId xmlns:p14="http://schemas.microsoft.com/office/powerpoint/2010/main" val="1751537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A9F6C81-AE59-DE44-BF60-E773080CD91C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0" y="1037168"/>
            <a:ext cx="5411893" cy="2391833"/>
          </a:xfrm>
        </p:spPr>
        <p:txBody>
          <a:bodyPr anchor="ctr" anchorCtr="0">
            <a:norm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3429000"/>
            <a:ext cx="5411893" cy="2875344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C58F136D-3292-C745-91DE-A21191C16F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6501" y="0"/>
            <a:ext cx="4889500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/>
              <a:t>Thomas Ligonnet, LPC Seminar</a:t>
            </a:r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Thomas Ligonnet</a:t>
            </a:r>
            <a:endParaRPr lang="fr-FR" dirty="0"/>
          </a:p>
        </p:txBody>
      </p:sp>
      <p:sp>
        <p:nvSpPr>
          <p:cNvPr id="4" name="Espace réservé du numéro de diapositive 10">
            <a:extLst>
              <a:ext uri="{FF2B5EF4-FFF2-40B4-BE49-F238E27FC236}">
                <a16:creationId xmlns:a16="http://schemas.microsoft.com/office/drawing/2014/main" id="{F8F94361-B22C-076E-7ADD-A49D9BE0DBE5}"/>
              </a:ext>
            </a:extLst>
          </p:cNvPr>
          <p:cNvSpPr txBox="1">
            <a:spLocks/>
          </p:cNvSpPr>
          <p:nvPr userDrawn="1"/>
        </p:nvSpPr>
        <p:spPr>
          <a:xfrm>
            <a:off x="11508317" y="6639931"/>
            <a:ext cx="683683" cy="218069"/>
          </a:xfrm>
          <a:prstGeom prst="rect">
            <a:avLst/>
          </a:prstGeom>
        </p:spPr>
        <p:txBody>
          <a:bodyPr vert="horz" lIns="120000" tIns="0" rIns="120000" bIns="0" rtlCol="0" anchor="t"/>
          <a:lstStyle>
            <a:defPPr>
              <a:defRPr lang="fr-FR"/>
            </a:defPPr>
            <a:lvl1pPr marL="0" algn="ctr" defTabSz="685800" rtl="0" eaLnBrk="1" latinLnBrk="0" hangingPunct="1">
              <a:defRPr sz="7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E1CD7C-2161-7D43-862E-CE4C333CD873}" type="slidenum">
              <a:rPr lang="fr-FR" sz="1333" b="0" smtClean="0"/>
              <a:pPr/>
              <a:t>‹N°›</a:t>
            </a:fld>
            <a:endParaRPr lang="fr-FR" sz="1333" b="0" dirty="0"/>
          </a:p>
        </p:txBody>
      </p:sp>
      <p:sp>
        <p:nvSpPr>
          <p:cNvPr id="5" name="Espace réservé du numéro de diapositive 10">
            <a:extLst>
              <a:ext uri="{FF2B5EF4-FFF2-40B4-BE49-F238E27FC236}">
                <a16:creationId xmlns:a16="http://schemas.microsoft.com/office/drawing/2014/main" id="{366197D7-D6E9-09B4-111D-F81E2240E79F}"/>
              </a:ext>
            </a:extLst>
          </p:cNvPr>
          <p:cNvSpPr txBox="1">
            <a:spLocks/>
          </p:cNvSpPr>
          <p:nvPr userDrawn="1"/>
        </p:nvSpPr>
        <p:spPr>
          <a:xfrm>
            <a:off x="11507893" y="6642249"/>
            <a:ext cx="683683" cy="218069"/>
          </a:xfrm>
          <a:prstGeom prst="rect">
            <a:avLst/>
          </a:prstGeom>
        </p:spPr>
        <p:txBody>
          <a:bodyPr vert="horz" lIns="120000" tIns="0" rIns="120000" bIns="0" rtlCol="0" anchor="t"/>
          <a:lstStyle>
            <a:defPPr>
              <a:defRPr lang="fr-FR"/>
            </a:defPPr>
            <a:lvl1pPr marL="0" algn="ctr" defTabSz="685800" rtl="0" eaLnBrk="1" latinLnBrk="0" hangingPunct="1">
              <a:defRPr sz="7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E1CD7C-2161-7D43-862E-CE4C333CD873}" type="slidenum">
              <a:rPr lang="fr-FR" sz="1333" b="0" smtClean="0">
                <a:solidFill>
                  <a:schemeClr val="bg1"/>
                </a:solidFill>
              </a:rPr>
              <a:pPr/>
              <a:t>‹N°›</a:t>
            </a:fld>
            <a:endParaRPr lang="fr-FR" sz="1333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93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
Deuxième niveau
Troisième niveau
Quatrième niveau
Cinquième niveau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A30C78BE-DAD0-D748-8B93-AD898D00C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131A8490-33AC-9443-A9FC-9A5E93229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 dirty="0"/>
              <a:t>Thomas Ligonnet, LPC Seminar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3467729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6501" y="2084917"/>
            <a:ext cx="6108700" cy="4515696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ED9B2D-C513-AF40-B94F-355C174B8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200" y="0"/>
            <a:ext cx="4193117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5F20A3C-6DA6-684F-8F84-A7C8F1339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CABC000E-4E22-1A40-9D3F-FE2F141E5CA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Thomas Ligonnet</a:t>
            </a:r>
            <a:endParaRPr lang="fr-FR" dirty="0"/>
          </a:p>
        </p:txBody>
      </p:sp>
      <p:sp>
        <p:nvSpPr>
          <p:cNvPr id="10" name="Espace réservé de la date 6">
            <a:extLst>
              <a:ext uri="{FF2B5EF4-FFF2-40B4-BE49-F238E27FC236}">
                <a16:creationId xmlns:a16="http://schemas.microsoft.com/office/drawing/2014/main" id="{F04464F5-AD18-4134-B55E-6AE1806337D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-1628551" y="3704603"/>
            <a:ext cx="4454736" cy="1215365"/>
          </a:xfrm>
        </p:spPr>
        <p:txBody>
          <a:bodyPr/>
          <a:lstStyle/>
          <a:p>
            <a:r>
              <a:rPr lang="en-US" sz="1000" dirty="0"/>
              <a:t>Thomas Ligonnet, LPC Seminar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3813190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ED9B2D-C513-AF40-B94F-355C174B8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6500" y="0"/>
            <a:ext cx="4193117" cy="6858000"/>
          </a:xfrm>
        </p:spPr>
        <p:txBody>
          <a:bodyPr/>
          <a:lstStyle/>
          <a:p>
            <a:r>
              <a:rPr lang="fr-FR" dirty="0"/>
              <a:t>Cliquez sur l'icône pour ajouter une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9194" y="2084917"/>
            <a:ext cx="6108700" cy="4515696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0C97D06D-FDF1-BE5E-456C-C9B87E234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3" name="Espace réservé de la date 12">
            <a:extLst>
              <a:ext uri="{FF2B5EF4-FFF2-40B4-BE49-F238E27FC236}">
                <a16:creationId xmlns:a16="http://schemas.microsoft.com/office/drawing/2014/main" id="{BB90BC0D-3915-32CD-116A-649FC584887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z="1000" dirty="0"/>
              <a:t>Thomas Ligonnet, LPC Seminar</a:t>
            </a:r>
            <a:endParaRPr lang="fr-FR" sz="1000" dirty="0"/>
          </a:p>
        </p:txBody>
      </p:sp>
      <p:sp>
        <p:nvSpPr>
          <p:cNvPr id="14" name="Espace réservé du pied de page 13">
            <a:extLst>
              <a:ext uri="{FF2B5EF4-FFF2-40B4-BE49-F238E27FC236}">
                <a16:creationId xmlns:a16="http://schemas.microsoft.com/office/drawing/2014/main" id="{59F81CBD-01A3-512F-93C5-49180A091C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Thomas Ligonnet</a:t>
            </a:r>
          </a:p>
        </p:txBody>
      </p:sp>
    </p:spTree>
    <p:extLst>
      <p:ext uri="{BB962C8B-B14F-4D97-AF65-F5344CB8AC3E}">
        <p14:creationId xmlns:p14="http://schemas.microsoft.com/office/powerpoint/2010/main" val="3376618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ED9B2D-C513-AF40-B94F-355C174B8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6500" y="0"/>
            <a:ext cx="4193117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9194" y="2084917"/>
            <a:ext cx="6108700" cy="4515696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02A0D73-096C-844E-97C3-C4A4AF580FD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 dirty="0"/>
              <a:t>Thomas Ligonnet, LPC Seminar</a:t>
            </a:r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EF5AC5C-A2B6-2848-8C47-96A168E211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Thomas Ligonnet</a:t>
            </a:r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3FC7B5EC-066E-EC4A-B320-77DF64E6E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193" y="174710"/>
            <a:ext cx="4192693" cy="1430337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999262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ED9B2D-C513-AF40-B94F-355C174B8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6500" y="2084917"/>
            <a:ext cx="4193117" cy="4773083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9194" y="2084917"/>
            <a:ext cx="6108700" cy="4515696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026A30B-6F8E-1445-88F0-A5FB77E1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826567D5-4A83-9E48-B441-CCB2A72BA6D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 dirty="0"/>
              <a:t>Thomas Ligonnet, LPC Seminar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C830A539-93F1-2541-B9F0-330893BD519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Thomas Ligonnet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036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6500" y="2084917"/>
            <a:ext cx="4895288" cy="4351339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029" y="2084917"/>
            <a:ext cx="4895288" cy="4351339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6897D737-724C-984A-82E1-2A2DBD5F6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C9FF6AA9-AC16-D748-B815-56221BFFF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Thomas Ligonnet</a:t>
            </a:r>
            <a:endParaRPr lang="fr-FR" dirty="0"/>
          </a:p>
        </p:txBody>
      </p:sp>
      <p:sp>
        <p:nvSpPr>
          <p:cNvPr id="11" name="Espace réservé de la date 6">
            <a:extLst>
              <a:ext uri="{FF2B5EF4-FFF2-40B4-BE49-F238E27FC236}">
                <a16:creationId xmlns:a16="http://schemas.microsoft.com/office/drawing/2014/main" id="{94F28FF5-0BC2-48DA-9671-ACCF48EBB6E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-1628551" y="3704603"/>
            <a:ext cx="4454736" cy="1215365"/>
          </a:xfrm>
        </p:spPr>
        <p:txBody>
          <a:bodyPr/>
          <a:lstStyle/>
          <a:p>
            <a:r>
              <a:rPr lang="en-US" sz="1000" dirty="0"/>
              <a:t>Thomas Ligonnet, LPC Seminar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49974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BFFD8D9-6AAA-B44F-8BD5-98D7A6546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948AF20-C2DF-3542-BB6A-8354A981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Thomas Ligonnet</a:t>
            </a:r>
            <a:endParaRPr lang="fr-FR" dirty="0"/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E943221C-792C-4594-ACA7-C12A35FAEA0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-1628551" y="3704603"/>
            <a:ext cx="4454736" cy="1215365"/>
          </a:xfrm>
        </p:spPr>
        <p:txBody>
          <a:bodyPr/>
          <a:lstStyle/>
          <a:p>
            <a:r>
              <a:rPr lang="en-US" sz="1000" dirty="0"/>
              <a:t>Thomas Ligonnet, LPC Seminar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3442569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25DAC6D-23F0-6941-BE81-E7A79CA3AF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6501" y="0"/>
            <a:ext cx="10985500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0752" y="3429001"/>
            <a:ext cx="3651249" cy="2815167"/>
          </a:xfrm>
          <a:solidFill>
            <a:schemeClr val="accent2"/>
          </a:solidFill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E7A5892-F23D-BD48-84D1-FD279BA168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Thomas Ligonnet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C516D46-C7BB-2141-A4EE-18D1756414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08317" y="260351"/>
            <a:ext cx="683683" cy="218069"/>
          </a:xfrm>
          <a:prstGeom prst="rect">
            <a:avLst/>
          </a:prstGeom>
        </p:spPr>
        <p:txBody>
          <a:bodyPr/>
          <a:lstStyle/>
          <a:p>
            <a:fld id="{E1E1CD7C-2161-7D43-862E-CE4C333CD8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7FAD4F05-FF5D-4715-9A4B-644BB8544C6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-1628551" y="3704603"/>
            <a:ext cx="4454736" cy="1215365"/>
          </a:xfrm>
        </p:spPr>
        <p:txBody>
          <a:bodyPr/>
          <a:lstStyle/>
          <a:p>
            <a:r>
              <a:rPr lang="en-US" sz="1000" dirty="0"/>
              <a:t>Thomas Ligonnet, LPC Seminar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3195007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25DAC6D-23F0-6941-BE81-E7A79CA3AF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6501" y="0"/>
            <a:ext cx="10301817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D4AA2C-29B3-CA42-B7C3-C932911A758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Thomas Ligonnet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0FE7A1E3-AAEC-7641-B6C5-8D9FC0B6A21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08317" y="260351"/>
            <a:ext cx="683683" cy="218069"/>
          </a:xfrm>
          <a:prstGeom prst="rect">
            <a:avLst/>
          </a:prstGeom>
        </p:spPr>
        <p:txBody>
          <a:bodyPr/>
          <a:lstStyle/>
          <a:p>
            <a:fld id="{E1E1CD7C-2161-7D43-862E-CE4C333CD8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3599A4D9-A9F0-4E26-90B3-00219FC544F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-1628551" y="3704603"/>
            <a:ext cx="4454736" cy="1215365"/>
          </a:xfrm>
        </p:spPr>
        <p:txBody>
          <a:bodyPr/>
          <a:lstStyle/>
          <a:p>
            <a:r>
              <a:rPr lang="en-US" sz="1000" dirty="0"/>
              <a:t>Thomas Ligonnet, LPC Seminar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1573019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25DAC6D-23F0-6941-BE81-E7A79CA3AF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6501" y="4152899"/>
            <a:ext cx="10985500" cy="27051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1206500" y="2084918"/>
            <a:ext cx="10195984" cy="1915583"/>
          </a:xfrm>
        </p:spPr>
        <p:txBody>
          <a:bodyPr/>
          <a:lstStyle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CH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AF73E2A-22D7-894A-9267-185CB4E4B13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fr-FR"/>
              <a:t>Thomas Ligonnet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9D9777C-EC90-1141-9E30-4B4F669C2BE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508317" y="260351"/>
            <a:ext cx="683683" cy="218069"/>
          </a:xfrm>
          <a:prstGeom prst="rect">
            <a:avLst/>
          </a:prstGeom>
        </p:spPr>
        <p:txBody>
          <a:bodyPr/>
          <a:lstStyle/>
          <a:p>
            <a:fld id="{E1E1CD7C-2161-7D43-862E-CE4C333CD8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0E011164-727C-4C46-B34E-7729CB350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0" name="Espace réservé de la date 6">
            <a:extLst>
              <a:ext uri="{FF2B5EF4-FFF2-40B4-BE49-F238E27FC236}">
                <a16:creationId xmlns:a16="http://schemas.microsoft.com/office/drawing/2014/main" id="{22C9482F-50AB-489D-8811-200235C6549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-1628551" y="3704603"/>
            <a:ext cx="4454736" cy="1215365"/>
          </a:xfrm>
        </p:spPr>
        <p:txBody>
          <a:bodyPr/>
          <a:lstStyle/>
          <a:p>
            <a:r>
              <a:rPr lang="en-US" sz="1000" dirty="0"/>
              <a:t>Thomas Ligonnet, LPC Seminar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1471111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9CFC1D-0B2A-0A4E-9C0D-682EECA55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Thomas Ligonnet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622065-A833-2340-B0FD-ACB065A3B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8317" y="260351"/>
            <a:ext cx="683683" cy="218069"/>
          </a:xfrm>
          <a:prstGeom prst="rect">
            <a:avLst/>
          </a:prstGeom>
        </p:spPr>
        <p:txBody>
          <a:bodyPr/>
          <a:lstStyle/>
          <a:p>
            <a:fld id="{E1E1CD7C-2161-7D43-862E-CE4C333CD87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AA43FAA3-04CF-4710-BD8A-F041BE7CFC3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-1628551" y="3704603"/>
            <a:ext cx="4454736" cy="1215365"/>
          </a:xfrm>
        </p:spPr>
        <p:txBody>
          <a:bodyPr/>
          <a:lstStyle/>
          <a:p>
            <a:r>
              <a:rPr lang="en-US" sz="1000" dirty="0"/>
              <a:t>Thomas Ligonnet, LPC Seminar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3018734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EPF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4CF6F629-51E7-9F40-939D-F50AE3925A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5885" y="0"/>
            <a:ext cx="10416116" cy="6597651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40752" y="1048714"/>
            <a:ext cx="3651249" cy="3117849"/>
          </a:xfrm>
          <a:solidFill>
            <a:schemeClr val="accent1"/>
          </a:solidFill>
        </p:spPr>
        <p:txBody>
          <a:bodyPr lIns="216000"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02351" y="4166563"/>
            <a:ext cx="2438400" cy="2091267"/>
          </a:xfrm>
          <a:solidFill>
            <a:schemeClr val="tx1"/>
          </a:solidFill>
        </p:spPr>
        <p:txBody>
          <a:bodyPr lIns="9000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535A482-EC85-1C41-A1E4-7882A0E39F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97" y="107045"/>
            <a:ext cx="1567068" cy="67820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01960462-6F28-0740-916D-499D3BEDB2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34400" y="6244168"/>
            <a:ext cx="2438400" cy="613833"/>
          </a:xfrm>
          <a:solidFill>
            <a:schemeClr val="bg1"/>
          </a:solidFill>
        </p:spPr>
        <p:txBody>
          <a:bodyPr lIns="90000" anchor="ctr">
            <a:noAutofit/>
          </a:bodyPr>
          <a:lstStyle>
            <a:lvl1pPr marL="0" indent="0" algn="ctr">
              <a:buNone/>
              <a:defRPr sz="1467"/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865CD0-FD83-AF44-9C32-763AAD652C05}"/>
              </a:ext>
            </a:extLst>
          </p:cNvPr>
          <p:cNvSpPr/>
          <p:nvPr userDrawn="1"/>
        </p:nvSpPr>
        <p:spPr>
          <a:xfrm rot="16200000">
            <a:off x="119573" y="5876807"/>
            <a:ext cx="60959" cy="797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noProof="0" dirty="0">
              <a:latin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ADEC66A-6E2C-473A-92E6-A109F5A80C27}"/>
              </a:ext>
            </a:extLst>
          </p:cNvPr>
          <p:cNvSpPr txBox="1"/>
          <p:nvPr userDrawn="1"/>
        </p:nvSpPr>
        <p:spPr>
          <a:xfrm>
            <a:off x="3054285" y="3538922"/>
            <a:ext cx="61085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The PETALE Experimental Program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26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126">
          <p15:clr>
            <a:srgbClr val="FBAE40"/>
          </p15:clr>
        </p15:guide>
        <p15:guide id="5" orient="horz" pos="123">
          <p15:clr>
            <a:srgbClr val="FBAE40"/>
          </p15:clr>
        </p15:guide>
        <p15:guide id="6" orient="horz" pos="3117">
          <p15:clr>
            <a:srgbClr val="FBAE40"/>
          </p15:clr>
        </p15:guide>
        <p15:guide id="7" pos="83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6501" y="174710"/>
            <a:ext cx="4889500" cy="1430337"/>
          </a:xfrm>
          <a:prstGeom prst="rect">
            <a:avLst/>
          </a:prstGeom>
        </p:spPr>
        <p:txBody>
          <a:bodyPr vert="horz" lIns="180000" tIns="0" rIns="72000" bIns="46800" rtlCol="0" anchor="t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501" y="2084917"/>
            <a:ext cx="10301817" cy="4515696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628551" y="3704603"/>
            <a:ext cx="4454736" cy="12153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3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z="1000" dirty="0"/>
              <a:t>Thomas Ligonnet, LPC Seminar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487985" y="2498752"/>
            <a:ext cx="4724347" cy="6836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3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/>
              <a:t>Thomas Ligonnet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17E6E68-87EB-C34E-85D5-C26372DFEC99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73697" y="176445"/>
            <a:ext cx="871936" cy="37736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5D7A1C0-94CD-D94F-A99F-21847E542637}"/>
              </a:ext>
            </a:extLst>
          </p:cNvPr>
          <p:cNvSpPr/>
          <p:nvPr userDrawn="1"/>
        </p:nvSpPr>
        <p:spPr>
          <a:xfrm rot="16200000">
            <a:off x="573338" y="6530279"/>
            <a:ext cx="60959" cy="797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noProof="0" dirty="0">
              <a:latin typeface="Arial" panose="020B0604020202020204" pitchFamily="34" charset="0"/>
            </a:endParaRPr>
          </a:p>
        </p:txBody>
      </p:sp>
      <p:sp>
        <p:nvSpPr>
          <p:cNvPr id="7" name="Espace réservé du numéro de diapositive 10">
            <a:extLst>
              <a:ext uri="{FF2B5EF4-FFF2-40B4-BE49-F238E27FC236}">
                <a16:creationId xmlns:a16="http://schemas.microsoft.com/office/drawing/2014/main" id="{B50E8392-AE4E-38FB-3658-BFBCC31EB016}"/>
              </a:ext>
            </a:extLst>
          </p:cNvPr>
          <p:cNvSpPr txBox="1">
            <a:spLocks/>
          </p:cNvSpPr>
          <p:nvPr userDrawn="1"/>
        </p:nvSpPr>
        <p:spPr>
          <a:xfrm>
            <a:off x="11508317" y="6639931"/>
            <a:ext cx="683683" cy="218069"/>
          </a:xfrm>
          <a:prstGeom prst="rect">
            <a:avLst/>
          </a:prstGeom>
        </p:spPr>
        <p:txBody>
          <a:bodyPr vert="horz" lIns="120000" tIns="0" rIns="120000" bIns="0" rtlCol="0" anchor="t"/>
          <a:lstStyle>
            <a:defPPr>
              <a:defRPr lang="fr-FR"/>
            </a:defPPr>
            <a:lvl1pPr marL="0" algn="ctr" defTabSz="685800" rtl="0" eaLnBrk="1" latinLnBrk="0" hangingPunct="1">
              <a:defRPr sz="7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E1CD7C-2161-7D43-862E-CE4C333CD873}" type="slidenum">
              <a:rPr lang="fr-FR" sz="1333" b="0" smtClean="0">
                <a:latin typeface="+mn-lt"/>
              </a:rPr>
              <a:pPr/>
              <a:t>‹N°›</a:t>
            </a:fld>
            <a:endParaRPr lang="fr-FR" sz="1333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8376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267" b="1" i="0" kern="1000" spc="-93" baseline="0">
          <a:solidFill>
            <a:schemeClr val="tx1"/>
          </a:solidFill>
          <a:latin typeface="Franklin Gothic Demi Cond" panose="020B0706030402020204" pitchFamily="34" charset="0"/>
          <a:ea typeface="Roboto Black" panose="02000000000000000000" pitchFamily="2" charset="0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Wingdings" pitchFamily="2" charset="2"/>
        <a:buChar char="§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133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SzPct val="90000"/>
        <a:buFont typeface="Wingdings" pitchFamily="2" charset="2"/>
        <a:buChar char="§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126">
          <p15:clr>
            <a:srgbClr val="F26B43"/>
          </p15:clr>
        </p15:guide>
        <p15:guide id="3" pos="5602">
          <p15:clr>
            <a:srgbClr val="F26B43"/>
          </p15:clr>
        </p15:guide>
        <p15:guide id="4" pos="2880">
          <p15:clr>
            <a:srgbClr val="F26B43"/>
          </p15:clr>
        </p15:guide>
        <p15:guide id="5" orient="horz" pos="123">
          <p15:clr>
            <a:srgbClr val="F26B43"/>
          </p15:clr>
        </p15:guide>
        <p15:guide id="6" orient="horz" pos="3117">
          <p15:clr>
            <a:srgbClr val="F26B43"/>
          </p15:clr>
        </p15:guide>
        <p15:guide id="7" pos="570">
          <p15:clr>
            <a:srgbClr val="F26B43"/>
          </p15:clr>
        </p15:guide>
        <p15:guide id="8" pos="1155">
          <p15:clr>
            <a:srgbClr val="F26B43"/>
          </p15:clr>
        </p15:guide>
        <p15:guide id="9" pos="1728">
          <p15:clr>
            <a:srgbClr val="F26B43"/>
          </p15:clr>
        </p15:guide>
        <p15:guide id="10" pos="2304">
          <p15:clr>
            <a:srgbClr val="F26B43"/>
          </p15:clr>
        </p15:guide>
        <p15:guide id="11" pos="3456">
          <p15:clr>
            <a:srgbClr val="F26B43"/>
          </p15:clr>
        </p15:guide>
        <p15:guide id="12" pos="4035">
          <p15:clr>
            <a:srgbClr val="F26B43"/>
          </p15:clr>
        </p15:guide>
        <p15:guide id="13" pos="4608">
          <p15:clr>
            <a:srgbClr val="F26B43"/>
          </p15:clr>
        </p15:guide>
        <p15:guide id="14" pos="5180">
          <p15:clr>
            <a:srgbClr val="F26B43"/>
          </p15:clr>
        </p15:guide>
        <p15:guide id="15" orient="horz" pos="490">
          <p15:clr>
            <a:srgbClr val="F26B43"/>
          </p15:clr>
        </p15:guide>
        <p15:guide id="16" orient="horz" pos="985">
          <p15:clr>
            <a:srgbClr val="F26B43"/>
          </p15:clr>
        </p15:guide>
        <p15:guide id="17" orient="horz" pos="1475">
          <p15:clr>
            <a:srgbClr val="F26B43"/>
          </p15:clr>
        </p15:guide>
        <p15:guide id="18" orient="horz" pos="1962">
          <p15:clr>
            <a:srgbClr val="F26B43"/>
          </p15:clr>
        </p15:guide>
        <p15:guide id="19" orient="horz" pos="2458">
          <p15:clr>
            <a:srgbClr val="F26B43"/>
          </p15:clr>
        </p15:guide>
        <p15:guide id="20" orient="horz" pos="2950">
          <p15:clr>
            <a:srgbClr val="F26B43"/>
          </p15:clr>
        </p15:guide>
        <p15:guide id="21" pos="5437">
          <p15:clr>
            <a:srgbClr val="F26B43"/>
          </p15:clr>
        </p15:guide>
        <p15:guide id="22" orient="horz">
          <p15:clr>
            <a:srgbClr val="F26B43"/>
          </p15:clr>
        </p15:guide>
        <p15:guide id="23" pos="5760">
          <p15:clr>
            <a:srgbClr val="F26B43"/>
          </p15:clr>
        </p15:guide>
        <p15:guide id="24" orient="horz" pos="3240">
          <p15:clr>
            <a:srgbClr val="F26B43"/>
          </p15:clr>
        </p15:guide>
        <p15:guide id="2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gif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emf"/><Relationship Id="rId5" Type="http://schemas.openxmlformats.org/officeDocument/2006/relationships/image" Target="../media/image39.JPE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slide" Target="slide60.xml"/><Relationship Id="rId5" Type="http://schemas.openxmlformats.org/officeDocument/2006/relationships/image" Target="../media/image52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21.png"/><Relationship Id="rId4" Type="http://schemas.openxmlformats.org/officeDocument/2006/relationships/slide" Target="slide5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emf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.png"/><Relationship Id="rId5" Type="http://schemas.openxmlformats.org/officeDocument/2006/relationships/image" Target="../media/image83.png"/><Relationship Id="rId4" Type="http://schemas.openxmlformats.org/officeDocument/2006/relationships/image" Target="../media/image8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1CE413B-2A06-69AE-BBCB-44DF9A687BEC}"/>
              </a:ext>
            </a:extLst>
          </p:cNvPr>
          <p:cNvGrpSpPr/>
          <p:nvPr/>
        </p:nvGrpSpPr>
        <p:grpSpPr>
          <a:xfrm>
            <a:off x="1720427" y="0"/>
            <a:ext cx="10471573" cy="6858000"/>
            <a:chOff x="1290320" y="0"/>
            <a:chExt cx="7853680" cy="51435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D5CDEFE-7165-8A39-D08B-15C9E3C3CA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90320" y="0"/>
              <a:ext cx="7853680" cy="514350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0C734F0-D617-33F0-459E-33C664E8BB6B}"/>
                </a:ext>
              </a:extLst>
            </p:cNvPr>
            <p:cNvSpPr txBox="1"/>
            <p:nvPr/>
          </p:nvSpPr>
          <p:spPr>
            <a:xfrm>
              <a:off x="1290320" y="4958834"/>
              <a:ext cx="914400" cy="161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i="1" noProof="0" dirty="0">
                  <a:solidFill>
                    <a:schemeClr val="bg2">
                      <a:lumMod val="75000"/>
                    </a:schemeClr>
                  </a:solidFill>
                </a:rPr>
                <a:t>© Maxime </a:t>
              </a:r>
              <a:r>
                <a:rPr lang="en-US" sz="800" i="1" noProof="0" dirty="0" err="1">
                  <a:solidFill>
                    <a:schemeClr val="bg2">
                      <a:lumMod val="75000"/>
                    </a:schemeClr>
                  </a:solidFill>
                </a:rPr>
                <a:t>Filliau</a:t>
              </a:r>
              <a:endParaRPr lang="en-US" sz="800" i="1" noProof="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sp>
        <p:nvSpPr>
          <p:cNvPr id="3" name="Titre 2">
            <a:extLst>
              <a:ext uri="{FF2B5EF4-FFF2-40B4-BE49-F238E27FC236}">
                <a16:creationId xmlns:a16="http://schemas.microsoft.com/office/drawing/2014/main" id="{55A5C923-5A79-224D-A6A6-8267C6475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" y="1798013"/>
            <a:ext cx="9088581" cy="2600169"/>
          </a:xfrm>
          <a:solidFill>
            <a:schemeClr val="accent1">
              <a:alpha val="90000"/>
            </a:schemeClr>
          </a:solidFill>
        </p:spPr>
        <p:txBody>
          <a:bodyPr>
            <a:normAutofit fontScale="90000"/>
          </a:bodyPr>
          <a:lstStyle/>
          <a:p>
            <a:pPr marL="1527175"/>
            <a:r>
              <a:rPr lang="en-US" noProof="0" dirty="0"/>
              <a:t>Analysis and Reproduction of Stainless‑steel Integral Experiments Towards Nuclear Data Assimilation</a:t>
            </a:r>
            <a:endParaRPr lang="en-US" sz="4400" noProof="0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34F3CA74-E434-844A-9C90-0FE7EB8DBF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88581" y="4398181"/>
            <a:ext cx="3103419" cy="2459499"/>
          </a:xfrm>
        </p:spPr>
        <p:txBody>
          <a:bodyPr/>
          <a:lstStyle/>
          <a:p>
            <a:pPr>
              <a:spcAft>
                <a:spcPts val="1600"/>
              </a:spcAft>
            </a:pPr>
            <a:r>
              <a:rPr lang="en-US" noProof="0" dirty="0"/>
              <a:t>Thomas Ligonnet </a:t>
            </a:r>
          </a:p>
          <a:p>
            <a:pPr>
              <a:spcAft>
                <a:spcPts val="1600"/>
              </a:spcAft>
            </a:pPr>
            <a:r>
              <a:rPr lang="en-US" b="1" noProof="0" dirty="0"/>
              <a:t>LPC Seminar</a:t>
            </a:r>
          </a:p>
          <a:p>
            <a:r>
              <a:rPr lang="en-US" b="1" noProof="0" dirty="0"/>
              <a:t>October 5</a:t>
            </a:r>
            <a:r>
              <a:rPr lang="en-US" b="1" baseline="30000" noProof="0" dirty="0"/>
              <a:t>th </a:t>
            </a:r>
            <a:r>
              <a:rPr lang="en-US" b="1" noProof="0" dirty="0"/>
              <a:t>2026</a:t>
            </a:r>
            <a:br>
              <a:rPr lang="en-US" b="1" noProof="0" dirty="0"/>
            </a:br>
            <a:r>
              <a:rPr lang="en-US" b="1" noProof="0" dirty="0"/>
              <a:t> Caen, France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8A3154D-FCB0-A34B-BBBC-167C625558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0066" y="5796170"/>
            <a:ext cx="1387994" cy="677300"/>
          </a:xfrm>
        </p:spPr>
        <p:txBody>
          <a:bodyPr>
            <a:noAutofit/>
          </a:bodyPr>
          <a:lstStyle/>
          <a:p>
            <a:r>
              <a:rPr lang="en-US" sz="800" b="1" noProof="0" dirty="0">
                <a:solidFill>
                  <a:srgbClr val="FF0000"/>
                </a:solidFill>
              </a:rPr>
              <a:t>Laboratory for Reactor Physics and Systems Behaviour</a:t>
            </a:r>
          </a:p>
        </p:txBody>
      </p:sp>
    </p:spTree>
    <p:extLst>
      <p:ext uri="{BB962C8B-B14F-4D97-AF65-F5344CB8AC3E}">
        <p14:creationId xmlns:p14="http://schemas.microsoft.com/office/powerpoint/2010/main" val="2840186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2DA12A1-339C-D0A8-5553-C2366668C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35262"/>
            <a:ext cx="5411893" cy="836788"/>
          </a:xfrm>
        </p:spPr>
        <p:txBody>
          <a:bodyPr/>
          <a:lstStyle/>
          <a:p>
            <a:r>
              <a:rPr lang="en-US" noProof="0" dirty="0"/>
              <a:t>Plan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7BCF9F8-A9CE-6436-4E5B-29DD79AF1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0" y="1298222"/>
            <a:ext cx="5411893" cy="500612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noProof="0" dirty="0"/>
              <a:t>HARVEST-X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/>
              <a:t>Motivation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/>
              <a:t>PETALE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/>
              <a:t>BLOOM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noProof="0" dirty="0"/>
              <a:t>Validation Results for Steel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/>
              <a:t>Nickel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/>
              <a:t>Chromium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/>
              <a:t>Iron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/>
              <a:t>304L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/>
              <a:t>BLOOM Additional Results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noProof="0" dirty="0"/>
              <a:t>Conclusion and Outlook</a:t>
            </a:r>
          </a:p>
        </p:txBody>
      </p:sp>
      <p:pic>
        <p:nvPicPr>
          <p:cNvPr id="3" name="Espace réservé pour une image  2" descr="Une image contenant ingénierie, acier, intérieur&#10;&#10;Le contenu généré par l’IA peut être incorrect.">
            <a:extLst>
              <a:ext uri="{FF2B5EF4-FFF2-40B4-BE49-F238E27FC236}">
                <a16:creationId xmlns:a16="http://schemas.microsoft.com/office/drawing/2014/main" id="{604C379E-B515-69C6-CA76-A23CD25130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1" r="18903"/>
          <a:stretch>
            <a:fillRect/>
          </a:stretch>
        </p:blipFill>
        <p:spPr>
          <a:xfrm>
            <a:off x="0" y="0"/>
            <a:ext cx="6096001" cy="6858000"/>
          </a:xfrm>
        </p:spPr>
      </p:pic>
    </p:spTree>
    <p:extLst>
      <p:ext uri="{BB962C8B-B14F-4D97-AF65-F5344CB8AC3E}">
        <p14:creationId xmlns:p14="http://schemas.microsoft.com/office/powerpoint/2010/main" val="558079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A0114-248D-6FF6-5947-7EAC73B02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82A4B16-440C-63C0-6D26-C06CE30B8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35262"/>
            <a:ext cx="5411893" cy="836788"/>
          </a:xfrm>
        </p:spPr>
        <p:txBody>
          <a:bodyPr/>
          <a:lstStyle/>
          <a:p>
            <a:r>
              <a:rPr lang="en-US" noProof="0" dirty="0"/>
              <a:t>Plan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7E410DB-01A2-A090-178D-B7BE266BC2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0" y="1298222"/>
            <a:ext cx="5411893" cy="500612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noProof="0" dirty="0"/>
              <a:t>HARVEST-X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bg1"/>
                </a:solidFill>
              </a:rPr>
              <a:t>Motivation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PETALE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bg1"/>
                </a:solidFill>
              </a:rPr>
              <a:t>BLOOM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Validation Results for Steel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Nickel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Chromium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Iron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304L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BLOOM Additional Results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Conclusion and Outlook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40542D-DFED-DF8B-451E-4CCBDEE4870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</a:p>
        </p:txBody>
      </p:sp>
      <p:pic>
        <p:nvPicPr>
          <p:cNvPr id="3" name="Espace réservé pour une image  1" descr="Une image contenant intérieur, mur, salle de bain, plafond&#10;&#10;Le contenu généré par l’IA peut être incorrect.">
            <a:extLst>
              <a:ext uri="{FF2B5EF4-FFF2-40B4-BE49-F238E27FC236}">
                <a16:creationId xmlns:a16="http://schemas.microsoft.com/office/drawing/2014/main" id="{3738717C-06A7-1AE9-C30A-4D3A32708C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7" r="18897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57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ADF27-61F9-37A5-77DB-7137813F3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FA529FC-51CD-61D5-265D-5D355A163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74710"/>
            <a:ext cx="10235223" cy="768873"/>
          </a:xfrm>
        </p:spPr>
        <p:txBody>
          <a:bodyPr>
            <a:normAutofit/>
          </a:bodyPr>
          <a:lstStyle/>
          <a:p>
            <a:r>
              <a:rPr lang="en-US" sz="4800" noProof="0" dirty="0"/>
              <a:t>Stainless steel in nuclear reactors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D528FA-A00D-4EEE-06F5-6F10EA52B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6BE9FB-D53F-0625-AF17-C8DBF2FB5D41}"/>
              </a:ext>
            </a:extLst>
          </p:cNvPr>
          <p:cNvSpPr/>
          <p:nvPr/>
        </p:nvSpPr>
        <p:spPr>
          <a:xfrm>
            <a:off x="4731402" y="1211081"/>
            <a:ext cx="188556" cy="1993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F5EC730-B867-DA47-16EA-BD5E9BCB46F1}"/>
              </a:ext>
            </a:extLst>
          </p:cNvPr>
          <p:cNvSpPr txBox="1"/>
          <p:nvPr/>
        </p:nvSpPr>
        <p:spPr>
          <a:xfrm>
            <a:off x="944564" y="1310767"/>
            <a:ext cx="606583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noProof="0" dirty="0"/>
              <a:t>Applications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Heavy reflectors (GEN-III PWR)</a:t>
            </a:r>
            <a:br>
              <a:rPr lang="en-US" sz="2400" noProof="0" dirty="0"/>
            </a:br>
            <a:r>
              <a:rPr lang="en-US" sz="2400" i="1" noProof="0" dirty="0" err="1">
                <a:solidFill>
                  <a:schemeClr val="bg1">
                    <a:lumMod val="50000"/>
                  </a:schemeClr>
                </a:solidFill>
              </a:rPr>
              <a:t>Réflecteurs</a:t>
            </a:r>
            <a:r>
              <a:rPr lang="en-US" sz="2400" i="1" noProof="0" dirty="0">
                <a:solidFill>
                  <a:schemeClr val="bg1">
                    <a:lumMod val="50000"/>
                  </a:schemeClr>
                </a:solidFill>
              </a:rPr>
              <a:t> Lourd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EPR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noProof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Reactor Pressure Vessel fluence</a:t>
            </a:r>
            <a:br>
              <a:rPr lang="en-US" sz="2400" noProof="0" dirty="0"/>
            </a:br>
            <a:r>
              <a:rPr lang="en-US" sz="2400" i="1" noProof="0" dirty="0" err="1">
                <a:solidFill>
                  <a:schemeClr val="bg1">
                    <a:lumMod val="50000"/>
                  </a:schemeClr>
                </a:solidFill>
              </a:rPr>
              <a:t>Fluence</a:t>
            </a:r>
            <a:r>
              <a:rPr lang="en-US" sz="2400" i="1" noProof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i="1" noProof="0" dirty="0" err="1">
                <a:solidFill>
                  <a:schemeClr val="bg1">
                    <a:lumMod val="50000"/>
                  </a:schemeClr>
                </a:solidFill>
              </a:rPr>
              <a:t>cuve</a:t>
            </a:r>
            <a:endParaRPr lang="en-US" sz="2400" i="1" noProof="0" dirty="0">
              <a:solidFill>
                <a:schemeClr val="bg1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Life extension 50      70+ years</a:t>
            </a:r>
            <a:br>
              <a:rPr lang="en-US" sz="2400" noProof="0" dirty="0"/>
            </a:br>
            <a:r>
              <a:rPr lang="en-US" sz="2400" i="1" noProof="0" dirty="0">
                <a:solidFill>
                  <a:schemeClr val="bg1">
                    <a:lumMod val="50000"/>
                  </a:schemeClr>
                </a:solidFill>
              </a:rPr>
              <a:t>Extension des </a:t>
            </a:r>
            <a:r>
              <a:rPr lang="en-US" sz="2400" i="1" noProof="0" dirty="0" err="1">
                <a:solidFill>
                  <a:schemeClr val="bg1">
                    <a:lumMod val="50000"/>
                  </a:schemeClr>
                </a:solidFill>
              </a:rPr>
              <a:t>opérations</a:t>
            </a:r>
            <a:endParaRPr lang="en-US" sz="2400" i="1" noProof="0" dirty="0">
              <a:solidFill>
                <a:schemeClr val="bg1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noProof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Fuel transport casks</a:t>
            </a:r>
            <a:br>
              <a:rPr lang="en-US" sz="2400" noProof="0" dirty="0"/>
            </a:br>
            <a:r>
              <a:rPr lang="en-US" sz="2400" i="1" noProof="0" dirty="0" err="1">
                <a:solidFill>
                  <a:schemeClr val="bg1">
                    <a:lumMod val="50000"/>
                  </a:schemeClr>
                </a:solidFill>
              </a:rPr>
              <a:t>Conteneurs</a:t>
            </a:r>
            <a:r>
              <a:rPr lang="en-US" sz="2400" i="1" noProof="0" dirty="0">
                <a:solidFill>
                  <a:schemeClr val="bg1">
                    <a:lumMod val="50000"/>
                  </a:schemeClr>
                </a:solidFill>
              </a:rPr>
              <a:t> de transport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…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7D0EFDF3-86AE-A902-DEED-06F9107FA335}"/>
              </a:ext>
            </a:extLst>
          </p:cNvPr>
          <p:cNvCxnSpPr/>
          <p:nvPr/>
        </p:nvCxnSpPr>
        <p:spPr>
          <a:xfrm>
            <a:off x="4182533" y="4097868"/>
            <a:ext cx="45720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AB88A7E6-A0A2-FC37-5FC4-670393AE6E8E}"/>
              </a:ext>
            </a:extLst>
          </p:cNvPr>
          <p:cNvGrpSpPr/>
          <p:nvPr/>
        </p:nvGrpSpPr>
        <p:grpSpPr>
          <a:xfrm>
            <a:off x="7195614" y="1963226"/>
            <a:ext cx="4502725" cy="3486760"/>
            <a:chOff x="7195614" y="1963226"/>
            <a:chExt cx="4502725" cy="348676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CD6B5E6-6EAF-A1DA-15E0-AFC7D48CD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5614" y="1963226"/>
              <a:ext cx="1300252" cy="3092865"/>
            </a:xfrm>
            <a:prstGeom prst="rect">
              <a:avLst/>
            </a:prstGeom>
          </p:spPr>
        </p:pic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BDE7E514-309C-6270-85B5-080CCA36A4E7}"/>
                </a:ext>
              </a:extLst>
            </p:cNvPr>
            <p:cNvGrpSpPr/>
            <p:nvPr/>
          </p:nvGrpSpPr>
          <p:grpSpPr>
            <a:xfrm>
              <a:off x="7327958" y="2292846"/>
              <a:ext cx="4370381" cy="3157140"/>
              <a:chOff x="6591358" y="2292846"/>
              <a:chExt cx="4370381" cy="315714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2D0435DB-E99E-FEA3-350A-1761949F755F}"/>
                  </a:ext>
                </a:extLst>
              </p:cNvPr>
              <p:cNvSpPr/>
              <p:nvPr/>
            </p:nvSpPr>
            <p:spPr>
              <a:xfrm>
                <a:off x="6591358" y="5080119"/>
                <a:ext cx="4370381" cy="36986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1067" i="1" noProof="0" dirty="0"/>
                  <a:t>By </a:t>
                </a:r>
                <a:r>
                  <a:rPr lang="en-US" sz="1067" i="1" noProof="0" dirty="0" err="1"/>
                  <a:t>ChNPP</a:t>
                </a:r>
                <a:r>
                  <a:rPr lang="en-US" sz="1067" i="1" noProof="0" dirty="0"/>
                  <a:t> at English Wikipedia, CC BY 3.0, https://commons.wikimedia.org/w/index.php?curid=22017751</a:t>
                </a:r>
              </a:p>
            </p:txBody>
          </p:sp>
          <p:sp>
            <p:nvSpPr>
              <p:cNvPr id="22" name="ZoneTexte 18">
                <a:extLst>
                  <a:ext uri="{FF2B5EF4-FFF2-40B4-BE49-F238E27FC236}">
                    <a16:creationId xmlns:a16="http://schemas.microsoft.com/office/drawing/2014/main" id="{B741A275-1689-182F-DBB1-FF9B72A8EB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54577" y="4826004"/>
                <a:ext cx="1633461" cy="2796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67" noProof="0" dirty="0">
                    <a:solidFill>
                      <a:srgbClr val="000000"/>
                    </a:solidFill>
                    <a:ea typeface="Verdana" panose="020B0604030504040204" pitchFamily="34" charset="0"/>
                    <a:cs typeface="Verdana" panose="020B0604030504040204" pitchFamily="34" charset="0"/>
                  </a:rPr>
                  <a:t>EPR heavy reflector</a:t>
                </a:r>
              </a:p>
            </p:txBody>
          </p:sp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2A50163B-4F1B-7493-565B-FF5D906D597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9931" t="12716" r="56250" b="6913"/>
              <a:stretch/>
            </p:blipFill>
            <p:spPr>
              <a:xfrm rot="60000">
                <a:off x="8329879" y="2292846"/>
                <a:ext cx="1882856" cy="251691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86917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CD4FD-8C3E-A932-37E3-9E93DD177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7FCBC7B-ECC8-0F9A-EA4E-0E99CEDEF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1" y="1274323"/>
            <a:ext cx="5447218" cy="53262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0" dirty="0"/>
              <a:t>NEA Criticality Safety priority list</a:t>
            </a:r>
          </a:p>
          <a:p>
            <a:pPr defTabSz="719138"/>
            <a:r>
              <a:rPr lang="en-US" noProof="0" dirty="0"/>
              <a:t>Iron		ranking 4</a:t>
            </a:r>
          </a:p>
          <a:p>
            <a:pPr defTabSz="719138"/>
            <a:r>
              <a:rPr lang="en-US" noProof="0" dirty="0"/>
              <a:t>Chromium	ranking 3</a:t>
            </a:r>
          </a:p>
          <a:p>
            <a:pPr defTabSz="719138"/>
            <a:r>
              <a:rPr lang="en-US" noProof="0" dirty="0"/>
              <a:t>Nickel		ranking 3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F012F37-B2BE-78B8-C3AB-EC669C073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74710"/>
            <a:ext cx="10235223" cy="768873"/>
          </a:xfrm>
        </p:spPr>
        <p:txBody>
          <a:bodyPr>
            <a:normAutofit/>
          </a:bodyPr>
          <a:lstStyle/>
          <a:p>
            <a:r>
              <a:rPr lang="en-US" sz="4800" noProof="0" dirty="0"/>
              <a:t>Identified needs in criticality safety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2E4937-8C3C-21E2-8CBE-CC1E8DF5A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F94F317-2ED2-5328-3AC8-D604EFA1FAF8}"/>
              </a:ext>
            </a:extLst>
          </p:cNvPr>
          <p:cNvGrpSpPr/>
          <p:nvPr/>
        </p:nvGrpSpPr>
        <p:grpSpPr>
          <a:xfrm>
            <a:off x="6653719" y="1089299"/>
            <a:ext cx="5273832" cy="2463897"/>
            <a:chOff x="6653719" y="1089299"/>
            <a:chExt cx="5273832" cy="2463897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A6B4A1B-7BEE-8673-B59B-8D780709761D}"/>
                </a:ext>
              </a:extLst>
            </p:cNvPr>
            <p:cNvGrpSpPr/>
            <p:nvPr/>
          </p:nvGrpSpPr>
          <p:grpSpPr>
            <a:xfrm>
              <a:off x="6653719" y="1089299"/>
              <a:ext cx="5273832" cy="2463897"/>
              <a:chOff x="6527036" y="3941675"/>
              <a:chExt cx="5273832" cy="2463897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5239D9B8-75C0-3923-AAA4-E3C69AD465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24055" b="47841"/>
              <a:stretch>
                <a:fillRect/>
              </a:stretch>
            </p:blipFill>
            <p:spPr>
              <a:xfrm>
                <a:off x="7249160" y="3941675"/>
                <a:ext cx="4551708" cy="1677334"/>
              </a:xfrm>
              <a:prstGeom prst="rect">
                <a:avLst/>
              </a:prstGeom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350EA21F-8B01-BE51-6B1C-F02FBA2252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26428" t="75078"/>
              <a:stretch>
                <a:fillRect/>
              </a:stretch>
            </p:blipFill>
            <p:spPr>
              <a:xfrm>
                <a:off x="7391400" y="5604126"/>
                <a:ext cx="4409467" cy="801446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003B0A4A-009F-CDD3-508B-9F6CB9F200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r="59424" b="47841"/>
              <a:stretch>
                <a:fillRect/>
              </a:stretch>
            </p:blipFill>
            <p:spPr>
              <a:xfrm>
                <a:off x="6527037" y="3941675"/>
                <a:ext cx="2431916" cy="1677334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A97A63E9-ED88-850B-6F61-CCB6D2E6EB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t="75078" r="59424"/>
              <a:stretch>
                <a:fillRect/>
              </a:stretch>
            </p:blipFill>
            <p:spPr>
              <a:xfrm>
                <a:off x="6527036" y="5604126"/>
                <a:ext cx="2431917" cy="801446"/>
              </a:xfrm>
              <a:prstGeom prst="rect">
                <a:avLst/>
              </a:prstGeom>
            </p:spPr>
          </p:pic>
        </p:grp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FEDB4C27-2E55-2A17-A011-AA93ED6451FE}"/>
                </a:ext>
              </a:extLst>
            </p:cNvPr>
            <p:cNvCxnSpPr/>
            <p:nvPr/>
          </p:nvCxnSpPr>
          <p:spPr>
            <a:xfrm>
              <a:off x="7273290" y="2750480"/>
              <a:ext cx="30289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C2FBC141-F515-3F03-F33A-D8BBF6304F75}"/>
              </a:ext>
            </a:extLst>
          </p:cNvPr>
          <p:cNvSpPr/>
          <p:nvPr/>
        </p:nvSpPr>
        <p:spPr>
          <a:xfrm>
            <a:off x="6751529" y="2034813"/>
            <a:ext cx="5035463" cy="207339"/>
          </a:xfrm>
          <a:prstGeom prst="rect">
            <a:avLst/>
          </a:pr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C5C83E-9637-06D3-7AC1-FB011E8CF4CB}"/>
              </a:ext>
            </a:extLst>
          </p:cNvPr>
          <p:cNvSpPr/>
          <p:nvPr/>
        </p:nvSpPr>
        <p:spPr>
          <a:xfrm>
            <a:off x="6743646" y="2957513"/>
            <a:ext cx="5035463" cy="207339"/>
          </a:xfrm>
          <a:prstGeom prst="rect">
            <a:avLst/>
          </a:pr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E6415F-177F-AA2B-672E-AE3DFF7E03CB}"/>
              </a:ext>
            </a:extLst>
          </p:cNvPr>
          <p:cNvSpPr/>
          <p:nvPr/>
        </p:nvSpPr>
        <p:spPr>
          <a:xfrm>
            <a:off x="6751529" y="3152473"/>
            <a:ext cx="5035463" cy="207339"/>
          </a:xfrm>
          <a:prstGeom prst="rect">
            <a:avLst/>
          </a:pr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205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F1083-071B-239B-D7F6-DA8A256BE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DA4C0DD-1337-E70C-6AFC-49DB7A2C6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1" y="1274323"/>
            <a:ext cx="5447218" cy="53262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0" dirty="0"/>
              <a:t>NEA Criticality Safety priority list</a:t>
            </a:r>
          </a:p>
          <a:p>
            <a:pPr defTabSz="719138"/>
            <a:r>
              <a:rPr lang="en-US" noProof="0" dirty="0"/>
              <a:t>Iron		ranking 4</a:t>
            </a:r>
          </a:p>
          <a:p>
            <a:pPr defTabSz="719138"/>
            <a:r>
              <a:rPr lang="en-US" noProof="0" dirty="0"/>
              <a:t>Chromium	ranking 3</a:t>
            </a:r>
          </a:p>
          <a:p>
            <a:pPr defTabSz="719138"/>
            <a:r>
              <a:rPr lang="en-US" noProof="0" dirty="0"/>
              <a:t>Nickel		ranking 3</a:t>
            </a:r>
          </a:p>
          <a:p>
            <a:pPr defTabSz="719138"/>
            <a:endParaRPr lang="en-US" noProof="0" dirty="0"/>
          </a:p>
          <a:p>
            <a:pPr marL="0" indent="0" defTabSz="719138">
              <a:buNone/>
            </a:pPr>
            <a:r>
              <a:rPr lang="en-US" noProof="0" dirty="0"/>
              <a:t>NEA High Priority Request List</a:t>
            </a:r>
          </a:p>
          <a:p>
            <a:pPr defTabSz="719138"/>
            <a:r>
              <a:rPr lang="en-US" baseline="30000" noProof="0" dirty="0"/>
              <a:t>56</a:t>
            </a:r>
            <a:r>
              <a:rPr lang="en-US" noProof="0" dirty="0"/>
              <a:t>Fe &gt;0.5 MeV</a:t>
            </a:r>
          </a:p>
          <a:p>
            <a:pPr defTabSz="719138"/>
            <a:r>
              <a:rPr lang="en-US" baseline="30000" noProof="0" dirty="0"/>
              <a:t> 50</a:t>
            </a:r>
            <a:r>
              <a:rPr lang="en-US" noProof="0" dirty="0"/>
              <a:t>Cr,</a:t>
            </a:r>
            <a:r>
              <a:rPr lang="en-US" baseline="30000" noProof="0" dirty="0"/>
              <a:t> 53</a:t>
            </a:r>
            <a:r>
              <a:rPr lang="en-US" noProof="0" dirty="0"/>
              <a:t>Cr 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5500526-9D8D-C550-4083-23F4CD3B7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74710"/>
            <a:ext cx="10235223" cy="768873"/>
          </a:xfrm>
        </p:spPr>
        <p:txBody>
          <a:bodyPr>
            <a:normAutofit/>
          </a:bodyPr>
          <a:lstStyle/>
          <a:p>
            <a:r>
              <a:rPr lang="en-US" sz="4800" noProof="0" dirty="0"/>
              <a:t>Identified needs in criticality safety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3D88A8-5982-1845-C502-18E0194F5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E4FD55E-C393-A961-AF6A-ADC83FB5BAB5}"/>
              </a:ext>
            </a:extLst>
          </p:cNvPr>
          <p:cNvGrpSpPr/>
          <p:nvPr/>
        </p:nvGrpSpPr>
        <p:grpSpPr>
          <a:xfrm>
            <a:off x="6825302" y="3994707"/>
            <a:ext cx="4392549" cy="2534039"/>
            <a:chOff x="6825302" y="3994707"/>
            <a:chExt cx="4392549" cy="2534039"/>
          </a:xfrm>
        </p:grpSpPr>
        <p:pic>
          <p:nvPicPr>
            <p:cNvPr id="7" name="Screenshot from 2020-01-24 15-14-18-17834_alpha.png" descr="Screenshot from 2020-01-24 15-14-18-17834_alpha.png">
              <a:extLst>
                <a:ext uri="{FF2B5EF4-FFF2-40B4-BE49-F238E27FC236}">
                  <a16:creationId xmlns:a16="http://schemas.microsoft.com/office/drawing/2014/main" id="{22783829-0ECD-D774-63BB-459BB8A62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6483"/>
            <a:stretch>
              <a:fillRect/>
            </a:stretch>
          </p:blipFill>
          <p:spPr>
            <a:xfrm>
              <a:off x="6841747" y="3994707"/>
              <a:ext cx="4359653" cy="2220320"/>
            </a:xfrm>
            <a:prstGeom prst="rect">
              <a:avLst/>
            </a:prstGeom>
            <a:ln w="25400">
              <a:miter lim="400000"/>
            </a:ln>
          </p:spPr>
        </p:pic>
        <p:sp>
          <p:nvSpPr>
            <p:cNvPr id="8" name="ZoneTexte 18">
              <a:extLst>
                <a:ext uri="{FF2B5EF4-FFF2-40B4-BE49-F238E27FC236}">
                  <a16:creationId xmlns:a16="http://schemas.microsoft.com/office/drawing/2014/main" id="{33BAE667-B7EE-6F39-2699-F9DD2CE2E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5302" y="6210646"/>
              <a:ext cx="4392549" cy="3181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>
                <a:defRPr/>
              </a:pPr>
              <a:r>
                <a:rPr lang="en-US" sz="1467" noProof="0" dirty="0">
                  <a:solidFill>
                    <a:prstClr val="black"/>
                  </a:solidFill>
                  <a:ea typeface="Verdana"/>
                  <a:cs typeface="Verdana"/>
                </a:rPr>
                <a:t>Iron inelastic scattering cross section data (JANIS)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1704A31-697B-5076-A5D2-78412E132445}"/>
              </a:ext>
            </a:extLst>
          </p:cNvPr>
          <p:cNvGrpSpPr/>
          <p:nvPr/>
        </p:nvGrpSpPr>
        <p:grpSpPr>
          <a:xfrm>
            <a:off x="6653719" y="1089299"/>
            <a:ext cx="5273832" cy="2463897"/>
            <a:chOff x="6653719" y="1089299"/>
            <a:chExt cx="5273832" cy="2463897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CA8F8A3E-F890-9EB7-BFA9-837706E5ACEF}"/>
                </a:ext>
              </a:extLst>
            </p:cNvPr>
            <p:cNvGrpSpPr/>
            <p:nvPr/>
          </p:nvGrpSpPr>
          <p:grpSpPr>
            <a:xfrm>
              <a:off x="6653719" y="1089299"/>
              <a:ext cx="5273832" cy="2463897"/>
              <a:chOff x="6527036" y="3941675"/>
              <a:chExt cx="5273832" cy="2463897"/>
            </a:xfrm>
          </p:grpSpPr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DE253898-9C3D-DBF8-1DB6-DE8AFE54A7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24055" b="47841"/>
              <a:stretch>
                <a:fillRect/>
              </a:stretch>
            </p:blipFill>
            <p:spPr>
              <a:xfrm>
                <a:off x="7249160" y="3941675"/>
                <a:ext cx="4551708" cy="1677334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84F8B287-574A-F37F-71D7-8124421803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26428" t="75078"/>
              <a:stretch>
                <a:fillRect/>
              </a:stretch>
            </p:blipFill>
            <p:spPr>
              <a:xfrm>
                <a:off x="7391400" y="5604126"/>
                <a:ext cx="4409467" cy="801446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4FEADE33-6A71-9260-4F84-8FFF02DDC1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r="59424" b="47841"/>
              <a:stretch>
                <a:fillRect/>
              </a:stretch>
            </p:blipFill>
            <p:spPr>
              <a:xfrm>
                <a:off x="6527037" y="3941675"/>
                <a:ext cx="2431916" cy="1677334"/>
              </a:xfrm>
              <a:prstGeom prst="rect">
                <a:avLst/>
              </a:prstGeom>
            </p:spPr>
          </p:pic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323A977C-7520-0C51-2B6A-752D1C9D19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75078" r="59424"/>
              <a:stretch>
                <a:fillRect/>
              </a:stretch>
            </p:blipFill>
            <p:spPr>
              <a:xfrm>
                <a:off x="6527036" y="5604126"/>
                <a:ext cx="2431917" cy="801446"/>
              </a:xfrm>
              <a:prstGeom prst="rect">
                <a:avLst/>
              </a:prstGeom>
            </p:spPr>
          </p:pic>
        </p:grp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5FF2EB9F-DC93-3B7F-80DA-C244AF8FD103}"/>
                </a:ext>
              </a:extLst>
            </p:cNvPr>
            <p:cNvCxnSpPr/>
            <p:nvPr/>
          </p:nvCxnSpPr>
          <p:spPr>
            <a:xfrm>
              <a:off x="7273290" y="2750480"/>
              <a:ext cx="30289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07943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687F1F5-6C32-D07F-7849-FDF57B361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1" y="1274322"/>
            <a:ext cx="5447218" cy="55836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0" dirty="0"/>
              <a:t>NEA Criticality Safety priority list</a:t>
            </a:r>
          </a:p>
          <a:p>
            <a:pPr defTabSz="719138"/>
            <a:r>
              <a:rPr lang="en-US" noProof="0" dirty="0"/>
              <a:t>Iron		ranking 4</a:t>
            </a:r>
          </a:p>
          <a:p>
            <a:pPr defTabSz="719138"/>
            <a:r>
              <a:rPr lang="en-US" noProof="0" dirty="0"/>
              <a:t>Chromium	ranking 3</a:t>
            </a:r>
          </a:p>
          <a:p>
            <a:pPr defTabSz="719138"/>
            <a:r>
              <a:rPr lang="en-US" noProof="0" dirty="0"/>
              <a:t>Nickel		ranking 3</a:t>
            </a:r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r>
              <a:rPr lang="en-US" u="sng" noProof="0" dirty="0"/>
              <a:t>New evaluations produced recently</a:t>
            </a:r>
          </a:p>
          <a:p>
            <a:r>
              <a:rPr lang="en-US" noProof="0" dirty="0"/>
              <a:t>Iron</a:t>
            </a:r>
          </a:p>
          <a:p>
            <a:pPr lvl="1"/>
            <a:r>
              <a:rPr lang="en-US" noProof="0" dirty="0"/>
              <a:t>INDEN: 54, </a:t>
            </a:r>
            <a:r>
              <a:rPr lang="en-US" b="1" noProof="0" dirty="0"/>
              <a:t>56</a:t>
            </a:r>
            <a:r>
              <a:rPr lang="en-US" noProof="0" dirty="0"/>
              <a:t>, 57</a:t>
            </a:r>
          </a:p>
          <a:p>
            <a:r>
              <a:rPr lang="en-US" noProof="0" dirty="0"/>
              <a:t>Chromium</a:t>
            </a:r>
          </a:p>
          <a:p>
            <a:pPr lvl="1"/>
            <a:r>
              <a:rPr lang="en-US" noProof="0" dirty="0"/>
              <a:t>INDEN: All isotopes</a:t>
            </a:r>
          </a:p>
          <a:p>
            <a:r>
              <a:rPr lang="en-US" noProof="0" dirty="0">
                <a:solidFill>
                  <a:schemeClr val="bg2"/>
                </a:solidFill>
              </a:rPr>
              <a:t>Nickel</a:t>
            </a:r>
          </a:p>
          <a:p>
            <a:pPr lvl="1"/>
            <a:r>
              <a:rPr lang="en-US" noProof="0" dirty="0">
                <a:solidFill>
                  <a:schemeClr val="bg2"/>
                </a:solidFill>
              </a:rPr>
              <a:t>Tendl-2024: All isotopes</a:t>
            </a:r>
          </a:p>
          <a:p>
            <a:pPr marL="457189" lvl="1" indent="0">
              <a:buNone/>
            </a:pPr>
            <a:endParaRPr lang="en-US" noProof="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2E2F7DC-D95B-2D76-8FCC-CE389CF14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74710"/>
            <a:ext cx="10235223" cy="768873"/>
          </a:xfrm>
        </p:spPr>
        <p:txBody>
          <a:bodyPr>
            <a:normAutofit/>
          </a:bodyPr>
          <a:lstStyle/>
          <a:p>
            <a:r>
              <a:rPr lang="en-US" sz="4800" noProof="0" dirty="0"/>
              <a:t>Identified needs in criticality safety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3CE653-0CCF-4CE8-5270-A39ED9C5E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pic>
        <p:nvPicPr>
          <p:cNvPr id="7" name="Image 6" descr="P13TB3inTB">
            <a:extLst>
              <a:ext uri="{FF2B5EF4-FFF2-40B4-BE49-F238E27FC236}">
                <a16:creationId xmlns:a16="http://schemas.microsoft.com/office/drawing/2014/main" id="{BCA2A077-C2DA-4A1C-0BA7-394B11EE96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8"/>
          <a:stretch>
            <a:fillRect/>
          </a:stretch>
        </p:blipFill>
        <p:spPr bwMode="auto">
          <a:xfrm>
            <a:off x="6324111" y="2770062"/>
            <a:ext cx="5847116" cy="37695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ED9F90C-391A-4E51-A169-21EF1CBC51E0}"/>
              </a:ext>
            </a:extLst>
          </p:cNvPr>
          <p:cNvSpPr txBox="1"/>
          <p:nvPr/>
        </p:nvSpPr>
        <p:spPr>
          <a:xfrm>
            <a:off x="6324111" y="1274322"/>
            <a:ext cx="6099348" cy="1346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71913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30613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13C3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NEA High Priority Request List</a:t>
            </a:r>
          </a:p>
          <a:p>
            <a:pPr marL="228594" marR="0" lvl="0" indent="-228594" algn="l" defTabSz="71913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30613"/>
              </a:buClr>
              <a:buSzPct val="900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413C3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56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13C3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 &gt;0.5 MeV</a:t>
            </a:r>
          </a:p>
          <a:p>
            <a:pPr marL="228594" marR="0" lvl="0" indent="-228594" algn="l" defTabSz="71913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30613"/>
              </a:buClr>
              <a:buSzPct val="900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413C3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13C3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Cr,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413C3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13C3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 </a:t>
            </a:r>
          </a:p>
        </p:txBody>
      </p:sp>
      <p:pic>
        <p:nvPicPr>
          <p:cNvPr id="5" name="Image 4" descr="P13TB3inTB">
            <a:extLst>
              <a:ext uri="{FF2B5EF4-FFF2-40B4-BE49-F238E27FC236}">
                <a16:creationId xmlns:a16="http://schemas.microsoft.com/office/drawing/2014/main" id="{DC4C4E4F-D529-9E06-CDB8-BB5A538837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662" r="14414" b="597"/>
          <a:stretch>
            <a:fillRect/>
          </a:stretch>
        </p:blipFill>
        <p:spPr bwMode="auto">
          <a:xfrm>
            <a:off x="6324111" y="6539654"/>
            <a:ext cx="5004289" cy="3183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85198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415FD-CEEC-752E-51F3-69EA79CA6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22C7023-9ECA-085D-0AB0-A117A6305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0" y="879092"/>
            <a:ext cx="10629899" cy="6033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0" dirty="0"/>
              <a:t>Old or new evaluations are available…</a:t>
            </a:r>
          </a:p>
          <a:p>
            <a:pPr marL="0" indent="0" algn="r">
              <a:buNone/>
            </a:pPr>
            <a:r>
              <a:rPr lang="en-US" noProof="0" dirty="0"/>
              <a:t>… but are they adequately validated?</a:t>
            </a:r>
          </a:p>
          <a:p>
            <a:pPr marL="0" indent="0">
              <a:buNone/>
            </a:pPr>
            <a:r>
              <a:rPr lang="en-US" noProof="0" dirty="0"/>
              <a:t>Available experiments</a:t>
            </a:r>
          </a:p>
          <a:p>
            <a:r>
              <a:rPr lang="en-US" noProof="0" dirty="0"/>
              <a:t>Iron and steel</a:t>
            </a:r>
          </a:p>
          <a:p>
            <a:pPr lvl="1"/>
            <a:endParaRPr lang="en-US" noProof="0" dirty="0"/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endParaRPr lang="en-US" noProof="0" dirty="0"/>
          </a:p>
          <a:p>
            <a:pPr marL="0" indent="0">
              <a:lnSpc>
                <a:spcPct val="150000"/>
              </a:lnSpc>
              <a:buNone/>
            </a:pPr>
            <a:endParaRPr lang="en-US" noProof="0" dirty="0"/>
          </a:p>
          <a:p>
            <a:pPr marL="0" indent="0">
              <a:buNone/>
            </a:pPr>
            <a:r>
              <a:rPr lang="en-US" noProof="0" dirty="0"/>
              <a:t>Old </a:t>
            </a:r>
          </a:p>
          <a:p>
            <a:pPr marL="0" indent="0">
              <a:buNone/>
            </a:pPr>
            <a:r>
              <a:rPr lang="en-US" noProof="0" dirty="0"/>
              <a:t>Suspicion of elemental compensation effects</a:t>
            </a:r>
          </a:p>
          <a:p>
            <a:pPr marL="0" indent="0">
              <a:buNone/>
            </a:pPr>
            <a:r>
              <a:rPr lang="en-US" noProof="0" dirty="0"/>
              <a:t>Or unavailable </a:t>
            </a:r>
            <a:r>
              <a:rPr lang="en-US" sz="1800" noProof="0" dirty="0"/>
              <a:t>(e.g., MAESTRO @MINERVE, FLUOLE2 @EOLE)</a:t>
            </a:r>
            <a:endParaRPr lang="en-US" noProof="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D7FA0E09-FFDF-805B-D923-41D6C87C3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1" y="174710"/>
            <a:ext cx="6264342" cy="768873"/>
          </a:xfrm>
        </p:spPr>
        <p:txBody>
          <a:bodyPr>
            <a:normAutofit/>
          </a:bodyPr>
          <a:lstStyle/>
          <a:p>
            <a:r>
              <a:rPr lang="en-US" sz="4800" noProof="0" dirty="0"/>
              <a:t>Benchmarking needs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26DD80-737D-4161-60E9-5A4978F2F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pic>
        <p:nvPicPr>
          <p:cNvPr id="5" name="Image 4" descr="Une image contenant intérieur, machine, œil de poisson, argent&#10;&#10;Le contenu généré par l’IA peut être incorrect.">
            <a:extLst>
              <a:ext uri="{FF2B5EF4-FFF2-40B4-BE49-F238E27FC236}">
                <a16:creationId xmlns:a16="http://schemas.microsoft.com/office/drawing/2014/main" id="{050BBEEC-C924-1929-8086-33CDAD888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224" y="2967582"/>
            <a:ext cx="3112636" cy="2328932"/>
          </a:xfrm>
          <a:prstGeom prst="rect">
            <a:avLst/>
          </a:prstGeom>
        </p:spPr>
      </p:pic>
      <p:pic>
        <p:nvPicPr>
          <p:cNvPr id="6" name="Image 5" descr="Une image contenant texte, accordéon&#10;&#10;Le contenu généré par l’IA peut être incorrect.">
            <a:extLst>
              <a:ext uri="{FF2B5EF4-FFF2-40B4-BE49-F238E27FC236}">
                <a16:creationId xmlns:a16="http://schemas.microsoft.com/office/drawing/2014/main" id="{D78FD9BA-7A05-86A0-E199-922FAE2928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05"/>
          <a:stretch>
            <a:fillRect/>
          </a:stretch>
        </p:blipFill>
        <p:spPr>
          <a:xfrm>
            <a:off x="1490176" y="2848920"/>
            <a:ext cx="3858974" cy="168243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9109BBB-8F78-EFD3-A1CE-50A3C554D39A}"/>
              </a:ext>
            </a:extLst>
          </p:cNvPr>
          <p:cNvSpPr txBox="1"/>
          <p:nvPr/>
        </p:nvSpPr>
        <p:spPr>
          <a:xfrm>
            <a:off x="5262881" y="2969699"/>
            <a:ext cx="1579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0" dirty="0"/>
              <a:t>ASPIS-88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6DAAA93-EF2D-0A95-5E7F-3F8CC9EC7DA6}"/>
              </a:ext>
            </a:extLst>
          </p:cNvPr>
          <p:cNvSpPr txBox="1"/>
          <p:nvPr/>
        </p:nvSpPr>
        <p:spPr>
          <a:xfrm>
            <a:off x="6842851" y="2967582"/>
            <a:ext cx="14973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noProof="0" dirty="0"/>
              <a:t>PERLE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D6F8E55-963E-0C4D-2BC9-F2C929B7FCCD}"/>
              </a:ext>
            </a:extLst>
          </p:cNvPr>
          <p:cNvSpPr txBox="1"/>
          <p:nvPr/>
        </p:nvSpPr>
        <p:spPr>
          <a:xfrm>
            <a:off x="10169531" y="4896404"/>
            <a:ext cx="176522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b">
            <a:spAutoFit/>
          </a:bodyPr>
          <a:lstStyle/>
          <a:p>
            <a:pPr algn="r"/>
            <a:r>
              <a:rPr lang="en-US" sz="2000" noProof="0" dirty="0">
                <a:solidFill>
                  <a:srgbClr val="E30613"/>
                </a:solidFill>
              </a:rPr>
              <a:t>Steel reflector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7D08707-38D0-2D83-5660-4A59C0DA733C}"/>
              </a:ext>
            </a:extLst>
          </p:cNvPr>
          <p:cNvCxnSpPr>
            <a:cxnSpLocks/>
          </p:cNvCxnSpPr>
          <p:nvPr/>
        </p:nvCxnSpPr>
        <p:spPr>
          <a:xfrm flipH="1" flipV="1">
            <a:off x="10167257" y="4408714"/>
            <a:ext cx="556913" cy="487690"/>
          </a:xfrm>
          <a:prstGeom prst="straightConnector1">
            <a:avLst/>
          </a:prstGeom>
          <a:ln w="76200" cap="rnd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C8E3634C-4441-4493-818E-75535F39EADB}"/>
              </a:ext>
            </a:extLst>
          </p:cNvPr>
          <p:cNvSpPr txBox="1"/>
          <p:nvPr/>
        </p:nvSpPr>
        <p:spPr>
          <a:xfrm>
            <a:off x="860121" y="3445771"/>
            <a:ext cx="1082349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b">
            <a:spAutoFit/>
          </a:bodyPr>
          <a:lstStyle/>
          <a:p>
            <a:pPr algn="r"/>
            <a:r>
              <a:rPr lang="en-US" sz="2000" noProof="0" dirty="0">
                <a:solidFill>
                  <a:srgbClr val="E30613"/>
                </a:solidFill>
              </a:rPr>
              <a:t>Reactor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54A0DD5-B628-3378-4973-B5555D494FC5}"/>
              </a:ext>
            </a:extLst>
          </p:cNvPr>
          <p:cNvSpPr txBox="1"/>
          <p:nvPr/>
        </p:nvSpPr>
        <p:spPr>
          <a:xfrm>
            <a:off x="3392778" y="4896404"/>
            <a:ext cx="115448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b">
            <a:spAutoFit/>
          </a:bodyPr>
          <a:lstStyle/>
          <a:p>
            <a:pPr algn="ctr"/>
            <a:r>
              <a:rPr lang="en-US" sz="2000" noProof="0" dirty="0">
                <a:solidFill>
                  <a:srgbClr val="E30613"/>
                </a:solidFill>
              </a:rPr>
              <a:t>Fe slabs</a:t>
            </a:r>
          </a:p>
        </p:txBody>
      </p:sp>
      <p:sp>
        <p:nvSpPr>
          <p:cNvPr id="18" name="Accolade fermante 17">
            <a:extLst>
              <a:ext uri="{FF2B5EF4-FFF2-40B4-BE49-F238E27FC236}">
                <a16:creationId xmlns:a16="http://schemas.microsoft.com/office/drawing/2014/main" id="{86633076-287E-F05C-5FF6-55C299219AB5}"/>
              </a:ext>
            </a:extLst>
          </p:cNvPr>
          <p:cNvSpPr/>
          <p:nvPr/>
        </p:nvSpPr>
        <p:spPr>
          <a:xfrm rot="5400000">
            <a:off x="3769319" y="3478309"/>
            <a:ext cx="396000" cy="2520000"/>
          </a:xfrm>
          <a:prstGeom prst="rightBrace">
            <a:avLst/>
          </a:prstGeom>
          <a:ln w="762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5980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255F7-FBFB-0686-729A-EB9E35979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0FE3FDB-DBE5-2E1D-6D4F-2970A253B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0" y="879092"/>
            <a:ext cx="10629899" cy="6033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0" dirty="0"/>
              <a:t>Old or new evaluations are available…</a:t>
            </a:r>
          </a:p>
          <a:p>
            <a:pPr marL="0" indent="0" algn="r">
              <a:buNone/>
            </a:pPr>
            <a:r>
              <a:rPr lang="en-US" noProof="0" dirty="0"/>
              <a:t>… but are they adequately validated?</a:t>
            </a:r>
          </a:p>
          <a:p>
            <a:pPr marL="0" indent="0">
              <a:buNone/>
            </a:pPr>
            <a:r>
              <a:rPr lang="en-US" noProof="0" dirty="0"/>
              <a:t>Available experiments</a:t>
            </a:r>
          </a:p>
          <a:p>
            <a:r>
              <a:rPr lang="en-US" noProof="0" dirty="0"/>
              <a:t>Iron and steel: limited</a:t>
            </a:r>
          </a:p>
          <a:p>
            <a:r>
              <a:rPr lang="en-US" noProof="0" dirty="0"/>
              <a:t>Nickel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260805F-EA39-B658-09DD-F1E63122A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1" y="174710"/>
            <a:ext cx="6264342" cy="768873"/>
          </a:xfrm>
        </p:spPr>
        <p:txBody>
          <a:bodyPr>
            <a:normAutofit/>
          </a:bodyPr>
          <a:lstStyle/>
          <a:p>
            <a:r>
              <a:rPr lang="en-US" sz="4800" noProof="0" dirty="0"/>
              <a:t>Benchmarking needs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56AD9D-7512-E8D9-95C4-35FC640D8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10A4800-E34D-787A-842C-C8EC65413F66}"/>
              </a:ext>
            </a:extLst>
          </p:cNvPr>
          <p:cNvSpPr txBox="1"/>
          <p:nvPr/>
        </p:nvSpPr>
        <p:spPr>
          <a:xfrm>
            <a:off x="7056211" y="3059668"/>
            <a:ext cx="43386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0" dirty="0"/>
              <a:t>Leakage experiments at RC Řež (CZ)</a:t>
            </a:r>
          </a:p>
        </p:txBody>
      </p:sp>
      <p:pic>
        <p:nvPicPr>
          <p:cNvPr id="7" name="Image 6" descr="Une image contenant horloge, capture d’écran, cercle, acier&#10;&#10;Le contenu généré par l’IA peut être incorrect.">
            <a:extLst>
              <a:ext uri="{FF2B5EF4-FFF2-40B4-BE49-F238E27FC236}">
                <a16:creationId xmlns:a16="http://schemas.microsoft.com/office/drawing/2014/main" id="{E5E9A7B4-0469-65B4-6DFB-23F24D34F9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7158"/>
          <a:stretch>
            <a:fillRect/>
          </a:stretch>
        </p:blipFill>
        <p:spPr>
          <a:xfrm>
            <a:off x="7146838" y="3405613"/>
            <a:ext cx="4787920" cy="271668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1D9103D-E003-EB8C-1E99-DFE2F2B7C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110" y="3321022"/>
            <a:ext cx="2327490" cy="288586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96EBB4-0DB4-B86B-6D5C-F011B93216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9971" y="3339157"/>
            <a:ext cx="2706029" cy="284959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5CC892A-E9DA-C08B-4246-B0DB276A4963}"/>
              </a:ext>
            </a:extLst>
          </p:cNvPr>
          <p:cNvSpPr txBox="1"/>
          <p:nvPr/>
        </p:nvSpPr>
        <p:spPr>
          <a:xfrm>
            <a:off x="3765210" y="3059668"/>
            <a:ext cx="2504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noProof="0" dirty="0"/>
              <a:t>IPEN-MB01 (BR)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A41275-E949-8313-D75D-8119181B6325}"/>
              </a:ext>
            </a:extLst>
          </p:cNvPr>
          <p:cNvSpPr txBox="1"/>
          <p:nvPr/>
        </p:nvSpPr>
        <p:spPr>
          <a:xfrm>
            <a:off x="11209880" y="3405613"/>
            <a:ext cx="72487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aseline="30000" noProof="0" dirty="0">
                <a:solidFill>
                  <a:schemeClr val="accent1"/>
                </a:solidFill>
              </a:rPr>
              <a:t>252</a:t>
            </a:r>
            <a:r>
              <a:rPr lang="en-US" sz="2000" noProof="0" dirty="0">
                <a:solidFill>
                  <a:schemeClr val="accent1"/>
                </a:solidFill>
              </a:rPr>
              <a:t>Cf</a:t>
            </a:r>
            <a:endParaRPr lang="en-US" noProof="0" dirty="0">
              <a:solidFill>
                <a:schemeClr val="accent1"/>
              </a:solidFill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C522072C-8B8F-EE91-1E2B-4D4D19A0D4EE}"/>
              </a:ext>
            </a:extLst>
          </p:cNvPr>
          <p:cNvCxnSpPr>
            <a:cxnSpLocks/>
          </p:cNvCxnSpPr>
          <p:nvPr/>
        </p:nvCxnSpPr>
        <p:spPr>
          <a:xfrm flipH="1">
            <a:off x="10340340" y="3709366"/>
            <a:ext cx="1110469" cy="1247444"/>
          </a:xfrm>
          <a:prstGeom prst="straightConnector1">
            <a:avLst/>
          </a:prstGeom>
          <a:ln w="76200" cap="rnd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4A1246F0-45D6-1078-CFAD-8356C0C10372}"/>
              </a:ext>
            </a:extLst>
          </p:cNvPr>
          <p:cNvCxnSpPr>
            <a:cxnSpLocks/>
            <a:stCxn id="14" idx="1"/>
          </p:cNvCxnSpPr>
          <p:nvPr/>
        </p:nvCxnSpPr>
        <p:spPr>
          <a:xfrm flipH="1" flipV="1">
            <a:off x="2692901" y="5299547"/>
            <a:ext cx="2295103" cy="672533"/>
          </a:xfrm>
          <a:prstGeom prst="straightConnector1">
            <a:avLst/>
          </a:prstGeom>
          <a:ln w="76200" cap="rnd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9FC0BB58-1F56-647F-B53D-0713971E8928}"/>
              </a:ext>
            </a:extLst>
          </p:cNvPr>
          <p:cNvSpPr txBox="1"/>
          <p:nvPr/>
        </p:nvSpPr>
        <p:spPr>
          <a:xfrm>
            <a:off x="4988004" y="5772025"/>
            <a:ext cx="142378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noProof="0" dirty="0">
                <a:solidFill>
                  <a:srgbClr val="E30613"/>
                </a:solidFill>
              </a:rPr>
              <a:t>Ni reflector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F2DC06B5-6779-9C88-C16E-A5650C6D1D4B}"/>
              </a:ext>
            </a:extLst>
          </p:cNvPr>
          <p:cNvCxnSpPr>
            <a:cxnSpLocks/>
            <a:stCxn id="14" idx="1"/>
          </p:cNvCxnSpPr>
          <p:nvPr/>
        </p:nvCxnSpPr>
        <p:spPr>
          <a:xfrm flipH="1" flipV="1">
            <a:off x="4017581" y="5499369"/>
            <a:ext cx="970423" cy="472711"/>
          </a:xfrm>
          <a:prstGeom prst="straightConnector1">
            <a:avLst/>
          </a:prstGeom>
          <a:ln w="76200" cap="rnd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42855539-E18C-16CC-4F07-7DF368F86136}"/>
              </a:ext>
            </a:extLst>
          </p:cNvPr>
          <p:cNvSpPr txBox="1"/>
          <p:nvPr/>
        </p:nvSpPr>
        <p:spPr>
          <a:xfrm>
            <a:off x="10652035" y="5772025"/>
            <a:ext cx="128272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2000" noProof="0" dirty="0">
                <a:solidFill>
                  <a:schemeClr val="accent1"/>
                </a:solidFill>
              </a:rPr>
              <a:t>Ni sphere</a:t>
            </a:r>
            <a:endParaRPr lang="en-US" noProof="0" dirty="0">
              <a:solidFill>
                <a:schemeClr val="accent1"/>
              </a:solidFill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139218C8-2D85-606B-B3DC-FBEC0F15A941}"/>
              </a:ext>
            </a:extLst>
          </p:cNvPr>
          <p:cNvCxnSpPr>
            <a:cxnSpLocks/>
          </p:cNvCxnSpPr>
          <p:nvPr/>
        </p:nvCxnSpPr>
        <p:spPr>
          <a:xfrm flipH="1" flipV="1">
            <a:off x="10602410" y="5441821"/>
            <a:ext cx="221800" cy="293903"/>
          </a:xfrm>
          <a:prstGeom prst="straightConnector1">
            <a:avLst/>
          </a:prstGeom>
          <a:ln w="76200" cap="rnd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64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/>
      <p:bldP spid="5" grpId="0" animBg="1"/>
      <p:bldP spid="14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30C1B-7CE4-9859-6B0C-F12D3A462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EF5B98B-0575-0E04-86E9-7AFFEE5F7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0" y="879092"/>
            <a:ext cx="10629899" cy="6033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0" dirty="0"/>
              <a:t>Old or new evaluations are available…</a:t>
            </a:r>
          </a:p>
          <a:p>
            <a:pPr marL="0" indent="0" algn="r">
              <a:buNone/>
            </a:pPr>
            <a:r>
              <a:rPr lang="en-US" noProof="0" dirty="0"/>
              <a:t>… but are they adequately validated?</a:t>
            </a:r>
          </a:p>
          <a:p>
            <a:pPr marL="0" indent="0">
              <a:buNone/>
            </a:pPr>
            <a:r>
              <a:rPr lang="en-US" noProof="0" dirty="0"/>
              <a:t>Available experiments</a:t>
            </a:r>
          </a:p>
          <a:p>
            <a:r>
              <a:rPr lang="en-US" noProof="0" dirty="0"/>
              <a:t>Iron and steel: limited</a:t>
            </a:r>
          </a:p>
          <a:p>
            <a:r>
              <a:rPr lang="en-US" noProof="0" dirty="0"/>
              <a:t>Nickel: limited</a:t>
            </a:r>
          </a:p>
          <a:p>
            <a:r>
              <a:rPr lang="en-US" noProof="0" dirty="0"/>
              <a:t>Chromium: none!</a:t>
            </a:r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38FF661-3DF4-5F13-BA83-E89E447D5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1" y="174710"/>
            <a:ext cx="6264342" cy="768873"/>
          </a:xfrm>
        </p:spPr>
        <p:txBody>
          <a:bodyPr>
            <a:normAutofit/>
          </a:bodyPr>
          <a:lstStyle/>
          <a:p>
            <a:r>
              <a:rPr lang="en-US" sz="4800" noProof="0" dirty="0"/>
              <a:t>Benchmarking needs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8910F8-6665-8699-80C0-9ECA4D03B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pic>
        <p:nvPicPr>
          <p:cNvPr id="6" name="Image 5" descr="Une image contenant cercle, Graphique, symbole, blanc&#10;&#10;Le contenu généré par l’IA peut être incorrect.">
            <a:extLst>
              <a:ext uri="{FF2B5EF4-FFF2-40B4-BE49-F238E27FC236}">
                <a16:creationId xmlns:a16="http://schemas.microsoft.com/office/drawing/2014/main" id="{25E6D2AB-6243-E5D2-12DB-947204F45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044" y="3352800"/>
            <a:ext cx="2842810" cy="284281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8BBD207-4691-71E4-861C-E1C4F78A16B1}"/>
              </a:ext>
            </a:extLst>
          </p:cNvPr>
          <p:cNvSpPr txBox="1"/>
          <p:nvPr/>
        </p:nvSpPr>
        <p:spPr>
          <a:xfrm>
            <a:off x="8906718" y="4185570"/>
            <a:ext cx="27605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noProof="0" dirty="0"/>
              <a:t>But new differential measurements at n_TOF (Preprint available)</a:t>
            </a:r>
          </a:p>
        </p:txBody>
      </p:sp>
    </p:spTree>
    <p:extLst>
      <p:ext uri="{BB962C8B-B14F-4D97-AF65-F5344CB8AC3E}">
        <p14:creationId xmlns:p14="http://schemas.microsoft.com/office/powerpoint/2010/main" val="3404841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8D7B5-7CEC-D6E0-D98D-767B9D01E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AFCE14B-4763-286A-C459-78BE5694B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0" y="879092"/>
            <a:ext cx="10629899" cy="6033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0" dirty="0"/>
              <a:t>Old or new evaluations are available…</a:t>
            </a:r>
          </a:p>
          <a:p>
            <a:pPr marL="0" indent="0" algn="r">
              <a:buNone/>
            </a:pPr>
            <a:r>
              <a:rPr lang="en-US" noProof="0" dirty="0"/>
              <a:t>… but are they adequately validated?</a:t>
            </a:r>
          </a:p>
          <a:p>
            <a:pPr marL="0" indent="0">
              <a:buNone/>
            </a:pPr>
            <a:r>
              <a:rPr lang="en-US" noProof="0" dirty="0"/>
              <a:t>Available experiments</a:t>
            </a:r>
          </a:p>
          <a:p>
            <a:r>
              <a:rPr lang="en-US" noProof="0" dirty="0"/>
              <a:t>Iron and steel: </a:t>
            </a:r>
            <a:r>
              <a:rPr lang="en-US" noProof="0" dirty="0">
                <a:solidFill>
                  <a:srgbClr val="FF0000"/>
                </a:solidFill>
              </a:rPr>
              <a:t>limited</a:t>
            </a:r>
          </a:p>
          <a:p>
            <a:r>
              <a:rPr lang="en-US" noProof="0" dirty="0"/>
              <a:t>Nickel: </a:t>
            </a:r>
            <a:r>
              <a:rPr lang="en-US" noProof="0" dirty="0">
                <a:solidFill>
                  <a:srgbClr val="FF0000"/>
                </a:solidFill>
              </a:rPr>
              <a:t>limited</a:t>
            </a:r>
          </a:p>
          <a:p>
            <a:r>
              <a:rPr lang="en-US" noProof="0" dirty="0"/>
              <a:t>Chromium: </a:t>
            </a:r>
            <a:r>
              <a:rPr lang="en-US" noProof="0" dirty="0">
                <a:solidFill>
                  <a:srgbClr val="FF0000"/>
                </a:solidFill>
              </a:rPr>
              <a:t>none!</a:t>
            </a:r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pPr marL="0" indent="0">
              <a:buNone/>
            </a:pPr>
            <a:r>
              <a:rPr lang="en-US" noProof="0" dirty="0"/>
              <a:t>How can we contribute?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DB6D48B-1CAD-2A52-A6EA-F53C9DE4F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1" y="174710"/>
            <a:ext cx="6264342" cy="768873"/>
          </a:xfrm>
        </p:spPr>
        <p:txBody>
          <a:bodyPr>
            <a:normAutofit/>
          </a:bodyPr>
          <a:lstStyle/>
          <a:p>
            <a:r>
              <a:rPr lang="en-US" sz="4800" noProof="0" dirty="0"/>
              <a:t>Benchmarking needs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2824B2-5DD1-4D4E-542D-3280D031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A1C543-6B64-A70A-8CDF-D187187C8623}"/>
              </a:ext>
            </a:extLst>
          </p:cNvPr>
          <p:cNvSpPr/>
          <p:nvPr/>
        </p:nvSpPr>
        <p:spPr>
          <a:xfrm>
            <a:off x="5492962" y="3087737"/>
            <a:ext cx="2056974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3900" b="1" cap="none" spc="0" noProof="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</a:rPr>
              <a:t>?</a:t>
            </a:r>
            <a:endParaRPr lang="en-US" sz="5400" b="1" cap="none" spc="0" noProof="0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716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38D484B-818F-2D49-8CFB-08CC9BC8A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2" y="176400"/>
            <a:ext cx="8013698" cy="970559"/>
          </a:xfrm>
        </p:spPr>
        <p:txBody>
          <a:bodyPr>
            <a:normAutofit/>
          </a:bodyPr>
          <a:lstStyle/>
          <a:p>
            <a:r>
              <a:rPr lang="en-US" sz="4800" noProof="0" dirty="0"/>
              <a:t>The HARVEST-X project</a:t>
            </a:r>
            <a:endParaRPr lang="en-US" sz="4000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4DFDBD-C1E6-3745-995E-944489779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218" y="1032465"/>
            <a:ext cx="7682501" cy="5543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noProof="0" dirty="0"/>
              <a:t>Heuristic Assimilation, Reproduction, and Validation of Experiments for stainless </a:t>
            </a:r>
            <a:r>
              <a:rPr lang="en-US" b="1" i="1" noProof="0" dirty="0" err="1">
                <a:solidFill>
                  <a:srgbClr val="FF0000"/>
                </a:solidFill>
              </a:rPr>
              <a:t>STeel</a:t>
            </a:r>
            <a:r>
              <a:rPr lang="en-US" i="1" noProof="0" dirty="0"/>
              <a:t> Cross sections</a:t>
            </a:r>
          </a:p>
          <a:p>
            <a:pPr marL="457189" lvl="1" indent="0" algn="just">
              <a:buNone/>
            </a:pPr>
            <a:endParaRPr lang="en-US" noProof="0" dirty="0">
              <a:latin typeface="+mn-lt"/>
            </a:endParaRPr>
          </a:p>
          <a:p>
            <a:pPr marL="0" indent="0" algn="just">
              <a:buNone/>
            </a:pPr>
            <a:endParaRPr lang="en-US" noProof="0" dirty="0">
              <a:latin typeface="+mn-lt"/>
            </a:endParaRPr>
          </a:p>
        </p:txBody>
      </p:sp>
      <p:sp>
        <p:nvSpPr>
          <p:cNvPr id="4" name="Espace réservé de la date 18">
            <a:extLst>
              <a:ext uri="{FF2B5EF4-FFF2-40B4-BE49-F238E27FC236}">
                <a16:creationId xmlns:a16="http://schemas.microsoft.com/office/drawing/2014/main" id="{629D08C7-2B6A-9BAB-427F-6A056843B13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-1628551" y="3704603"/>
            <a:ext cx="4454736" cy="1215365"/>
          </a:xfrm>
        </p:spPr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</p:spTree>
    <p:extLst>
      <p:ext uri="{BB962C8B-B14F-4D97-AF65-F5344CB8AC3E}">
        <p14:creationId xmlns:p14="http://schemas.microsoft.com/office/powerpoint/2010/main" val="594835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39212-F017-8B50-1CFA-F88FB1B85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06C0BE3-6F20-73C7-BAB9-C33CEBB1F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2" y="176400"/>
            <a:ext cx="8013698" cy="970559"/>
          </a:xfrm>
        </p:spPr>
        <p:txBody>
          <a:bodyPr>
            <a:normAutofit/>
          </a:bodyPr>
          <a:lstStyle/>
          <a:p>
            <a:r>
              <a:rPr lang="en-US" sz="4800" noProof="0" dirty="0"/>
              <a:t>The HARVEST-X project</a:t>
            </a:r>
            <a:endParaRPr lang="en-US" sz="4000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50C7F0-ACCB-4C0A-70E1-22BFF79C8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218" y="1032465"/>
            <a:ext cx="7682501" cy="5543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noProof="0" dirty="0"/>
              <a:t>Heuristic Assimilation, Reproduction, and Validation of Experiments for stainless </a:t>
            </a:r>
            <a:r>
              <a:rPr lang="en-US" b="1" i="1" noProof="0" dirty="0" err="1">
                <a:solidFill>
                  <a:srgbClr val="FF0000"/>
                </a:solidFill>
              </a:rPr>
              <a:t>STeel</a:t>
            </a:r>
            <a:r>
              <a:rPr lang="en-US" i="1" noProof="0" dirty="0"/>
              <a:t> Cross sections</a:t>
            </a:r>
          </a:p>
          <a:p>
            <a:pPr marL="457189" lvl="1" indent="0" algn="just">
              <a:buNone/>
            </a:pPr>
            <a:endParaRPr lang="en-US" noProof="0" dirty="0">
              <a:latin typeface="+mn-lt"/>
            </a:endParaRPr>
          </a:p>
          <a:p>
            <a:pPr marL="0" indent="0">
              <a:buNone/>
            </a:pPr>
            <a:r>
              <a:rPr lang="en-US" b="1" noProof="0" dirty="0">
                <a:solidFill>
                  <a:srgbClr val="FF0000"/>
                </a:solidFill>
              </a:rPr>
              <a:t>Analysis and assimilation </a:t>
            </a:r>
            <a:r>
              <a:rPr lang="en-US" noProof="0" dirty="0"/>
              <a:t>of existing experimental data </a:t>
            </a:r>
          </a:p>
          <a:p>
            <a:r>
              <a:rPr lang="en-US" noProof="0" dirty="0"/>
              <a:t>Results and benchmarking of the </a:t>
            </a:r>
            <a:r>
              <a:rPr lang="en-US" b="1" noProof="0" dirty="0">
                <a:solidFill>
                  <a:srgbClr val="FF0000"/>
                </a:solidFill>
              </a:rPr>
              <a:t>PETALE</a:t>
            </a:r>
            <a:r>
              <a:rPr lang="en-US" noProof="0" dirty="0"/>
              <a:t> program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974C284-4CFA-27D1-28C8-1FE684C1725C}"/>
              </a:ext>
            </a:extLst>
          </p:cNvPr>
          <p:cNvGrpSpPr/>
          <p:nvPr/>
        </p:nvGrpSpPr>
        <p:grpSpPr>
          <a:xfrm>
            <a:off x="8418922" y="593981"/>
            <a:ext cx="3537071" cy="2818086"/>
            <a:chOff x="4995528" y="1951286"/>
            <a:chExt cx="3537071" cy="2818086"/>
          </a:xfrm>
        </p:grpSpPr>
        <p:pic>
          <p:nvPicPr>
            <p:cNvPr id="11" name="img2_crocus.png">
              <a:extLst>
                <a:ext uri="{FF2B5EF4-FFF2-40B4-BE49-F238E27FC236}">
                  <a16:creationId xmlns:a16="http://schemas.microsoft.com/office/drawing/2014/main" id="{D92ED6D0-5FCD-DCF4-D005-6659839E7A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19709" b="29745"/>
            <a:stretch/>
          </p:blipFill>
          <p:spPr bwMode="auto">
            <a:xfrm>
              <a:off x="5508629" y="2797708"/>
              <a:ext cx="2253331" cy="1971664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2" name="Shape 289">
              <a:extLst>
                <a:ext uri="{FF2B5EF4-FFF2-40B4-BE49-F238E27FC236}">
                  <a16:creationId xmlns:a16="http://schemas.microsoft.com/office/drawing/2014/main" id="{E25DA959-BF13-2910-A2B8-F305EC42A62C}"/>
                </a:ext>
              </a:extLst>
            </p:cNvPr>
            <p:cNvSpPr/>
            <p:nvPr/>
          </p:nvSpPr>
          <p:spPr bwMode="auto">
            <a:xfrm>
              <a:off x="6408762" y="3698346"/>
              <a:ext cx="58579" cy="5679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557866">
                <a:defRPr sz="128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</a:defRPr>
              </a:pPr>
              <a:endParaRPr lang="en-US" sz="900" noProof="0" dirty="0">
                <a:solidFill>
                  <a:srgbClr val="FFFFFF"/>
                </a:solidFill>
                <a:ea typeface="Helvetica Light"/>
                <a:cs typeface="Helvetica Light"/>
              </a:endParaRPr>
            </a:p>
          </p:txBody>
        </p:sp>
        <p:sp>
          <p:nvSpPr>
            <p:cNvPr id="13" name="Shape 290">
              <a:extLst>
                <a:ext uri="{FF2B5EF4-FFF2-40B4-BE49-F238E27FC236}">
                  <a16:creationId xmlns:a16="http://schemas.microsoft.com/office/drawing/2014/main" id="{028887A2-38B2-2BC0-AA30-4CA3600A6E65}"/>
                </a:ext>
              </a:extLst>
            </p:cNvPr>
            <p:cNvSpPr/>
            <p:nvPr/>
          </p:nvSpPr>
          <p:spPr bwMode="auto">
            <a:xfrm flipV="1">
              <a:off x="6408762" y="1952516"/>
              <a:ext cx="935239" cy="174583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557866">
                <a:defRPr sz="12800">
                  <a:latin typeface="Helvetica Light"/>
                  <a:ea typeface="Helvetica Light"/>
                  <a:cs typeface="Helvetica Light"/>
                </a:defRPr>
              </a:pPr>
              <a:endParaRPr lang="en-US" sz="900" noProof="0" dirty="0">
                <a:solidFill>
                  <a:prstClr val="black"/>
                </a:solidFill>
                <a:ea typeface="Helvetica Light"/>
                <a:cs typeface="Helvetica Light"/>
              </a:endParaRPr>
            </a:p>
          </p:txBody>
        </p:sp>
        <p:sp>
          <p:nvSpPr>
            <p:cNvPr id="14" name="Shape 291">
              <a:extLst>
                <a:ext uri="{FF2B5EF4-FFF2-40B4-BE49-F238E27FC236}">
                  <a16:creationId xmlns:a16="http://schemas.microsoft.com/office/drawing/2014/main" id="{3D80F0CB-10D5-C778-73AF-1E570AED81B9}"/>
                </a:ext>
              </a:extLst>
            </p:cNvPr>
            <p:cNvSpPr/>
            <p:nvPr/>
          </p:nvSpPr>
          <p:spPr bwMode="auto">
            <a:xfrm flipV="1">
              <a:off x="6470547" y="3141113"/>
              <a:ext cx="2062052" cy="61402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</p:spPr>
          <p:txBody>
            <a:bodyPr wrap="square" lIns="101600" tIns="101600" rIns="101600" bIns="101600" numCol="1" anchor="ctr">
              <a:noAutofit/>
            </a:bodyPr>
            <a:lstStyle/>
            <a:p>
              <a:pPr algn="ctr" defTabSz="1557866">
                <a:defRPr sz="12800">
                  <a:latin typeface="Helvetica Light"/>
                  <a:ea typeface="Helvetica Light"/>
                  <a:cs typeface="Helvetica Light"/>
                </a:defRPr>
              </a:pPr>
              <a:endParaRPr lang="en-US" sz="900" noProof="0" dirty="0">
                <a:solidFill>
                  <a:prstClr val="black"/>
                </a:solidFill>
                <a:ea typeface="Helvetica Light"/>
                <a:cs typeface="Helvetica Light"/>
              </a:endParaRPr>
            </a:p>
          </p:txBody>
        </p: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37296613-682D-D326-0278-43345873A955}"/>
                </a:ext>
              </a:extLst>
            </p:cNvPr>
            <p:cNvGrpSpPr/>
            <p:nvPr/>
          </p:nvGrpSpPr>
          <p:grpSpPr>
            <a:xfrm>
              <a:off x="6961877" y="1951286"/>
              <a:ext cx="1570722" cy="1189828"/>
              <a:chOff x="6958599" y="2585266"/>
              <a:chExt cx="2007553" cy="1520729"/>
            </a:xfrm>
          </p:grpSpPr>
          <p:pic>
            <p:nvPicPr>
              <p:cNvPr id="17" name="img3_geom_foil.png">
                <a:extLst>
                  <a:ext uri="{FF2B5EF4-FFF2-40B4-BE49-F238E27FC236}">
                    <a16:creationId xmlns:a16="http://schemas.microsoft.com/office/drawing/2014/main" id="{95B0EF7A-62C9-95E3-991F-5DDD469E14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/>
            </p:blipFill>
            <p:spPr bwMode="auto">
              <a:xfrm>
                <a:off x="7446996" y="2586839"/>
                <a:ext cx="1519156" cy="1519156"/>
              </a:xfrm>
              <a:prstGeom prst="rect">
                <a:avLst/>
              </a:prstGeom>
              <a:ln w="12700" cap="flat">
                <a:solidFill>
                  <a:schemeClr val="tx1"/>
                </a:solidFill>
                <a:miter lim="400000"/>
              </a:ln>
            </p:spPr>
          </p:pic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37F47D0-72FA-DE98-7546-1FDB26BF12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8599" y="3201129"/>
                <a:ext cx="920327" cy="4327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>
                  <a:spcBef>
                    <a:spcPts val="0"/>
                  </a:spcBef>
                </a:pPr>
                <a:r>
                  <a:rPr lang="en-US" sz="1600" noProof="0" dirty="0">
                    <a:effectLst>
                      <a:outerShdw blurRad="63500" sx="103000" sy="103000" algn="ctr" rotWithShape="0">
                        <a:schemeClr val="bg1"/>
                      </a:outerShdw>
                    </a:effectLst>
                    <a:latin typeface="+mn-lt"/>
                    <a:ea typeface="Verdana" panose="020B0604030504040204" pitchFamily="34" charset="0"/>
                    <a:cs typeface="Verdana" panose="020B0604030504040204" pitchFamily="34" charset="0"/>
                  </a:rPr>
                  <a:t>Sheet</a:t>
                </a:r>
              </a:p>
            </p:txBody>
          </p:sp>
          <p:sp>
            <p:nvSpPr>
              <p:cNvPr id="20" name="ZoneTexte 18">
                <a:extLst>
                  <a:ext uri="{FF2B5EF4-FFF2-40B4-BE49-F238E27FC236}">
                    <a16:creationId xmlns:a16="http://schemas.microsoft.com/office/drawing/2014/main" id="{48D055B6-50BC-4955-0855-C849B23E2D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0626" y="2585266"/>
                <a:ext cx="787153" cy="4327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1600" noProof="0" dirty="0">
                    <a:effectLst>
                      <a:outerShdw blurRad="63500" sx="103000" sy="103000" algn="ctr" rotWithShape="0">
                        <a:schemeClr val="bg1"/>
                      </a:outerShdw>
                    </a:effectLst>
                    <a:latin typeface="+mn-lt"/>
                    <a:ea typeface="Verdana" panose="020B0604030504040204" pitchFamily="34" charset="0"/>
                    <a:cs typeface="Verdana" panose="020B0604030504040204" pitchFamily="34" charset="0"/>
                  </a:rPr>
                  <a:t>Foils</a:t>
                </a:r>
              </a:p>
            </p:txBody>
          </p:sp>
          <p:cxnSp>
            <p:nvCxnSpPr>
              <p:cNvPr id="21" name="Connecteur droit 20">
                <a:extLst>
                  <a:ext uri="{FF2B5EF4-FFF2-40B4-BE49-F238E27FC236}">
                    <a16:creationId xmlns:a16="http://schemas.microsoft.com/office/drawing/2014/main" id="{79F05A78-87F3-3B8B-E749-FEF7ADFE3E6D}"/>
                  </a:ext>
                </a:extLst>
              </p:cNvPr>
              <p:cNvCxnSpPr/>
              <p:nvPr/>
            </p:nvCxnSpPr>
            <p:spPr bwMode="auto">
              <a:xfrm flipV="1">
                <a:off x="7962899" y="3098350"/>
                <a:ext cx="446496" cy="446496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5B60F582-4122-FF74-2EE3-D648E09E3D6B}"/>
                  </a:ext>
                </a:extLst>
              </p:cNvPr>
              <p:cNvCxnSpPr/>
              <p:nvPr/>
            </p:nvCxnSpPr>
            <p:spPr bwMode="auto">
              <a:xfrm flipV="1">
                <a:off x="7510384" y="2651253"/>
                <a:ext cx="446496" cy="446496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Connecteur droit avec flèche 22">
                <a:extLst>
                  <a:ext uri="{FF2B5EF4-FFF2-40B4-BE49-F238E27FC236}">
                    <a16:creationId xmlns:a16="http://schemas.microsoft.com/office/drawing/2014/main" id="{BEDCECD3-C6C6-9063-F0B1-AC2E5FE40883}"/>
                  </a:ext>
                </a:extLst>
              </p:cNvPr>
              <p:cNvCxnSpPr/>
              <p:nvPr/>
            </p:nvCxnSpPr>
            <p:spPr bwMode="auto">
              <a:xfrm flipH="1">
                <a:off x="7733406" y="2852708"/>
                <a:ext cx="250658" cy="29333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med"/>
              </a:ln>
              <a:effectLst/>
            </p:spPr>
          </p:cxnSp>
          <p:cxnSp>
            <p:nvCxnSpPr>
              <p:cNvPr id="24" name="Connecteur droit avec flèche 23">
                <a:extLst>
                  <a:ext uri="{FF2B5EF4-FFF2-40B4-BE49-F238E27FC236}">
                    <a16:creationId xmlns:a16="http://schemas.microsoft.com/office/drawing/2014/main" id="{5C0F5D89-D0A3-6FA2-57DC-760ED9076DEA}"/>
                  </a:ext>
                </a:extLst>
              </p:cNvPr>
              <p:cNvCxnSpPr/>
              <p:nvPr/>
            </p:nvCxnSpPr>
            <p:spPr bwMode="auto">
              <a:xfrm>
                <a:off x="8124825" y="2940374"/>
                <a:ext cx="126206" cy="315952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med"/>
              </a:ln>
              <a:effectLst/>
            </p:spPr>
          </p:cxnSp>
        </p:grpSp>
        <p:sp>
          <p:nvSpPr>
            <p:cNvPr id="16" name="ZoneTexte 18">
              <a:extLst>
                <a:ext uri="{FF2B5EF4-FFF2-40B4-BE49-F238E27FC236}">
                  <a16:creationId xmlns:a16="http://schemas.microsoft.com/office/drawing/2014/main" id="{BF2499DB-7F56-54EC-09A6-9AC7326BF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5528" y="2767113"/>
              <a:ext cx="16255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1600" noProof="0" dirty="0">
                  <a:effectLst>
                    <a:outerShdw blurRad="63500" sx="103000" sy="103000" algn="ctr" rotWithShape="0">
                      <a:schemeClr val="bg1"/>
                    </a:outerShdw>
                  </a:effectLst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Metal reflector</a:t>
              </a:r>
            </a:p>
            <a:p>
              <a:pPr algn="ctr">
                <a:spcBef>
                  <a:spcPts val="0"/>
                </a:spcBef>
              </a:pPr>
              <a:r>
                <a:rPr lang="en-US" sz="1600" noProof="0" dirty="0">
                  <a:effectLst>
                    <a:outerShdw blurRad="63500" sx="103000" sy="103000" algn="ctr" rotWithShape="0">
                      <a:schemeClr val="bg1"/>
                    </a:outerShdw>
                  </a:effectLst>
                  <a:ea typeface="Verdana" panose="020B0604030504040204" pitchFamily="34" charset="0"/>
                  <a:cs typeface="Verdana" panose="020B0604030504040204" pitchFamily="34" charset="0"/>
                </a:rPr>
                <a:t>30 × 30 × 16</a:t>
              </a:r>
            </a:p>
          </p:txBody>
        </p:sp>
      </p:grpSp>
      <p:sp>
        <p:nvSpPr>
          <p:cNvPr id="4" name="Espace réservé de la date 18">
            <a:extLst>
              <a:ext uri="{FF2B5EF4-FFF2-40B4-BE49-F238E27FC236}">
                <a16:creationId xmlns:a16="http://schemas.microsoft.com/office/drawing/2014/main" id="{644AF4D3-1512-842F-98CF-F04361296A7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-1628551" y="3704603"/>
            <a:ext cx="4454736" cy="1215365"/>
          </a:xfrm>
        </p:spPr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332AAD-D208-E5F5-884E-BC77F37B61F8}"/>
              </a:ext>
            </a:extLst>
          </p:cNvPr>
          <p:cNvSpPr txBox="1"/>
          <p:nvPr/>
        </p:nvSpPr>
        <p:spPr>
          <a:xfrm>
            <a:off x="9451032" y="3042735"/>
            <a:ext cx="2504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noProof="0" dirty="0"/>
              <a:t>2020</a:t>
            </a: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E0FFF21F-1676-0CFB-399F-152670B710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9982" y="3422252"/>
            <a:ext cx="2059462" cy="333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269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827DC-6DCE-CAB7-5C4F-772F877A5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DC2BF9-CA67-5C42-9C92-B4B355D8A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218" y="1032464"/>
            <a:ext cx="7682501" cy="57388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noProof="0" dirty="0"/>
              <a:t>Heuristic Assimilation, Reproduction, and Validation of Experiments for stainless </a:t>
            </a:r>
            <a:r>
              <a:rPr lang="en-US" b="1" i="1" noProof="0" dirty="0" err="1">
                <a:solidFill>
                  <a:srgbClr val="FF0000"/>
                </a:solidFill>
              </a:rPr>
              <a:t>STeel</a:t>
            </a:r>
            <a:r>
              <a:rPr lang="en-US" i="1" noProof="0" dirty="0"/>
              <a:t> Cross sections</a:t>
            </a:r>
          </a:p>
          <a:p>
            <a:pPr marL="457189" lvl="1" indent="0" algn="just">
              <a:buNone/>
            </a:pPr>
            <a:endParaRPr lang="en-US" noProof="0" dirty="0">
              <a:latin typeface="+mn-lt"/>
            </a:endParaRPr>
          </a:p>
          <a:p>
            <a:pPr marL="0" indent="0">
              <a:buNone/>
            </a:pPr>
            <a:r>
              <a:rPr lang="en-US" b="1" noProof="0" dirty="0"/>
              <a:t>Analysis and assimilation</a:t>
            </a:r>
            <a:r>
              <a:rPr lang="en-US" noProof="0" dirty="0"/>
              <a:t> of existing experimental data </a:t>
            </a:r>
          </a:p>
          <a:p>
            <a:r>
              <a:rPr lang="en-US" noProof="0" dirty="0"/>
              <a:t>Results and benchmarking of the </a:t>
            </a:r>
            <a:r>
              <a:rPr lang="en-US" b="1" noProof="0" dirty="0"/>
              <a:t>PETALE</a:t>
            </a:r>
            <a:r>
              <a:rPr lang="en-US" noProof="0" dirty="0"/>
              <a:t> program</a:t>
            </a:r>
          </a:p>
          <a:p>
            <a:pPr marL="0" indent="0" algn="just">
              <a:buNone/>
            </a:pPr>
            <a:endParaRPr lang="en-US" noProof="0" dirty="0"/>
          </a:p>
          <a:p>
            <a:pPr marL="0" indent="0" algn="just">
              <a:buNone/>
            </a:pPr>
            <a:r>
              <a:rPr lang="en-US" noProof="0" dirty="0"/>
              <a:t>Production and analysis of new complementary experimental results, allowing to tackle biases</a:t>
            </a:r>
          </a:p>
          <a:p>
            <a:pPr algn="just"/>
            <a:r>
              <a:rPr lang="en-US" noProof="0" dirty="0"/>
              <a:t>Reproduction with </a:t>
            </a:r>
            <a:r>
              <a:rPr lang="en-US" b="1" noProof="0" dirty="0"/>
              <a:t>other systems</a:t>
            </a:r>
          </a:p>
          <a:p>
            <a:pPr lvl="1" algn="just"/>
            <a:r>
              <a:rPr lang="en-US" noProof="0" dirty="0"/>
              <a:t>Experiments in accelerator facility</a:t>
            </a:r>
          </a:p>
          <a:p>
            <a:pPr lvl="1" algn="just"/>
            <a:r>
              <a:rPr lang="en-US" noProof="0" dirty="0"/>
              <a:t>Experiments in reference fields</a:t>
            </a:r>
          </a:p>
          <a:p>
            <a:pPr algn="just"/>
            <a:r>
              <a:rPr lang="en-US" noProof="0" dirty="0"/>
              <a:t>Reproduction with </a:t>
            </a:r>
            <a:r>
              <a:rPr lang="en-US" b="1" noProof="0" dirty="0"/>
              <a:t>other methods</a:t>
            </a:r>
          </a:p>
          <a:p>
            <a:pPr lvl="1" algn="just"/>
            <a:r>
              <a:rPr lang="en-US" noProof="0" dirty="0"/>
              <a:t>Pile-oscillation experiments in CROCUS: </a:t>
            </a:r>
            <a:r>
              <a:rPr lang="en-US" b="1" noProof="0" dirty="0">
                <a:solidFill>
                  <a:srgbClr val="FF0000"/>
                </a:solidFill>
              </a:rPr>
              <a:t>BLOOM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F17BF7-54A6-6533-AF01-A6BCF8FD0D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9"/>
          <a:stretch/>
        </p:blipFill>
        <p:spPr bwMode="auto">
          <a:xfrm>
            <a:off x="8658225" y="4079670"/>
            <a:ext cx="3328046" cy="24956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Espace réservé de la date 18">
            <a:extLst>
              <a:ext uri="{FF2B5EF4-FFF2-40B4-BE49-F238E27FC236}">
                <a16:creationId xmlns:a16="http://schemas.microsoft.com/office/drawing/2014/main" id="{1A545E88-52D0-B344-86AC-88763277C53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-1628551" y="3704603"/>
            <a:ext cx="4454736" cy="1215365"/>
          </a:xfrm>
        </p:spPr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4B24EE-3458-885C-05C2-83E6AF58E150}"/>
              </a:ext>
            </a:extLst>
          </p:cNvPr>
          <p:cNvSpPr txBox="1"/>
          <p:nvPr/>
        </p:nvSpPr>
        <p:spPr>
          <a:xfrm>
            <a:off x="8658225" y="4079670"/>
            <a:ext cx="837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16D7DA1-05D0-A0FA-700B-3AFC1A2D1756}"/>
              </a:ext>
            </a:extLst>
          </p:cNvPr>
          <p:cNvSpPr txBox="1"/>
          <p:nvPr/>
        </p:nvSpPr>
        <p:spPr>
          <a:xfrm>
            <a:off x="9481310" y="3515933"/>
            <a:ext cx="2504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noProof="0" dirty="0"/>
              <a:t>2020</a:t>
            </a:r>
          </a:p>
        </p:txBody>
      </p:sp>
      <p:sp>
        <p:nvSpPr>
          <p:cNvPr id="26" name="Titre 6">
            <a:extLst>
              <a:ext uri="{FF2B5EF4-FFF2-40B4-BE49-F238E27FC236}">
                <a16:creationId xmlns:a16="http://schemas.microsoft.com/office/drawing/2014/main" id="{8D9F19B9-9921-0444-3E96-CB929101A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2" y="176400"/>
            <a:ext cx="8013698" cy="970559"/>
          </a:xfrm>
        </p:spPr>
        <p:txBody>
          <a:bodyPr>
            <a:normAutofit/>
          </a:bodyPr>
          <a:lstStyle/>
          <a:p>
            <a:r>
              <a:rPr lang="en-US" sz="4800" noProof="0" dirty="0"/>
              <a:t>The HARVEST-X project</a:t>
            </a:r>
            <a:endParaRPr lang="en-US" sz="4000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E4592C-223D-979A-7080-FFB6D2137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1718" y="1768244"/>
            <a:ext cx="2227247" cy="1792475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8E1D60A-9621-EF0F-AB6E-49E8649F20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2765" y="1301960"/>
            <a:ext cx="1411288" cy="228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921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26117-324D-F994-7F31-DE7091905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775E51-B590-CB13-904D-8FCBA47B4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218" y="1032464"/>
            <a:ext cx="7682501" cy="58255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noProof="0" dirty="0"/>
              <a:t>Heuristic Assimilation, Reproduction, and Validation of Experiments for stainless </a:t>
            </a:r>
            <a:r>
              <a:rPr lang="en-US" b="1" i="1" noProof="0" dirty="0" err="1">
                <a:solidFill>
                  <a:srgbClr val="FF0000"/>
                </a:solidFill>
              </a:rPr>
              <a:t>STeel</a:t>
            </a:r>
            <a:r>
              <a:rPr lang="en-US" i="1" noProof="0" dirty="0"/>
              <a:t> Cross sections</a:t>
            </a:r>
          </a:p>
          <a:p>
            <a:pPr marL="457189" lvl="1" indent="0" algn="just">
              <a:buNone/>
            </a:pPr>
            <a:endParaRPr lang="en-US" noProof="0" dirty="0">
              <a:latin typeface="+mn-lt"/>
            </a:endParaRPr>
          </a:p>
          <a:p>
            <a:pPr marL="0" indent="0">
              <a:buNone/>
            </a:pPr>
            <a:r>
              <a:rPr lang="en-US" b="1" noProof="0" dirty="0"/>
              <a:t>Analysis and assimilation </a:t>
            </a:r>
            <a:r>
              <a:rPr lang="en-US" noProof="0" dirty="0"/>
              <a:t>of existing experimental data </a:t>
            </a:r>
          </a:p>
          <a:p>
            <a:r>
              <a:rPr lang="en-US" noProof="0" dirty="0"/>
              <a:t>Results and benchmarking of the </a:t>
            </a:r>
            <a:r>
              <a:rPr lang="en-US" b="1" noProof="0" dirty="0"/>
              <a:t>PETALE</a:t>
            </a:r>
            <a:r>
              <a:rPr lang="en-US" noProof="0" dirty="0"/>
              <a:t> program</a:t>
            </a:r>
          </a:p>
          <a:p>
            <a:pPr marL="0" indent="0" algn="just">
              <a:buNone/>
            </a:pPr>
            <a:endParaRPr lang="en-US" noProof="0" dirty="0"/>
          </a:p>
          <a:p>
            <a:pPr marL="0" indent="0" algn="just">
              <a:buNone/>
            </a:pPr>
            <a:r>
              <a:rPr lang="en-US" noProof="0" dirty="0"/>
              <a:t>Production and analysis of new complementary experimental results, allowing to tackle biases</a:t>
            </a:r>
          </a:p>
          <a:p>
            <a:pPr algn="just"/>
            <a:r>
              <a:rPr lang="en-US" noProof="0" dirty="0"/>
              <a:t>Reproduction with </a:t>
            </a:r>
            <a:r>
              <a:rPr lang="en-US" b="1" noProof="0" dirty="0"/>
              <a:t>other systems</a:t>
            </a:r>
          </a:p>
          <a:p>
            <a:pPr lvl="1" algn="just"/>
            <a:r>
              <a:rPr lang="en-US" noProof="0" dirty="0"/>
              <a:t>Experiments in accelerator facility</a:t>
            </a:r>
          </a:p>
          <a:p>
            <a:pPr lvl="1" algn="just"/>
            <a:r>
              <a:rPr lang="en-US" noProof="0" dirty="0"/>
              <a:t>Experiments in reference fields</a:t>
            </a:r>
          </a:p>
          <a:p>
            <a:pPr algn="just"/>
            <a:r>
              <a:rPr lang="en-US" noProof="0" dirty="0"/>
              <a:t>Reproduction with </a:t>
            </a:r>
            <a:r>
              <a:rPr lang="en-US" b="1" noProof="0" dirty="0"/>
              <a:t>other methods</a:t>
            </a:r>
          </a:p>
          <a:p>
            <a:pPr lvl="1" algn="just"/>
            <a:r>
              <a:rPr lang="en-US" noProof="0" dirty="0"/>
              <a:t>Pile-oscillation experiments in CROCUS: </a:t>
            </a:r>
            <a:r>
              <a:rPr lang="en-US" b="1" noProof="0" dirty="0">
                <a:solidFill>
                  <a:srgbClr val="FF0000"/>
                </a:solidFill>
              </a:rPr>
              <a:t>BLOOM</a:t>
            </a:r>
          </a:p>
          <a:p>
            <a:pPr marL="0" indent="0" algn="just">
              <a:buNone/>
            </a:pPr>
            <a:endParaRPr lang="en-US" noProof="0" dirty="0">
              <a:latin typeface="+mn-lt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5DA966F-B286-108B-E7E3-E9BC0A21E2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9"/>
          <a:stretch/>
        </p:blipFill>
        <p:spPr bwMode="auto">
          <a:xfrm>
            <a:off x="8658225" y="4079670"/>
            <a:ext cx="3328046" cy="24956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Espace réservé de la date 18">
            <a:extLst>
              <a:ext uri="{FF2B5EF4-FFF2-40B4-BE49-F238E27FC236}">
                <a16:creationId xmlns:a16="http://schemas.microsoft.com/office/drawing/2014/main" id="{A2ABFFC9-FE72-526A-88BE-302135325E2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-1628551" y="3704603"/>
            <a:ext cx="4454736" cy="1215365"/>
          </a:xfrm>
        </p:spPr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3DE6D27-8837-075B-66AC-44B28DC8E9D2}"/>
              </a:ext>
            </a:extLst>
          </p:cNvPr>
          <p:cNvSpPr txBox="1"/>
          <p:nvPr/>
        </p:nvSpPr>
        <p:spPr>
          <a:xfrm>
            <a:off x="8658225" y="4079670"/>
            <a:ext cx="837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1960781-F827-CE01-2507-B02B3E5C194A}"/>
              </a:ext>
            </a:extLst>
          </p:cNvPr>
          <p:cNvSpPr txBox="1"/>
          <p:nvPr/>
        </p:nvSpPr>
        <p:spPr>
          <a:xfrm>
            <a:off x="9481310" y="3515933"/>
            <a:ext cx="2504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noProof="0" dirty="0"/>
              <a:t>2020</a:t>
            </a:r>
          </a:p>
        </p:txBody>
      </p:sp>
      <p:sp>
        <p:nvSpPr>
          <p:cNvPr id="26" name="Titre 6">
            <a:extLst>
              <a:ext uri="{FF2B5EF4-FFF2-40B4-BE49-F238E27FC236}">
                <a16:creationId xmlns:a16="http://schemas.microsoft.com/office/drawing/2014/main" id="{A5573BA9-66FC-B3F6-35A8-36ED9560E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2" y="176400"/>
            <a:ext cx="8013698" cy="970559"/>
          </a:xfrm>
        </p:spPr>
        <p:txBody>
          <a:bodyPr>
            <a:normAutofit/>
          </a:bodyPr>
          <a:lstStyle/>
          <a:p>
            <a:r>
              <a:rPr lang="en-US" sz="4800" noProof="0" dirty="0"/>
              <a:t>The HARVEST-X project</a:t>
            </a:r>
            <a:endParaRPr lang="en-US" sz="4000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3B7FD0B-538E-A881-B507-032B2CD59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1718" y="1768244"/>
            <a:ext cx="2227247" cy="1792475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2C60C242-E1F5-2CC4-893E-C9FE00C956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2765" y="1301960"/>
            <a:ext cx="1411288" cy="22880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258C85F-3994-35D4-3DF5-23C1651E22E0}"/>
              </a:ext>
            </a:extLst>
          </p:cNvPr>
          <p:cNvSpPr/>
          <p:nvPr/>
        </p:nvSpPr>
        <p:spPr>
          <a:xfrm>
            <a:off x="870118" y="5861937"/>
            <a:ext cx="6942125" cy="759243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5E16D8-6E6A-5325-2EE3-604891C12033}"/>
              </a:ext>
            </a:extLst>
          </p:cNvPr>
          <p:cNvSpPr/>
          <p:nvPr/>
        </p:nvSpPr>
        <p:spPr>
          <a:xfrm>
            <a:off x="8567640" y="3982087"/>
            <a:ext cx="3536413" cy="2639093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287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2CC15F-5E12-D74D-BA5D-034D262C9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74710"/>
            <a:ext cx="6164755" cy="1430337"/>
          </a:xfrm>
        </p:spPr>
        <p:txBody>
          <a:bodyPr>
            <a:noAutofit/>
          </a:bodyPr>
          <a:lstStyle/>
          <a:p>
            <a:r>
              <a:rPr lang="en-US" sz="4800" noProof="0" dirty="0"/>
              <a:t>The CROCUS reactor</a:t>
            </a:r>
          </a:p>
        </p:txBody>
      </p:sp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52AFE23D-60CE-7B46-9CEA-81D574C00EC3}"/>
              </a:ext>
            </a:extLst>
          </p:cNvPr>
          <p:cNvSpPr txBox="1">
            <a:spLocks/>
          </p:cNvSpPr>
          <p:nvPr/>
        </p:nvSpPr>
        <p:spPr>
          <a:xfrm>
            <a:off x="1206501" y="1265793"/>
            <a:ext cx="5854288" cy="4729255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noProof="0" dirty="0">
                <a:solidFill>
                  <a:schemeClr val="accent1"/>
                </a:solidFill>
              </a:rPr>
              <a:t>Reactor type</a:t>
            </a:r>
          </a:p>
          <a:p>
            <a:r>
              <a:rPr lang="en-US" sz="2400" noProof="0" dirty="0"/>
              <a:t>LWR with partially submerged core</a:t>
            </a:r>
          </a:p>
          <a:p>
            <a:r>
              <a:rPr lang="en-US" sz="2400" noProof="0" dirty="0"/>
              <a:t>Room T (controlled) and atmospheric P</a:t>
            </a:r>
          </a:p>
          <a:p>
            <a:r>
              <a:rPr lang="en-US" sz="2400" noProof="0" dirty="0"/>
              <a:t>Forced water flow (160 l.min</a:t>
            </a:r>
            <a:r>
              <a:rPr lang="en-US" sz="2400" baseline="30000" noProof="0" dirty="0"/>
              <a:t>-1</a:t>
            </a:r>
            <a:r>
              <a:rPr lang="en-US" sz="2400" noProof="0" dirty="0"/>
              <a:t>)</a:t>
            </a:r>
          </a:p>
          <a:p>
            <a:pPr lvl="1"/>
            <a:endParaRPr lang="en-US" sz="2200" noProof="0" dirty="0"/>
          </a:p>
          <a:p>
            <a:pPr lvl="1"/>
            <a:endParaRPr lang="en-US" sz="2200" noProof="0" dirty="0"/>
          </a:p>
          <a:p>
            <a:pPr marL="0" indent="0">
              <a:buNone/>
            </a:pPr>
            <a:r>
              <a:rPr lang="en-US" sz="2400" b="1" noProof="0" dirty="0">
                <a:solidFill>
                  <a:schemeClr val="accent1"/>
                </a:solidFill>
              </a:rPr>
              <a:t>Operation</a:t>
            </a:r>
          </a:p>
          <a:p>
            <a:r>
              <a:rPr lang="en-US" sz="2400" noProof="0" dirty="0"/>
              <a:t>100 W (zero-power reactor)</a:t>
            </a:r>
          </a:p>
          <a:p>
            <a:r>
              <a:rPr lang="en-US" sz="2400" noProof="0" dirty="0"/>
              <a:t>i.e. maximum 2.5×10</a:t>
            </a:r>
            <a:r>
              <a:rPr lang="en-US" sz="2400" baseline="30000" noProof="0" dirty="0"/>
              <a:t>9</a:t>
            </a:r>
            <a:r>
              <a:rPr lang="en-US" sz="2400" noProof="0" dirty="0"/>
              <a:t> cm</a:t>
            </a:r>
            <a:r>
              <a:rPr lang="en-US" sz="2400" baseline="30000" noProof="0" dirty="0"/>
              <a:t>-2</a:t>
            </a:r>
            <a:r>
              <a:rPr lang="en-US" sz="2400" noProof="0" dirty="0"/>
              <a:t>.s</a:t>
            </a:r>
            <a:r>
              <a:rPr lang="en-US" sz="2400" baseline="30000" noProof="0" dirty="0"/>
              <a:t>-1</a:t>
            </a:r>
            <a:endParaRPr lang="en-US" sz="2400" noProof="0" dirty="0"/>
          </a:p>
          <a:p>
            <a:r>
              <a:rPr lang="en-US" sz="2400" noProof="0" dirty="0"/>
              <a:t>Control: B</a:t>
            </a:r>
            <a:r>
              <a:rPr lang="en-US" sz="2400" baseline="-25000" noProof="0" dirty="0"/>
              <a:t>4</a:t>
            </a:r>
            <a:r>
              <a:rPr lang="en-US" sz="2400" noProof="0" dirty="0"/>
              <a:t>C rods and spillway</a:t>
            </a:r>
          </a:p>
          <a:p>
            <a:endParaRPr lang="en-US" sz="2400" b="1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2400" b="1" noProof="0" dirty="0">
                <a:solidFill>
                  <a:schemeClr val="accent1"/>
                </a:solidFill>
              </a:rPr>
              <a:t>Core</a:t>
            </a:r>
            <a:endParaRPr lang="en-US" sz="2400" noProof="0" dirty="0"/>
          </a:p>
          <a:p>
            <a:r>
              <a:rPr lang="en-US" sz="2400" noProof="0" dirty="0"/>
              <a:t>⌀60 cm/100 cm, 2-zone</a:t>
            </a:r>
          </a:p>
          <a:p>
            <a:pPr defTabSz="687900"/>
            <a:r>
              <a:rPr lang="en-US" sz="2400" noProof="0" dirty="0"/>
              <a:t>Inner:	336 UO</a:t>
            </a:r>
            <a:r>
              <a:rPr lang="en-US" sz="2400" baseline="-25000" noProof="0" dirty="0"/>
              <a:t>2</a:t>
            </a:r>
            <a:r>
              <a:rPr lang="en-US" sz="2400" noProof="0" dirty="0"/>
              <a:t>	1.806 wt%	1.837 cm</a:t>
            </a:r>
          </a:p>
          <a:p>
            <a:pPr defTabSz="687900"/>
            <a:r>
              <a:rPr lang="en-US" sz="2400" noProof="0" dirty="0"/>
              <a:t>Outer:	176 </a:t>
            </a:r>
            <a:r>
              <a:rPr lang="en-US" sz="2400" noProof="0" dirty="0" err="1"/>
              <a:t>U</a:t>
            </a:r>
            <a:r>
              <a:rPr lang="en-US" sz="2400" baseline="-25000" noProof="0" dirty="0" err="1"/>
              <a:t>met</a:t>
            </a:r>
            <a:r>
              <a:rPr lang="en-US" sz="2400" noProof="0" dirty="0"/>
              <a:t>	0.947 wt%	2.917 cm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3"/>
          <a:srcRect l="41094" t="11111" r="17656" b="10278"/>
          <a:stretch/>
        </p:blipFill>
        <p:spPr>
          <a:xfrm>
            <a:off x="7060791" y="889877"/>
            <a:ext cx="4447528" cy="4767617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EE5C2F2-DB3C-EF4B-A140-51AB3801AF6F}"/>
              </a:ext>
            </a:extLst>
          </p:cNvPr>
          <p:cNvGrpSpPr/>
          <p:nvPr/>
        </p:nvGrpSpPr>
        <p:grpSpPr>
          <a:xfrm>
            <a:off x="6546075" y="4298559"/>
            <a:ext cx="3046859" cy="1496849"/>
            <a:chOff x="6546075" y="4351724"/>
            <a:chExt cx="3046859" cy="149684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595EF96B-006F-F836-8F17-FDAEF7EC6358}"/>
                </a:ext>
              </a:extLst>
            </p:cNvPr>
            <p:cNvGrpSpPr/>
            <p:nvPr/>
          </p:nvGrpSpPr>
          <p:grpSpPr>
            <a:xfrm>
              <a:off x="6546075" y="4351724"/>
              <a:ext cx="2829378" cy="1156125"/>
              <a:chOff x="6546075" y="4351724"/>
              <a:chExt cx="2829378" cy="1156125"/>
            </a:xfrm>
          </p:grpSpPr>
          <p:cxnSp>
            <p:nvCxnSpPr>
              <p:cNvPr id="42" name="Connecteur en angle 41"/>
              <p:cNvCxnSpPr>
                <a:stCxn id="44" idx="6"/>
              </p:cNvCxnSpPr>
              <p:nvPr/>
            </p:nvCxnSpPr>
            <p:spPr>
              <a:xfrm flipV="1">
                <a:off x="6732380" y="4351724"/>
                <a:ext cx="2643073" cy="1062973"/>
              </a:xfrm>
              <a:prstGeom prst="bentConnector3">
                <a:avLst>
                  <a:gd name="adj1" fmla="val 98348"/>
                </a:avLst>
              </a:prstGeom>
              <a:noFill/>
              <a:ln w="9525" cap="flat" cmpd="sng" algn="ctr">
                <a:solidFill>
                  <a:srgbClr val="ED7D31"/>
                </a:solidFill>
                <a:prstDash val="solid"/>
                <a:miter lim="800000"/>
                <a:tailEnd type="triangle"/>
              </a:ln>
              <a:effectLst>
                <a:outerShdw blurRad="50800" dir="5400000" algn="t" rotWithShape="0">
                  <a:schemeClr val="bg1"/>
                </a:outerShdw>
              </a:effectLst>
            </p:spPr>
          </p:cxnSp>
          <p:sp>
            <p:nvSpPr>
              <p:cNvPr id="44" name="Ellipse 43"/>
              <p:cNvSpPr>
                <a:spLocks noChangeAspect="1"/>
              </p:cNvSpPr>
              <p:nvPr/>
            </p:nvSpPr>
            <p:spPr>
              <a:xfrm>
                <a:off x="6546075" y="5321545"/>
                <a:ext cx="186304" cy="186304"/>
              </a:xfrm>
              <a:prstGeom prst="ellipse">
                <a:avLst/>
              </a:prstGeom>
              <a:solidFill>
                <a:srgbClr val="ED7D31"/>
              </a:solidFill>
              <a:ln w="12700" cap="flat" cmpd="sng" algn="ctr">
                <a:solidFill>
                  <a:srgbClr val="ED7D3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US" sz="2400" kern="0" noProof="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A8263A1B-6D95-6AC5-E8C3-12979ACC4D9B}"/>
                </a:ext>
              </a:extLst>
            </p:cNvPr>
            <p:cNvGrpSpPr/>
            <p:nvPr/>
          </p:nvGrpSpPr>
          <p:grpSpPr>
            <a:xfrm>
              <a:off x="6546075" y="4444875"/>
              <a:ext cx="3046859" cy="1403698"/>
              <a:chOff x="6546075" y="4444875"/>
              <a:chExt cx="3046859" cy="1403698"/>
            </a:xfrm>
          </p:grpSpPr>
          <p:cxnSp>
            <p:nvCxnSpPr>
              <p:cNvPr id="43" name="Connecteur en angle 42"/>
              <p:cNvCxnSpPr>
                <a:stCxn id="45" idx="6"/>
              </p:cNvCxnSpPr>
              <p:nvPr/>
            </p:nvCxnSpPr>
            <p:spPr>
              <a:xfrm flipV="1">
                <a:off x="6732379" y="4444875"/>
                <a:ext cx="2860555" cy="1310547"/>
              </a:xfrm>
              <a:prstGeom prst="bentConnector3">
                <a:avLst>
                  <a:gd name="adj1" fmla="val 97863"/>
                </a:avLst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miter lim="800000"/>
                <a:tailEnd type="triangle"/>
              </a:ln>
              <a:effectLst>
                <a:outerShdw blurRad="50800" dir="5400000" algn="t" rotWithShape="0">
                  <a:schemeClr val="bg1"/>
                </a:outerShdw>
              </a:effectLst>
            </p:spPr>
          </p:cxnSp>
          <p:sp>
            <p:nvSpPr>
              <p:cNvPr id="45" name="Ellipse 44"/>
              <p:cNvSpPr>
                <a:spLocks noChangeAspect="1"/>
              </p:cNvSpPr>
              <p:nvPr/>
            </p:nvSpPr>
            <p:spPr>
              <a:xfrm>
                <a:off x="6546075" y="5662269"/>
                <a:ext cx="186304" cy="186304"/>
              </a:xfrm>
              <a:prstGeom prst="ellipse">
                <a:avLst/>
              </a:prstGeom>
              <a:solidFill>
                <a:srgbClr val="C00000"/>
              </a:solidFill>
              <a:ln w="1270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US" sz="2400" kern="0" noProof="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cxnSp>
        <p:nvCxnSpPr>
          <p:cNvPr id="49" name="Connecteur en angle 48"/>
          <p:cNvCxnSpPr>
            <a:stCxn id="26" idx="6"/>
          </p:cNvCxnSpPr>
          <p:nvPr/>
        </p:nvCxnSpPr>
        <p:spPr>
          <a:xfrm flipV="1">
            <a:off x="3011293" y="1796127"/>
            <a:ext cx="6234308" cy="2516160"/>
          </a:xfrm>
          <a:prstGeom prst="bentConnector3">
            <a:avLst>
              <a:gd name="adj1" fmla="val 60458"/>
            </a:avLst>
          </a:prstGeom>
          <a:noFill/>
          <a:ln w="9525" cap="flat" cmpd="sng" algn="ctr">
            <a:solidFill>
              <a:srgbClr val="D9A628"/>
            </a:solidFill>
            <a:prstDash val="solid"/>
            <a:miter lim="800000"/>
            <a:tailEnd type="triangle"/>
          </a:ln>
          <a:effectLst>
            <a:outerShdw blurRad="50800" dir="5400000" algn="t" rotWithShape="0">
              <a:schemeClr val="bg1"/>
            </a:outerShdw>
          </a:effectLst>
        </p:spPr>
      </p:cxnSp>
      <p:grpSp>
        <p:nvGrpSpPr>
          <p:cNvPr id="20" name="Groupe 19"/>
          <p:cNvGrpSpPr/>
          <p:nvPr/>
        </p:nvGrpSpPr>
        <p:grpSpPr>
          <a:xfrm>
            <a:off x="4046220" y="1455403"/>
            <a:ext cx="4007696" cy="2784000"/>
            <a:chOff x="1950882" y="1091552"/>
            <a:chExt cx="3909067" cy="2105937"/>
          </a:xfrm>
          <a:effectLst>
            <a:outerShdw blurRad="50800" dir="5400000" algn="t" rotWithShape="0">
              <a:schemeClr val="bg1"/>
            </a:outerShdw>
          </a:effectLst>
        </p:grpSpPr>
        <p:cxnSp>
          <p:nvCxnSpPr>
            <p:cNvPr id="21" name="Connecteur droit 20"/>
            <p:cNvCxnSpPr>
              <a:cxnSpLocks/>
            </p:cNvCxnSpPr>
            <p:nvPr/>
          </p:nvCxnSpPr>
          <p:spPr>
            <a:xfrm>
              <a:off x="1950882" y="3197488"/>
              <a:ext cx="810141" cy="0"/>
            </a:xfrm>
            <a:prstGeom prst="line">
              <a:avLst/>
            </a:prstGeom>
            <a:noFill/>
            <a:ln w="38100" cap="flat" cmpd="sng" algn="ctr">
              <a:solidFill>
                <a:srgbClr val="1E9AB7"/>
              </a:solidFill>
              <a:prstDash val="solid"/>
              <a:miter lim="800000"/>
            </a:ln>
            <a:effectLst>
              <a:outerShdw blurRad="50800" dir="2700000" algn="tl" rotWithShape="0">
                <a:schemeClr val="bg1"/>
              </a:outerShdw>
            </a:effectLst>
          </p:spPr>
        </p:cxnSp>
        <p:cxnSp>
          <p:nvCxnSpPr>
            <p:cNvPr id="23" name="Connecteur en angle 22"/>
            <p:cNvCxnSpPr/>
            <p:nvPr/>
          </p:nvCxnSpPr>
          <p:spPr>
            <a:xfrm flipV="1">
              <a:off x="2533787" y="1091552"/>
              <a:ext cx="3326162" cy="2105937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1E9AB7"/>
              </a:solidFill>
              <a:prstDash val="solid"/>
              <a:miter lim="800000"/>
              <a:tailEnd type="triangle"/>
            </a:ln>
            <a:effectLst>
              <a:outerShdw blurRad="50800" dir="2700000" algn="tl" rotWithShape="0">
                <a:schemeClr val="bg1"/>
              </a:outerShdw>
            </a:effectLst>
          </p:spPr>
        </p:cxnSp>
      </p:grpSp>
      <p:sp>
        <p:nvSpPr>
          <p:cNvPr id="26" name="Ellipse 25"/>
          <p:cNvSpPr>
            <a:spLocks noChangeAspect="1"/>
          </p:cNvSpPr>
          <p:nvPr/>
        </p:nvSpPr>
        <p:spPr>
          <a:xfrm>
            <a:off x="2821676" y="4217478"/>
            <a:ext cx="189617" cy="189617"/>
          </a:xfrm>
          <a:prstGeom prst="ellipse">
            <a:avLst/>
          </a:prstGeom>
          <a:solidFill>
            <a:srgbClr val="D9A628"/>
          </a:solidFill>
          <a:ln w="12700" cap="flat" cmpd="sng" algn="ctr">
            <a:solidFill>
              <a:srgbClr val="D9A62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en-US" sz="1867" kern="0" noProof="0" dirty="0">
              <a:solidFill>
                <a:prstClr val="white"/>
              </a:solidFill>
            </a:endParaRPr>
          </a:p>
        </p:txBody>
      </p: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640ED5DD-9A85-3EC9-E1C6-AC951B064D0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</p:spTree>
    <p:extLst>
      <p:ext uri="{BB962C8B-B14F-4D97-AF65-F5344CB8AC3E}">
        <p14:creationId xmlns:p14="http://schemas.microsoft.com/office/powerpoint/2010/main" val="3896919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e 27">
            <a:extLst>
              <a:ext uri="{FF2B5EF4-FFF2-40B4-BE49-F238E27FC236}">
                <a16:creationId xmlns:a16="http://schemas.microsoft.com/office/drawing/2014/main" id="{6975559D-EE65-4DDF-B4DB-70F6291648E7}"/>
              </a:ext>
            </a:extLst>
          </p:cNvPr>
          <p:cNvGrpSpPr/>
          <p:nvPr/>
        </p:nvGrpSpPr>
        <p:grpSpPr>
          <a:xfrm>
            <a:off x="8406251" y="3397582"/>
            <a:ext cx="3730460" cy="3213694"/>
            <a:chOff x="1037867" y="3235657"/>
            <a:chExt cx="3730460" cy="3213694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F04723C-B806-4066-AAE6-AF5664B3E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7867" y="3235657"/>
              <a:ext cx="3730460" cy="2797845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8503CDD-2EE7-4FF8-B073-24D14DAA354E}"/>
                </a:ext>
              </a:extLst>
            </p:cNvPr>
            <p:cNvSpPr/>
            <p:nvPr/>
          </p:nvSpPr>
          <p:spPr>
            <a:xfrm>
              <a:off x="2414823" y="6028787"/>
              <a:ext cx="976549" cy="4205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2" algn="ctr"/>
              <a:r>
                <a:rPr lang="en-US" sz="2133" noProof="0" dirty="0"/>
                <a:t>Global</a:t>
              </a:r>
              <a:endParaRPr lang="en-US" sz="2400" noProof="0" dirty="0">
                <a:solidFill>
                  <a:srgbClr val="E4111D"/>
                </a:solidFill>
              </a:endParaRPr>
            </a:p>
          </p:txBody>
        </p:sp>
      </p:grpSp>
      <p:sp>
        <p:nvSpPr>
          <p:cNvPr id="7" name="Titre 6">
            <a:extLst>
              <a:ext uri="{FF2B5EF4-FFF2-40B4-BE49-F238E27FC236}">
                <a16:creationId xmlns:a16="http://schemas.microsoft.com/office/drawing/2014/main" id="{A38D484B-818F-2D49-8CFB-08CC9BC8A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76400"/>
            <a:ext cx="10638659" cy="1469580"/>
          </a:xfrm>
        </p:spPr>
        <p:txBody>
          <a:bodyPr>
            <a:noAutofit/>
          </a:bodyPr>
          <a:lstStyle/>
          <a:p>
            <a:r>
              <a:rPr lang="en-US" sz="4800" noProof="0" dirty="0"/>
              <a:t>The BLOOM program in CROCUS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F49567F-54EA-4A8C-9E77-8C4AC7FF39B0}"/>
              </a:ext>
            </a:extLst>
          </p:cNvPr>
          <p:cNvGrpSpPr/>
          <p:nvPr/>
        </p:nvGrpSpPr>
        <p:grpSpPr>
          <a:xfrm>
            <a:off x="6354593" y="3046638"/>
            <a:ext cx="2068361" cy="2971800"/>
            <a:chOff x="9109710" y="2659063"/>
            <a:chExt cx="2604234" cy="374173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E595A41-57A7-4019-A644-9C9A2D30BD5F}"/>
                </a:ext>
              </a:extLst>
            </p:cNvPr>
            <p:cNvSpPr/>
            <p:nvPr/>
          </p:nvSpPr>
          <p:spPr>
            <a:xfrm>
              <a:off x="9109710" y="4014952"/>
              <a:ext cx="2105503" cy="2385847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939E5A2-1FEE-4BF0-95E9-6B680A2DC7D7}"/>
                </a:ext>
              </a:extLst>
            </p:cNvPr>
            <p:cNvSpPr/>
            <p:nvPr/>
          </p:nvSpPr>
          <p:spPr>
            <a:xfrm>
              <a:off x="9238661" y="3590223"/>
              <a:ext cx="407476" cy="278260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959E5E7-136A-496A-B441-6111001C250A}"/>
                </a:ext>
              </a:extLst>
            </p:cNvPr>
            <p:cNvSpPr/>
            <p:nvPr/>
          </p:nvSpPr>
          <p:spPr>
            <a:xfrm>
              <a:off x="10702473" y="3590222"/>
              <a:ext cx="407476" cy="2794596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25EF635-D7BE-45B0-9BA1-E5B8B95EEF0D}"/>
                </a:ext>
              </a:extLst>
            </p:cNvPr>
            <p:cNvSpPr/>
            <p:nvPr/>
          </p:nvSpPr>
          <p:spPr>
            <a:xfrm>
              <a:off x="9963807" y="3590223"/>
              <a:ext cx="410621" cy="27945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AAE7C567-45C3-4D38-A17E-802CB8E7B5E5}"/>
                </a:ext>
              </a:extLst>
            </p:cNvPr>
            <p:cNvGrpSpPr/>
            <p:nvPr/>
          </p:nvGrpSpPr>
          <p:grpSpPr>
            <a:xfrm>
              <a:off x="9971773" y="3590223"/>
              <a:ext cx="402656" cy="2810577"/>
              <a:chOff x="9971773" y="3590223"/>
              <a:chExt cx="402656" cy="2810577"/>
            </a:xfrm>
          </p:grpSpPr>
          <p:cxnSp>
            <p:nvCxnSpPr>
              <p:cNvPr id="50" name="Connecteur droit 49">
                <a:extLst>
                  <a:ext uri="{FF2B5EF4-FFF2-40B4-BE49-F238E27FC236}">
                    <a16:creationId xmlns:a16="http://schemas.microsoft.com/office/drawing/2014/main" id="{F5AAB344-B400-4E3E-B9DC-1FA993CF0A30}"/>
                  </a:ext>
                </a:extLst>
              </p:cNvPr>
              <p:cNvCxnSpPr/>
              <p:nvPr/>
            </p:nvCxnSpPr>
            <p:spPr>
              <a:xfrm>
                <a:off x="9971773" y="3590223"/>
                <a:ext cx="0" cy="281057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necteur droit 50">
                <a:extLst>
                  <a:ext uri="{FF2B5EF4-FFF2-40B4-BE49-F238E27FC236}">
                    <a16:creationId xmlns:a16="http://schemas.microsoft.com/office/drawing/2014/main" id="{16AE5FCE-67C2-41A8-A7B4-AED116543E7D}"/>
                  </a:ext>
                </a:extLst>
              </p:cNvPr>
              <p:cNvCxnSpPr/>
              <p:nvPr/>
            </p:nvCxnSpPr>
            <p:spPr>
              <a:xfrm>
                <a:off x="10374429" y="3590223"/>
                <a:ext cx="0" cy="281057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necteur droit 51">
                <a:extLst>
                  <a:ext uri="{FF2B5EF4-FFF2-40B4-BE49-F238E27FC236}">
                    <a16:creationId xmlns:a16="http://schemas.microsoft.com/office/drawing/2014/main" id="{9CF5C7F6-3E16-434B-A598-7BC5DFEC8B8D}"/>
                  </a:ext>
                </a:extLst>
              </p:cNvPr>
              <p:cNvCxnSpPr/>
              <p:nvPr/>
            </p:nvCxnSpPr>
            <p:spPr>
              <a:xfrm>
                <a:off x="9971773" y="6384825"/>
                <a:ext cx="40265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F88AFA82-35FF-4DFD-A346-FD417BEB3192}"/>
                </a:ext>
              </a:extLst>
            </p:cNvPr>
            <p:cNvSpPr/>
            <p:nvPr/>
          </p:nvSpPr>
          <p:spPr>
            <a:xfrm>
              <a:off x="10173101" y="2810577"/>
              <a:ext cx="327258" cy="327258"/>
            </a:xfrm>
            <a:prstGeom prst="ellipse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719D7D52-EC68-4EA8-83B0-0D9EEFE0CF4C}"/>
                </a:ext>
              </a:extLst>
            </p:cNvPr>
            <p:cNvCxnSpPr>
              <a:cxnSpLocks/>
              <a:stCxn id="35" idx="2"/>
            </p:cNvCxnSpPr>
            <p:nvPr/>
          </p:nvCxnSpPr>
          <p:spPr>
            <a:xfrm>
              <a:off x="10173101" y="2974206"/>
              <a:ext cx="4814" cy="16813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03D8A273-28FE-4670-B459-E0867A02F3A3}"/>
                </a:ext>
              </a:extLst>
            </p:cNvPr>
            <p:cNvCxnSpPr>
              <a:stCxn id="35" idx="0"/>
            </p:cNvCxnSpPr>
            <p:nvPr/>
          </p:nvCxnSpPr>
          <p:spPr>
            <a:xfrm>
              <a:off x="10336730" y="2810577"/>
              <a:ext cx="104995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F42C628E-8FFB-45A1-9700-9924B3929764}"/>
                </a:ext>
              </a:extLst>
            </p:cNvPr>
            <p:cNvSpPr/>
            <p:nvPr/>
          </p:nvSpPr>
          <p:spPr>
            <a:xfrm>
              <a:off x="10312450" y="2951346"/>
              <a:ext cx="45719" cy="4571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6D2C973B-2F91-4BC3-AFF5-F947FBF3AA28}"/>
                </a:ext>
              </a:extLst>
            </p:cNvPr>
            <p:cNvSpPr/>
            <p:nvPr/>
          </p:nvSpPr>
          <p:spPr>
            <a:xfrm>
              <a:off x="11386686" y="2659063"/>
              <a:ext cx="327258" cy="312283"/>
            </a:xfrm>
            <a:prstGeom prst="ellipse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noProof="0" dirty="0"/>
                <a:t>M</a:t>
              </a:r>
            </a:p>
          </p:txBody>
        </p:sp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BF310545-DEB2-4653-82B0-7A3158885FC1}"/>
                </a:ext>
              </a:extLst>
            </p:cNvPr>
            <p:cNvCxnSpPr/>
            <p:nvPr/>
          </p:nvCxnSpPr>
          <p:spPr>
            <a:xfrm flipV="1">
              <a:off x="10500359" y="3590223"/>
              <a:ext cx="0" cy="1311977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EC960D3F-C6D7-4702-8A58-B45C4F27E14F}"/>
                </a:ext>
              </a:extLst>
            </p:cNvPr>
            <p:cNvGrpSpPr/>
            <p:nvPr/>
          </p:nvGrpSpPr>
          <p:grpSpPr>
            <a:xfrm>
              <a:off x="10707293" y="3590223"/>
              <a:ext cx="402656" cy="2810577"/>
              <a:chOff x="9971773" y="3590223"/>
              <a:chExt cx="402656" cy="2810577"/>
            </a:xfrm>
          </p:grpSpPr>
          <p:cxnSp>
            <p:nvCxnSpPr>
              <p:cNvPr id="47" name="Connecteur droit 46">
                <a:extLst>
                  <a:ext uri="{FF2B5EF4-FFF2-40B4-BE49-F238E27FC236}">
                    <a16:creationId xmlns:a16="http://schemas.microsoft.com/office/drawing/2014/main" id="{D0180902-253F-4B8A-8798-D4EDCA5AE0D8}"/>
                  </a:ext>
                </a:extLst>
              </p:cNvPr>
              <p:cNvCxnSpPr/>
              <p:nvPr/>
            </p:nvCxnSpPr>
            <p:spPr>
              <a:xfrm>
                <a:off x="9971773" y="3590223"/>
                <a:ext cx="0" cy="281057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47">
                <a:extLst>
                  <a:ext uri="{FF2B5EF4-FFF2-40B4-BE49-F238E27FC236}">
                    <a16:creationId xmlns:a16="http://schemas.microsoft.com/office/drawing/2014/main" id="{37592758-386C-4F82-996A-989D88058F09}"/>
                  </a:ext>
                </a:extLst>
              </p:cNvPr>
              <p:cNvCxnSpPr/>
              <p:nvPr/>
            </p:nvCxnSpPr>
            <p:spPr>
              <a:xfrm>
                <a:off x="10374429" y="3590223"/>
                <a:ext cx="0" cy="281057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48">
                <a:extLst>
                  <a:ext uri="{FF2B5EF4-FFF2-40B4-BE49-F238E27FC236}">
                    <a16:creationId xmlns:a16="http://schemas.microsoft.com/office/drawing/2014/main" id="{F3EB3E95-B851-478D-B5D3-2A51F6CD0AC5}"/>
                  </a:ext>
                </a:extLst>
              </p:cNvPr>
              <p:cNvCxnSpPr/>
              <p:nvPr/>
            </p:nvCxnSpPr>
            <p:spPr>
              <a:xfrm>
                <a:off x="9971773" y="6384825"/>
                <a:ext cx="40265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E88903EA-F37B-44F5-A740-F053F2572B6E}"/>
                </a:ext>
              </a:extLst>
            </p:cNvPr>
            <p:cNvGrpSpPr/>
            <p:nvPr/>
          </p:nvGrpSpPr>
          <p:grpSpPr>
            <a:xfrm>
              <a:off x="9241071" y="3589851"/>
              <a:ext cx="402656" cy="2810577"/>
              <a:chOff x="9971773" y="3590223"/>
              <a:chExt cx="402656" cy="2810577"/>
            </a:xfrm>
          </p:grpSpPr>
          <p:cxnSp>
            <p:nvCxnSpPr>
              <p:cNvPr id="44" name="Connecteur droit 43">
                <a:extLst>
                  <a:ext uri="{FF2B5EF4-FFF2-40B4-BE49-F238E27FC236}">
                    <a16:creationId xmlns:a16="http://schemas.microsoft.com/office/drawing/2014/main" id="{106955C1-FD24-4E0B-A9C6-98D0A64E2E17}"/>
                  </a:ext>
                </a:extLst>
              </p:cNvPr>
              <p:cNvCxnSpPr/>
              <p:nvPr/>
            </p:nvCxnSpPr>
            <p:spPr>
              <a:xfrm>
                <a:off x="9971773" y="3590223"/>
                <a:ext cx="0" cy="281057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cteur droit 44">
                <a:extLst>
                  <a:ext uri="{FF2B5EF4-FFF2-40B4-BE49-F238E27FC236}">
                    <a16:creationId xmlns:a16="http://schemas.microsoft.com/office/drawing/2014/main" id="{B5BA0B38-C9C7-4978-A8ED-40D59C70F18D}"/>
                  </a:ext>
                </a:extLst>
              </p:cNvPr>
              <p:cNvCxnSpPr/>
              <p:nvPr/>
            </p:nvCxnSpPr>
            <p:spPr>
              <a:xfrm>
                <a:off x="10374429" y="3590223"/>
                <a:ext cx="0" cy="281057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cteur droit 45">
                <a:extLst>
                  <a:ext uri="{FF2B5EF4-FFF2-40B4-BE49-F238E27FC236}">
                    <a16:creationId xmlns:a16="http://schemas.microsoft.com/office/drawing/2014/main" id="{4BF0FFBB-1417-46A8-B0D7-62AAFAEC1741}"/>
                  </a:ext>
                </a:extLst>
              </p:cNvPr>
              <p:cNvCxnSpPr/>
              <p:nvPr/>
            </p:nvCxnSpPr>
            <p:spPr>
              <a:xfrm>
                <a:off x="9971773" y="6384825"/>
                <a:ext cx="40265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5" name="img2_crocus.png">
            <a:extLst>
              <a:ext uri="{FF2B5EF4-FFF2-40B4-BE49-F238E27FC236}">
                <a16:creationId xmlns:a16="http://schemas.microsoft.com/office/drawing/2014/main" id="{6B6F1002-D714-8A53-3283-2789CFD122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6773" b="46773"/>
          <a:stretch>
            <a:fillRect/>
          </a:stretch>
        </p:blipFill>
        <p:spPr bwMode="auto">
          <a:xfrm>
            <a:off x="1177886" y="3397582"/>
            <a:ext cx="2714256" cy="2714256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Flèche : droite 53">
            <a:extLst>
              <a:ext uri="{FF2B5EF4-FFF2-40B4-BE49-F238E27FC236}">
                <a16:creationId xmlns:a16="http://schemas.microsoft.com/office/drawing/2014/main" id="{BC13EC8E-553B-5C03-1E2D-A6EF45C12786}"/>
              </a:ext>
            </a:extLst>
          </p:cNvPr>
          <p:cNvSpPr/>
          <p:nvPr/>
        </p:nvSpPr>
        <p:spPr>
          <a:xfrm>
            <a:off x="4071458" y="4445967"/>
            <a:ext cx="2055628" cy="89048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7" name="Espace réservé du contenu 2">
            <a:extLst>
              <a:ext uri="{FF2B5EF4-FFF2-40B4-BE49-F238E27FC236}">
                <a16:creationId xmlns:a16="http://schemas.microsoft.com/office/drawing/2014/main" id="{B0AD2758-7236-BE9B-8A05-904DC4D03ABB}"/>
              </a:ext>
            </a:extLst>
          </p:cNvPr>
          <p:cNvSpPr txBox="1">
            <a:spLocks/>
          </p:cNvSpPr>
          <p:nvPr/>
        </p:nvSpPr>
        <p:spPr>
          <a:xfrm>
            <a:off x="792678" y="578068"/>
            <a:ext cx="11052481" cy="5494063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/>
          </a:p>
          <a:p>
            <a:pPr marL="0" indent="0" algn="just">
              <a:buFont typeface="Wingdings" pitchFamily="2" charset="2"/>
              <a:buNone/>
            </a:pPr>
            <a:r>
              <a:rPr lang="en-US" b="1" noProof="0" dirty="0">
                <a:solidFill>
                  <a:srgbClr val="D52B1E"/>
                </a:solidFill>
              </a:rPr>
              <a:t>Reproduction of PETALE </a:t>
            </a:r>
            <a:r>
              <a:rPr lang="en-US" noProof="0" dirty="0"/>
              <a:t>critical experiments</a:t>
            </a:r>
            <a:endParaRPr lang="en-US" b="1" noProof="0" dirty="0"/>
          </a:p>
          <a:p>
            <a:pPr algn="just"/>
            <a:r>
              <a:rPr lang="en-US" noProof="0" dirty="0"/>
              <a:t>Same materials/system/QoI </a:t>
            </a:r>
            <a:r>
              <a:rPr lang="en-US" b="1" noProof="0" dirty="0"/>
              <a:t>but </a:t>
            </a:r>
            <a:r>
              <a:rPr lang="en-US" noProof="0" dirty="0"/>
              <a:t>different method: pile oscillation (open loop)</a:t>
            </a:r>
          </a:p>
          <a:p>
            <a:pPr algn="just"/>
            <a:r>
              <a:rPr lang="en-US" b="1" noProof="0" dirty="0"/>
              <a:t>Quantities of interest:</a:t>
            </a:r>
          </a:p>
          <a:p>
            <a:pPr lvl="1" algn="just"/>
            <a:r>
              <a:rPr lang="en-US" u="sng" noProof="0" dirty="0"/>
              <a:t>Reactivity worth</a:t>
            </a:r>
            <a:endParaRPr lang="en-US" u="sng" noProof="0" dirty="0">
              <a:latin typeface="+mn-lt"/>
            </a:endParaRPr>
          </a:p>
          <a:p>
            <a:endParaRPr lang="en-US" noProof="0" dirty="0">
              <a:latin typeface="+mn-lt"/>
            </a:endParaRPr>
          </a:p>
          <a:p>
            <a:endParaRPr lang="en-US" noProof="0" dirty="0">
              <a:latin typeface="+mn-lt"/>
            </a:endParaRP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9A88184-DE1B-3E8A-CE94-E996AB4B251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DD522C-04B6-91CB-1F9E-D9CCC4508F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134" y="6003"/>
            <a:ext cx="1554841" cy="1554841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0E39D07-0097-92A1-CD69-548D707D295C}"/>
              </a:ext>
            </a:extLst>
          </p:cNvPr>
          <p:cNvGrpSpPr/>
          <p:nvPr/>
        </p:nvGrpSpPr>
        <p:grpSpPr>
          <a:xfrm>
            <a:off x="7110630" y="4632326"/>
            <a:ext cx="184726" cy="1317258"/>
            <a:chOff x="7110630" y="4632326"/>
            <a:chExt cx="184726" cy="131725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1F478EA-0BD7-441F-B2D0-136BA2B523D0}"/>
                </a:ext>
              </a:extLst>
            </p:cNvPr>
            <p:cNvSpPr/>
            <p:nvPr/>
          </p:nvSpPr>
          <p:spPr>
            <a:xfrm>
              <a:off x="7110630" y="4632326"/>
              <a:ext cx="184726" cy="4917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CBB3F0A-E2C2-7198-891B-8521011D4713}"/>
                </a:ext>
              </a:extLst>
            </p:cNvPr>
            <p:cNvSpPr/>
            <p:nvPr/>
          </p:nvSpPr>
          <p:spPr>
            <a:xfrm>
              <a:off x="7110630" y="5121584"/>
              <a:ext cx="184726" cy="82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77" name="Groupe 76">
            <a:extLst>
              <a:ext uri="{FF2B5EF4-FFF2-40B4-BE49-F238E27FC236}">
                <a16:creationId xmlns:a16="http://schemas.microsoft.com/office/drawing/2014/main" id="{4B96C8F8-F320-C14A-9164-F90151B95E5F}"/>
              </a:ext>
            </a:extLst>
          </p:cNvPr>
          <p:cNvGrpSpPr/>
          <p:nvPr/>
        </p:nvGrpSpPr>
        <p:grpSpPr>
          <a:xfrm>
            <a:off x="7110630" y="4632326"/>
            <a:ext cx="184726" cy="1317258"/>
            <a:chOff x="7110630" y="4632326"/>
            <a:chExt cx="184726" cy="1317258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6DA5D56C-11D7-6651-2A0D-FE6EB8FF7057}"/>
                </a:ext>
              </a:extLst>
            </p:cNvPr>
            <p:cNvSpPr/>
            <p:nvPr/>
          </p:nvSpPr>
          <p:spPr>
            <a:xfrm>
              <a:off x="7110630" y="4632326"/>
              <a:ext cx="184726" cy="4917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C50218E-7309-5783-C67C-3D3AD30BC88E}"/>
                </a:ext>
              </a:extLst>
            </p:cNvPr>
            <p:cNvSpPr/>
            <p:nvPr/>
          </p:nvSpPr>
          <p:spPr>
            <a:xfrm>
              <a:off x="7110630" y="5121584"/>
              <a:ext cx="184726" cy="82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66FDE1A3-92E1-F733-8B07-72F32E7851C5}"/>
              </a:ext>
            </a:extLst>
          </p:cNvPr>
          <p:cNvGrpSpPr/>
          <p:nvPr/>
        </p:nvGrpSpPr>
        <p:grpSpPr>
          <a:xfrm>
            <a:off x="7110630" y="4632326"/>
            <a:ext cx="184726" cy="1317258"/>
            <a:chOff x="7110630" y="4632326"/>
            <a:chExt cx="184726" cy="1317258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325617B3-7380-2F72-0131-FB4794FCF76E}"/>
                </a:ext>
              </a:extLst>
            </p:cNvPr>
            <p:cNvSpPr/>
            <p:nvPr/>
          </p:nvSpPr>
          <p:spPr>
            <a:xfrm>
              <a:off x="7110630" y="4632326"/>
              <a:ext cx="184726" cy="4917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C6E66EC3-5033-1DA4-C77C-D614EB60FB7F}"/>
                </a:ext>
              </a:extLst>
            </p:cNvPr>
            <p:cNvSpPr/>
            <p:nvPr/>
          </p:nvSpPr>
          <p:spPr>
            <a:xfrm>
              <a:off x="7110630" y="5121584"/>
              <a:ext cx="184726" cy="82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76A564F3-9D42-EAA1-B3B2-DB71F59EC4A8}"/>
              </a:ext>
            </a:extLst>
          </p:cNvPr>
          <p:cNvGrpSpPr/>
          <p:nvPr/>
        </p:nvGrpSpPr>
        <p:grpSpPr>
          <a:xfrm>
            <a:off x="7110630" y="4632326"/>
            <a:ext cx="184726" cy="1317258"/>
            <a:chOff x="7110630" y="4632326"/>
            <a:chExt cx="184726" cy="1317258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9724918-7D44-FBCF-7885-C9FDD9B2593A}"/>
                </a:ext>
              </a:extLst>
            </p:cNvPr>
            <p:cNvSpPr/>
            <p:nvPr/>
          </p:nvSpPr>
          <p:spPr>
            <a:xfrm>
              <a:off x="7110630" y="4632326"/>
              <a:ext cx="184726" cy="4917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4E5E8196-48B8-5DD3-E62A-FEE31DD6FF9D}"/>
                </a:ext>
              </a:extLst>
            </p:cNvPr>
            <p:cNvSpPr/>
            <p:nvPr/>
          </p:nvSpPr>
          <p:spPr>
            <a:xfrm>
              <a:off x="7110630" y="5121584"/>
              <a:ext cx="184726" cy="82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600F21C5-1153-5307-AFA4-17B274066FAA}"/>
              </a:ext>
            </a:extLst>
          </p:cNvPr>
          <p:cNvGrpSpPr/>
          <p:nvPr/>
        </p:nvGrpSpPr>
        <p:grpSpPr>
          <a:xfrm>
            <a:off x="7110630" y="4632326"/>
            <a:ext cx="184726" cy="1317258"/>
            <a:chOff x="7110630" y="4632326"/>
            <a:chExt cx="184726" cy="1317258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5279C688-F56D-63C4-6FEA-B66127185C3A}"/>
                </a:ext>
              </a:extLst>
            </p:cNvPr>
            <p:cNvSpPr/>
            <p:nvPr/>
          </p:nvSpPr>
          <p:spPr>
            <a:xfrm>
              <a:off x="7110630" y="4632326"/>
              <a:ext cx="184726" cy="4917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B5E7138-AE77-DAB2-CAA9-88F7863BE1AC}"/>
                </a:ext>
              </a:extLst>
            </p:cNvPr>
            <p:cNvSpPr/>
            <p:nvPr/>
          </p:nvSpPr>
          <p:spPr>
            <a:xfrm>
              <a:off x="7110630" y="5121584"/>
              <a:ext cx="184726" cy="82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EB4B0E60-4EFC-F406-D5AE-9B1C5A60896F}"/>
              </a:ext>
            </a:extLst>
          </p:cNvPr>
          <p:cNvGrpSpPr/>
          <p:nvPr/>
        </p:nvGrpSpPr>
        <p:grpSpPr>
          <a:xfrm>
            <a:off x="7110630" y="4632326"/>
            <a:ext cx="184726" cy="1317258"/>
            <a:chOff x="7110630" y="4632326"/>
            <a:chExt cx="184726" cy="1317258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1657D85-5134-1FB8-8FB8-84EA53819524}"/>
                </a:ext>
              </a:extLst>
            </p:cNvPr>
            <p:cNvSpPr/>
            <p:nvPr/>
          </p:nvSpPr>
          <p:spPr>
            <a:xfrm>
              <a:off x="7110630" y="4632326"/>
              <a:ext cx="184726" cy="4917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1C32DED-BB3A-ABA2-F796-AE4504BBF168}"/>
                </a:ext>
              </a:extLst>
            </p:cNvPr>
            <p:cNvSpPr/>
            <p:nvPr/>
          </p:nvSpPr>
          <p:spPr>
            <a:xfrm>
              <a:off x="7110630" y="5121584"/>
              <a:ext cx="184726" cy="82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92" name="Groupe 91">
            <a:extLst>
              <a:ext uri="{FF2B5EF4-FFF2-40B4-BE49-F238E27FC236}">
                <a16:creationId xmlns:a16="http://schemas.microsoft.com/office/drawing/2014/main" id="{9AA4D64F-AD53-2BF8-058D-BF3A9582CBDB}"/>
              </a:ext>
            </a:extLst>
          </p:cNvPr>
          <p:cNvGrpSpPr/>
          <p:nvPr/>
        </p:nvGrpSpPr>
        <p:grpSpPr>
          <a:xfrm>
            <a:off x="7110630" y="4632326"/>
            <a:ext cx="184726" cy="1317258"/>
            <a:chOff x="7110630" y="4632326"/>
            <a:chExt cx="184726" cy="1317258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D62CED8E-1701-66B5-3194-14577E65789A}"/>
                </a:ext>
              </a:extLst>
            </p:cNvPr>
            <p:cNvSpPr/>
            <p:nvPr/>
          </p:nvSpPr>
          <p:spPr>
            <a:xfrm>
              <a:off x="7110630" y="4632326"/>
              <a:ext cx="184726" cy="4917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464D0C7-BF14-258A-9EAB-8BF0C49868D2}"/>
                </a:ext>
              </a:extLst>
            </p:cNvPr>
            <p:cNvSpPr/>
            <p:nvPr/>
          </p:nvSpPr>
          <p:spPr>
            <a:xfrm>
              <a:off x="7110630" y="5121584"/>
              <a:ext cx="184726" cy="82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95" name="Groupe 94">
            <a:extLst>
              <a:ext uri="{FF2B5EF4-FFF2-40B4-BE49-F238E27FC236}">
                <a16:creationId xmlns:a16="http://schemas.microsoft.com/office/drawing/2014/main" id="{72CBEA4E-A2AD-3A89-8A8F-27E71E2C3A8B}"/>
              </a:ext>
            </a:extLst>
          </p:cNvPr>
          <p:cNvGrpSpPr/>
          <p:nvPr/>
        </p:nvGrpSpPr>
        <p:grpSpPr>
          <a:xfrm>
            <a:off x="7110630" y="4632326"/>
            <a:ext cx="184726" cy="1317258"/>
            <a:chOff x="7110630" y="4632326"/>
            <a:chExt cx="184726" cy="1317258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AA4F7A4-6319-E786-839B-0977E02541E0}"/>
                </a:ext>
              </a:extLst>
            </p:cNvPr>
            <p:cNvSpPr/>
            <p:nvPr/>
          </p:nvSpPr>
          <p:spPr>
            <a:xfrm>
              <a:off x="7110630" y="4632326"/>
              <a:ext cx="184726" cy="4917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1E334AAD-4047-5B10-403A-792D9446D637}"/>
                </a:ext>
              </a:extLst>
            </p:cNvPr>
            <p:cNvSpPr/>
            <p:nvPr/>
          </p:nvSpPr>
          <p:spPr>
            <a:xfrm>
              <a:off x="7110630" y="5121584"/>
              <a:ext cx="184726" cy="82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33834537-7B66-F88E-550A-AA3BC54F1063}"/>
              </a:ext>
            </a:extLst>
          </p:cNvPr>
          <p:cNvGrpSpPr/>
          <p:nvPr/>
        </p:nvGrpSpPr>
        <p:grpSpPr>
          <a:xfrm>
            <a:off x="7110630" y="4632326"/>
            <a:ext cx="184726" cy="1317258"/>
            <a:chOff x="7110630" y="4632326"/>
            <a:chExt cx="184726" cy="1317258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FF2777F7-C059-7253-1AC5-02506502022C}"/>
                </a:ext>
              </a:extLst>
            </p:cNvPr>
            <p:cNvSpPr/>
            <p:nvPr/>
          </p:nvSpPr>
          <p:spPr>
            <a:xfrm>
              <a:off x="7110630" y="4632326"/>
              <a:ext cx="184726" cy="4917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D04300A2-3DA7-1CAD-3670-391654B4A214}"/>
                </a:ext>
              </a:extLst>
            </p:cNvPr>
            <p:cNvSpPr/>
            <p:nvPr/>
          </p:nvSpPr>
          <p:spPr>
            <a:xfrm>
              <a:off x="7110630" y="5121584"/>
              <a:ext cx="184726" cy="82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01" name="Groupe 100">
            <a:extLst>
              <a:ext uri="{FF2B5EF4-FFF2-40B4-BE49-F238E27FC236}">
                <a16:creationId xmlns:a16="http://schemas.microsoft.com/office/drawing/2014/main" id="{A64AAD10-6DA5-E8A3-3178-07B3B0B19D57}"/>
              </a:ext>
            </a:extLst>
          </p:cNvPr>
          <p:cNvGrpSpPr/>
          <p:nvPr/>
        </p:nvGrpSpPr>
        <p:grpSpPr>
          <a:xfrm>
            <a:off x="7110630" y="4632326"/>
            <a:ext cx="184726" cy="1317258"/>
            <a:chOff x="7110630" y="4632326"/>
            <a:chExt cx="184726" cy="1317258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705CB6F3-53A1-33B3-A393-A59AD21E749C}"/>
                </a:ext>
              </a:extLst>
            </p:cNvPr>
            <p:cNvSpPr/>
            <p:nvPr/>
          </p:nvSpPr>
          <p:spPr>
            <a:xfrm>
              <a:off x="7110630" y="4632326"/>
              <a:ext cx="184726" cy="4917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D6D13BCF-03E7-610D-F53A-60750E1EC30A}"/>
                </a:ext>
              </a:extLst>
            </p:cNvPr>
            <p:cNvSpPr/>
            <p:nvPr/>
          </p:nvSpPr>
          <p:spPr>
            <a:xfrm>
              <a:off x="7110630" y="5121584"/>
              <a:ext cx="184726" cy="82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19574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22222E-6 L 4.79167E-6 -0.1689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-0.16898 L 4.79167E-6 2.22222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2.22222E-6 L 4.79167E-6 -0.1689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-0.16898 L 4.79167E-6 2.22222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2.22222E-6 L 4.79167E-6 -0.1689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000"/>
                            </p:stCondLst>
                            <p:childTnLst>
                              <p:par>
                                <p:cTn id="38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-0.16898 L 4.79167E-6 2.22222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2.22222E-6 L 4.79167E-6 -0.1689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000"/>
                            </p:stCondLst>
                            <p:childTnLst>
                              <p:par>
                                <p:cTn id="48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-0.16898 L 4.79167E-6 2.22222E-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0"/>
                            </p:stCondLst>
                            <p:childTnLst>
                              <p:par>
                                <p:cTn id="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2.22222E-6 L 4.79167E-6 -0.1689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4000"/>
                            </p:stCondLst>
                            <p:childTnLst>
                              <p:par>
                                <p:cTn id="58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-0.16898 L 4.79167E-6 2.22222E-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8000"/>
                            </p:stCondLst>
                            <p:childTnLst>
                              <p:par>
                                <p:cTn id="6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2.22222E-6 L 4.79167E-6 -0.16898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2000"/>
                            </p:stCondLst>
                            <p:childTnLst>
                              <p:par>
                                <p:cTn id="68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-0.16898 L 4.79167E-6 2.22222E-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60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2.22222E-6 L 4.79167E-6 -0.16898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-0.16898 L 4.79167E-6 2.22222E-6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4000"/>
                            </p:stCondLst>
                            <p:childTnLst>
                              <p:par>
                                <p:cTn id="8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2.22222E-6 L 4.79167E-6 -0.16898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8000"/>
                            </p:stCondLst>
                            <p:childTnLst>
                              <p:par>
                                <p:cTn id="88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-0.16898 L 4.79167E-6 2.22222E-6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2000"/>
                            </p:stCondLst>
                            <p:childTnLst>
                              <p:par>
                                <p:cTn id="9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2.22222E-6 L 4.79167E-6 -0.16898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6000"/>
                            </p:stCondLst>
                            <p:childTnLst>
                              <p:par>
                                <p:cTn id="98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-0.16898 L 4.79167E-6 2.22222E-6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0000"/>
                            </p:stCondLst>
                            <p:childTnLst>
                              <p:par>
                                <p:cTn id="10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2.22222E-6 L 4.79167E-6 -0.16898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4000"/>
                            </p:stCondLst>
                            <p:childTnLst>
                              <p:par>
                                <p:cTn id="108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-0.16898 L 4.79167E-6 2.22222E-6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F2F40-66A5-91A9-3537-538E4AC64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3E5043-7722-AE16-DD4A-C93AB1720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678" y="578068"/>
            <a:ext cx="11052481" cy="5494063"/>
          </a:xfrm>
        </p:spPr>
        <p:txBody>
          <a:bodyPr>
            <a:normAutofit/>
          </a:bodyPr>
          <a:lstStyle/>
          <a:p>
            <a:endParaRPr lang="en-US" noProof="0" dirty="0"/>
          </a:p>
          <a:p>
            <a:pPr marL="0" indent="0" algn="just">
              <a:buNone/>
            </a:pPr>
            <a:r>
              <a:rPr lang="en-US" b="1" noProof="0" dirty="0">
                <a:solidFill>
                  <a:srgbClr val="D52B1E"/>
                </a:solidFill>
              </a:rPr>
              <a:t>Reproduction of PETALE </a:t>
            </a:r>
            <a:r>
              <a:rPr lang="en-US" noProof="0" dirty="0"/>
              <a:t>critical experiments</a:t>
            </a:r>
            <a:endParaRPr lang="en-US" b="1" noProof="0" dirty="0"/>
          </a:p>
          <a:p>
            <a:pPr algn="just"/>
            <a:r>
              <a:rPr lang="en-US" noProof="0" dirty="0"/>
              <a:t>Same materials/system/QoI </a:t>
            </a:r>
            <a:r>
              <a:rPr lang="en-US" b="1" noProof="0" dirty="0"/>
              <a:t>but </a:t>
            </a:r>
            <a:r>
              <a:rPr lang="en-US" noProof="0" dirty="0"/>
              <a:t>different method: pile oscillation (open loop)</a:t>
            </a:r>
          </a:p>
          <a:p>
            <a:pPr algn="just"/>
            <a:r>
              <a:rPr lang="en-US" b="1" noProof="0" dirty="0"/>
              <a:t>Quantities of interest:</a:t>
            </a:r>
          </a:p>
          <a:p>
            <a:pPr lvl="1" algn="just"/>
            <a:r>
              <a:rPr lang="en-US" u="sng" noProof="0" dirty="0"/>
              <a:t>Reactivity worth</a:t>
            </a:r>
            <a:endParaRPr lang="en-US" u="sng" noProof="0" dirty="0">
              <a:latin typeface="+mn-lt"/>
            </a:endParaRPr>
          </a:p>
          <a:p>
            <a:endParaRPr lang="en-US" noProof="0" dirty="0">
              <a:latin typeface="+mn-lt"/>
            </a:endParaRPr>
          </a:p>
          <a:p>
            <a:endParaRPr lang="en-US" noProof="0" dirty="0">
              <a:latin typeface="+mn-lt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54848E92-8CD6-6D9A-B27A-B9EAE903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76400"/>
            <a:ext cx="10638659" cy="1469580"/>
          </a:xfrm>
        </p:spPr>
        <p:txBody>
          <a:bodyPr>
            <a:noAutofit/>
          </a:bodyPr>
          <a:lstStyle/>
          <a:p>
            <a:r>
              <a:rPr lang="en-US" sz="4800" noProof="0" dirty="0"/>
              <a:t>The BLOOM program in CROCUS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45C3751-7A50-9EA9-F6D5-18004293AD12}"/>
              </a:ext>
            </a:extLst>
          </p:cNvPr>
          <p:cNvGrpSpPr/>
          <p:nvPr/>
        </p:nvGrpSpPr>
        <p:grpSpPr>
          <a:xfrm>
            <a:off x="8406251" y="3397582"/>
            <a:ext cx="3730460" cy="3213694"/>
            <a:chOff x="1037867" y="3235657"/>
            <a:chExt cx="3730460" cy="3213694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9C65050-ABF0-9FEB-C7D4-688E2C534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7867" y="3235657"/>
              <a:ext cx="3730460" cy="2797845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73E3E7-EFBC-496E-DACD-81530026BAA5}"/>
                </a:ext>
              </a:extLst>
            </p:cNvPr>
            <p:cNvSpPr/>
            <p:nvPr/>
          </p:nvSpPr>
          <p:spPr>
            <a:xfrm>
              <a:off x="1610917" y="6028787"/>
              <a:ext cx="2584361" cy="4205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2" algn="ctr"/>
              <a:r>
                <a:rPr lang="en-US" sz="2133" noProof="0" dirty="0"/>
                <a:t>Global → </a:t>
              </a:r>
              <a:r>
                <a:rPr lang="en-US" sz="2133" noProof="0" dirty="0">
                  <a:solidFill>
                    <a:srgbClr val="C00000"/>
                  </a:solidFill>
                </a:rPr>
                <a:t>Reactivity</a:t>
              </a:r>
              <a:endParaRPr lang="en-US" sz="2400" noProof="0" dirty="0">
                <a:solidFill>
                  <a:srgbClr val="C00000"/>
                </a:solidFill>
              </a:endParaRPr>
            </a:p>
          </p:txBody>
        </p:sp>
      </p:grp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DC6EE21F-AEAB-F9C3-4ACA-5FC8D370E7A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14C5964-27D9-25B5-F5CE-5766D85445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134" y="6003"/>
            <a:ext cx="1554841" cy="15548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94F6BE1-1F76-0AB4-E34E-37F8922355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79" y="2884516"/>
            <a:ext cx="5285644" cy="3964233"/>
          </a:xfrm>
          <a:prstGeom prst="rect">
            <a:avLst/>
          </a:prstGeom>
        </p:spPr>
      </p:pic>
      <p:pic>
        <p:nvPicPr>
          <p:cNvPr id="16" name="Image 15" descr="Une image contenant intérieur, ingénierie, machine, acier&#10;&#10;Le contenu généré par l’IA peut être incorrect.">
            <a:extLst>
              <a:ext uri="{FF2B5EF4-FFF2-40B4-BE49-F238E27FC236}">
                <a16:creationId xmlns:a16="http://schemas.microsoft.com/office/drawing/2014/main" id="{D3BED22D-37F1-4AD1-CBC8-F8A1AB9778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r="16887" b="36121"/>
          <a:stretch>
            <a:fillRect/>
          </a:stretch>
        </p:blipFill>
        <p:spPr>
          <a:xfrm>
            <a:off x="6186753" y="2884516"/>
            <a:ext cx="2013132" cy="3973484"/>
          </a:xfrm>
          <a:prstGeom prst="rect">
            <a:avLst/>
          </a:prstGeom>
        </p:spPr>
      </p:pic>
      <p:sp>
        <p:nvSpPr>
          <p:cNvPr id="2" name="Flèche : double flèche verticale 1">
            <a:extLst>
              <a:ext uri="{FF2B5EF4-FFF2-40B4-BE49-F238E27FC236}">
                <a16:creationId xmlns:a16="http://schemas.microsoft.com/office/drawing/2014/main" id="{CBDBF21B-7FDF-49EF-D872-302004F05FDE}"/>
              </a:ext>
            </a:extLst>
          </p:cNvPr>
          <p:cNvSpPr/>
          <p:nvPr/>
        </p:nvSpPr>
        <p:spPr>
          <a:xfrm>
            <a:off x="7193319" y="4745255"/>
            <a:ext cx="198883" cy="1445457"/>
          </a:xfrm>
          <a:prstGeom prst="up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215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4DFDBD-C1E6-3745-995E-944489779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678" y="578068"/>
            <a:ext cx="11052481" cy="5494063"/>
          </a:xfrm>
        </p:spPr>
        <p:txBody>
          <a:bodyPr>
            <a:normAutofit/>
          </a:bodyPr>
          <a:lstStyle/>
          <a:p>
            <a:endParaRPr lang="en-US" noProof="0" dirty="0"/>
          </a:p>
          <a:p>
            <a:pPr marL="0" indent="0" algn="just">
              <a:buNone/>
            </a:pPr>
            <a:r>
              <a:rPr lang="en-US" b="1" noProof="0" dirty="0">
                <a:solidFill>
                  <a:srgbClr val="D52B1E"/>
                </a:solidFill>
              </a:rPr>
              <a:t>Reproduction of PETALE </a:t>
            </a:r>
            <a:r>
              <a:rPr lang="en-US" noProof="0" dirty="0"/>
              <a:t>critical experiments</a:t>
            </a:r>
            <a:endParaRPr lang="en-US" b="1" noProof="0" dirty="0"/>
          </a:p>
          <a:p>
            <a:pPr algn="just"/>
            <a:r>
              <a:rPr lang="en-US" noProof="0" dirty="0"/>
              <a:t>Same materials/system/QoI </a:t>
            </a:r>
            <a:r>
              <a:rPr lang="en-US" b="1" noProof="0" dirty="0"/>
              <a:t>but </a:t>
            </a:r>
            <a:r>
              <a:rPr lang="en-US" noProof="0" dirty="0"/>
              <a:t>different method: pile oscillation (open loop)</a:t>
            </a:r>
          </a:p>
          <a:p>
            <a:pPr algn="just"/>
            <a:r>
              <a:rPr lang="en-US" b="1" noProof="0" dirty="0"/>
              <a:t>Quantities of interest:</a:t>
            </a:r>
          </a:p>
          <a:p>
            <a:pPr lvl="1" algn="just"/>
            <a:r>
              <a:rPr lang="en-US" u="sng" noProof="0" dirty="0"/>
              <a:t>Reactivity worth</a:t>
            </a:r>
          </a:p>
          <a:p>
            <a:pPr lvl="1" algn="just"/>
            <a:r>
              <a:rPr lang="en-US" noProof="0" dirty="0"/>
              <a:t>Local flux perturbation</a:t>
            </a:r>
          </a:p>
          <a:p>
            <a:pPr lvl="1" algn="just"/>
            <a:r>
              <a:rPr lang="en-US" noProof="0" dirty="0"/>
              <a:t>Sample activation</a:t>
            </a:r>
          </a:p>
          <a:p>
            <a:pPr lvl="1"/>
            <a:endParaRPr lang="en-US" noProof="0" dirty="0">
              <a:latin typeface="+mn-lt"/>
            </a:endParaRPr>
          </a:p>
          <a:p>
            <a:endParaRPr lang="en-US" noProof="0" dirty="0">
              <a:latin typeface="+mn-lt"/>
            </a:endParaRPr>
          </a:p>
          <a:p>
            <a:endParaRPr lang="en-US" noProof="0" dirty="0">
              <a:latin typeface="+mn-lt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F04723C-B806-4066-AAE6-AF5664B3E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67" y="3397582"/>
            <a:ext cx="3730460" cy="279784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630FBE2-7079-4FB8-B0FE-8488A5B4946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11671" y="3315427"/>
            <a:ext cx="3840000" cy="2880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8503CDD-2EE7-4FF8-B073-24D14DAA354E}"/>
              </a:ext>
            </a:extLst>
          </p:cNvPr>
          <p:cNvSpPr/>
          <p:nvPr/>
        </p:nvSpPr>
        <p:spPr>
          <a:xfrm>
            <a:off x="1610917" y="6190712"/>
            <a:ext cx="2584362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algn="ctr"/>
            <a:r>
              <a:rPr lang="en-US" sz="2133" noProof="0" dirty="0"/>
              <a:t>Global → </a:t>
            </a:r>
            <a:r>
              <a:rPr lang="en-US" sz="2133" noProof="0" dirty="0">
                <a:solidFill>
                  <a:srgbClr val="C00000"/>
                </a:solidFill>
              </a:rPr>
              <a:t>Reactivity</a:t>
            </a:r>
            <a:endParaRPr lang="en-US" sz="2400" noProof="0" dirty="0">
              <a:solidFill>
                <a:srgbClr val="C0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316E33-BE07-49C8-B69B-1B709C61F596}"/>
              </a:ext>
            </a:extLst>
          </p:cNvPr>
          <p:cNvSpPr/>
          <p:nvPr/>
        </p:nvSpPr>
        <p:spPr>
          <a:xfrm>
            <a:off x="9144487" y="6190712"/>
            <a:ext cx="2374368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algn="ctr"/>
            <a:r>
              <a:rPr lang="en-US" sz="2133" noProof="0" dirty="0">
                <a:solidFill>
                  <a:srgbClr val="C00000"/>
                </a:solidFill>
              </a:rPr>
              <a:t>Local perturbation</a:t>
            </a:r>
            <a:endParaRPr lang="en-US" sz="2400" noProof="0" dirty="0">
              <a:solidFill>
                <a:srgbClr val="C00000"/>
              </a:solidFill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BA7DC71-BC58-45F7-BD2D-B6E718A761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2725" y="3384825"/>
            <a:ext cx="3743999" cy="280800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6279A95-DE03-47CA-8220-5A6CE6027F1D}"/>
              </a:ext>
            </a:extLst>
          </p:cNvPr>
          <p:cNvSpPr/>
          <p:nvPr/>
        </p:nvSpPr>
        <p:spPr>
          <a:xfrm>
            <a:off x="7744788" y="3052384"/>
            <a:ext cx="11977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algn="ctr"/>
            <a:r>
              <a:rPr lang="en-US" sz="3200" noProof="0" dirty="0"/>
              <a:t>-</a:t>
            </a:r>
            <a:r>
              <a:rPr lang="en-US" sz="2000" noProof="0" dirty="0"/>
              <a:t> </a:t>
            </a:r>
            <a:r>
              <a:rPr lang="en-US" sz="2130" noProof="0" dirty="0"/>
              <a:t>Global</a:t>
            </a: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B6635AD7-EDB8-4AFA-890F-178A61A35312}"/>
              </a:ext>
            </a:extLst>
          </p:cNvPr>
          <p:cNvSpPr/>
          <p:nvPr/>
        </p:nvSpPr>
        <p:spPr>
          <a:xfrm rot="11641774" flipV="1">
            <a:off x="7586310" y="3586843"/>
            <a:ext cx="1697785" cy="1399261"/>
          </a:xfrm>
          <a:prstGeom prst="arc">
            <a:avLst>
              <a:gd name="adj1" fmla="val 14076695"/>
              <a:gd name="adj2" fmla="val 20818972"/>
            </a:avLst>
          </a:prstGeom>
          <a:ln w="38100" cap="rnd">
            <a:solidFill>
              <a:srgbClr val="D52B1E"/>
            </a:solidFill>
            <a:headEnd type="stealth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103473 w 2206946"/>
                      <a:gd name="connsiteY0" fmla="*/ 0 h 1049446"/>
                      <a:gd name="connsiteX1" fmla="*/ 1630215 w 2206946"/>
                      <a:gd name="connsiteY1" fmla="*/ 63642 h 1049446"/>
                      <a:gd name="connsiteX2" fmla="*/ 2165855 w 2206946"/>
                      <a:gd name="connsiteY2" fmla="*/ 666583 h 1049446"/>
                      <a:gd name="connsiteX3" fmla="*/ 1103473 w 2206946"/>
                      <a:gd name="connsiteY3" fmla="*/ 524723 h 1049446"/>
                      <a:gd name="connsiteX4" fmla="*/ 1103473 w 2206946"/>
                      <a:gd name="connsiteY4" fmla="*/ 0 h 1049446"/>
                      <a:gd name="connsiteX0" fmla="*/ 1103473 w 2206946"/>
                      <a:gd name="connsiteY0" fmla="*/ 0 h 1049446"/>
                      <a:gd name="connsiteX1" fmla="*/ 1630215 w 2206946"/>
                      <a:gd name="connsiteY1" fmla="*/ 63642 h 1049446"/>
                      <a:gd name="connsiteX2" fmla="*/ 2165855 w 2206946"/>
                      <a:gd name="connsiteY2" fmla="*/ 666583 h 10494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206946" h="1049446" stroke="0" extrusionOk="0">
                        <a:moveTo>
                          <a:pt x="1103473" y="0"/>
                        </a:moveTo>
                        <a:cubicBezTo>
                          <a:pt x="1273363" y="-8699"/>
                          <a:pt x="1444497" y="30900"/>
                          <a:pt x="1630215" y="63642"/>
                        </a:cubicBezTo>
                        <a:cubicBezTo>
                          <a:pt x="2111717" y="186640"/>
                          <a:pt x="2262465" y="432145"/>
                          <a:pt x="2165855" y="666583"/>
                        </a:cubicBezTo>
                        <a:cubicBezTo>
                          <a:pt x="2037706" y="706396"/>
                          <a:pt x="1316785" y="624270"/>
                          <a:pt x="1103473" y="524723"/>
                        </a:cubicBezTo>
                        <a:cubicBezTo>
                          <a:pt x="1073195" y="438218"/>
                          <a:pt x="1144404" y="84114"/>
                          <a:pt x="1103473" y="0"/>
                        </a:cubicBezTo>
                        <a:close/>
                      </a:path>
                      <a:path w="2206946" h="1049446" fill="none" extrusionOk="0">
                        <a:moveTo>
                          <a:pt x="1103473" y="0"/>
                        </a:moveTo>
                        <a:cubicBezTo>
                          <a:pt x="1319392" y="3787"/>
                          <a:pt x="1482268" y="-6380"/>
                          <a:pt x="1630215" y="63642"/>
                        </a:cubicBezTo>
                        <a:cubicBezTo>
                          <a:pt x="2075768" y="179475"/>
                          <a:pt x="2289119" y="445833"/>
                          <a:pt x="2165855" y="666583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63500" dist="12700" dir="2700000" algn="tl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noProof="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EE7D92-9A85-42E1-B941-EA126F4DB39B}"/>
              </a:ext>
            </a:extLst>
          </p:cNvPr>
          <p:cNvSpPr/>
          <p:nvPr/>
        </p:nvSpPr>
        <p:spPr>
          <a:xfrm>
            <a:off x="5770238" y="6190712"/>
            <a:ext cx="1628972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algn="ctr"/>
            <a:r>
              <a:rPr lang="en-US" sz="2133" noProof="0" dirty="0"/>
              <a:t>Local signal</a:t>
            </a:r>
            <a:endParaRPr lang="en-US" sz="2400" noProof="0" dirty="0">
              <a:solidFill>
                <a:srgbClr val="E4111D"/>
              </a:solidFill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A38D484B-818F-2D49-8CFB-08CC9BC8A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76400"/>
            <a:ext cx="10638659" cy="1469580"/>
          </a:xfrm>
        </p:spPr>
        <p:txBody>
          <a:bodyPr>
            <a:noAutofit/>
          </a:bodyPr>
          <a:lstStyle/>
          <a:p>
            <a:r>
              <a:rPr lang="en-US" sz="4800" noProof="0" dirty="0"/>
              <a:t>The BLOOM program in CROCUS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6EB53D3-B705-420B-8190-99699510DD74}"/>
              </a:ext>
            </a:extLst>
          </p:cNvPr>
          <p:cNvSpPr txBox="1"/>
          <p:nvPr/>
        </p:nvSpPr>
        <p:spPr>
          <a:xfrm>
            <a:off x="8103394" y="6217385"/>
            <a:ext cx="180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noProof="0" dirty="0"/>
              <a:t>→</a:t>
            </a:r>
            <a:endParaRPr lang="en-US" noProof="0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B9D0D3-DC86-55B3-EEA6-E2AA8BA9C24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88763D-C5BF-85C6-043D-16114B6459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134" y="6003"/>
            <a:ext cx="1554841" cy="155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8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 animBg="1"/>
      <p:bldP spid="27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D9310-44E5-8DD2-E6E7-364D0DAA4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CB31B006-4343-2219-9F04-D44B552DB7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92678" y="578068"/>
                <a:ext cx="11052481" cy="6185987"/>
              </a:xfrm>
            </p:spPr>
            <p:txBody>
              <a:bodyPr>
                <a:normAutofit/>
              </a:bodyPr>
              <a:lstStyle/>
              <a:p>
                <a:endParaRPr lang="en-US" noProof="0" dirty="0"/>
              </a:p>
              <a:p>
                <a:r>
                  <a:rPr lang="en-US" noProof="0" dirty="0">
                    <a:latin typeface="+mn-lt"/>
                  </a:rPr>
                  <a:t>Neutron balance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noProof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noProof="0" smtClean="0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  <m:r>
                      <a:rPr lang="en-US" b="0" i="1" noProof="0" smtClean="0">
                        <a:latin typeface="Cambria Math" panose="02040503050406030204" pitchFamily="18" charset="0"/>
                      </a:rPr>
                      <m:t>=</m:t>
                    </m:r>
                    <m:box>
                      <m:boxPr>
                        <m:ctrlPr>
                          <a:rPr lang="en-US" b="0" i="1" noProof="0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b="0" i="1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noProof="0" smtClean="0">
                                <a:latin typeface="Cambria Math" panose="02040503050406030204" pitchFamily="18" charset="0"/>
                              </a:rPr>
                              <m:t>𝑁𝑒𝑢𝑡𝑟𝑜𝑛</m:t>
                            </m:r>
                            <m:r>
                              <a:rPr lang="en-US" b="0" i="1" noProof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noProof="0" smtClean="0">
                                <a:latin typeface="Cambria Math" panose="02040503050406030204" pitchFamily="18" charset="0"/>
                              </a:rPr>
                              <m:t>𝑝𝑟𝑜𝑑𝑢𝑐𝑡𝑖𝑜𝑛𝑠</m:t>
                            </m:r>
                          </m:num>
                          <m:den>
                            <m:r>
                              <a:rPr lang="en-US" b="0" i="1" noProof="0" smtClean="0">
                                <a:latin typeface="Cambria Math" panose="02040503050406030204" pitchFamily="18" charset="0"/>
                              </a:rPr>
                              <m:t>𝑁𝑒𝑢𝑡𝑟𝑜𝑛</m:t>
                            </m:r>
                            <m:r>
                              <a:rPr lang="en-US" b="0" i="1" noProof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noProof="0" smtClean="0">
                                <a:latin typeface="Cambria Math" panose="02040503050406030204" pitchFamily="18" charset="0"/>
                              </a:rPr>
                              <m:t>𝑎𝑏𝑠𝑜𝑟𝑏𝑠𝑖𝑜𝑛𝑠</m:t>
                            </m:r>
                            <m:r>
                              <a:rPr lang="en-US" b="0" i="1" noProof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noProof="0" smtClean="0">
                                <a:latin typeface="Cambria Math" panose="02040503050406030204" pitchFamily="18" charset="0"/>
                              </a:rPr>
                              <m:t>𝑙𝑜𝑠𝑠𝑒𝑠</m:t>
                            </m:r>
                          </m:den>
                        </m:f>
                      </m:e>
                    </m:box>
                  </m:oMath>
                </a14:m>
                <a:endParaRPr lang="en-US" noProof="0" dirty="0">
                  <a:latin typeface="+mn-lt"/>
                </a:endParaRPr>
              </a:p>
              <a:p>
                <a:pPr lvl="1"/>
                <a:r>
                  <a:rPr lang="en-US" noProof="0" dirty="0">
                    <a:latin typeface="+mn-lt"/>
                  </a:rPr>
                  <a:t>Criticality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 noProof="0" smtClean="0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  <m:r>
                      <a:rPr lang="en-US" b="0" i="1" noProof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noProof="0" dirty="0">
                  <a:latin typeface="+mn-lt"/>
                </a:endParaRPr>
              </a:p>
              <a:p>
                <a:r>
                  <a:rPr lang="en-US" noProof="0" dirty="0">
                    <a:latin typeface="+mn-lt"/>
                  </a:rPr>
                  <a:t>Reactivity : </a:t>
                </a:r>
                <a14:m>
                  <m:oMath xmlns:m="http://schemas.openxmlformats.org/officeDocument/2006/math">
                    <m:r>
                      <a:rPr lang="en-US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i="1" noProof="0" smtClean="0">
                        <a:latin typeface="Cambria Math" panose="02040503050406030204" pitchFamily="18" charset="0"/>
                      </a:rPr>
                      <m:t>=</m:t>
                    </m:r>
                    <m:box>
                      <m:boxPr>
                        <m:ctrlPr>
                          <a:rPr lang="en-US" i="1" noProof="0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i="1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noProof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i="1" noProof="0" smtClean="0">
                                    <a:latin typeface="Cambria Math" panose="02040503050406030204" pitchFamily="18" charset="0"/>
                                  </a:rPr>
                                  <m:t>𝑒𝑓𝑓</m:t>
                                </m:r>
                              </m:sub>
                            </m:sSub>
                            <m:r>
                              <a:rPr lang="en-US" b="0" i="1" noProof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noProof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i="1" noProof="0" smtClean="0">
                                    <a:latin typeface="Cambria Math" panose="02040503050406030204" pitchFamily="18" charset="0"/>
                                  </a:rPr>
                                  <m:t>𝑒𝑓𝑓</m:t>
                                </m:r>
                              </m:sub>
                            </m:sSub>
                          </m:den>
                        </m:f>
                      </m:e>
                    </m:box>
                  </m:oMath>
                </a14:m>
                <a:endParaRPr lang="en-US" noProof="0" dirty="0">
                  <a:latin typeface="+mn-lt"/>
                </a:endParaRPr>
              </a:p>
              <a:p>
                <a:r>
                  <a:rPr lang="en-US" noProof="0" dirty="0">
                    <a:latin typeface="+mn-lt"/>
                  </a:rPr>
                  <a:t>Reactivity worth : </a:t>
                </a:r>
                <a14:m>
                  <m:oMath xmlns:m="http://schemas.openxmlformats.org/officeDocument/2006/math">
                    <m:r>
                      <a:rPr lang="en-US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fr-CH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fr-CH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noProof="0" dirty="0">
                  <a:latin typeface="+mn-lt"/>
                </a:endParaRPr>
              </a:p>
              <a:p>
                <a:endParaRPr lang="en-US" noProof="0" dirty="0">
                  <a:latin typeface="+mn-lt"/>
                </a:endParaRPr>
              </a:p>
              <a:p>
                <a:r>
                  <a:rPr lang="en-US" dirty="0">
                    <a:latin typeface="+mn-lt"/>
                  </a:rPr>
                  <a:t>Equivalently we are measuring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fr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𝑒𝑓𝑓</m:t>
                        </m:r>
                        <m:r>
                          <a:rPr lang="fr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fr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=1.0000</m:t>
                    </m:r>
                    <m:r>
                      <a:rPr lang="fr-CH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𝑋𝑋</m:t>
                    </m:r>
                    <m:r>
                      <a:rPr lang="fr-CH" b="0" i="1" smtClean="0">
                        <a:solidFill>
                          <a:srgbClr val="239C2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</m:oMath>
                </a14:m>
                <a:endParaRPr lang="en-US" dirty="0">
                  <a:latin typeface="+mn-lt"/>
                </a:endParaRPr>
              </a:p>
              <a:p>
                <a:endParaRPr lang="en-US" noProof="0" dirty="0">
                  <a:latin typeface="+mn-lt"/>
                </a:endParaRPr>
              </a:p>
              <a:p>
                <a:r>
                  <a:rPr lang="en-US" noProof="0" dirty="0">
                    <a:latin typeface="+mn-lt"/>
                  </a:rPr>
                  <a:t>The precision on the measurement is limited the by quantized neutron population in core</a:t>
                </a:r>
              </a:p>
              <a:p>
                <a:pPr lvl="1"/>
                <a:r>
                  <a:rPr lang="en-US" b="1" noProof="0" dirty="0">
                    <a:latin typeface="+mn-lt"/>
                  </a:rPr>
                  <a:t>The intrinsic </a:t>
                </a:r>
                <a:r>
                  <a:rPr lang="en-US" b="1" dirty="0">
                    <a:latin typeface="+mn-lt"/>
                  </a:rPr>
                  <a:t>Pile-Noise</a:t>
                </a:r>
              </a:p>
              <a:p>
                <a:r>
                  <a:rPr lang="en-US" noProof="0" dirty="0">
                    <a:solidFill>
                      <a:srgbClr val="FF0000"/>
                    </a:solidFill>
                    <a:latin typeface="+mn-lt"/>
                  </a:rPr>
                  <a:t>How to ensure an experimental feedback ?</a:t>
                </a:r>
              </a:p>
              <a:p>
                <a:pPr lvl="1"/>
                <a:endParaRPr lang="en-US" noProof="0" dirty="0">
                  <a:latin typeface="+mn-lt"/>
                </a:endParaRPr>
              </a:p>
              <a:p>
                <a:endParaRPr lang="en-US" noProof="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CB31B006-4343-2219-9F04-D44B552DB7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92678" y="578068"/>
                <a:ext cx="11052481" cy="6185987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re 6">
            <a:extLst>
              <a:ext uri="{FF2B5EF4-FFF2-40B4-BE49-F238E27FC236}">
                <a16:creationId xmlns:a16="http://schemas.microsoft.com/office/drawing/2014/main" id="{D7DE9C24-AE41-01A6-2514-21C07A9D7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76400"/>
            <a:ext cx="10638659" cy="716054"/>
          </a:xfrm>
        </p:spPr>
        <p:txBody>
          <a:bodyPr>
            <a:noAutofit/>
          </a:bodyPr>
          <a:lstStyle/>
          <a:p>
            <a:r>
              <a:rPr lang="en-US" sz="4800" noProof="0" dirty="0"/>
              <a:t>Reactivity 101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96CB1DD-934F-BEED-DC77-7C48D2AF92D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	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B0B3156-A332-126C-CF0B-497D62782C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134" y="6003"/>
            <a:ext cx="1554841" cy="1554841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80E343A-6B42-2B54-4D28-5D5DC0A5520F}"/>
              </a:ext>
            </a:extLst>
          </p:cNvPr>
          <p:cNvGrpSpPr/>
          <p:nvPr/>
        </p:nvGrpSpPr>
        <p:grpSpPr>
          <a:xfrm>
            <a:off x="6910320" y="2661447"/>
            <a:ext cx="1462901" cy="1009614"/>
            <a:chOff x="6801463" y="2669757"/>
            <a:chExt cx="1462901" cy="1009614"/>
          </a:xfrm>
        </p:grpSpPr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D9A088B9-0B6B-DD07-FA1D-45D8BE3435B7}"/>
                </a:ext>
              </a:extLst>
            </p:cNvPr>
            <p:cNvCxnSpPr/>
            <p:nvPr/>
          </p:nvCxnSpPr>
          <p:spPr>
            <a:xfrm>
              <a:off x="7532914" y="3055257"/>
              <a:ext cx="0" cy="62411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F86B00E-182C-7D47-C943-2E704B1908BB}"/>
                </a:ext>
              </a:extLst>
            </p:cNvPr>
            <p:cNvSpPr txBox="1"/>
            <p:nvPr/>
          </p:nvSpPr>
          <p:spPr>
            <a:xfrm>
              <a:off x="6801463" y="2669757"/>
              <a:ext cx="14629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Aimed effect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20E78F2-CF0F-DA51-3DEE-42BB41697509}"/>
              </a:ext>
            </a:extLst>
          </p:cNvPr>
          <p:cNvSpPr txBox="1"/>
          <p:nvPr/>
        </p:nvSpPr>
        <p:spPr>
          <a:xfrm>
            <a:off x="7157063" y="4207944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39C23"/>
                </a:solidFill>
              </a:rPr>
              <a:t>Aimed precision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88CCAE2-5247-8F76-4FE7-0CFCF12F3B7D}"/>
              </a:ext>
            </a:extLst>
          </p:cNvPr>
          <p:cNvCxnSpPr/>
          <p:nvPr/>
        </p:nvCxnSpPr>
        <p:spPr>
          <a:xfrm flipV="1">
            <a:off x="7924800" y="3947886"/>
            <a:ext cx="0" cy="319314"/>
          </a:xfrm>
          <a:prstGeom prst="straightConnector1">
            <a:avLst/>
          </a:prstGeom>
          <a:ln w="28575">
            <a:solidFill>
              <a:srgbClr val="239C2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977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931AA-E348-694A-92E4-0EB70F139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DEAA963C-A4FC-7BD1-F2B9-A6B37EE35159}"/>
              </a:ext>
            </a:extLst>
          </p:cNvPr>
          <p:cNvGrpSpPr/>
          <p:nvPr/>
        </p:nvGrpSpPr>
        <p:grpSpPr>
          <a:xfrm>
            <a:off x="7118893" y="2188607"/>
            <a:ext cx="4862900" cy="3323978"/>
            <a:chOff x="7118893" y="2188607"/>
            <a:chExt cx="4862900" cy="3323978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C97DBDC5-636D-1CB6-B503-9A06F718EA54}"/>
                </a:ext>
              </a:extLst>
            </p:cNvPr>
            <p:cNvGrpSpPr/>
            <p:nvPr/>
          </p:nvGrpSpPr>
          <p:grpSpPr>
            <a:xfrm>
              <a:off x="7118893" y="2188607"/>
              <a:ext cx="4532291" cy="3323978"/>
              <a:chOff x="5256758" y="3161855"/>
              <a:chExt cx="3399218" cy="2492983"/>
            </a:xfrm>
          </p:grpSpPr>
          <p:pic>
            <p:nvPicPr>
              <p:cNvPr id="69" name="Picture 4">
                <a:extLst>
                  <a:ext uri="{FF2B5EF4-FFF2-40B4-BE49-F238E27FC236}">
                    <a16:creationId xmlns:a16="http://schemas.microsoft.com/office/drawing/2014/main" id="{10A1C317-F76C-58E0-570F-15FD661379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9508" r="53307" b="7720"/>
              <a:stretch/>
            </p:blipFill>
            <p:spPr bwMode="auto">
              <a:xfrm>
                <a:off x="5915025" y="3211884"/>
                <a:ext cx="2740951" cy="2442954"/>
              </a:xfrm>
              <a:prstGeom prst="rect">
                <a:avLst/>
              </a:prstGeom>
            </p:spPr>
          </p:pic>
          <p:sp>
            <p:nvSpPr>
              <p:cNvPr id="70" name="ZoneTexte 12">
                <a:extLst>
                  <a:ext uri="{FF2B5EF4-FFF2-40B4-BE49-F238E27FC236}">
                    <a16:creationId xmlns:a16="http://schemas.microsoft.com/office/drawing/2014/main" id="{06B4F9AE-0706-D571-0338-E5486B2D234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881895" y="3674937"/>
                <a:ext cx="1157626" cy="407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Reaction rate</a:t>
                </a:r>
              </a:p>
              <a:p>
                <a:pPr algn="ctr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(</a:t>
                </a:r>
                <a:r>
                  <a:rPr lang="en-US" sz="1467" noProof="0" dirty="0" err="1">
                    <a:solidFill>
                      <a:prstClr val="black"/>
                    </a:solidFill>
                    <a:ea typeface="Verdana"/>
                    <a:cs typeface="Verdana"/>
                  </a:rPr>
                  <a:t>a.u</a:t>
                </a: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.) </a:t>
                </a:r>
              </a:p>
            </p:txBody>
          </p:sp>
          <p:sp>
            <p:nvSpPr>
              <p:cNvPr id="71" name="ZoneTexte 12">
                <a:extLst>
                  <a:ext uri="{FF2B5EF4-FFF2-40B4-BE49-F238E27FC236}">
                    <a16:creationId xmlns:a16="http://schemas.microsoft.com/office/drawing/2014/main" id="{B972EC46-030F-E8C8-8A3D-23FBD8A43F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0351" y="4378983"/>
                <a:ext cx="341680" cy="12294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15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10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5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0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-5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-10</a:t>
                </a:r>
              </a:p>
            </p:txBody>
          </p:sp>
          <p:sp>
            <p:nvSpPr>
              <p:cNvPr id="72" name="ZoneTexte 12">
                <a:extLst>
                  <a:ext uri="{FF2B5EF4-FFF2-40B4-BE49-F238E27FC236}">
                    <a16:creationId xmlns:a16="http://schemas.microsoft.com/office/drawing/2014/main" id="{3D6CE7B5-3BAC-96A5-5B4D-BD594A02420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874806" y="4844416"/>
                <a:ext cx="1171808" cy="407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Variation</a:t>
                </a:r>
              </a:p>
              <a:p>
                <a:pPr algn="ctr" defTabSz="1219170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(%) </a:t>
                </a:r>
              </a:p>
            </p:txBody>
          </p:sp>
          <p:sp>
            <p:nvSpPr>
              <p:cNvPr id="73" name="ZoneTexte 12">
                <a:extLst>
                  <a:ext uri="{FF2B5EF4-FFF2-40B4-BE49-F238E27FC236}">
                    <a16:creationId xmlns:a16="http://schemas.microsoft.com/office/drawing/2014/main" id="{0B233A4E-B584-E70D-A1E2-B1DD0C98AD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7564" y="3161855"/>
                <a:ext cx="334467" cy="12294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1.2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1.0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0.8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0.6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0.4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0.2</a:t>
                </a:r>
              </a:p>
            </p:txBody>
          </p: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5A48C1-B22C-DF51-82C4-57D2CC837DED}"/>
                </a:ext>
              </a:extLst>
            </p:cNvPr>
            <p:cNvSpPr/>
            <p:nvPr/>
          </p:nvSpPr>
          <p:spPr>
            <a:xfrm>
              <a:off x="7118893" y="3939261"/>
              <a:ext cx="4862900" cy="15695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E6196F6-072E-AB98-9018-8EFA5675FCC9}"/>
                </a:ext>
              </a:extLst>
            </p:cNvPr>
            <p:cNvSpPr/>
            <p:nvPr/>
          </p:nvSpPr>
          <p:spPr>
            <a:xfrm>
              <a:off x="7516669" y="3764357"/>
              <a:ext cx="488923" cy="3956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64FEF4A3-CE05-D1D1-C564-54BF23F24E24}"/>
                </a:ext>
              </a:extLst>
            </p:cNvPr>
            <p:cNvGrpSpPr/>
            <p:nvPr/>
          </p:nvGrpSpPr>
          <p:grpSpPr>
            <a:xfrm>
              <a:off x="7671214" y="3890766"/>
              <a:ext cx="4147102" cy="318101"/>
              <a:chOff x="7671214" y="5422386"/>
              <a:chExt cx="4147102" cy="318101"/>
            </a:xfrm>
          </p:grpSpPr>
          <p:sp>
            <p:nvSpPr>
              <p:cNvPr id="5" name="ZoneTexte 12">
                <a:extLst>
                  <a:ext uri="{FF2B5EF4-FFF2-40B4-BE49-F238E27FC236}">
                    <a16:creationId xmlns:a16="http://schemas.microsoft.com/office/drawing/2014/main" id="{D865555A-1F4F-0A28-0FD1-97AC542D2D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1214" y="5422387"/>
                <a:ext cx="725229" cy="31810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 defTabSz="776798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Entry</a:t>
                </a:r>
              </a:p>
            </p:txBody>
          </p:sp>
          <p:sp>
            <p:nvSpPr>
              <p:cNvPr id="6" name="ZoneTexte 12">
                <a:extLst>
                  <a:ext uri="{FF2B5EF4-FFF2-40B4-BE49-F238E27FC236}">
                    <a16:creationId xmlns:a16="http://schemas.microsoft.com/office/drawing/2014/main" id="{027C033B-404E-63F4-B5CB-095395108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0138" y="5422386"/>
                <a:ext cx="725229" cy="31810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 defTabSz="776798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2</a:t>
                </a:r>
              </a:p>
            </p:txBody>
          </p:sp>
          <p:sp>
            <p:nvSpPr>
              <p:cNvPr id="7" name="ZoneTexte 12">
                <a:extLst>
                  <a:ext uri="{FF2B5EF4-FFF2-40B4-BE49-F238E27FC236}">
                    <a16:creationId xmlns:a16="http://schemas.microsoft.com/office/drawing/2014/main" id="{CD7AA0DB-3D90-C493-2C00-F59005D24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8928" y="5422386"/>
                <a:ext cx="725229" cy="31810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 defTabSz="776798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4</a:t>
                </a:r>
              </a:p>
            </p:txBody>
          </p:sp>
          <p:sp>
            <p:nvSpPr>
              <p:cNvPr id="9" name="ZoneTexte 12">
                <a:extLst>
                  <a:ext uri="{FF2B5EF4-FFF2-40B4-BE49-F238E27FC236}">
                    <a16:creationId xmlns:a16="http://schemas.microsoft.com/office/drawing/2014/main" id="{50C5728F-0E54-593F-A9C8-62B16BDCDE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57717" y="5422386"/>
                <a:ext cx="725229" cy="31810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 defTabSz="776798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6</a:t>
                </a:r>
              </a:p>
            </p:txBody>
          </p:sp>
          <p:sp>
            <p:nvSpPr>
              <p:cNvPr id="11" name="ZoneTexte 12">
                <a:extLst>
                  <a:ext uri="{FF2B5EF4-FFF2-40B4-BE49-F238E27FC236}">
                    <a16:creationId xmlns:a16="http://schemas.microsoft.com/office/drawing/2014/main" id="{5EA80061-B962-5940-A89A-DCC204C598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16506" y="5422386"/>
                <a:ext cx="725229" cy="31810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 defTabSz="776798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8</a:t>
                </a:r>
              </a:p>
            </p:txBody>
          </p:sp>
          <p:sp>
            <p:nvSpPr>
              <p:cNvPr id="12" name="ZoneTexte 12">
                <a:extLst>
                  <a:ext uri="{FF2B5EF4-FFF2-40B4-BE49-F238E27FC236}">
                    <a16:creationId xmlns:a16="http://schemas.microsoft.com/office/drawing/2014/main" id="{51D7FE52-A194-8703-0087-367BDC1CD9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93087" y="5422386"/>
                <a:ext cx="725229" cy="31810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 defTabSz="776798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Exit</a:t>
                </a:r>
              </a:p>
            </p:txBody>
          </p:sp>
        </p:grpSp>
        <p:sp>
          <p:nvSpPr>
            <p:cNvPr id="15" name="ZoneTexte 12">
              <a:extLst>
                <a:ext uri="{FF2B5EF4-FFF2-40B4-BE49-F238E27FC236}">
                  <a16:creationId xmlns:a16="http://schemas.microsoft.com/office/drawing/2014/main" id="{F6E66914-7B84-5889-C572-5ABA6821C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5592" y="4163718"/>
              <a:ext cx="3476108" cy="318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defRPr/>
              </a:pPr>
              <a:r>
                <a:rPr lang="en-US" sz="1467" noProof="0" dirty="0">
                  <a:solidFill>
                    <a:prstClr val="black"/>
                  </a:solidFill>
                  <a:ea typeface="Verdana"/>
                  <a:cs typeface="Verdana"/>
                </a:rPr>
                <a:t>Dosimeter position in the reflector</a:t>
              </a:r>
            </a:p>
          </p:txBody>
        </p:sp>
      </p:grp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0B22976-C8B2-160A-7337-8CAB6E410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4030" y="859417"/>
            <a:ext cx="5924467" cy="55584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noProof="0" dirty="0"/>
              <a:t>Relating XS uncertainty distribution with measured reaction rates/reactivity worths using </a:t>
            </a:r>
            <a:r>
              <a:rPr lang="en-US" noProof="0" dirty="0">
                <a:solidFill>
                  <a:srgbClr val="E30613"/>
                </a:solidFill>
              </a:rPr>
              <a:t>Total Monte Carlo </a:t>
            </a:r>
            <a:r>
              <a:rPr lang="en-US" noProof="0" dirty="0"/>
              <a:t>and </a:t>
            </a:r>
            <a:r>
              <a:rPr lang="en-US" noProof="0" dirty="0">
                <a:solidFill>
                  <a:srgbClr val="E30613"/>
                </a:solidFill>
              </a:rPr>
              <a:t>Correlated Sampling</a:t>
            </a:r>
            <a:r>
              <a:rPr lang="en-US" baseline="30000" noProof="0" dirty="0"/>
              <a:t>1,2</a:t>
            </a:r>
          </a:p>
        </p:txBody>
      </p:sp>
      <p:sp>
        <p:nvSpPr>
          <p:cNvPr id="23" name="Titre 2">
            <a:extLst>
              <a:ext uri="{FF2B5EF4-FFF2-40B4-BE49-F238E27FC236}">
                <a16:creationId xmlns:a16="http://schemas.microsoft.com/office/drawing/2014/main" id="{318A8AEE-BE46-6A21-6981-D24E94ADD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1" y="174710"/>
            <a:ext cx="11173068" cy="752852"/>
          </a:xfrm>
        </p:spPr>
        <p:txBody>
          <a:bodyPr>
            <a:normAutofit/>
          </a:bodyPr>
          <a:lstStyle/>
          <a:p>
            <a:r>
              <a:rPr lang="en-US" sz="4800" noProof="0" dirty="0"/>
              <a:t>Design by uncertainty propagation</a:t>
            </a:r>
          </a:p>
        </p:txBody>
      </p:sp>
      <p:sp>
        <p:nvSpPr>
          <p:cNvPr id="32" name="ZoneTexte 12">
            <a:extLst>
              <a:ext uri="{FF2B5EF4-FFF2-40B4-BE49-F238E27FC236}">
                <a16:creationId xmlns:a16="http://schemas.microsoft.com/office/drawing/2014/main" id="{267A7C1A-C03D-2765-D313-FD8745CEE8E0}"/>
              </a:ext>
            </a:extLst>
          </p:cNvPr>
          <p:cNvSpPr>
            <a:spLocks/>
          </p:cNvSpPr>
          <p:nvPr/>
        </p:nvSpPr>
        <p:spPr bwMode="auto">
          <a:xfrm>
            <a:off x="2290707" y="5680483"/>
            <a:ext cx="402950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>
              <a:defRPr/>
            </a:pPr>
            <a:r>
              <a:rPr lang="en-US" sz="1467" baseline="30000" noProof="0" dirty="0">
                <a:solidFill>
                  <a:prstClr val="black"/>
                </a:solidFill>
                <a:ea typeface="Verdana"/>
                <a:cs typeface="Verdana"/>
              </a:rPr>
              <a:t>56</a:t>
            </a:r>
            <a:r>
              <a:rPr lang="en-US" sz="1467" noProof="0" dirty="0">
                <a:solidFill>
                  <a:prstClr val="black"/>
                </a:solidFill>
                <a:ea typeface="Verdana"/>
                <a:cs typeface="Verdana"/>
              </a:rPr>
              <a:t>Fe cross sections dispersion in TENDL 2017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84BFDF5-25A3-042B-68E1-7C4F666B881F}"/>
              </a:ext>
            </a:extLst>
          </p:cNvPr>
          <p:cNvGrpSpPr/>
          <p:nvPr/>
        </p:nvGrpSpPr>
        <p:grpSpPr>
          <a:xfrm>
            <a:off x="1402328" y="2295897"/>
            <a:ext cx="5097691" cy="3344676"/>
            <a:chOff x="969335" y="3130742"/>
            <a:chExt cx="3823268" cy="2508507"/>
          </a:xfrm>
        </p:grpSpPr>
        <p:pic>
          <p:nvPicPr>
            <p:cNvPr id="34" name="Picture 14">
              <a:extLst>
                <a:ext uri="{FF2B5EF4-FFF2-40B4-BE49-F238E27FC236}">
                  <a16:creationId xmlns:a16="http://schemas.microsoft.com/office/drawing/2014/main" id="{C3CB9A0A-5FEB-109F-23A3-3E7DD041E6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647" b="7348"/>
            <a:stretch/>
          </p:blipFill>
          <p:spPr bwMode="auto">
            <a:xfrm>
              <a:off x="1217221" y="3130742"/>
              <a:ext cx="3575382" cy="2324702"/>
            </a:xfrm>
            <a:prstGeom prst="rect">
              <a:avLst/>
            </a:prstGeom>
          </p:spPr>
        </p:pic>
        <p:sp>
          <p:nvSpPr>
            <p:cNvPr id="35" name="ZoneTexte 12">
              <a:extLst>
                <a:ext uri="{FF2B5EF4-FFF2-40B4-BE49-F238E27FC236}">
                  <a16:creationId xmlns:a16="http://schemas.microsoft.com/office/drawing/2014/main" id="{4961F638-2FD7-4947-E158-65BC2A0D3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3601" y="5400674"/>
              <a:ext cx="1132574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defRPr/>
              </a:pPr>
              <a:r>
                <a:rPr lang="en-US" sz="1467" noProof="0" dirty="0">
                  <a:solidFill>
                    <a:prstClr val="black"/>
                  </a:solidFill>
                  <a:ea typeface="Verdana"/>
                  <a:cs typeface="Verdana"/>
                </a:rPr>
                <a:t>Energy (MeV)</a:t>
              </a:r>
            </a:p>
          </p:txBody>
        </p:sp>
        <p:sp>
          <p:nvSpPr>
            <p:cNvPr id="36" name="ZoneTexte 12">
              <a:extLst>
                <a:ext uri="{FF2B5EF4-FFF2-40B4-BE49-F238E27FC236}">
                  <a16:creationId xmlns:a16="http://schemas.microsoft.com/office/drawing/2014/main" id="{86BD615D-2322-5D98-09F0-D7C36C760E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1554" y="4165992"/>
              <a:ext cx="2134137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defRPr/>
              </a:pPr>
              <a:r>
                <a:rPr lang="en-US" sz="1467" noProof="0" dirty="0">
                  <a:solidFill>
                    <a:prstClr val="black"/>
                  </a:solidFill>
                  <a:ea typeface="Verdana"/>
                  <a:cs typeface="Verdana"/>
                </a:rPr>
                <a:t>Cross section (barn)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C883169-D374-FA85-355C-39D146964132}"/>
              </a:ext>
            </a:extLst>
          </p:cNvPr>
          <p:cNvGrpSpPr/>
          <p:nvPr/>
        </p:nvGrpSpPr>
        <p:grpSpPr>
          <a:xfrm>
            <a:off x="7977728" y="1408452"/>
            <a:ext cx="3391312" cy="935466"/>
            <a:chOff x="9279081" y="2038424"/>
            <a:chExt cx="2389909" cy="566268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31B1AB5-A927-A522-4078-ED1AA5CEFC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7910" r="4957" b="9416"/>
            <a:stretch/>
          </p:blipFill>
          <p:spPr>
            <a:xfrm>
              <a:off x="9279081" y="2317942"/>
              <a:ext cx="2389909" cy="28675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04B9CDB3-A5E1-6432-15B1-5992457EA40D}"/>
                </a:ext>
              </a:extLst>
            </p:cNvPr>
            <p:cNvSpPr txBox="1"/>
            <p:nvPr/>
          </p:nvSpPr>
          <p:spPr>
            <a:xfrm>
              <a:off x="9404097" y="2038424"/>
              <a:ext cx="2234009" cy="29809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endParaRPr lang="en-US" sz="1400" noProof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12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←fuel              PETALE          reflector→</a:t>
              </a:r>
            </a:p>
          </p:txBody>
        </p:sp>
      </p:grpSp>
      <p:sp>
        <p:nvSpPr>
          <p:cNvPr id="10" name="Espace réservé de la date 6">
            <a:extLst>
              <a:ext uri="{FF2B5EF4-FFF2-40B4-BE49-F238E27FC236}">
                <a16:creationId xmlns:a16="http://schemas.microsoft.com/office/drawing/2014/main" id="{451F3B42-E765-EE0D-41B4-721955AFB3DF}"/>
              </a:ext>
            </a:extLst>
          </p:cNvPr>
          <p:cNvSpPr txBox="1">
            <a:spLocks/>
          </p:cNvSpPr>
          <p:nvPr/>
        </p:nvSpPr>
        <p:spPr>
          <a:xfrm rot="16200000">
            <a:off x="-1689519" y="3571816"/>
            <a:ext cx="4741334" cy="121536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800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33" b="0" i="0" u="none" strike="noStrike" kern="1200" cap="none" spc="0" normalizeH="0" baseline="0" noProof="0" dirty="0">
              <a:ln>
                <a:noFill/>
              </a:ln>
              <a:solidFill>
                <a:srgbClr val="E306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CA0CD28-FCB6-9FF4-BDE2-6E032E06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pic>
        <p:nvPicPr>
          <p:cNvPr id="18" name="Image 17" descr="Une image contenant texte, fleur, conception&#10;&#10;Le contenu généré par l’IA peut être incorrect.">
            <a:extLst>
              <a:ext uri="{FF2B5EF4-FFF2-40B4-BE49-F238E27FC236}">
                <a16:creationId xmlns:a16="http://schemas.microsoft.com/office/drawing/2014/main" id="{794F50CE-EEED-EEF2-B765-A42C6F5D59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5394" r="7858" b="24606"/>
          <a:stretch>
            <a:fillRect/>
          </a:stretch>
        </p:blipFill>
        <p:spPr>
          <a:xfrm>
            <a:off x="10617854" y="0"/>
            <a:ext cx="1574146" cy="1307369"/>
          </a:xfrm>
          <a:prstGeom prst="rect">
            <a:avLst/>
          </a:prstGeom>
        </p:spPr>
      </p:pic>
      <p:pic>
        <p:nvPicPr>
          <p:cNvPr id="74" name="Image 20">
            <a:extLst>
              <a:ext uri="{FF2B5EF4-FFF2-40B4-BE49-F238E27FC236}">
                <a16:creationId xmlns:a16="http://schemas.microsoft.com/office/drawing/2014/main" id="{76F54538-4849-1EE1-F334-ED1A6AB64F7C}"/>
              </a:ext>
            </a:extLst>
          </p:cNvPr>
          <p:cNvPicPr/>
          <p:nvPr/>
        </p:nvPicPr>
        <p:blipFill>
          <a:blip r:embed="rId6"/>
          <a:stretch/>
        </p:blipFill>
        <p:spPr bwMode="auto">
          <a:xfrm rot="20790183">
            <a:off x="6202787" y="2198358"/>
            <a:ext cx="2002599" cy="497057"/>
          </a:xfrm>
          <a:prstGeom prst="rect">
            <a:avLst/>
          </a:prstGeom>
          <a:effectLst>
            <a:outerShdw blurRad="63500" sx="103000" sy="103000" algn="ctr" rotWithShape="0">
              <a:schemeClr val="bg1"/>
            </a:outerShdw>
          </a:effectLst>
        </p:spPr>
      </p:pic>
    </p:spTree>
    <p:extLst>
      <p:ext uri="{BB962C8B-B14F-4D97-AF65-F5344CB8AC3E}">
        <p14:creationId xmlns:p14="http://schemas.microsoft.com/office/powerpoint/2010/main" val="255550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3F13B-6CF6-95A4-45DA-BFEE75401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1D1E9F4-0A69-A9D4-43E9-EEA1041F1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497" y="1041861"/>
            <a:ext cx="5952000" cy="5376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noProof="0" dirty="0"/>
              <a:t>Relating XS uncertainty distribution with measured reaction rates using </a:t>
            </a:r>
            <a:r>
              <a:rPr lang="en-US" noProof="0" dirty="0">
                <a:solidFill>
                  <a:srgbClr val="E30613"/>
                </a:solidFill>
              </a:rPr>
              <a:t>Total Monte Carlo </a:t>
            </a:r>
            <a:r>
              <a:rPr lang="en-US" noProof="0" dirty="0"/>
              <a:t>and </a:t>
            </a:r>
            <a:r>
              <a:rPr lang="en-US" noProof="0" dirty="0">
                <a:solidFill>
                  <a:srgbClr val="E30613"/>
                </a:solidFill>
              </a:rPr>
              <a:t>Correlated Sampling</a:t>
            </a:r>
            <a:r>
              <a:rPr lang="en-US" baseline="30000" noProof="0" dirty="0"/>
              <a:t>1,2</a:t>
            </a:r>
          </a:p>
        </p:txBody>
      </p:sp>
      <p:sp>
        <p:nvSpPr>
          <p:cNvPr id="23" name="Titre 2">
            <a:extLst>
              <a:ext uri="{FF2B5EF4-FFF2-40B4-BE49-F238E27FC236}">
                <a16:creationId xmlns:a16="http://schemas.microsoft.com/office/drawing/2014/main" id="{B4D3BC10-2917-B447-6663-4F00A4A0D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1" y="174710"/>
            <a:ext cx="11173068" cy="752852"/>
          </a:xfrm>
        </p:spPr>
        <p:txBody>
          <a:bodyPr>
            <a:normAutofit/>
          </a:bodyPr>
          <a:lstStyle/>
          <a:p>
            <a:r>
              <a:rPr lang="en-US" sz="4800" noProof="0" dirty="0"/>
              <a:t>Design by uncertainty propagation</a:t>
            </a:r>
          </a:p>
        </p:txBody>
      </p:sp>
      <p:sp>
        <p:nvSpPr>
          <p:cNvPr id="31" name="ZoneTexte 12">
            <a:extLst>
              <a:ext uri="{FF2B5EF4-FFF2-40B4-BE49-F238E27FC236}">
                <a16:creationId xmlns:a16="http://schemas.microsoft.com/office/drawing/2014/main" id="{8736A7A8-9A0F-DA2B-285F-D37CAE2EB172}"/>
              </a:ext>
            </a:extLst>
          </p:cNvPr>
          <p:cNvSpPr>
            <a:spLocks/>
          </p:cNvSpPr>
          <p:nvPr/>
        </p:nvSpPr>
        <p:spPr bwMode="auto">
          <a:xfrm>
            <a:off x="7929271" y="5868933"/>
            <a:ext cx="3628747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1467" noProof="0" dirty="0">
                <a:solidFill>
                  <a:prstClr val="black"/>
                </a:solidFill>
                <a:ea typeface="Verdana"/>
                <a:cs typeface="Verdana"/>
              </a:rPr>
              <a:t>Reaction rate distributions with In(n,γ) </a:t>
            </a:r>
            <a:endParaRPr lang="en-US" sz="1467" noProof="0" dirty="0">
              <a:solidFill>
                <a:prstClr val="black"/>
              </a:solidFill>
            </a:endParaRPr>
          </a:p>
          <a:p>
            <a:pPr algn="ctr" defTabSz="1219170">
              <a:defRPr/>
            </a:pPr>
            <a:r>
              <a:rPr lang="en-US" sz="1467" noProof="0" dirty="0">
                <a:solidFill>
                  <a:prstClr val="black"/>
                </a:solidFill>
                <a:ea typeface="Verdana"/>
                <a:cs typeface="Verdana"/>
              </a:rPr>
              <a:t>in the iron metal reflector (128 ACE files)</a:t>
            </a:r>
          </a:p>
        </p:txBody>
      </p:sp>
      <p:sp>
        <p:nvSpPr>
          <p:cNvPr id="32" name="ZoneTexte 12">
            <a:extLst>
              <a:ext uri="{FF2B5EF4-FFF2-40B4-BE49-F238E27FC236}">
                <a16:creationId xmlns:a16="http://schemas.microsoft.com/office/drawing/2014/main" id="{1DC8800F-3DBC-C780-CB6E-83F49E4E4A6F}"/>
              </a:ext>
            </a:extLst>
          </p:cNvPr>
          <p:cNvSpPr>
            <a:spLocks/>
          </p:cNvSpPr>
          <p:nvPr/>
        </p:nvSpPr>
        <p:spPr bwMode="auto">
          <a:xfrm>
            <a:off x="2290707" y="5680483"/>
            <a:ext cx="402950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>
              <a:defRPr/>
            </a:pPr>
            <a:r>
              <a:rPr lang="en-US" sz="1467" baseline="30000" noProof="0" dirty="0">
                <a:solidFill>
                  <a:prstClr val="black"/>
                </a:solidFill>
                <a:ea typeface="Verdana"/>
                <a:cs typeface="Verdana"/>
              </a:rPr>
              <a:t>56</a:t>
            </a:r>
            <a:r>
              <a:rPr lang="en-US" sz="1467" noProof="0" dirty="0">
                <a:solidFill>
                  <a:prstClr val="black"/>
                </a:solidFill>
                <a:ea typeface="Verdana"/>
                <a:cs typeface="Verdana"/>
              </a:rPr>
              <a:t>Fe cross sections dispersion in TENDL 2017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3C44170-4719-8168-EFE1-CDD8E86C2480}"/>
              </a:ext>
            </a:extLst>
          </p:cNvPr>
          <p:cNvGrpSpPr/>
          <p:nvPr/>
        </p:nvGrpSpPr>
        <p:grpSpPr>
          <a:xfrm>
            <a:off x="1402328" y="2295897"/>
            <a:ext cx="5097691" cy="3344676"/>
            <a:chOff x="969335" y="3130742"/>
            <a:chExt cx="3823268" cy="2508507"/>
          </a:xfrm>
        </p:grpSpPr>
        <p:pic>
          <p:nvPicPr>
            <p:cNvPr id="34" name="Picture 14">
              <a:extLst>
                <a:ext uri="{FF2B5EF4-FFF2-40B4-BE49-F238E27FC236}">
                  <a16:creationId xmlns:a16="http://schemas.microsoft.com/office/drawing/2014/main" id="{F656E164-755C-4B67-A49C-3C22DE908C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647" b="7348"/>
            <a:stretch/>
          </p:blipFill>
          <p:spPr bwMode="auto">
            <a:xfrm>
              <a:off x="1217221" y="3130742"/>
              <a:ext cx="3575382" cy="2324702"/>
            </a:xfrm>
            <a:prstGeom prst="rect">
              <a:avLst/>
            </a:prstGeom>
          </p:spPr>
        </p:pic>
        <p:sp>
          <p:nvSpPr>
            <p:cNvPr id="35" name="ZoneTexte 12">
              <a:extLst>
                <a:ext uri="{FF2B5EF4-FFF2-40B4-BE49-F238E27FC236}">
                  <a16:creationId xmlns:a16="http://schemas.microsoft.com/office/drawing/2014/main" id="{DDCDF8E0-0F4C-BD62-B6A0-7E9C5D0B3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3601" y="5400674"/>
              <a:ext cx="1132574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defRPr/>
              </a:pPr>
              <a:r>
                <a:rPr lang="en-US" sz="1467" noProof="0" dirty="0">
                  <a:solidFill>
                    <a:prstClr val="black"/>
                  </a:solidFill>
                  <a:ea typeface="Verdana"/>
                  <a:cs typeface="Verdana"/>
                </a:rPr>
                <a:t>Energy (MeV)</a:t>
              </a:r>
            </a:p>
          </p:txBody>
        </p:sp>
        <p:sp>
          <p:nvSpPr>
            <p:cNvPr id="36" name="ZoneTexte 12">
              <a:extLst>
                <a:ext uri="{FF2B5EF4-FFF2-40B4-BE49-F238E27FC236}">
                  <a16:creationId xmlns:a16="http://schemas.microsoft.com/office/drawing/2014/main" id="{460BCA78-8A46-E798-0175-B9055CD17E6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1554" y="4165992"/>
              <a:ext cx="2134137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defRPr/>
              </a:pPr>
              <a:r>
                <a:rPr lang="en-US" sz="1467" noProof="0" dirty="0">
                  <a:solidFill>
                    <a:prstClr val="black"/>
                  </a:solidFill>
                  <a:ea typeface="Verdana"/>
                  <a:cs typeface="Verdana"/>
                </a:rPr>
                <a:t>Cross section (barn)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60F664E-B3E8-60DD-73BC-E638FF435265}"/>
              </a:ext>
            </a:extLst>
          </p:cNvPr>
          <p:cNvGrpSpPr/>
          <p:nvPr/>
        </p:nvGrpSpPr>
        <p:grpSpPr>
          <a:xfrm>
            <a:off x="7118893" y="2188607"/>
            <a:ext cx="4699423" cy="3718151"/>
            <a:chOff x="5256758" y="3161855"/>
            <a:chExt cx="3524567" cy="2788613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59617FEB-139D-EB5D-E30D-CF542347E484}"/>
                </a:ext>
              </a:extLst>
            </p:cNvPr>
            <p:cNvGrpSpPr/>
            <p:nvPr/>
          </p:nvGrpSpPr>
          <p:grpSpPr>
            <a:xfrm>
              <a:off x="5256758" y="3161855"/>
              <a:ext cx="3399218" cy="2492983"/>
              <a:chOff x="5256758" y="3161855"/>
              <a:chExt cx="3399218" cy="2492983"/>
            </a:xfrm>
          </p:grpSpPr>
          <p:pic>
            <p:nvPicPr>
              <p:cNvPr id="69" name="Picture 4">
                <a:extLst>
                  <a:ext uri="{FF2B5EF4-FFF2-40B4-BE49-F238E27FC236}">
                    <a16:creationId xmlns:a16="http://schemas.microsoft.com/office/drawing/2014/main" id="{8D57AEEC-7244-4B93-0F7E-A33ED93F88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9508" r="53307" b="7720"/>
              <a:stretch/>
            </p:blipFill>
            <p:spPr bwMode="auto">
              <a:xfrm>
                <a:off x="5915025" y="3211884"/>
                <a:ext cx="2740951" cy="2442954"/>
              </a:xfrm>
              <a:prstGeom prst="rect">
                <a:avLst/>
              </a:prstGeom>
            </p:spPr>
          </p:pic>
          <p:sp>
            <p:nvSpPr>
              <p:cNvPr id="70" name="ZoneTexte 12">
                <a:extLst>
                  <a:ext uri="{FF2B5EF4-FFF2-40B4-BE49-F238E27FC236}">
                    <a16:creationId xmlns:a16="http://schemas.microsoft.com/office/drawing/2014/main" id="{4D62BC00-6727-F4E7-C8D8-EE82DE5B587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881895" y="3674937"/>
                <a:ext cx="1157626" cy="407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Reaction rate</a:t>
                </a:r>
              </a:p>
              <a:p>
                <a:pPr algn="ctr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(</a:t>
                </a:r>
                <a:r>
                  <a:rPr lang="en-US" sz="1467" noProof="0" dirty="0" err="1">
                    <a:solidFill>
                      <a:prstClr val="black"/>
                    </a:solidFill>
                    <a:ea typeface="Verdana"/>
                    <a:cs typeface="Verdana"/>
                  </a:rPr>
                  <a:t>a.u</a:t>
                </a: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.) </a:t>
                </a:r>
              </a:p>
            </p:txBody>
          </p:sp>
          <p:sp>
            <p:nvSpPr>
              <p:cNvPr id="71" name="ZoneTexte 12">
                <a:extLst>
                  <a:ext uri="{FF2B5EF4-FFF2-40B4-BE49-F238E27FC236}">
                    <a16:creationId xmlns:a16="http://schemas.microsoft.com/office/drawing/2014/main" id="{BD1F4AA7-75C2-451A-7BFB-6746A8AB9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0351" y="4378983"/>
                <a:ext cx="341680" cy="12294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15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10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5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0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-5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-10</a:t>
                </a:r>
              </a:p>
            </p:txBody>
          </p:sp>
          <p:sp>
            <p:nvSpPr>
              <p:cNvPr id="72" name="ZoneTexte 12">
                <a:extLst>
                  <a:ext uri="{FF2B5EF4-FFF2-40B4-BE49-F238E27FC236}">
                    <a16:creationId xmlns:a16="http://schemas.microsoft.com/office/drawing/2014/main" id="{F6F571C5-E476-B87F-D44B-82507F19581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874806" y="4844416"/>
                <a:ext cx="1171808" cy="407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Variation</a:t>
                </a:r>
              </a:p>
              <a:p>
                <a:pPr algn="ctr" defTabSz="1219170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(%) </a:t>
                </a:r>
              </a:p>
            </p:txBody>
          </p:sp>
          <p:sp>
            <p:nvSpPr>
              <p:cNvPr id="73" name="ZoneTexte 12">
                <a:extLst>
                  <a:ext uri="{FF2B5EF4-FFF2-40B4-BE49-F238E27FC236}">
                    <a16:creationId xmlns:a16="http://schemas.microsoft.com/office/drawing/2014/main" id="{2BBB6CA0-0E79-FFBB-A594-AB8FE8CCE9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7564" y="3161855"/>
                <a:ext cx="334467" cy="12294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1.2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1.0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0.8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0.6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0.4</a:t>
                </a:r>
              </a:p>
              <a:p>
                <a:pPr algn="r" defTabSz="1219170">
                  <a:spcBef>
                    <a:spcPts val="267"/>
                  </a:spcBef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0.2</a:t>
                </a:r>
              </a:p>
            </p:txBody>
          </p:sp>
        </p:grpSp>
        <p:sp>
          <p:nvSpPr>
            <p:cNvPr id="39" name="ZoneTexte 12">
              <a:extLst>
                <a:ext uri="{FF2B5EF4-FFF2-40B4-BE49-F238E27FC236}">
                  <a16:creationId xmlns:a16="http://schemas.microsoft.com/office/drawing/2014/main" id="{98B3F571-9FC1-07E0-6FBF-F64454C6B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1782" y="5711893"/>
              <a:ext cx="2607081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defRPr/>
              </a:pPr>
              <a:r>
                <a:rPr lang="en-US" sz="1467" noProof="0" dirty="0">
                  <a:solidFill>
                    <a:prstClr val="black"/>
                  </a:solidFill>
                  <a:ea typeface="Verdana"/>
                  <a:cs typeface="Verdana"/>
                </a:rPr>
                <a:t>Dosimeter position in the reflector</a:t>
              </a:r>
            </a:p>
          </p:txBody>
        </p: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6DF45F77-E8F3-0C0D-F5D9-2FE9D35552E6}"/>
                </a:ext>
              </a:extLst>
            </p:cNvPr>
            <p:cNvGrpSpPr/>
            <p:nvPr/>
          </p:nvGrpSpPr>
          <p:grpSpPr>
            <a:xfrm>
              <a:off x="5670999" y="5587189"/>
              <a:ext cx="3110326" cy="238576"/>
              <a:chOff x="5670999" y="5673923"/>
              <a:chExt cx="3110326" cy="346743"/>
            </a:xfrm>
          </p:grpSpPr>
          <p:sp>
            <p:nvSpPr>
              <p:cNvPr id="41" name="ZoneTexte 12">
                <a:extLst>
                  <a:ext uri="{FF2B5EF4-FFF2-40B4-BE49-F238E27FC236}">
                    <a16:creationId xmlns:a16="http://schemas.microsoft.com/office/drawing/2014/main" id="{0348388A-DB0A-D0C6-E3D0-719161AB3D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0999" y="5673924"/>
                <a:ext cx="543922" cy="34674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 defTabSz="776798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Entry</a:t>
                </a:r>
              </a:p>
            </p:txBody>
          </p:sp>
          <p:sp>
            <p:nvSpPr>
              <p:cNvPr id="42" name="ZoneTexte 12">
                <a:extLst>
                  <a:ext uri="{FF2B5EF4-FFF2-40B4-BE49-F238E27FC236}">
                    <a16:creationId xmlns:a16="http://schemas.microsoft.com/office/drawing/2014/main" id="{591161C9-A109-4BC5-F8B7-187DA26B69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7692" y="5673923"/>
                <a:ext cx="543922" cy="34674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 defTabSz="776798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2</a:t>
                </a:r>
              </a:p>
            </p:txBody>
          </p:sp>
          <p:sp>
            <p:nvSpPr>
              <p:cNvPr id="43" name="ZoneTexte 12">
                <a:extLst>
                  <a:ext uri="{FF2B5EF4-FFF2-40B4-BE49-F238E27FC236}">
                    <a16:creationId xmlns:a16="http://schemas.microsoft.com/office/drawing/2014/main" id="{53FAD557-299E-2422-E8A4-97F67A05C9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6784" y="5673923"/>
                <a:ext cx="543922" cy="34674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 defTabSz="776798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4</a:t>
                </a:r>
              </a:p>
            </p:txBody>
          </p:sp>
          <p:sp>
            <p:nvSpPr>
              <p:cNvPr id="44" name="ZoneTexte 12">
                <a:extLst>
                  <a:ext uri="{FF2B5EF4-FFF2-40B4-BE49-F238E27FC236}">
                    <a16:creationId xmlns:a16="http://schemas.microsoft.com/office/drawing/2014/main" id="{CFD166A2-76D6-7598-3F1D-46E434238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5876" y="5673923"/>
                <a:ext cx="543922" cy="34674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 defTabSz="776798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6</a:t>
                </a:r>
              </a:p>
            </p:txBody>
          </p:sp>
          <p:sp>
            <p:nvSpPr>
              <p:cNvPr id="45" name="ZoneTexte 12">
                <a:extLst>
                  <a:ext uri="{FF2B5EF4-FFF2-40B4-BE49-F238E27FC236}">
                    <a16:creationId xmlns:a16="http://schemas.microsoft.com/office/drawing/2014/main" id="{52E781B5-5B5A-E669-8652-119DDBA0C1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4968" y="5673923"/>
                <a:ext cx="543922" cy="34674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 defTabSz="776798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8</a:t>
                </a:r>
              </a:p>
            </p:txBody>
          </p:sp>
          <p:sp>
            <p:nvSpPr>
              <p:cNvPr id="68" name="ZoneTexte 12">
                <a:extLst>
                  <a:ext uri="{FF2B5EF4-FFF2-40B4-BE49-F238E27FC236}">
                    <a16:creationId xmlns:a16="http://schemas.microsoft.com/office/drawing/2014/main" id="{CF280A52-23C7-1FFD-F977-41FD5A9163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7403" y="5673923"/>
                <a:ext cx="543922" cy="34674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 defTabSz="776798">
                  <a:defRPr/>
                </a:pPr>
                <a:r>
                  <a:rPr lang="en-US" sz="1467" noProof="0" dirty="0">
                    <a:solidFill>
                      <a:prstClr val="black"/>
                    </a:solidFill>
                    <a:ea typeface="Verdana"/>
                    <a:cs typeface="Verdana"/>
                  </a:rPr>
                  <a:t>Exit</a:t>
                </a:r>
              </a:p>
            </p:txBody>
          </p:sp>
        </p:grp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824A3EB3-E03E-33C9-EC1A-7627E484C2B7}"/>
              </a:ext>
            </a:extLst>
          </p:cNvPr>
          <p:cNvSpPr/>
          <p:nvPr/>
        </p:nvSpPr>
        <p:spPr>
          <a:xfrm>
            <a:off x="11444741" y="4365688"/>
            <a:ext cx="564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noProof="0" dirty="0">
                <a:solidFill>
                  <a:srgbClr val="FF0000"/>
                </a:solidFill>
                <a:latin typeface="Calibri"/>
              </a:rPr>
              <a:t>2%</a:t>
            </a:r>
            <a:endParaRPr lang="en-US" sz="1467" noProof="0" dirty="0">
              <a:solidFill>
                <a:srgbClr val="FF0000"/>
              </a:solidFill>
            </a:endParaRPr>
          </a:p>
        </p:txBody>
      </p:sp>
      <p:grpSp>
        <p:nvGrpSpPr>
          <p:cNvPr id="77" name="Groupe 76">
            <a:extLst>
              <a:ext uri="{FF2B5EF4-FFF2-40B4-BE49-F238E27FC236}">
                <a16:creationId xmlns:a16="http://schemas.microsoft.com/office/drawing/2014/main" id="{B9DA9A0F-6DAB-B764-9D5B-34904DA908B4}"/>
              </a:ext>
            </a:extLst>
          </p:cNvPr>
          <p:cNvGrpSpPr/>
          <p:nvPr/>
        </p:nvGrpSpPr>
        <p:grpSpPr>
          <a:xfrm>
            <a:off x="8030786" y="4456175"/>
            <a:ext cx="3426527" cy="1016156"/>
            <a:chOff x="5940677" y="4881581"/>
            <a:chExt cx="2569895" cy="762117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D498A93A-9A1E-7E56-A8FE-C754BDC1DFD1}"/>
                </a:ext>
              </a:extLst>
            </p:cNvPr>
            <p:cNvSpPr/>
            <p:nvPr/>
          </p:nvSpPr>
          <p:spPr bwMode="auto">
            <a:xfrm>
              <a:off x="5940677" y="4970182"/>
              <a:ext cx="281018" cy="66408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5220F26-7FA6-D470-00E0-9495CF2FEFCF}"/>
                </a:ext>
              </a:extLst>
            </p:cNvPr>
            <p:cNvSpPr/>
            <p:nvPr/>
          </p:nvSpPr>
          <p:spPr bwMode="auto">
            <a:xfrm>
              <a:off x="6222843" y="4928679"/>
              <a:ext cx="281018" cy="66408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D16C3783-315D-BEF2-F372-5ED6AEB46AAE}"/>
                </a:ext>
              </a:extLst>
            </p:cNvPr>
            <p:cNvSpPr/>
            <p:nvPr/>
          </p:nvSpPr>
          <p:spPr bwMode="auto">
            <a:xfrm>
              <a:off x="6505315" y="4907453"/>
              <a:ext cx="281018" cy="6543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18965F59-5A95-E31A-390D-E2897FCB8223}"/>
                </a:ext>
              </a:extLst>
            </p:cNvPr>
            <p:cNvSpPr/>
            <p:nvPr/>
          </p:nvSpPr>
          <p:spPr bwMode="auto">
            <a:xfrm>
              <a:off x="6788019" y="4899321"/>
              <a:ext cx="281018" cy="71175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CE7D4DE-F84B-546D-60FE-BC930CEFAA4D}"/>
                </a:ext>
              </a:extLst>
            </p:cNvPr>
            <p:cNvSpPr/>
            <p:nvPr/>
          </p:nvSpPr>
          <p:spPr bwMode="auto">
            <a:xfrm>
              <a:off x="7070919" y="4881581"/>
              <a:ext cx="293679" cy="71175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89D6AA0-758F-FA52-31D1-07ECB7008CB5}"/>
                </a:ext>
              </a:extLst>
            </p:cNvPr>
            <p:cNvSpPr/>
            <p:nvPr/>
          </p:nvSpPr>
          <p:spPr bwMode="auto">
            <a:xfrm>
              <a:off x="7364599" y="4882958"/>
              <a:ext cx="283540" cy="75131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4B295CC4-445D-CF55-3219-C5E73CB1C844}"/>
                </a:ext>
              </a:extLst>
            </p:cNvPr>
            <p:cNvSpPr/>
            <p:nvPr/>
          </p:nvSpPr>
          <p:spPr bwMode="auto">
            <a:xfrm>
              <a:off x="7647416" y="4938108"/>
              <a:ext cx="283540" cy="70559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0A4EF6F5-004D-D65E-D0F6-0C4A6ACE39A0}"/>
                </a:ext>
              </a:extLst>
            </p:cNvPr>
            <p:cNvSpPr/>
            <p:nvPr/>
          </p:nvSpPr>
          <p:spPr bwMode="auto">
            <a:xfrm>
              <a:off x="7929684" y="4974210"/>
              <a:ext cx="301462" cy="64488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E14E3B99-62ED-8CE6-CFC8-301A2111D8E1}"/>
                </a:ext>
              </a:extLst>
            </p:cNvPr>
            <p:cNvSpPr/>
            <p:nvPr/>
          </p:nvSpPr>
          <p:spPr bwMode="auto">
            <a:xfrm>
              <a:off x="8230798" y="5035809"/>
              <a:ext cx="279774" cy="55026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</p:grp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A6488573-A5EC-EB29-B7CB-94A6C9EE18CF}"/>
              </a:ext>
            </a:extLst>
          </p:cNvPr>
          <p:cNvGrpSpPr/>
          <p:nvPr/>
        </p:nvGrpSpPr>
        <p:grpSpPr>
          <a:xfrm>
            <a:off x="8051974" y="3922748"/>
            <a:ext cx="3053959" cy="475291"/>
            <a:chOff x="5940677" y="4832585"/>
            <a:chExt cx="2290469" cy="926362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016DC67-E0DF-AA09-142F-B87ABAB8079A}"/>
                </a:ext>
              </a:extLst>
            </p:cNvPr>
            <p:cNvSpPr/>
            <p:nvPr/>
          </p:nvSpPr>
          <p:spPr bwMode="auto">
            <a:xfrm>
              <a:off x="5940677" y="4970182"/>
              <a:ext cx="281018" cy="66408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D93AE672-40DC-2DB8-E560-172A5452718F}"/>
                </a:ext>
              </a:extLst>
            </p:cNvPr>
            <p:cNvSpPr/>
            <p:nvPr/>
          </p:nvSpPr>
          <p:spPr bwMode="auto">
            <a:xfrm>
              <a:off x="6222843" y="4928679"/>
              <a:ext cx="281018" cy="66408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1E930641-2D6C-0C10-5CC9-97B91015B416}"/>
                </a:ext>
              </a:extLst>
            </p:cNvPr>
            <p:cNvSpPr/>
            <p:nvPr/>
          </p:nvSpPr>
          <p:spPr bwMode="auto">
            <a:xfrm>
              <a:off x="6505315" y="4907453"/>
              <a:ext cx="281018" cy="65436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BC7F4BA0-89BF-12FC-2504-0D954D932709}"/>
                </a:ext>
              </a:extLst>
            </p:cNvPr>
            <p:cNvSpPr/>
            <p:nvPr/>
          </p:nvSpPr>
          <p:spPr bwMode="auto">
            <a:xfrm>
              <a:off x="6788019" y="4899320"/>
              <a:ext cx="281018" cy="66249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6A767A3-98F9-7FE3-CFBB-926288097F2D}"/>
                </a:ext>
              </a:extLst>
            </p:cNvPr>
            <p:cNvSpPr/>
            <p:nvPr/>
          </p:nvSpPr>
          <p:spPr bwMode="auto">
            <a:xfrm>
              <a:off x="7068944" y="4881581"/>
              <a:ext cx="293679" cy="68023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8DD93D9-7700-7B85-5AE2-797CA158A1A7}"/>
                </a:ext>
              </a:extLst>
            </p:cNvPr>
            <p:cNvSpPr/>
            <p:nvPr/>
          </p:nvSpPr>
          <p:spPr bwMode="auto">
            <a:xfrm>
              <a:off x="7364599" y="4882959"/>
              <a:ext cx="256626" cy="67885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34468DE0-2D39-6A01-B9E0-C1E1852D2F33}"/>
                </a:ext>
              </a:extLst>
            </p:cNvPr>
            <p:cNvSpPr/>
            <p:nvPr/>
          </p:nvSpPr>
          <p:spPr bwMode="auto">
            <a:xfrm>
              <a:off x="7622090" y="4832585"/>
              <a:ext cx="308866" cy="81111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8EDF8A18-4E79-9FE0-CDDD-2BBE38A5A455}"/>
                </a:ext>
              </a:extLst>
            </p:cNvPr>
            <p:cNvSpPr/>
            <p:nvPr/>
          </p:nvSpPr>
          <p:spPr bwMode="auto">
            <a:xfrm>
              <a:off x="7929684" y="4974208"/>
              <a:ext cx="301462" cy="78473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844D56A5-3AF8-BF6B-DC50-53084801E96A}"/>
              </a:ext>
            </a:extLst>
          </p:cNvPr>
          <p:cNvSpPr/>
          <p:nvPr/>
        </p:nvSpPr>
        <p:spPr bwMode="auto">
          <a:xfrm>
            <a:off x="8027641" y="4422751"/>
            <a:ext cx="374648" cy="15155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5000" sy="105000" algn="ctr" rotWithShape="0">
              <a:schemeClr val="bg1"/>
            </a:outerShdw>
          </a:effec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noProof="0" dirty="0">
              <a:latin typeface="Times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19913DD-E7E7-53CB-7446-15865B9BA3F9}"/>
              </a:ext>
            </a:extLst>
          </p:cNvPr>
          <p:cNvSpPr/>
          <p:nvPr/>
        </p:nvSpPr>
        <p:spPr bwMode="auto">
          <a:xfrm>
            <a:off x="8405475" y="4367414"/>
            <a:ext cx="374648" cy="15155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5000" sy="105000" algn="ctr" rotWithShape="0">
              <a:schemeClr val="bg1"/>
            </a:outerShdw>
          </a:effec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noProof="0" dirty="0">
              <a:latin typeface="Times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73DBF21-6D18-605A-B9AA-2D331657D059}"/>
              </a:ext>
            </a:extLst>
          </p:cNvPr>
          <p:cNvSpPr/>
          <p:nvPr/>
        </p:nvSpPr>
        <p:spPr bwMode="auto">
          <a:xfrm>
            <a:off x="8782028" y="4314339"/>
            <a:ext cx="374648" cy="15155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5000" sy="105000" algn="ctr" rotWithShape="0">
              <a:schemeClr val="bg1"/>
            </a:outerShdw>
          </a:effec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noProof="0" dirty="0">
              <a:latin typeface="Times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D675E2ED-D9A4-04B3-8894-0C2BCAEC8DA7}"/>
              </a:ext>
            </a:extLst>
          </p:cNvPr>
          <p:cNvSpPr/>
          <p:nvPr/>
        </p:nvSpPr>
        <p:spPr bwMode="auto">
          <a:xfrm>
            <a:off x="9163128" y="4292521"/>
            <a:ext cx="374648" cy="15155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5000" sy="105000" algn="ctr" rotWithShape="0">
              <a:schemeClr val="bg1"/>
            </a:outerShdw>
          </a:effec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noProof="0" dirty="0">
              <a:latin typeface="Times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58845D0-284F-CD49-054A-130654A4282D}"/>
              </a:ext>
            </a:extLst>
          </p:cNvPr>
          <p:cNvSpPr/>
          <p:nvPr/>
        </p:nvSpPr>
        <p:spPr bwMode="auto">
          <a:xfrm>
            <a:off x="9545057" y="4288810"/>
            <a:ext cx="374648" cy="15155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5000" sy="105000" algn="ctr" rotWithShape="0">
              <a:schemeClr val="bg1"/>
            </a:outerShdw>
          </a:effec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noProof="0" dirty="0">
              <a:latin typeface="Times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5FCEA44C-D661-4157-08DE-2F332E8A514F}"/>
              </a:ext>
            </a:extLst>
          </p:cNvPr>
          <p:cNvSpPr/>
          <p:nvPr/>
        </p:nvSpPr>
        <p:spPr bwMode="auto">
          <a:xfrm>
            <a:off x="9927913" y="4304617"/>
            <a:ext cx="374648" cy="15155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5000" sy="105000" algn="ctr" rotWithShape="0">
              <a:schemeClr val="bg1"/>
            </a:outerShdw>
          </a:effec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noProof="0" dirty="0">
              <a:latin typeface="Times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FDDD56E-7903-2377-32E7-CCA00C32098A}"/>
              </a:ext>
            </a:extLst>
          </p:cNvPr>
          <p:cNvSpPr/>
          <p:nvPr/>
        </p:nvSpPr>
        <p:spPr bwMode="auto">
          <a:xfrm>
            <a:off x="10307400" y="4361858"/>
            <a:ext cx="374648" cy="15155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5000" sy="105000" algn="ctr" rotWithShape="0">
              <a:schemeClr val="bg1"/>
            </a:outerShdw>
          </a:effec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noProof="0" dirty="0">
              <a:latin typeface="Times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373F7F7-4D8A-66E8-673D-96590B2CB574}"/>
              </a:ext>
            </a:extLst>
          </p:cNvPr>
          <p:cNvSpPr/>
          <p:nvPr/>
        </p:nvSpPr>
        <p:spPr bwMode="auto">
          <a:xfrm>
            <a:off x="10684491" y="4412490"/>
            <a:ext cx="374648" cy="15155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5000" sy="105000" algn="ctr" rotWithShape="0">
              <a:schemeClr val="bg1"/>
            </a:outerShdw>
          </a:effec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noProof="0" dirty="0">
              <a:latin typeface="Times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30551B7-BDE5-84D5-7DE6-9FB0985F1DB5}"/>
              </a:ext>
            </a:extLst>
          </p:cNvPr>
          <p:cNvSpPr/>
          <p:nvPr/>
        </p:nvSpPr>
        <p:spPr bwMode="auto">
          <a:xfrm>
            <a:off x="11075253" y="4498463"/>
            <a:ext cx="374648" cy="15155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5000" sy="105000" algn="ctr" rotWithShape="0">
              <a:schemeClr val="bg1"/>
            </a:outerShdw>
          </a:effec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noProof="0" dirty="0">
              <a:latin typeface="Times" charset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EFF46C2-8E79-E0C9-DDD7-2422368C7575}"/>
              </a:ext>
            </a:extLst>
          </p:cNvPr>
          <p:cNvSpPr/>
          <p:nvPr/>
        </p:nvSpPr>
        <p:spPr>
          <a:xfrm>
            <a:off x="11573965" y="4671329"/>
            <a:ext cx="431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400" b="1" noProof="0" dirty="0">
                <a:solidFill>
                  <a:srgbClr val="92D050"/>
                </a:solidFill>
                <a:latin typeface="Calibri"/>
              </a:rPr>
              <a:t>✔</a:t>
            </a:r>
            <a:endParaRPr lang="en-US" sz="1467" b="1" noProof="0" dirty="0">
              <a:solidFill>
                <a:srgbClr val="92D050"/>
              </a:solidFill>
            </a:endParaRPr>
          </a:p>
        </p:txBody>
      </p:sp>
      <p:grpSp>
        <p:nvGrpSpPr>
          <p:cNvPr id="106" name="Groupe 105">
            <a:extLst>
              <a:ext uri="{FF2B5EF4-FFF2-40B4-BE49-F238E27FC236}">
                <a16:creationId xmlns:a16="http://schemas.microsoft.com/office/drawing/2014/main" id="{AECFCF22-B3F0-26EA-EFFA-5FD1A337712C}"/>
              </a:ext>
            </a:extLst>
          </p:cNvPr>
          <p:cNvGrpSpPr/>
          <p:nvPr/>
        </p:nvGrpSpPr>
        <p:grpSpPr>
          <a:xfrm>
            <a:off x="8027642" y="4677578"/>
            <a:ext cx="3422260" cy="151559"/>
            <a:chOff x="6090719" y="5065697"/>
            <a:chExt cx="2566695" cy="113669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3FDC33B8-15BD-7E24-318C-A1FA40A30D9B}"/>
                </a:ext>
              </a:extLst>
            </p:cNvPr>
            <p:cNvSpPr/>
            <p:nvPr/>
          </p:nvSpPr>
          <p:spPr bwMode="auto">
            <a:xfrm>
              <a:off x="6090719" y="5065697"/>
              <a:ext cx="280986" cy="113669"/>
            </a:xfrm>
            <a:prstGeom prst="rect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5000" sy="105000" algn="ctr" rotWithShape="0">
                <a:schemeClr val="bg1"/>
              </a:outerShdw>
            </a:effec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37828922-72EB-C788-0E8D-ADB08AD67DEB}"/>
                </a:ext>
              </a:extLst>
            </p:cNvPr>
            <p:cNvSpPr/>
            <p:nvPr/>
          </p:nvSpPr>
          <p:spPr bwMode="auto">
            <a:xfrm>
              <a:off x="6374094" y="5065697"/>
              <a:ext cx="280986" cy="113669"/>
            </a:xfrm>
            <a:prstGeom prst="rect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5000" sy="105000" algn="ctr" rotWithShape="0">
                <a:schemeClr val="bg1"/>
              </a:outerShdw>
            </a:effec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5BDF0323-C1E9-7308-0D4A-AC761B4D020E}"/>
                </a:ext>
              </a:extLst>
            </p:cNvPr>
            <p:cNvSpPr/>
            <p:nvPr/>
          </p:nvSpPr>
          <p:spPr bwMode="auto">
            <a:xfrm>
              <a:off x="6656509" y="5065697"/>
              <a:ext cx="280986" cy="113669"/>
            </a:xfrm>
            <a:prstGeom prst="rect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5000" sy="105000" algn="ctr" rotWithShape="0">
                <a:schemeClr val="bg1"/>
              </a:outerShdw>
            </a:effec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3923D88C-3C8D-3251-6C83-F1A0CF2EF2BC}"/>
                </a:ext>
              </a:extLst>
            </p:cNvPr>
            <p:cNvSpPr/>
            <p:nvPr/>
          </p:nvSpPr>
          <p:spPr bwMode="auto">
            <a:xfrm>
              <a:off x="6942334" y="5065697"/>
              <a:ext cx="280986" cy="113669"/>
            </a:xfrm>
            <a:prstGeom prst="rect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5000" sy="105000" algn="ctr" rotWithShape="0">
                <a:schemeClr val="bg1"/>
              </a:outerShdw>
            </a:effec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02B66799-1A51-E1F3-9AF5-7A66A5A93E07}"/>
                </a:ext>
              </a:extLst>
            </p:cNvPr>
            <p:cNvSpPr/>
            <p:nvPr/>
          </p:nvSpPr>
          <p:spPr bwMode="auto">
            <a:xfrm>
              <a:off x="7228781" y="5065697"/>
              <a:ext cx="280986" cy="113669"/>
            </a:xfrm>
            <a:prstGeom prst="rect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5000" sy="105000" algn="ctr" rotWithShape="0">
                <a:schemeClr val="bg1"/>
              </a:outerShdw>
            </a:effec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639BB53C-B1B9-9196-D242-4FA76BFC2EE9}"/>
                </a:ext>
              </a:extLst>
            </p:cNvPr>
            <p:cNvSpPr/>
            <p:nvPr/>
          </p:nvSpPr>
          <p:spPr bwMode="auto">
            <a:xfrm>
              <a:off x="7515923" y="5065697"/>
              <a:ext cx="280986" cy="113669"/>
            </a:xfrm>
            <a:prstGeom prst="rect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5000" sy="105000" algn="ctr" rotWithShape="0">
                <a:schemeClr val="bg1"/>
              </a:outerShdw>
            </a:effec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C00C0EC4-DA9A-C0B4-8AB6-0417DE2286C0}"/>
                </a:ext>
              </a:extLst>
            </p:cNvPr>
            <p:cNvSpPr/>
            <p:nvPr/>
          </p:nvSpPr>
          <p:spPr bwMode="auto">
            <a:xfrm>
              <a:off x="7800538" y="5065697"/>
              <a:ext cx="280986" cy="113669"/>
            </a:xfrm>
            <a:prstGeom prst="rect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5000" sy="105000" algn="ctr" rotWithShape="0">
                <a:schemeClr val="bg1"/>
              </a:outerShdw>
            </a:effec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38BB956D-B9C3-3952-D097-18D4207D7A65}"/>
                </a:ext>
              </a:extLst>
            </p:cNvPr>
            <p:cNvSpPr/>
            <p:nvPr/>
          </p:nvSpPr>
          <p:spPr bwMode="auto">
            <a:xfrm>
              <a:off x="8083356" y="5065697"/>
              <a:ext cx="280986" cy="113669"/>
            </a:xfrm>
            <a:prstGeom prst="rect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5000" sy="105000" algn="ctr" rotWithShape="0">
                <a:schemeClr val="bg1"/>
              </a:outerShdw>
            </a:effec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528076D7-ABE8-B030-41AE-F8CC349CDF4C}"/>
                </a:ext>
              </a:extLst>
            </p:cNvPr>
            <p:cNvSpPr/>
            <p:nvPr/>
          </p:nvSpPr>
          <p:spPr bwMode="auto">
            <a:xfrm>
              <a:off x="8376428" y="5065697"/>
              <a:ext cx="280986" cy="113669"/>
            </a:xfrm>
            <a:prstGeom prst="rect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5000" sy="105000" algn="ctr" rotWithShape="0">
                <a:schemeClr val="bg1"/>
              </a:outerShdw>
            </a:effec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noProof="0" dirty="0">
                <a:latin typeface="Times" charset="0"/>
              </a:endParaRPr>
            </a:p>
          </p:txBody>
        </p:sp>
      </p:grpSp>
      <p:pic>
        <p:nvPicPr>
          <p:cNvPr id="76" name="Image 20">
            <a:extLst>
              <a:ext uri="{FF2B5EF4-FFF2-40B4-BE49-F238E27FC236}">
                <a16:creationId xmlns:a16="http://schemas.microsoft.com/office/drawing/2014/main" id="{7852FDCB-77B6-C202-24E5-A455D7D7DC8E}"/>
              </a:ext>
            </a:extLst>
          </p:cNvPr>
          <p:cNvPicPr/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9990183">
            <a:off x="6198723" y="4828582"/>
            <a:ext cx="2002599" cy="497057"/>
          </a:xfrm>
          <a:prstGeom prst="rect">
            <a:avLst/>
          </a:prstGeom>
          <a:effectLst>
            <a:outerShdw blurRad="63500" sx="103000" sy="103000" algn="ctr" rotWithShape="0">
              <a:schemeClr val="bg1"/>
            </a:outerShdw>
          </a:effectLst>
        </p:spPr>
      </p:pic>
      <p:sp>
        <p:nvSpPr>
          <p:cNvPr id="10" name="Espace réservé de la date 6">
            <a:extLst>
              <a:ext uri="{FF2B5EF4-FFF2-40B4-BE49-F238E27FC236}">
                <a16:creationId xmlns:a16="http://schemas.microsoft.com/office/drawing/2014/main" id="{601F7984-D0CC-D150-F954-CA53CFC1E350}"/>
              </a:ext>
            </a:extLst>
          </p:cNvPr>
          <p:cNvSpPr txBox="1">
            <a:spLocks/>
          </p:cNvSpPr>
          <p:nvPr/>
        </p:nvSpPr>
        <p:spPr>
          <a:xfrm rot="16200000">
            <a:off x="-1689519" y="3571816"/>
            <a:ext cx="4741334" cy="121536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800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33" b="0" i="0" u="none" strike="noStrike" kern="1200" cap="none" spc="0" normalizeH="0" baseline="0" noProof="0" dirty="0">
              <a:ln>
                <a:noFill/>
              </a:ln>
              <a:solidFill>
                <a:srgbClr val="E306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1338812-143C-4749-185F-43C609CDB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pic>
        <p:nvPicPr>
          <p:cNvPr id="4" name="Image 3" descr="Une image contenant texte, fleur, conception&#10;&#10;Le contenu généré par l’IA peut être incorrect.">
            <a:extLst>
              <a:ext uri="{FF2B5EF4-FFF2-40B4-BE49-F238E27FC236}">
                <a16:creationId xmlns:a16="http://schemas.microsoft.com/office/drawing/2014/main" id="{FD83BED1-B0F8-DCA2-D496-5550D017A5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5394" r="7858" b="24606"/>
          <a:stretch>
            <a:fillRect/>
          </a:stretch>
        </p:blipFill>
        <p:spPr>
          <a:xfrm>
            <a:off x="10617854" y="0"/>
            <a:ext cx="1574146" cy="1307369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B8276710-AE12-E133-C4BF-41228464BD11}"/>
              </a:ext>
            </a:extLst>
          </p:cNvPr>
          <p:cNvGrpSpPr/>
          <p:nvPr/>
        </p:nvGrpSpPr>
        <p:grpSpPr>
          <a:xfrm>
            <a:off x="8005591" y="1408452"/>
            <a:ext cx="3363448" cy="935466"/>
            <a:chOff x="9298717" y="2038424"/>
            <a:chExt cx="2370273" cy="566268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E08C233-B936-56BB-1874-02DAA81321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1" t="7910" r="4956" b="9416"/>
            <a:stretch>
              <a:fillRect/>
            </a:stretch>
          </p:blipFill>
          <p:spPr>
            <a:xfrm>
              <a:off x="9298717" y="2317942"/>
              <a:ext cx="2370273" cy="28675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8EB1717-101E-B786-30A7-238B989A6599}"/>
                </a:ext>
              </a:extLst>
            </p:cNvPr>
            <p:cNvSpPr txBox="1"/>
            <p:nvPr/>
          </p:nvSpPr>
          <p:spPr>
            <a:xfrm>
              <a:off x="9404097" y="2038424"/>
              <a:ext cx="2234009" cy="29809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endParaRPr lang="en-US" sz="1400" noProof="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12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←fuel              PETALE          reflector→</a:t>
              </a:r>
            </a:p>
          </p:txBody>
        </p:sp>
      </p:grpSp>
      <p:pic>
        <p:nvPicPr>
          <p:cNvPr id="74" name="Image 20">
            <a:extLst>
              <a:ext uri="{FF2B5EF4-FFF2-40B4-BE49-F238E27FC236}">
                <a16:creationId xmlns:a16="http://schemas.microsoft.com/office/drawing/2014/main" id="{E06A607C-BF10-D2F7-5EFE-6FAB7C42CDED}"/>
              </a:ext>
            </a:extLst>
          </p:cNvPr>
          <p:cNvPicPr/>
          <p:nvPr/>
        </p:nvPicPr>
        <p:blipFill>
          <a:blip r:embed="rId4"/>
          <a:stretch/>
        </p:blipFill>
        <p:spPr bwMode="auto">
          <a:xfrm rot="20790183">
            <a:off x="6202787" y="2198358"/>
            <a:ext cx="2002599" cy="497057"/>
          </a:xfrm>
          <a:prstGeom prst="rect">
            <a:avLst/>
          </a:prstGeom>
          <a:effectLst>
            <a:outerShdw blurRad="63500" sx="103000" sy="103000" algn="ctr" rotWithShape="0">
              <a:schemeClr val="bg1"/>
            </a:outerShdw>
          </a:effectLst>
        </p:spPr>
      </p:pic>
    </p:spTree>
    <p:extLst>
      <p:ext uri="{BB962C8B-B14F-4D97-AF65-F5344CB8AC3E}">
        <p14:creationId xmlns:p14="http://schemas.microsoft.com/office/powerpoint/2010/main" val="329188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4.81481E-6 L 3.05556E-6 0.02754 " pathEditMode="relative" rAng="0" ptsTypes="AA" p14:bounceEnd="50000">
                                          <p:cBhvr>
                                            <p:cTn id="32" dur="2000" spd="-100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3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7778E-7 3.33333E-6 L 2.77778E-7 0.03379 " pathEditMode="relative" rAng="0" ptsTypes="AA" p14:bounceEnd="50000">
                                          <p:cBhvr>
                                            <p:cTn id="34" dur="2000" spd="-100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6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3.7037E-7 L -2.5E-6 0.03935 " pathEditMode="relative" rAng="0" ptsTypes="AA" p14:bounceEnd="50000">
                                          <p:cBhvr>
                                            <p:cTn id="36" dur="2000" spd="-100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6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3.33333E-6 L -2.5E-6 0.04213 " pathEditMode="relative" rAng="0" ptsTypes="AA" p14:bounceEnd="50000">
                                          <p:cBhvr>
                                            <p:cTn id="38" dur="2000" spd="-100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1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-1.85185E-6 L 3.88889E-6 0.04283 " pathEditMode="relative" rAng="0" ptsTypes="AA" p14:bounceEnd="50000">
                                          <p:cBhvr>
                                            <p:cTn id="40" dur="2000" spd="-100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-2.22222E-6 L 3.88889E-6 0.04097 " pathEditMode="relative" rAng="0" ptsTypes="AA" p14:bounceEnd="50000">
                                          <p:cBhvr>
                                            <p:cTn id="42" dur="2000" spd="-100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-2.22222E-6 L 3.88889E-6 0.03449 " pathEditMode="relative" rAng="0" ptsTypes="AA" p14:bounceEnd="50000">
                                          <p:cBhvr>
                                            <p:cTn id="44" dur="2000" spd="-100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2.22222E-6 L 1.11111E-6 0.0294 " pathEditMode="relative" rAng="0" ptsTypes="AA" p14:bounceEnd="50000">
                                          <p:cBhvr>
                                            <p:cTn id="46" dur="2000" spd="-100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1.48148E-6 L -3.33333E-6 0.01991 " pathEditMode="relative" rAng="0" ptsTypes="AA" p14:bounceEnd="50000">
                                          <p:cBhvr>
                                            <p:cTn id="48" dur="2000" spd="-100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99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3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/>
          <p:bldP spid="96" grpId="0" animBg="1"/>
          <p:bldP spid="96" grpId="1" animBg="1"/>
          <p:bldP spid="97" grpId="0" animBg="1"/>
          <p:bldP spid="97" grpId="1" animBg="1"/>
          <p:bldP spid="98" grpId="0" animBg="1"/>
          <p:bldP spid="98" grpId="1" animBg="1"/>
          <p:bldP spid="99" grpId="0" animBg="1"/>
          <p:bldP spid="99" grpId="1" animBg="1"/>
          <p:bldP spid="100" grpId="0" animBg="1"/>
          <p:bldP spid="100" grpId="1" animBg="1"/>
          <p:bldP spid="101" grpId="0" animBg="1"/>
          <p:bldP spid="101" grpId="1" animBg="1"/>
          <p:bldP spid="102" grpId="0" animBg="1"/>
          <p:bldP spid="102" grpId="1" animBg="1"/>
          <p:bldP spid="103" grpId="0" animBg="1"/>
          <p:bldP spid="103" grpId="1" animBg="1"/>
          <p:bldP spid="104" grpId="0" animBg="1"/>
          <p:bldP spid="104" grpId="1" animBg="1"/>
          <p:bldP spid="10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4.81481E-6 L 3.05556E-6 0.02754 " pathEditMode="relative" rAng="0" ptsTypes="AA">
                                          <p:cBhvr>
                                            <p:cTn id="32" dur="2000" spd="-100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3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7778E-7 3.33333E-6 L 2.77778E-7 0.03379 " pathEditMode="relative" rAng="0" ptsTypes="AA">
                                          <p:cBhvr>
                                            <p:cTn id="34" dur="2000" spd="-100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6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3.7037E-7 L -2.5E-6 0.03935 " pathEditMode="relative" rAng="0" ptsTypes="AA">
                                          <p:cBhvr>
                                            <p:cTn id="36" dur="2000" spd="-100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6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3.33333E-6 L -2.5E-6 0.04213 " pathEditMode="relative" rAng="0" ptsTypes="AA">
                                          <p:cBhvr>
                                            <p:cTn id="38" dur="2000" spd="-100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1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-1.85185E-6 L 3.88889E-6 0.04283 " pathEditMode="relative" rAng="0" ptsTypes="AA">
                                          <p:cBhvr>
                                            <p:cTn id="40" dur="2000" spd="-100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-2.22222E-6 L 3.88889E-6 0.04097 " pathEditMode="relative" rAng="0" ptsTypes="AA">
                                          <p:cBhvr>
                                            <p:cTn id="42" dur="2000" spd="-100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-2.22222E-6 L 3.88889E-6 0.03449 " pathEditMode="relative" rAng="0" ptsTypes="AA">
                                          <p:cBhvr>
                                            <p:cTn id="44" dur="2000" spd="-100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7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2.22222E-6 L 1.11111E-6 0.0294 " pathEditMode="relative" rAng="0" ptsTypes="AA">
                                          <p:cBhvr>
                                            <p:cTn id="46" dur="2000" spd="-100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45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1.48148E-6 L -3.33333E-6 0.01991 " pathEditMode="relative" rAng="0" ptsTypes="AA">
                                          <p:cBhvr>
                                            <p:cTn id="48" dur="2000" spd="-100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99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3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/>
          <p:bldP spid="96" grpId="0" animBg="1"/>
          <p:bldP spid="96" grpId="1" animBg="1"/>
          <p:bldP spid="97" grpId="0" animBg="1"/>
          <p:bldP spid="97" grpId="1" animBg="1"/>
          <p:bldP spid="98" grpId="0" animBg="1"/>
          <p:bldP spid="98" grpId="1" animBg="1"/>
          <p:bldP spid="99" grpId="0" animBg="1"/>
          <p:bldP spid="99" grpId="1" animBg="1"/>
          <p:bldP spid="100" grpId="0" animBg="1"/>
          <p:bldP spid="100" grpId="1" animBg="1"/>
          <p:bldP spid="101" grpId="0" animBg="1"/>
          <p:bldP spid="101" grpId="1" animBg="1"/>
          <p:bldP spid="102" grpId="0" animBg="1"/>
          <p:bldP spid="102" grpId="1" animBg="1"/>
          <p:bldP spid="103" grpId="0" animBg="1"/>
          <p:bldP spid="103" grpId="1" animBg="1"/>
          <p:bldP spid="104" grpId="0" animBg="1"/>
          <p:bldP spid="104" grpId="1" animBg="1"/>
          <p:bldP spid="105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A8746-E33B-2294-FACF-3529C1B25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E64F351-F5F9-DD36-D0C3-CD3CE7B68B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r="2543"/>
          <a:stretch/>
        </p:blipFill>
        <p:spPr bwMode="auto">
          <a:xfrm>
            <a:off x="8590154" y="3942401"/>
            <a:ext cx="3521124" cy="27408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Espace réservé du contenu 1">
                <a:extLst>
                  <a:ext uri="{FF2B5EF4-FFF2-40B4-BE49-F238E27FC236}">
                    <a16:creationId xmlns:a16="http://schemas.microsoft.com/office/drawing/2014/main" id="{0E96FDCD-A7DA-28A3-56DA-FA9329824D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92000" y="1041860"/>
                <a:ext cx="7745546" cy="5816139"/>
              </a:xfrm>
            </p:spPr>
            <p:txBody>
              <a:bodyPr>
                <a:normAutofit/>
              </a:bodyPr>
              <a:lstStyle/>
              <a:p>
                <a:r>
                  <a:rPr lang="en-US" noProof="0" dirty="0"/>
                  <a:t>Objective: factor 10 between Exp. and ND uncertainties</a:t>
                </a:r>
              </a:p>
              <a:p>
                <a:pPr lvl="2"/>
                <a:r>
                  <a:rPr lang="en-US" noProof="0" dirty="0"/>
                  <a:t>Iron sample</a:t>
                </a:r>
              </a:p>
              <a:p>
                <a:endParaRPr lang="en-US" noProof="0" dirty="0"/>
              </a:p>
              <a:p>
                <a:r>
                  <a:rPr lang="en-US" noProof="0" dirty="0"/>
                  <a:t>Design results</a:t>
                </a:r>
              </a:p>
              <a:p>
                <a:pPr lvl="1"/>
                <a:r>
                  <a:rPr lang="en-US" noProof="0" dirty="0"/>
                  <a:t>Averaged operation power: 0.9 W</a:t>
                </a:r>
              </a:p>
              <a:p>
                <a:pPr lvl="1"/>
                <a:r>
                  <a:rPr lang="en-US" noProof="0" dirty="0"/>
                  <a:t>Oscillation period: 64.8 s</a:t>
                </a:r>
              </a:p>
              <a:p>
                <a:pPr lvl="1"/>
                <a:r>
                  <a:rPr lang="en-US" noProof="0" dirty="0"/>
                  <a:t>Duration: 1h30</a:t>
                </a:r>
              </a:p>
              <a:p>
                <a:pPr lvl="1"/>
                <a:r>
                  <a:rPr lang="en-US" noProof="0" dirty="0"/>
                  <a:t>Minimum achievable measurement</a:t>
                </a:r>
                <a:br>
                  <a:rPr lang="en-US" noProof="0" dirty="0"/>
                </a:br>
                <a:r>
                  <a:rPr lang="en-US" noProof="0" dirty="0"/>
                  <a:t>uncertainty: 0.02 pcm</a:t>
                </a:r>
              </a:p>
              <a:p>
                <a:r>
                  <a:rPr lang="en-US" noProof="0" dirty="0"/>
                  <a:t>Uncertainty estimates for iron (JEFF-3.3)</a:t>
                </a:r>
              </a:p>
              <a:p>
                <a:pPr lvl="1"/>
                <a:r>
                  <a:rPr lang="en-US" noProof="0" dirty="0"/>
                  <a:t>Local: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i="1" noProof="0" smtClean="0">
                            <a:latin typeface="Cambria Math" panose="02040503050406030204" pitchFamily="18" charset="0"/>
                          </a:rPr>
                          <m:t>𝑁𝐷</m:t>
                        </m:r>
                      </m:sub>
                    </m:sSub>
                    <m:r>
                      <a:rPr lang="en-US" i="1" noProof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i="0" noProof="0"/>
                      <m:t>1.9%</m:t>
                    </m:r>
                  </m:oMath>
                </a14:m>
                <a:r>
                  <a:rPr lang="en-US" noProof="0" dirty="0"/>
                  <a:t>   ↔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𝐸𝑥𝑝</m:t>
                        </m:r>
                      </m:sub>
                    </m:sSub>
                    <m:r>
                      <a:rPr lang="en-US" b="0" i="0" noProof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i="0" noProof="0"/>
                      <m:t>0.04%</m:t>
                    </m:r>
                  </m:oMath>
                </a14:m>
                <a:r>
                  <a:rPr lang="en-US" noProof="0" dirty="0"/>
                  <a:t>	</a:t>
                </a:r>
                <a:r>
                  <a:rPr lang="en-US" b="1" noProof="0" dirty="0">
                    <a:solidFill>
                      <a:srgbClr val="E30613"/>
                    </a:solidFill>
                  </a:rPr>
                  <a:t>×50</a:t>
                </a:r>
              </a:p>
              <a:p>
                <a:pPr lvl="1"/>
                <a:r>
                  <a:rPr lang="en-US" noProof="0" dirty="0"/>
                  <a:t>Global: 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i="1" noProof="0" smtClean="0">
                            <a:latin typeface="Cambria Math" panose="02040503050406030204" pitchFamily="18" charset="0"/>
                          </a:rPr>
                          <m:t>𝑁𝐷</m:t>
                        </m:r>
                      </m:sub>
                    </m:sSub>
                    <m:r>
                      <a:rPr lang="en-US" i="1" noProof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i="0" noProof="0"/>
                      <m:t>2.8%</m:t>
                    </m:r>
                  </m:oMath>
                </a14:m>
                <a:r>
                  <a:rPr lang="en-US" noProof="0" dirty="0"/>
                  <a:t>   ↔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𝐸𝑥𝑝</m:t>
                        </m:r>
                      </m:sub>
                    </m:sSub>
                    <m:r>
                      <a:rPr lang="en-US" b="0" i="1" noProof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i="0" noProof="0"/>
                      <m:t>0.25%</m:t>
                    </m:r>
                  </m:oMath>
                </a14:m>
                <a:r>
                  <a:rPr lang="en-US" noProof="0" dirty="0"/>
                  <a:t>	</a:t>
                </a:r>
                <a:r>
                  <a:rPr lang="en-US" b="1" noProof="0" dirty="0">
                    <a:solidFill>
                      <a:srgbClr val="E30613"/>
                    </a:solidFill>
                  </a:rPr>
                  <a:t>×10</a:t>
                </a:r>
              </a:p>
            </p:txBody>
          </p:sp>
        </mc:Choice>
        <mc:Fallback xmlns="">
          <p:sp>
            <p:nvSpPr>
              <p:cNvPr id="2" name="Espace réservé du contenu 1">
                <a:extLst>
                  <a:ext uri="{FF2B5EF4-FFF2-40B4-BE49-F238E27FC236}">
                    <a16:creationId xmlns:a16="http://schemas.microsoft.com/office/drawing/2014/main" id="{0E96FDCD-A7DA-28A3-56DA-FA9329824D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92000" y="1041860"/>
                <a:ext cx="7745546" cy="5816139"/>
              </a:xfrm>
              <a:blipFill>
                <a:blip r:embed="rId4"/>
                <a:stretch>
                  <a:fillRect t="-13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re 2">
            <a:extLst>
              <a:ext uri="{FF2B5EF4-FFF2-40B4-BE49-F238E27FC236}">
                <a16:creationId xmlns:a16="http://schemas.microsoft.com/office/drawing/2014/main" id="{0BA7A44A-16EF-BE17-50D7-0D0570913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1" y="174710"/>
            <a:ext cx="10037233" cy="752852"/>
          </a:xfrm>
        </p:spPr>
        <p:txBody>
          <a:bodyPr>
            <a:normAutofit/>
          </a:bodyPr>
          <a:lstStyle/>
          <a:p>
            <a:r>
              <a:rPr lang="en-US" sz="4800" noProof="0" dirty="0"/>
              <a:t>Design by uncertainty propagation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14AC5A-4077-F9A2-7F5C-D4935374B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2E58B5D-9D77-3B31-A22C-68DDE78BE53B}"/>
              </a:ext>
            </a:extLst>
          </p:cNvPr>
          <p:cNvGrpSpPr/>
          <p:nvPr/>
        </p:nvGrpSpPr>
        <p:grpSpPr>
          <a:xfrm>
            <a:off x="8475248" y="911603"/>
            <a:ext cx="3716727" cy="3142097"/>
            <a:chOff x="8475248" y="911603"/>
            <a:chExt cx="3716727" cy="3142097"/>
          </a:xfrm>
        </p:grpSpPr>
        <p:pic>
          <p:nvPicPr>
            <p:cNvPr id="6" name="Image 5" descr="Une image contenant texte, capture d’écran, nombre, ligne&#10;&#10;Le contenu généré par l’IA peut être incorrect.">
              <a:extLst>
                <a:ext uri="{FF2B5EF4-FFF2-40B4-BE49-F238E27FC236}">
                  <a16:creationId xmlns:a16="http://schemas.microsoft.com/office/drawing/2014/main" id="{A79575C5-5C7A-C144-6211-24082EEBA6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7923" r="7863" b="-3748"/>
            <a:stretch>
              <a:fillRect/>
            </a:stretch>
          </p:blipFill>
          <p:spPr bwMode="auto">
            <a:xfrm>
              <a:off x="8475248" y="1155111"/>
              <a:ext cx="3716727" cy="289858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88CC148-4CB9-F024-8AC4-17FB4517BAFB}"/>
                </a:ext>
              </a:extLst>
            </p:cNvPr>
            <p:cNvSpPr txBox="1"/>
            <p:nvPr/>
          </p:nvSpPr>
          <p:spPr>
            <a:xfrm>
              <a:off x="8987617" y="911603"/>
              <a:ext cx="16161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noProof="0" dirty="0">
                  <a:solidFill>
                    <a:srgbClr val="FF0000"/>
                  </a:solidFill>
                </a:rPr>
                <a:t>3 W / ⌀16 mm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FBF75C7-17FB-D2E2-0EAF-172FFF0417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134" y="6003"/>
            <a:ext cx="1554841" cy="155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45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50BF4-174A-A6C5-A49B-37C9A3F2E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A6A8F9D-0ABE-DF57-882A-51E29D26B81E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r="30566"/>
          <a:stretch/>
        </p:blipFill>
        <p:spPr>
          <a:xfrm>
            <a:off x="3655824" y="3888706"/>
            <a:ext cx="2688571" cy="2758273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A8B69B-94A6-F3D1-D88B-AEFAED27C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678" y="578068"/>
            <a:ext cx="7079569" cy="5494063"/>
          </a:xfrm>
        </p:spPr>
        <p:txBody>
          <a:bodyPr>
            <a:normAutofit/>
          </a:bodyPr>
          <a:lstStyle/>
          <a:p>
            <a:endParaRPr lang="en-US" noProof="0" dirty="0"/>
          </a:p>
          <a:p>
            <a:pPr marL="0" indent="0">
              <a:buNone/>
            </a:pPr>
            <a:r>
              <a:rPr lang="en-US" i="1" noProof="0" dirty="0"/>
              <a:t>3D array of MiMi detectors in CROCUS</a:t>
            </a:r>
          </a:p>
          <a:p>
            <a:r>
              <a:rPr lang="en-US" noProof="0" dirty="0"/>
              <a:t>Developed by Fanny Vitullo during her PhD</a:t>
            </a:r>
          </a:p>
          <a:p>
            <a:r>
              <a:rPr lang="en-US" noProof="0" dirty="0"/>
              <a:t>Array of 160 MiMi neutrons detectors</a:t>
            </a:r>
          </a:p>
          <a:p>
            <a:r>
              <a:rPr lang="en-US" noProof="0" dirty="0">
                <a:latin typeface="+mn-lt"/>
              </a:rPr>
              <a:t>Mapping of the core: 3 main axial layers</a:t>
            </a:r>
          </a:p>
          <a:p>
            <a:r>
              <a:rPr lang="en-US" b="1" noProof="0" dirty="0">
                <a:latin typeface="+mn-lt"/>
              </a:rPr>
              <a:t>~240 kcps/W</a:t>
            </a:r>
            <a:r>
              <a:rPr lang="en-US" noProof="0" dirty="0">
                <a:latin typeface="+mn-lt"/>
              </a:rPr>
              <a:t> over many detectors</a:t>
            </a:r>
          </a:p>
          <a:p>
            <a:pPr lvl="1"/>
            <a:r>
              <a:rPr lang="en-US" noProof="0" dirty="0">
                <a:latin typeface="+mn-lt"/>
              </a:rPr>
              <a:t>Perfect for global signal measurement</a:t>
            </a:r>
          </a:p>
          <a:p>
            <a:pPr lvl="1"/>
            <a:r>
              <a:rPr lang="en-US" noProof="0" dirty="0">
                <a:latin typeface="+mn-lt"/>
              </a:rPr>
              <a:t>Allows </a:t>
            </a:r>
            <a:r>
              <a:rPr lang="en-US" b="1" noProof="0" dirty="0">
                <a:latin typeface="+mn-lt"/>
              </a:rPr>
              <a:t>testing the validity of PK assumption</a:t>
            </a:r>
          </a:p>
          <a:p>
            <a:pPr lvl="1"/>
            <a:endParaRPr lang="en-US" noProof="0" dirty="0">
              <a:latin typeface="+mn-lt"/>
            </a:endParaRPr>
          </a:p>
          <a:p>
            <a:endParaRPr lang="en-US" noProof="0" dirty="0">
              <a:latin typeface="+mn-lt"/>
            </a:endParaRPr>
          </a:p>
          <a:p>
            <a:endParaRPr lang="en-US" noProof="0" dirty="0">
              <a:latin typeface="+mn-lt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B118D3C-6865-841B-8123-63D6A0612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76400"/>
            <a:ext cx="10638659" cy="1469580"/>
          </a:xfrm>
        </p:spPr>
        <p:txBody>
          <a:bodyPr>
            <a:noAutofit/>
          </a:bodyPr>
          <a:lstStyle/>
          <a:p>
            <a:r>
              <a:rPr lang="en-US" sz="4800" noProof="0" dirty="0"/>
              <a:t>Global and distributed flux: SAFFRON array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D56AE2-EB94-2462-EEFC-791585A27286}"/>
              </a:ext>
            </a:extLst>
          </p:cNvPr>
          <p:cNvSpPr/>
          <p:nvPr/>
        </p:nvSpPr>
        <p:spPr>
          <a:xfrm>
            <a:off x="965674" y="6354489"/>
            <a:ext cx="1215367" cy="1295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noProof="0" dirty="0"/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B952AA73-DC81-15F7-DB7A-88ABCDC272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813" t="8724" r="19541" b="17419"/>
          <a:stretch>
            <a:fillRect/>
          </a:stretch>
        </p:blipFill>
        <p:spPr>
          <a:xfrm>
            <a:off x="7421639" y="1445697"/>
            <a:ext cx="3643605" cy="5151952"/>
          </a:xfrm>
          <a:prstGeom prst="rect">
            <a:avLst/>
          </a:prstGeom>
        </p:spPr>
      </p:pic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5B7ABF17-B026-4FBD-C5F9-2F23E9ECAF96}"/>
              </a:ext>
            </a:extLst>
          </p:cNvPr>
          <p:cNvSpPr txBox="1">
            <a:spLocks/>
          </p:cNvSpPr>
          <p:nvPr/>
        </p:nvSpPr>
        <p:spPr bwMode="auto">
          <a:xfrm>
            <a:off x="1060503" y="6579760"/>
            <a:ext cx="10447814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914400">
              <a:defRPr/>
            </a:pPr>
            <a:r>
              <a:rPr lang="en-US" sz="800" noProof="0" dirty="0">
                <a:latin typeface="+mn-lt"/>
                <a:ea typeface="Verdana"/>
                <a:cs typeface="Arial"/>
              </a:rPr>
              <a:t>Vitullo, Fanny. </a:t>
            </a:r>
            <a:r>
              <a:rPr lang="en-US" sz="800" i="1" noProof="0" dirty="0">
                <a:latin typeface="+mn-lt"/>
                <a:ea typeface="Verdana"/>
                <a:cs typeface="Arial"/>
              </a:rPr>
              <a:t>Miniature and Minimalistic Neutron Detectors for Online High-Resolution Experiments in the Zero-Power Reactor CROCUS</a:t>
            </a:r>
            <a:r>
              <a:rPr lang="en-US" sz="800" noProof="0" dirty="0">
                <a:latin typeface="+mn-lt"/>
                <a:ea typeface="Verdana"/>
                <a:cs typeface="Arial"/>
              </a:rPr>
              <a:t>. No. THESIS. EPFL, 2022.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BE91E85-BD79-86A1-EB9F-5D6368F63EF1}"/>
              </a:ext>
            </a:extLst>
          </p:cNvPr>
          <p:cNvSpPr/>
          <p:nvPr/>
        </p:nvSpPr>
        <p:spPr>
          <a:xfrm>
            <a:off x="5029200" y="4080314"/>
            <a:ext cx="195558" cy="1955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919F29C-47B5-E977-3773-FB8F60E4B1E7}"/>
              </a:ext>
            </a:extLst>
          </p:cNvPr>
          <p:cNvSpPr/>
          <p:nvPr/>
        </p:nvSpPr>
        <p:spPr>
          <a:xfrm>
            <a:off x="3704043" y="5012980"/>
            <a:ext cx="195558" cy="1955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D370159-825D-FBF2-82EF-D734F6FDFFB1}"/>
              </a:ext>
            </a:extLst>
          </p:cNvPr>
          <p:cNvSpPr/>
          <p:nvPr/>
        </p:nvSpPr>
        <p:spPr>
          <a:xfrm>
            <a:off x="6046320" y="5435281"/>
            <a:ext cx="195558" cy="1955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C0B0E6B9-3F6F-144A-160D-3F164CEC4C34}"/>
              </a:ext>
            </a:extLst>
          </p:cNvPr>
          <p:cNvSpPr/>
          <p:nvPr/>
        </p:nvSpPr>
        <p:spPr>
          <a:xfrm>
            <a:off x="4630364" y="6434119"/>
            <a:ext cx="195558" cy="1955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186DBCDC-726F-843D-F8B9-41E530EBF2E9}"/>
              </a:ext>
            </a:extLst>
          </p:cNvPr>
          <p:cNvSpPr/>
          <p:nvPr/>
        </p:nvSpPr>
        <p:spPr>
          <a:xfrm>
            <a:off x="4428067" y="4800601"/>
            <a:ext cx="88900" cy="889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6261A8D-FA11-DB01-70E9-A350F0BB921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EA5062B-192A-A6DA-1D16-5B89E88868C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552" b="5552"/>
          <a:stretch>
            <a:fillRect/>
          </a:stretch>
        </p:blipFill>
        <p:spPr>
          <a:xfrm>
            <a:off x="10551128" y="1007045"/>
            <a:ext cx="1640872" cy="197993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76E3B79D-F16F-1B2B-2FC0-FE696F62DE67}"/>
              </a:ext>
            </a:extLst>
          </p:cNvPr>
          <p:cNvSpPr txBox="1"/>
          <p:nvPr/>
        </p:nvSpPr>
        <p:spPr>
          <a:xfrm>
            <a:off x="853852" y="4118345"/>
            <a:ext cx="233910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b">
            <a:spAutoFit/>
          </a:bodyPr>
          <a:lstStyle/>
          <a:p>
            <a:pPr algn="r"/>
            <a:r>
              <a:rPr lang="en-US" sz="2000" noProof="0" dirty="0">
                <a:solidFill>
                  <a:srgbClr val="E30613"/>
                </a:solidFill>
              </a:rPr>
              <a:t>Oscillation channel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41035BC7-DCC5-DD8C-7AD8-BD9A5E27C912}"/>
              </a:ext>
            </a:extLst>
          </p:cNvPr>
          <p:cNvSpPr/>
          <p:nvPr/>
        </p:nvSpPr>
        <p:spPr>
          <a:xfrm rot="12506392" flipV="1">
            <a:off x="1259872" y="4868130"/>
            <a:ext cx="6035847" cy="2088571"/>
          </a:xfrm>
          <a:prstGeom prst="arc">
            <a:avLst>
              <a:gd name="adj1" fmla="val 17323604"/>
              <a:gd name="adj2" fmla="val 19978937"/>
            </a:avLst>
          </a:prstGeom>
          <a:ln w="38100" cap="rnd">
            <a:solidFill>
              <a:schemeClr val="tx1"/>
            </a:solidFill>
            <a:headEnd type="stealth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103473 w 2206946"/>
                      <a:gd name="connsiteY0" fmla="*/ 0 h 1049446"/>
                      <a:gd name="connsiteX1" fmla="*/ 1630215 w 2206946"/>
                      <a:gd name="connsiteY1" fmla="*/ 63642 h 1049446"/>
                      <a:gd name="connsiteX2" fmla="*/ 2165855 w 2206946"/>
                      <a:gd name="connsiteY2" fmla="*/ 666583 h 1049446"/>
                      <a:gd name="connsiteX3" fmla="*/ 1103473 w 2206946"/>
                      <a:gd name="connsiteY3" fmla="*/ 524723 h 1049446"/>
                      <a:gd name="connsiteX4" fmla="*/ 1103473 w 2206946"/>
                      <a:gd name="connsiteY4" fmla="*/ 0 h 1049446"/>
                      <a:gd name="connsiteX0" fmla="*/ 1103473 w 2206946"/>
                      <a:gd name="connsiteY0" fmla="*/ 0 h 1049446"/>
                      <a:gd name="connsiteX1" fmla="*/ 1630215 w 2206946"/>
                      <a:gd name="connsiteY1" fmla="*/ 63642 h 1049446"/>
                      <a:gd name="connsiteX2" fmla="*/ 2165855 w 2206946"/>
                      <a:gd name="connsiteY2" fmla="*/ 666583 h 10494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206946" h="1049446" stroke="0" extrusionOk="0">
                        <a:moveTo>
                          <a:pt x="1103473" y="0"/>
                        </a:moveTo>
                        <a:cubicBezTo>
                          <a:pt x="1273363" y="-8699"/>
                          <a:pt x="1444497" y="30900"/>
                          <a:pt x="1630215" y="63642"/>
                        </a:cubicBezTo>
                        <a:cubicBezTo>
                          <a:pt x="2111717" y="186640"/>
                          <a:pt x="2262465" y="432145"/>
                          <a:pt x="2165855" y="666583"/>
                        </a:cubicBezTo>
                        <a:cubicBezTo>
                          <a:pt x="2037706" y="706396"/>
                          <a:pt x="1316785" y="624270"/>
                          <a:pt x="1103473" y="524723"/>
                        </a:cubicBezTo>
                        <a:cubicBezTo>
                          <a:pt x="1073195" y="438218"/>
                          <a:pt x="1144404" y="84114"/>
                          <a:pt x="1103473" y="0"/>
                        </a:cubicBezTo>
                        <a:close/>
                      </a:path>
                      <a:path w="2206946" h="1049446" fill="none" extrusionOk="0">
                        <a:moveTo>
                          <a:pt x="1103473" y="0"/>
                        </a:moveTo>
                        <a:cubicBezTo>
                          <a:pt x="1319392" y="3787"/>
                          <a:pt x="1482268" y="-6380"/>
                          <a:pt x="1630215" y="63642"/>
                        </a:cubicBezTo>
                        <a:cubicBezTo>
                          <a:pt x="2075768" y="179475"/>
                          <a:pt x="2289119" y="445833"/>
                          <a:pt x="2165855" y="666583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63500" dist="12700" dir="2700000" algn="tl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noProof="0" dirty="0"/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1332D5D4-2552-6303-15BA-3A6B293352E6}"/>
              </a:ext>
            </a:extLst>
          </p:cNvPr>
          <p:cNvGrpSpPr/>
          <p:nvPr/>
        </p:nvGrpSpPr>
        <p:grpSpPr>
          <a:xfrm>
            <a:off x="9786559" y="2963825"/>
            <a:ext cx="2173957" cy="3085155"/>
            <a:chOff x="9837359" y="2963825"/>
            <a:chExt cx="2173957" cy="3085155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98F2F23-B9F3-AAFC-55BD-B7C410048E2C}"/>
                </a:ext>
              </a:extLst>
            </p:cNvPr>
            <p:cNvSpPr txBox="1"/>
            <p:nvPr/>
          </p:nvSpPr>
          <p:spPr>
            <a:xfrm>
              <a:off x="11169419" y="2963825"/>
              <a:ext cx="841897" cy="3085155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000" noProof="0" dirty="0">
                  <a:solidFill>
                    <a:srgbClr val="E30613"/>
                  </a:solidFill>
                </a:rPr>
                <a:t>Axial</a:t>
              </a:r>
              <a:br>
                <a:rPr lang="en-US" sz="2000" noProof="0" dirty="0">
                  <a:solidFill>
                    <a:srgbClr val="E30613"/>
                  </a:solidFill>
                </a:rPr>
              </a:br>
              <a:r>
                <a:rPr lang="en-US" sz="2000" noProof="0" dirty="0">
                  <a:solidFill>
                    <a:srgbClr val="E30613"/>
                  </a:solidFill>
                </a:rPr>
                <a:t>levels</a:t>
              </a:r>
            </a:p>
          </p:txBody>
        </p: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E33ABF1E-E160-A824-590B-FC074F2C9BB2}"/>
                </a:ext>
              </a:extLst>
            </p:cNvPr>
            <p:cNvGrpSpPr/>
            <p:nvPr/>
          </p:nvGrpSpPr>
          <p:grpSpPr>
            <a:xfrm>
              <a:off x="9837359" y="3351345"/>
              <a:ext cx="1368000" cy="2310114"/>
              <a:chOff x="9837359" y="3360125"/>
              <a:chExt cx="1368000" cy="2310114"/>
            </a:xfrm>
          </p:grpSpPr>
          <p:cxnSp>
            <p:nvCxnSpPr>
              <p:cNvPr id="25" name="Connecteur droit avec flèche 24">
                <a:extLst>
                  <a:ext uri="{FF2B5EF4-FFF2-40B4-BE49-F238E27FC236}">
                    <a16:creationId xmlns:a16="http://schemas.microsoft.com/office/drawing/2014/main" id="{F01C03DA-761E-E5CA-80A6-28E9F82D15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837359" y="5670239"/>
                <a:ext cx="1368000" cy="0"/>
              </a:xfrm>
              <a:prstGeom prst="straightConnector1">
                <a:avLst/>
              </a:prstGeom>
              <a:ln w="76200" cap="rnd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52DA0E95-4FB0-FDB7-4A69-1823EDDCC6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837359" y="4515182"/>
                <a:ext cx="1368000" cy="0"/>
              </a:xfrm>
              <a:prstGeom prst="straightConnector1">
                <a:avLst/>
              </a:prstGeom>
              <a:ln w="76200" cap="rnd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E520AFD2-CB08-8390-4269-BA1143A92A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837359" y="3360125"/>
                <a:ext cx="1368000" cy="0"/>
              </a:xfrm>
              <a:prstGeom prst="straightConnector1">
                <a:avLst/>
              </a:prstGeom>
              <a:ln w="76200" cap="rnd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CD002F02-9E32-128E-E266-204B23C26CB5}"/>
              </a:ext>
            </a:extLst>
          </p:cNvPr>
          <p:cNvGrpSpPr/>
          <p:nvPr/>
        </p:nvGrpSpPr>
        <p:grpSpPr>
          <a:xfrm>
            <a:off x="805465" y="4826814"/>
            <a:ext cx="3548415" cy="1027697"/>
            <a:chOff x="805465" y="4826814"/>
            <a:chExt cx="3548415" cy="1027697"/>
          </a:xfrm>
        </p:grpSpPr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9F56903C-0CF3-64C9-A82B-78210B4C7745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>
              <a:off x="2879097" y="5267842"/>
              <a:ext cx="1453365" cy="240256"/>
            </a:xfrm>
            <a:prstGeom prst="straightConnector1">
              <a:avLst/>
            </a:prstGeom>
            <a:ln w="76200" cap="rnd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98137A2F-393C-23F5-61E6-E08C0B77C0C7}"/>
                </a:ext>
              </a:extLst>
            </p:cNvPr>
            <p:cNvGrpSpPr/>
            <p:nvPr/>
          </p:nvGrpSpPr>
          <p:grpSpPr>
            <a:xfrm>
              <a:off x="805465" y="4826814"/>
              <a:ext cx="3548415" cy="1027697"/>
              <a:chOff x="805465" y="4826814"/>
              <a:chExt cx="3548415" cy="1027697"/>
            </a:xfrm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50B1B02-92D1-8F55-EDC5-122F0306F42D}"/>
                  </a:ext>
                </a:extLst>
              </p:cNvPr>
              <p:cNvSpPr txBox="1"/>
              <p:nvPr/>
            </p:nvSpPr>
            <p:spPr>
              <a:xfrm>
                <a:off x="805465" y="4826814"/>
                <a:ext cx="2073632" cy="882056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pPr algn="r"/>
                <a:r>
                  <a:rPr lang="en-US" sz="2000" noProof="0" dirty="0">
                    <a:solidFill>
                      <a:srgbClr val="E30613"/>
                    </a:solidFill>
                  </a:rPr>
                  <a:t>~50 per level</a:t>
                </a:r>
              </a:p>
            </p:txBody>
          </p:sp>
          <p:cxnSp>
            <p:nvCxnSpPr>
              <p:cNvPr id="16" name="Connecteur droit avec flèche 15">
                <a:extLst>
                  <a:ext uri="{FF2B5EF4-FFF2-40B4-BE49-F238E27FC236}">
                    <a16:creationId xmlns:a16="http://schemas.microsoft.com/office/drawing/2014/main" id="{85597072-613F-F913-63B1-A84CCD474EA9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V="1">
                <a:off x="2879097" y="5156835"/>
                <a:ext cx="1474783" cy="111007"/>
              </a:xfrm>
              <a:prstGeom prst="straightConnector1">
                <a:avLst/>
              </a:prstGeom>
              <a:ln w="76200" cap="rnd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avec flèche 30">
                <a:extLst>
                  <a:ext uri="{FF2B5EF4-FFF2-40B4-BE49-F238E27FC236}">
                    <a16:creationId xmlns:a16="http://schemas.microsoft.com/office/drawing/2014/main" id="{77A52230-3F60-91FE-D9F0-7FB949FA7504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>
                <a:off x="2879097" y="5267842"/>
                <a:ext cx="1453365" cy="586669"/>
              </a:xfrm>
              <a:prstGeom prst="straightConnector1">
                <a:avLst/>
              </a:prstGeom>
              <a:ln w="76200" cap="rnd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48105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C00D1-A07E-1144-1B8D-301D35B3E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676D337-6EC0-F469-9E5E-AB5A39ACF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41861"/>
            <a:ext cx="6147641" cy="5376000"/>
          </a:xfrm>
        </p:spPr>
        <p:txBody>
          <a:bodyPr>
            <a:normAutofit/>
          </a:bodyPr>
          <a:lstStyle/>
          <a:p>
            <a:pPr algn="just"/>
            <a:r>
              <a:rPr lang="en-US" noProof="0" dirty="0"/>
              <a:t>Set in the control rod guide tube</a:t>
            </a:r>
          </a:p>
          <a:p>
            <a:pPr lvl="1" algn="just"/>
            <a:r>
              <a:rPr lang="en-US" noProof="0" dirty="0"/>
              <a:t>Air filled</a:t>
            </a:r>
          </a:p>
          <a:p>
            <a:pPr algn="just"/>
            <a:r>
              <a:rPr lang="en-US" noProof="0" dirty="0"/>
              <a:t>Aluminum for rings and holder</a:t>
            </a:r>
          </a:p>
          <a:p>
            <a:pPr lvl="1" algn="just"/>
            <a:r>
              <a:rPr lang="en-US" noProof="0" dirty="0"/>
              <a:t>With titanium rods for mechanical stability</a:t>
            </a:r>
          </a:p>
          <a:p>
            <a:pPr algn="just"/>
            <a:r>
              <a:rPr lang="en-US" noProof="0" dirty="0"/>
              <a:t>Instrumented with a ring of 9 </a:t>
            </a:r>
            <a:r>
              <a:rPr lang="en-US" noProof="0" dirty="0" err="1"/>
              <a:t>MiMis</a:t>
            </a:r>
            <a:endParaRPr lang="en-US" noProof="0" dirty="0"/>
          </a:p>
          <a:p>
            <a:pPr lvl="1" algn="just"/>
            <a:r>
              <a:rPr lang="en-US" b="1" noProof="0" dirty="0"/>
              <a:t>~25 kcps/W for the local signal</a:t>
            </a:r>
            <a:endParaRPr lang="en-US" noProof="0" dirty="0"/>
          </a:p>
          <a:p>
            <a:pPr lvl="1" algn="just"/>
            <a:r>
              <a:rPr lang="en-US" noProof="0" dirty="0"/>
              <a:t>At 2.1 mm from sample surface</a:t>
            </a:r>
          </a:p>
          <a:p>
            <a:pPr lvl="1" algn="just"/>
            <a:r>
              <a:rPr lang="en-US" noProof="0" dirty="0"/>
              <a:t>Placed at core mid-height </a:t>
            </a:r>
          </a:p>
          <a:p>
            <a:pPr algn="just"/>
            <a:r>
              <a:rPr lang="en-US" noProof="0" dirty="0"/>
              <a:t>Sample diameter up to 10.25 mm</a:t>
            </a:r>
          </a:p>
          <a:p>
            <a:pPr lvl="1" algn="just"/>
            <a:r>
              <a:rPr lang="en-US" noProof="0" dirty="0"/>
              <a:t>Possibly up to 12 mm without a holder</a:t>
            </a:r>
          </a:p>
          <a:p>
            <a:pPr algn="just"/>
            <a:endParaRPr lang="en-US" noProof="0" dirty="0"/>
          </a:p>
        </p:txBody>
      </p:sp>
      <p:sp>
        <p:nvSpPr>
          <p:cNvPr id="23" name="Titre 2">
            <a:extLst>
              <a:ext uri="{FF2B5EF4-FFF2-40B4-BE49-F238E27FC236}">
                <a16:creationId xmlns:a16="http://schemas.microsoft.com/office/drawing/2014/main" id="{479B7AAC-D7E2-F9D1-E861-045AA8070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1" y="174710"/>
            <a:ext cx="10037233" cy="752852"/>
          </a:xfrm>
        </p:spPr>
        <p:txBody>
          <a:bodyPr>
            <a:normAutofit/>
          </a:bodyPr>
          <a:lstStyle/>
          <a:p>
            <a:r>
              <a:rPr lang="en-US" sz="4800" noProof="0" dirty="0"/>
              <a:t>Local flux: instrumented channel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F06F432-3147-39DA-A3B8-FA209B0AB479}"/>
              </a:ext>
            </a:extLst>
          </p:cNvPr>
          <p:cNvGrpSpPr/>
          <p:nvPr/>
        </p:nvGrpSpPr>
        <p:grpSpPr>
          <a:xfrm>
            <a:off x="7333092" y="790131"/>
            <a:ext cx="4729206" cy="3923451"/>
            <a:chOff x="7667661" y="3229239"/>
            <a:chExt cx="4035476" cy="3347918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BA0A42F-CF62-94AA-F36E-5A13E792A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55" r="-3235"/>
            <a:stretch>
              <a:fillRect/>
            </a:stretch>
          </p:blipFill>
          <p:spPr>
            <a:xfrm>
              <a:off x="8065219" y="4063399"/>
              <a:ext cx="3336494" cy="2513758"/>
            </a:xfrm>
            <a:prstGeom prst="rect">
              <a:avLst/>
            </a:prstGeom>
          </p:spPr>
        </p:pic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2E81B9D8-CB57-A8CC-8383-47249EA07C26}"/>
                </a:ext>
              </a:extLst>
            </p:cNvPr>
            <p:cNvSpPr/>
            <p:nvPr/>
          </p:nvSpPr>
          <p:spPr>
            <a:xfrm>
              <a:off x="7667661" y="3229239"/>
              <a:ext cx="4035476" cy="7487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2" algn="ctr"/>
              <a:r>
                <a:rPr lang="en-US" sz="2133" noProof="0" dirty="0"/>
                <a:t>SAFFRON</a:t>
              </a:r>
            </a:p>
            <a:p>
              <a:pPr marL="0" lvl="2" algn="ctr"/>
              <a:r>
                <a:rPr lang="en-US" sz="2133" noProof="0" dirty="0">
                  <a:solidFill>
                    <a:srgbClr val="E4111D"/>
                  </a:solidFill>
                </a:rPr>
                <a:t>Global &amp; </a:t>
              </a:r>
              <a:r>
                <a:rPr lang="en-US" sz="2133" b="1" noProof="0" dirty="0">
                  <a:solidFill>
                    <a:srgbClr val="E4111D"/>
                  </a:solidFill>
                </a:rPr>
                <a:t>local </a:t>
              </a:r>
              <a:r>
                <a:rPr lang="en-US" sz="2133" noProof="0" dirty="0">
                  <a:solidFill>
                    <a:srgbClr val="E4111D"/>
                  </a:solidFill>
                </a:rPr>
                <a:t>measurements</a:t>
              </a:r>
              <a:endParaRPr lang="en-US" sz="2400" noProof="0" dirty="0">
                <a:solidFill>
                  <a:srgbClr val="E4111D"/>
                </a:solidFill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A3E06F2-CBF3-A0C7-D208-20BE743D69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9" t="5223" r="55" b="7427"/>
          <a:stretch/>
        </p:blipFill>
        <p:spPr bwMode="auto">
          <a:xfrm>
            <a:off x="6064980" y="4980562"/>
            <a:ext cx="6127020" cy="1877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26" name="Connecteur : en arc 25">
            <a:extLst>
              <a:ext uri="{FF2B5EF4-FFF2-40B4-BE49-F238E27FC236}">
                <a16:creationId xmlns:a16="http://schemas.microsoft.com/office/drawing/2014/main" id="{368D270E-5FBF-C956-A780-24EAA9F7A92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000214" y="3477201"/>
            <a:ext cx="2407130" cy="2051648"/>
          </a:xfrm>
          <a:prstGeom prst="curvedConnector3">
            <a:avLst/>
          </a:prstGeom>
          <a:ln w="76200" cap="rnd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6A869ACB-9B43-964C-02EB-501D0205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064FED-F10A-D8ED-461C-0661460BD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134" y="6003"/>
            <a:ext cx="1554841" cy="155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6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F3FDA-BD2E-4B61-6939-F61E80F1F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14C8BA0-A258-556F-5825-B27F5E57C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41861"/>
            <a:ext cx="7161325" cy="537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0" dirty="0"/>
              <a:t>Focus on stainless-steel related samples</a:t>
            </a:r>
          </a:p>
          <a:p>
            <a:r>
              <a:rPr lang="en-US" noProof="0" dirty="0"/>
              <a:t>Reuse of </a:t>
            </a:r>
            <a:r>
              <a:rPr lang="en-US" b="1" noProof="0" dirty="0"/>
              <a:t>PETALE spares </a:t>
            </a:r>
            <a:r>
              <a:rPr lang="en-US" noProof="0" dirty="0"/>
              <a:t>for main components</a:t>
            </a:r>
          </a:p>
          <a:p>
            <a:pPr lvl="1"/>
            <a:r>
              <a:rPr lang="en-US" noProof="0" dirty="0"/>
              <a:t>Fe, Ni, Cr, 304L</a:t>
            </a:r>
          </a:p>
          <a:p>
            <a:r>
              <a:rPr lang="en-US" noProof="0" dirty="0"/>
              <a:t>Additional minor alloying elements</a:t>
            </a:r>
          </a:p>
          <a:p>
            <a:pPr lvl="1"/>
            <a:r>
              <a:rPr lang="en-US" noProof="0" dirty="0"/>
              <a:t>C, Mn, Mo, Nb, Si, V, Zn</a:t>
            </a:r>
          </a:p>
          <a:p>
            <a:r>
              <a:rPr lang="en-US" noProof="0" dirty="0"/>
              <a:t>Exotic alloying elements and other materials</a:t>
            </a:r>
            <a:br>
              <a:rPr lang="en-US" noProof="0" dirty="0"/>
            </a:br>
            <a:r>
              <a:rPr lang="en-US" noProof="0" dirty="0"/>
              <a:t>of interest</a:t>
            </a:r>
          </a:p>
          <a:p>
            <a:pPr lvl="1"/>
            <a:r>
              <a:rPr lang="en-US" noProof="0" dirty="0"/>
              <a:t>Al, Cu, Ta, Ti, W, Y</a:t>
            </a:r>
          </a:p>
          <a:p>
            <a:pPr lvl="1"/>
            <a:r>
              <a:rPr lang="en-US" noProof="0" dirty="0"/>
              <a:t>304, 316, Incoloy-800, Incoloy-718</a:t>
            </a:r>
          </a:p>
          <a:p>
            <a:r>
              <a:rPr lang="en-US" noProof="0" dirty="0"/>
              <a:t>Reference materials</a:t>
            </a:r>
          </a:p>
          <a:p>
            <a:pPr lvl="1"/>
            <a:r>
              <a:rPr lang="en-US" b="1" noProof="0" dirty="0"/>
              <a:t>Au</a:t>
            </a:r>
            <a:r>
              <a:rPr lang="en-US" noProof="0" dirty="0"/>
              <a:t>, </a:t>
            </a:r>
            <a:r>
              <a:rPr lang="en-US" noProof="0" dirty="0">
                <a:solidFill>
                  <a:schemeClr val="bg2">
                    <a:lumMod val="75000"/>
                  </a:schemeClr>
                </a:solidFill>
              </a:rPr>
              <a:t>D</a:t>
            </a:r>
            <a:r>
              <a:rPr lang="en-US" baseline="-25000" noProof="0" dirty="0">
                <a:solidFill>
                  <a:schemeClr val="bg2">
                    <a:lumMod val="75000"/>
                  </a:schemeClr>
                </a:solidFill>
              </a:rPr>
              <a:t>2</a:t>
            </a:r>
            <a:r>
              <a:rPr lang="en-US" noProof="0" dirty="0">
                <a:solidFill>
                  <a:schemeClr val="bg2">
                    <a:lumMod val="75000"/>
                  </a:schemeClr>
                </a:solidFill>
              </a:rPr>
              <a:t>O</a:t>
            </a:r>
            <a:r>
              <a:rPr lang="en-US" noProof="0" dirty="0"/>
              <a:t>, H</a:t>
            </a:r>
            <a:r>
              <a:rPr lang="en-US" baseline="-25000" noProof="0" dirty="0"/>
              <a:t>2</a:t>
            </a:r>
            <a:r>
              <a:rPr lang="en-US" noProof="0" dirty="0"/>
              <a:t>O, </a:t>
            </a:r>
            <a:r>
              <a:rPr lang="en-US" baseline="30000" noProof="0" dirty="0"/>
              <a:t>6</a:t>
            </a:r>
            <a:r>
              <a:rPr lang="en-US" noProof="0" dirty="0"/>
              <a:t>Li (solution), </a:t>
            </a:r>
            <a:r>
              <a:rPr lang="en-US" baseline="30000" noProof="0" dirty="0"/>
              <a:t>10</a:t>
            </a:r>
            <a:r>
              <a:rPr lang="en-US" noProof="0" dirty="0"/>
              <a:t>B (solution)</a:t>
            </a:r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r>
              <a:rPr lang="en-US" noProof="0" dirty="0"/>
              <a:t>Totaling 25 materials and 40 samples</a:t>
            </a:r>
          </a:p>
        </p:txBody>
      </p:sp>
      <p:sp>
        <p:nvSpPr>
          <p:cNvPr id="23" name="Titre 2">
            <a:extLst>
              <a:ext uri="{FF2B5EF4-FFF2-40B4-BE49-F238E27FC236}">
                <a16:creationId xmlns:a16="http://schemas.microsoft.com/office/drawing/2014/main" id="{05613F0E-8296-915A-AFB5-EA9817337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1" y="174710"/>
            <a:ext cx="10037233" cy="752852"/>
          </a:xfrm>
        </p:spPr>
        <p:txBody>
          <a:bodyPr>
            <a:normAutofit/>
          </a:bodyPr>
          <a:lstStyle/>
          <a:p>
            <a:r>
              <a:rPr lang="en-US" sz="4800" noProof="0" dirty="0"/>
              <a:t>Studied materials: stainless steel &amp; more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ED3050-42BD-0960-9A8B-A2AD2543B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pic>
        <p:nvPicPr>
          <p:cNvPr id="5" name="Image 4" descr="Une image contenant métal, Quincaillerie, outil&#10;&#10;Le contenu généré par l’IA peut être incorrect.">
            <a:extLst>
              <a:ext uri="{FF2B5EF4-FFF2-40B4-BE49-F238E27FC236}">
                <a16:creationId xmlns:a16="http://schemas.microsoft.com/office/drawing/2014/main" id="{478C9C8E-7186-83E4-8F7A-D475016E8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563" y="2070989"/>
            <a:ext cx="4467437" cy="3317744"/>
          </a:xfrm>
          <a:prstGeom prst="rect">
            <a:avLst/>
          </a:prstGeom>
          <a:noFill/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44BD1B-CC47-A319-06FE-F062FC086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134" y="6003"/>
            <a:ext cx="1554841" cy="155484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2358BDF-CDC3-A948-6690-38422460881A}"/>
              </a:ext>
            </a:extLst>
          </p:cNvPr>
          <p:cNvSpPr txBox="1"/>
          <p:nvPr/>
        </p:nvSpPr>
        <p:spPr>
          <a:xfrm>
            <a:off x="8858725" y="6017751"/>
            <a:ext cx="49885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b">
            <a:spAutoFit/>
          </a:bodyPr>
          <a:lstStyle/>
          <a:p>
            <a:pPr algn="ctr"/>
            <a:r>
              <a:rPr lang="en-US" sz="2000" noProof="0" dirty="0">
                <a:solidFill>
                  <a:srgbClr val="E30613"/>
                </a:solidFill>
              </a:rPr>
              <a:t>Au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D6FAE6A-36C5-7FBE-ACDA-3B71B4178708}"/>
              </a:ext>
            </a:extLst>
          </p:cNvPr>
          <p:cNvSpPr txBox="1"/>
          <p:nvPr/>
        </p:nvSpPr>
        <p:spPr>
          <a:xfrm>
            <a:off x="9704342" y="6017751"/>
            <a:ext cx="455574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b">
            <a:spAutoFit/>
          </a:bodyPr>
          <a:lstStyle/>
          <a:p>
            <a:pPr algn="ctr"/>
            <a:r>
              <a:rPr lang="en-US" sz="2000" noProof="0" dirty="0">
                <a:solidFill>
                  <a:srgbClr val="E30613"/>
                </a:solidFill>
              </a:rPr>
              <a:t>Cr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B357FED-8266-BE74-0B7A-830C7507BA49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9108153" y="4813174"/>
            <a:ext cx="0" cy="1204577"/>
          </a:xfrm>
          <a:prstGeom prst="straightConnector1">
            <a:avLst/>
          </a:prstGeom>
          <a:ln w="76200" cap="rnd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C7F31E4-FA85-25E7-DAB8-C5D20845B5FB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9932129" y="4038600"/>
            <a:ext cx="0" cy="1979151"/>
          </a:xfrm>
          <a:prstGeom prst="straightConnector1">
            <a:avLst/>
          </a:prstGeom>
          <a:ln w="76200" cap="rnd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C869342A-4C84-28BB-657E-189338A08459}"/>
              </a:ext>
            </a:extLst>
          </p:cNvPr>
          <p:cNvSpPr txBox="1"/>
          <p:nvPr/>
        </p:nvSpPr>
        <p:spPr>
          <a:xfrm>
            <a:off x="9005914" y="1415807"/>
            <a:ext cx="94128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b">
            <a:spAutoFit/>
          </a:bodyPr>
          <a:lstStyle/>
          <a:p>
            <a:pPr algn="ctr"/>
            <a:r>
              <a:rPr lang="en-US" sz="2000" noProof="0" dirty="0">
                <a:solidFill>
                  <a:srgbClr val="E30613"/>
                </a:solidFill>
              </a:rPr>
              <a:t>Holder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FB474CB4-A3DC-DF12-C848-5FF7AA9BA1C6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9476555" y="1815917"/>
            <a:ext cx="1" cy="904134"/>
          </a:xfrm>
          <a:prstGeom prst="straightConnector1">
            <a:avLst/>
          </a:prstGeom>
          <a:ln w="76200" cap="rnd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17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76FB4-A29E-44D1-AE6C-B375DD3D2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1A1B6F7-C666-3EAC-7545-8DDBC2786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35262"/>
            <a:ext cx="5411893" cy="836788"/>
          </a:xfrm>
        </p:spPr>
        <p:txBody>
          <a:bodyPr/>
          <a:lstStyle/>
          <a:p>
            <a:r>
              <a:rPr lang="en-US" noProof="0" dirty="0"/>
              <a:t>Plan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3B6B7BE-47D2-F489-3210-8F02EC56A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0" y="1298222"/>
            <a:ext cx="5411893" cy="500612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HARVEST-X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Motivation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PETALE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/>
              <a:t>BLOOM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noProof="0" dirty="0"/>
              <a:t>Validation Results for Steel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bg1"/>
                </a:solidFill>
              </a:rPr>
              <a:t>Nickel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bg1"/>
                </a:solidFill>
              </a:rPr>
              <a:t>Chromium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bg1"/>
                </a:solidFill>
              </a:rPr>
              <a:t>Iron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bg1"/>
                </a:solidFill>
              </a:rPr>
              <a:t>304L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bg1"/>
                </a:solidFill>
              </a:rPr>
              <a:t>BLOOM Additional Results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Conclusion and Outlook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637D2C9-F3B0-0D76-F5DE-EEBDC12A75A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</a:p>
        </p:txBody>
      </p:sp>
      <p:pic>
        <p:nvPicPr>
          <p:cNvPr id="2" name="Espace réservé du contenu 4" descr="Une image contenant intérieur&#10;&#10;Le contenu généré par l’IA peut être incorrect.">
            <a:extLst>
              <a:ext uri="{FF2B5EF4-FFF2-40B4-BE49-F238E27FC236}">
                <a16:creationId xmlns:a16="http://schemas.microsoft.com/office/drawing/2014/main" id="{542B019D-4A7A-AE10-4211-A4C37372FA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1" r="21860"/>
          <a:stretch>
            <a:fillRect/>
          </a:stretch>
        </p:blipFill>
        <p:spPr>
          <a:xfrm>
            <a:off x="-8866" y="0"/>
            <a:ext cx="6104866" cy="6858000"/>
          </a:xfrm>
        </p:spPr>
      </p:pic>
    </p:spTree>
    <p:extLst>
      <p:ext uri="{BB962C8B-B14F-4D97-AF65-F5344CB8AC3E}">
        <p14:creationId xmlns:p14="http://schemas.microsoft.com/office/powerpoint/2010/main" val="4983819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9B676BC-C353-6F6A-1EF2-EC25EA176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0" y="927561"/>
            <a:ext cx="10883900" cy="1407077"/>
          </a:xfrm>
        </p:spPr>
        <p:txBody>
          <a:bodyPr>
            <a:normAutofit fontScale="92500" lnSpcReduction="10000"/>
          </a:bodyPr>
          <a:lstStyle/>
          <a:p>
            <a:r>
              <a:rPr lang="en-US" noProof="0" dirty="0"/>
              <a:t>45 experiments</a:t>
            </a:r>
          </a:p>
          <a:p>
            <a:pPr lvl="1"/>
            <a:r>
              <a:rPr lang="en-US" noProof="0" dirty="0"/>
              <a:t>1h30 of oscillation at ~0.9 W each</a:t>
            </a:r>
          </a:p>
          <a:p>
            <a:pPr lvl="1"/>
            <a:r>
              <a:rPr lang="en-US" noProof="0" dirty="0"/>
              <a:t>Mostly absorbers</a:t>
            </a:r>
          </a:p>
          <a:p>
            <a:r>
              <a:rPr lang="en-US" noProof="0" dirty="0"/>
              <a:t>Global perturbation amplitude ΔG vs. local one ΔL</a:t>
            </a:r>
            <a:endParaRPr lang="en-US" baseline="30000" noProof="0" dirty="0"/>
          </a:p>
        </p:txBody>
      </p:sp>
      <p:sp>
        <p:nvSpPr>
          <p:cNvPr id="5" name="Titre 2">
            <a:extLst>
              <a:ext uri="{FF2B5EF4-FFF2-40B4-BE49-F238E27FC236}">
                <a16:creationId xmlns:a16="http://schemas.microsoft.com/office/drawing/2014/main" id="{4849BFE3-D8CE-5035-BCDF-4EEE4747DA76}"/>
              </a:ext>
            </a:extLst>
          </p:cNvPr>
          <p:cNvSpPr txBox="1">
            <a:spLocks/>
          </p:cNvSpPr>
          <p:nvPr/>
        </p:nvSpPr>
        <p:spPr>
          <a:xfrm>
            <a:off x="1206501" y="174710"/>
            <a:ext cx="10037233" cy="752852"/>
          </a:xfrm>
          <a:prstGeom prst="rect">
            <a:avLst/>
          </a:prstGeom>
        </p:spPr>
        <p:txBody>
          <a:bodyPr vert="horz" lIns="180000" tIns="0" rIns="72000" bIns="4680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b="1" i="0" kern="1000" spc="-93" baseline="0">
                <a:solidFill>
                  <a:schemeClr val="tx1"/>
                </a:solidFill>
                <a:latin typeface="Franklin Gothic Demi Cond" panose="020B0706030402020204" pitchFamily="34" charset="0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sz="4800" noProof="0" dirty="0"/>
              <a:t>Global vs. Local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DFF7C7F-F71E-4F36-852F-62B50A6D67FC}"/>
              </a:ext>
            </a:extLst>
          </p:cNvPr>
          <p:cNvSpPr txBox="1"/>
          <p:nvPr/>
        </p:nvSpPr>
        <p:spPr>
          <a:xfrm>
            <a:off x="1206500" y="3948740"/>
            <a:ext cx="19517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noProof="0" dirty="0">
                <a:solidFill>
                  <a:srgbClr val="FF0000"/>
                </a:solidFill>
              </a:rPr>
              <a:t>25 materials</a:t>
            </a:r>
            <a:br>
              <a:rPr lang="en-US" sz="2400" b="1" noProof="0" dirty="0">
                <a:solidFill>
                  <a:srgbClr val="FF0000"/>
                </a:solidFill>
              </a:rPr>
            </a:br>
            <a:r>
              <a:rPr lang="en-US" sz="2400" b="1" noProof="0" dirty="0">
                <a:solidFill>
                  <a:srgbClr val="FF0000"/>
                </a:solidFill>
              </a:rPr>
              <a:t>40 samples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6DF22E6D-85E0-3FA4-045D-7E09A82FD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DC5C8A-7C01-475E-ADDB-23AA33943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359" y="2278593"/>
            <a:ext cx="8087201" cy="4171293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5D8CD92-25BC-B663-3795-6BB4666076C3}"/>
              </a:ext>
            </a:extLst>
          </p:cNvPr>
          <p:cNvGrpSpPr/>
          <p:nvPr/>
        </p:nvGrpSpPr>
        <p:grpSpPr>
          <a:xfrm>
            <a:off x="8224190" y="0"/>
            <a:ext cx="3019543" cy="2173830"/>
            <a:chOff x="7638493" y="3542229"/>
            <a:chExt cx="3909817" cy="287563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47E3DAF-3073-EABE-DA84-964A7B738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0250" r="8366"/>
            <a:stretch>
              <a:fillRect/>
            </a:stretch>
          </p:blipFill>
          <p:spPr>
            <a:xfrm>
              <a:off x="7738806" y="3619455"/>
              <a:ext cx="3809504" cy="279840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72AAF3D-26D4-EE88-81D7-1E9952CB8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072" r="94482"/>
            <a:stretch/>
          </p:blipFill>
          <p:spPr>
            <a:xfrm>
              <a:off x="7638493" y="3542229"/>
              <a:ext cx="200626" cy="28756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11884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9AFAB-C293-73EE-FAA7-2359905D3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B8D249D-4CC6-61EB-CD2A-5CD42D0E9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0" y="927562"/>
            <a:ext cx="10883900" cy="1378866"/>
          </a:xfrm>
        </p:spPr>
        <p:txBody>
          <a:bodyPr>
            <a:normAutofit fontScale="92500" lnSpcReduction="10000"/>
          </a:bodyPr>
          <a:lstStyle/>
          <a:p>
            <a:r>
              <a:rPr lang="en-US" noProof="0" dirty="0"/>
              <a:t>Reproduction of past reference experiments</a:t>
            </a:r>
          </a:p>
          <a:p>
            <a:r>
              <a:rPr lang="en-US" noProof="0" dirty="0"/>
              <a:t>A Linear relationship is observed between the perturbation</a:t>
            </a:r>
          </a:p>
          <a:p>
            <a:pPr lvl="1"/>
            <a:r>
              <a:rPr lang="en-US" noProof="0" dirty="0"/>
              <a:t>8 samples with different concentrations of </a:t>
            </a:r>
            <a:r>
              <a:rPr lang="en-US" baseline="30000" noProof="0" dirty="0"/>
              <a:t>10</a:t>
            </a:r>
            <a:r>
              <a:rPr lang="en-US" noProof="0" dirty="0"/>
              <a:t>B or </a:t>
            </a:r>
            <a:r>
              <a:rPr lang="en-US" baseline="30000" noProof="0" dirty="0"/>
              <a:t>6</a:t>
            </a:r>
            <a:r>
              <a:rPr lang="en-US" noProof="0" dirty="0"/>
              <a:t>Li</a:t>
            </a:r>
          </a:p>
          <a:p>
            <a:pPr lvl="1"/>
            <a:r>
              <a:rPr lang="en-US" noProof="0" dirty="0"/>
              <a:t>3 gold samples with different diameters</a:t>
            </a:r>
          </a:p>
        </p:txBody>
      </p:sp>
      <p:sp>
        <p:nvSpPr>
          <p:cNvPr id="5" name="Titre 2">
            <a:extLst>
              <a:ext uri="{FF2B5EF4-FFF2-40B4-BE49-F238E27FC236}">
                <a16:creationId xmlns:a16="http://schemas.microsoft.com/office/drawing/2014/main" id="{55C73713-A10D-AAC3-9E79-0A8CDD42E98D}"/>
              </a:ext>
            </a:extLst>
          </p:cNvPr>
          <p:cNvSpPr txBox="1">
            <a:spLocks/>
          </p:cNvSpPr>
          <p:nvPr/>
        </p:nvSpPr>
        <p:spPr>
          <a:xfrm>
            <a:off x="1206501" y="174710"/>
            <a:ext cx="10037233" cy="752852"/>
          </a:xfrm>
          <a:prstGeom prst="rect">
            <a:avLst/>
          </a:prstGeom>
        </p:spPr>
        <p:txBody>
          <a:bodyPr vert="horz" lIns="180000" tIns="0" rIns="72000" bIns="4680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b="1" i="0" kern="1000" spc="-93" baseline="0">
                <a:solidFill>
                  <a:schemeClr val="tx1"/>
                </a:solidFill>
                <a:latin typeface="Franklin Gothic Demi Cond" panose="020B0706030402020204" pitchFamily="34" charset="0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sz="4800" noProof="0" dirty="0"/>
              <a:t>Proportionality for H</a:t>
            </a:r>
            <a:r>
              <a:rPr lang="en-US" sz="4800" baseline="-25000" noProof="0" dirty="0"/>
              <a:t>2</a:t>
            </a:r>
            <a:r>
              <a:rPr lang="en-US" sz="4800" noProof="0" dirty="0"/>
              <a:t>0 and Au references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7F9D9FBB-7C44-1EC1-9B33-64D6747AF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611EBE8-BE7C-93EE-A264-F8ADDC0F12C0}"/>
              </a:ext>
            </a:extLst>
          </p:cNvPr>
          <p:cNvGrpSpPr/>
          <p:nvPr/>
        </p:nvGrpSpPr>
        <p:grpSpPr>
          <a:xfrm>
            <a:off x="3531140" y="2253310"/>
            <a:ext cx="8660860" cy="4429980"/>
            <a:chOff x="0" y="375920"/>
            <a:chExt cx="12192000" cy="623613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17F9124-DB1C-6D1F-8DAE-22663E101B50}"/>
                </a:ext>
              </a:extLst>
            </p:cNvPr>
            <p:cNvGrpSpPr/>
            <p:nvPr/>
          </p:nvGrpSpPr>
          <p:grpSpPr>
            <a:xfrm>
              <a:off x="0" y="375920"/>
              <a:ext cx="12192000" cy="6236138"/>
              <a:chOff x="0" y="375920"/>
              <a:chExt cx="12192000" cy="6236138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009E06E1-6722-FAD4-6363-174F53F4AF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41" b="6327"/>
              <a:stretch>
                <a:fillRect/>
              </a:stretch>
            </p:blipFill>
            <p:spPr>
              <a:xfrm>
                <a:off x="0" y="375920"/>
                <a:ext cx="12192000" cy="6236138"/>
              </a:xfrm>
              <a:prstGeom prst="rect">
                <a:avLst/>
              </a:prstGeom>
            </p:spPr>
          </p:pic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8165DB73-CDF4-13AE-8366-C6459BAE7E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96000" y="1501999"/>
                <a:ext cx="4106432" cy="486784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4D814B51-DFEE-1D66-94B2-13FAD9BC30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923776"/>
                <a:ext cx="4106432" cy="416858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6A159691-9ECF-6699-595E-5C18DFD0AC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22720" y="1301527"/>
                <a:ext cx="1250228" cy="2540431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58C09813-71B3-A649-6C0D-7384D0BC7F8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134313" y="1301527"/>
                <a:ext cx="408933" cy="2540431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BC16E714-3253-FD36-9E7F-674F65E71D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254" t="26557" r="34118" b="51751"/>
              <a:stretch>
                <a:fillRect/>
              </a:stretch>
            </p:blipFill>
            <p:spPr>
              <a:xfrm>
                <a:off x="4295486" y="923776"/>
                <a:ext cx="1800514" cy="106500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9BED27A-FC23-1362-846E-8356F11BBBBF}"/>
                  </a:ext>
                </a:extLst>
              </p:cNvPr>
              <p:cNvSpPr/>
              <p:nvPr/>
            </p:nvSpPr>
            <p:spPr>
              <a:xfrm>
                <a:off x="10041067" y="1340634"/>
                <a:ext cx="161365" cy="161365"/>
              </a:xfrm>
              <a:prstGeom prst="rect">
                <a:avLst/>
              </a:prstGeom>
              <a:noFill/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0A9AE65A-861D-E7F0-50A5-A595DED138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207" t="22527" r="47120" b="57246"/>
              <a:stretch>
                <a:fillRect/>
              </a:stretch>
            </p:blipFill>
            <p:spPr>
              <a:xfrm>
                <a:off x="9722720" y="3841958"/>
                <a:ext cx="1820526" cy="117202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636A16C-DECD-727C-2C7E-A6F301B8EAE9}"/>
                  </a:ext>
                </a:extLst>
              </p:cNvPr>
              <p:cNvSpPr/>
              <p:nvPr/>
            </p:nvSpPr>
            <p:spPr>
              <a:xfrm>
                <a:off x="10972948" y="1301527"/>
                <a:ext cx="161365" cy="161365"/>
              </a:xfrm>
              <a:prstGeom prst="rect">
                <a:avLst/>
              </a:prstGeom>
              <a:noFill/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0C2A3505-C5E6-7B35-B564-F1C24A5A2D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43283" y="4869218"/>
              <a:ext cx="2452203" cy="877532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40F334CE-309B-8AEE-100A-FC28ADCFDC2D}"/>
                </a:ext>
              </a:extLst>
            </p:cNvPr>
            <p:cNvCxnSpPr>
              <a:cxnSpLocks/>
            </p:cNvCxnSpPr>
            <p:nvPr/>
          </p:nvCxnSpPr>
          <p:spPr>
            <a:xfrm>
              <a:off x="1843283" y="5908675"/>
              <a:ext cx="2461119" cy="302964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Image 11" descr="Une image contenant texte, diagramme, capture d’écran, ligne&#10;&#10;Le contenu généré par l’IA peut être incorrect.">
              <a:extLst>
                <a:ext uri="{FF2B5EF4-FFF2-40B4-BE49-F238E27FC236}">
                  <a16:creationId xmlns:a16="http://schemas.microsoft.com/office/drawing/2014/main" id="{D16CCC4D-737D-93C8-4A80-8DEF7948B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51" t="25057" r="21576" b="46126"/>
            <a:stretch>
              <a:fillRect/>
            </a:stretch>
          </p:blipFill>
          <p:spPr>
            <a:xfrm>
              <a:off x="4304401" y="4869218"/>
              <a:ext cx="4312378" cy="134242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53F94F8-9940-3BAF-C371-BF8605B2EC99}"/>
                </a:ext>
              </a:extLst>
            </p:cNvPr>
            <p:cNvSpPr/>
            <p:nvPr/>
          </p:nvSpPr>
          <p:spPr>
            <a:xfrm>
              <a:off x="1843283" y="5746750"/>
              <a:ext cx="308918" cy="161925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1D7B9DE-635E-E8F4-306B-F08CC47A1CE0}"/>
              </a:ext>
            </a:extLst>
          </p:cNvPr>
          <p:cNvSpPr txBox="1"/>
          <p:nvPr/>
        </p:nvSpPr>
        <p:spPr>
          <a:xfrm>
            <a:off x="908819" y="3102175"/>
            <a:ext cx="279993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cap="small" noProof="0" dirty="0">
                <a:solidFill>
                  <a:srgbClr val="FF0000"/>
                </a:solidFill>
                <a:latin typeface="Impact" panose="020B0806030902050204" pitchFamily="34" charset="0"/>
              </a:rPr>
              <a:t>Method</a:t>
            </a:r>
          </a:p>
          <a:p>
            <a:r>
              <a:rPr lang="en-US" sz="6000" cap="small" noProof="0" dirty="0">
                <a:solidFill>
                  <a:srgbClr val="FF0000"/>
                </a:solidFill>
                <a:latin typeface="Impact" panose="020B0806030902050204" pitchFamily="34" charset="0"/>
              </a:rPr>
              <a:t>Validated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1F72A1E-3794-F678-1085-A9E102923F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16" r="12405" b="2741"/>
          <a:stretch>
            <a:fillRect/>
          </a:stretch>
        </p:blipFill>
        <p:spPr>
          <a:xfrm>
            <a:off x="3531140" y="6683290"/>
            <a:ext cx="7586440" cy="17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92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A7344-FD1E-97F5-CFC3-BBD3715B9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F4B2C8A-88F5-7790-A31F-57926AF52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499" y="1041861"/>
            <a:ext cx="4337232" cy="55696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r>
              <a:rPr lang="en-US" noProof="0" dirty="0"/>
              <a:t>Reactivity worth</a:t>
            </a:r>
          </a:p>
          <a:p>
            <a:r>
              <a:rPr lang="en-US" noProof="0" dirty="0"/>
              <a:t>Already good</a:t>
            </a:r>
          </a:p>
          <a:p>
            <a:r>
              <a:rPr lang="en-US" noProof="0" dirty="0"/>
              <a:t>Improved with JEFF-4.0</a:t>
            </a:r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r>
              <a:rPr lang="en-US" dirty="0"/>
              <a:t>Uncertainties</a:t>
            </a:r>
          </a:p>
          <a:p>
            <a:r>
              <a:rPr lang="en-US" dirty="0"/>
              <a:t>Simulation : 0.04 pcm</a:t>
            </a:r>
          </a:p>
          <a:p>
            <a:r>
              <a:rPr lang="en-US" dirty="0"/>
              <a:t>Experimental : 0.02 pcm</a:t>
            </a:r>
          </a:p>
          <a:p>
            <a:pPr marL="0" indent="0">
              <a:buNone/>
            </a:pPr>
            <a:endParaRPr lang="en-US" noProof="0" dirty="0"/>
          </a:p>
        </p:txBody>
      </p:sp>
      <p:sp>
        <p:nvSpPr>
          <p:cNvPr id="23" name="Titre 2">
            <a:extLst>
              <a:ext uri="{FF2B5EF4-FFF2-40B4-BE49-F238E27FC236}">
                <a16:creationId xmlns:a16="http://schemas.microsoft.com/office/drawing/2014/main" id="{E3A4811F-B88C-FE2B-A03A-FE4059245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1" y="174710"/>
            <a:ext cx="10037233" cy="752852"/>
          </a:xfrm>
        </p:spPr>
        <p:txBody>
          <a:bodyPr>
            <a:normAutofit/>
          </a:bodyPr>
          <a:lstStyle/>
          <a:p>
            <a:r>
              <a:rPr lang="en-US" sz="4800" noProof="0" dirty="0"/>
              <a:t>C/E for Au references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EF4DC9C-F771-B15C-8EAE-11827210C3A2}"/>
              </a:ext>
            </a:extLst>
          </p:cNvPr>
          <p:cNvGrpSpPr/>
          <p:nvPr/>
        </p:nvGrpSpPr>
        <p:grpSpPr>
          <a:xfrm>
            <a:off x="7213241" y="174710"/>
            <a:ext cx="3760233" cy="2753729"/>
            <a:chOff x="7638493" y="3299863"/>
            <a:chExt cx="4257643" cy="3117998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7AC530F-A48C-238C-63ED-0CAD69B23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38806" y="3299863"/>
              <a:ext cx="4157330" cy="3117998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E8BF7C5-2191-0BEB-5E4E-67C8BE134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072" r="94482"/>
            <a:stretch/>
          </p:blipFill>
          <p:spPr>
            <a:xfrm>
              <a:off x="7638493" y="3542229"/>
              <a:ext cx="200626" cy="2875632"/>
            </a:xfrm>
            <a:prstGeom prst="rect">
              <a:avLst/>
            </a:prstGeom>
          </p:spPr>
        </p:pic>
      </p:grpSp>
      <p:sp>
        <p:nvSpPr>
          <p:cNvPr id="11" name="Espace réservé de la date 10">
            <a:extLst>
              <a:ext uri="{FF2B5EF4-FFF2-40B4-BE49-F238E27FC236}">
                <a16:creationId xmlns:a16="http://schemas.microsoft.com/office/drawing/2014/main" id="{E0DC8E6A-5C2A-089E-6A8D-ACFEF0E9E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Zoom de diapositive 7">
                <a:extLst>
                  <a:ext uri="{FF2B5EF4-FFF2-40B4-BE49-F238E27FC236}">
                    <a16:creationId xmlns:a16="http://schemas.microsoft.com/office/drawing/2014/main" id="{8721E4A4-E74D-F869-98BC-77448E69421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18641979"/>
                  </p:ext>
                </p:extLst>
              </p:nvPr>
            </p:nvGraphicFramePr>
            <p:xfrm>
              <a:off x="5543730" y="2928439"/>
              <a:ext cx="6547751" cy="3683110"/>
            </p:xfrm>
            <a:graphic>
              <a:graphicData uri="http://schemas.microsoft.com/office/powerpoint/2016/slidezoom">
                <pslz:sldZm>
                  <pslz:sldZmObj sldId="2147470189" cId="3810007129">
                    <pslz:zmPr id="{A00AED51-A4F4-474B-B20C-ACE5D2F48A6F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547751" cy="368311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Zoom de diapositive 7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8721E4A4-E74D-F869-98BC-77448E69421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43730" y="2928439"/>
                <a:ext cx="6547751" cy="368311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16561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34ABF-6BE8-FC54-A6FF-220027506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AB9837A6-6CB3-B6B4-B4B0-A3B246A33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7" r="1782"/>
          <a:stretch>
            <a:fillRect/>
          </a:stretch>
        </p:blipFill>
        <p:spPr>
          <a:xfrm>
            <a:off x="6141855" y="1398991"/>
            <a:ext cx="6050145" cy="3433256"/>
          </a:xfrm>
          <a:prstGeom prst="rect">
            <a:avLst/>
          </a:prstGeom>
        </p:spPr>
      </p:pic>
      <p:sp>
        <p:nvSpPr>
          <p:cNvPr id="8" name="Titre 6">
            <a:extLst>
              <a:ext uri="{FF2B5EF4-FFF2-40B4-BE49-F238E27FC236}">
                <a16:creationId xmlns:a16="http://schemas.microsoft.com/office/drawing/2014/main" id="{9434AC14-59B4-2595-9122-0179E33EE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499" y="174625"/>
            <a:ext cx="11482071" cy="831991"/>
          </a:xfrm>
        </p:spPr>
        <p:txBody>
          <a:bodyPr>
            <a:noAutofit/>
          </a:bodyPr>
          <a:lstStyle/>
          <a:p>
            <a:r>
              <a:rPr lang="en-US" sz="4800" noProof="0" dirty="0"/>
              <a:t>From JEFF-3.3 to JEFF-4.0: Ni</a:t>
            </a:r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B935BA2F-8BAB-EA8A-EF1B-EA802D3EB767}"/>
              </a:ext>
            </a:extLst>
          </p:cNvPr>
          <p:cNvSpPr txBox="1">
            <a:spLocks/>
          </p:cNvSpPr>
          <p:nvPr/>
        </p:nvSpPr>
        <p:spPr>
          <a:xfrm rot="16200000">
            <a:off x="-1689519" y="3571816"/>
            <a:ext cx="4741334" cy="121536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800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33" b="0" i="0" u="none" strike="noStrike" kern="1200" cap="none" spc="0" normalizeH="0" baseline="0" noProof="0" dirty="0">
              <a:ln>
                <a:noFill/>
              </a:ln>
              <a:solidFill>
                <a:srgbClr val="E306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</p:txBody>
      </p:sp>
      <p:sp>
        <p:nvSpPr>
          <p:cNvPr id="16" name="Espace réservé de la date 15">
            <a:extLst>
              <a:ext uri="{FF2B5EF4-FFF2-40B4-BE49-F238E27FC236}">
                <a16:creationId xmlns:a16="http://schemas.microsoft.com/office/drawing/2014/main" id="{0CAF868E-7DC8-4E5E-4EDF-987330DDC80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C1F0B9B-25CF-BB71-0869-8F24BC707029}"/>
              </a:ext>
            </a:extLst>
          </p:cNvPr>
          <p:cNvSpPr txBox="1">
            <a:spLocks/>
          </p:cNvSpPr>
          <p:nvPr/>
        </p:nvSpPr>
        <p:spPr>
          <a:xfrm>
            <a:off x="788400" y="1231200"/>
            <a:ext cx="5899312" cy="5475230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noProof="0" dirty="0"/>
              <a:t>C/E for nickel pile-oscillation experiments</a:t>
            </a:r>
          </a:p>
          <a:p>
            <a:pPr lvl="1"/>
            <a:endParaRPr lang="en-US" noProof="0" dirty="0"/>
          </a:p>
          <a:p>
            <a:pPr lvl="1"/>
            <a:endParaRPr lang="en-US" noProof="0" dirty="0"/>
          </a:p>
          <a:p>
            <a:r>
              <a:rPr lang="en-US" noProof="0" dirty="0">
                <a:solidFill>
                  <a:srgbClr val="FF0000"/>
                </a:solidFill>
              </a:rPr>
              <a:t>Nickel C/E degrades</a:t>
            </a:r>
          </a:p>
          <a:p>
            <a:pPr lvl="1"/>
            <a:r>
              <a:rPr lang="en-US" noProof="0" dirty="0"/>
              <a:t>C/E Increase of +1 %</a:t>
            </a:r>
          </a:p>
          <a:p>
            <a:pPr lvl="1"/>
            <a:r>
              <a:rPr lang="en-US" noProof="0" dirty="0"/>
              <a:t>From agreement to disagreements</a:t>
            </a:r>
          </a:p>
          <a:p>
            <a:pPr lvl="2"/>
            <a:r>
              <a:rPr lang="en-US" noProof="0" dirty="0"/>
              <a:t>JEFF-4.0 ~3.5 sigma away</a:t>
            </a:r>
          </a:p>
          <a:p>
            <a:pPr lvl="1"/>
            <a:r>
              <a:rPr lang="en-US" noProof="0" dirty="0">
                <a:solidFill>
                  <a:schemeClr val="bg2"/>
                </a:solidFill>
              </a:rPr>
              <a:t>Degradation of Ni was also observed with PETALE non-threshold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BD6085-D71B-0A84-5054-8D369A7899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609" y="6004"/>
            <a:ext cx="1224366" cy="12243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5AED89-D288-9A6B-CD07-867A7AF1AA52}"/>
              </a:ext>
            </a:extLst>
          </p:cNvPr>
          <p:cNvSpPr/>
          <p:nvPr/>
        </p:nvSpPr>
        <p:spPr>
          <a:xfrm>
            <a:off x="789217" y="5511286"/>
            <a:ext cx="1344383" cy="134438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Ni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ABAC7F-B107-C0D1-57C6-BC6F6535ACD6}"/>
              </a:ext>
            </a:extLst>
          </p:cNvPr>
          <p:cNvSpPr/>
          <p:nvPr/>
        </p:nvSpPr>
        <p:spPr>
          <a:xfrm>
            <a:off x="10665303" y="1699327"/>
            <a:ext cx="1415179" cy="3062025"/>
          </a:xfrm>
          <a:prstGeom prst="rect">
            <a:avLst/>
          </a:prstGeom>
          <a:solidFill>
            <a:srgbClr val="E30613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B19EDF-B288-510E-09C6-FBD7D5F6CFC2}"/>
              </a:ext>
            </a:extLst>
          </p:cNvPr>
          <p:cNvSpPr/>
          <p:nvPr/>
        </p:nvSpPr>
        <p:spPr>
          <a:xfrm>
            <a:off x="6096000" y="3706395"/>
            <a:ext cx="310088" cy="9462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56200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C2B20-9B96-C9EF-A698-CDBC0E9D7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ABB1879-8186-40D6-0ACA-BB08F7A63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" r="737"/>
          <a:stretch/>
        </p:blipFill>
        <p:spPr>
          <a:xfrm>
            <a:off x="6141855" y="1398991"/>
            <a:ext cx="6050145" cy="343325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2E7EE71-ED83-7DBC-D7CB-1A7E452BF31E}"/>
              </a:ext>
            </a:extLst>
          </p:cNvPr>
          <p:cNvSpPr/>
          <p:nvPr/>
        </p:nvSpPr>
        <p:spPr>
          <a:xfrm>
            <a:off x="10592475" y="1699327"/>
            <a:ext cx="1415179" cy="3062025"/>
          </a:xfrm>
          <a:prstGeom prst="rect">
            <a:avLst/>
          </a:prstGeom>
          <a:solidFill>
            <a:srgbClr val="E30613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Titre 6">
            <a:extLst>
              <a:ext uri="{FF2B5EF4-FFF2-40B4-BE49-F238E27FC236}">
                <a16:creationId xmlns:a16="http://schemas.microsoft.com/office/drawing/2014/main" id="{346D8FE2-1D70-0070-DCFC-9F22B85C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499" y="174625"/>
            <a:ext cx="10836565" cy="831991"/>
          </a:xfrm>
        </p:spPr>
        <p:txBody>
          <a:bodyPr>
            <a:noAutofit/>
          </a:bodyPr>
          <a:lstStyle/>
          <a:p>
            <a:r>
              <a:rPr lang="en-US" sz="4800" noProof="0" dirty="0"/>
              <a:t>From JEFF-3.3 to JEFF-4.0: Cr</a:t>
            </a:r>
          </a:p>
        </p:txBody>
      </p:sp>
      <p:sp>
        <p:nvSpPr>
          <p:cNvPr id="23" name="Espace réservé de la date 6">
            <a:extLst>
              <a:ext uri="{FF2B5EF4-FFF2-40B4-BE49-F238E27FC236}">
                <a16:creationId xmlns:a16="http://schemas.microsoft.com/office/drawing/2014/main" id="{6219C20C-8C87-7B10-E7B0-39F9C7C97CD7}"/>
              </a:ext>
            </a:extLst>
          </p:cNvPr>
          <p:cNvSpPr txBox="1">
            <a:spLocks/>
          </p:cNvSpPr>
          <p:nvPr/>
        </p:nvSpPr>
        <p:spPr>
          <a:xfrm rot="16200000">
            <a:off x="-1689519" y="3571816"/>
            <a:ext cx="4741334" cy="121536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800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33" b="0" i="0" u="none" strike="noStrike" kern="1200" cap="none" spc="0" normalizeH="0" baseline="0" noProof="0" dirty="0">
              <a:ln>
                <a:noFill/>
              </a:ln>
              <a:solidFill>
                <a:srgbClr val="E306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4BF6CC9E-F720-2407-398F-F9DA4F43F2D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F76B1FDB-AD2B-B156-6BEC-9815F0CA7DEC}"/>
              </a:ext>
            </a:extLst>
          </p:cNvPr>
          <p:cNvSpPr txBox="1">
            <a:spLocks/>
          </p:cNvSpPr>
          <p:nvPr/>
        </p:nvSpPr>
        <p:spPr>
          <a:xfrm>
            <a:off x="788400" y="1231200"/>
            <a:ext cx="6463894" cy="5475230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noProof="0" dirty="0"/>
              <a:t>C/E for chromium pile-oscillation experiments</a:t>
            </a:r>
          </a:p>
          <a:p>
            <a:pPr lvl="1"/>
            <a:endParaRPr lang="en-US" sz="2400" noProof="0" dirty="0"/>
          </a:p>
          <a:p>
            <a:pPr lvl="1"/>
            <a:endParaRPr lang="en-US" sz="2400" noProof="0" dirty="0"/>
          </a:p>
          <a:p>
            <a:r>
              <a:rPr lang="en-US" noProof="0" dirty="0">
                <a:solidFill>
                  <a:srgbClr val="FF0000"/>
                </a:solidFill>
              </a:rPr>
              <a:t>Clear improvement of the C/Es</a:t>
            </a:r>
          </a:p>
          <a:p>
            <a:pPr lvl="1"/>
            <a:r>
              <a:rPr lang="en-US" sz="2000" noProof="0" dirty="0"/>
              <a:t>From -3.5 % to +1.3 %</a:t>
            </a:r>
          </a:p>
          <a:p>
            <a:pPr lvl="1"/>
            <a:r>
              <a:rPr lang="en-US" sz="2000" noProof="0" dirty="0"/>
              <a:t>Still ~ 3.5 sigma distance from </a:t>
            </a:r>
            <a:br>
              <a:rPr lang="en-US" sz="2000" noProof="0" dirty="0"/>
            </a:br>
            <a:r>
              <a:rPr lang="en-US" sz="2000" noProof="0" dirty="0"/>
              <a:t>experiments with JEFF-4.0</a:t>
            </a:r>
          </a:p>
          <a:p>
            <a:pPr lvl="2"/>
            <a:r>
              <a:rPr lang="en-US" sz="1867" noProof="0" dirty="0"/>
              <a:t>Better than the previous 9 sigma</a:t>
            </a:r>
          </a:p>
          <a:p>
            <a:pPr lvl="1"/>
            <a:r>
              <a:rPr lang="en-US" sz="2000" noProof="0" dirty="0">
                <a:solidFill>
                  <a:schemeClr val="bg2"/>
                </a:solidFill>
              </a:rPr>
              <a:t>Unlike PETALE results</a:t>
            </a:r>
          </a:p>
          <a:p>
            <a:pPr lvl="2"/>
            <a:r>
              <a:rPr lang="en-US" noProof="0" dirty="0">
                <a:solidFill>
                  <a:schemeClr val="bg2"/>
                </a:solidFill>
              </a:rPr>
              <a:t>Degradation of non-threshold </a:t>
            </a:r>
            <a:br>
              <a:rPr lang="en-US" noProof="0" dirty="0">
                <a:solidFill>
                  <a:schemeClr val="bg2"/>
                </a:solidFill>
              </a:rPr>
            </a:br>
            <a:r>
              <a:rPr lang="en-US" noProof="0" dirty="0">
                <a:solidFill>
                  <a:schemeClr val="bg2"/>
                </a:solidFill>
              </a:rPr>
              <a:t>dosimeters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94F8DB-97B8-945B-6D40-17483729E5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609" y="6004"/>
            <a:ext cx="1224366" cy="12243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0FA129-5517-2463-F702-077F3F5C4C7E}"/>
              </a:ext>
            </a:extLst>
          </p:cNvPr>
          <p:cNvSpPr/>
          <p:nvPr/>
        </p:nvSpPr>
        <p:spPr>
          <a:xfrm>
            <a:off x="2133600" y="5511285"/>
            <a:ext cx="1344383" cy="134438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Cr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66CD2E-8488-B9FA-FD89-3E03F711A8C8}"/>
              </a:ext>
            </a:extLst>
          </p:cNvPr>
          <p:cNvSpPr/>
          <p:nvPr/>
        </p:nvSpPr>
        <p:spPr>
          <a:xfrm>
            <a:off x="789217" y="5511286"/>
            <a:ext cx="1344383" cy="13443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Ni</a:t>
            </a:r>
          </a:p>
        </p:txBody>
      </p:sp>
    </p:spTree>
    <p:extLst>
      <p:ext uri="{BB962C8B-B14F-4D97-AF65-F5344CB8AC3E}">
        <p14:creationId xmlns:p14="http://schemas.microsoft.com/office/powerpoint/2010/main" val="31280705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820B3-128A-7A4F-4CD1-F400E072E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9F4EBA7-07BA-1ED5-589E-FD4BF8B8E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" r="737"/>
          <a:stretch/>
        </p:blipFill>
        <p:spPr>
          <a:xfrm>
            <a:off x="6141855" y="1398991"/>
            <a:ext cx="6050145" cy="3433256"/>
          </a:xfrm>
          <a:prstGeom prst="rect">
            <a:avLst/>
          </a:prstGeom>
        </p:spPr>
      </p:pic>
      <p:sp>
        <p:nvSpPr>
          <p:cNvPr id="8" name="Titre 6">
            <a:extLst>
              <a:ext uri="{FF2B5EF4-FFF2-40B4-BE49-F238E27FC236}">
                <a16:creationId xmlns:a16="http://schemas.microsoft.com/office/drawing/2014/main" id="{539D0E21-285E-27DE-7C4C-02A76717C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499" y="174625"/>
            <a:ext cx="10554577" cy="831991"/>
          </a:xfrm>
        </p:spPr>
        <p:txBody>
          <a:bodyPr>
            <a:noAutofit/>
          </a:bodyPr>
          <a:lstStyle/>
          <a:p>
            <a:r>
              <a:rPr lang="en-US" sz="4800" noProof="0" dirty="0"/>
              <a:t>From JEFF-3.3 to JEFF-4.0: Fe</a:t>
            </a:r>
          </a:p>
        </p:txBody>
      </p:sp>
      <p:sp>
        <p:nvSpPr>
          <p:cNvPr id="11" name="Espace réservé de la date 6">
            <a:extLst>
              <a:ext uri="{FF2B5EF4-FFF2-40B4-BE49-F238E27FC236}">
                <a16:creationId xmlns:a16="http://schemas.microsoft.com/office/drawing/2014/main" id="{CE44EC58-6AA1-E603-CECE-C43D5866D140}"/>
              </a:ext>
            </a:extLst>
          </p:cNvPr>
          <p:cNvSpPr txBox="1">
            <a:spLocks/>
          </p:cNvSpPr>
          <p:nvPr/>
        </p:nvSpPr>
        <p:spPr>
          <a:xfrm rot="16200000">
            <a:off x="-1689519" y="3571816"/>
            <a:ext cx="4741334" cy="121536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800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33" b="0" i="0" u="none" strike="noStrike" kern="1200" cap="none" spc="0" normalizeH="0" baseline="0" noProof="0" dirty="0">
              <a:ln>
                <a:noFill/>
              </a:ln>
              <a:solidFill>
                <a:srgbClr val="E306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0E4853-4F3D-138A-FC36-254DF1A3268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9C4F3C-0111-A070-C23A-2377DE2AF7DE}"/>
              </a:ext>
            </a:extLst>
          </p:cNvPr>
          <p:cNvSpPr/>
          <p:nvPr/>
        </p:nvSpPr>
        <p:spPr>
          <a:xfrm>
            <a:off x="6286836" y="2891453"/>
            <a:ext cx="202744" cy="18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31BFB1EE-86BC-0189-6F43-A384F4234BF8}"/>
              </a:ext>
            </a:extLst>
          </p:cNvPr>
          <p:cNvSpPr txBox="1">
            <a:spLocks/>
          </p:cNvSpPr>
          <p:nvPr/>
        </p:nvSpPr>
        <p:spPr>
          <a:xfrm>
            <a:off x="788400" y="1231200"/>
            <a:ext cx="5809379" cy="5475230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noProof="0" dirty="0"/>
              <a:t>C/E for iron pile-oscillation experiments</a:t>
            </a:r>
          </a:p>
          <a:p>
            <a:endParaRPr lang="en-US" noProof="0" dirty="0"/>
          </a:p>
          <a:p>
            <a:endParaRPr lang="en-US" noProof="0" dirty="0"/>
          </a:p>
          <a:p>
            <a:r>
              <a:rPr lang="en-US" noProof="0" dirty="0">
                <a:solidFill>
                  <a:srgbClr val="FF0000"/>
                </a:solidFill>
              </a:rPr>
              <a:t>Significant improvement</a:t>
            </a:r>
          </a:p>
          <a:p>
            <a:pPr lvl="1"/>
            <a:r>
              <a:rPr lang="en-US" noProof="0" dirty="0"/>
              <a:t>JEFF-3.3 results at &gt;3σ from 0</a:t>
            </a:r>
          </a:p>
          <a:p>
            <a:pPr lvl="1"/>
            <a:r>
              <a:rPr lang="en-US" noProof="0" dirty="0"/>
              <a:t>Close to JEFF-3.1.1 in  MAESTRO</a:t>
            </a:r>
          </a:p>
          <a:p>
            <a:pPr lvl="2"/>
            <a:r>
              <a:rPr lang="en-US" noProof="0" dirty="0"/>
              <a:t>0.3 ± 1.2 %* </a:t>
            </a:r>
          </a:p>
          <a:p>
            <a:pPr lvl="1"/>
            <a:r>
              <a:rPr lang="en-US" noProof="0" dirty="0"/>
              <a:t>Smaller uncertainties needed (sim.)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D22F437-1821-8B03-7DCF-15862D601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609" y="6004"/>
            <a:ext cx="1224366" cy="12243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D33BED2-A6F6-F4F2-CD9A-19718757F9B5}"/>
              </a:ext>
            </a:extLst>
          </p:cNvPr>
          <p:cNvSpPr/>
          <p:nvPr/>
        </p:nvSpPr>
        <p:spPr>
          <a:xfrm>
            <a:off x="3477983" y="5511284"/>
            <a:ext cx="1344383" cy="1344383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Fe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02E671-D9DF-CDF6-BF64-33D6CF1990BC}"/>
              </a:ext>
            </a:extLst>
          </p:cNvPr>
          <p:cNvSpPr/>
          <p:nvPr/>
        </p:nvSpPr>
        <p:spPr>
          <a:xfrm>
            <a:off x="789217" y="5511286"/>
            <a:ext cx="1344383" cy="13443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Ni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FDEAAE-0E36-B358-F003-375F839B55FA}"/>
              </a:ext>
            </a:extLst>
          </p:cNvPr>
          <p:cNvSpPr/>
          <p:nvPr/>
        </p:nvSpPr>
        <p:spPr>
          <a:xfrm>
            <a:off x="2133600" y="5511285"/>
            <a:ext cx="1344383" cy="13443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Cr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628E63-602C-76A8-EA57-80EB6E0D76FB}"/>
              </a:ext>
            </a:extLst>
          </p:cNvPr>
          <p:cNvSpPr txBox="1"/>
          <p:nvPr/>
        </p:nvSpPr>
        <p:spPr>
          <a:xfrm>
            <a:off x="8845535" y="5265063"/>
            <a:ext cx="26677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noProof="0" dirty="0"/>
              <a:t>*Gilles NOGUERE, private communication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6005CE-80B7-00DE-43B6-407A6BB68204}"/>
              </a:ext>
            </a:extLst>
          </p:cNvPr>
          <p:cNvSpPr/>
          <p:nvPr/>
        </p:nvSpPr>
        <p:spPr>
          <a:xfrm>
            <a:off x="6334164" y="2153230"/>
            <a:ext cx="355942" cy="94620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EC62FE-EDD2-578E-FF5C-8AEF400894E5}"/>
              </a:ext>
            </a:extLst>
          </p:cNvPr>
          <p:cNvSpPr/>
          <p:nvPr/>
        </p:nvSpPr>
        <p:spPr>
          <a:xfrm>
            <a:off x="10632935" y="1663187"/>
            <a:ext cx="1415179" cy="3090074"/>
          </a:xfrm>
          <a:prstGeom prst="rect">
            <a:avLst/>
          </a:prstGeom>
          <a:solidFill>
            <a:srgbClr val="E30613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E30147-28C8-1A77-E10A-1099B83DF995}"/>
              </a:ext>
            </a:extLst>
          </p:cNvPr>
          <p:cNvSpPr/>
          <p:nvPr/>
        </p:nvSpPr>
        <p:spPr>
          <a:xfrm>
            <a:off x="6059524" y="2586207"/>
            <a:ext cx="406020" cy="18482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026050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F37FE-F1F3-CF02-99F4-7E9FA52CA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4B757488-40F7-DDF4-A27A-358DB390E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" r="737"/>
          <a:stretch/>
        </p:blipFill>
        <p:spPr>
          <a:xfrm>
            <a:off x="6141855" y="1398991"/>
            <a:ext cx="6050145" cy="343325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BA1D960-72A2-A0D1-103D-DAF6DB0D9484}"/>
              </a:ext>
            </a:extLst>
          </p:cNvPr>
          <p:cNvSpPr/>
          <p:nvPr/>
        </p:nvSpPr>
        <p:spPr>
          <a:xfrm>
            <a:off x="10592475" y="1699327"/>
            <a:ext cx="1415179" cy="3062025"/>
          </a:xfrm>
          <a:prstGeom prst="rect">
            <a:avLst/>
          </a:prstGeom>
          <a:solidFill>
            <a:srgbClr val="E30613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Titre 6">
            <a:extLst>
              <a:ext uri="{FF2B5EF4-FFF2-40B4-BE49-F238E27FC236}">
                <a16:creationId xmlns:a16="http://schemas.microsoft.com/office/drawing/2014/main" id="{A00EFAE2-B820-5577-FD7B-54C472BD3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499" y="174625"/>
            <a:ext cx="10554577" cy="831991"/>
          </a:xfrm>
        </p:spPr>
        <p:txBody>
          <a:bodyPr>
            <a:noAutofit/>
          </a:bodyPr>
          <a:lstStyle/>
          <a:p>
            <a:r>
              <a:rPr lang="en-US" sz="4800" noProof="0" dirty="0"/>
              <a:t>From JEFF-3.3 to JEFF-4.0: 304L</a:t>
            </a:r>
          </a:p>
        </p:txBody>
      </p:sp>
      <p:sp>
        <p:nvSpPr>
          <p:cNvPr id="11" name="Espace réservé de la date 6">
            <a:extLst>
              <a:ext uri="{FF2B5EF4-FFF2-40B4-BE49-F238E27FC236}">
                <a16:creationId xmlns:a16="http://schemas.microsoft.com/office/drawing/2014/main" id="{66B29921-2867-BAF6-61E8-85EC90B9D6E9}"/>
              </a:ext>
            </a:extLst>
          </p:cNvPr>
          <p:cNvSpPr txBox="1">
            <a:spLocks/>
          </p:cNvSpPr>
          <p:nvPr/>
        </p:nvSpPr>
        <p:spPr>
          <a:xfrm rot="16200000">
            <a:off x="-1689519" y="3571816"/>
            <a:ext cx="4741334" cy="121536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800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33" b="0" i="0" u="none" strike="noStrike" kern="1200" cap="none" spc="0" normalizeH="0" baseline="0" noProof="0" dirty="0">
              <a:ln>
                <a:noFill/>
              </a:ln>
              <a:solidFill>
                <a:srgbClr val="E306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</p:txBody>
      </p:sp>
      <p:sp>
        <p:nvSpPr>
          <p:cNvPr id="13" name="Espace réservé de la date 12">
            <a:extLst>
              <a:ext uri="{FF2B5EF4-FFF2-40B4-BE49-F238E27FC236}">
                <a16:creationId xmlns:a16="http://schemas.microsoft.com/office/drawing/2014/main" id="{E953FEF9-AA1C-5C91-26FF-02DC6C6251B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510C315D-6870-0C47-3135-71D8F24AF6AE}"/>
              </a:ext>
            </a:extLst>
          </p:cNvPr>
          <p:cNvSpPr txBox="1">
            <a:spLocks/>
          </p:cNvSpPr>
          <p:nvPr/>
        </p:nvSpPr>
        <p:spPr>
          <a:xfrm>
            <a:off x="788400" y="1231200"/>
            <a:ext cx="5922170" cy="5475230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noProof="0" dirty="0"/>
              <a:t>C/E for 304L pile-oscillation experiments</a:t>
            </a:r>
          </a:p>
          <a:p>
            <a:endParaRPr lang="en-US" noProof="0" dirty="0"/>
          </a:p>
          <a:p>
            <a:endParaRPr lang="en-US" noProof="0" dirty="0"/>
          </a:p>
          <a:p>
            <a:r>
              <a:rPr lang="en-US" noProof="0" dirty="0">
                <a:solidFill>
                  <a:srgbClr val="FF0000"/>
                </a:solidFill>
              </a:rPr>
              <a:t>Clear improvement of C/Es</a:t>
            </a:r>
          </a:p>
          <a:p>
            <a:pPr lvl="1"/>
            <a:r>
              <a:rPr lang="en-US" noProof="0" dirty="0"/>
              <a:t>Rightfully driven by Fe,…</a:t>
            </a:r>
          </a:p>
          <a:p>
            <a:pPr lvl="1"/>
            <a:r>
              <a:rPr lang="en-US" noProof="0" dirty="0"/>
              <a:t>…by Cr (probably too much)…</a:t>
            </a:r>
          </a:p>
          <a:p>
            <a:pPr lvl="1"/>
            <a:r>
              <a:rPr lang="en-US" noProof="0" dirty="0"/>
              <a:t>…and wrongfully by the Ni</a:t>
            </a:r>
          </a:p>
          <a:p>
            <a:pPr lvl="1"/>
            <a:r>
              <a:rPr lang="en-US" noProof="0" dirty="0"/>
              <a:t>End results close to the iron results</a:t>
            </a:r>
          </a:p>
          <a:p>
            <a:pPr marL="457189" lvl="1" indent="0">
              <a:buNone/>
            </a:pPr>
            <a:endParaRPr lang="en-US" noProof="0" dirty="0"/>
          </a:p>
          <a:p>
            <a:pPr lvl="1"/>
            <a:endParaRPr lang="en-US" noProof="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869B95-D279-5011-F311-C43253E4E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609" y="6004"/>
            <a:ext cx="1224366" cy="12243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14CC7BA-FAA9-78E2-00B3-6D230EA7DC16}"/>
              </a:ext>
            </a:extLst>
          </p:cNvPr>
          <p:cNvSpPr/>
          <p:nvPr/>
        </p:nvSpPr>
        <p:spPr>
          <a:xfrm>
            <a:off x="4819350" y="5511283"/>
            <a:ext cx="1344383" cy="134438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304L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E4550A-CBE2-4F60-E2B1-6F18CFC2710E}"/>
              </a:ext>
            </a:extLst>
          </p:cNvPr>
          <p:cNvSpPr/>
          <p:nvPr/>
        </p:nvSpPr>
        <p:spPr>
          <a:xfrm>
            <a:off x="3477983" y="5511284"/>
            <a:ext cx="1344383" cy="13443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Fe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57531A-1FAA-9E94-E212-52B399EE0355}"/>
              </a:ext>
            </a:extLst>
          </p:cNvPr>
          <p:cNvSpPr/>
          <p:nvPr/>
        </p:nvSpPr>
        <p:spPr>
          <a:xfrm>
            <a:off x="789217" y="5511286"/>
            <a:ext cx="1344383" cy="13443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Ni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CADEB0-027D-3231-8DE5-79474BD94A8B}"/>
              </a:ext>
            </a:extLst>
          </p:cNvPr>
          <p:cNvSpPr/>
          <p:nvPr/>
        </p:nvSpPr>
        <p:spPr>
          <a:xfrm>
            <a:off x="2133600" y="5511285"/>
            <a:ext cx="1344383" cy="13443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Cr</a:t>
            </a:r>
          </a:p>
        </p:txBody>
      </p:sp>
    </p:spTree>
    <p:extLst>
      <p:ext uri="{BB962C8B-B14F-4D97-AF65-F5344CB8AC3E}">
        <p14:creationId xmlns:p14="http://schemas.microsoft.com/office/powerpoint/2010/main" val="19948937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0FF52-70DE-FE04-DEE7-D25E22A4C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2">
            <a:extLst>
              <a:ext uri="{FF2B5EF4-FFF2-40B4-BE49-F238E27FC236}">
                <a16:creationId xmlns:a16="http://schemas.microsoft.com/office/drawing/2014/main" id="{895C982A-9687-31ED-518E-0E9CE248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1" y="174710"/>
            <a:ext cx="10037233" cy="752852"/>
          </a:xfrm>
        </p:spPr>
        <p:txBody>
          <a:bodyPr>
            <a:normAutofit/>
          </a:bodyPr>
          <a:lstStyle/>
          <a:p>
            <a:r>
              <a:rPr lang="en-US" sz="4800" noProof="0" dirty="0"/>
              <a:t>BLOOM Library Comparison Results </a:t>
            </a: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CBC29A52-767C-A52E-FCDA-2D38FBFF1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498" y="1041861"/>
            <a:ext cx="6842349" cy="5213023"/>
          </a:xfrm>
        </p:spPr>
        <p:txBody>
          <a:bodyPr>
            <a:normAutofit lnSpcReduction="10000"/>
          </a:bodyPr>
          <a:lstStyle/>
          <a:p>
            <a:endParaRPr lang="en-US" noProof="0" dirty="0"/>
          </a:p>
          <a:p>
            <a:r>
              <a:rPr lang="en-US" noProof="0" dirty="0" err="1"/>
              <a:t>Δρ</a:t>
            </a:r>
            <a:r>
              <a:rPr lang="en-US" noProof="0" dirty="0"/>
              <a:t>: 0.2 to 24 pcm</a:t>
            </a:r>
          </a:p>
          <a:p>
            <a:r>
              <a:rPr lang="en-US" noProof="0" dirty="0"/>
              <a:t>Constant uncertainties</a:t>
            </a:r>
          </a:p>
          <a:p>
            <a:pPr lvl="1"/>
            <a:r>
              <a:rPr lang="en-US" noProof="0" dirty="0"/>
              <a:t>Regardless of the sample</a:t>
            </a:r>
          </a:p>
          <a:p>
            <a:endParaRPr lang="en-US" noProof="0" dirty="0"/>
          </a:p>
          <a:p>
            <a:r>
              <a:rPr lang="en-US" noProof="0" dirty="0"/>
              <a:t>Clear Improvements:</a:t>
            </a:r>
          </a:p>
          <a:p>
            <a:pPr lvl="1"/>
            <a:r>
              <a:rPr lang="en-US" noProof="0" dirty="0"/>
              <a:t>W</a:t>
            </a:r>
          </a:p>
          <a:p>
            <a:pPr lvl="1"/>
            <a:r>
              <a:rPr lang="en-US" noProof="0" dirty="0"/>
              <a:t>Mo</a:t>
            </a:r>
          </a:p>
          <a:p>
            <a:r>
              <a:rPr lang="en-US" noProof="0" dirty="0"/>
              <a:t>Small improvement:</a:t>
            </a:r>
          </a:p>
          <a:p>
            <a:pPr lvl="1"/>
            <a:r>
              <a:rPr lang="en-US" noProof="0" dirty="0"/>
              <a:t>Si</a:t>
            </a:r>
          </a:p>
          <a:p>
            <a:r>
              <a:rPr lang="en-US" noProof="0" dirty="0"/>
              <a:t>Clear degradation:</a:t>
            </a:r>
          </a:p>
          <a:p>
            <a:pPr lvl="1"/>
            <a:r>
              <a:rPr lang="en-US" noProof="0" dirty="0"/>
              <a:t>Ta</a:t>
            </a:r>
          </a:p>
          <a:p>
            <a:pPr lvl="1"/>
            <a:r>
              <a:rPr lang="en-US" noProof="0" dirty="0"/>
              <a:t>Zn</a:t>
            </a:r>
          </a:p>
          <a:p>
            <a:pPr lvl="1"/>
            <a:endParaRPr lang="en-US" noProof="0" dirty="0"/>
          </a:p>
          <a:p>
            <a:pPr lvl="1"/>
            <a:endParaRPr lang="en-US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960081-F776-CE18-8481-834EEDA4D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Zoom de diapositive 7">
                <a:extLst>
                  <a:ext uri="{FF2B5EF4-FFF2-40B4-BE49-F238E27FC236}">
                    <a16:creationId xmlns:a16="http://schemas.microsoft.com/office/drawing/2014/main" id="{C48BA368-8FAD-C5F7-5C6E-32511C5473A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48158"/>
                  </p:ext>
                </p:extLst>
              </p:nvPr>
            </p:nvGraphicFramePr>
            <p:xfrm>
              <a:off x="5275789" y="1469571"/>
              <a:ext cx="6916212" cy="3890369"/>
            </p:xfrm>
            <a:graphic>
              <a:graphicData uri="http://schemas.microsoft.com/office/powerpoint/2016/slidezoom">
                <pslz:sldZm>
                  <pslz:sldZmObj sldId="2147470157" cId="2195579160">
                    <pslz:zmPr id="{B76D9675-DE7B-425E-8966-CB17391102D8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916212" cy="389036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Zoom de diapositive 7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C48BA368-8FAD-C5F7-5C6E-32511C5473A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75789" y="1469571"/>
                <a:ext cx="6916212" cy="389036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90388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5A9BD-7066-A7E6-F99F-84AE45309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2E40D986-2499-B577-CF24-2A612D2E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135262"/>
            <a:ext cx="5411893" cy="836788"/>
          </a:xfrm>
        </p:spPr>
        <p:txBody>
          <a:bodyPr/>
          <a:lstStyle/>
          <a:p>
            <a:r>
              <a:rPr lang="en-US" noProof="0" dirty="0"/>
              <a:t>Plan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D05C662-E0E7-8DFD-8FA5-CBACEE197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0" y="1298222"/>
            <a:ext cx="5411893" cy="500612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HARVEST-X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Motivation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PETALE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/>
              <a:t>BLOOM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Validation Results for Steel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Nickel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Chromium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Iron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304L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rgbClr val="939191"/>
                </a:solidFill>
              </a:rPr>
              <a:t>BLOOM Additional Results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noProof="0" dirty="0"/>
              <a:t>Conclusion and Outlook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65968AE-D690-EE71-07E1-99913FFFA9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</a:p>
        </p:txBody>
      </p:sp>
      <p:pic>
        <p:nvPicPr>
          <p:cNvPr id="6" name="Espace réservé pour une image  7" descr="Une image contenant léger, intérieur, nuit&#10;&#10;Le contenu généré par l’IA peut être incorrect.">
            <a:extLst>
              <a:ext uri="{FF2B5EF4-FFF2-40B4-BE49-F238E27FC236}">
                <a16:creationId xmlns:a16="http://schemas.microsoft.com/office/drawing/2014/main" id="{950D50C7-4030-9485-7B68-B09829ECBC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3" r="24400"/>
          <a:stretch>
            <a:fillRect/>
          </a:stretch>
        </p:blipFill>
        <p:spPr>
          <a:xfrm>
            <a:off x="-8867" y="0"/>
            <a:ext cx="6104865" cy="6858000"/>
          </a:xfrm>
        </p:spPr>
      </p:pic>
    </p:spTree>
    <p:extLst>
      <p:ext uri="{BB962C8B-B14F-4D97-AF65-F5344CB8AC3E}">
        <p14:creationId xmlns:p14="http://schemas.microsoft.com/office/powerpoint/2010/main" val="27200059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03321-967C-F31A-CB41-A2DB26E74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2">
            <a:extLst>
              <a:ext uri="{FF2B5EF4-FFF2-40B4-BE49-F238E27FC236}">
                <a16:creationId xmlns:a16="http://schemas.microsoft.com/office/drawing/2014/main" id="{7A8767A6-0276-42BE-8FFF-4D2329E3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1" y="174710"/>
            <a:ext cx="10037233" cy="752852"/>
          </a:xfrm>
        </p:spPr>
        <p:txBody>
          <a:bodyPr>
            <a:normAutofit/>
          </a:bodyPr>
          <a:lstStyle/>
          <a:p>
            <a:r>
              <a:rPr lang="en-US" sz="4800" noProof="0" dirty="0"/>
              <a:t>Conclusion: Experimental Programs</a:t>
            </a:r>
            <a:endParaRPr lang="en-US" sz="4800" noProof="0" dirty="0">
              <a:solidFill>
                <a:srgbClr val="FF0000"/>
              </a:solidFill>
            </a:endParaRP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A76D6348-93A9-1D74-B86B-680EBF254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498" y="1041861"/>
            <a:ext cx="10657256" cy="5497793"/>
          </a:xfrm>
        </p:spPr>
        <p:txBody>
          <a:bodyPr>
            <a:normAutofit/>
          </a:bodyPr>
          <a:lstStyle/>
          <a:p>
            <a:r>
              <a:rPr lang="en-US" noProof="0" dirty="0"/>
              <a:t>Design and Conduction of 45 experiments</a:t>
            </a:r>
          </a:p>
          <a:p>
            <a:pPr lvl="1"/>
            <a:r>
              <a:rPr lang="en-US" noProof="0" dirty="0"/>
              <a:t> 25 materials</a:t>
            </a:r>
          </a:p>
          <a:p>
            <a:r>
              <a:rPr lang="en-US" noProof="0" dirty="0"/>
              <a:t>Modeling and simulation of 30 experiments performed</a:t>
            </a:r>
          </a:p>
          <a:p>
            <a:pPr lvl="1"/>
            <a:r>
              <a:rPr lang="en-US" noProof="0" dirty="0"/>
              <a:t>With two libraries JEFF-3.3 and -4.0</a:t>
            </a:r>
          </a:p>
          <a:p>
            <a:pPr lvl="1"/>
            <a:r>
              <a:rPr lang="en-US" noProof="0" dirty="0"/>
              <a:t>Using a Black Body Exact Perturbation method</a:t>
            </a:r>
          </a:p>
          <a:p>
            <a:r>
              <a:rPr lang="en-US" noProof="0" dirty="0"/>
              <a:t>First analysis performed, with first feedback on nuclear data</a:t>
            </a:r>
          </a:p>
          <a:p>
            <a:pPr lvl="1"/>
            <a:r>
              <a:rPr lang="en-US" noProof="0" dirty="0"/>
              <a:t>Slight improvement for the iron samples</a:t>
            </a:r>
          </a:p>
          <a:p>
            <a:pPr lvl="1"/>
            <a:r>
              <a:rPr lang="en-US" noProof="0" dirty="0"/>
              <a:t>Chromium C/Es are improving in BLOOM reactivity worth results</a:t>
            </a:r>
          </a:p>
          <a:p>
            <a:pPr lvl="2"/>
            <a:r>
              <a:rPr lang="en-US" noProof="0" dirty="0"/>
              <a:t>From -3.5% to +1.3%</a:t>
            </a:r>
          </a:p>
          <a:p>
            <a:pPr lvl="1"/>
            <a:r>
              <a:rPr lang="en-US" noProof="0" dirty="0"/>
              <a:t>Nickel are degrading</a:t>
            </a:r>
          </a:p>
          <a:p>
            <a:pPr lvl="2"/>
            <a:r>
              <a:rPr lang="en-US" noProof="0" dirty="0"/>
              <a:t>+1% in reactivity worth</a:t>
            </a:r>
          </a:p>
          <a:p>
            <a:pPr lvl="2"/>
            <a:r>
              <a:rPr lang="en-US" noProof="0" dirty="0"/>
              <a:t>Potential issue for Ni based alloys</a:t>
            </a:r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r>
              <a:rPr lang="en-US" noProof="0" dirty="0"/>
              <a:t>Side note : both Cr and Ni showed degraded results in the PETALE program</a:t>
            </a:r>
          </a:p>
          <a:p>
            <a:endParaRPr lang="en-US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A05BCB-BB7E-C2E2-E1C3-E0AC14A30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</p:spTree>
    <p:extLst>
      <p:ext uri="{BB962C8B-B14F-4D97-AF65-F5344CB8AC3E}">
        <p14:creationId xmlns:p14="http://schemas.microsoft.com/office/powerpoint/2010/main" val="16329754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B709077-964C-449D-B4B2-8F6292B7F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74710"/>
            <a:ext cx="8394699" cy="1430337"/>
          </a:xfrm>
        </p:spPr>
        <p:txBody>
          <a:bodyPr>
            <a:normAutofit/>
          </a:bodyPr>
          <a:lstStyle/>
          <a:p>
            <a:r>
              <a:rPr lang="en-US" sz="4800" noProof="0" dirty="0"/>
              <a:t>Outlook: </a:t>
            </a:r>
            <a:r>
              <a:rPr lang="en-US" sz="4400" noProof="0" dirty="0"/>
              <a:t>Experimental Programs </a:t>
            </a:r>
            <a:endParaRPr lang="en-US" sz="4400" noProof="0" dirty="0">
              <a:solidFill>
                <a:srgbClr val="FF0000"/>
              </a:solidFill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D707C-E7C4-A744-B89C-5F112B718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095B420A-364A-7543-2879-F7DF15F0EC92}"/>
              </a:ext>
            </a:extLst>
          </p:cNvPr>
          <p:cNvSpPr txBox="1">
            <a:spLocks/>
          </p:cNvSpPr>
          <p:nvPr/>
        </p:nvSpPr>
        <p:spPr>
          <a:xfrm>
            <a:off x="1206500" y="1041861"/>
            <a:ext cx="10985500" cy="5816139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noProof="0" dirty="0"/>
          </a:p>
          <a:p>
            <a:r>
              <a:rPr lang="en-US" noProof="0" dirty="0"/>
              <a:t>Finalization of analysis and </a:t>
            </a:r>
            <a:r>
              <a:rPr lang="en-US" b="1" noProof="0" dirty="0"/>
              <a:t>Benchmarking</a:t>
            </a:r>
            <a:endParaRPr lang="en-US" noProof="0" dirty="0"/>
          </a:p>
          <a:p>
            <a:pPr lvl="1"/>
            <a:r>
              <a:rPr lang="en-US" b="1" noProof="0" dirty="0"/>
              <a:t>Proposal approved and grant received</a:t>
            </a:r>
          </a:p>
          <a:p>
            <a:pPr lvl="1"/>
            <a:r>
              <a:rPr lang="en-US" b="1" noProof="0" dirty="0"/>
              <a:t>Different parts to be included in ICSBEP and </a:t>
            </a:r>
            <a:r>
              <a:rPr lang="en-US" b="1" noProof="0" dirty="0" err="1"/>
              <a:t>IRPhE</a:t>
            </a:r>
            <a:endParaRPr lang="en-US" noProof="0" dirty="0"/>
          </a:p>
          <a:p>
            <a:r>
              <a:rPr lang="en-US" noProof="0" dirty="0"/>
              <a:t>Developments for the </a:t>
            </a:r>
            <a:r>
              <a:rPr lang="en-US" b="1" noProof="0" dirty="0"/>
              <a:t>use of local signals </a:t>
            </a:r>
          </a:p>
          <a:p>
            <a:pPr lvl="1"/>
            <a:r>
              <a:rPr lang="en-US" noProof="0" dirty="0"/>
              <a:t>Higher sensitivity and feedback prospect</a:t>
            </a:r>
          </a:p>
          <a:p>
            <a:pPr lvl="1"/>
            <a:r>
              <a:rPr lang="en-US" noProof="0" dirty="0"/>
              <a:t>Some simulation development to be performed</a:t>
            </a:r>
          </a:p>
          <a:p>
            <a:r>
              <a:rPr lang="en-US" b="1" noProof="0" dirty="0"/>
              <a:t>Expansion of the program </a:t>
            </a:r>
            <a:r>
              <a:rPr lang="en-US" noProof="0" dirty="0"/>
              <a:t>to non-structural material, e.g., fissile samples</a:t>
            </a:r>
          </a:p>
          <a:p>
            <a:pPr lvl="1"/>
            <a:r>
              <a:rPr lang="en-US" noProof="0" dirty="0"/>
              <a:t>Feedback on isotopes of the high-priority list</a:t>
            </a:r>
          </a:p>
          <a:p>
            <a:pPr lvl="1"/>
            <a:r>
              <a:rPr lang="en-US" noProof="0" dirty="0"/>
              <a:t>Test data for highly needed materials, e.g., </a:t>
            </a:r>
            <a:r>
              <a:rPr lang="en-US" b="1" noProof="0" dirty="0">
                <a:solidFill>
                  <a:srgbClr val="FF0000"/>
                </a:solidFill>
              </a:rPr>
              <a:t>HALEU</a:t>
            </a:r>
            <a:r>
              <a:rPr lang="en-US" noProof="0" dirty="0"/>
              <a:t>, </a:t>
            </a:r>
            <a:r>
              <a:rPr lang="en-US" b="1" noProof="0" dirty="0"/>
              <a:t>using only small quantities!</a:t>
            </a:r>
          </a:p>
          <a:p>
            <a:pPr marL="0" indent="0">
              <a:buNone/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52726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ECC2E-2A28-A0F3-1A50-BABF3DC36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1B4067E-C7E9-D015-591F-8F4DC831E126}"/>
              </a:ext>
            </a:extLst>
          </p:cNvPr>
          <p:cNvGrpSpPr/>
          <p:nvPr/>
        </p:nvGrpSpPr>
        <p:grpSpPr>
          <a:xfrm>
            <a:off x="1686560" y="0"/>
            <a:ext cx="10505440" cy="6858000"/>
            <a:chOff x="1264920" y="0"/>
            <a:chExt cx="7879080" cy="51435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2DA6338-E60F-6004-7315-6949BFB6FD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64920" y="0"/>
              <a:ext cx="7879080" cy="514350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097AB5E-0B82-4D8E-AFB3-9496D31DB2F8}"/>
                </a:ext>
              </a:extLst>
            </p:cNvPr>
            <p:cNvSpPr txBox="1"/>
            <p:nvPr/>
          </p:nvSpPr>
          <p:spPr>
            <a:xfrm>
              <a:off x="8385544" y="4958834"/>
              <a:ext cx="758456" cy="161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800" i="1" noProof="0" dirty="0"/>
                <a:t>© Maxime </a:t>
              </a:r>
              <a:r>
                <a:rPr lang="en-US" sz="800" i="1" noProof="0" dirty="0" err="1"/>
                <a:t>Filliau</a:t>
              </a:r>
              <a:endParaRPr lang="en-US" sz="800" i="1" noProof="0" dirty="0"/>
            </a:p>
          </p:txBody>
        </p:sp>
      </p:grpSp>
      <p:sp>
        <p:nvSpPr>
          <p:cNvPr id="9" name="Titre 8">
            <a:extLst>
              <a:ext uri="{FF2B5EF4-FFF2-40B4-BE49-F238E27FC236}">
                <a16:creationId xmlns:a16="http://schemas.microsoft.com/office/drawing/2014/main" id="{3B0AB961-1D5F-7112-9F5E-8A73CC1F6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1074" y="2134179"/>
            <a:ext cx="3040927" cy="2568808"/>
          </a:xfrm>
        </p:spPr>
        <p:txBody>
          <a:bodyPr>
            <a:normAutofit/>
          </a:bodyPr>
          <a:lstStyle/>
          <a:p>
            <a:r>
              <a:rPr lang="en-US" sz="5867" noProof="0" dirty="0"/>
              <a:t>Merci!</a:t>
            </a:r>
          </a:p>
        </p:txBody>
      </p:sp>
      <p:sp>
        <p:nvSpPr>
          <p:cNvPr id="3" name="Sous-titre 3">
            <a:extLst>
              <a:ext uri="{FF2B5EF4-FFF2-40B4-BE49-F238E27FC236}">
                <a16:creationId xmlns:a16="http://schemas.microsoft.com/office/drawing/2014/main" id="{98A02D59-F2B2-E75E-698A-43B3608048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47655" y="5278707"/>
            <a:ext cx="3103419" cy="1578973"/>
          </a:xfrm>
        </p:spPr>
        <p:txBody>
          <a:bodyPr>
            <a:normAutofit/>
          </a:bodyPr>
          <a:lstStyle/>
          <a:p>
            <a:pPr>
              <a:spcAft>
                <a:spcPts val="1600"/>
              </a:spcAft>
            </a:pPr>
            <a:r>
              <a:rPr lang="en-US" b="1" noProof="0" dirty="0"/>
              <a:t>Thomas Ligonnet</a:t>
            </a:r>
          </a:p>
          <a:p>
            <a:pPr>
              <a:spcAft>
                <a:spcPts val="1600"/>
              </a:spcAft>
            </a:pPr>
            <a:r>
              <a:rPr lang="en-US" b="1" noProof="0" dirty="0"/>
              <a:t>LPC Seminar</a:t>
            </a:r>
          </a:p>
          <a:p>
            <a:r>
              <a:rPr lang="en-US" b="1" noProof="0" dirty="0"/>
              <a:t>Caen, France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899DCBF-DBD8-1CE7-63B3-3D68F7A8386F}"/>
              </a:ext>
            </a:extLst>
          </p:cNvPr>
          <p:cNvSpPr txBox="1"/>
          <p:nvPr/>
        </p:nvSpPr>
        <p:spPr>
          <a:xfrm>
            <a:off x="2561294" y="492219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0008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54D29-0CB5-6A25-8C90-76A143F05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8A34D4C-FB44-3A08-E626-E70B9D0B3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1" y="176400"/>
            <a:ext cx="10779769" cy="970559"/>
          </a:xfrm>
        </p:spPr>
        <p:txBody>
          <a:bodyPr>
            <a:normAutofit/>
          </a:bodyPr>
          <a:lstStyle/>
          <a:p>
            <a:r>
              <a:rPr lang="en-US" sz="4800" noProof="0" dirty="0"/>
              <a:t>Representativity of HARVEST-X </a:t>
            </a:r>
            <a:endParaRPr lang="en-US" sz="4000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D5514F-273B-CE47-D9C8-93E44E543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218" y="1113490"/>
            <a:ext cx="10287753" cy="55435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noProof="0" dirty="0"/>
          </a:p>
          <a:p>
            <a:pPr marL="0" indent="0">
              <a:buNone/>
            </a:pPr>
            <a:r>
              <a:rPr lang="en-US" noProof="0" dirty="0"/>
              <a:t>Are these experiments representative?</a:t>
            </a:r>
          </a:p>
          <a:p>
            <a:pPr marL="0" indent="0">
              <a:buNone/>
            </a:pPr>
            <a:endParaRPr lang="en-US" sz="2000" noProof="0" dirty="0"/>
          </a:p>
          <a:p>
            <a:pPr marL="0" indent="0">
              <a:buNone/>
            </a:pPr>
            <a:endParaRPr lang="en-US" sz="2000" noProof="0" dirty="0"/>
          </a:p>
          <a:p>
            <a:pPr marL="0" indent="0">
              <a:buNone/>
            </a:pPr>
            <a:endParaRPr lang="en-US" sz="2000" noProof="0" dirty="0"/>
          </a:p>
          <a:p>
            <a:pPr marL="0" indent="0" algn="r">
              <a:buNone/>
            </a:pPr>
            <a:endParaRPr lang="en-US" noProof="0" dirty="0"/>
          </a:p>
          <a:p>
            <a:pPr marL="0" indent="0" algn="r">
              <a:buNone/>
            </a:pPr>
            <a:endParaRPr lang="en-US" noProof="0" dirty="0"/>
          </a:p>
          <a:p>
            <a:pPr marL="0" indent="0" algn="r">
              <a:buNone/>
            </a:pPr>
            <a:r>
              <a:rPr lang="en-US" noProof="0" dirty="0"/>
              <a:t>Short answer: No!</a:t>
            </a:r>
          </a:p>
          <a:p>
            <a:pPr marL="0" indent="0">
              <a:buNone/>
            </a:pPr>
            <a:endParaRPr lang="en-US" sz="2000" noProof="0" dirty="0"/>
          </a:p>
          <a:p>
            <a:pPr marL="0" indent="0">
              <a:buNone/>
            </a:pPr>
            <a:endParaRPr lang="en-US" sz="2000" noProof="0" dirty="0"/>
          </a:p>
          <a:p>
            <a:pPr marL="0" indent="0">
              <a:buNone/>
            </a:pPr>
            <a:r>
              <a:rPr lang="en-US" i="1" noProof="0" dirty="0"/>
              <a:t>But do we need a good representativity?</a:t>
            </a:r>
          </a:p>
          <a:p>
            <a:pPr marL="0" indent="0" algn="r">
              <a:buNone/>
            </a:pPr>
            <a:r>
              <a:rPr lang="en-US" noProof="0" dirty="0">
                <a:latin typeface="+mn-lt"/>
              </a:rPr>
              <a:t>Long answer: it depends </a:t>
            </a:r>
            <a:r>
              <a:rPr lang="en-US" noProof="0" dirty="0">
                <a:latin typeface="+mn-lt"/>
                <a:sym typeface="Wingdings" panose="05000000000000000000" pitchFamily="2" charset="2"/>
              </a:rPr>
              <a:t></a:t>
            </a:r>
            <a:endParaRPr lang="en-US" noProof="0" dirty="0">
              <a:latin typeface="+mn-lt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CF6697-921B-791B-4CF0-E32E1BC088C5}"/>
              </a:ext>
            </a:extLst>
          </p:cNvPr>
          <p:cNvSpPr txBox="1">
            <a:spLocks/>
          </p:cNvSpPr>
          <p:nvPr/>
        </p:nvSpPr>
        <p:spPr bwMode="auto">
          <a:xfrm>
            <a:off x="1328854" y="6295448"/>
            <a:ext cx="10447814" cy="5847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914400">
              <a:defRPr/>
            </a:pPr>
            <a:r>
              <a:rPr lang="en-US" sz="800" noProof="0" dirty="0">
                <a:latin typeface="+mn-lt"/>
                <a:ea typeface="Times New Roman"/>
                <a:cs typeface="Arial"/>
              </a:rPr>
              <a:t>* </a:t>
            </a:r>
            <a:r>
              <a:rPr lang="en-US" sz="800" noProof="0" dirty="0"/>
              <a:t>V. Lamirand et al., “Design of separated element reflector experiments in CROCUS: PETALE,” React. </a:t>
            </a:r>
            <a:r>
              <a:rPr lang="en-US" sz="800" noProof="0" dirty="0" err="1"/>
              <a:t>Dosim</a:t>
            </a:r>
            <a:r>
              <a:rPr lang="en-US" sz="800" noProof="0" dirty="0"/>
              <a:t>. 16th Int. Symp. ASTM STP1608, p. 7, 2018.</a:t>
            </a:r>
          </a:p>
          <a:p>
            <a:pPr algn="just" defTabSz="914400">
              <a:defRPr/>
            </a:pPr>
            <a:r>
              <a:rPr lang="en-US" sz="800" noProof="0" dirty="0"/>
              <a:t>V. Lamirand, T. Ligonnet, A. Laureau, A. Vasiliev, A. Pautz, “H</a:t>
            </a:r>
            <a:r>
              <a:rPr lang="en-US" sz="800" cap="small" noProof="0" dirty="0"/>
              <a:t>arvest</a:t>
            </a:r>
            <a:r>
              <a:rPr lang="en-US" sz="800" noProof="0" dirty="0"/>
              <a:t>-X – Heuristic Assimilation…” SNSF proposal, 2022.</a:t>
            </a:r>
          </a:p>
          <a:p>
            <a:pPr algn="just" defTabSz="914400">
              <a:defRPr/>
            </a:pPr>
            <a:r>
              <a:rPr lang="en-US" sz="800" noProof="0" dirty="0"/>
              <a:t>A. Vasiliev </a:t>
            </a:r>
            <a:r>
              <a:rPr lang="en-US" sz="800" i="1" noProof="0" dirty="0"/>
              <a:t>et al.</a:t>
            </a:r>
            <a:r>
              <a:rPr lang="en-US" sz="800" noProof="0" dirty="0"/>
              <a:t>, “Assessment of representativity of the PETALE experiments for validation of…,” </a:t>
            </a:r>
            <a:r>
              <a:rPr lang="en-US" sz="800" i="1" noProof="0" dirty="0"/>
              <a:t>EPJ Web Conf.</a:t>
            </a:r>
            <a:r>
              <a:rPr lang="en-US" sz="800" noProof="0" dirty="0"/>
              <a:t>, vol. 239, p. 22001, Sep. 2020.</a:t>
            </a:r>
          </a:p>
        </p:txBody>
      </p:sp>
      <p:sp>
        <p:nvSpPr>
          <p:cNvPr id="4" name="Espace réservé de la date 18">
            <a:extLst>
              <a:ext uri="{FF2B5EF4-FFF2-40B4-BE49-F238E27FC236}">
                <a16:creationId xmlns:a16="http://schemas.microsoft.com/office/drawing/2014/main" id="{E28ABD27-4C3B-669A-DD5A-5EA9F773032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-1628551" y="3704603"/>
            <a:ext cx="4454736" cy="1215365"/>
          </a:xfrm>
        </p:spPr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AACE03A-EB0C-0312-7697-657A5DFC87E5}"/>
              </a:ext>
            </a:extLst>
          </p:cNvPr>
          <p:cNvGrpSpPr/>
          <p:nvPr/>
        </p:nvGrpSpPr>
        <p:grpSpPr>
          <a:xfrm>
            <a:off x="1328854" y="2084917"/>
            <a:ext cx="6307984" cy="3006239"/>
            <a:chOff x="3420188" y="1982450"/>
            <a:chExt cx="4658723" cy="209722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5ABBAB2-C33E-FDE9-0A25-B06399513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0188" y="2154305"/>
              <a:ext cx="809431" cy="1925365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96DD54E-D158-C268-E7FF-D7CF4C8F93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1094" t="11111" r="17656" b="10278"/>
            <a:stretch/>
          </p:blipFill>
          <p:spPr>
            <a:xfrm>
              <a:off x="6282811" y="2154305"/>
              <a:ext cx="1796100" cy="1925365"/>
            </a:xfrm>
            <a:prstGeom prst="rect">
              <a:avLst/>
            </a:prstGeom>
          </p:spPr>
        </p:pic>
        <p:sp>
          <p:nvSpPr>
            <p:cNvPr id="9" name="Flèche : double flèche horizontale 8">
              <a:extLst>
                <a:ext uri="{FF2B5EF4-FFF2-40B4-BE49-F238E27FC236}">
                  <a16:creationId xmlns:a16="http://schemas.microsoft.com/office/drawing/2014/main" id="{6AAC2651-BAF8-E50C-4BC8-36B11CC043BE}"/>
                </a:ext>
              </a:extLst>
            </p:cNvPr>
            <p:cNvSpPr/>
            <p:nvPr/>
          </p:nvSpPr>
          <p:spPr>
            <a:xfrm>
              <a:off x="4416430" y="3197506"/>
              <a:ext cx="1581873" cy="462988"/>
            </a:xfrm>
            <a:prstGeom prst="left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29314D7-12CF-7FFB-4CB2-6A993959BE9B}"/>
                </a:ext>
              </a:extLst>
            </p:cNvPr>
            <p:cNvSpPr/>
            <p:nvPr/>
          </p:nvSpPr>
          <p:spPr>
            <a:xfrm>
              <a:off x="4179537" y="1982450"/>
              <a:ext cx="2056974" cy="154592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3800" b="1" cap="none" spc="0" noProof="0" dirty="0">
                  <a:ln w="22225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0000"/>
                  </a:solidFill>
                  <a:effectLst/>
                </a:rPr>
                <a:t>?</a:t>
              </a:r>
              <a:endParaRPr lang="en-US" sz="7200" b="1" cap="none" spc="0" noProof="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987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D9546-FDD0-4248-3C02-4FB3EAAAD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diagramme, Tracé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4EB2F3C-4C52-B0B3-382C-DAB6019CA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147" y="1342417"/>
            <a:ext cx="9805481" cy="5515583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FCAAD8D-0BA8-9598-E784-967232703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1" y="1342417"/>
            <a:ext cx="10301817" cy="5258196"/>
          </a:xfrm>
        </p:spPr>
        <p:txBody>
          <a:bodyPr/>
          <a:lstStyle/>
          <a:p>
            <a:r>
              <a:rPr lang="en-US" noProof="0" dirty="0"/>
              <a:t>Once again: No!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13B527-45DD-8048-2638-5DA93A4F5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8EB976C-AAA2-164E-7D81-360EFF42BDA9}"/>
              </a:ext>
            </a:extLst>
          </p:cNvPr>
          <p:cNvSpPr txBox="1"/>
          <p:nvPr/>
        </p:nvSpPr>
        <p:spPr>
          <a:xfrm>
            <a:off x="2684834" y="1660316"/>
            <a:ext cx="7597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0" dirty="0"/>
              <a:t>4 cm in reflector/RPV spectra</a:t>
            </a:r>
          </a:p>
        </p:txBody>
      </p:sp>
      <p:sp>
        <p:nvSpPr>
          <p:cNvPr id="9" name="Titre 2">
            <a:extLst>
              <a:ext uri="{FF2B5EF4-FFF2-40B4-BE49-F238E27FC236}">
                <a16:creationId xmlns:a16="http://schemas.microsoft.com/office/drawing/2014/main" id="{D82E4D9C-4FA4-0B58-7209-10631B4C2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76400"/>
            <a:ext cx="10985500" cy="1430337"/>
          </a:xfrm>
        </p:spPr>
        <p:txBody>
          <a:bodyPr>
            <a:normAutofit/>
          </a:bodyPr>
          <a:lstStyle/>
          <a:p>
            <a:r>
              <a:rPr lang="en-US" sz="4800" noProof="0" dirty="0"/>
              <a:t>Is this design representative of anything ?</a:t>
            </a:r>
          </a:p>
        </p:txBody>
      </p:sp>
      <p:pic>
        <p:nvPicPr>
          <p:cNvPr id="10" name="Image 9" descr="Une image contenant texte, fleur, conception&#10;&#10;Le contenu généré par l’IA peut être incorrect.">
            <a:extLst>
              <a:ext uri="{FF2B5EF4-FFF2-40B4-BE49-F238E27FC236}">
                <a16:creationId xmlns:a16="http://schemas.microsoft.com/office/drawing/2014/main" id="{12C12B4C-2439-366E-1C60-71AC9A6FC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5394" r="7858" b="24606"/>
          <a:stretch>
            <a:fillRect/>
          </a:stretch>
        </p:blipFill>
        <p:spPr>
          <a:xfrm>
            <a:off x="10617854" y="0"/>
            <a:ext cx="1574146" cy="130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3265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23F13-E78E-70B3-2532-75D28AFDB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diagramme, Tracé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4BFC404-411D-82C4-9CFA-CA5D75CB6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861" y="1342417"/>
            <a:ext cx="6223140" cy="3500516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73F60D5-FA8D-92C5-D07A-C820A2DD7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1" y="1342416"/>
            <a:ext cx="10301817" cy="5197237"/>
          </a:xfrm>
        </p:spPr>
        <p:txBody>
          <a:bodyPr/>
          <a:lstStyle/>
          <a:p>
            <a:r>
              <a:rPr lang="en-US" noProof="0" dirty="0"/>
              <a:t>Once again: No!</a:t>
            </a:r>
          </a:p>
          <a:p>
            <a:r>
              <a:rPr lang="en-US" noProof="0" dirty="0"/>
              <a:t>Difficult to achieve in CROCUS</a:t>
            </a:r>
          </a:p>
          <a:p>
            <a:pPr lvl="1"/>
            <a:r>
              <a:rPr lang="en-US" noProof="0" dirty="0"/>
              <a:t>Ambient temperature</a:t>
            </a:r>
          </a:p>
          <a:p>
            <a:pPr lvl="1"/>
            <a:r>
              <a:rPr lang="en-US" noProof="0" dirty="0"/>
              <a:t>Low enrichment</a:t>
            </a:r>
          </a:p>
          <a:p>
            <a:pPr lvl="1"/>
            <a:r>
              <a:rPr lang="en-US" noProof="0" dirty="0"/>
              <a:t>Strongly moderated (MTFR: 2.5)</a:t>
            </a:r>
          </a:p>
          <a:p>
            <a:r>
              <a:rPr lang="en-US" noProof="0" dirty="0"/>
              <a:t>Representativity of PETALE</a:t>
            </a:r>
          </a:p>
          <a:p>
            <a:pPr lvl="1"/>
            <a:r>
              <a:rPr lang="en-US" noProof="0" dirty="0"/>
              <a:t>Study by A. Vasiliev</a:t>
            </a:r>
          </a:p>
          <a:p>
            <a:pPr lvl="1"/>
            <a:r>
              <a:rPr lang="en-US" noProof="0" dirty="0"/>
              <a:t>Best case: </a:t>
            </a:r>
            <a:r>
              <a:rPr lang="en-US" b="1" noProof="0" dirty="0">
                <a:solidFill>
                  <a:srgbClr val="FF0000"/>
                </a:solidFill>
              </a:rPr>
              <a:t>69% </a:t>
            </a:r>
            <a:r>
              <a:rPr lang="en-US" noProof="0" dirty="0"/>
              <a:t>(</a:t>
            </a:r>
            <a:r>
              <a:rPr lang="en-US" baseline="30000" noProof="0" dirty="0"/>
              <a:t>115</a:t>
            </a:r>
            <a:r>
              <a:rPr lang="en-US" noProof="0" dirty="0"/>
              <a:t>In(n,n’) dos.)</a:t>
            </a:r>
          </a:p>
          <a:p>
            <a:pPr lvl="1"/>
            <a:r>
              <a:rPr lang="en-US" noProof="0" dirty="0"/>
              <a:t>Most of them: ≤ 60%</a:t>
            </a:r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r>
              <a:rPr lang="en-US" i="1" noProof="0" dirty="0"/>
              <a:t>Again, do we need a good representativity for these experiments?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D55B1B6A-CC19-C0F1-F938-61BC99FF9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76400"/>
            <a:ext cx="10985500" cy="1430337"/>
          </a:xfrm>
        </p:spPr>
        <p:txBody>
          <a:bodyPr>
            <a:normAutofit/>
          </a:bodyPr>
          <a:lstStyle/>
          <a:p>
            <a:r>
              <a:rPr lang="en-US" sz="4800" noProof="0" dirty="0"/>
              <a:t>Is this design representative of anything ?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84C162-17E8-89AD-8B21-A01F563F0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1ECBAC-F248-7A5F-E501-B11EE013509C}"/>
              </a:ext>
            </a:extLst>
          </p:cNvPr>
          <p:cNvSpPr txBox="1">
            <a:spLocks/>
          </p:cNvSpPr>
          <p:nvPr/>
        </p:nvSpPr>
        <p:spPr bwMode="auto">
          <a:xfrm>
            <a:off x="1206500" y="6324839"/>
            <a:ext cx="10985500" cy="480000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noProof="0" dirty="0"/>
              <a:t>A. Vasiliev et al., “Assessment of representativity of the PETALE experiments for validation of Swiss LWRs ex-core dosimetry calculations,” EPJ Web Conf. </a:t>
            </a:r>
            <a:r>
              <a:rPr lang="en-US" sz="1000" b="1" noProof="0" dirty="0"/>
              <a:t>239</a:t>
            </a:r>
            <a:r>
              <a:rPr lang="en-US" sz="1000" noProof="0" dirty="0"/>
              <a:t>, 22001, EDP Sciences (2020); </a:t>
            </a:r>
            <a:endParaRPr lang="en-US" sz="1000" noProof="0" dirty="0">
              <a:effectLst/>
            </a:endParaRPr>
          </a:p>
        </p:txBody>
      </p:sp>
      <p:pic>
        <p:nvPicPr>
          <p:cNvPr id="6" name="Image 5" descr="Une image contenant texte, fleur, conception&#10;&#10;Le contenu généré par l’IA peut être incorrect.">
            <a:extLst>
              <a:ext uri="{FF2B5EF4-FFF2-40B4-BE49-F238E27FC236}">
                <a16:creationId xmlns:a16="http://schemas.microsoft.com/office/drawing/2014/main" id="{AD3808F1-30F9-9C32-CB49-28025442F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5394" r="7858" b="24606"/>
          <a:stretch>
            <a:fillRect/>
          </a:stretch>
        </p:blipFill>
        <p:spPr>
          <a:xfrm>
            <a:off x="10617854" y="0"/>
            <a:ext cx="1574146" cy="130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5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EC862A-534E-86F8-62E7-B61D13A83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sp>
        <p:nvSpPr>
          <p:cNvPr id="5" name="Titre 2">
            <a:extLst>
              <a:ext uri="{FF2B5EF4-FFF2-40B4-BE49-F238E27FC236}">
                <a16:creationId xmlns:a16="http://schemas.microsoft.com/office/drawing/2014/main" id="{63B1F0D2-7200-0BE5-3468-859970105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76400"/>
            <a:ext cx="10985500" cy="1430337"/>
          </a:xfrm>
        </p:spPr>
        <p:txBody>
          <a:bodyPr>
            <a:normAutofit/>
          </a:bodyPr>
          <a:lstStyle/>
          <a:p>
            <a:r>
              <a:rPr lang="en-US" sz="4800" noProof="0" dirty="0"/>
              <a:t>Do we need representativity?</a:t>
            </a: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E0CA45F3-BB1B-4BD5-F670-3310E9CBF091}"/>
              </a:ext>
            </a:extLst>
          </p:cNvPr>
          <p:cNvSpPr txBox="1">
            <a:spLocks/>
          </p:cNvSpPr>
          <p:nvPr/>
        </p:nvSpPr>
        <p:spPr>
          <a:xfrm>
            <a:off x="1206501" y="1342416"/>
            <a:ext cx="7543978" cy="5197237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13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noProof="0" dirty="0"/>
              <a:t>Representativity ↔ application-oriented</a:t>
            </a:r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r>
              <a:rPr lang="en-US" noProof="0" dirty="0"/>
              <a:t>PETALE is not representative…</a:t>
            </a:r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endParaRPr lang="en-US" noProof="0" dirty="0"/>
          </a:p>
          <a:p>
            <a:pPr marL="0" indent="0" algn="r">
              <a:buNone/>
            </a:pPr>
            <a:r>
              <a:rPr lang="en-US" noProof="0" dirty="0"/>
              <a:t>… but it can contribute indirectly		</a:t>
            </a:r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endParaRPr lang="en-US" noProof="0" dirty="0"/>
          </a:p>
          <a:p>
            <a:pPr marL="0" indent="0">
              <a:spcBef>
                <a:spcPts val="3000"/>
              </a:spcBef>
              <a:buNone/>
            </a:pPr>
            <a:r>
              <a:rPr lang="en-US" i="1" noProof="0" dirty="0"/>
              <a:t>How to ensure we are useful?</a:t>
            </a:r>
          </a:p>
          <a:p>
            <a:pPr marL="0" indent="0">
              <a:buNone/>
            </a:pPr>
            <a:r>
              <a:rPr lang="en-US" noProof="0" dirty="0"/>
              <a:t>By </a:t>
            </a:r>
            <a:r>
              <a:rPr lang="en-US" b="1" noProof="0" dirty="0">
                <a:solidFill>
                  <a:srgbClr val="FF0000"/>
                </a:solidFill>
              </a:rPr>
              <a:t>designing through uncertainty propagation</a:t>
            </a:r>
            <a:r>
              <a:rPr lang="en-US" noProof="0" dirty="0"/>
              <a:t>!</a:t>
            </a:r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endParaRPr lang="en-US" noProof="0" dirty="0"/>
          </a:p>
        </p:txBody>
      </p:sp>
      <p:pic>
        <p:nvPicPr>
          <p:cNvPr id="3" name="Image 2" descr="Une image contenant texte, fleur, conception&#10;&#10;Le contenu généré par l’IA peut être incorrect.">
            <a:extLst>
              <a:ext uri="{FF2B5EF4-FFF2-40B4-BE49-F238E27FC236}">
                <a16:creationId xmlns:a16="http://schemas.microsoft.com/office/drawing/2014/main" id="{9067B037-D0E6-DF33-CF8D-9D08FA035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5394" r="7858" b="24606"/>
          <a:stretch>
            <a:fillRect/>
          </a:stretch>
        </p:blipFill>
        <p:spPr>
          <a:xfrm>
            <a:off x="10617854" y="0"/>
            <a:ext cx="1574146" cy="130736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470300D-E802-F419-AA70-6CD26936F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781" y="1693928"/>
            <a:ext cx="481403" cy="12122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0C4CB2A-22C8-D82B-0B88-35A3850A70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094" t="11111" r="17656" b="10278"/>
          <a:stretch/>
        </p:blipFill>
        <p:spPr>
          <a:xfrm>
            <a:off x="8556249" y="1642036"/>
            <a:ext cx="1068217" cy="1212265"/>
          </a:xfrm>
          <a:prstGeom prst="rect">
            <a:avLst/>
          </a:prstGeom>
        </p:spPr>
      </p:pic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560E15F1-7532-DEBA-E412-030D9DEC8666}"/>
              </a:ext>
            </a:extLst>
          </p:cNvPr>
          <p:cNvSpPr/>
          <p:nvPr/>
        </p:nvSpPr>
        <p:spPr>
          <a:xfrm>
            <a:off x="9695302" y="2154306"/>
            <a:ext cx="940807" cy="2915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938133-E217-D6A7-51C1-7E00690F796B}"/>
              </a:ext>
            </a:extLst>
          </p:cNvPr>
          <p:cNvSpPr/>
          <p:nvPr/>
        </p:nvSpPr>
        <p:spPr>
          <a:xfrm rot="12343900">
            <a:off x="10040003" y="1881022"/>
            <a:ext cx="142315" cy="83807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9506E7BC-12C5-782D-07EE-4068673DC72A}"/>
              </a:ext>
            </a:extLst>
          </p:cNvPr>
          <p:cNvGrpSpPr/>
          <p:nvPr/>
        </p:nvGrpSpPr>
        <p:grpSpPr>
          <a:xfrm>
            <a:off x="8891991" y="2976081"/>
            <a:ext cx="2095427" cy="1979742"/>
            <a:chOff x="8891991" y="2919636"/>
            <a:chExt cx="2095427" cy="1979742"/>
          </a:xfrm>
        </p:grpSpPr>
        <p:sp>
          <p:nvSpPr>
            <p:cNvPr id="26" name="Flèche : droite 25">
              <a:extLst>
                <a:ext uri="{FF2B5EF4-FFF2-40B4-BE49-F238E27FC236}">
                  <a16:creationId xmlns:a16="http://schemas.microsoft.com/office/drawing/2014/main" id="{13FDD00B-CB92-78E7-DB79-C20A6DB43DB7}"/>
                </a:ext>
              </a:extLst>
            </p:cNvPr>
            <p:cNvSpPr/>
            <p:nvPr/>
          </p:nvSpPr>
          <p:spPr>
            <a:xfrm rot="2680388">
              <a:off x="8891991" y="2920953"/>
              <a:ext cx="940807" cy="291511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7" name="Flèche : droite 26">
              <a:extLst>
                <a:ext uri="{FF2B5EF4-FFF2-40B4-BE49-F238E27FC236}">
                  <a16:creationId xmlns:a16="http://schemas.microsoft.com/office/drawing/2014/main" id="{BEACA12D-FC81-804F-2E7A-A1272C3782F7}"/>
                </a:ext>
              </a:extLst>
            </p:cNvPr>
            <p:cNvSpPr/>
            <p:nvPr/>
          </p:nvSpPr>
          <p:spPr>
            <a:xfrm rot="18900000">
              <a:off x="10046611" y="2919636"/>
              <a:ext cx="940807" cy="291511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pic>
          <p:nvPicPr>
            <p:cNvPr id="24" name="Image 23" descr="P13TB3inTB">
              <a:extLst>
                <a:ext uri="{FF2B5EF4-FFF2-40B4-BE49-F238E27FC236}">
                  <a16:creationId xmlns:a16="http://schemas.microsoft.com/office/drawing/2014/main" id="{554DB229-AF99-1D85-E796-B009E2A1D0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6"/>
            <a:stretch>
              <a:fillRect/>
            </a:stretch>
          </p:blipFill>
          <p:spPr bwMode="auto">
            <a:xfrm>
              <a:off x="8925401" y="3530599"/>
              <a:ext cx="1957810" cy="136877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0017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9BCE6-6F16-F2C5-52CC-5A1476FB6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64E24CE-2604-4610-3D0B-8A850EC29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2" y="176400"/>
            <a:ext cx="7091021" cy="970559"/>
          </a:xfrm>
        </p:spPr>
        <p:txBody>
          <a:bodyPr>
            <a:normAutofit/>
          </a:bodyPr>
          <a:lstStyle/>
          <a:p>
            <a:r>
              <a:rPr lang="en-US" sz="4800" noProof="0" dirty="0"/>
              <a:t>PETALE analysis method</a:t>
            </a:r>
            <a:endParaRPr lang="en-US" sz="4000" noProof="0" dirty="0"/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1F4113F3-A8DF-1ED2-7C35-B77E554FD76B}"/>
              </a:ext>
            </a:extLst>
          </p:cNvPr>
          <p:cNvSpPr txBox="1">
            <a:spLocks/>
          </p:cNvSpPr>
          <p:nvPr/>
        </p:nvSpPr>
        <p:spPr>
          <a:xfrm rot="16200000">
            <a:off x="-1689519" y="3571816"/>
            <a:ext cx="4741334" cy="121536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800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33" b="0" i="0" u="none" strike="noStrike" kern="1200" cap="none" spc="0" normalizeH="0" baseline="0" noProof="0" dirty="0">
              <a:ln>
                <a:noFill/>
              </a:ln>
              <a:solidFill>
                <a:srgbClr val="E306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defRPr/>
            </a:pPr>
            <a:endParaRPr lang="en-US" sz="1000" noProof="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320AD9-50A6-63E5-065B-7091BE5F1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037" y="1391643"/>
            <a:ext cx="7631538" cy="4741335"/>
          </a:xfrm>
        </p:spPr>
        <p:txBody>
          <a:bodyPr>
            <a:normAutofit/>
          </a:bodyPr>
          <a:lstStyle/>
          <a:p>
            <a:r>
              <a:rPr lang="en-US" noProof="0" dirty="0">
                <a:latin typeface="+mn-lt"/>
              </a:rPr>
              <a:t>Analysis with an in-house methodology </a:t>
            </a:r>
          </a:p>
          <a:p>
            <a:r>
              <a:rPr lang="en-US" noProof="0" dirty="0">
                <a:latin typeface="+mn-lt"/>
              </a:rPr>
              <a:t>Simulation with a </a:t>
            </a:r>
            <a:r>
              <a:rPr lang="en-US" noProof="0" dirty="0"/>
              <a:t>Serpent2 </a:t>
            </a:r>
            <a:r>
              <a:rPr lang="en-US" noProof="0" dirty="0">
                <a:latin typeface="+mn-lt"/>
              </a:rPr>
              <a:t>custom solver</a:t>
            </a:r>
          </a:p>
          <a:p>
            <a:pPr lvl="1"/>
            <a:r>
              <a:rPr lang="en-US" noProof="0" dirty="0">
                <a:latin typeface="+mn-lt"/>
              </a:rPr>
              <a:t>High-resolution model</a:t>
            </a:r>
          </a:p>
          <a:p>
            <a:pPr lvl="1"/>
            <a:r>
              <a:rPr lang="en-US" noProof="0" dirty="0">
                <a:latin typeface="+mn-lt"/>
              </a:rPr>
              <a:t>CEA worked in parallel with Tripoli-4®</a:t>
            </a:r>
          </a:p>
          <a:p>
            <a:endParaRPr lang="en-US" noProof="0" dirty="0">
              <a:latin typeface="+mn-lt"/>
            </a:endParaRP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E5725222-547F-1999-3E63-7530DECA5E5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p:pic>
        <p:nvPicPr>
          <p:cNvPr id="4" name="Image 3" descr="Une image contenant texte, fleur, conception&#10;&#10;Le contenu généré par l’IA peut être incorrect.">
            <a:extLst>
              <a:ext uri="{FF2B5EF4-FFF2-40B4-BE49-F238E27FC236}">
                <a16:creationId xmlns:a16="http://schemas.microsoft.com/office/drawing/2014/main" id="{B79BA21D-10E6-9D13-EA9D-71D301EA0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5394" r="7858" b="24606"/>
          <a:stretch>
            <a:fillRect/>
          </a:stretch>
        </p:blipFill>
        <p:spPr>
          <a:xfrm>
            <a:off x="10617854" y="0"/>
            <a:ext cx="1574146" cy="1307369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897C8C5B-77BD-BB67-E4C2-4C47C396657C}"/>
              </a:ext>
            </a:extLst>
          </p:cNvPr>
          <p:cNvGrpSpPr/>
          <p:nvPr/>
        </p:nvGrpSpPr>
        <p:grpSpPr>
          <a:xfrm>
            <a:off x="8390080" y="2851178"/>
            <a:ext cx="3402543" cy="3663688"/>
            <a:chOff x="8390080" y="2851178"/>
            <a:chExt cx="3402543" cy="366368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D6F8BC5-6580-6BE5-F374-C86A6D75DED7}"/>
                </a:ext>
              </a:extLst>
            </p:cNvPr>
            <p:cNvSpPr/>
            <p:nvPr/>
          </p:nvSpPr>
          <p:spPr>
            <a:xfrm>
              <a:off x="9279080" y="2851178"/>
              <a:ext cx="2513543" cy="344802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12215E7-9A29-7F8B-8C7E-21935B7F9E2C}"/>
                </a:ext>
              </a:extLst>
            </p:cNvPr>
            <p:cNvSpPr/>
            <p:nvPr/>
          </p:nvSpPr>
          <p:spPr>
            <a:xfrm>
              <a:off x="8390080" y="3066844"/>
              <a:ext cx="2513543" cy="344802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80" name="Image 79">
            <a:extLst>
              <a:ext uri="{FF2B5EF4-FFF2-40B4-BE49-F238E27FC236}">
                <a16:creationId xmlns:a16="http://schemas.microsoft.com/office/drawing/2014/main" id="{57975079-9404-6821-24E7-C52734314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994" y="3158655"/>
            <a:ext cx="7678633" cy="314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000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D36D2-4EAF-083D-4C5F-B45DE36EE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B8C015-69E2-CBF1-6441-2CB23823F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091" y="1106025"/>
            <a:ext cx="6353719" cy="5863733"/>
          </a:xfrm>
        </p:spPr>
        <p:txBody>
          <a:bodyPr>
            <a:normAutofit/>
          </a:bodyPr>
          <a:lstStyle/>
          <a:p>
            <a:r>
              <a:rPr lang="en-US" noProof="0" dirty="0">
                <a:latin typeface="+mn-lt"/>
              </a:rPr>
              <a:t>Derived from the exact perturbation theory</a:t>
            </a:r>
            <a:r>
              <a:rPr lang="en-US" baseline="30000" noProof="0" dirty="0">
                <a:latin typeface="+mn-lt"/>
              </a:rPr>
              <a:t>1</a:t>
            </a:r>
          </a:p>
          <a:p>
            <a:r>
              <a:rPr lang="en-US" noProof="0" dirty="0">
                <a:latin typeface="+mn-lt"/>
              </a:rPr>
              <a:t>Reactivity worth of a sample against a perfect absorber (black body)</a:t>
            </a:r>
          </a:p>
          <a:p>
            <a:pPr marL="0" indent="0">
              <a:buNone/>
            </a:pPr>
            <a:r>
              <a:rPr lang="en-US" noProof="0" dirty="0">
                <a:latin typeface="+mn-lt"/>
              </a:rPr>
              <a:t>Calculation with Serpent in 2 parts</a:t>
            </a:r>
          </a:p>
          <a:p>
            <a:pPr marL="457200" indent="-457200">
              <a:buFont typeface="+mj-lt"/>
              <a:buAutoNum type="arabicPeriod"/>
            </a:pPr>
            <a:r>
              <a:rPr lang="en-US" noProof="0" dirty="0">
                <a:latin typeface="+mn-lt"/>
              </a:rPr>
              <a:t>Generation of sources with a black body</a:t>
            </a:r>
          </a:p>
          <a:p>
            <a:pPr lvl="1"/>
            <a:r>
              <a:rPr lang="en-US" noProof="0" dirty="0">
                <a:latin typeface="+mn-lt"/>
              </a:rPr>
              <a:t>Only done once</a:t>
            </a:r>
          </a:p>
          <a:p>
            <a:pPr lvl="1"/>
            <a:r>
              <a:rPr lang="en-US" noProof="0" dirty="0">
                <a:latin typeface="+mn-lt"/>
              </a:rPr>
              <a:t>Material set as “outside”</a:t>
            </a:r>
          </a:p>
          <a:p>
            <a:pPr lvl="1"/>
            <a:r>
              <a:rPr lang="en-US" noProof="0" dirty="0">
                <a:latin typeface="+mn-lt"/>
              </a:rPr>
              <a:t>Surface Tracking </a:t>
            </a:r>
            <a:r>
              <a:rPr lang="en-US" b="1" noProof="0" dirty="0">
                <a:latin typeface="+mn-lt"/>
              </a:rPr>
              <a:t>only!</a:t>
            </a:r>
          </a:p>
          <a:p>
            <a:pPr lvl="1"/>
            <a:r>
              <a:rPr lang="en-US" noProof="0" dirty="0">
                <a:latin typeface="+mn-lt"/>
              </a:rPr>
              <a:t>Outputs: </a:t>
            </a:r>
          </a:p>
          <a:p>
            <a:pPr lvl="2"/>
            <a:r>
              <a:rPr lang="en-US" noProof="0" dirty="0">
                <a:latin typeface="+mn-lt"/>
              </a:rPr>
              <a:t>Fission source</a:t>
            </a:r>
          </a:p>
          <a:p>
            <a:pPr lvl="2"/>
            <a:r>
              <a:rPr lang="en-US" noProof="0" dirty="0">
                <a:latin typeface="+mn-lt"/>
              </a:rPr>
              <a:t>All neutrons entering the black body (&gt;1M)</a:t>
            </a:r>
          </a:p>
          <a:p>
            <a:pPr lvl="2"/>
            <a:r>
              <a:rPr lang="en-US" i="1" noProof="0" dirty="0">
                <a:latin typeface="+mn-lt"/>
              </a:rPr>
              <a:t>W</a:t>
            </a:r>
            <a:r>
              <a:rPr lang="en-US" noProof="0" dirty="0">
                <a:latin typeface="+mn-lt"/>
              </a:rPr>
              <a:t> The sum of their weight </a:t>
            </a:r>
          </a:p>
          <a:p>
            <a:pPr lvl="2"/>
            <a:r>
              <a:rPr lang="en-US" noProof="0" dirty="0" err="1">
                <a:latin typeface="+mn-lt"/>
              </a:rPr>
              <a:t>k</a:t>
            </a:r>
            <a:r>
              <a:rPr lang="en-US" baseline="-25000" noProof="0" dirty="0" err="1">
                <a:latin typeface="+mn-lt"/>
              </a:rPr>
              <a:t>BB</a:t>
            </a:r>
            <a:r>
              <a:rPr lang="en-US" baseline="-25000" noProof="0" dirty="0">
                <a:latin typeface="+mn-lt"/>
              </a:rPr>
              <a:t> </a:t>
            </a:r>
            <a:r>
              <a:rPr lang="en-US" noProof="0" dirty="0">
                <a:latin typeface="+mn-lt"/>
              </a:rPr>
              <a:t>the simulation k-effective </a:t>
            </a:r>
          </a:p>
          <a:p>
            <a:pPr lvl="2"/>
            <a:r>
              <a:rPr lang="en-US" noProof="0" dirty="0">
                <a:latin typeface="+mn-lt"/>
              </a:rPr>
              <a:t>N the total number of histories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0BA93577-4C30-4AF5-DFC4-4A8E83007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2" y="135467"/>
            <a:ext cx="9495971" cy="970559"/>
          </a:xfrm>
        </p:spPr>
        <p:txBody>
          <a:bodyPr>
            <a:normAutofit/>
          </a:bodyPr>
          <a:lstStyle/>
          <a:p>
            <a:r>
              <a:rPr lang="en-US" sz="6000" noProof="0" dirty="0"/>
              <a:t>Black body exact perturbation</a:t>
            </a:r>
            <a:endParaRPr lang="en-US" sz="4800" noProof="0" dirty="0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F1BBEB3-EF18-3B9F-A7AA-67756AF6FEDE}"/>
              </a:ext>
            </a:extLst>
          </p:cNvPr>
          <p:cNvGrpSpPr/>
          <p:nvPr/>
        </p:nvGrpSpPr>
        <p:grpSpPr>
          <a:xfrm>
            <a:off x="8220582" y="1808831"/>
            <a:ext cx="2959872" cy="2934552"/>
            <a:chOff x="8143580" y="1244946"/>
            <a:chExt cx="2959872" cy="2934552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E669E0A-65C2-2319-E2BC-ECF406A8A9CF}"/>
                </a:ext>
              </a:extLst>
            </p:cNvPr>
            <p:cNvGrpSpPr/>
            <p:nvPr/>
          </p:nvGrpSpPr>
          <p:grpSpPr>
            <a:xfrm>
              <a:off x="8207852" y="1282948"/>
              <a:ext cx="2895600" cy="2896550"/>
              <a:chOff x="8207852" y="1282948"/>
              <a:chExt cx="2895600" cy="2896550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E2BB6F50-36C0-89DB-6BDC-AC2DDAB137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07852" y="1283898"/>
                <a:ext cx="2895600" cy="28956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pic>
          <p:sp>
            <p:nvSpPr>
              <p:cNvPr id="5" name="Ellipse 4">
                <a:extLst>
                  <a:ext uri="{FF2B5EF4-FFF2-40B4-BE49-F238E27FC236}">
                    <a16:creationId xmlns:a16="http://schemas.microsoft.com/office/drawing/2014/main" id="{B124965D-375F-90A3-E2B7-0113BA839EE3}"/>
                  </a:ext>
                </a:extLst>
              </p:cNvPr>
              <p:cNvSpPr/>
              <p:nvPr/>
            </p:nvSpPr>
            <p:spPr>
              <a:xfrm>
                <a:off x="9359901" y="2435472"/>
                <a:ext cx="591502" cy="591502"/>
              </a:xfrm>
              <a:prstGeom prst="ellips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cxnSp>
            <p:nvCxnSpPr>
              <p:cNvPr id="8" name="Connecteur droit avec flèche 7">
                <a:extLst>
                  <a:ext uri="{FF2B5EF4-FFF2-40B4-BE49-F238E27FC236}">
                    <a16:creationId xmlns:a16="http://schemas.microsoft.com/office/drawing/2014/main" id="{FAAEFCD0-4E89-64CB-EBED-421C01C14B0F}"/>
                  </a:ext>
                </a:extLst>
              </p:cNvPr>
              <p:cNvCxnSpPr/>
              <p:nvPr/>
            </p:nvCxnSpPr>
            <p:spPr>
              <a:xfrm flipH="1" flipV="1">
                <a:off x="8413750" y="2882900"/>
                <a:ext cx="1092200" cy="1174750"/>
              </a:xfrm>
              <a:prstGeom prst="straightConnector1">
                <a:avLst/>
              </a:prstGeom>
              <a:ln w="3810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10" name="Signe de multiplication 9">
                <a:extLst>
                  <a:ext uri="{FF2B5EF4-FFF2-40B4-BE49-F238E27FC236}">
                    <a16:creationId xmlns:a16="http://schemas.microsoft.com/office/drawing/2014/main" id="{AA34317A-F4EB-1554-2DE9-F5718541AB98}"/>
                  </a:ext>
                </a:extLst>
              </p:cNvPr>
              <p:cNvSpPr/>
              <p:nvPr/>
            </p:nvSpPr>
            <p:spPr>
              <a:xfrm>
                <a:off x="8321674" y="2789517"/>
                <a:ext cx="115571" cy="115571"/>
              </a:xfrm>
              <a:prstGeom prst="mathMultiply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1" name="Connecteur droit avec flèche 10">
                <a:extLst>
                  <a:ext uri="{FF2B5EF4-FFF2-40B4-BE49-F238E27FC236}">
                    <a16:creationId xmlns:a16="http://schemas.microsoft.com/office/drawing/2014/main" id="{399F1130-84FD-0F61-550F-95B92DC275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981327" y="2682240"/>
                <a:ext cx="1037353" cy="162735"/>
              </a:xfrm>
              <a:prstGeom prst="straightConnector1">
                <a:avLst/>
              </a:prstGeom>
              <a:ln w="3810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13" name="Signe de multiplication 12">
                <a:extLst>
                  <a:ext uri="{FF2B5EF4-FFF2-40B4-BE49-F238E27FC236}">
                    <a16:creationId xmlns:a16="http://schemas.microsoft.com/office/drawing/2014/main" id="{E82B3D95-0654-D5F9-848A-A0255FB76E16}"/>
                  </a:ext>
                </a:extLst>
              </p:cNvPr>
              <p:cNvSpPr/>
              <p:nvPr/>
            </p:nvSpPr>
            <p:spPr>
              <a:xfrm>
                <a:off x="9893617" y="2624454"/>
                <a:ext cx="115571" cy="115571"/>
              </a:xfrm>
              <a:prstGeom prst="mathMultiply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4" name="Connecteur droit avec flèche 13">
                <a:extLst>
                  <a:ext uri="{FF2B5EF4-FFF2-40B4-BE49-F238E27FC236}">
                    <a16:creationId xmlns:a16="http://schemas.microsoft.com/office/drawing/2014/main" id="{9938C027-4811-89C6-160F-F94FC08B76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94750" y="1282948"/>
                <a:ext cx="711200" cy="1152524"/>
              </a:xfrm>
              <a:prstGeom prst="straightConnector1">
                <a:avLst/>
              </a:prstGeom>
              <a:ln w="3810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18" name="Signe de multiplication 17">
                <a:extLst>
                  <a:ext uri="{FF2B5EF4-FFF2-40B4-BE49-F238E27FC236}">
                    <a16:creationId xmlns:a16="http://schemas.microsoft.com/office/drawing/2014/main" id="{1A604729-21C5-2AC4-75A3-A08828C8876D}"/>
                  </a:ext>
                </a:extLst>
              </p:cNvPr>
              <p:cNvSpPr/>
              <p:nvPr/>
            </p:nvSpPr>
            <p:spPr>
              <a:xfrm>
                <a:off x="9463127" y="2413284"/>
                <a:ext cx="115571" cy="115571"/>
              </a:xfrm>
              <a:prstGeom prst="mathMultiply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0" name="Connecteur droit avec flèche 19">
                <a:extLst>
                  <a:ext uri="{FF2B5EF4-FFF2-40B4-BE49-F238E27FC236}">
                    <a16:creationId xmlns:a16="http://schemas.microsoft.com/office/drawing/2014/main" id="{C205337B-FF9A-A23C-9524-EA9442991C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42344" y="1532416"/>
                <a:ext cx="682330" cy="2647082"/>
              </a:xfrm>
              <a:prstGeom prst="straightConnector1">
                <a:avLst/>
              </a:prstGeom>
              <a:ln w="3810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23" name="Signe de multiplication 22">
                <a:extLst>
                  <a:ext uri="{FF2B5EF4-FFF2-40B4-BE49-F238E27FC236}">
                    <a16:creationId xmlns:a16="http://schemas.microsoft.com/office/drawing/2014/main" id="{83288709-DD70-30C3-F3C2-633B8F282182}"/>
                  </a:ext>
                </a:extLst>
              </p:cNvPr>
              <p:cNvSpPr/>
              <p:nvPr/>
            </p:nvSpPr>
            <p:spPr>
              <a:xfrm>
                <a:off x="10872892" y="1416845"/>
                <a:ext cx="115571" cy="115571"/>
              </a:xfrm>
              <a:prstGeom prst="mathMultiply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357F2F1-98DA-CF81-EC36-C87912978528}"/>
                </a:ext>
              </a:extLst>
            </p:cNvPr>
            <p:cNvSpPr txBox="1"/>
            <p:nvPr/>
          </p:nvSpPr>
          <p:spPr>
            <a:xfrm>
              <a:off x="8143580" y="1244946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noProof="0" dirty="0">
                  <a:solidFill>
                    <a:srgbClr val="FF0000"/>
                  </a:solidFill>
                </a:rPr>
                <a:t>1</a:t>
              </a:r>
              <a:endParaRPr lang="en-US" noProof="0"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EF6D9A45-F269-2E7C-0DF4-2C5AF16651EB}"/>
              </a:ext>
            </a:extLst>
          </p:cNvPr>
          <p:cNvSpPr txBox="1">
            <a:spLocks/>
          </p:cNvSpPr>
          <p:nvPr/>
        </p:nvSpPr>
        <p:spPr bwMode="auto">
          <a:xfrm>
            <a:off x="1206500" y="6354023"/>
            <a:ext cx="10794565" cy="480000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219170">
              <a:defRPr/>
            </a:pPr>
            <a:r>
              <a:rPr lang="en-US" sz="1067" noProof="0" dirty="0"/>
              <a:t>1. G. Truchet, P. Leconte. Small sample reactivity worths calculation exact perturbation theory and Monte Carlo transport. M&amp;C2019, Aug 2019, Portland, United States.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8B146F72-3C3A-98DE-4741-0220A78097A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</p:spTree>
    <p:extLst>
      <p:ext uri="{BB962C8B-B14F-4D97-AF65-F5344CB8AC3E}">
        <p14:creationId xmlns:p14="http://schemas.microsoft.com/office/powerpoint/2010/main" val="40160151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4EB07-C884-46C6-E0A3-347AACD1A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AA3EC7-AA45-8413-BDDD-4DEB47048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091" y="1106025"/>
            <a:ext cx="6375696" cy="5863733"/>
          </a:xfrm>
        </p:spPr>
        <p:txBody>
          <a:bodyPr>
            <a:normAutofit/>
          </a:bodyPr>
          <a:lstStyle/>
          <a:p>
            <a:r>
              <a:rPr lang="en-US" noProof="0" dirty="0">
                <a:latin typeface="+mn-lt"/>
              </a:rPr>
              <a:t>Derived from the exact perturbation theory</a:t>
            </a:r>
          </a:p>
          <a:p>
            <a:r>
              <a:rPr lang="en-US" noProof="0" dirty="0">
                <a:latin typeface="+mn-lt"/>
              </a:rPr>
              <a:t>Reactivity worth of a sample against a perfect absorber (black body)</a:t>
            </a:r>
          </a:p>
          <a:p>
            <a:pPr marL="0" indent="0">
              <a:buNone/>
            </a:pPr>
            <a:r>
              <a:rPr lang="en-US" noProof="0" dirty="0">
                <a:latin typeface="+mn-lt"/>
              </a:rPr>
              <a:t>Calculation with Serpent in 2 parts</a:t>
            </a:r>
          </a:p>
          <a:p>
            <a:pPr marL="457200" indent="-457200">
              <a:buFont typeface="+mj-lt"/>
              <a:buAutoNum type="arabicPeriod"/>
            </a:pPr>
            <a:r>
              <a:rPr lang="en-US" noProof="0" dirty="0">
                <a:latin typeface="+mn-lt"/>
              </a:rPr>
              <a:t>Generation of sources with a black body</a:t>
            </a:r>
          </a:p>
          <a:p>
            <a:pPr lvl="1"/>
            <a:r>
              <a:rPr lang="en-US" noProof="0" dirty="0">
                <a:latin typeface="+mn-lt"/>
              </a:rPr>
              <a:t>Common to all samples</a:t>
            </a:r>
          </a:p>
          <a:p>
            <a:pPr marL="457200" indent="-457200">
              <a:buFont typeface="+mj-lt"/>
              <a:buAutoNum type="arabicPeriod"/>
            </a:pPr>
            <a:r>
              <a:rPr lang="en-US" noProof="0" dirty="0">
                <a:latin typeface="+mn-lt"/>
              </a:rPr>
              <a:t>K-eigenvalue simulations with the sample</a:t>
            </a:r>
          </a:p>
          <a:p>
            <a:pPr lvl="1"/>
            <a:r>
              <a:rPr lang="en-US" noProof="0" dirty="0">
                <a:latin typeface="+mn-lt"/>
              </a:rPr>
              <a:t>One simulation </a:t>
            </a:r>
            <a:r>
              <a:rPr lang="en-US" i="1" noProof="0" dirty="0">
                <a:latin typeface="+mn-lt"/>
              </a:rPr>
              <a:t>A</a:t>
            </a:r>
            <a:r>
              <a:rPr lang="en-US" noProof="0" dirty="0">
                <a:latin typeface="+mn-lt"/>
              </a:rPr>
              <a:t> with the black body record as the initial source</a:t>
            </a:r>
          </a:p>
          <a:p>
            <a:pPr lvl="1"/>
            <a:r>
              <a:rPr lang="en-US" noProof="0" dirty="0">
                <a:latin typeface="+mn-lt"/>
              </a:rPr>
              <a:t>One simulation </a:t>
            </a:r>
            <a:r>
              <a:rPr lang="en-US" i="1" noProof="0" dirty="0">
                <a:latin typeface="+mn-lt"/>
              </a:rPr>
              <a:t>B </a:t>
            </a:r>
            <a:r>
              <a:rPr lang="en-US" noProof="0" dirty="0">
                <a:latin typeface="+mn-lt"/>
              </a:rPr>
              <a:t>with the black body fission source as the initial source</a:t>
            </a:r>
          </a:p>
          <a:p>
            <a:pPr lvl="1"/>
            <a:r>
              <a:rPr lang="en-US" noProof="0" dirty="0">
                <a:latin typeface="+mn-lt"/>
              </a:rPr>
              <a:t>Record the cycle-wise k</a:t>
            </a:r>
            <a:r>
              <a:rPr lang="en-US" baseline="-25000" noProof="0" dirty="0">
                <a:latin typeface="+mn-lt"/>
              </a:rPr>
              <a:t>eff</a:t>
            </a:r>
            <a:r>
              <a:rPr lang="en-US" noProof="0" dirty="0">
                <a:latin typeface="+mn-lt"/>
              </a:rPr>
              <a:t> of </a:t>
            </a:r>
            <a:r>
              <a:rPr lang="en-US" b="1" noProof="0" dirty="0">
                <a:latin typeface="+mn-lt"/>
              </a:rPr>
              <a:t>all </a:t>
            </a:r>
            <a:r>
              <a:rPr lang="en-US" noProof="0" dirty="0">
                <a:latin typeface="+mn-lt"/>
              </a:rPr>
              <a:t>cycles </a:t>
            </a:r>
          </a:p>
          <a:p>
            <a:pPr lvl="1"/>
            <a:r>
              <a:rPr lang="en-US" noProof="0" dirty="0">
                <a:latin typeface="+mn-lt"/>
              </a:rPr>
              <a:t>30 cycles</a:t>
            </a:r>
          </a:p>
          <a:p>
            <a:pPr lvl="1"/>
            <a:r>
              <a:rPr lang="en-US" noProof="0" dirty="0">
                <a:latin typeface="+mn-lt"/>
              </a:rPr>
              <a:t>&gt; 5M neutrons per cycle (5 times the source)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89509794-D951-1FE9-97E9-0CC86F3F3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2" y="135467"/>
            <a:ext cx="9495971" cy="970559"/>
          </a:xfrm>
        </p:spPr>
        <p:txBody>
          <a:bodyPr>
            <a:normAutofit/>
          </a:bodyPr>
          <a:lstStyle/>
          <a:p>
            <a:r>
              <a:rPr lang="en-US" sz="6000" noProof="0" dirty="0"/>
              <a:t>Black body exact perturbation</a:t>
            </a:r>
            <a:endParaRPr lang="en-US" sz="4800" noProof="0" dirty="0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AC9F390-345A-7C16-B8D5-EE7F7CD0377B}"/>
              </a:ext>
            </a:extLst>
          </p:cNvPr>
          <p:cNvGrpSpPr/>
          <p:nvPr/>
        </p:nvGrpSpPr>
        <p:grpSpPr>
          <a:xfrm>
            <a:off x="7919154" y="1419471"/>
            <a:ext cx="2093641" cy="2094329"/>
            <a:chOff x="8207852" y="1282948"/>
            <a:chExt cx="2895600" cy="289655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49ACE2FC-D209-88D8-1F63-14F8DA7AF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07852" y="1283898"/>
              <a:ext cx="2895600" cy="2895600"/>
            </a:xfrm>
            <a:prstGeom prst="rect">
              <a:avLst/>
            </a:prstGeom>
          </p:spPr>
        </p:pic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32DEE28-1E9C-E775-D60C-9CE4BF62EB4E}"/>
                </a:ext>
              </a:extLst>
            </p:cNvPr>
            <p:cNvSpPr/>
            <p:nvPr/>
          </p:nvSpPr>
          <p:spPr>
            <a:xfrm>
              <a:off x="9359901" y="2435472"/>
              <a:ext cx="591502" cy="591502"/>
            </a:xfrm>
            <a:prstGeom prst="ellipse">
              <a:avLst/>
            </a:prstGeom>
            <a:noFill/>
            <a:ln w="28575" cap="flat" cmpd="sng" algn="ctr">
              <a:solidFill>
                <a:schemeClr val="accent1"/>
              </a:solidFill>
              <a:prstDash val="lg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AA67B1BC-1F39-0A16-3C32-B581BC5766C8}"/>
                </a:ext>
              </a:extLst>
            </p:cNvPr>
            <p:cNvCxnSpPr/>
            <p:nvPr/>
          </p:nvCxnSpPr>
          <p:spPr>
            <a:xfrm flipH="1" flipV="1">
              <a:off x="8413750" y="2882900"/>
              <a:ext cx="1092200" cy="1174750"/>
            </a:xfrm>
            <a:prstGeom prst="straightConnector1">
              <a:avLst/>
            </a:prstGeom>
            <a:ln w="38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8" name="Signe de multiplication 27">
              <a:extLst>
                <a:ext uri="{FF2B5EF4-FFF2-40B4-BE49-F238E27FC236}">
                  <a16:creationId xmlns:a16="http://schemas.microsoft.com/office/drawing/2014/main" id="{765940FC-B164-CF4F-0E29-F86237412F13}"/>
                </a:ext>
              </a:extLst>
            </p:cNvPr>
            <p:cNvSpPr/>
            <p:nvPr/>
          </p:nvSpPr>
          <p:spPr>
            <a:xfrm>
              <a:off x="8321674" y="2789517"/>
              <a:ext cx="115571" cy="115571"/>
            </a:xfrm>
            <a:prstGeom prst="mathMultiply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rgbClr val="FF0000"/>
                </a:solidFill>
              </a:endParaRPr>
            </a:p>
          </p:txBody>
        </p: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B6CE3DC6-5F5E-E448-06DE-1A96A2B85B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81327" y="2682240"/>
              <a:ext cx="1037353" cy="162735"/>
            </a:xfrm>
            <a:prstGeom prst="straightConnector1">
              <a:avLst/>
            </a:prstGeom>
            <a:ln w="38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30" name="Signe de multiplication 29">
              <a:extLst>
                <a:ext uri="{FF2B5EF4-FFF2-40B4-BE49-F238E27FC236}">
                  <a16:creationId xmlns:a16="http://schemas.microsoft.com/office/drawing/2014/main" id="{0EEE3036-2CDA-7C6F-652E-CFC93F54EBB8}"/>
                </a:ext>
              </a:extLst>
            </p:cNvPr>
            <p:cNvSpPr/>
            <p:nvPr/>
          </p:nvSpPr>
          <p:spPr>
            <a:xfrm>
              <a:off x="9893617" y="2624454"/>
              <a:ext cx="115571" cy="115571"/>
            </a:xfrm>
            <a:prstGeom prst="mathMultiply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92E9E686-B17B-EC65-1353-1A11E1144D7F}"/>
                </a:ext>
              </a:extLst>
            </p:cNvPr>
            <p:cNvCxnSpPr>
              <a:cxnSpLocks/>
            </p:cNvCxnSpPr>
            <p:nvPr/>
          </p:nvCxnSpPr>
          <p:spPr>
            <a:xfrm>
              <a:off x="8794750" y="1282948"/>
              <a:ext cx="711200" cy="1152524"/>
            </a:xfrm>
            <a:prstGeom prst="straightConnector1">
              <a:avLst/>
            </a:prstGeom>
            <a:ln w="38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32" name="Signe de multiplication 31">
              <a:extLst>
                <a:ext uri="{FF2B5EF4-FFF2-40B4-BE49-F238E27FC236}">
                  <a16:creationId xmlns:a16="http://schemas.microsoft.com/office/drawing/2014/main" id="{63623AFA-C627-4E32-BA2C-21D874AF7FDD}"/>
                </a:ext>
              </a:extLst>
            </p:cNvPr>
            <p:cNvSpPr/>
            <p:nvPr/>
          </p:nvSpPr>
          <p:spPr>
            <a:xfrm>
              <a:off x="9463127" y="2413284"/>
              <a:ext cx="115571" cy="115571"/>
            </a:xfrm>
            <a:prstGeom prst="mathMultiply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5A8EE27B-0FA6-877E-E2ED-CF1238A40B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42344" y="1532416"/>
              <a:ext cx="682330" cy="2647082"/>
            </a:xfrm>
            <a:prstGeom prst="straightConnector1">
              <a:avLst/>
            </a:prstGeom>
            <a:ln w="38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34" name="Signe de multiplication 33">
              <a:extLst>
                <a:ext uri="{FF2B5EF4-FFF2-40B4-BE49-F238E27FC236}">
                  <a16:creationId xmlns:a16="http://schemas.microsoft.com/office/drawing/2014/main" id="{A9B97C83-E7C4-C4C3-DC7D-BE1AD924F2AF}"/>
                </a:ext>
              </a:extLst>
            </p:cNvPr>
            <p:cNvSpPr/>
            <p:nvPr/>
          </p:nvSpPr>
          <p:spPr>
            <a:xfrm>
              <a:off x="10872892" y="1416845"/>
              <a:ext cx="115571" cy="115571"/>
            </a:xfrm>
            <a:prstGeom prst="mathMultiply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rgbClr val="FF0000"/>
                </a:solidFill>
              </a:endParaRPr>
            </a:p>
          </p:txBody>
        </p: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C632BA36-59A1-6C98-2D4B-CA70F567DD12}"/>
              </a:ext>
            </a:extLst>
          </p:cNvPr>
          <p:cNvSpPr txBox="1"/>
          <p:nvPr/>
        </p:nvSpPr>
        <p:spPr>
          <a:xfrm>
            <a:off x="7858054" y="14115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noProof="0" dirty="0">
                <a:solidFill>
                  <a:srgbClr val="FF0000"/>
                </a:solidFill>
              </a:rPr>
              <a:t>1</a:t>
            </a:r>
            <a:endParaRPr lang="en-US" noProof="0" dirty="0">
              <a:solidFill>
                <a:srgbClr val="FF0000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B901464-7E8B-F44A-32C3-2B544B392ACE}"/>
              </a:ext>
            </a:extLst>
          </p:cNvPr>
          <p:cNvGrpSpPr/>
          <p:nvPr/>
        </p:nvGrpSpPr>
        <p:grpSpPr>
          <a:xfrm>
            <a:off x="7865139" y="3758770"/>
            <a:ext cx="4304196" cy="2164512"/>
            <a:chOff x="7865139" y="3758770"/>
            <a:chExt cx="4304196" cy="2164512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7CC0499F-B52B-5173-F409-B62485BF4128}"/>
                </a:ext>
              </a:extLst>
            </p:cNvPr>
            <p:cNvGrpSpPr/>
            <p:nvPr/>
          </p:nvGrpSpPr>
          <p:grpSpPr>
            <a:xfrm>
              <a:off x="7919153" y="3829641"/>
              <a:ext cx="2093641" cy="2093641"/>
              <a:chOff x="8207851" y="1284848"/>
              <a:chExt cx="2895599" cy="2895600"/>
            </a:xfrm>
          </p:grpSpPr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305C6691-A9B3-E86D-BDDF-98366479CA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207851" y="1284848"/>
                <a:ext cx="2895599" cy="2895600"/>
              </a:xfrm>
              <a:prstGeom prst="rect">
                <a:avLst/>
              </a:prstGeom>
            </p:spPr>
          </p:pic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88697285-D6D5-ADD6-D281-B0DF8434B83D}"/>
                  </a:ext>
                </a:extLst>
              </p:cNvPr>
              <p:cNvSpPr/>
              <p:nvPr/>
            </p:nvSpPr>
            <p:spPr>
              <a:xfrm>
                <a:off x="9359901" y="2435472"/>
                <a:ext cx="591502" cy="591502"/>
              </a:xfrm>
              <a:prstGeom prst="ellips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cxnSp>
            <p:nvCxnSpPr>
              <p:cNvPr id="20" name="Connecteur droit avec flèche 19">
                <a:extLst>
                  <a:ext uri="{FF2B5EF4-FFF2-40B4-BE49-F238E27FC236}">
                    <a16:creationId xmlns:a16="http://schemas.microsoft.com/office/drawing/2014/main" id="{A54A6CB5-3CA3-3A3D-573E-DF7EBB7DF41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207851" y="2413888"/>
                <a:ext cx="1741635" cy="273219"/>
              </a:xfrm>
              <a:prstGeom prst="straightConnector1">
                <a:avLst/>
              </a:prstGeom>
              <a:ln w="3810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avec flèche 21">
                <a:extLst>
                  <a:ext uri="{FF2B5EF4-FFF2-40B4-BE49-F238E27FC236}">
                    <a16:creationId xmlns:a16="http://schemas.microsoft.com/office/drawing/2014/main" id="{CB368B51-02FF-C6F7-208C-767D587D6827}"/>
                  </a:ext>
                </a:extLst>
              </p:cNvPr>
              <p:cNvCxnSpPr>
                <a:cxnSpLocks/>
                <a:endCxn id="23" idx="0"/>
              </p:cNvCxnSpPr>
              <p:nvPr/>
            </p:nvCxnSpPr>
            <p:spPr>
              <a:xfrm>
                <a:off x="9515996" y="2472901"/>
                <a:ext cx="234076" cy="401291"/>
              </a:xfrm>
              <a:prstGeom prst="straightConnector1">
                <a:avLst/>
              </a:prstGeom>
              <a:ln w="3810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23" name="Signe de multiplication 22">
                <a:extLst>
                  <a:ext uri="{FF2B5EF4-FFF2-40B4-BE49-F238E27FC236}">
                    <a16:creationId xmlns:a16="http://schemas.microsoft.com/office/drawing/2014/main" id="{01FCA42C-3E63-3DD9-2539-E642ED9B67D3}"/>
                  </a:ext>
                </a:extLst>
              </p:cNvPr>
              <p:cNvSpPr/>
              <p:nvPr/>
            </p:nvSpPr>
            <p:spPr>
              <a:xfrm>
                <a:off x="9722315" y="2846433"/>
                <a:ext cx="115571" cy="115571"/>
              </a:xfrm>
              <a:prstGeom prst="mathMultiply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58" name="Groupe 57">
              <a:extLst>
                <a:ext uri="{FF2B5EF4-FFF2-40B4-BE49-F238E27FC236}">
                  <a16:creationId xmlns:a16="http://schemas.microsoft.com/office/drawing/2014/main" id="{BD9473D4-16C4-712E-08EB-344603265940}"/>
                </a:ext>
              </a:extLst>
            </p:cNvPr>
            <p:cNvGrpSpPr/>
            <p:nvPr/>
          </p:nvGrpSpPr>
          <p:grpSpPr>
            <a:xfrm>
              <a:off x="10075694" y="3829641"/>
              <a:ext cx="2093641" cy="2093641"/>
              <a:chOff x="10075694" y="3829641"/>
              <a:chExt cx="2093641" cy="2093641"/>
            </a:xfrm>
          </p:grpSpPr>
          <p:grpSp>
            <p:nvGrpSpPr>
              <p:cNvPr id="38" name="Groupe 37">
                <a:extLst>
                  <a:ext uri="{FF2B5EF4-FFF2-40B4-BE49-F238E27FC236}">
                    <a16:creationId xmlns:a16="http://schemas.microsoft.com/office/drawing/2014/main" id="{05DB4E86-2C3B-5244-412B-59B9209410F3}"/>
                  </a:ext>
                </a:extLst>
              </p:cNvPr>
              <p:cNvGrpSpPr/>
              <p:nvPr/>
            </p:nvGrpSpPr>
            <p:grpSpPr>
              <a:xfrm>
                <a:off x="10075694" y="3829641"/>
                <a:ext cx="2093641" cy="2093641"/>
                <a:chOff x="8207852" y="1283424"/>
                <a:chExt cx="2895600" cy="2895598"/>
              </a:xfrm>
            </p:grpSpPr>
            <p:pic>
              <p:nvPicPr>
                <p:cNvPr id="39" name="Image 38">
                  <a:extLst>
                    <a:ext uri="{FF2B5EF4-FFF2-40B4-BE49-F238E27FC236}">
                      <a16:creationId xmlns:a16="http://schemas.microsoft.com/office/drawing/2014/main" id="{22C86370-5C50-B995-A4D4-96C64779F8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8207852" y="1283424"/>
                  <a:ext cx="2895600" cy="2895598"/>
                </a:xfrm>
                <a:prstGeom prst="rect">
                  <a:avLst/>
                </a:prstGeom>
              </p:spPr>
            </p:pic>
            <p:cxnSp>
              <p:nvCxnSpPr>
                <p:cNvPr id="41" name="Connecteur droit avec flèche 40">
                  <a:extLst>
                    <a:ext uri="{FF2B5EF4-FFF2-40B4-BE49-F238E27FC236}">
                      <a16:creationId xmlns:a16="http://schemas.microsoft.com/office/drawing/2014/main" id="{D8FD30E6-9511-AB15-ADEA-3FC890ADB2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378433" y="2789517"/>
                  <a:ext cx="1314088" cy="55490"/>
                </a:xfrm>
                <a:prstGeom prst="straightConnector1">
                  <a:avLst/>
                </a:prstGeom>
                <a:ln w="3810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sp>
              <p:nvSpPr>
                <p:cNvPr id="46" name="Signe de multiplication 45">
                  <a:extLst>
                    <a:ext uri="{FF2B5EF4-FFF2-40B4-BE49-F238E27FC236}">
                      <a16:creationId xmlns:a16="http://schemas.microsoft.com/office/drawing/2014/main" id="{F9CEDC09-68A4-7EC8-6ACF-88CF10B24A08}"/>
                    </a:ext>
                  </a:extLst>
                </p:cNvPr>
                <p:cNvSpPr/>
                <p:nvPr/>
              </p:nvSpPr>
              <p:spPr>
                <a:xfrm>
                  <a:off x="9463127" y="2413284"/>
                  <a:ext cx="115571" cy="115571"/>
                </a:xfrm>
                <a:prstGeom prst="mathMultiply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cxnSp>
              <p:nvCxnSpPr>
                <p:cNvPr id="47" name="Connecteur droit avec flèche 46">
                  <a:extLst>
                    <a:ext uri="{FF2B5EF4-FFF2-40B4-BE49-F238E27FC236}">
                      <a16:creationId xmlns:a16="http://schemas.microsoft.com/office/drawing/2014/main" id="{C39EB7BE-E443-800C-E17D-F7ACF4E268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207852" y="1504658"/>
                  <a:ext cx="2692797" cy="2222364"/>
                </a:xfrm>
                <a:prstGeom prst="straightConnector1">
                  <a:avLst/>
                </a:prstGeom>
                <a:ln w="3810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cteur droit avec flèche 55">
                  <a:extLst>
                    <a:ext uri="{FF2B5EF4-FFF2-40B4-BE49-F238E27FC236}">
                      <a16:creationId xmlns:a16="http://schemas.microsoft.com/office/drawing/2014/main" id="{031E5315-CB1A-D56B-DFC5-AE1E19D0FA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378433" y="1504658"/>
                  <a:ext cx="1118033" cy="1340350"/>
                </a:xfrm>
                <a:prstGeom prst="straightConnector1">
                  <a:avLst/>
                </a:prstGeom>
                <a:ln w="3810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" name="Signe de multiplication 54">
                <a:extLst>
                  <a:ext uri="{FF2B5EF4-FFF2-40B4-BE49-F238E27FC236}">
                    <a16:creationId xmlns:a16="http://schemas.microsoft.com/office/drawing/2014/main" id="{A380E2D2-963D-B14A-AC25-F6A51A2E1865}"/>
                  </a:ext>
                </a:extLst>
              </p:cNvPr>
              <p:cNvSpPr/>
              <p:nvPr/>
            </p:nvSpPr>
            <p:spPr>
              <a:xfrm>
                <a:off x="11128509" y="4881631"/>
                <a:ext cx="83563" cy="83563"/>
              </a:xfrm>
              <a:prstGeom prst="mathMultiply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60" name="Signe de multiplication 59">
              <a:extLst>
                <a:ext uri="{FF2B5EF4-FFF2-40B4-BE49-F238E27FC236}">
                  <a16:creationId xmlns:a16="http://schemas.microsoft.com/office/drawing/2014/main" id="{BF3E3FCE-3356-F727-F404-BD04278854F1}"/>
                </a:ext>
              </a:extLst>
            </p:cNvPr>
            <p:cNvSpPr/>
            <p:nvPr/>
          </p:nvSpPr>
          <p:spPr>
            <a:xfrm>
              <a:off x="10150486" y="4923412"/>
              <a:ext cx="83563" cy="83563"/>
            </a:xfrm>
            <a:prstGeom prst="mathMultiply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rgbClr val="FF0000"/>
                </a:solidFill>
              </a:endParaRPr>
            </a:p>
          </p:txBody>
        </p:sp>
        <p:sp>
          <p:nvSpPr>
            <p:cNvPr id="61" name="Signe de multiplication 60">
              <a:extLst>
                <a:ext uri="{FF2B5EF4-FFF2-40B4-BE49-F238E27FC236}">
                  <a16:creationId xmlns:a16="http://schemas.microsoft.com/office/drawing/2014/main" id="{A6948047-9044-A299-BFC5-64C4E6015C82}"/>
                </a:ext>
              </a:extLst>
            </p:cNvPr>
            <p:cNvSpPr/>
            <p:nvPr/>
          </p:nvSpPr>
          <p:spPr>
            <a:xfrm>
              <a:off x="11995124" y="3930911"/>
              <a:ext cx="83563" cy="83563"/>
            </a:xfrm>
            <a:prstGeom prst="mathMultiply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rgbClr val="FF0000"/>
                </a:solidFill>
              </a:endParaRP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21792DD2-E66F-633A-1354-4838E8461311}"/>
                </a:ext>
              </a:extLst>
            </p:cNvPr>
            <p:cNvSpPr txBox="1"/>
            <p:nvPr/>
          </p:nvSpPr>
          <p:spPr>
            <a:xfrm>
              <a:off x="7865139" y="3769789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noProof="0" dirty="0">
                  <a:solidFill>
                    <a:srgbClr val="FF0000"/>
                  </a:solidFill>
                </a:rPr>
                <a:t>2.A</a:t>
              </a:r>
              <a:endParaRPr lang="en-US" noProof="0" dirty="0">
                <a:solidFill>
                  <a:srgbClr val="FF0000"/>
                </a:solidFill>
              </a:endParaRP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0DD201F1-12D0-BD1B-136F-FB851CE48CB7}"/>
                </a:ext>
              </a:extLst>
            </p:cNvPr>
            <p:cNvSpPr txBox="1"/>
            <p:nvPr/>
          </p:nvSpPr>
          <p:spPr>
            <a:xfrm>
              <a:off x="10021980" y="3758770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noProof="0" dirty="0">
                  <a:solidFill>
                    <a:srgbClr val="FF0000"/>
                  </a:solidFill>
                </a:rPr>
                <a:t>2.B</a:t>
              </a:r>
              <a:endParaRPr lang="en-US" noProof="0" dirty="0">
                <a:solidFill>
                  <a:srgbClr val="FF0000"/>
                </a:solidFill>
              </a:endParaRPr>
            </a:p>
          </p:txBody>
        </p:sp>
      </p:grp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29E7EC-57FB-90D6-1C1D-A2FE18F4F65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</p:spTree>
    <p:extLst>
      <p:ext uri="{BB962C8B-B14F-4D97-AF65-F5344CB8AC3E}">
        <p14:creationId xmlns:p14="http://schemas.microsoft.com/office/powerpoint/2010/main" val="13417993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85308-A10A-CFDE-A640-1A2F67DB3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D4F9193-5329-82EC-FF96-A755ED4A2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725" y="3203136"/>
            <a:ext cx="4236720" cy="317754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5E4C81-0848-3898-15DD-042240FD5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090" y="1106025"/>
            <a:ext cx="6756079" cy="5863733"/>
          </a:xfrm>
        </p:spPr>
        <p:txBody>
          <a:bodyPr>
            <a:normAutofit/>
          </a:bodyPr>
          <a:lstStyle/>
          <a:p>
            <a:r>
              <a:rPr lang="en-US" noProof="0" dirty="0">
                <a:latin typeface="+mn-lt"/>
              </a:rPr>
              <a:t>Derived from the exact perturbation theory</a:t>
            </a:r>
          </a:p>
          <a:p>
            <a:r>
              <a:rPr lang="en-US" noProof="0" dirty="0">
                <a:latin typeface="+mn-lt"/>
              </a:rPr>
              <a:t>Reactivity worth of a sample against a perfect absorber (black body)</a:t>
            </a:r>
          </a:p>
          <a:p>
            <a:endParaRPr lang="en-US" noProof="0" dirty="0">
              <a:latin typeface="+mn-lt"/>
            </a:endParaRPr>
          </a:p>
          <a:p>
            <a:r>
              <a:rPr lang="en-US" noProof="0" dirty="0">
                <a:latin typeface="+mn-lt"/>
              </a:rPr>
              <a:t>Sample reactivity worth:</a:t>
            </a:r>
          </a:p>
          <a:p>
            <a:pPr lvl="1"/>
            <a:r>
              <a:rPr lang="en-US" noProof="0" dirty="0">
                <a:latin typeface="+mn-lt"/>
              </a:rPr>
              <a:t>Difference with a sample of air</a:t>
            </a:r>
          </a:p>
          <a:p>
            <a:pPr lvl="2"/>
            <a:r>
              <a:rPr lang="en-US" noProof="0" dirty="0">
                <a:latin typeface="+mn-lt"/>
              </a:rPr>
              <a:t>Common to all cases</a:t>
            </a:r>
          </a:p>
          <a:p>
            <a:r>
              <a:rPr lang="en-US" noProof="0" dirty="0">
                <a:latin typeface="+mn-lt"/>
              </a:rPr>
              <a:t>Uncertainties by repetition with different seeds</a:t>
            </a:r>
          </a:p>
          <a:p>
            <a:pPr lvl="1"/>
            <a:r>
              <a:rPr lang="en-US" noProof="0" dirty="0">
                <a:latin typeface="+mn-lt"/>
              </a:rPr>
              <a:t>64 instances</a:t>
            </a:r>
          </a:p>
          <a:p>
            <a:pPr lvl="1"/>
            <a:r>
              <a:rPr lang="en-US" noProof="0" dirty="0">
                <a:latin typeface="+mn-lt"/>
              </a:rPr>
              <a:t>~0.05 pcm on the reactivity worth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BA7FC455-5E6F-B253-0F24-8FE6EE691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2" y="135467"/>
            <a:ext cx="9495971" cy="970559"/>
          </a:xfrm>
        </p:spPr>
        <p:txBody>
          <a:bodyPr>
            <a:normAutofit/>
          </a:bodyPr>
          <a:lstStyle/>
          <a:p>
            <a:r>
              <a:rPr lang="en-US" sz="6000" noProof="0" dirty="0"/>
              <a:t>Black body exact perturbation</a:t>
            </a:r>
            <a:endParaRPr lang="en-US" sz="48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5060E26-55BF-645A-846C-DAFB36115F1C}"/>
                  </a:ext>
                </a:extLst>
              </p:cNvPr>
              <p:cNvSpPr txBox="1"/>
              <p:nvPr/>
            </p:nvSpPr>
            <p:spPr>
              <a:xfrm>
                <a:off x="7578251" y="1273011"/>
                <a:ext cx="4121064" cy="11084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𝐵𝐵</m:t>
                          </m:r>
                        </m:sub>
                      </m:sSub>
                      <m:r>
                        <a:rPr lang="en-US" sz="2800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  <m:nary>
                            <m:naryPr>
                              <m:chr m:val="∏"/>
                              <m:ctrlPr>
                                <a:rPr lang="en-US" sz="280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80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80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80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30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28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8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𝑒𝑓𝑓</m:t>
                                  </m:r>
                                  <m:r>
                                    <a:rPr lang="en-US" sz="28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bSup>
                            </m:e>
                          </m:nary>
                        </m:num>
                        <m:den>
                          <m:r>
                            <a:rPr lang="en-US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US" sz="2800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800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𝐵𝐵</m:t>
                              </m:r>
                            </m:sub>
                          </m:sSub>
                          <m:nary>
                            <m:naryPr>
                              <m:chr m:val="∏"/>
                              <m:ctrlPr>
                                <a:rPr lang="en-US" sz="2800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800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800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800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30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28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8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𝑒𝑓𝑓</m:t>
                                  </m:r>
                                  <m:r>
                                    <a:rPr lang="en-US" sz="28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p>
                              </m:sSubSup>
                            </m:e>
                          </m:nary>
                        </m:den>
                      </m:f>
                    </m:oMath>
                  </m:oMathPara>
                </a14:m>
                <a:endParaRPr lang="en-US" sz="2800" noProof="0" dirty="0"/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5060E26-55BF-645A-846C-DAFB36115F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251" y="1273011"/>
                <a:ext cx="4121064" cy="11084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4CA7D2A-7C56-0661-1E5D-00B9146236FD}"/>
                  </a:ext>
                </a:extLst>
              </p:cNvPr>
              <p:cNvSpPr txBox="1"/>
              <p:nvPr/>
            </p:nvSpPr>
            <p:spPr>
              <a:xfrm>
                <a:off x="7578251" y="2772249"/>
                <a:ext cx="456349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𝐴𝑖𝑟</m:t>
                          </m:r>
                        </m:sub>
                      </m:sSub>
                      <m:r>
                        <a:rPr lang="en-US" sz="2800" b="0" i="0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𝐵𝐵</m:t>
                          </m:r>
                        </m:sub>
                      </m:sSub>
                      <m:r>
                        <a:rPr lang="en-US" sz="2800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𝐴𝑖𝑟</m:t>
                          </m:r>
                          <m:r>
                            <a:rPr lang="en-US" sz="2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𝐵𝐵</m:t>
                          </m:r>
                        </m:sub>
                      </m:sSub>
                    </m:oMath>
                  </m:oMathPara>
                </a14:m>
                <a:endParaRPr lang="en-US" sz="2800" noProof="0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4CA7D2A-7C56-0661-1E5D-00B9146236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251" y="2772249"/>
                <a:ext cx="4563492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C23E41-863D-FCA8-6BC6-127AEE95122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</p:spTree>
    <p:extLst>
      <p:ext uri="{BB962C8B-B14F-4D97-AF65-F5344CB8AC3E}">
        <p14:creationId xmlns:p14="http://schemas.microsoft.com/office/powerpoint/2010/main" val="2452218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12E35-D06F-0C23-93A6-DEDE96A98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6864E62-9520-19E1-5C8A-D9676FEA9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725" y="3203136"/>
            <a:ext cx="4236720" cy="317754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FFD205-0B60-FC58-4FFD-A3824316C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090" y="1796902"/>
            <a:ext cx="6756079" cy="5172856"/>
          </a:xfrm>
        </p:spPr>
        <p:txBody>
          <a:bodyPr>
            <a:normAutofit/>
          </a:bodyPr>
          <a:lstStyle/>
          <a:p>
            <a:r>
              <a:rPr lang="en-US" noProof="0" dirty="0"/>
              <a:t>Reactivity worth </a:t>
            </a:r>
            <a:r>
              <a:rPr lang="en-US" noProof="0" dirty="0">
                <a:latin typeface="+mn-lt"/>
              </a:rPr>
              <a:t>iron sample JEFF-3.3</a:t>
            </a:r>
          </a:p>
          <a:p>
            <a:pPr lvl="1"/>
            <a:r>
              <a:rPr lang="en-US" noProof="0" dirty="0">
                <a:latin typeface="+mn-lt"/>
              </a:rPr>
              <a:t>k-eigenvalue:  5.6±0.5 ppm</a:t>
            </a:r>
          </a:p>
          <a:p>
            <a:pPr lvl="2"/>
            <a:r>
              <a:rPr lang="en-US" noProof="0" dirty="0">
                <a:latin typeface="+mn-lt"/>
              </a:rPr>
              <a:t>Week-long simulations</a:t>
            </a:r>
          </a:p>
          <a:p>
            <a:pPr lvl="1"/>
            <a:r>
              <a:rPr lang="en-US" noProof="0" dirty="0">
                <a:latin typeface="+mn-lt"/>
              </a:rPr>
              <a:t>BBEP: </a:t>
            </a:r>
            <a:r>
              <a:rPr lang="en-US" sz="2000" noProof="0" dirty="0"/>
              <a:t>5.45±0.05 ppm</a:t>
            </a:r>
          </a:p>
          <a:p>
            <a:pPr lvl="2"/>
            <a:r>
              <a:rPr lang="en-US" noProof="0" dirty="0">
                <a:latin typeface="+mn-lt"/>
              </a:rPr>
              <a:t>~25 h each reactor configuration</a:t>
            </a:r>
          </a:p>
          <a:p>
            <a:pPr marL="0" indent="0">
              <a:buNone/>
            </a:pPr>
            <a:endParaRPr lang="en-US" noProof="0" dirty="0">
              <a:latin typeface="+mn-lt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0E53E7D0-9B71-1C6C-A3AE-E43870651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2" y="135467"/>
            <a:ext cx="9495971" cy="970559"/>
          </a:xfrm>
        </p:spPr>
        <p:txBody>
          <a:bodyPr>
            <a:normAutofit fontScale="90000"/>
          </a:bodyPr>
          <a:lstStyle/>
          <a:p>
            <a:r>
              <a:rPr lang="en-US" sz="6000" noProof="0" dirty="0"/>
              <a:t>Verification against the standard method</a:t>
            </a:r>
            <a:endParaRPr lang="en-US" sz="48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4DC67622-4092-706F-44CC-9BBB4FA498A5}"/>
                  </a:ext>
                </a:extLst>
              </p:cNvPr>
              <p:cNvSpPr txBox="1"/>
              <p:nvPr/>
            </p:nvSpPr>
            <p:spPr>
              <a:xfrm>
                <a:off x="7578251" y="1273011"/>
                <a:ext cx="4121064" cy="11084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𝐵𝐵</m:t>
                          </m:r>
                        </m:sub>
                      </m:sSub>
                      <m:r>
                        <a:rPr lang="en-US" sz="2800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  <m:nary>
                            <m:naryPr>
                              <m:chr m:val="∏"/>
                              <m:ctrlPr>
                                <a:rPr lang="en-US" sz="280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80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80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80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30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28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8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𝑒𝑓𝑓</m:t>
                                  </m:r>
                                  <m:r>
                                    <a:rPr lang="en-US" sz="28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bSup>
                            </m:e>
                          </m:nary>
                        </m:num>
                        <m:den>
                          <m:r>
                            <a:rPr lang="en-US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US" sz="2800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800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𝐵𝐵</m:t>
                              </m:r>
                            </m:sub>
                          </m:sSub>
                          <m:nary>
                            <m:naryPr>
                              <m:chr m:val="∏"/>
                              <m:ctrlPr>
                                <a:rPr lang="en-US" sz="2800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800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800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800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30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28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8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𝑒𝑓𝑓</m:t>
                                  </m:r>
                                  <m:r>
                                    <a:rPr lang="en-US" sz="28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p>
                              </m:sSubSup>
                            </m:e>
                          </m:nary>
                        </m:den>
                      </m:f>
                    </m:oMath>
                  </m:oMathPara>
                </a14:m>
                <a:endParaRPr lang="en-US" sz="2800" noProof="0" dirty="0"/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4DC67622-4092-706F-44CC-9BBB4FA498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251" y="1273011"/>
                <a:ext cx="4121064" cy="11084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793AFAA-5A08-364B-8953-2398FB9A0586}"/>
                  </a:ext>
                </a:extLst>
              </p:cNvPr>
              <p:cNvSpPr txBox="1"/>
              <p:nvPr/>
            </p:nvSpPr>
            <p:spPr>
              <a:xfrm>
                <a:off x="7578251" y="2772249"/>
                <a:ext cx="456349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𝐴𝑖𝑟</m:t>
                          </m:r>
                        </m:sub>
                      </m:sSub>
                      <m:r>
                        <a:rPr lang="en-US" sz="2800" b="0" i="0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𝐵𝐵</m:t>
                          </m:r>
                        </m:sub>
                      </m:sSub>
                      <m:r>
                        <a:rPr lang="en-US" sz="2800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8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8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𝐴𝑖𝑟</m:t>
                          </m:r>
                          <m:r>
                            <a:rPr lang="en-US" sz="2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𝐵𝐵</m:t>
                          </m:r>
                        </m:sub>
                      </m:sSub>
                    </m:oMath>
                  </m:oMathPara>
                </a14:m>
                <a:endParaRPr lang="en-US" sz="2800" noProof="0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1793AFAA-5A08-364B-8953-2398FB9A0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251" y="2772249"/>
                <a:ext cx="4563492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2C25228-3C57-C68A-BD47-09A616B7EE7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</p:spTree>
    <p:extLst>
      <p:ext uri="{BB962C8B-B14F-4D97-AF65-F5344CB8AC3E}">
        <p14:creationId xmlns:p14="http://schemas.microsoft.com/office/powerpoint/2010/main" val="18002912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69324-C0B0-CDF9-044A-DD2D9EAD0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62D4C5A-6AD7-FD28-8CCB-4E224CBF1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2" y="135467"/>
            <a:ext cx="9495971" cy="970559"/>
          </a:xfrm>
        </p:spPr>
        <p:txBody>
          <a:bodyPr>
            <a:normAutofit/>
          </a:bodyPr>
          <a:lstStyle/>
          <a:p>
            <a:r>
              <a:rPr lang="en-US" sz="6000" noProof="0" dirty="0"/>
              <a:t>Model profile BLOOM</a:t>
            </a:r>
            <a:endParaRPr lang="en-US" sz="4800" noProof="0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160CA54-1E66-398D-9574-CFF910E3708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p:pic>
        <p:nvPicPr>
          <p:cNvPr id="12" name="Image 11" descr="Une image contenant Rectang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B0709C76-03E2-4B3C-D97D-4D1860B636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051" y="2648970"/>
            <a:ext cx="2771553" cy="38906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6CC78D-49C9-E71E-9A31-562CFA4FF4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2820" y="1038785"/>
            <a:ext cx="3881050" cy="550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467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7A62D-5D70-4AB1-B1D9-165BBE69A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E3A6AE-F745-9BFF-2835-B890F10BA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091" y="1106025"/>
            <a:ext cx="6353719" cy="5863733"/>
          </a:xfrm>
        </p:spPr>
        <p:txBody>
          <a:bodyPr>
            <a:normAutofit/>
          </a:bodyPr>
          <a:lstStyle/>
          <a:p>
            <a:r>
              <a:rPr lang="en-US" noProof="0" dirty="0">
                <a:latin typeface="+mn-lt"/>
              </a:rPr>
              <a:t>Other name for </a:t>
            </a:r>
            <a:r>
              <a:rPr lang="en-US" noProof="0" dirty="0"/>
              <a:t>Reactor/Neutron noise</a:t>
            </a:r>
          </a:p>
          <a:p>
            <a:pPr marL="0" indent="0">
              <a:buNone/>
            </a:pPr>
            <a:endParaRPr lang="en-US" noProof="0" dirty="0">
              <a:latin typeface="+mn-lt"/>
            </a:endParaRPr>
          </a:p>
          <a:p>
            <a:r>
              <a:rPr lang="en-US" noProof="0" dirty="0">
                <a:latin typeface="+mn-lt"/>
              </a:rPr>
              <a:t>Type of shot-noise (Poisson noise)</a:t>
            </a:r>
          </a:p>
          <a:p>
            <a:pPr lvl="1"/>
            <a:r>
              <a:rPr lang="en-US" noProof="0" dirty="0">
                <a:latin typeface="+mn-lt"/>
              </a:rPr>
              <a:t>Finite amount of neutron/fission produced</a:t>
            </a:r>
          </a:p>
          <a:p>
            <a:pPr lvl="2"/>
            <a:r>
              <a:rPr lang="en-US" noProof="0" dirty="0">
                <a:latin typeface="+mn-lt"/>
              </a:rPr>
              <a:t>During a measurement</a:t>
            </a:r>
          </a:p>
          <a:p>
            <a:pPr lvl="1"/>
            <a:r>
              <a:rPr lang="en-US" noProof="0" dirty="0">
                <a:latin typeface="+mn-lt"/>
              </a:rPr>
              <a:t>Analogy to diodes</a:t>
            </a:r>
          </a:p>
          <a:p>
            <a:endParaRPr lang="en-US" noProof="0" dirty="0">
              <a:latin typeface="+mn-lt"/>
            </a:endParaRPr>
          </a:p>
          <a:p>
            <a:r>
              <a:rPr lang="en-US" noProof="0" dirty="0">
                <a:latin typeface="+mn-lt"/>
              </a:rPr>
              <a:t>Main assumption</a:t>
            </a:r>
          </a:p>
          <a:p>
            <a:pPr lvl="1"/>
            <a:r>
              <a:rPr lang="en-US" noProof="0" dirty="0">
                <a:latin typeface="+mn-lt"/>
              </a:rPr>
              <a:t>The neutron population evolution is negligeable</a:t>
            </a:r>
          </a:p>
          <a:p>
            <a:pPr lvl="1"/>
            <a:r>
              <a:rPr lang="en-US" noProof="0" dirty="0">
                <a:latin typeface="+mn-lt"/>
              </a:rPr>
              <a:t>No external source</a:t>
            </a:r>
          </a:p>
          <a:p>
            <a:endParaRPr lang="en-US" noProof="0" dirty="0">
              <a:latin typeface="+mn-lt"/>
            </a:endParaRPr>
          </a:p>
          <a:p>
            <a:r>
              <a:rPr lang="en-US" noProof="0" dirty="0">
                <a:latin typeface="+mn-lt"/>
              </a:rPr>
              <a:t>Intrinsic variance of reactivity measurement </a:t>
            </a: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24791BC0-2096-1F54-02CD-907E29697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2" y="135467"/>
            <a:ext cx="9495971" cy="970559"/>
          </a:xfrm>
        </p:spPr>
        <p:txBody>
          <a:bodyPr>
            <a:normAutofit/>
          </a:bodyPr>
          <a:lstStyle/>
          <a:p>
            <a:r>
              <a:rPr lang="en-US" sz="6000" noProof="0" dirty="0"/>
              <a:t>Pile-noise</a:t>
            </a:r>
            <a:endParaRPr lang="en-US" sz="4800" noProof="0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D5FD295C-B524-8C00-D81B-8FAB1F8E15C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7AF053C-3E59-4270-C53C-34315FEFDA6D}"/>
                  </a:ext>
                </a:extLst>
              </p:cNvPr>
              <p:cNvSpPr txBox="1"/>
              <p:nvPr/>
            </p:nvSpPr>
            <p:spPr>
              <a:xfrm>
                <a:off x="6194181" y="4922157"/>
                <a:ext cx="6101860" cy="9106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𝜌</m:t>
                          </m:r>
                        </m:sub>
                        <m:sup>
                          <m:r>
                            <a:rPr lang="en-US" i="0" noProof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r>
                        <a:rPr lang="en-US" i="0" noProof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0" noProof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0" noProof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noProof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i="1" noProof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 noProof="0">
                                  <a:latin typeface="Cambria Math" panose="02040503050406030204" pitchFamily="18" charset="0"/>
                                </a:rPr>
                                <m:t>𝑓𝑇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noProof="0" dirty="0"/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07AF053C-3E59-4270-C53C-34315FEFDA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4181" y="4922157"/>
                <a:ext cx="6101860" cy="9106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88D4CA5-EEC0-72A0-99FA-8A2EF4770ADD}"/>
                  </a:ext>
                </a:extLst>
              </p:cNvPr>
              <p:cNvSpPr txBox="1"/>
              <p:nvPr/>
            </p:nvSpPr>
            <p:spPr>
              <a:xfrm>
                <a:off x="6194181" y="1106024"/>
                <a:ext cx="6101860" cy="6044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〈"/>
                          <m:endChr m:val="〉"/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 noProof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noProof="0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i="0" noProof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i="0" noProof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0" noProof="0">
                          <a:latin typeface="Cambria Math" panose="02040503050406030204" pitchFamily="18" charset="0"/>
                        </a:rPr>
                        <m:t>=2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i="1" noProof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noProof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i="1" noProof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0" noProof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noProof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 noProof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noProof="0" dirty="0"/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88D4CA5-EEC0-72A0-99FA-8A2EF4770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4181" y="1106024"/>
                <a:ext cx="6101860" cy="6044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6A89C1-D4A8-B320-9B2E-470B674FA9E4}"/>
                  </a:ext>
                </a:extLst>
              </p:cNvPr>
              <p:cNvSpPr txBox="1"/>
              <p:nvPr/>
            </p:nvSpPr>
            <p:spPr>
              <a:xfrm>
                <a:off x="6173665" y="3938902"/>
                <a:ext cx="6142892" cy="618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〈"/>
                          <m:endChr m:val="〉"/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 noProof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noProof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0" noProof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0" noProof="0">
                          <a:latin typeface="Cambria Math" panose="02040503050406030204" pitchFamily="18" charset="0"/>
                        </a:rPr>
                        <m:t>=2</m:t>
                      </m:r>
                      <m:f>
                        <m:fPr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acc>
                        <m:accPr>
                          <m:chr m:val="̅"/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</m:acc>
                      <m:sSub>
                        <m:sSubPr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noProof="0" dirty="0"/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316A89C1-D4A8-B320-9B2E-470B674FA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665" y="3938902"/>
                <a:ext cx="6142892" cy="6182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FA45524-CBC9-D318-5300-E3A63A665BDD}"/>
                  </a:ext>
                </a:extLst>
              </p:cNvPr>
              <p:cNvSpPr txBox="1"/>
              <p:nvPr/>
            </p:nvSpPr>
            <p:spPr>
              <a:xfrm>
                <a:off x="6167804" y="3007199"/>
                <a:ext cx="6154614" cy="5666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𝜌</m:t>
                          </m:r>
                        </m:sub>
                      </m:sSub>
                      <m:r>
                        <a:rPr lang="en-US" i="0" noProof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  <m:r>
                        <a:rPr lang="en-US" i="1" noProof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noProof="0" dirty="0"/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7FA45524-CBC9-D318-5300-E3A63A665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804" y="3007199"/>
                <a:ext cx="6154614" cy="5666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DF7D3C7-9FCB-0ADC-D42B-52DE28B6BBE8}"/>
                  </a:ext>
                </a:extLst>
              </p:cNvPr>
              <p:cNvSpPr txBox="1"/>
              <p:nvPr/>
            </p:nvSpPr>
            <p:spPr>
              <a:xfrm>
                <a:off x="6167804" y="2075495"/>
                <a:ext cx="6154614" cy="5666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〈"/>
                          <m:endChr m:val="〉"/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 noProof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noProof="0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i="0" noProof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i="0" noProof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0" noProof="0">
                          <a:latin typeface="Cambria Math" panose="02040503050406030204" pitchFamily="18" charset="0"/>
                        </a:rPr>
                        <m:t>=2</m:t>
                      </m:r>
                      <m:f>
                        <m:fPr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  <m:acc>
                        <m:accPr>
                          <m:chr m:val="̅"/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</m:acc>
                      <m:sSub>
                        <m:sSubPr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noProof="0" dirty="0"/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DF7D3C7-9FCB-0ADC-D42B-52DE28B6B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804" y="2075495"/>
                <a:ext cx="6154614" cy="56669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04045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FE4E4-D5C5-8077-27E2-CEED9971F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77EAD4-6FAF-A6B8-C111-18B27AC11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091" y="1106025"/>
            <a:ext cx="6353719" cy="5863733"/>
          </a:xfrm>
        </p:spPr>
        <p:txBody>
          <a:bodyPr>
            <a:normAutofit/>
          </a:bodyPr>
          <a:lstStyle/>
          <a:p>
            <a:r>
              <a:rPr lang="en-US" noProof="0" dirty="0">
                <a:latin typeface="+mn-lt"/>
              </a:rPr>
              <a:t>Other name for </a:t>
            </a:r>
            <a:r>
              <a:rPr lang="en-US" noProof="0" dirty="0"/>
              <a:t>Reactor/Neutron noise</a:t>
            </a:r>
            <a:endParaRPr lang="en-US" noProof="0" dirty="0">
              <a:latin typeface="+mn-lt"/>
            </a:endParaRPr>
          </a:p>
          <a:p>
            <a:pPr marL="0" indent="0">
              <a:buNone/>
            </a:pPr>
            <a:endParaRPr lang="en-US" noProof="0" dirty="0">
              <a:latin typeface="+mn-lt"/>
            </a:endParaRPr>
          </a:p>
          <a:p>
            <a:r>
              <a:rPr lang="en-US" noProof="0" dirty="0">
                <a:latin typeface="+mn-lt"/>
              </a:rPr>
              <a:t>Type of shot-noise (Poisson noise)</a:t>
            </a:r>
          </a:p>
          <a:p>
            <a:pPr lvl="1"/>
            <a:r>
              <a:rPr lang="en-US" noProof="0" dirty="0">
                <a:latin typeface="+mn-lt"/>
              </a:rPr>
              <a:t>Finite amount of neutron/fission produced</a:t>
            </a:r>
          </a:p>
          <a:p>
            <a:pPr lvl="2"/>
            <a:r>
              <a:rPr lang="en-US" noProof="0" dirty="0">
                <a:latin typeface="+mn-lt"/>
              </a:rPr>
              <a:t>During a measurement</a:t>
            </a:r>
          </a:p>
          <a:p>
            <a:pPr lvl="1"/>
            <a:r>
              <a:rPr lang="en-US" noProof="0" dirty="0"/>
              <a:t>Analogy to diodes</a:t>
            </a:r>
            <a:endParaRPr lang="en-US" noProof="0" dirty="0">
              <a:latin typeface="+mn-lt"/>
            </a:endParaRPr>
          </a:p>
          <a:p>
            <a:endParaRPr lang="en-US" noProof="0" dirty="0">
              <a:latin typeface="+mn-lt"/>
            </a:endParaRPr>
          </a:p>
          <a:p>
            <a:r>
              <a:rPr lang="en-US" noProof="0" dirty="0">
                <a:solidFill>
                  <a:srgbClr val="FF0000"/>
                </a:solidFill>
                <a:latin typeface="+mn-lt"/>
              </a:rPr>
              <a:t>Main assumption</a:t>
            </a:r>
          </a:p>
          <a:p>
            <a:pPr lvl="1"/>
            <a:r>
              <a:rPr lang="en-US" noProof="0" dirty="0">
                <a:solidFill>
                  <a:srgbClr val="FF0000"/>
                </a:solidFill>
                <a:latin typeface="+mn-lt"/>
              </a:rPr>
              <a:t>The neutron population evolution is negligeable</a:t>
            </a:r>
          </a:p>
          <a:p>
            <a:pPr lvl="1"/>
            <a:r>
              <a:rPr lang="en-US" noProof="0" dirty="0">
                <a:solidFill>
                  <a:srgbClr val="FF0000"/>
                </a:solidFill>
              </a:rPr>
              <a:t>No external source</a:t>
            </a:r>
            <a:endParaRPr lang="en-US" noProof="0" dirty="0">
              <a:solidFill>
                <a:srgbClr val="FF0000"/>
              </a:solidFill>
              <a:latin typeface="+mn-lt"/>
            </a:endParaRPr>
          </a:p>
          <a:p>
            <a:endParaRPr lang="en-US" noProof="0" dirty="0">
              <a:latin typeface="+mn-lt"/>
            </a:endParaRPr>
          </a:p>
          <a:p>
            <a:r>
              <a:rPr lang="en-US" noProof="0" dirty="0">
                <a:latin typeface="+mn-lt"/>
              </a:rPr>
              <a:t>Intrinsic variance of reactivity measurement </a:t>
            </a: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F38DE274-6BF1-3511-9641-F39B9443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2" y="135467"/>
            <a:ext cx="9495971" cy="970559"/>
          </a:xfrm>
        </p:spPr>
        <p:txBody>
          <a:bodyPr>
            <a:normAutofit/>
          </a:bodyPr>
          <a:lstStyle/>
          <a:p>
            <a:r>
              <a:rPr lang="en-US" sz="6000" noProof="0" dirty="0"/>
              <a:t>Pile-noise</a:t>
            </a:r>
            <a:endParaRPr lang="en-US" sz="4800" noProof="0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3A671435-607A-9EEA-F5B3-370DFAFAAF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578738-B364-2FEE-ABE0-B1EE284B5E2A}"/>
                  </a:ext>
                </a:extLst>
              </p:cNvPr>
              <p:cNvSpPr txBox="1"/>
              <p:nvPr/>
            </p:nvSpPr>
            <p:spPr>
              <a:xfrm>
                <a:off x="6194181" y="4922157"/>
                <a:ext cx="6101860" cy="9106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𝜌</m:t>
                          </m:r>
                        </m:sub>
                        <m:sup>
                          <m:r>
                            <a:rPr lang="en-US" i="0" noProof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r>
                        <a:rPr lang="en-US" i="0" noProof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0" noProof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0" noProof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noProof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i="1" noProof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 noProof="0">
                                  <a:latin typeface="Cambria Math" panose="02040503050406030204" pitchFamily="18" charset="0"/>
                                </a:rPr>
                                <m:t>𝑓𝑇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noProof="0" dirty="0"/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3578738-B364-2FEE-ABE0-B1EE284B5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4181" y="4922157"/>
                <a:ext cx="6101860" cy="9106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3012A43-021E-22C3-A529-F19DA90D2B57}"/>
                  </a:ext>
                </a:extLst>
              </p:cNvPr>
              <p:cNvSpPr txBox="1"/>
              <p:nvPr/>
            </p:nvSpPr>
            <p:spPr>
              <a:xfrm>
                <a:off x="6194181" y="1106024"/>
                <a:ext cx="6101860" cy="5455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box>
                        <m:boxPr>
                          <m:ctrlPr>
                            <a:rPr lang="en-US" sz="2400" b="0" i="1" noProof="0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f>
                            <m:fPr>
                              <m:ctrlP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𝑑𝑛</m:t>
                              </m:r>
                            </m:num>
                            <m:den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2400" b="0" i="1" noProof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box>
                            <m:boxPr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f>
                                <m:fPr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24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num>
                                <m:den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den>
                              </m:f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box>
                        </m:e>
                      </m:box>
                    </m:oMath>
                  </m:oMathPara>
                </a14:m>
                <a:endParaRPr lang="en-US" sz="2400" noProof="0" dirty="0"/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33012A43-021E-22C3-A529-F19DA90D2B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4181" y="1106024"/>
                <a:ext cx="6101860" cy="545599"/>
              </a:xfrm>
              <a:prstGeom prst="rect">
                <a:avLst/>
              </a:prstGeom>
              <a:blipFill>
                <a:blip r:embed="rId4"/>
                <a:stretch>
                  <a:fillRect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5E8DA73-6419-4A41-F02F-7727F8815E17}"/>
                  </a:ext>
                </a:extLst>
              </p:cNvPr>
              <p:cNvSpPr txBox="1"/>
              <p:nvPr/>
            </p:nvSpPr>
            <p:spPr>
              <a:xfrm>
                <a:off x="6173665" y="3938902"/>
                <a:ext cx="6142892" cy="618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〈"/>
                          <m:endChr m:val="〉"/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 noProof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noProof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0" noProof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0" noProof="0">
                          <a:latin typeface="Cambria Math" panose="02040503050406030204" pitchFamily="18" charset="0"/>
                        </a:rPr>
                        <m:t>=2</m:t>
                      </m:r>
                      <m:f>
                        <m:fPr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acc>
                        <m:accPr>
                          <m:chr m:val="̅"/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</m:acc>
                      <m:sSub>
                        <m:sSubPr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noProof="0" dirty="0"/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D5E8DA73-6419-4A41-F02F-7727F8815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665" y="3938902"/>
                <a:ext cx="6142892" cy="6182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F26C283-86CE-6C89-88EF-F08C82B1821D}"/>
                  </a:ext>
                </a:extLst>
              </p:cNvPr>
              <p:cNvSpPr txBox="1"/>
              <p:nvPr/>
            </p:nvSpPr>
            <p:spPr>
              <a:xfrm>
                <a:off x="6167804" y="3007199"/>
                <a:ext cx="6154614" cy="5666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𝜌</m:t>
                          </m:r>
                        </m:sub>
                      </m:sSub>
                      <m:r>
                        <a:rPr lang="en-US" i="0" noProof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i="1" noProof="0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  <m:r>
                        <a:rPr lang="en-US" i="1" noProof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noProof="0" dirty="0"/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F26C283-86CE-6C89-88EF-F08C82B182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804" y="3007199"/>
                <a:ext cx="6154614" cy="5666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E4872CD-610D-6105-0654-D68854837203}"/>
                  </a:ext>
                </a:extLst>
              </p:cNvPr>
              <p:cNvSpPr txBox="1"/>
              <p:nvPr/>
            </p:nvSpPr>
            <p:spPr>
              <a:xfrm>
                <a:off x="6090140" y="2096591"/>
                <a:ext cx="6101860" cy="5442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box>
                        <m:boxPr>
                          <m:ctrlPr>
                            <a:rPr lang="en-US" sz="2400" b="0" i="1" noProof="0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f>
                            <m:fPr>
                              <m:ctrlP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2400" b="0" i="1" noProof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box>
                            <m:boxPr>
                              <m:ctrlP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f>
                                <m:fPr>
                                  <m:ctrlPr>
                                    <a:rPr lang="en-US" sz="24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noProof="0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2400" b="0" i="1" noProof="0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en-US" sz="2400" i="1" noProof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num>
                                <m:den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en-US" sz="2400" i="1" noProof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λδ</m:t>
                              </m:r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box>
                        </m:e>
                      </m:box>
                    </m:oMath>
                  </m:oMathPara>
                </a14:m>
                <a:endParaRPr lang="en-US" sz="2400" noProof="0" dirty="0"/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E4872CD-610D-6105-0654-D68854837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0140" y="2096591"/>
                <a:ext cx="6101860" cy="544252"/>
              </a:xfrm>
              <a:prstGeom prst="rect">
                <a:avLst/>
              </a:prstGeom>
              <a:blipFill>
                <a:blip r:embed="rId7"/>
                <a:stretch>
                  <a:fillRect b="-35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17EFC2B-4B74-5EAF-DA25-63ED31CFC8F1}"/>
              </a:ext>
            </a:extLst>
          </p:cNvPr>
          <p:cNvCxnSpPr/>
          <p:nvPr/>
        </p:nvCxnSpPr>
        <p:spPr>
          <a:xfrm flipH="1">
            <a:off x="9229060" y="1988288"/>
            <a:ext cx="414670" cy="76554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B023F27-F801-7E2B-9B8C-D94A645E9E69}"/>
              </a:ext>
            </a:extLst>
          </p:cNvPr>
          <p:cNvCxnSpPr/>
          <p:nvPr/>
        </p:nvCxnSpPr>
        <p:spPr>
          <a:xfrm flipH="1">
            <a:off x="9891822" y="2034787"/>
            <a:ext cx="414670" cy="76554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A3C5D48-7E7C-C1AC-D8D5-7A10FE07B4D3}"/>
              </a:ext>
            </a:extLst>
          </p:cNvPr>
          <p:cNvCxnSpPr/>
          <p:nvPr/>
        </p:nvCxnSpPr>
        <p:spPr>
          <a:xfrm flipH="1">
            <a:off x="9799673" y="1086064"/>
            <a:ext cx="414670" cy="76554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81207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73236-6A57-8542-9CB2-1C8DA6496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DFBB26-B06E-7C8B-EF58-7D479CAC0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091" y="1106025"/>
            <a:ext cx="6353719" cy="5863733"/>
          </a:xfrm>
        </p:spPr>
        <p:txBody>
          <a:bodyPr>
            <a:normAutofit/>
          </a:bodyPr>
          <a:lstStyle/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A9D12D6B-89C4-CC4B-1927-7724991B6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2" y="135467"/>
            <a:ext cx="9495971" cy="970559"/>
          </a:xfrm>
        </p:spPr>
        <p:txBody>
          <a:bodyPr>
            <a:normAutofit/>
          </a:bodyPr>
          <a:lstStyle/>
          <a:p>
            <a:r>
              <a:rPr lang="en-US" sz="6000" noProof="0" dirty="0"/>
              <a:t>Neutron balance equation</a:t>
            </a:r>
            <a:endParaRPr lang="en-US" sz="4800" noProof="0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A3E0EA82-2962-8074-4E5D-3B7B74A54BA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au 4">
                <a:extLst>
                  <a:ext uri="{FF2B5EF4-FFF2-40B4-BE49-F238E27FC236}">
                    <a16:creationId xmlns:a16="http://schemas.microsoft.com/office/drawing/2014/main" id="{B8F8C165-6183-58DF-5C81-70F6FA9C994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066666"/>
                  </p:ext>
                </p:extLst>
              </p:nvPr>
            </p:nvGraphicFramePr>
            <p:xfrm>
              <a:off x="1088178" y="1737700"/>
              <a:ext cx="10586371" cy="135637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0586371">
                      <a:extLst>
                        <a:ext uri="{9D8B030D-6E8A-4147-A177-3AD203B41FA5}">
                          <a16:colId xmlns:a16="http://schemas.microsoft.com/office/drawing/2014/main" val="4041190486"/>
                        </a:ext>
                      </a:extLst>
                    </a:gridCol>
                  </a:tblGrid>
                  <a:tr h="1356374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sz="2400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400" i="1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𝑣</m:t>
                                    </m:r>
                                  </m:den>
                                </m:f>
                                <m:f>
                                  <m:fPr>
                                    <m:ctrlPr>
                                      <a:rPr lang="en-US" sz="2400" i="1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𝜕</m:t>
                                    </m:r>
                                  </m:num>
                                  <m:den>
                                    <m:r>
                                      <a:rPr lang="en-US" sz="2400" i="1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i="1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𝑡</m:t>
                                    </m:r>
                                  </m:den>
                                </m:f>
                                <m:r>
                                  <a:rPr lang="en-US" sz="2400" i="1" kern="100" noProof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𝛷</m:t>
                                </m:r>
                                <m:d>
                                  <m:dPr>
                                    <m:ctrlPr>
                                      <a:rPr lang="en-US" sz="2400" i="1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𝑟</m:t>
                                    </m:r>
                                    <m:r>
                                      <a:rPr lang="en-US" sz="2400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i="1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400" i="1" kern="100" noProof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sz="2400" i="1" kern="100" noProof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𝐷</m:t>
                                </m:r>
                                <m:r>
                                  <a:rPr lang="en-US" sz="2400" kern="100" noProof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∆</m:t>
                                </m:r>
                                <m:r>
                                  <a:rPr lang="en-US" sz="2400" i="1" kern="100" noProof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𝛷</m:t>
                                </m:r>
                                <m:d>
                                  <m:dPr>
                                    <m:ctrlPr>
                                      <a:rPr lang="en-US" sz="2400" i="1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𝑟</m:t>
                                    </m:r>
                                    <m:r>
                                      <a:rPr lang="en-US" sz="2400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i="1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400" kern="100" noProof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ctrlPr>
                                      <a:rPr lang="en-US" sz="2400" i="1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i="1" kern="100" noProof="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 kern="100" noProof="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𝛴</m:t>
                                        </m:r>
                                      </m:e>
                                      <m:sub>
                                        <m:r>
                                          <a:rPr lang="en-US" sz="2400" i="1" kern="100" noProof="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  <m:r>
                                      <a:rPr lang="en-US" sz="2400" i="1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−</m:t>
                                    </m:r>
                                    <m:d>
                                      <m:dPr>
                                        <m:ctrlPr>
                                          <a:rPr lang="en-US" sz="2400" kern="100" noProof="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400" kern="100" noProof="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sz="2400" i="1" kern="100" noProof="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400" i="1" kern="100" noProof="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𝛽</m:t>
                                        </m:r>
                                      </m:e>
                                    </m:d>
                                    <m:sSub>
                                      <m:sSubPr>
                                        <m:ctrlPr>
                                          <a:rPr lang="en-US" sz="2400" i="1" kern="100" noProof="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 kern="100" noProof="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𝜈𝛴</m:t>
                                        </m:r>
                                      </m:e>
                                      <m:sub>
                                        <m:r>
                                          <a:rPr lang="en-US" sz="2400" i="1" kern="100" noProof="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𝑓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400" i="1" kern="100" noProof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𝛷</m:t>
                                </m:r>
                                <m:d>
                                  <m:dPr>
                                    <m:ctrlPr>
                                      <a:rPr lang="en-US" sz="2400" i="1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𝑟</m:t>
                                    </m:r>
                                    <m:r>
                                      <a:rPr lang="en-US" sz="2400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i="1" kern="100" noProof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400" i="1" kern="100" noProof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sz="2400" i="1" kern="100" noProof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𝜆</m:t>
                                </m:r>
                                <m:r>
                                  <a:rPr lang="en-US" sz="2400" i="1" kern="100" noProof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𝐶</m:t>
                                </m:r>
                                <m:r>
                                  <a:rPr lang="en-US" sz="2400" kern="100" noProof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(</m:t>
                                </m:r>
                                <m:r>
                                  <a:rPr lang="en-US" sz="2400" i="1" kern="100" noProof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𝑟</m:t>
                                </m:r>
                                <m:r>
                                  <a:rPr lang="en-US" sz="2400" kern="100" noProof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en-US" sz="2400" i="1" kern="100" noProof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𝑡</m:t>
                                </m:r>
                                <m:r>
                                  <a:rPr lang="en-US" sz="2400" kern="100" noProof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)=0</m:t>
                                </m:r>
                              </m:oMath>
                            </m:oMathPara>
                          </a14:m>
                          <a:endParaRPr lang="en-US" sz="2400" kern="100" noProof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604804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au 4">
                <a:extLst>
                  <a:ext uri="{FF2B5EF4-FFF2-40B4-BE49-F238E27FC236}">
                    <a16:creationId xmlns:a16="http://schemas.microsoft.com/office/drawing/2014/main" id="{B8F8C165-6183-58DF-5C81-70F6FA9C994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066666"/>
                  </p:ext>
                </p:extLst>
              </p:nvPr>
            </p:nvGraphicFramePr>
            <p:xfrm>
              <a:off x="1088178" y="1737700"/>
              <a:ext cx="10586371" cy="135637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0586371">
                      <a:extLst>
                        <a:ext uri="{9D8B030D-6E8A-4147-A177-3AD203B41FA5}">
                          <a16:colId xmlns:a16="http://schemas.microsoft.com/office/drawing/2014/main" val="4041190486"/>
                        </a:ext>
                      </a:extLst>
                    </a:gridCol>
                  </a:tblGrid>
                  <a:tr h="1356374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048046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17267A1-1D52-A904-1D51-E81C34E0705E}"/>
                  </a:ext>
                </a:extLst>
              </p:cNvPr>
              <p:cNvSpPr txBox="1"/>
              <p:nvPr/>
            </p:nvSpPr>
            <p:spPr>
              <a:xfrm>
                <a:off x="3044456" y="3625000"/>
                <a:ext cx="6103088" cy="7945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noProof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2400" i="0" noProof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400" i="1" noProof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 i="0" noProof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0" noProof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noProof="0">
                          <a:latin typeface="Cambria Math" panose="02040503050406030204" pitchFamily="18" charset="0"/>
                        </a:rPr>
                        <m:t>𝛽</m:t>
                      </m:r>
                      <m:sSub>
                        <m:sSub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𝜈𝛴</m:t>
                          </m:r>
                        </m:e>
                        <m:sub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i="1" noProof="0">
                          <a:latin typeface="Cambria Math" panose="02040503050406030204" pitchFamily="18" charset="0"/>
                        </a:rPr>
                        <m:t>𝛷</m:t>
                      </m:r>
                      <m:d>
                        <m:d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 i="0" noProof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0" noProof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 noProof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2400" i="1" noProof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 i="0" noProof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noProof="0"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17267A1-1D52-A904-1D51-E81C34E070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4456" y="3625000"/>
                <a:ext cx="6103088" cy="7945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71105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11A51-D80C-8234-60E8-90ADCA8E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7AF29D-57B4-BAC1-999E-492DD09E2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091" y="1106025"/>
            <a:ext cx="6353719" cy="5863733"/>
          </a:xfrm>
        </p:spPr>
        <p:txBody>
          <a:bodyPr>
            <a:normAutofit/>
          </a:bodyPr>
          <a:lstStyle/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  <a:p>
            <a:pPr lvl="1"/>
            <a:endParaRPr lang="en-US" noProof="0" dirty="0">
              <a:latin typeface="+mn-lt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B85AC38E-DBD5-9E0F-5CAD-C0D16A01F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2" y="135467"/>
            <a:ext cx="9495971" cy="970559"/>
          </a:xfrm>
        </p:spPr>
        <p:txBody>
          <a:bodyPr>
            <a:normAutofit/>
          </a:bodyPr>
          <a:lstStyle/>
          <a:p>
            <a:r>
              <a:rPr lang="en-US" sz="6000" noProof="0" dirty="0"/>
              <a:t>Local and global </a:t>
            </a:r>
            <a:r>
              <a:rPr lang="en-US" sz="6000" noProof="0" dirty="0" err="1"/>
              <a:t>Litterature</a:t>
            </a:r>
            <a:r>
              <a:rPr lang="en-US" sz="6000" noProof="0" dirty="0"/>
              <a:t> ver.</a:t>
            </a:r>
            <a:endParaRPr lang="en-US" sz="4800" noProof="0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4D1FA9B9-56E9-B602-4B77-9BA1741A3E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41D09F8B-002B-56CA-F8F5-F5199F476734}"/>
                  </a:ext>
                </a:extLst>
              </p:cNvPr>
              <p:cNvSpPr txBox="1"/>
              <p:nvPr/>
            </p:nvSpPr>
            <p:spPr>
              <a:xfrm>
                <a:off x="2830523" y="2969451"/>
                <a:ext cx="6779046" cy="9190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̃"/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d>
                            <m:dPr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0" noProof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0" noProof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0" noProof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𝛿𝛴</m:t>
                              </m:r>
                            </m:e>
                          </m:acc>
                        </m:e>
                        <m:sub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d>
                        <m:d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sSub>
                        <m:sSub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d>
                        <m:d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 i="0" noProof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2400" i="0" noProof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</m:acc>
                      <m:sSub>
                        <m:sSub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𝛿𝛴</m:t>
                              </m:r>
                            </m:e>
                          </m:acc>
                        </m:e>
                        <m:sub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sSub>
                        <m:sSub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 i="0" noProof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en-US" sz="2400" noProof="0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41D09F8B-002B-56CA-F8F5-F5199F476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0523" y="2969451"/>
                <a:ext cx="6779046" cy="9190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18E617-6075-F6E2-381D-FF4FBC94BE85}"/>
                  </a:ext>
                </a:extLst>
              </p:cNvPr>
              <p:cNvSpPr txBox="1"/>
              <p:nvPr/>
            </p:nvSpPr>
            <p:spPr>
              <a:xfrm>
                <a:off x="3593805" y="1597159"/>
                <a:ext cx="5011480" cy="9430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̃"/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d>
                            <m:dPr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0" noProof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0" noProof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0" noProof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̃"/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sz="24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noProof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b="0" i="1" noProof="0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e>
                          </m:acc>
                          <m:d>
                            <m:dPr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noProof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noProof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0" noProof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̃"/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sz="24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noProof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b="0" i="1" noProof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acc>
                          <m:d>
                            <m:dPr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noProof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noProof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noProof="0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418E617-6075-F6E2-381D-FF4FBC94BE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805" y="1597159"/>
                <a:ext cx="5011480" cy="9430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>
            <a:extLst>
              <a:ext uri="{FF2B5EF4-FFF2-40B4-BE49-F238E27FC236}">
                <a16:creationId xmlns:a16="http://schemas.microsoft.com/office/drawing/2014/main" id="{CF45DABE-EC77-F6A4-FD7F-70B02D65E628}"/>
              </a:ext>
            </a:extLst>
          </p:cNvPr>
          <p:cNvSpPr txBox="1"/>
          <p:nvPr/>
        </p:nvSpPr>
        <p:spPr>
          <a:xfrm>
            <a:off x="1533373" y="1825875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noProof="0" dirty="0"/>
              <a:t>Assume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C0174B-D9A1-61AA-A747-7F6207485AB5}"/>
              </a:ext>
            </a:extLst>
          </p:cNvPr>
          <p:cNvSpPr txBox="1"/>
          <p:nvPr/>
        </p:nvSpPr>
        <p:spPr>
          <a:xfrm>
            <a:off x="1533373" y="3135647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noProof="0" dirty="0"/>
              <a:t>and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2BCEF1F-0E44-533F-F0E4-A61FABB00500}"/>
                  </a:ext>
                </a:extLst>
              </p:cNvPr>
              <p:cNvSpPr txBox="1"/>
              <p:nvPr/>
            </p:nvSpPr>
            <p:spPr>
              <a:xfrm>
                <a:off x="3044456" y="4044675"/>
                <a:ext cx="6103088" cy="1051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noProof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i="0" noProof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  <m:r>
                                <a:rPr lang="en-US" sz="2400" i="0" noProof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𝐴𝐻</m:t>
                              </m:r>
                              <m:d>
                                <m:dPr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  <m:r>
                                <a:rPr lang="en-US" sz="2400" i="0" noProof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d>
                                <m:dPr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e>
                            <m:e>
                              <m:r>
                                <a:rPr lang="en-US" sz="2400" i="0" noProof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i="0" noProof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  <m:r>
                                <a:rPr lang="en-US" sz="2400" i="0" noProof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𝐵𝐻</m:t>
                              </m:r>
                              <m:d>
                                <m:dPr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  <m:r>
                                <a:rPr lang="en-US" sz="2400" i="0" noProof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d>
                                <m:dPr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en-US" sz="2400" noProof="0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2BCEF1F-0E44-533F-F0E4-A61FABB00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4456" y="4044675"/>
                <a:ext cx="6103088" cy="10515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E85BC7B1-D756-3106-261A-B4526E44A3D3}"/>
              </a:ext>
            </a:extLst>
          </p:cNvPr>
          <p:cNvSpPr txBox="1"/>
          <p:nvPr/>
        </p:nvSpPr>
        <p:spPr>
          <a:xfrm>
            <a:off x="1533373" y="4312285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noProof="0" dirty="0"/>
              <a:t>Assume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5B6B702-7397-E530-46BD-554DD1AB53C3}"/>
                  </a:ext>
                </a:extLst>
              </p:cNvPr>
              <p:cNvSpPr txBox="1"/>
              <p:nvPr/>
            </p:nvSpPr>
            <p:spPr>
              <a:xfrm>
                <a:off x="-92639" y="5539952"/>
                <a:ext cx="14432898" cy="12587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̃"/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d>
                            <m:dPr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0" noProof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0" noProof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0" noProof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d>
                                <m:dPr>
                                  <m:begChr m:val=""/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endChr m:val=""/>
                                          <m:ctrlPr>
                                            <a:rPr lang="en-US" sz="2400" i="1" noProof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i="1" noProof="0"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en-US" sz="2400" i="1" noProof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 noProof="0">
                                                  <a:latin typeface="Cambria Math" panose="02040503050406030204" pitchFamily="18" charset="0"/>
                                                </a:rPr>
                                                <m:t>𝛿𝛴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sz="2400" i="1" noProof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 noProof="0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</m:d>
                                  <m:r>
                                    <a:rPr lang="en-US" sz="2400" i="0" noProof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sz="2400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noProof="0">
                                          <a:latin typeface="Cambria Math" panose="02040503050406030204" pitchFamily="18" charset="0"/>
                                        </a:rPr>
                                        <m:t>𝜈</m:t>
                                      </m:r>
                                    </m:e>
                                  </m:acc>
                                  <m:sSub>
                                    <m:sSubPr>
                                      <m:ctrlPr>
                                        <a:rPr lang="en-US" sz="2400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̃"/>
                                          <m:ctrlPr>
                                            <a:rPr lang="en-US" sz="2400" i="1" noProof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 noProof="0">
                                              <a:latin typeface="Cambria Math" panose="02040503050406030204" pitchFamily="18" charset="0"/>
                                            </a:rPr>
                                            <m:t>𝛿𝛴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 noProof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 noProof="0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groupChr>
                        </m:e>
                        <m:lim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𝐺𝐿𝑂𝐵𝐴𝐿</m:t>
                          </m:r>
                        </m:lim>
                      </m:limLow>
                      <m:r>
                        <a:rPr lang="en-US" sz="2400" i="0" noProof="0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US" sz="2400" i="1" noProof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d>
                                    <m:dPr>
                                      <m:ctrlPr>
                                        <a:rPr lang="en-US" sz="2400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 noProof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d>
                                  <m:acc>
                                    <m:accPr>
                                      <m:chr m:val="̃"/>
                                      <m:ctrlPr>
                                        <a:rPr lang="en-US" sz="2400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noProof="0">
                                          <a:latin typeface="Cambria Math" panose="02040503050406030204" pitchFamily="18" charset="0"/>
                                        </a:rPr>
                                        <m:t>𝛿𝛴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  <m:r>
                                <a:rPr lang="en-US" sz="2400" i="0" noProof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 noProof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d>
                                <m:dPr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acc>
                                <m:accPr>
                                  <m:chr m:val="̅"/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  <m:sSub>
                                <m:sSubPr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en-US" sz="2400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noProof="0">
                                          <a:latin typeface="Cambria Math" panose="02040503050406030204" pitchFamily="18" charset="0"/>
                                        </a:rPr>
                                        <m:t>𝛿𝛴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noProof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groupChr>
                        </m:e>
                        <m:lim>
                          <m:r>
                            <a:rPr lang="en-US" sz="2400" i="1" noProof="0">
                              <a:latin typeface="Cambria Math" panose="02040503050406030204" pitchFamily="18" charset="0"/>
                            </a:rPr>
                            <m:t>𝐿𝑂𝐶𝐴𝐿</m:t>
                          </m:r>
                        </m:lim>
                      </m:limLow>
                    </m:oMath>
                  </m:oMathPara>
                </a14:m>
                <a:endParaRPr lang="en-US" sz="2400" noProof="0" dirty="0"/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5B6B702-7397-E530-46BD-554DD1AB5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639" y="5539952"/>
                <a:ext cx="14432898" cy="12587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E7B09CC5-3A12-4BD2-BFF6-C8EF10508851}"/>
              </a:ext>
            </a:extLst>
          </p:cNvPr>
          <p:cNvSpPr txBox="1"/>
          <p:nvPr/>
        </p:nvSpPr>
        <p:spPr>
          <a:xfrm>
            <a:off x="1231543" y="5751975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noProof="0" dirty="0"/>
              <a:t>Then</a:t>
            </a:r>
          </a:p>
        </p:txBody>
      </p:sp>
    </p:spTree>
    <p:extLst>
      <p:ext uri="{BB962C8B-B14F-4D97-AF65-F5344CB8AC3E}">
        <p14:creationId xmlns:p14="http://schemas.microsoft.com/office/powerpoint/2010/main" val="38563103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4DFDBD-C1E6-3745-995E-944489779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679" y="578068"/>
            <a:ext cx="7265471" cy="5494063"/>
          </a:xfrm>
        </p:spPr>
        <p:txBody>
          <a:bodyPr>
            <a:normAutofit/>
          </a:bodyPr>
          <a:lstStyle/>
          <a:p>
            <a:endParaRPr lang="en-US" noProof="0" dirty="0"/>
          </a:p>
          <a:p>
            <a:pPr marL="0" indent="0">
              <a:buNone/>
            </a:pPr>
            <a:r>
              <a:rPr lang="en-US" i="1" noProof="0" dirty="0"/>
              <a:t>Miniature &amp; Minimalistic neutron scintillators</a:t>
            </a:r>
          </a:p>
          <a:p>
            <a:r>
              <a:rPr lang="en-US" noProof="0" dirty="0"/>
              <a:t>Developed by Fanny Vitullo during her PhD thesis</a:t>
            </a:r>
          </a:p>
          <a:p>
            <a:r>
              <a:rPr lang="en-US" noProof="0" dirty="0"/>
              <a:t>ZnS(Ag):</a:t>
            </a:r>
            <a:r>
              <a:rPr lang="en-US" b="1" baseline="30000" noProof="0" dirty="0">
                <a:solidFill>
                  <a:srgbClr val="FF0000"/>
                </a:solidFill>
              </a:rPr>
              <a:t>6</a:t>
            </a:r>
            <a:r>
              <a:rPr lang="en-US" b="1" noProof="0" dirty="0">
                <a:solidFill>
                  <a:srgbClr val="FF0000"/>
                </a:solidFill>
              </a:rPr>
              <a:t>Li</a:t>
            </a:r>
            <a:r>
              <a:rPr lang="en-US" noProof="0" dirty="0"/>
              <a:t>F scintillator</a:t>
            </a:r>
          </a:p>
          <a:p>
            <a:r>
              <a:rPr lang="en-US" noProof="0" dirty="0"/>
              <a:t>Light collection with optical </a:t>
            </a:r>
            <a:r>
              <a:rPr lang="en-US" noProof="0" dirty="0" err="1"/>
              <a:t>fibres</a:t>
            </a:r>
            <a:r>
              <a:rPr lang="en-US" noProof="0" dirty="0"/>
              <a:t> and SiPMs</a:t>
            </a:r>
          </a:p>
          <a:p>
            <a:r>
              <a:rPr lang="en-US" noProof="0" dirty="0">
                <a:latin typeface="+mn-lt"/>
              </a:rPr>
              <a:t>Miniature size: </a:t>
            </a:r>
            <a:r>
              <a:rPr lang="en-US" b="1" noProof="0" dirty="0">
                <a:latin typeface="+mn-lt"/>
              </a:rPr>
              <a:t>0.66 mm sides/0.225 thickness</a:t>
            </a:r>
          </a:p>
          <a:p>
            <a:r>
              <a:rPr lang="en-US" noProof="0" dirty="0">
                <a:latin typeface="+mn-lt"/>
              </a:rPr>
              <a:t>In-house FPGA firmware for neutron counting</a:t>
            </a:r>
          </a:p>
          <a:p>
            <a:r>
              <a:rPr lang="en-US" b="1" noProof="0" dirty="0">
                <a:latin typeface="+mn-lt"/>
              </a:rPr>
              <a:t>3.37 kcps/W</a:t>
            </a:r>
            <a:r>
              <a:rPr lang="en-US" noProof="0" dirty="0">
                <a:latin typeface="+mn-lt"/>
              </a:rPr>
              <a:t> at mid-height of the CR guide tube</a:t>
            </a:r>
          </a:p>
          <a:p>
            <a:endParaRPr lang="en-US" noProof="0" dirty="0">
              <a:latin typeface="+mn-lt"/>
            </a:endParaRPr>
          </a:p>
          <a:p>
            <a:endParaRPr lang="en-US" noProof="0" dirty="0">
              <a:latin typeface="+mn-lt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A38D484B-818F-2D49-8CFB-08CC9BC8A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498" y="135467"/>
            <a:ext cx="11743957" cy="650402"/>
          </a:xfrm>
        </p:spPr>
        <p:txBody>
          <a:bodyPr>
            <a:noAutofit/>
          </a:bodyPr>
          <a:lstStyle/>
          <a:p>
            <a:r>
              <a:rPr lang="en-US" sz="4800" noProof="0" dirty="0"/>
              <a:t>MiMi detectors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EB0A19-81A2-4E76-9B2B-801F79414CF2}"/>
              </a:ext>
            </a:extLst>
          </p:cNvPr>
          <p:cNvSpPr/>
          <p:nvPr/>
        </p:nvSpPr>
        <p:spPr>
          <a:xfrm>
            <a:off x="965674" y="6354489"/>
            <a:ext cx="1215367" cy="1295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noProof="0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4C6F82ED-BFB0-CAAC-4AB1-4B7E251267BB}"/>
              </a:ext>
            </a:extLst>
          </p:cNvPr>
          <p:cNvSpPr txBox="1">
            <a:spLocks/>
          </p:cNvSpPr>
          <p:nvPr/>
        </p:nvSpPr>
        <p:spPr bwMode="auto">
          <a:xfrm>
            <a:off x="1060503" y="6479829"/>
            <a:ext cx="10447814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914400">
              <a:defRPr/>
            </a:pPr>
            <a:r>
              <a:rPr lang="en-US" sz="800" noProof="0" dirty="0">
                <a:latin typeface="+mn-lt"/>
                <a:ea typeface="Verdana"/>
                <a:cs typeface="Arial"/>
              </a:rPr>
              <a:t>Vitullo, Fanny, et al. </a:t>
            </a:r>
            <a:r>
              <a:rPr lang="en-US" sz="800" i="1" noProof="0" dirty="0">
                <a:latin typeface="+mn-lt"/>
                <a:ea typeface="Verdana"/>
                <a:cs typeface="Arial"/>
              </a:rPr>
              <a:t>Developing and testing a miniature fiber-coupled scintillator for in-core neutron counting in CROCUS. </a:t>
            </a:r>
            <a:r>
              <a:rPr lang="en-US" sz="800" noProof="0" dirty="0">
                <a:latin typeface="+mn-lt"/>
                <a:ea typeface="Verdana"/>
                <a:cs typeface="Arial"/>
              </a:rPr>
              <a:t>EPJ Web of Conferences. Vol. 225. EDP Sciences, 2020.</a:t>
            </a:r>
          </a:p>
          <a:p>
            <a:pPr algn="just" defTabSz="914400">
              <a:defRPr/>
            </a:pPr>
            <a:r>
              <a:rPr lang="en-US" sz="800" noProof="0" dirty="0">
                <a:latin typeface="+mn-lt"/>
                <a:ea typeface="Verdana"/>
                <a:cs typeface="Arial"/>
              </a:rPr>
              <a:t>Vitullo, Fanny. </a:t>
            </a:r>
            <a:r>
              <a:rPr lang="en-US" sz="800" i="1" noProof="0" dirty="0">
                <a:latin typeface="+mn-lt"/>
                <a:ea typeface="Verdana"/>
                <a:cs typeface="Arial"/>
              </a:rPr>
              <a:t>Miniature and Minimalistic Neutron Detectors for Online High-Resolution Experiments in the Zero-Power Reactor CROCUS</a:t>
            </a:r>
            <a:r>
              <a:rPr lang="en-US" sz="800" noProof="0" dirty="0">
                <a:latin typeface="+mn-lt"/>
                <a:ea typeface="Verdana"/>
                <a:cs typeface="Arial"/>
              </a:rPr>
              <a:t>. No. THESIS. EPFL, 2022.</a:t>
            </a:r>
          </a:p>
          <a:p>
            <a:pPr algn="just" defTabSz="914400">
              <a:defRPr/>
            </a:pPr>
            <a:r>
              <a:rPr lang="en-US" sz="800" noProof="0" dirty="0">
                <a:latin typeface="+mn-lt"/>
                <a:ea typeface="Verdana"/>
                <a:cs typeface="Arial"/>
              </a:rPr>
              <a:t>Vitullo, Fanny, et al. Design of a 150-miniature detectors 3D core-mapping system for the CROCUS reactor. EPJ Web of Conferences. Vol. 253. EDP Sciences, 2021.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06950A8-1CBF-075E-D829-2A7263883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070" y="785869"/>
            <a:ext cx="2268638" cy="273741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4F7940-38B2-7138-3CAE-C5B27D3F78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2239" y="3589411"/>
            <a:ext cx="3649883" cy="2737413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4597E73-4875-9CC7-2700-C676CF15BE9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z="1000" noProof="0" dirty="0"/>
              <a:t>Thomas Ligonnet, LPC Seminar</a:t>
            </a:r>
          </a:p>
        </p:txBody>
      </p:sp>
    </p:spTree>
    <p:extLst>
      <p:ext uri="{BB962C8B-B14F-4D97-AF65-F5344CB8AC3E}">
        <p14:creationId xmlns:p14="http://schemas.microsoft.com/office/powerpoint/2010/main" val="27516771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F198B-68E8-CE8B-EF33-56DC12C99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37A69E3-390C-C052-982D-F5A09C28CF48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r="30566"/>
          <a:stretch/>
        </p:blipFill>
        <p:spPr>
          <a:xfrm>
            <a:off x="7687700" y="-30757"/>
            <a:ext cx="2688571" cy="27582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Espace réservé du contenu 1">
                <a:extLst>
                  <a:ext uri="{FF2B5EF4-FFF2-40B4-BE49-F238E27FC236}">
                    <a16:creationId xmlns:a16="http://schemas.microsoft.com/office/drawing/2014/main" id="{703CB71C-44E7-A73E-6AC3-DDF79AE239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78903" y="1052494"/>
                <a:ext cx="5847444" cy="5376000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noProof="0" dirty="0"/>
                  <a:t>Flux redistribution verification:</a:t>
                </a:r>
              </a:p>
              <a:p>
                <a:r>
                  <a:rPr lang="en-US" noProof="0" dirty="0"/>
                  <a:t>Would imply a correction factor for global</a:t>
                </a:r>
              </a:p>
              <a:p>
                <a:r>
                  <a:rPr lang="en-US" noProof="0" dirty="0"/>
                  <a:t>Computation of the spectral power ratio</a:t>
                </a:r>
                <a:r>
                  <a:rPr lang="en-US" baseline="30000" noProof="0" dirty="0"/>
                  <a:t>1</a:t>
                </a:r>
              </a:p>
              <a:p>
                <a:pPr lvl="1"/>
                <a:r>
                  <a:rPr lang="en-US" noProof="0" dirty="0"/>
                  <a:t>Using 1</a:t>
                </a:r>
                <a:r>
                  <a:rPr lang="en-US" baseline="30000" noProof="0" dirty="0"/>
                  <a:t>st</a:t>
                </a:r>
                <a:r>
                  <a:rPr lang="en-US" noProof="0" dirty="0"/>
                  <a:t> harmonic of CPSD</a:t>
                </a:r>
              </a:p>
              <a:p>
                <a:pPr lvl="1"/>
                <a:r>
                  <a:rPr lang="en-US" noProof="0" dirty="0"/>
                  <a:t>Comparison with core center fiber n</a:t>
                </a:r>
                <a:r>
                  <a:rPr lang="en-US" baseline="30000" noProof="0" dirty="0"/>
                  <a:t>o</a:t>
                </a:r>
                <a:r>
                  <a:rPr lang="en-US" noProof="0" dirty="0"/>
                  <a:t> 96</a:t>
                </a:r>
              </a:p>
              <a:p>
                <a:endParaRPr lang="en-US" noProof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  <m:t>𝑆𝑃𝑅</m:t>
                          </m:r>
                        </m:e>
                        <m:sub>
                          <m:r>
                            <a:rPr lang="en-US" sz="2400" b="0" i="1" noProof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noProof="0" smtClean="0">
                              <a:latin typeface="Cambria Math" panose="02040503050406030204" pitchFamily="18" charset="0"/>
                            </a:rPr>
                            <m:t>,77</m:t>
                          </m:r>
                        </m:sub>
                      </m:sSub>
                      <m:r>
                        <a:rPr lang="en-US" sz="2400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box>
                        <m:boxPr>
                          <m:ctrlPr>
                            <a:rPr lang="en-US" sz="24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boxPr>
                        <m:e>
                          <m:f>
                            <m:fPr>
                              <m:ctrlPr>
                                <a:rPr lang="en-US" sz="2400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24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en-US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noProof="0" smtClean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i="1" noProof="0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i="1" noProof="0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 noProof="0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rad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400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en-US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noProof="0" smtClean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i="1" noProof="0" smtClean="0">
                                          <a:latin typeface="Cambria Math" panose="02040503050406030204" pitchFamily="18" charset="0"/>
                                        </a:rPr>
                                        <m:t>77,77</m:t>
                                      </m:r>
                                    </m:sub>
                                  </m:sSub>
                                </m:e>
                              </m:rad>
                            </m:den>
                          </m:f>
                        </m:e>
                      </m:box>
                      <m:r>
                        <a:rPr lang="en-US" sz="24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en-US" sz="2400" b="0" i="1" noProof="0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f>
                            <m:fPr>
                              <m:ctrlP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400" b="0" i="1" noProof="0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p>
                            <m:e>
                              <m:box>
                                <m:boxPr>
                                  <m:ctrlPr>
                                    <a:rPr lang="en-US" sz="24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f>
                                    <m:fPr>
                                      <m:ctrlPr>
                                        <a:rPr lang="en-US" sz="24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2400" b="0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24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24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2400" b="0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  <m:r>
                                            <a:rPr lang="en-US" sz="24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,77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box>
                            </m:e>
                          </m:nary>
                        </m:e>
                      </m:box>
                    </m:oMath>
                  </m:oMathPara>
                </a14:m>
                <a:endParaRPr lang="en-US" noProof="0" dirty="0"/>
              </a:p>
              <a:p>
                <a:endParaRPr lang="en-US" noProof="0" dirty="0"/>
              </a:p>
              <a:p>
                <a:r>
                  <a:rPr lang="en-US" noProof="0" dirty="0"/>
                  <a:t>Local amplitude effect clearly visible</a:t>
                </a:r>
              </a:p>
              <a:p>
                <a:pPr lvl="1"/>
                <a:r>
                  <a:rPr lang="en-US" noProof="0" dirty="0"/>
                  <a:t>Dissipate at 15 cm</a:t>
                </a:r>
              </a:p>
              <a:p>
                <a:r>
                  <a:rPr lang="en-US" noProof="0" dirty="0"/>
                  <a:t>No significant flux redistribution</a:t>
                </a:r>
              </a:p>
              <a:p>
                <a:pPr marL="0" indent="0">
                  <a:buNone/>
                </a:pPr>
                <a:r>
                  <a:rPr lang="en-US" b="1" noProof="0" dirty="0"/>
                  <a:t>	</a:t>
                </a:r>
                <a:r>
                  <a:rPr lang="en-US" b="1" noProof="0" dirty="0">
                    <a:solidFill>
                      <a:srgbClr val="C00000"/>
                    </a:solidFill>
                  </a:rPr>
                  <a:t>No correction required!</a:t>
                </a:r>
                <a:endParaRPr lang="en-US" sz="2800" noProof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Espace réservé du contenu 1">
                <a:extLst>
                  <a:ext uri="{FF2B5EF4-FFF2-40B4-BE49-F238E27FC236}">
                    <a16:creationId xmlns:a16="http://schemas.microsoft.com/office/drawing/2014/main" id="{703CB71C-44E7-A73E-6AC3-DDF79AE239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8903" y="1052494"/>
                <a:ext cx="5847444" cy="5376000"/>
              </a:xfrm>
              <a:blipFill>
                <a:blip r:embed="rId4"/>
                <a:stretch>
                  <a:fillRect t="-1361" b="-6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re 2">
            <a:extLst>
              <a:ext uri="{FF2B5EF4-FFF2-40B4-BE49-F238E27FC236}">
                <a16:creationId xmlns:a16="http://schemas.microsoft.com/office/drawing/2014/main" id="{07104791-CC6F-99D0-C9CD-F56C67B9E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1" y="185343"/>
            <a:ext cx="10037233" cy="752852"/>
          </a:xfrm>
        </p:spPr>
        <p:txBody>
          <a:bodyPr>
            <a:normAutofit/>
          </a:bodyPr>
          <a:lstStyle/>
          <a:p>
            <a:r>
              <a:rPr lang="en-US" sz="4800" noProof="0" dirty="0"/>
              <a:t>Point kinetics testing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36ACE07-5190-CFFC-83B3-55DD1810A63B}"/>
              </a:ext>
            </a:extLst>
          </p:cNvPr>
          <p:cNvGrpSpPr/>
          <p:nvPr/>
        </p:nvGrpSpPr>
        <p:grpSpPr>
          <a:xfrm>
            <a:off x="9790148" y="741518"/>
            <a:ext cx="2087343" cy="2461401"/>
            <a:chOff x="10008211" y="1286873"/>
            <a:chExt cx="2087343" cy="2461401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1A252B3A-2D20-9F3D-0591-77E14392FFC0}"/>
                </a:ext>
              </a:extLst>
            </p:cNvPr>
            <p:cNvSpPr txBox="1"/>
            <p:nvPr/>
          </p:nvSpPr>
          <p:spPr>
            <a:xfrm>
              <a:off x="10440934" y="1286873"/>
              <a:ext cx="16546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noProof="0" dirty="0">
                  <a:latin typeface="Bradley Hand ITC" panose="03070402050302030203" pitchFamily="66" charset="0"/>
                </a:rPr>
                <a:t> </a:t>
              </a:r>
              <a:r>
                <a:rPr lang="en-US" sz="3200" noProof="0" dirty="0">
                  <a:latin typeface="Bradley Hand ITC" panose="03070402050302030203" pitchFamily="66" charset="0"/>
                </a:rPr>
                <a:t>fiber 96</a:t>
              </a:r>
              <a:endParaRPr lang="en-US" sz="3200" baseline="30000" noProof="0" dirty="0">
                <a:latin typeface="Bradley Hand ITC" panose="03070402050302030203" pitchFamily="66" charset="0"/>
              </a:endParaRPr>
            </a:p>
          </p:txBody>
        </p:sp>
        <p:sp>
          <p:nvSpPr>
            <p:cNvPr id="5" name="Arc 4">
              <a:extLst>
                <a:ext uri="{FF2B5EF4-FFF2-40B4-BE49-F238E27FC236}">
                  <a16:creationId xmlns:a16="http://schemas.microsoft.com/office/drawing/2014/main" id="{7ED796CF-79FD-F6FA-DDA5-143067F8A0CE}"/>
                </a:ext>
              </a:extLst>
            </p:cNvPr>
            <p:cNvSpPr/>
            <p:nvPr/>
          </p:nvSpPr>
          <p:spPr>
            <a:xfrm rot="6338236" flipH="1" flipV="1">
              <a:off x="9512727" y="1853529"/>
              <a:ext cx="2390229" cy="1399261"/>
            </a:xfrm>
            <a:prstGeom prst="arc">
              <a:avLst>
                <a:gd name="adj1" fmla="val 17323604"/>
                <a:gd name="adj2" fmla="val 19859443"/>
              </a:avLst>
            </a:prstGeom>
            <a:ln w="38100" cap="rnd">
              <a:solidFill>
                <a:schemeClr val="tx1"/>
              </a:solidFill>
              <a:headEnd type="stealth"/>
              <a:tailEnd type="none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1103473 w 2206946"/>
                        <a:gd name="connsiteY0" fmla="*/ 0 h 1049446"/>
                        <a:gd name="connsiteX1" fmla="*/ 1630215 w 2206946"/>
                        <a:gd name="connsiteY1" fmla="*/ 63642 h 1049446"/>
                        <a:gd name="connsiteX2" fmla="*/ 2165855 w 2206946"/>
                        <a:gd name="connsiteY2" fmla="*/ 666583 h 1049446"/>
                        <a:gd name="connsiteX3" fmla="*/ 1103473 w 2206946"/>
                        <a:gd name="connsiteY3" fmla="*/ 524723 h 1049446"/>
                        <a:gd name="connsiteX4" fmla="*/ 1103473 w 2206946"/>
                        <a:gd name="connsiteY4" fmla="*/ 0 h 1049446"/>
                        <a:gd name="connsiteX0" fmla="*/ 1103473 w 2206946"/>
                        <a:gd name="connsiteY0" fmla="*/ 0 h 1049446"/>
                        <a:gd name="connsiteX1" fmla="*/ 1630215 w 2206946"/>
                        <a:gd name="connsiteY1" fmla="*/ 63642 h 1049446"/>
                        <a:gd name="connsiteX2" fmla="*/ 2165855 w 2206946"/>
                        <a:gd name="connsiteY2" fmla="*/ 666583 h 10494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206946" h="1049446" stroke="0" extrusionOk="0">
                          <a:moveTo>
                            <a:pt x="1103473" y="0"/>
                          </a:moveTo>
                          <a:cubicBezTo>
                            <a:pt x="1273363" y="-8699"/>
                            <a:pt x="1444497" y="30900"/>
                            <a:pt x="1630215" y="63642"/>
                          </a:cubicBezTo>
                          <a:cubicBezTo>
                            <a:pt x="2111717" y="186640"/>
                            <a:pt x="2262465" y="432145"/>
                            <a:pt x="2165855" y="666583"/>
                          </a:cubicBezTo>
                          <a:cubicBezTo>
                            <a:pt x="2037706" y="706396"/>
                            <a:pt x="1316785" y="624270"/>
                            <a:pt x="1103473" y="524723"/>
                          </a:cubicBezTo>
                          <a:cubicBezTo>
                            <a:pt x="1073195" y="438218"/>
                            <a:pt x="1144404" y="84114"/>
                            <a:pt x="1103473" y="0"/>
                          </a:cubicBezTo>
                          <a:close/>
                        </a:path>
                        <a:path w="2206946" h="1049446" fill="none" extrusionOk="0">
                          <a:moveTo>
                            <a:pt x="1103473" y="0"/>
                          </a:moveTo>
                          <a:cubicBezTo>
                            <a:pt x="1319392" y="3787"/>
                            <a:pt x="1482268" y="-6380"/>
                            <a:pt x="1630215" y="63642"/>
                          </a:cubicBezTo>
                          <a:cubicBezTo>
                            <a:pt x="2075768" y="179475"/>
                            <a:pt x="2289119" y="445833"/>
                            <a:pt x="2165855" y="666583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63500" dist="12700" dir="2700000" algn="tl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noProof="0" dirty="0"/>
            </a:p>
          </p:txBody>
        </p:sp>
      </p:grp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2160185F-FC8A-07E6-7BD9-90A9D491D5F2}"/>
              </a:ext>
            </a:extLst>
          </p:cNvPr>
          <p:cNvSpPr txBox="1">
            <a:spLocks/>
          </p:cNvSpPr>
          <p:nvPr/>
        </p:nvSpPr>
        <p:spPr bwMode="auto">
          <a:xfrm>
            <a:off x="1206500" y="6393840"/>
            <a:ext cx="10794565" cy="480000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fr-FR"/>
            </a:defPPr>
            <a:lvl1pPr marL="0" algn="r" defTabSz="685800" rtl="0" eaLnBrk="1" latinLnBrk="0" hangingPunct="1"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219170">
              <a:defRPr/>
            </a:pPr>
            <a:r>
              <a:rPr lang="en-US" sz="1067" noProof="0" dirty="0"/>
              <a:t>1, Ambrožič, Klemen, et al. "CORTEX experiments, Part II: Postprocessing of neutron noise time series to determine reliable mean and uncertainties." Annals of Nuclear Energy 208 (2024): 110704.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8D785147-D2AE-4A13-8285-F2F7F0D3AC27}"/>
              </a:ext>
            </a:extLst>
          </p:cNvPr>
          <p:cNvSpPr/>
          <p:nvPr/>
        </p:nvSpPr>
        <p:spPr>
          <a:xfrm>
            <a:off x="1445015" y="5626322"/>
            <a:ext cx="640511" cy="3172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F7282B1-EACC-3235-2C16-7D8D833DA593}"/>
              </a:ext>
            </a:extLst>
          </p:cNvPr>
          <p:cNvGrpSpPr/>
          <p:nvPr/>
        </p:nvGrpSpPr>
        <p:grpSpPr>
          <a:xfrm rot="10800000">
            <a:off x="6522370" y="-684678"/>
            <a:ext cx="2087343" cy="2461401"/>
            <a:chOff x="10008211" y="1286873"/>
            <a:chExt cx="2087343" cy="2461401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85ACB2F-A8BC-18E1-892F-4C619633B5F2}"/>
                </a:ext>
              </a:extLst>
            </p:cNvPr>
            <p:cNvSpPr txBox="1"/>
            <p:nvPr/>
          </p:nvSpPr>
          <p:spPr>
            <a:xfrm rot="10800000">
              <a:off x="10460170" y="1286873"/>
              <a:ext cx="163538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noProof="0" dirty="0">
                  <a:latin typeface="Bradley Hand ITC" panose="03070402050302030203" pitchFamily="66" charset="0"/>
                </a:rPr>
                <a:t>Channel</a:t>
              </a:r>
              <a:endParaRPr lang="en-US" sz="3200" baseline="30000" noProof="0" dirty="0"/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07443FC4-D681-9816-0FB8-DB7B9C6E9E8C}"/>
                </a:ext>
              </a:extLst>
            </p:cNvPr>
            <p:cNvSpPr/>
            <p:nvPr/>
          </p:nvSpPr>
          <p:spPr>
            <a:xfrm rot="6338236" flipH="1" flipV="1">
              <a:off x="9512727" y="1853529"/>
              <a:ext cx="2390229" cy="1399261"/>
            </a:xfrm>
            <a:prstGeom prst="arc">
              <a:avLst>
                <a:gd name="adj1" fmla="val 17323604"/>
                <a:gd name="adj2" fmla="val 19859443"/>
              </a:avLst>
            </a:prstGeom>
            <a:ln w="38100" cap="rnd">
              <a:solidFill>
                <a:schemeClr val="tx1"/>
              </a:solidFill>
              <a:headEnd type="stealth"/>
              <a:tailEnd type="none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1103473 w 2206946"/>
                        <a:gd name="connsiteY0" fmla="*/ 0 h 1049446"/>
                        <a:gd name="connsiteX1" fmla="*/ 1630215 w 2206946"/>
                        <a:gd name="connsiteY1" fmla="*/ 63642 h 1049446"/>
                        <a:gd name="connsiteX2" fmla="*/ 2165855 w 2206946"/>
                        <a:gd name="connsiteY2" fmla="*/ 666583 h 1049446"/>
                        <a:gd name="connsiteX3" fmla="*/ 1103473 w 2206946"/>
                        <a:gd name="connsiteY3" fmla="*/ 524723 h 1049446"/>
                        <a:gd name="connsiteX4" fmla="*/ 1103473 w 2206946"/>
                        <a:gd name="connsiteY4" fmla="*/ 0 h 1049446"/>
                        <a:gd name="connsiteX0" fmla="*/ 1103473 w 2206946"/>
                        <a:gd name="connsiteY0" fmla="*/ 0 h 1049446"/>
                        <a:gd name="connsiteX1" fmla="*/ 1630215 w 2206946"/>
                        <a:gd name="connsiteY1" fmla="*/ 63642 h 1049446"/>
                        <a:gd name="connsiteX2" fmla="*/ 2165855 w 2206946"/>
                        <a:gd name="connsiteY2" fmla="*/ 666583 h 10494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206946" h="1049446" stroke="0" extrusionOk="0">
                          <a:moveTo>
                            <a:pt x="1103473" y="0"/>
                          </a:moveTo>
                          <a:cubicBezTo>
                            <a:pt x="1273363" y="-8699"/>
                            <a:pt x="1444497" y="30900"/>
                            <a:pt x="1630215" y="63642"/>
                          </a:cubicBezTo>
                          <a:cubicBezTo>
                            <a:pt x="2111717" y="186640"/>
                            <a:pt x="2262465" y="432145"/>
                            <a:pt x="2165855" y="666583"/>
                          </a:cubicBezTo>
                          <a:cubicBezTo>
                            <a:pt x="2037706" y="706396"/>
                            <a:pt x="1316785" y="624270"/>
                            <a:pt x="1103473" y="524723"/>
                          </a:cubicBezTo>
                          <a:cubicBezTo>
                            <a:pt x="1073195" y="438218"/>
                            <a:pt x="1144404" y="84114"/>
                            <a:pt x="1103473" y="0"/>
                          </a:cubicBezTo>
                          <a:close/>
                        </a:path>
                        <a:path w="2206946" h="1049446" fill="none" extrusionOk="0">
                          <a:moveTo>
                            <a:pt x="1103473" y="0"/>
                          </a:moveTo>
                          <a:cubicBezTo>
                            <a:pt x="1319392" y="3787"/>
                            <a:pt x="1482268" y="-6380"/>
                            <a:pt x="1630215" y="63642"/>
                          </a:cubicBezTo>
                          <a:cubicBezTo>
                            <a:pt x="2075768" y="179475"/>
                            <a:pt x="2289119" y="445833"/>
                            <a:pt x="2165855" y="666583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>
              <a:outerShdw blurRad="63500" dist="12700" dir="2700000" algn="tl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noProof="0" dirty="0"/>
            </a:p>
          </p:txBody>
        </p:sp>
      </p:grp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22E3485F-A024-7B40-2902-790AE115C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93D258F-6FB9-01A2-6751-80ABCC44B5E9}"/>
              </a:ext>
            </a:extLst>
          </p:cNvPr>
          <p:cNvGrpSpPr/>
          <p:nvPr/>
        </p:nvGrpSpPr>
        <p:grpSpPr>
          <a:xfrm>
            <a:off x="6522369" y="2727515"/>
            <a:ext cx="5560481" cy="3687287"/>
            <a:chOff x="0" y="66216"/>
            <a:chExt cx="9835978" cy="6791784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96FCE279-0144-9476-2E2A-22AD818368CB}"/>
                </a:ext>
              </a:extLst>
            </p:cNvPr>
            <p:cNvGrpSpPr/>
            <p:nvPr/>
          </p:nvGrpSpPr>
          <p:grpSpPr>
            <a:xfrm>
              <a:off x="0" y="66216"/>
              <a:ext cx="9835978" cy="6791784"/>
              <a:chOff x="0" y="2413510"/>
              <a:chExt cx="5513735" cy="3807257"/>
            </a:xfrm>
          </p:grpSpPr>
          <p:pic>
            <p:nvPicPr>
              <p:cNvPr id="20" name="Image 19" descr="Une image contenant texte, capture d’écran, affichage, diagramme&#10;&#10;Le contenu généré par l’IA peut être incorrect.">
                <a:extLst>
                  <a:ext uri="{FF2B5EF4-FFF2-40B4-BE49-F238E27FC236}">
                    <a16:creationId xmlns:a16="http://schemas.microsoft.com/office/drawing/2014/main" id="{98C62548-B4E2-69F8-ECE2-35FEC507F9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2413510"/>
                <a:ext cx="5513735" cy="3807257"/>
              </a:xfrm>
              <a:prstGeom prst="rect">
                <a:avLst/>
              </a:prstGeom>
            </p:spPr>
          </p:pic>
          <p:pic>
            <p:nvPicPr>
              <p:cNvPr id="21" name="Image 20" descr="Une image contenant texte, diagramme, capture d’écran, ligne&#10;&#10;Le contenu généré par l’IA peut être incorrect.">
                <a:extLst>
                  <a:ext uri="{FF2B5EF4-FFF2-40B4-BE49-F238E27FC236}">
                    <a16:creationId xmlns:a16="http://schemas.microsoft.com/office/drawing/2014/main" id="{D415ECEE-88B9-8163-FD4E-952D7B5E84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6464" y="2880093"/>
                <a:ext cx="2611026" cy="1802924"/>
              </a:xfrm>
              <a:prstGeom prst="rect">
                <a:avLst/>
              </a:prstGeom>
            </p:spPr>
          </p:pic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8CD1474-7D3C-3BDE-1989-BD4C1D3C85FF}"/>
                </a:ext>
              </a:extLst>
            </p:cNvPr>
            <p:cNvSpPr/>
            <p:nvPr/>
          </p:nvSpPr>
          <p:spPr>
            <a:xfrm>
              <a:off x="3361038" y="5115697"/>
              <a:ext cx="5202194" cy="444844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A09ACB7A-0711-C491-6082-6879D9FDCF9F}"/>
                </a:ext>
              </a:extLst>
            </p:cNvPr>
            <p:cNvCxnSpPr>
              <a:cxnSpLocks/>
            </p:cNvCxnSpPr>
            <p:nvPr/>
          </p:nvCxnSpPr>
          <p:spPr>
            <a:xfrm>
              <a:off x="2261286" y="3558746"/>
              <a:ext cx="1099752" cy="2001795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3F78BD76-C719-565E-507C-9035BCBB4749}"/>
                </a:ext>
              </a:extLst>
            </p:cNvPr>
            <p:cNvCxnSpPr>
              <a:cxnSpLocks/>
            </p:cNvCxnSpPr>
            <p:nvPr/>
          </p:nvCxnSpPr>
          <p:spPr>
            <a:xfrm>
              <a:off x="6227805" y="1025611"/>
              <a:ext cx="2335427" cy="4090086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34095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3C07F6A-CEB1-B078-E789-BF88E4BBA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B88C923-230B-9CDC-3A6E-76FFF35B2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227D4B-8D11-21AD-74A4-D0B243DA1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C41AC03-7C79-45DC-A0CA-6E8506449C4E}"/>
              </a:ext>
            </a:extLst>
          </p:cNvPr>
          <p:cNvGrpSpPr/>
          <p:nvPr/>
        </p:nvGrpSpPr>
        <p:grpSpPr>
          <a:xfrm>
            <a:off x="1206500" y="70729"/>
            <a:ext cx="10099734" cy="6716541"/>
            <a:chOff x="0" y="66216"/>
            <a:chExt cx="9835978" cy="6791784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5F3F8AD-EF50-799C-4FCB-C21BD6F255F2}"/>
                </a:ext>
              </a:extLst>
            </p:cNvPr>
            <p:cNvGrpSpPr/>
            <p:nvPr/>
          </p:nvGrpSpPr>
          <p:grpSpPr>
            <a:xfrm>
              <a:off x="0" y="66216"/>
              <a:ext cx="9835978" cy="6791784"/>
              <a:chOff x="0" y="2413510"/>
              <a:chExt cx="5513735" cy="3807257"/>
            </a:xfrm>
          </p:grpSpPr>
          <p:pic>
            <p:nvPicPr>
              <p:cNvPr id="11" name="Image 10" descr="Une image contenant texte, capture d’écran, affichage, diagramme&#10;&#10;Le contenu généré par l’IA peut être incorrect.">
                <a:extLst>
                  <a:ext uri="{FF2B5EF4-FFF2-40B4-BE49-F238E27FC236}">
                    <a16:creationId xmlns:a16="http://schemas.microsoft.com/office/drawing/2014/main" id="{A1DDCA98-4180-4D17-F77C-8275D21C2C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2413510"/>
                <a:ext cx="5513735" cy="3807257"/>
              </a:xfrm>
              <a:prstGeom prst="rect">
                <a:avLst/>
              </a:prstGeom>
            </p:spPr>
          </p:pic>
          <p:pic>
            <p:nvPicPr>
              <p:cNvPr id="12" name="Image 11" descr="Une image contenant texte, diagramme, capture d’écran, ligne&#10;&#10;Le contenu généré par l’IA peut être incorrect.">
                <a:extLst>
                  <a:ext uri="{FF2B5EF4-FFF2-40B4-BE49-F238E27FC236}">
                    <a16:creationId xmlns:a16="http://schemas.microsoft.com/office/drawing/2014/main" id="{E169D89D-38B1-E21C-9555-F546BED13C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6464" y="2880093"/>
                <a:ext cx="2611026" cy="1802924"/>
              </a:xfrm>
              <a:prstGeom prst="rect">
                <a:avLst/>
              </a:prstGeom>
            </p:spPr>
          </p:pic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E087944-111C-4DE8-47A7-37A829F8741D}"/>
                </a:ext>
              </a:extLst>
            </p:cNvPr>
            <p:cNvSpPr/>
            <p:nvPr/>
          </p:nvSpPr>
          <p:spPr>
            <a:xfrm>
              <a:off x="3361038" y="5115697"/>
              <a:ext cx="5202194" cy="444844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1DB285A1-32CF-574C-F5EC-5B689D4421CA}"/>
                </a:ext>
              </a:extLst>
            </p:cNvPr>
            <p:cNvCxnSpPr>
              <a:cxnSpLocks/>
            </p:cNvCxnSpPr>
            <p:nvPr/>
          </p:nvCxnSpPr>
          <p:spPr>
            <a:xfrm>
              <a:off x="2261286" y="3558746"/>
              <a:ext cx="1099752" cy="2001795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42DBBB37-2A0D-D079-EE7A-C7701D78A9FB}"/>
                </a:ext>
              </a:extLst>
            </p:cNvPr>
            <p:cNvCxnSpPr>
              <a:cxnSpLocks/>
            </p:cNvCxnSpPr>
            <p:nvPr/>
          </p:nvCxnSpPr>
          <p:spPr>
            <a:xfrm>
              <a:off x="6227805" y="1025611"/>
              <a:ext cx="2335427" cy="4090086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516818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31169-5879-378B-02C2-38F38FA09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E98D388-478C-73B4-144E-07BAE2798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8903" y="1052494"/>
            <a:ext cx="5847444" cy="537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noProof="0" dirty="0"/>
              <a:t>Angular distribution of the local detectors observed</a:t>
            </a:r>
          </a:p>
          <a:p>
            <a:pPr marL="0" indent="0">
              <a:buNone/>
            </a:pPr>
            <a:endParaRPr lang="en-US" sz="2200" noProof="0" dirty="0"/>
          </a:p>
          <a:p>
            <a:r>
              <a:rPr lang="en-US" sz="2200" noProof="0" dirty="0"/>
              <a:t>SPRs significantly different</a:t>
            </a:r>
          </a:p>
          <a:p>
            <a:r>
              <a:rPr lang="en-US" sz="2200" noProof="0" dirty="0"/>
              <a:t>Measured with the gold sample </a:t>
            </a:r>
          </a:p>
          <a:p>
            <a:r>
              <a:rPr lang="en-US" sz="2200" noProof="0" dirty="0"/>
              <a:t>Highly correlated uncertainties</a:t>
            </a:r>
          </a:p>
          <a:p>
            <a:pPr lvl="1"/>
            <a:r>
              <a:rPr lang="en-US" sz="1933" noProof="0" dirty="0"/>
              <a:t>~ 95%</a:t>
            </a:r>
          </a:p>
          <a:p>
            <a:r>
              <a:rPr lang="en-US" sz="2200" noProof="0" dirty="0"/>
              <a:t>Flux gradient in the channel was already measured</a:t>
            </a:r>
          </a:p>
          <a:p>
            <a:r>
              <a:rPr lang="en-US" sz="2200" noProof="0" dirty="0"/>
              <a:t>Further investigation would be interesting while treating local signals in more details</a:t>
            </a:r>
          </a:p>
        </p:txBody>
      </p:sp>
      <p:sp>
        <p:nvSpPr>
          <p:cNvPr id="23" name="Titre 2">
            <a:extLst>
              <a:ext uri="{FF2B5EF4-FFF2-40B4-BE49-F238E27FC236}">
                <a16:creationId xmlns:a16="http://schemas.microsoft.com/office/drawing/2014/main" id="{07D4F56B-C57E-B51E-4B80-94CCD7616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1" y="185343"/>
            <a:ext cx="10037233" cy="752852"/>
          </a:xfrm>
        </p:spPr>
        <p:txBody>
          <a:bodyPr>
            <a:normAutofit/>
          </a:bodyPr>
          <a:lstStyle/>
          <a:p>
            <a:r>
              <a:rPr lang="en-US" sz="4800" noProof="0" dirty="0"/>
              <a:t>Angular distribution the ΔL </a:t>
            </a:r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27BFB469-084D-9D5F-6C12-290523D65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pic>
        <p:nvPicPr>
          <p:cNvPr id="9" name="Image 8" descr="Une image contenant texte, diagramm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620477DF-B4E9-53AA-825B-B8854F6826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12"/>
          <a:stretch>
            <a:fillRect/>
          </a:stretch>
        </p:blipFill>
        <p:spPr bwMode="auto">
          <a:xfrm>
            <a:off x="7118508" y="2981269"/>
            <a:ext cx="4750791" cy="33761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Image 21" descr="Une image contenant cercle, capture d’écran, jaune, motif&#10;&#10;Le contenu généré par l’IA peut être incorrect.">
            <a:extLst>
              <a:ext uri="{FF2B5EF4-FFF2-40B4-BE49-F238E27FC236}">
                <a16:creationId xmlns:a16="http://schemas.microsoft.com/office/drawing/2014/main" id="{CA3A7FBB-3987-43C4-CC4F-E50AC6C14F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43" t="32143" r="32143" b="32143"/>
          <a:stretch/>
        </p:blipFill>
        <p:spPr bwMode="auto">
          <a:xfrm>
            <a:off x="8259208" y="149942"/>
            <a:ext cx="2726291" cy="27262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9B401471-1EAC-B7C0-8C22-660207F8C153}"/>
              </a:ext>
            </a:extLst>
          </p:cNvPr>
          <p:cNvSpPr txBox="1"/>
          <p:nvPr/>
        </p:nvSpPr>
        <p:spPr>
          <a:xfrm>
            <a:off x="8259208" y="132842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9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39A042-184C-9811-1B1F-2D8F9246B451}"/>
              </a:ext>
            </a:extLst>
          </p:cNvPr>
          <p:cNvSpPr txBox="1"/>
          <p:nvPr/>
        </p:nvSpPr>
        <p:spPr>
          <a:xfrm>
            <a:off x="8842059" y="236962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1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AFD196C-5633-1DDB-3923-14DCEA9BE582}"/>
              </a:ext>
            </a:extLst>
          </p:cNvPr>
          <p:cNvSpPr txBox="1"/>
          <p:nvPr/>
        </p:nvSpPr>
        <p:spPr>
          <a:xfrm>
            <a:off x="9465900" y="252510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2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99AE15-CCDA-67A3-5D6E-3FAB5C68BF19}"/>
              </a:ext>
            </a:extLst>
          </p:cNvPr>
          <p:cNvSpPr txBox="1"/>
          <p:nvPr/>
        </p:nvSpPr>
        <p:spPr>
          <a:xfrm>
            <a:off x="10050721" y="238680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3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AE03B2D-3475-62E7-9679-AF40FD47A13D}"/>
              </a:ext>
            </a:extLst>
          </p:cNvPr>
          <p:cNvSpPr txBox="1"/>
          <p:nvPr/>
        </p:nvSpPr>
        <p:spPr>
          <a:xfrm>
            <a:off x="10672593" y="13093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4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3993941-5BB3-F308-8522-1C1FDC814FA4}"/>
              </a:ext>
            </a:extLst>
          </p:cNvPr>
          <p:cNvSpPr txBox="1"/>
          <p:nvPr/>
        </p:nvSpPr>
        <p:spPr>
          <a:xfrm>
            <a:off x="10472548" y="715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5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00E863F-F018-3BEA-98D8-909E60CD7112}"/>
              </a:ext>
            </a:extLst>
          </p:cNvPr>
          <p:cNvSpPr txBox="1"/>
          <p:nvPr/>
        </p:nvSpPr>
        <p:spPr>
          <a:xfrm>
            <a:off x="10066582" y="300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6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540251A-BC02-DDBF-58F2-3AB090916272}"/>
              </a:ext>
            </a:extLst>
          </p:cNvPr>
          <p:cNvSpPr txBox="1"/>
          <p:nvPr/>
        </p:nvSpPr>
        <p:spPr>
          <a:xfrm>
            <a:off x="8849989" y="27281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7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C27555E-366C-7F87-9C74-46BE5F35B1A1}"/>
              </a:ext>
            </a:extLst>
          </p:cNvPr>
          <p:cNvSpPr txBox="1"/>
          <p:nvPr/>
        </p:nvSpPr>
        <p:spPr>
          <a:xfrm>
            <a:off x="8415661" y="72190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8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D18453-39BA-58F4-7D99-E2B734FA6430}"/>
              </a:ext>
            </a:extLst>
          </p:cNvPr>
          <p:cNvSpPr/>
          <p:nvPr/>
        </p:nvSpPr>
        <p:spPr>
          <a:xfrm>
            <a:off x="7866298" y="5995440"/>
            <a:ext cx="3512110" cy="18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AD67152-1A81-A30C-B902-98756917B762}"/>
              </a:ext>
            </a:extLst>
          </p:cNvPr>
          <p:cNvSpPr txBox="1"/>
          <p:nvPr/>
        </p:nvSpPr>
        <p:spPr>
          <a:xfrm>
            <a:off x="8173101" y="592072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noProof="0" dirty="0">
                <a:latin typeface="Times" panose="02020603050405020304" pitchFamily="18" charset="0"/>
                <a:cs typeface="Times" panose="02020603050405020304" pitchFamily="18" charset="0"/>
              </a:rPr>
              <a:t>2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AA4C7D6-454D-E029-97C0-A4356A254C59}"/>
              </a:ext>
            </a:extLst>
          </p:cNvPr>
          <p:cNvSpPr txBox="1"/>
          <p:nvPr/>
        </p:nvSpPr>
        <p:spPr>
          <a:xfrm>
            <a:off x="9006871" y="592072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noProof="0" dirty="0">
                <a:latin typeface="Times" panose="02020603050405020304" pitchFamily="18" charset="0"/>
                <a:cs typeface="Times" panose="02020603050405020304" pitchFamily="18" charset="0"/>
              </a:rPr>
              <a:t>4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713AC60-4D69-9D7D-DC28-B74DA4036DAF}"/>
              </a:ext>
            </a:extLst>
          </p:cNvPr>
          <p:cNvSpPr txBox="1"/>
          <p:nvPr/>
        </p:nvSpPr>
        <p:spPr>
          <a:xfrm>
            <a:off x="9848261" y="591926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noProof="0" dirty="0">
                <a:latin typeface="Times" panose="02020603050405020304" pitchFamily="18" charset="0"/>
                <a:cs typeface="Times" panose="02020603050405020304" pitchFamily="18" charset="0"/>
              </a:rPr>
              <a:t>7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4A1F835-456D-A0A7-5B50-C714B45A38C7}"/>
              </a:ext>
            </a:extLst>
          </p:cNvPr>
          <p:cNvSpPr txBox="1"/>
          <p:nvPr/>
        </p:nvSpPr>
        <p:spPr>
          <a:xfrm>
            <a:off x="10685841" y="591780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noProof="0" dirty="0">
                <a:latin typeface="Times" panose="02020603050405020304" pitchFamily="18" charset="0"/>
                <a:cs typeface="Times" panose="020206030504050203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782501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2016976-9C70-9847-5481-C099ED7D8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Reference MAESTRO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A1A90D5-01AD-A344-A023-C899CB2C4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80" y="993179"/>
            <a:ext cx="11848700" cy="481219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7187FDC-0ABE-E753-E33B-72682DB2942D}"/>
              </a:ext>
            </a:extLst>
          </p:cNvPr>
          <p:cNvSpPr txBox="1"/>
          <p:nvPr/>
        </p:nvSpPr>
        <p:spPr>
          <a:xfrm>
            <a:off x="925959" y="6488668"/>
            <a:ext cx="108796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noProof="0" dirty="0"/>
              <a:t>B. </a:t>
            </a:r>
            <a:r>
              <a:rPr lang="en-US" sz="900" noProof="0" dirty="0" err="1"/>
              <a:t>Geslot</a:t>
            </a:r>
            <a:r>
              <a:rPr lang="en-US" sz="900" noProof="0" dirty="0"/>
              <a:t>, et al. "Innovative Hybrid Pile Oscillator Technique in the Minerve Reactor: Open Loop Versus Closed Loop," in </a:t>
            </a:r>
            <a:r>
              <a:rPr lang="en-US" sz="900" i="1" noProof="0" dirty="0"/>
              <a:t>IEEE Transactions on Nuclear Science</a:t>
            </a:r>
            <a:r>
              <a:rPr lang="en-US" sz="900" noProof="0" dirty="0"/>
              <a:t>, </a:t>
            </a:r>
            <a:r>
              <a:rPr lang="en-US" sz="900" noProof="0" dirty="0" err="1"/>
              <a:t>doi</a:t>
            </a:r>
            <a:r>
              <a:rPr lang="en-US" sz="900" noProof="0" dirty="0"/>
              <a:t>: 10.1109/TNS.2018.2874690.</a:t>
            </a:r>
          </a:p>
        </p:txBody>
      </p:sp>
    </p:spTree>
    <p:extLst>
      <p:ext uri="{BB962C8B-B14F-4D97-AF65-F5344CB8AC3E}">
        <p14:creationId xmlns:p14="http://schemas.microsoft.com/office/powerpoint/2010/main" val="5661805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493DA1D-63AA-19AD-B9C8-361D84AE7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CE1F631-487C-334B-7926-2683CA6B6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45A559-FDFA-65F4-0741-646A0A93E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8C464EE7-0A14-5FA3-2C0A-C189F0CF9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9" cy="68579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0147DFF-EA57-A72C-0A56-D24FF45AE8B5}"/>
              </a:ext>
            </a:extLst>
          </p:cNvPr>
          <p:cNvSpPr/>
          <p:nvPr/>
        </p:nvSpPr>
        <p:spPr>
          <a:xfrm>
            <a:off x="900432" y="396432"/>
            <a:ext cx="2456226" cy="6204181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D67CBB-38F7-08DB-7B70-ACF9FE46545D}"/>
              </a:ext>
            </a:extLst>
          </p:cNvPr>
          <p:cNvSpPr/>
          <p:nvPr/>
        </p:nvSpPr>
        <p:spPr>
          <a:xfrm>
            <a:off x="3356657" y="396431"/>
            <a:ext cx="4456253" cy="6204181"/>
          </a:xfrm>
          <a:prstGeom prst="rect">
            <a:avLst/>
          </a:prstGeom>
          <a:solidFill>
            <a:srgbClr val="E30613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47AB015-508F-4A2C-CBAA-32082AAF51C8}"/>
              </a:ext>
            </a:extLst>
          </p:cNvPr>
          <p:cNvSpPr txBox="1"/>
          <p:nvPr/>
        </p:nvSpPr>
        <p:spPr>
          <a:xfrm>
            <a:off x="9963066" y="532788"/>
            <a:ext cx="8835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noProof="0" dirty="0"/>
              <a:t>J33: +41±3</a:t>
            </a:r>
          </a:p>
          <a:p>
            <a:r>
              <a:rPr lang="en-US" sz="1100" noProof="0" dirty="0"/>
              <a:t>J40: +44±3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2924CAAD-F663-8141-FDEE-6B0BBDF06973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10846641" y="396431"/>
            <a:ext cx="0" cy="35180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AD1E31A7-9B55-089C-82B2-C037B8D946AF}"/>
              </a:ext>
            </a:extLst>
          </p:cNvPr>
          <p:cNvSpPr txBox="1"/>
          <p:nvPr/>
        </p:nvSpPr>
        <p:spPr>
          <a:xfrm>
            <a:off x="10985500" y="688516"/>
            <a:ext cx="10431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noProof="0" dirty="0"/>
              <a:t>J33: +41±15</a:t>
            </a:r>
          </a:p>
          <a:p>
            <a:r>
              <a:rPr lang="en-US" sz="1100" noProof="0" dirty="0"/>
              <a:t>J40: +68±17</a:t>
            </a:r>
          </a:p>
          <a:p>
            <a:endParaRPr lang="en-US" noProof="0" dirty="0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C96442CB-7942-5E1C-AA43-8F3CEB2D9611}"/>
              </a:ext>
            </a:extLst>
          </p:cNvPr>
          <p:cNvCxnSpPr>
            <a:cxnSpLocks/>
          </p:cNvCxnSpPr>
          <p:nvPr/>
        </p:nvCxnSpPr>
        <p:spPr>
          <a:xfrm flipV="1">
            <a:off x="11250249" y="403334"/>
            <a:ext cx="0" cy="28518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AD9F23AD-3790-D1BC-5F86-E7E321EE2DFF}"/>
              </a:ext>
            </a:extLst>
          </p:cNvPr>
          <p:cNvSpPr txBox="1"/>
          <p:nvPr/>
        </p:nvSpPr>
        <p:spPr>
          <a:xfrm>
            <a:off x="7754874" y="6082975"/>
            <a:ext cx="9243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noProof="0" dirty="0"/>
              <a:t>J33: -57±14</a:t>
            </a:r>
          </a:p>
          <a:p>
            <a:r>
              <a:rPr lang="en-US" sz="1100" noProof="0" dirty="0"/>
              <a:t>J40: -50±13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8314AED-5326-F588-57DD-F34F8969D0EF}"/>
              </a:ext>
            </a:extLst>
          </p:cNvPr>
          <p:cNvCxnSpPr>
            <a:cxnSpLocks/>
          </p:cNvCxnSpPr>
          <p:nvPr/>
        </p:nvCxnSpPr>
        <p:spPr>
          <a:xfrm>
            <a:off x="8596539" y="6286989"/>
            <a:ext cx="0" cy="30219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139DB0AF-B0AE-44F6-84FB-0CA60692BDB0}"/>
              </a:ext>
            </a:extLst>
          </p:cNvPr>
          <p:cNvCxnSpPr>
            <a:cxnSpLocks/>
          </p:cNvCxnSpPr>
          <p:nvPr/>
        </p:nvCxnSpPr>
        <p:spPr>
          <a:xfrm>
            <a:off x="8966109" y="5958840"/>
            <a:ext cx="0" cy="61767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0244BE11-B1CC-C8A8-15AA-B114C04D88D0}"/>
              </a:ext>
            </a:extLst>
          </p:cNvPr>
          <p:cNvSpPr txBox="1"/>
          <p:nvPr/>
        </p:nvSpPr>
        <p:spPr>
          <a:xfrm>
            <a:off x="8378798" y="5576768"/>
            <a:ext cx="10357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noProof="0" dirty="0"/>
              <a:t>J33: -102±18</a:t>
            </a:r>
          </a:p>
          <a:p>
            <a:r>
              <a:rPr lang="en-US" sz="1100" noProof="0" dirty="0"/>
              <a:t>J40: -69±18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19962C64-83C8-BFF6-3D8D-6AFDC053BE85}"/>
              </a:ext>
            </a:extLst>
          </p:cNvPr>
          <p:cNvCxnSpPr>
            <a:cxnSpLocks/>
          </p:cNvCxnSpPr>
          <p:nvPr/>
        </p:nvCxnSpPr>
        <p:spPr>
          <a:xfrm>
            <a:off x="9414505" y="6274321"/>
            <a:ext cx="0" cy="30219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38C96D5C-F0BF-2B4D-E1D9-21E6C9B0B641}"/>
              </a:ext>
            </a:extLst>
          </p:cNvPr>
          <p:cNvSpPr txBox="1"/>
          <p:nvPr/>
        </p:nvSpPr>
        <p:spPr>
          <a:xfrm>
            <a:off x="9342069" y="6135437"/>
            <a:ext cx="9243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noProof="0" dirty="0"/>
              <a:t>J40: -15±2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017F70-0089-D306-D068-A8DEB81D13EC}"/>
              </a:ext>
            </a:extLst>
          </p:cNvPr>
          <p:cNvSpPr/>
          <p:nvPr/>
        </p:nvSpPr>
        <p:spPr>
          <a:xfrm>
            <a:off x="7812910" y="396431"/>
            <a:ext cx="4085865" cy="6204181"/>
          </a:xfrm>
          <a:prstGeom prst="rect">
            <a:avLst/>
          </a:prstGeom>
          <a:solidFill>
            <a:srgbClr val="7030A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0C1528-1859-78B3-3931-A73F6CE2A0DD}"/>
              </a:ext>
            </a:extLst>
          </p:cNvPr>
          <p:cNvSpPr txBox="1"/>
          <p:nvPr/>
        </p:nvSpPr>
        <p:spPr>
          <a:xfrm>
            <a:off x="2654472" y="464761"/>
            <a:ext cx="693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/>
              <a:t>Au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4E75009-42AF-D672-BC7E-2642C4E4FB57}"/>
              </a:ext>
            </a:extLst>
          </p:cNvPr>
          <p:cNvSpPr txBox="1"/>
          <p:nvPr/>
        </p:nvSpPr>
        <p:spPr>
          <a:xfrm>
            <a:off x="6871876" y="464761"/>
            <a:ext cx="949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/>
              <a:t>Steel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6C27DA2-6549-FC43-A67D-CA98928020D4}"/>
              </a:ext>
            </a:extLst>
          </p:cNvPr>
          <p:cNvSpPr txBox="1"/>
          <p:nvPr/>
        </p:nvSpPr>
        <p:spPr>
          <a:xfrm>
            <a:off x="7821777" y="464761"/>
            <a:ext cx="932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21955791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D8AF14A-4F75-7D09-17B4-126234461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21B4DE7-3306-5C7E-81CF-DF90F82B1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DE78E5-3197-CAFE-8078-AAD0EDE3B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Thomas Ligonnet, LPC Seminar</a:t>
            </a:r>
            <a:endParaRPr lang="en-US" sz="1050" noProof="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0E0BCB-C447-BC51-A880-65B84D841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8" t="6441" r="6479" b="6441"/>
          <a:stretch>
            <a:fillRect/>
          </a:stretch>
        </p:blipFill>
        <p:spPr>
          <a:xfrm>
            <a:off x="-10161" y="0"/>
            <a:ext cx="12186965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F30A43-A3DF-81C7-6938-7386B77AD5F1}"/>
              </a:ext>
            </a:extLst>
          </p:cNvPr>
          <p:cNvSpPr/>
          <p:nvPr/>
        </p:nvSpPr>
        <p:spPr>
          <a:xfrm>
            <a:off x="10263866" y="446567"/>
            <a:ext cx="1422000" cy="6061188"/>
          </a:xfrm>
          <a:prstGeom prst="rect">
            <a:avLst/>
          </a:prstGeom>
          <a:solidFill>
            <a:srgbClr val="E30613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10007129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EPFL - New Colors 2019">
      <a:dk1>
        <a:srgbClr val="413C3A"/>
      </a:dk1>
      <a:lt1>
        <a:srgbClr val="FFFFFF"/>
      </a:lt1>
      <a:dk2>
        <a:srgbClr val="413C3A"/>
      </a:dk2>
      <a:lt2>
        <a:srgbClr val="CAC7C7"/>
      </a:lt2>
      <a:accent1>
        <a:srgbClr val="E30613"/>
      </a:accent1>
      <a:accent2>
        <a:srgbClr val="00A79F"/>
      </a:accent2>
      <a:accent3>
        <a:srgbClr val="413C3A"/>
      </a:accent3>
      <a:accent4>
        <a:srgbClr val="007480"/>
      </a:accent4>
      <a:accent5>
        <a:srgbClr val="F39869"/>
      </a:accent5>
      <a:accent6>
        <a:srgbClr val="B51F1F"/>
      </a:accent6>
      <a:hlink>
        <a:srgbClr val="ED6E9C"/>
      </a:hlink>
      <a:folHlink>
        <a:srgbClr val="4F8FCC"/>
      </a:folHlink>
    </a:clrScheme>
    <a:fontScheme name="EPFL_Beta2">
      <a:majorFont>
        <a:latin typeface="Franklin Gothic Demi Cond"/>
        <a:ea typeface=""/>
        <a:cs typeface=""/>
      </a:majorFont>
      <a:minorFont>
        <a:latin typeface="Arial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EPFL_Beta2" id="{6A525B41-3E68-491F-A6C9-0B15EA1321FE}" vid="{993E2952-EB5D-4425-8012-1B04381EBC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12954</TotalTime>
  <Words>3462</Words>
  <Application>Microsoft Office PowerPoint</Application>
  <PresentationFormat>Grand écran</PresentationFormat>
  <Paragraphs>824</Paragraphs>
  <Slides>60</Slides>
  <Notes>33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60</vt:i4>
      </vt:variant>
    </vt:vector>
  </HeadingPairs>
  <TitlesOfParts>
    <vt:vector size="72" baseType="lpstr">
      <vt:lpstr>Arial</vt:lpstr>
      <vt:lpstr>Bradley Hand ITC</vt:lpstr>
      <vt:lpstr>Calibri</vt:lpstr>
      <vt:lpstr>Cambria Math</vt:lpstr>
      <vt:lpstr>Franklin Gothic Demi Cond</vt:lpstr>
      <vt:lpstr>Helvetica Light</vt:lpstr>
      <vt:lpstr>Impact</vt:lpstr>
      <vt:lpstr>Times</vt:lpstr>
      <vt:lpstr>Times New Roman</vt:lpstr>
      <vt:lpstr>Verdana</vt:lpstr>
      <vt:lpstr>Wingdings</vt:lpstr>
      <vt:lpstr>1_Thème Office</vt:lpstr>
      <vt:lpstr>Analysis and Reproduction of Stainless‑steel Integral Experiments Towards Nuclear Data Assimilation</vt:lpstr>
      <vt:lpstr>Plan</vt:lpstr>
      <vt:lpstr>Plan</vt:lpstr>
      <vt:lpstr>Stainless steel in nuclear reactors</vt:lpstr>
      <vt:lpstr>Identified needs in criticality safety</vt:lpstr>
      <vt:lpstr>Identified needs in criticality safety</vt:lpstr>
      <vt:lpstr>Identified needs in criticality safety</vt:lpstr>
      <vt:lpstr>Benchmarking needs</vt:lpstr>
      <vt:lpstr>Benchmarking needs</vt:lpstr>
      <vt:lpstr>Benchmarking needs</vt:lpstr>
      <vt:lpstr>Benchmarking needs</vt:lpstr>
      <vt:lpstr>The HARVEST-X project</vt:lpstr>
      <vt:lpstr>The HARVEST-X project</vt:lpstr>
      <vt:lpstr>The HARVEST-X project</vt:lpstr>
      <vt:lpstr>The HARVEST-X project</vt:lpstr>
      <vt:lpstr>The CROCUS reactor</vt:lpstr>
      <vt:lpstr>The BLOOM program in CROCUS</vt:lpstr>
      <vt:lpstr>The BLOOM program in CROCUS</vt:lpstr>
      <vt:lpstr>The BLOOM program in CROCUS</vt:lpstr>
      <vt:lpstr>Reactivity 101</vt:lpstr>
      <vt:lpstr>Design by uncertainty propagation</vt:lpstr>
      <vt:lpstr>Design by uncertainty propagation</vt:lpstr>
      <vt:lpstr>Design by uncertainty propagation</vt:lpstr>
      <vt:lpstr>Global and distributed flux: SAFFRON array</vt:lpstr>
      <vt:lpstr>Local flux: instrumented channel</vt:lpstr>
      <vt:lpstr>Studied materials: stainless steel &amp; more</vt:lpstr>
      <vt:lpstr>Plan</vt:lpstr>
      <vt:lpstr>Présentation PowerPoint</vt:lpstr>
      <vt:lpstr>Présentation PowerPoint</vt:lpstr>
      <vt:lpstr>C/E for Au references</vt:lpstr>
      <vt:lpstr>From JEFF-3.3 to JEFF-4.0: Ni</vt:lpstr>
      <vt:lpstr>From JEFF-3.3 to JEFF-4.0: Cr</vt:lpstr>
      <vt:lpstr>From JEFF-3.3 to JEFF-4.0: Fe</vt:lpstr>
      <vt:lpstr>From JEFF-3.3 to JEFF-4.0: 304L</vt:lpstr>
      <vt:lpstr>BLOOM Library Comparison Results </vt:lpstr>
      <vt:lpstr>Plan</vt:lpstr>
      <vt:lpstr>Conclusion: Experimental Programs</vt:lpstr>
      <vt:lpstr>Outlook: Experimental Programs </vt:lpstr>
      <vt:lpstr>Merci!</vt:lpstr>
      <vt:lpstr>Representativity of HARVEST-X </vt:lpstr>
      <vt:lpstr>Is this design representative of anything ?</vt:lpstr>
      <vt:lpstr>Is this design representative of anything ?</vt:lpstr>
      <vt:lpstr>Do we need representativity?</vt:lpstr>
      <vt:lpstr>PETALE analysis method</vt:lpstr>
      <vt:lpstr>Black body exact perturbation</vt:lpstr>
      <vt:lpstr>Black body exact perturbation</vt:lpstr>
      <vt:lpstr>Black body exact perturbation</vt:lpstr>
      <vt:lpstr>Verification against the standard method</vt:lpstr>
      <vt:lpstr>Model profile BLOOM</vt:lpstr>
      <vt:lpstr>Pile-noise</vt:lpstr>
      <vt:lpstr>Pile-noise</vt:lpstr>
      <vt:lpstr>Neutron balance equation</vt:lpstr>
      <vt:lpstr>Local and global Litterature ver.</vt:lpstr>
      <vt:lpstr>MiMi detectors</vt:lpstr>
      <vt:lpstr>Point kinetics testing</vt:lpstr>
      <vt:lpstr>Présentation PowerPoint</vt:lpstr>
      <vt:lpstr>Angular distribution the ΔL </vt:lpstr>
      <vt:lpstr>Reference MAESTRO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21st  April 2021</dc:title>
  <dc:creator>Thomas Ligonnet</dc:creator>
  <cp:lastModifiedBy>Thomas Ligonnet</cp:lastModifiedBy>
  <cp:revision>1320</cp:revision>
  <dcterms:created xsi:type="dcterms:W3CDTF">2021-04-21T06:48:35Z</dcterms:created>
  <dcterms:modified xsi:type="dcterms:W3CDTF">2026-10-05T06:57:31Z</dcterms:modified>
</cp:coreProperties>
</file>