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555" r:id="rId2"/>
    <p:sldId id="5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ois Richard" initials="FR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9204"/>
    <a:srgbClr val="03C0ED"/>
    <a:srgbClr val="FF7C80"/>
    <a:srgbClr val="00206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48" autoAdjust="0"/>
    <p:restoredTop sz="95859" autoAdjust="0"/>
  </p:normalViewPr>
  <p:slideViewPr>
    <p:cSldViewPr snapToGrid="0">
      <p:cViewPr varScale="1">
        <p:scale>
          <a:sx n="93" d="100"/>
          <a:sy n="93" d="100"/>
        </p:scale>
        <p:origin x="216" y="6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86" y="1435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-2290" y="-91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0AD5A-0816-474A-8F84-24A93FFA0DFF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5B2476-472D-4676-82E9-92B12DAE45D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923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6D2F6-90FE-41C9-9CF3-FEACFBFD6A8A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7FFAB0-7E94-4E93-9125-A43D6D89BC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071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2B85D-5A48-9222-5415-B9558C9B4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499D5DC-6D28-C147-CCB7-0149771F70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C746E6F-A04E-F508-5BEA-86DE99FE22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E2EC38-C9C3-D6B9-D413-DFC1D9AEAE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E4D245-E922-490E-91CD-C5BC51A0A9E4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6571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E4D245-E922-490E-91CD-C5BC51A0A9E4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7695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3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3" y="360204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249C6-656B-474F-8189-05286B32DA13}" type="datetime1">
              <a:rPr lang="en-GB" smtClean="0"/>
              <a:t>14/09/2026</a:t>
            </a:fld>
            <a:endParaRPr lang="en-GB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820899" y="6356361"/>
            <a:ext cx="4669971" cy="365125"/>
          </a:xfrm>
        </p:spPr>
        <p:txBody>
          <a:bodyPr/>
          <a:lstStyle/>
          <a:p>
            <a:r>
              <a:rPr lang="nl-NL"/>
              <a:t>F. Richard GDR November 2015</a:t>
            </a:r>
            <a:endParaRPr lang="en-GB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CC52-54C2-4A43-AB59-DB8B18261A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968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FE6A1-1807-4564-BF54-DB1159F7A395}" type="datetime1">
              <a:rPr lang="en-GB" smtClean="0"/>
              <a:t>14/09/2026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F. Richard GDR November 2015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CC52-54C2-4A43-AB59-DB8B18261A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906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2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CF935-EB10-4A66-8C12-5E7C6CBDAA33}" type="datetime1">
              <a:rPr lang="en-GB" smtClean="0"/>
              <a:t>14/09/2026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F. Richard GDR November 2015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CC52-54C2-4A43-AB59-DB8B18261A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220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D88C7-ED31-4555-9AA2-1F3ED22CC2D4}" type="datetime1">
              <a:rPr lang="en-GB" smtClean="0"/>
              <a:t>14/09/2026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F. Richard GDR November 2015</a:t>
            </a:r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CC52-54C2-4A43-AB59-DB8B18261A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595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91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6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8FAC0-9A9A-4B72-80BA-829739B98163}" type="datetime1">
              <a:rPr lang="en-GB" smtClean="0"/>
              <a:t>14/09/2026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F. Richard GDR November 2015</a:t>
            </a:r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CC52-54C2-4A43-AB59-DB8B18261A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074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4EAC6-5800-4FD6-A6B6-56F6DCB1E4D4}" type="datetime1">
              <a:rPr lang="en-GB" smtClean="0"/>
              <a:t>14/09/2026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F. Richard GDR November 2015</a:t>
            </a:r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CC52-54C2-4A43-AB59-DB8B18261A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681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0AC5F-25FB-4F53-BB78-140EB35B2163}" type="datetime1">
              <a:rPr lang="en-GB" smtClean="0"/>
              <a:t>14/09/2026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F. Richard GDR November 2015</a:t>
            </a:r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CC52-54C2-4A43-AB59-DB8B18261A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238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3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7554-D574-449A-938A-C510F2BE2146}" type="datetime1">
              <a:rPr lang="en-GB" smtClean="0"/>
              <a:t>14/09/2026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F. Richard GDR November 2015</a:t>
            </a:r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CC52-54C2-4A43-AB59-DB8B18261A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140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3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1A027-D10B-4746-AB18-9A7901F571E0}" type="datetime1">
              <a:rPr lang="en-GB" smtClean="0"/>
              <a:t>14/09/2026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F. Richard GDR November 2015</a:t>
            </a:r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CC52-54C2-4A43-AB59-DB8B18261A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2171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6C4D6-1B47-4022-8026-00760D333865}" type="datetime1">
              <a:rPr lang="en-GB" smtClean="0"/>
              <a:t>14/09/2026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F. Richard GDR November 2015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CC52-54C2-4A43-AB59-DB8B18261A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991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7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7"/>
            <a:ext cx="7734299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43819-943B-4FD9-8340-FEE0B19773A4}" type="datetime1">
              <a:rPr lang="en-GB" smtClean="0"/>
              <a:t>14/09/2026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F. Richard GDR November 2015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BCC52-54C2-4A43-AB59-DB8B18261A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615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3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3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2" y="635636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0CA08-E74A-4F5C-A230-24A2D363FC45}" type="datetime1">
              <a:rPr lang="en-GB" smtClean="0"/>
              <a:t>14/09/2026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3" y="635636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NL"/>
              <a:t>F. Richard GDR November 2015</a:t>
            </a:r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6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BCC52-54C2-4A43-AB59-DB8B18261A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36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batpublic.fr/projet-accelerateur-particule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B07C2-BD18-141A-3540-C59C291A9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20B17DDA-0866-3227-6A89-FB38426DD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8829"/>
            <a:ext cx="12192000" cy="692696"/>
          </a:xfrm>
        </p:spPr>
        <p:txBody>
          <a:bodyPr>
            <a:noAutofit/>
          </a:bodyPr>
          <a:lstStyle/>
          <a:p>
            <a:pPr algn="ctr"/>
            <a:r>
              <a:rPr lang="fr-FR" sz="4000" b="1" dirty="0"/>
              <a:t>News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3F38085-0A19-727E-7027-391CE2419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BCC52-54C2-4A43-AB59-DB8B18261A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1E5B1D-85FA-8A72-3B8A-F81A7D7BF55B}"/>
              </a:ext>
            </a:extLst>
          </p:cNvPr>
          <p:cNvSpPr txBox="1"/>
          <p:nvPr/>
        </p:nvSpPr>
        <p:spPr>
          <a:xfrm>
            <a:off x="152400" y="881525"/>
            <a:ext cx="118872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IN2P3/UCBL/lab news:</a:t>
            </a:r>
          </a:p>
          <a:p>
            <a:pPr marL="285750" indent="-285750">
              <a:buFontTx/>
              <a:buChar char="-"/>
              <a:defRPr/>
            </a:pPr>
            <a:r>
              <a:rPr lang="en-GB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have a </a:t>
            </a:r>
            <a:r>
              <a:rPr lang="en-GB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(interim) lab direction </a:t>
            </a:r>
            <a:r>
              <a:rPr lang="en-GB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since September 1</a:t>
            </a:r>
            <a:r>
              <a:rPr lang="en-GB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GB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Jacques Marteau (director), Stéphane </a:t>
            </a:r>
            <a:r>
              <a:rPr lang="en-GB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Perriès</a:t>
            </a:r>
            <a:r>
              <a:rPr lang="en-GB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(deputy director), Christelle </a:t>
            </a:r>
            <a:r>
              <a:rPr lang="en-GB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Rossin</a:t>
            </a:r>
            <a:r>
              <a:rPr lang="en-GB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(technical director), </a:t>
            </a:r>
            <a:r>
              <a:rPr lang="en-GB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Cyrille</a:t>
            </a:r>
            <a:r>
              <a:rPr lang="en-GB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Guérin</a:t>
            </a:r>
            <a:r>
              <a:rPr lang="en-GB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(deputy technical director)</a:t>
            </a:r>
          </a:p>
          <a:p>
            <a:pPr marL="285750" indent="-285750">
              <a:buFontTx/>
              <a:buChar char="-"/>
              <a:defRPr/>
            </a:pPr>
            <a:r>
              <a:rPr lang="en-GB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28/09/2026 at 15:00 : </a:t>
            </a:r>
            <a:r>
              <a:rPr lang="en-GB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Assemblée </a:t>
            </a:r>
            <a:r>
              <a:rPr lang="en-GB" u="sng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générale</a:t>
            </a:r>
            <a:r>
              <a:rPr lang="en-GB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IP2I with the IN2P3 direction</a:t>
            </a:r>
          </a:p>
          <a:p>
            <a:pPr marL="285750" indent="-285750">
              <a:buFontTx/>
              <a:buChar char="-"/>
              <a:defRPr/>
            </a:pPr>
            <a:r>
              <a:rPr lang="en-GB" u="sng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Fusion of CNRS Institutes </a:t>
            </a:r>
            <a:r>
              <a:rPr lang="en-GB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we would depend on CNRS </a:t>
            </a:r>
            <a:r>
              <a:rPr lang="en-GB" dirty="0" err="1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</a:t>
            </a:r>
            <a:r>
              <a:rPr lang="en-GB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en-GB" dirty="0" err="1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Particules</a:t>
            </a:r>
            <a:r>
              <a:rPr lang="en-GB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(IN2P3 + Universe part of INSU). Schedule:  proposal before the presidential elections. Parliament’s work in 2027. Decree in 2028.</a:t>
            </a:r>
          </a:p>
          <a:p>
            <a:pPr marL="285750" indent="-285750">
              <a:buFontTx/>
              <a:buChar char="-"/>
              <a:defRPr/>
            </a:pPr>
            <a:r>
              <a:rPr lang="en-GB" u="sng" dirty="0">
                <a:solidFill>
                  <a:schemeClr val="accent5"/>
                </a:solidFill>
              </a:rPr>
              <a:t>PhD defences in the group:</a:t>
            </a:r>
            <a:r>
              <a:rPr lang="en-GB" dirty="0">
                <a:solidFill>
                  <a:schemeClr val="accent5"/>
                </a:solidFill>
              </a:rPr>
              <a:t> </a:t>
            </a:r>
          </a:p>
          <a:p>
            <a:pPr marL="742950" lvl="1" indent="-285750">
              <a:buFontTx/>
              <a:buChar char="-"/>
              <a:defRPr/>
            </a:pPr>
            <a:r>
              <a:rPr lang="en-GB" dirty="0">
                <a:solidFill>
                  <a:schemeClr val="accent5"/>
                </a:solidFill>
              </a:rPr>
              <a:t>October 6</a:t>
            </a:r>
            <a:r>
              <a:rPr lang="en-GB" baseline="30000" dirty="0">
                <a:solidFill>
                  <a:schemeClr val="accent5"/>
                </a:solidFill>
              </a:rPr>
              <a:t>th</a:t>
            </a:r>
            <a:r>
              <a:rPr lang="en-GB" dirty="0">
                <a:solidFill>
                  <a:schemeClr val="accent5"/>
                </a:solidFill>
              </a:rPr>
              <a:t> afternoon: Benjamin </a:t>
            </a:r>
            <a:r>
              <a:rPr lang="en-GB" dirty="0" err="1">
                <a:solidFill>
                  <a:schemeClr val="accent5"/>
                </a:solidFill>
              </a:rPr>
              <a:t>Massoteau</a:t>
            </a:r>
            <a:r>
              <a:rPr lang="en-GB" dirty="0">
                <a:solidFill>
                  <a:schemeClr val="accent5"/>
                </a:solidFill>
              </a:rPr>
              <a:t> (CMS) </a:t>
            </a:r>
          </a:p>
          <a:p>
            <a:pPr marL="742950" lvl="1" indent="-285750">
              <a:buFontTx/>
              <a:buChar char="-"/>
              <a:defRPr/>
            </a:pPr>
            <a:r>
              <a:rPr lang="en-GB" dirty="0">
                <a:solidFill>
                  <a:schemeClr val="accent5"/>
                </a:solidFill>
              </a:rPr>
              <a:t>October 16</a:t>
            </a:r>
            <a:r>
              <a:rPr lang="en-GB" baseline="30000" dirty="0">
                <a:solidFill>
                  <a:schemeClr val="accent5"/>
                </a:solidFill>
              </a:rPr>
              <a:t>th</a:t>
            </a:r>
            <a:r>
              <a:rPr lang="en-GB" dirty="0">
                <a:solidFill>
                  <a:schemeClr val="accent5"/>
                </a:solidFill>
              </a:rPr>
              <a:t> afternoon:  Tanguy </a:t>
            </a:r>
            <a:r>
              <a:rPr lang="en-GB" dirty="0" err="1">
                <a:solidFill>
                  <a:schemeClr val="accent5"/>
                </a:solidFill>
              </a:rPr>
              <a:t>Pasquier</a:t>
            </a:r>
            <a:r>
              <a:rPr lang="en-GB" dirty="0">
                <a:solidFill>
                  <a:schemeClr val="accent5"/>
                </a:solidFill>
              </a:rPr>
              <a:t> (T-MRPC)</a:t>
            </a:r>
          </a:p>
          <a:p>
            <a:pPr>
              <a:defRPr/>
            </a:pPr>
            <a:endParaRPr lang="en-GB" b="1" dirty="0">
              <a:solidFill>
                <a:srgbClr val="FC920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GB" b="1" dirty="0">
                <a:solidFill>
                  <a:srgbClr val="FC920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R&amp;D for future collider news:</a:t>
            </a:r>
          </a:p>
          <a:p>
            <a:pPr marL="342900" indent="-342900">
              <a:buFontTx/>
              <a:buChar char="-"/>
              <a:defRPr/>
            </a:pPr>
            <a:r>
              <a:rPr lang="en-GB" u="sng" dirty="0">
                <a:solidFill>
                  <a:srgbClr val="FC920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 debate on FCC </a:t>
            </a:r>
            <a:r>
              <a:rPr lang="en-GB" dirty="0">
                <a:solidFill>
                  <a:srgbClr val="FC920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GB" dirty="0">
                <a:solidFill>
                  <a:srgbClr val="FC9204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https://www.debatpublic.fr/projet-accelerateur-particules</a:t>
            </a:r>
            <a:r>
              <a:rPr lang="en-GB" dirty="0">
                <a:solidFill>
                  <a:srgbClr val="FC920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): 15/09 Finance (Zoom), 21/09 power consumption (Zoom), 24/09 environment (</a:t>
            </a:r>
            <a:r>
              <a:rPr lang="en-GB" dirty="0" err="1">
                <a:solidFill>
                  <a:srgbClr val="FC920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Annecy+Youtube</a:t>
            </a:r>
            <a:r>
              <a:rPr lang="en-GB" dirty="0">
                <a:solidFill>
                  <a:srgbClr val="FC920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30/09 Closure (</a:t>
            </a:r>
            <a:r>
              <a:rPr lang="en-GB" dirty="0" err="1">
                <a:solidFill>
                  <a:srgbClr val="FC920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Thoiry+Youtube</a:t>
            </a:r>
            <a:r>
              <a:rPr lang="en-GB" dirty="0">
                <a:solidFill>
                  <a:srgbClr val="FC920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342900" indent="-342900">
              <a:buFontTx/>
              <a:buChar char="-"/>
              <a:defRPr/>
            </a:pPr>
            <a:r>
              <a:rPr lang="en-GB" dirty="0">
                <a:solidFill>
                  <a:srgbClr val="FC920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ANR on FCC Tracker (LIFT) writing ongoing</a:t>
            </a:r>
          </a:p>
          <a:p>
            <a:pPr marL="342900" indent="-342900">
              <a:buFontTx/>
              <a:buChar char="-"/>
              <a:defRPr/>
            </a:pPr>
            <a:r>
              <a:rPr lang="en-GB" dirty="0">
                <a:solidFill>
                  <a:srgbClr val="FC920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Meeting for the future of the Dome with lab direction on Oct 1</a:t>
            </a:r>
            <a:r>
              <a:rPr lang="en-GB" baseline="30000" dirty="0">
                <a:solidFill>
                  <a:srgbClr val="FC920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GB" dirty="0">
                <a:solidFill>
                  <a:srgbClr val="FC920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buFontTx/>
              <a:buChar char="-"/>
              <a:defRPr/>
            </a:pPr>
            <a:r>
              <a:rPr lang="en-GB" u="sng" dirty="0">
                <a:solidFill>
                  <a:srgbClr val="FC920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Welcome to Lucas Leveque, ATER </a:t>
            </a:r>
            <a:r>
              <a:rPr lang="en-GB" dirty="0">
                <a:solidFill>
                  <a:srgbClr val="FC920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(PICMIC) who started on Sept 1</a:t>
            </a:r>
            <a:r>
              <a:rPr lang="en-GB" baseline="30000" dirty="0">
                <a:solidFill>
                  <a:srgbClr val="FC920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GB" dirty="0">
                <a:solidFill>
                  <a:srgbClr val="FC920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defRPr/>
            </a:pPr>
            <a:endParaRPr lang="en-GB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en-GB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CMS news:</a:t>
            </a:r>
          </a:p>
          <a:p>
            <a:pPr marL="342900" indent="-342900">
              <a:buFontTx/>
              <a:buChar char="-"/>
              <a:defRPr/>
            </a:pPr>
            <a:r>
              <a:rPr lang="en-GB" u="sng" dirty="0">
                <a:solidFill>
                  <a:srgbClr val="00B050"/>
                </a:solidFill>
              </a:rPr>
              <a:t>ANR Medaille (Choose France, Kenneth Long PI) starting:</a:t>
            </a:r>
          </a:p>
          <a:p>
            <a:pPr marL="800100" lvl="1" indent="-342900">
              <a:buFontTx/>
              <a:buChar char="-"/>
              <a:defRPr/>
            </a:pPr>
            <a:r>
              <a:rPr lang="en-GB" dirty="0">
                <a:solidFill>
                  <a:srgbClr val="00B050"/>
                </a:solidFill>
              </a:rPr>
              <a:t>PhD: Eda Erdogan (</a:t>
            </a:r>
            <a:r>
              <a:rPr lang="en-GB" dirty="0" err="1">
                <a:solidFill>
                  <a:srgbClr val="00B050"/>
                </a:solidFill>
              </a:rPr>
              <a:t>nov</a:t>
            </a:r>
            <a:r>
              <a:rPr lang="en-GB" dirty="0">
                <a:solidFill>
                  <a:srgbClr val="00B050"/>
                </a:solidFill>
              </a:rPr>
              <a:t> 1</a:t>
            </a:r>
            <a:r>
              <a:rPr lang="en-GB" baseline="30000" dirty="0">
                <a:solidFill>
                  <a:srgbClr val="00B050"/>
                </a:solidFill>
              </a:rPr>
              <a:t>st</a:t>
            </a:r>
            <a:r>
              <a:rPr lang="en-GB" dirty="0">
                <a:solidFill>
                  <a:srgbClr val="00B050"/>
                </a:solidFill>
              </a:rPr>
              <a:t> or Dec 1</a:t>
            </a:r>
            <a:r>
              <a:rPr lang="en-GB" baseline="30000" dirty="0">
                <a:solidFill>
                  <a:srgbClr val="00B050"/>
                </a:solidFill>
              </a:rPr>
              <a:t>st</a:t>
            </a:r>
            <a:r>
              <a:rPr lang="en-GB" dirty="0">
                <a:solidFill>
                  <a:srgbClr val="00B050"/>
                </a:solidFill>
              </a:rPr>
              <a:t>). </a:t>
            </a:r>
          </a:p>
          <a:p>
            <a:pPr marL="800100" lvl="1" indent="-342900">
              <a:buFontTx/>
              <a:buChar char="-"/>
              <a:defRPr/>
            </a:pPr>
            <a:r>
              <a:rPr lang="en-GB" dirty="0">
                <a:solidFill>
                  <a:srgbClr val="00B050"/>
                </a:solidFill>
              </a:rPr>
              <a:t>Post-doc offer closed, selection in progress.</a:t>
            </a:r>
          </a:p>
        </p:txBody>
      </p:sp>
    </p:spTree>
    <p:extLst>
      <p:ext uri="{BB962C8B-B14F-4D97-AF65-F5344CB8AC3E}">
        <p14:creationId xmlns:p14="http://schemas.microsoft.com/office/powerpoint/2010/main" val="4079918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0" y="378113"/>
            <a:ext cx="12192000" cy="692696"/>
          </a:xfrm>
        </p:spPr>
        <p:txBody>
          <a:bodyPr>
            <a:noAutofit/>
          </a:bodyPr>
          <a:lstStyle/>
          <a:p>
            <a:pPr algn="ctr"/>
            <a:r>
              <a:rPr lang="fr-FR" sz="4000" b="1" dirty="0"/>
              <a:t>News on </a:t>
            </a:r>
            <a:r>
              <a:rPr lang="fr-FR" sz="4000" b="1" dirty="0" err="1"/>
              <a:t>our</a:t>
            </a:r>
            <a:r>
              <a:rPr lang="fr-FR" sz="4000" b="1" dirty="0"/>
              <a:t> </a:t>
            </a:r>
            <a:r>
              <a:rPr lang="fr-FR" sz="4000" b="1" dirty="0" err="1"/>
              <a:t>activities</a:t>
            </a:r>
            <a:r>
              <a:rPr lang="fr-FR" sz="4000" b="1" dirty="0"/>
              <a:t> (tour de table)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BCC52-54C2-4A43-AB59-DB8B18261A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92187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182509</TotalTime>
  <Words>249</Words>
  <Application>Microsoft Macintosh PowerPoint</Application>
  <PresentationFormat>Widescreen</PresentationFormat>
  <Paragraphs>24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News</vt:lpstr>
      <vt:lpstr>News on our activities (tour de table)</vt:lpstr>
    </vt:vector>
  </TitlesOfParts>
  <Company>CNRS/LAL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Diboson at LHC ?</dc:title>
  <dc:creator>Francois Richard</dc:creator>
  <cp:lastModifiedBy>nchanon</cp:lastModifiedBy>
  <cp:revision>4081</cp:revision>
  <cp:lastPrinted>2024-06-05T12:01:16Z</cp:lastPrinted>
  <dcterms:created xsi:type="dcterms:W3CDTF">2015-06-25T13:12:30Z</dcterms:created>
  <dcterms:modified xsi:type="dcterms:W3CDTF">2026-09-14T07:24:11Z</dcterms:modified>
</cp:coreProperties>
</file>